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8" r:id="rId5"/>
    <p:sldId id="286" r:id="rId6"/>
    <p:sldId id="590" r:id="rId7"/>
    <p:sldId id="592" r:id="rId8"/>
    <p:sldId id="362" r:id="rId9"/>
    <p:sldId id="591" r:id="rId10"/>
    <p:sldId id="595" r:id="rId11"/>
    <p:sldId id="351" r:id="rId12"/>
    <p:sldId id="594" r:id="rId13"/>
    <p:sldId id="3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3F8"/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9170D0-6A1D-4BCF-8B6C-722C004C3C20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IE"/>
        </a:p>
      </dgm:t>
    </dgm:pt>
    <dgm:pt modelId="{C36CE8EB-AAC3-4035-96E9-5702CB7F2E68}">
      <dgm:prSet custT="1"/>
      <dgm:spPr/>
      <dgm:t>
        <a:bodyPr/>
        <a:lstStyle/>
        <a:p>
          <a:pPr algn="l"/>
          <a:r>
            <a:rPr lang="en-US" sz="2800" b="0" dirty="0"/>
            <a:t>1. </a:t>
          </a:r>
          <a:r>
            <a:rPr lang="en-US" sz="3200" b="0" dirty="0"/>
            <a:t>SPI Action 2 Directive 2005/36/EC</a:t>
          </a:r>
        </a:p>
        <a:p>
          <a:pPr algn="l"/>
          <a:r>
            <a:rPr lang="en-US" sz="3200" b="0" dirty="0"/>
            <a:t>2. SPI Action 3 TCN</a:t>
          </a:r>
        </a:p>
        <a:p>
          <a:pPr algn="l"/>
          <a:r>
            <a:rPr lang="en-US" sz="3200" b="0" dirty="0"/>
            <a:t>3. Implementation Report</a:t>
          </a:r>
        </a:p>
        <a:p>
          <a:pPr algn="l"/>
          <a:r>
            <a:rPr lang="en-US" sz="3200" b="0" dirty="0"/>
            <a:t>4. Delegated Acts</a:t>
          </a:r>
        </a:p>
        <a:p>
          <a:pPr algn="l"/>
          <a:r>
            <a:rPr lang="en-US" sz="3200" b="0" dirty="0"/>
            <a:t>5. IMI Alerts </a:t>
          </a:r>
        </a:p>
      </dgm:t>
    </dgm:pt>
    <dgm:pt modelId="{6B572090-B411-4D8C-B333-FCD967DB40A9}" type="parTrans" cxnId="{409CEAF3-C033-498F-B409-C725393D6CC8}">
      <dgm:prSet/>
      <dgm:spPr/>
      <dgm:t>
        <a:bodyPr/>
        <a:lstStyle/>
        <a:p>
          <a:endParaRPr lang="en-IE"/>
        </a:p>
      </dgm:t>
    </dgm:pt>
    <dgm:pt modelId="{1F34079A-9327-4D81-9DF2-CECE7EA2A19A}" type="sibTrans" cxnId="{409CEAF3-C033-498F-B409-C725393D6CC8}">
      <dgm:prSet/>
      <dgm:spPr/>
      <dgm:t>
        <a:bodyPr/>
        <a:lstStyle/>
        <a:p>
          <a:endParaRPr lang="en-IE"/>
        </a:p>
      </dgm:t>
    </dgm:pt>
    <dgm:pt modelId="{70739998-294B-449B-88BA-09228BC12341}" type="pres">
      <dgm:prSet presAssocID="{799170D0-6A1D-4BCF-8B6C-722C004C3C20}" presName="linear" presStyleCnt="0">
        <dgm:presLayoutVars>
          <dgm:animLvl val="lvl"/>
          <dgm:resizeHandles val="exact"/>
        </dgm:presLayoutVars>
      </dgm:prSet>
      <dgm:spPr/>
    </dgm:pt>
    <dgm:pt modelId="{B8C5BA05-6B8E-458F-AF00-F9DF26AF424A}" type="pres">
      <dgm:prSet presAssocID="{C36CE8EB-AAC3-4035-96E9-5702CB7F2E68}" presName="parentText" presStyleLbl="node1" presStyleIdx="0" presStyleCnt="1" custLinFactNeighborX="0" custLinFactNeighborY="-828">
        <dgm:presLayoutVars>
          <dgm:chMax val="0"/>
          <dgm:bulletEnabled val="1"/>
        </dgm:presLayoutVars>
      </dgm:prSet>
      <dgm:spPr/>
    </dgm:pt>
  </dgm:ptLst>
  <dgm:cxnLst>
    <dgm:cxn modelId="{FACBFD2A-44FE-4876-B94F-CB5048C8AC19}" type="presOf" srcId="{C36CE8EB-AAC3-4035-96E9-5702CB7F2E68}" destId="{B8C5BA05-6B8E-458F-AF00-F9DF26AF424A}" srcOrd="0" destOrd="0" presId="urn:microsoft.com/office/officeart/2005/8/layout/vList2"/>
    <dgm:cxn modelId="{81807B90-F4BE-4A3D-97F0-C8C2A672DC87}" type="presOf" srcId="{799170D0-6A1D-4BCF-8B6C-722C004C3C20}" destId="{70739998-294B-449B-88BA-09228BC12341}" srcOrd="0" destOrd="0" presId="urn:microsoft.com/office/officeart/2005/8/layout/vList2"/>
    <dgm:cxn modelId="{409CEAF3-C033-498F-B409-C725393D6CC8}" srcId="{799170D0-6A1D-4BCF-8B6C-722C004C3C20}" destId="{C36CE8EB-AAC3-4035-96E9-5702CB7F2E68}" srcOrd="0" destOrd="0" parTransId="{6B572090-B411-4D8C-B333-FCD967DB40A9}" sibTransId="{1F34079A-9327-4D81-9DF2-CECE7EA2A19A}"/>
    <dgm:cxn modelId="{02AAF60B-6860-4674-8386-D3D077F5C0E9}" type="presParOf" srcId="{70739998-294B-449B-88BA-09228BC12341}" destId="{B8C5BA05-6B8E-458F-AF00-F9DF26AF424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5BA05-6B8E-458F-AF00-F9DF26AF424A}">
      <dsp:nvSpPr>
        <dsp:cNvPr id="0" name=""/>
        <dsp:cNvSpPr/>
      </dsp:nvSpPr>
      <dsp:spPr>
        <a:xfrm>
          <a:off x="0" y="442142"/>
          <a:ext cx="10905699" cy="3346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1. </a:t>
          </a:r>
          <a:r>
            <a:rPr lang="en-US" sz="3200" b="0" kern="1200" dirty="0"/>
            <a:t>SPI Action 2 Directive 2005/36/EC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/>
            <a:t>2. SPI Action 3 TCN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/>
            <a:t>3. Implementation Report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/>
            <a:t>4. Delegated Acts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/>
            <a:t>5. IMI Alerts </a:t>
          </a:r>
        </a:p>
      </dsp:txBody>
      <dsp:txXfrm>
        <a:off x="163348" y="605490"/>
        <a:ext cx="10579003" cy="3019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1F03B-EE06-2C01-BA9E-8A73EF7B7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A04A3D-6284-95B8-8AC0-67350C9D18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DCE64A-2EED-7A15-2D3F-FEA92FAB1D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100" b="1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Strand III: Circulate skills</a:t>
            </a:r>
            <a:endParaRPr lang="en-IE" sz="1100" kern="100" dirty="0">
              <a:effectLst/>
              <a:latin typeface="Arial"/>
              <a:ea typeface="Aptos" panose="020B0004020202020204" pitchFamily="34" charset="0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100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100" u="sng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Key deliverables</a:t>
            </a:r>
            <a:endParaRPr lang="en-IE" sz="1100" kern="100" dirty="0">
              <a:effectLst/>
              <a:latin typeface="Arial"/>
              <a:ea typeface="Aptos" panose="020B0004020202020204" pitchFamily="34" charset="0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100" u="none" strike="noStrike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 </a:t>
            </a:r>
            <a:endParaRPr lang="en-IE" sz="1100" kern="100" dirty="0">
              <a:effectLst/>
              <a:latin typeface="Arial"/>
              <a:ea typeface="Aptos" panose="020B0004020202020204" pitchFamily="34" charset="0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100" b="1" u="sng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Facilitating Portability of Skills and Qualifications</a:t>
            </a:r>
            <a:endParaRPr lang="en-IE" sz="1100" kern="100" dirty="0">
              <a:effectLst/>
              <a:latin typeface="Arial"/>
              <a:ea typeface="Aptos" panose="020B0004020202020204" pitchFamily="34" charset="0"/>
              <a:cs typeface="Arial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IE" sz="1100" b="1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Skills Portability Initiative</a:t>
            </a:r>
            <a:r>
              <a:rPr lang="en-IE" sz="1100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 – Develops legislative and digital tools to improve the </a:t>
            </a:r>
            <a:r>
              <a:rPr lang="en-IE" sz="1100" b="1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mobility of workers across the EU</a:t>
            </a:r>
            <a:r>
              <a:rPr lang="en-IE" sz="1100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, ensuring transparency, recognition, and interoperability of skills and qualifications.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E" sz="1100" b="1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Explores</a:t>
            </a:r>
            <a:r>
              <a:rPr lang="en-IE" sz="1100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 a legislative proposal to address barriers in unregulated professions.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E" sz="1100" b="1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Improves</a:t>
            </a:r>
            <a:r>
              <a:rPr lang="en-IE" sz="1100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 recognition processes for regulated professions through digital tools.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E" sz="1100" b="1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Supports</a:t>
            </a:r>
            <a:r>
              <a:rPr lang="en-IE" sz="1100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 recognition and validation of skills for third-country nationals.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100" b="1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Future-Oriented European Qualifications</a:t>
            </a:r>
            <a:endParaRPr lang="en-IE" sz="1100" kern="100" dirty="0">
              <a:effectLst/>
              <a:latin typeface="Arial"/>
              <a:ea typeface="Aptos" panose="020B0004020202020204" pitchFamily="34" charset="0"/>
              <a:cs typeface="Arial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en-IE" sz="1100" b="1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European Degree/Label Initiative</a:t>
            </a:r>
            <a:r>
              <a:rPr lang="en-IE" sz="1100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 – Encourages the development of </a:t>
            </a:r>
            <a:r>
              <a:rPr lang="en-IE" sz="1100" b="1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joint European study programs</a:t>
            </a:r>
            <a:r>
              <a:rPr lang="en-IE" sz="1100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 in </a:t>
            </a:r>
            <a:r>
              <a:rPr lang="en-IE" sz="1100" b="1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strategic sectors</a:t>
            </a:r>
            <a:r>
              <a:rPr lang="en-IE" sz="1100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, enabling universities to pool resources and expertise beyond national capabilities.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en-IE" sz="1100" b="1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European VET Diploma/Label</a:t>
            </a:r>
            <a:r>
              <a:rPr lang="en-IE" sz="1100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 – Develops a </a:t>
            </a:r>
            <a:r>
              <a:rPr lang="en-IE" sz="1100" b="1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European-wide vocational education and training (VET) diploma/label</a:t>
            </a:r>
            <a:r>
              <a:rPr lang="en-IE" sz="1100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 to facilitate learner and worker mobility.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100" b="1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Deepened Transnational Cooperation for Future-Oriented Skills</a:t>
            </a:r>
            <a:endParaRPr lang="en-IE" sz="1100" kern="100" dirty="0">
              <a:effectLst/>
              <a:latin typeface="Arial"/>
              <a:ea typeface="Aptos" panose="020B0004020202020204" pitchFamily="34" charset="0"/>
              <a:cs typeface="Arial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5"/>
              <a:tabLst>
                <a:tab pos="457200" algn="l"/>
              </a:tabLst>
            </a:pPr>
            <a:r>
              <a:rPr lang="en-IE" sz="1100" b="1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Legal Status &amp; Investment for European Universities Alliances</a:t>
            </a:r>
            <a:r>
              <a:rPr lang="en-IE" sz="1100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 – Explores a </a:t>
            </a:r>
            <a:r>
              <a:rPr lang="en-IE" sz="1100" b="1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legal status</a:t>
            </a:r>
            <a:r>
              <a:rPr lang="en-IE" sz="1100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 and sustainable funding pathways to strengthen </a:t>
            </a:r>
            <a:r>
              <a:rPr lang="en-IE" sz="1100" b="1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cross-border higher education cooperation</a:t>
            </a:r>
            <a:r>
              <a:rPr lang="en-IE" sz="1100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 and partnerships with businesses and research institutions.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5"/>
              <a:tabLst>
                <a:tab pos="457200" algn="l"/>
              </a:tabLst>
            </a:pPr>
            <a:r>
              <a:rPr lang="en-IE" sz="1100" b="1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Strengthened Centres of Vocational Excellence</a:t>
            </a:r>
            <a:r>
              <a:rPr lang="en-IE" sz="1100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 – Supports </a:t>
            </a:r>
            <a:r>
              <a:rPr lang="en-IE" sz="1100" b="1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public-private partnerships</a:t>
            </a:r>
            <a:r>
              <a:rPr lang="en-IE" sz="1100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 for vocational education, aligning VET reforms with industry needs.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E" sz="1100" b="1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Continues funding (2026-2029) based on evaluation</a:t>
            </a:r>
            <a:r>
              <a:rPr lang="en-IE" sz="1100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5"/>
              <a:tabLst>
                <a:tab pos="457200" algn="l"/>
              </a:tabLst>
            </a:pPr>
            <a:r>
              <a:rPr lang="en-IE" sz="1100" b="1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European School Alliances Pilot (2026)</a:t>
            </a:r>
            <a:r>
              <a:rPr lang="en-IE" sz="1100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 – Increases </a:t>
            </a:r>
            <a:r>
              <a:rPr lang="en-IE" sz="1100" b="1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teacher and student mobility</a:t>
            </a:r>
            <a:r>
              <a:rPr lang="en-IE" sz="1100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 and fosters cross-border school cooperation.</a:t>
            </a:r>
          </a:p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256C7-0ECA-4262-5EEC-0A25BBA92B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6910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1F03B-EE06-2C01-BA9E-8A73EF7B7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A04A3D-6284-95B8-8AC0-67350C9D18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DCE64A-2EED-7A15-2D3F-FEA92FAB1D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100" b="1" kern="100">
                <a:effectLst/>
                <a:latin typeface="Arial"/>
                <a:ea typeface="Aptos" panose="020B0004020202020204" pitchFamily="34" charset="0"/>
                <a:cs typeface="Arial"/>
              </a:rPr>
              <a:t>Strand III: Circulate skills</a:t>
            </a:r>
            <a:endParaRPr lang="en-IE" sz="1100" kern="100">
              <a:effectLst/>
              <a:latin typeface="Arial"/>
              <a:ea typeface="Aptos" panose="020B0004020202020204" pitchFamily="34" charset="0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100" kern="100">
                <a:effectLst/>
                <a:latin typeface="Arial"/>
                <a:ea typeface="Aptos" panose="020B0004020202020204" pitchFamily="34" charset="0"/>
                <a:cs typeface="Arial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100" u="sng" kern="100">
                <a:effectLst/>
                <a:latin typeface="Arial"/>
                <a:ea typeface="Aptos" panose="020B0004020202020204" pitchFamily="34" charset="0"/>
                <a:cs typeface="Arial"/>
              </a:rPr>
              <a:t>Key deliverables</a:t>
            </a:r>
            <a:endParaRPr lang="en-IE" sz="1100" kern="100">
              <a:effectLst/>
              <a:latin typeface="Arial"/>
              <a:ea typeface="Aptos" panose="020B0004020202020204" pitchFamily="34" charset="0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100" u="none" strike="noStrike" kern="100">
                <a:effectLst/>
                <a:latin typeface="Arial"/>
                <a:ea typeface="Aptos" panose="020B0004020202020204" pitchFamily="34" charset="0"/>
                <a:cs typeface="Arial"/>
              </a:rPr>
              <a:t> </a:t>
            </a:r>
            <a:endParaRPr lang="en-IE" sz="1100" kern="100">
              <a:effectLst/>
              <a:latin typeface="Arial"/>
              <a:ea typeface="Aptos" panose="020B0004020202020204" pitchFamily="34" charset="0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100" b="1" u="sng" kern="100">
                <a:effectLst/>
                <a:latin typeface="Arial"/>
                <a:ea typeface="Aptos" panose="020B0004020202020204" pitchFamily="34" charset="0"/>
                <a:cs typeface="Arial"/>
              </a:rPr>
              <a:t>Facilitating Portability of Skills and Qualifications</a:t>
            </a:r>
            <a:endParaRPr lang="en-IE" sz="1100" kern="100">
              <a:effectLst/>
              <a:latin typeface="Arial"/>
              <a:ea typeface="Aptos" panose="020B0004020202020204" pitchFamily="34" charset="0"/>
              <a:cs typeface="Arial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IE" sz="1100" b="1" kern="100">
                <a:effectLst/>
                <a:latin typeface="Arial"/>
                <a:ea typeface="Aptos" panose="020B0004020202020204" pitchFamily="34" charset="0"/>
                <a:cs typeface="Arial"/>
              </a:rPr>
              <a:t>Skills Portability Initiative</a:t>
            </a:r>
            <a:r>
              <a:rPr lang="en-IE" sz="1100" kern="100">
                <a:effectLst/>
                <a:latin typeface="Arial"/>
                <a:ea typeface="Aptos" panose="020B0004020202020204" pitchFamily="34" charset="0"/>
                <a:cs typeface="Arial"/>
              </a:rPr>
              <a:t> – Develops legislative and digital tools to improve the </a:t>
            </a:r>
            <a:r>
              <a:rPr lang="en-IE" sz="1100" b="1" kern="100">
                <a:effectLst/>
                <a:latin typeface="Arial"/>
                <a:ea typeface="Aptos" panose="020B0004020202020204" pitchFamily="34" charset="0"/>
                <a:cs typeface="Arial"/>
              </a:rPr>
              <a:t>mobility of workers across the EU</a:t>
            </a:r>
            <a:r>
              <a:rPr lang="en-IE" sz="1100" kern="100">
                <a:effectLst/>
                <a:latin typeface="Arial"/>
                <a:ea typeface="Aptos" panose="020B0004020202020204" pitchFamily="34" charset="0"/>
                <a:cs typeface="Arial"/>
              </a:rPr>
              <a:t>, ensuring transparency, recognition, and interoperability of skills and qualifications.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E" sz="1100" b="1" kern="100">
                <a:effectLst/>
                <a:latin typeface="Arial"/>
                <a:ea typeface="Aptos" panose="020B0004020202020204" pitchFamily="34" charset="0"/>
                <a:cs typeface="Arial"/>
              </a:rPr>
              <a:t>Explores</a:t>
            </a:r>
            <a:r>
              <a:rPr lang="en-IE" sz="1100" kern="100">
                <a:effectLst/>
                <a:latin typeface="Arial"/>
                <a:ea typeface="Aptos" panose="020B0004020202020204" pitchFamily="34" charset="0"/>
                <a:cs typeface="Arial"/>
              </a:rPr>
              <a:t> a legislative proposal to address barriers in unregulated professions.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E" sz="1100" b="1" kern="100">
                <a:effectLst/>
                <a:latin typeface="Arial"/>
                <a:ea typeface="Aptos" panose="020B0004020202020204" pitchFamily="34" charset="0"/>
                <a:cs typeface="Arial"/>
              </a:rPr>
              <a:t>Improves</a:t>
            </a:r>
            <a:r>
              <a:rPr lang="en-IE" sz="1100" kern="100">
                <a:effectLst/>
                <a:latin typeface="Arial"/>
                <a:ea typeface="Aptos" panose="020B0004020202020204" pitchFamily="34" charset="0"/>
                <a:cs typeface="Arial"/>
              </a:rPr>
              <a:t> recognition processes for regulated professions through digital tools.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E" sz="1100" b="1" kern="100">
                <a:effectLst/>
                <a:latin typeface="Arial"/>
                <a:ea typeface="Aptos" panose="020B0004020202020204" pitchFamily="34" charset="0"/>
                <a:cs typeface="Arial"/>
              </a:rPr>
              <a:t>Supports</a:t>
            </a:r>
            <a:r>
              <a:rPr lang="en-IE" sz="1100" kern="100">
                <a:effectLst/>
                <a:latin typeface="Arial"/>
                <a:ea typeface="Aptos" panose="020B0004020202020204" pitchFamily="34" charset="0"/>
                <a:cs typeface="Arial"/>
              </a:rPr>
              <a:t> recognition and validation of skills for third-country nationals.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100" b="1" kern="100">
                <a:effectLst/>
                <a:latin typeface="Arial"/>
                <a:ea typeface="Aptos" panose="020B0004020202020204" pitchFamily="34" charset="0"/>
                <a:cs typeface="Arial"/>
              </a:rPr>
              <a:t>Future-Oriented European Qualifications</a:t>
            </a:r>
            <a:endParaRPr lang="en-IE" sz="1100" kern="100">
              <a:effectLst/>
              <a:latin typeface="Arial"/>
              <a:ea typeface="Aptos" panose="020B0004020202020204" pitchFamily="34" charset="0"/>
              <a:cs typeface="Arial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en-IE" sz="1100" b="1" kern="100">
                <a:effectLst/>
                <a:latin typeface="Arial"/>
                <a:ea typeface="Aptos" panose="020B0004020202020204" pitchFamily="34" charset="0"/>
                <a:cs typeface="Arial"/>
              </a:rPr>
              <a:t>European Degree/Label Initiative</a:t>
            </a:r>
            <a:r>
              <a:rPr lang="en-IE" sz="1100" kern="100">
                <a:effectLst/>
                <a:latin typeface="Arial"/>
                <a:ea typeface="Aptos" panose="020B0004020202020204" pitchFamily="34" charset="0"/>
                <a:cs typeface="Arial"/>
              </a:rPr>
              <a:t> – Encourages the development of </a:t>
            </a:r>
            <a:r>
              <a:rPr lang="en-IE" sz="1100" b="1" kern="100">
                <a:effectLst/>
                <a:latin typeface="Arial"/>
                <a:ea typeface="Aptos" panose="020B0004020202020204" pitchFamily="34" charset="0"/>
                <a:cs typeface="Arial"/>
              </a:rPr>
              <a:t>joint European study programs</a:t>
            </a:r>
            <a:r>
              <a:rPr lang="en-IE" sz="1100" kern="100">
                <a:effectLst/>
                <a:latin typeface="Arial"/>
                <a:ea typeface="Aptos" panose="020B0004020202020204" pitchFamily="34" charset="0"/>
                <a:cs typeface="Arial"/>
              </a:rPr>
              <a:t> in </a:t>
            </a:r>
            <a:r>
              <a:rPr lang="en-IE" sz="1100" b="1" kern="100">
                <a:effectLst/>
                <a:latin typeface="Arial"/>
                <a:ea typeface="Aptos" panose="020B0004020202020204" pitchFamily="34" charset="0"/>
                <a:cs typeface="Arial"/>
              </a:rPr>
              <a:t>strategic sectors</a:t>
            </a:r>
            <a:r>
              <a:rPr lang="en-IE" sz="1100" kern="100">
                <a:effectLst/>
                <a:latin typeface="Arial"/>
                <a:ea typeface="Aptos" panose="020B0004020202020204" pitchFamily="34" charset="0"/>
                <a:cs typeface="Arial"/>
              </a:rPr>
              <a:t>, enabling universities to pool resources and expertise beyond national capabilities.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en-IE" sz="1100" b="1" kern="100">
                <a:effectLst/>
                <a:latin typeface="Arial"/>
                <a:ea typeface="Aptos" panose="020B0004020202020204" pitchFamily="34" charset="0"/>
                <a:cs typeface="Arial"/>
              </a:rPr>
              <a:t>European VET Diploma/Label</a:t>
            </a:r>
            <a:r>
              <a:rPr lang="en-IE" sz="1100" kern="100">
                <a:effectLst/>
                <a:latin typeface="Arial"/>
                <a:ea typeface="Aptos" panose="020B0004020202020204" pitchFamily="34" charset="0"/>
                <a:cs typeface="Arial"/>
              </a:rPr>
              <a:t> – Develops a </a:t>
            </a:r>
            <a:r>
              <a:rPr lang="en-IE" sz="1100" b="1" kern="100">
                <a:effectLst/>
                <a:latin typeface="Arial"/>
                <a:ea typeface="Aptos" panose="020B0004020202020204" pitchFamily="34" charset="0"/>
                <a:cs typeface="Arial"/>
              </a:rPr>
              <a:t>European-wide vocational education and training (VET) diploma/label</a:t>
            </a:r>
            <a:r>
              <a:rPr lang="en-IE" sz="1100" kern="100">
                <a:effectLst/>
                <a:latin typeface="Arial"/>
                <a:ea typeface="Aptos" panose="020B0004020202020204" pitchFamily="34" charset="0"/>
                <a:cs typeface="Arial"/>
              </a:rPr>
              <a:t> to facilitate learner and worker mobility.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100" b="1" kern="100">
                <a:effectLst/>
                <a:latin typeface="Arial"/>
                <a:ea typeface="Aptos" panose="020B0004020202020204" pitchFamily="34" charset="0"/>
                <a:cs typeface="Arial"/>
              </a:rPr>
              <a:t>Deepened Transnational Cooperation for Future-Oriented Skills</a:t>
            </a:r>
            <a:endParaRPr lang="en-IE" sz="1100" kern="100">
              <a:effectLst/>
              <a:latin typeface="Arial"/>
              <a:ea typeface="Aptos" panose="020B0004020202020204" pitchFamily="34" charset="0"/>
              <a:cs typeface="Arial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5"/>
              <a:tabLst>
                <a:tab pos="457200" algn="l"/>
              </a:tabLst>
            </a:pPr>
            <a:r>
              <a:rPr lang="en-IE" sz="1100" b="1" kern="100">
                <a:effectLst/>
                <a:latin typeface="Arial"/>
                <a:ea typeface="Aptos" panose="020B0004020202020204" pitchFamily="34" charset="0"/>
                <a:cs typeface="Arial"/>
              </a:rPr>
              <a:t>Legal Status &amp; Investment for European Universities Alliances</a:t>
            </a:r>
            <a:r>
              <a:rPr lang="en-IE" sz="1100" kern="100">
                <a:effectLst/>
                <a:latin typeface="Arial"/>
                <a:ea typeface="Aptos" panose="020B0004020202020204" pitchFamily="34" charset="0"/>
                <a:cs typeface="Arial"/>
              </a:rPr>
              <a:t> – Explores a </a:t>
            </a:r>
            <a:r>
              <a:rPr lang="en-IE" sz="1100" b="1" kern="100">
                <a:effectLst/>
                <a:latin typeface="Arial"/>
                <a:ea typeface="Aptos" panose="020B0004020202020204" pitchFamily="34" charset="0"/>
                <a:cs typeface="Arial"/>
              </a:rPr>
              <a:t>legal status</a:t>
            </a:r>
            <a:r>
              <a:rPr lang="en-IE" sz="1100" kern="100">
                <a:effectLst/>
                <a:latin typeface="Arial"/>
                <a:ea typeface="Aptos" panose="020B0004020202020204" pitchFamily="34" charset="0"/>
                <a:cs typeface="Arial"/>
              </a:rPr>
              <a:t> and sustainable funding pathways to strengthen </a:t>
            </a:r>
            <a:r>
              <a:rPr lang="en-IE" sz="1100" b="1" kern="100">
                <a:effectLst/>
                <a:latin typeface="Arial"/>
                <a:ea typeface="Aptos" panose="020B0004020202020204" pitchFamily="34" charset="0"/>
                <a:cs typeface="Arial"/>
              </a:rPr>
              <a:t>cross-border higher education cooperation</a:t>
            </a:r>
            <a:r>
              <a:rPr lang="en-IE" sz="1100" kern="100">
                <a:effectLst/>
                <a:latin typeface="Arial"/>
                <a:ea typeface="Aptos" panose="020B0004020202020204" pitchFamily="34" charset="0"/>
                <a:cs typeface="Arial"/>
              </a:rPr>
              <a:t> and partnerships with businesses and research institutions.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5"/>
              <a:tabLst>
                <a:tab pos="457200" algn="l"/>
              </a:tabLst>
            </a:pPr>
            <a:r>
              <a:rPr lang="en-IE" sz="1100" b="1" kern="100">
                <a:effectLst/>
                <a:latin typeface="Arial"/>
                <a:ea typeface="Aptos" panose="020B0004020202020204" pitchFamily="34" charset="0"/>
                <a:cs typeface="Arial"/>
              </a:rPr>
              <a:t>Strengthened Centres of Vocational Excellence</a:t>
            </a:r>
            <a:r>
              <a:rPr lang="en-IE" sz="1100" kern="100">
                <a:effectLst/>
                <a:latin typeface="Arial"/>
                <a:ea typeface="Aptos" panose="020B0004020202020204" pitchFamily="34" charset="0"/>
                <a:cs typeface="Arial"/>
              </a:rPr>
              <a:t> – Supports </a:t>
            </a:r>
            <a:r>
              <a:rPr lang="en-IE" sz="1100" b="1" kern="100">
                <a:effectLst/>
                <a:latin typeface="Arial"/>
                <a:ea typeface="Aptos" panose="020B0004020202020204" pitchFamily="34" charset="0"/>
                <a:cs typeface="Arial"/>
              </a:rPr>
              <a:t>public-private partnerships</a:t>
            </a:r>
            <a:r>
              <a:rPr lang="en-IE" sz="1100" kern="100">
                <a:effectLst/>
                <a:latin typeface="Arial"/>
                <a:ea typeface="Aptos" panose="020B0004020202020204" pitchFamily="34" charset="0"/>
                <a:cs typeface="Arial"/>
              </a:rPr>
              <a:t> for vocational education, aligning VET reforms with industry needs.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E" sz="1100" b="1" kern="100">
                <a:effectLst/>
                <a:latin typeface="Arial"/>
                <a:ea typeface="Aptos" panose="020B0004020202020204" pitchFamily="34" charset="0"/>
                <a:cs typeface="Arial"/>
              </a:rPr>
              <a:t>Continues funding (2026-2029) based on evaluation</a:t>
            </a:r>
            <a:r>
              <a:rPr lang="en-IE" sz="1100" kern="100">
                <a:effectLst/>
                <a:latin typeface="Arial"/>
                <a:ea typeface="Aptos" panose="020B0004020202020204" pitchFamily="34" charset="0"/>
                <a:cs typeface="Arial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5"/>
              <a:tabLst>
                <a:tab pos="457200" algn="l"/>
              </a:tabLst>
            </a:pPr>
            <a:r>
              <a:rPr lang="en-IE" sz="1100" b="1" kern="100">
                <a:effectLst/>
                <a:latin typeface="Arial"/>
                <a:ea typeface="Aptos" panose="020B0004020202020204" pitchFamily="34" charset="0"/>
                <a:cs typeface="Arial"/>
              </a:rPr>
              <a:t>European School Alliances Pilot (2026)</a:t>
            </a:r>
            <a:r>
              <a:rPr lang="en-IE" sz="1100" kern="100">
                <a:effectLst/>
                <a:latin typeface="Arial"/>
                <a:ea typeface="Aptos" panose="020B0004020202020204" pitchFamily="34" charset="0"/>
                <a:cs typeface="Arial"/>
              </a:rPr>
              <a:t> – Increases </a:t>
            </a:r>
            <a:r>
              <a:rPr lang="en-IE" sz="1100" b="1" kern="100">
                <a:effectLst/>
                <a:latin typeface="Arial"/>
                <a:ea typeface="Aptos" panose="020B0004020202020204" pitchFamily="34" charset="0"/>
                <a:cs typeface="Arial"/>
              </a:rPr>
              <a:t>teacher and student mobility</a:t>
            </a:r>
            <a:r>
              <a:rPr lang="en-IE" sz="1100" kern="100">
                <a:effectLst/>
                <a:latin typeface="Arial"/>
                <a:ea typeface="Aptos" panose="020B0004020202020204" pitchFamily="34" charset="0"/>
                <a:cs typeface="Arial"/>
              </a:rPr>
              <a:t> and fosters cross-border school cooperation.</a:t>
            </a:r>
          </a:p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256C7-0ECA-4262-5EEC-0A25BBA92B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8785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1F03B-EE06-2C01-BA9E-8A73EF7B7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A04A3D-6284-95B8-8AC0-67350C9D18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DCE64A-2EED-7A15-2D3F-FEA92FAB1D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100" b="1" kern="100">
                <a:effectLst/>
                <a:latin typeface="Arial"/>
                <a:ea typeface="Aptos" panose="020B0004020202020204" pitchFamily="34" charset="0"/>
                <a:cs typeface="Arial"/>
              </a:rPr>
              <a:t>Strand III: Circulate skills</a:t>
            </a:r>
            <a:endParaRPr lang="en-IE" sz="1100" kern="100">
              <a:effectLst/>
              <a:latin typeface="Arial"/>
              <a:ea typeface="Aptos" panose="020B0004020202020204" pitchFamily="34" charset="0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100" kern="100">
                <a:effectLst/>
                <a:latin typeface="Arial"/>
                <a:ea typeface="Aptos" panose="020B0004020202020204" pitchFamily="34" charset="0"/>
                <a:cs typeface="Arial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100" u="sng" kern="100">
                <a:effectLst/>
                <a:latin typeface="Arial"/>
                <a:ea typeface="Aptos" panose="020B0004020202020204" pitchFamily="34" charset="0"/>
                <a:cs typeface="Arial"/>
              </a:rPr>
              <a:t>Key deliverables</a:t>
            </a:r>
            <a:endParaRPr lang="en-IE" sz="1100" kern="100">
              <a:effectLst/>
              <a:latin typeface="Arial"/>
              <a:ea typeface="Aptos" panose="020B0004020202020204" pitchFamily="34" charset="0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100" u="none" strike="noStrike" kern="100">
                <a:effectLst/>
                <a:latin typeface="Arial"/>
                <a:ea typeface="Aptos" panose="020B0004020202020204" pitchFamily="34" charset="0"/>
                <a:cs typeface="Arial"/>
              </a:rPr>
              <a:t> </a:t>
            </a:r>
            <a:endParaRPr lang="en-IE" sz="1100" kern="100">
              <a:effectLst/>
              <a:latin typeface="Arial"/>
              <a:ea typeface="Aptos" panose="020B0004020202020204" pitchFamily="34" charset="0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100" b="1" u="sng" kern="100">
                <a:effectLst/>
                <a:latin typeface="Arial"/>
                <a:ea typeface="Aptos" panose="020B0004020202020204" pitchFamily="34" charset="0"/>
                <a:cs typeface="Arial"/>
              </a:rPr>
              <a:t>Facilitating Portability of Skills and Qualifications</a:t>
            </a:r>
            <a:endParaRPr lang="en-IE" sz="1100" kern="100">
              <a:effectLst/>
              <a:latin typeface="Arial"/>
              <a:ea typeface="Aptos" panose="020B0004020202020204" pitchFamily="34" charset="0"/>
              <a:cs typeface="Arial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IE" sz="1100" b="1" kern="100">
                <a:effectLst/>
                <a:latin typeface="Arial"/>
                <a:ea typeface="Aptos" panose="020B0004020202020204" pitchFamily="34" charset="0"/>
                <a:cs typeface="Arial"/>
              </a:rPr>
              <a:t>Skills Portability Initiative</a:t>
            </a:r>
            <a:r>
              <a:rPr lang="en-IE" sz="1100" kern="100">
                <a:effectLst/>
                <a:latin typeface="Arial"/>
                <a:ea typeface="Aptos" panose="020B0004020202020204" pitchFamily="34" charset="0"/>
                <a:cs typeface="Arial"/>
              </a:rPr>
              <a:t> – Develops legislative and digital tools to improve the </a:t>
            </a:r>
            <a:r>
              <a:rPr lang="en-IE" sz="1100" b="1" kern="100">
                <a:effectLst/>
                <a:latin typeface="Arial"/>
                <a:ea typeface="Aptos" panose="020B0004020202020204" pitchFamily="34" charset="0"/>
                <a:cs typeface="Arial"/>
              </a:rPr>
              <a:t>mobility of workers across the EU</a:t>
            </a:r>
            <a:r>
              <a:rPr lang="en-IE" sz="1100" kern="100">
                <a:effectLst/>
                <a:latin typeface="Arial"/>
                <a:ea typeface="Aptos" panose="020B0004020202020204" pitchFamily="34" charset="0"/>
                <a:cs typeface="Arial"/>
              </a:rPr>
              <a:t>, ensuring transparency, recognition, and interoperability of skills and qualifications.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E" sz="1100" b="1" kern="100">
                <a:effectLst/>
                <a:latin typeface="Arial"/>
                <a:ea typeface="Aptos" panose="020B0004020202020204" pitchFamily="34" charset="0"/>
                <a:cs typeface="Arial"/>
              </a:rPr>
              <a:t>Explores</a:t>
            </a:r>
            <a:r>
              <a:rPr lang="en-IE" sz="1100" kern="100">
                <a:effectLst/>
                <a:latin typeface="Arial"/>
                <a:ea typeface="Aptos" panose="020B0004020202020204" pitchFamily="34" charset="0"/>
                <a:cs typeface="Arial"/>
              </a:rPr>
              <a:t> a legislative proposal to address barriers in unregulated professions.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E" sz="1100" b="1" kern="100">
                <a:effectLst/>
                <a:latin typeface="Arial"/>
                <a:ea typeface="Aptos" panose="020B0004020202020204" pitchFamily="34" charset="0"/>
                <a:cs typeface="Arial"/>
              </a:rPr>
              <a:t>Improves</a:t>
            </a:r>
            <a:r>
              <a:rPr lang="en-IE" sz="1100" kern="100">
                <a:effectLst/>
                <a:latin typeface="Arial"/>
                <a:ea typeface="Aptos" panose="020B0004020202020204" pitchFamily="34" charset="0"/>
                <a:cs typeface="Arial"/>
              </a:rPr>
              <a:t> recognition processes for regulated professions through digital tools.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E" sz="1100" b="1" kern="100">
                <a:effectLst/>
                <a:latin typeface="Arial"/>
                <a:ea typeface="Aptos" panose="020B0004020202020204" pitchFamily="34" charset="0"/>
                <a:cs typeface="Arial"/>
              </a:rPr>
              <a:t>Supports</a:t>
            </a:r>
            <a:r>
              <a:rPr lang="en-IE" sz="1100" kern="100">
                <a:effectLst/>
                <a:latin typeface="Arial"/>
                <a:ea typeface="Aptos" panose="020B0004020202020204" pitchFamily="34" charset="0"/>
                <a:cs typeface="Arial"/>
              </a:rPr>
              <a:t> recognition and validation of skills for third-country nationals.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100" b="1" kern="100">
                <a:effectLst/>
                <a:latin typeface="Arial"/>
                <a:ea typeface="Aptos" panose="020B0004020202020204" pitchFamily="34" charset="0"/>
                <a:cs typeface="Arial"/>
              </a:rPr>
              <a:t>Future-Oriented European Qualifications</a:t>
            </a:r>
            <a:endParaRPr lang="en-IE" sz="1100" kern="100">
              <a:effectLst/>
              <a:latin typeface="Arial"/>
              <a:ea typeface="Aptos" panose="020B0004020202020204" pitchFamily="34" charset="0"/>
              <a:cs typeface="Arial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en-IE" sz="1100" b="1" kern="100">
                <a:effectLst/>
                <a:latin typeface="Arial"/>
                <a:ea typeface="Aptos" panose="020B0004020202020204" pitchFamily="34" charset="0"/>
                <a:cs typeface="Arial"/>
              </a:rPr>
              <a:t>European Degree/Label Initiative</a:t>
            </a:r>
            <a:r>
              <a:rPr lang="en-IE" sz="1100" kern="100">
                <a:effectLst/>
                <a:latin typeface="Arial"/>
                <a:ea typeface="Aptos" panose="020B0004020202020204" pitchFamily="34" charset="0"/>
                <a:cs typeface="Arial"/>
              </a:rPr>
              <a:t> – Encourages the development of </a:t>
            </a:r>
            <a:r>
              <a:rPr lang="en-IE" sz="1100" b="1" kern="100">
                <a:effectLst/>
                <a:latin typeface="Arial"/>
                <a:ea typeface="Aptos" panose="020B0004020202020204" pitchFamily="34" charset="0"/>
                <a:cs typeface="Arial"/>
              </a:rPr>
              <a:t>joint European study programs</a:t>
            </a:r>
            <a:r>
              <a:rPr lang="en-IE" sz="1100" kern="100">
                <a:effectLst/>
                <a:latin typeface="Arial"/>
                <a:ea typeface="Aptos" panose="020B0004020202020204" pitchFamily="34" charset="0"/>
                <a:cs typeface="Arial"/>
              </a:rPr>
              <a:t> in </a:t>
            </a:r>
            <a:r>
              <a:rPr lang="en-IE" sz="1100" b="1" kern="100">
                <a:effectLst/>
                <a:latin typeface="Arial"/>
                <a:ea typeface="Aptos" panose="020B0004020202020204" pitchFamily="34" charset="0"/>
                <a:cs typeface="Arial"/>
              </a:rPr>
              <a:t>strategic sectors</a:t>
            </a:r>
            <a:r>
              <a:rPr lang="en-IE" sz="1100" kern="100">
                <a:effectLst/>
                <a:latin typeface="Arial"/>
                <a:ea typeface="Aptos" panose="020B0004020202020204" pitchFamily="34" charset="0"/>
                <a:cs typeface="Arial"/>
              </a:rPr>
              <a:t>, enabling universities to pool resources and expertise beyond national capabilities.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en-IE" sz="1100" b="1" kern="100">
                <a:effectLst/>
                <a:latin typeface="Arial"/>
                <a:ea typeface="Aptos" panose="020B0004020202020204" pitchFamily="34" charset="0"/>
                <a:cs typeface="Arial"/>
              </a:rPr>
              <a:t>European VET Diploma/Label</a:t>
            </a:r>
            <a:r>
              <a:rPr lang="en-IE" sz="1100" kern="100">
                <a:effectLst/>
                <a:latin typeface="Arial"/>
                <a:ea typeface="Aptos" panose="020B0004020202020204" pitchFamily="34" charset="0"/>
                <a:cs typeface="Arial"/>
              </a:rPr>
              <a:t> – Develops a </a:t>
            </a:r>
            <a:r>
              <a:rPr lang="en-IE" sz="1100" b="1" kern="100">
                <a:effectLst/>
                <a:latin typeface="Arial"/>
                <a:ea typeface="Aptos" panose="020B0004020202020204" pitchFamily="34" charset="0"/>
                <a:cs typeface="Arial"/>
              </a:rPr>
              <a:t>European-wide vocational education and training (VET) diploma/label</a:t>
            </a:r>
            <a:r>
              <a:rPr lang="en-IE" sz="1100" kern="100">
                <a:effectLst/>
                <a:latin typeface="Arial"/>
                <a:ea typeface="Aptos" panose="020B0004020202020204" pitchFamily="34" charset="0"/>
                <a:cs typeface="Arial"/>
              </a:rPr>
              <a:t> to facilitate learner and worker mobility.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100" b="1" kern="100">
                <a:effectLst/>
                <a:latin typeface="Arial"/>
                <a:ea typeface="Aptos" panose="020B0004020202020204" pitchFamily="34" charset="0"/>
                <a:cs typeface="Arial"/>
              </a:rPr>
              <a:t>Deepened Transnational Cooperation for Future-Oriented Skills</a:t>
            </a:r>
            <a:endParaRPr lang="en-IE" sz="1100" kern="100">
              <a:effectLst/>
              <a:latin typeface="Arial"/>
              <a:ea typeface="Aptos" panose="020B0004020202020204" pitchFamily="34" charset="0"/>
              <a:cs typeface="Arial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5"/>
              <a:tabLst>
                <a:tab pos="457200" algn="l"/>
              </a:tabLst>
            </a:pPr>
            <a:r>
              <a:rPr lang="en-IE" sz="1100" b="1" kern="100">
                <a:effectLst/>
                <a:latin typeface="Arial"/>
                <a:ea typeface="Aptos" panose="020B0004020202020204" pitchFamily="34" charset="0"/>
                <a:cs typeface="Arial"/>
              </a:rPr>
              <a:t>Legal Status &amp; Investment for European Universities Alliances</a:t>
            </a:r>
            <a:r>
              <a:rPr lang="en-IE" sz="1100" kern="100">
                <a:effectLst/>
                <a:latin typeface="Arial"/>
                <a:ea typeface="Aptos" panose="020B0004020202020204" pitchFamily="34" charset="0"/>
                <a:cs typeface="Arial"/>
              </a:rPr>
              <a:t> – Explores a </a:t>
            </a:r>
            <a:r>
              <a:rPr lang="en-IE" sz="1100" b="1" kern="100">
                <a:effectLst/>
                <a:latin typeface="Arial"/>
                <a:ea typeface="Aptos" panose="020B0004020202020204" pitchFamily="34" charset="0"/>
                <a:cs typeface="Arial"/>
              </a:rPr>
              <a:t>legal status</a:t>
            </a:r>
            <a:r>
              <a:rPr lang="en-IE" sz="1100" kern="100">
                <a:effectLst/>
                <a:latin typeface="Arial"/>
                <a:ea typeface="Aptos" panose="020B0004020202020204" pitchFamily="34" charset="0"/>
                <a:cs typeface="Arial"/>
              </a:rPr>
              <a:t> and sustainable funding pathways to strengthen </a:t>
            </a:r>
            <a:r>
              <a:rPr lang="en-IE" sz="1100" b="1" kern="100">
                <a:effectLst/>
                <a:latin typeface="Arial"/>
                <a:ea typeface="Aptos" panose="020B0004020202020204" pitchFamily="34" charset="0"/>
                <a:cs typeface="Arial"/>
              </a:rPr>
              <a:t>cross-border higher education cooperation</a:t>
            </a:r>
            <a:r>
              <a:rPr lang="en-IE" sz="1100" kern="100">
                <a:effectLst/>
                <a:latin typeface="Arial"/>
                <a:ea typeface="Aptos" panose="020B0004020202020204" pitchFamily="34" charset="0"/>
                <a:cs typeface="Arial"/>
              </a:rPr>
              <a:t> and partnerships with businesses and research institutions.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5"/>
              <a:tabLst>
                <a:tab pos="457200" algn="l"/>
              </a:tabLst>
            </a:pPr>
            <a:r>
              <a:rPr lang="en-IE" sz="1100" b="1" kern="100">
                <a:effectLst/>
                <a:latin typeface="Arial"/>
                <a:ea typeface="Aptos" panose="020B0004020202020204" pitchFamily="34" charset="0"/>
                <a:cs typeface="Arial"/>
              </a:rPr>
              <a:t>Strengthened Centres of Vocational Excellence</a:t>
            </a:r>
            <a:r>
              <a:rPr lang="en-IE" sz="1100" kern="100">
                <a:effectLst/>
                <a:latin typeface="Arial"/>
                <a:ea typeface="Aptos" panose="020B0004020202020204" pitchFamily="34" charset="0"/>
                <a:cs typeface="Arial"/>
              </a:rPr>
              <a:t> – Supports </a:t>
            </a:r>
            <a:r>
              <a:rPr lang="en-IE" sz="1100" b="1" kern="100">
                <a:effectLst/>
                <a:latin typeface="Arial"/>
                <a:ea typeface="Aptos" panose="020B0004020202020204" pitchFamily="34" charset="0"/>
                <a:cs typeface="Arial"/>
              </a:rPr>
              <a:t>public-private partnerships</a:t>
            </a:r>
            <a:r>
              <a:rPr lang="en-IE" sz="1100" kern="100">
                <a:effectLst/>
                <a:latin typeface="Arial"/>
                <a:ea typeface="Aptos" panose="020B0004020202020204" pitchFamily="34" charset="0"/>
                <a:cs typeface="Arial"/>
              </a:rPr>
              <a:t> for vocational education, aligning VET reforms with industry needs.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E" sz="1100" b="1" kern="100">
                <a:effectLst/>
                <a:latin typeface="Arial"/>
                <a:ea typeface="Aptos" panose="020B0004020202020204" pitchFamily="34" charset="0"/>
                <a:cs typeface="Arial"/>
              </a:rPr>
              <a:t>Continues funding (2026-2029) based on evaluation</a:t>
            </a:r>
            <a:r>
              <a:rPr lang="en-IE" sz="1100" kern="100">
                <a:effectLst/>
                <a:latin typeface="Arial"/>
                <a:ea typeface="Aptos" panose="020B0004020202020204" pitchFamily="34" charset="0"/>
                <a:cs typeface="Arial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5"/>
              <a:tabLst>
                <a:tab pos="457200" algn="l"/>
              </a:tabLst>
            </a:pPr>
            <a:r>
              <a:rPr lang="en-IE" sz="1100" b="1" kern="100">
                <a:effectLst/>
                <a:latin typeface="Arial"/>
                <a:ea typeface="Aptos" panose="020B0004020202020204" pitchFamily="34" charset="0"/>
                <a:cs typeface="Arial"/>
              </a:rPr>
              <a:t>European School Alliances Pilot (2026)</a:t>
            </a:r>
            <a:r>
              <a:rPr lang="en-IE" sz="1100" kern="100">
                <a:effectLst/>
                <a:latin typeface="Arial"/>
                <a:ea typeface="Aptos" panose="020B0004020202020204" pitchFamily="34" charset="0"/>
                <a:cs typeface="Arial"/>
              </a:rPr>
              <a:t> – Increases </a:t>
            </a:r>
            <a:r>
              <a:rPr lang="en-IE" sz="1100" b="1" kern="100">
                <a:effectLst/>
                <a:latin typeface="Arial"/>
                <a:ea typeface="Aptos" panose="020B0004020202020204" pitchFamily="34" charset="0"/>
                <a:cs typeface="Arial"/>
              </a:rPr>
              <a:t>teacher and student mobility</a:t>
            </a:r>
            <a:r>
              <a:rPr lang="en-IE" sz="1100" kern="100">
                <a:effectLst/>
                <a:latin typeface="Arial"/>
                <a:ea typeface="Aptos" panose="020B0004020202020204" pitchFamily="34" charset="0"/>
                <a:cs typeface="Arial"/>
              </a:rPr>
              <a:t> and fosters cross-border school cooperation.</a:t>
            </a:r>
          </a:p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256C7-0ECA-4262-5EEC-0A25BBA92B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6910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  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and big photo coloured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F83483-47D9-4712-A8D7-6CBF6177582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3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 dirty="0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3" y="589047"/>
            <a:ext cx="5138057" cy="717240"/>
          </a:xfrm>
          <a:solidFill>
            <a:schemeClr val="bg1"/>
          </a:solidFill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bg1"/>
                </a:solidFill>
                <a:highlight>
                  <a:srgbClr val="003399"/>
                </a:highlight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3" y="1895333"/>
            <a:ext cx="5138056" cy="3845577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545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  <p:sldLayoutId id="2147483671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/>
              <a:t>Recognition of professional</a:t>
            </a:r>
            <a:br>
              <a:rPr lang="en-US" sz="5400"/>
            </a:br>
            <a:r>
              <a:rPr lang="en-US" sz="5400"/>
              <a:t>qualifications in the EU </a:t>
            </a:r>
            <a:br>
              <a:rPr lang="en-US" sz="5400"/>
            </a:br>
            <a:br>
              <a:rPr lang="en-US" sz="5400"/>
            </a:br>
            <a:r>
              <a:rPr lang="en-US" sz="3600"/>
              <a:t>– update on developments</a:t>
            </a:r>
            <a:endParaRPr lang="en-GB" sz="360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ENMCA meeting, 9 December 2025</a:t>
            </a:r>
          </a:p>
          <a:p>
            <a:r>
              <a:rPr lang="en-GB" dirty="0"/>
              <a:t>EMPL.B5</a:t>
            </a:r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7522" y="220052"/>
            <a:ext cx="10156297" cy="3021195"/>
          </a:xfrm>
        </p:spPr>
        <p:txBody>
          <a:bodyPr/>
          <a:lstStyle/>
          <a:p>
            <a:r>
              <a:rPr lang="en-IE" b="1" dirty="0">
                <a:latin typeface="+mn-lt"/>
                <a:cs typeface="Calibri" panose="020F0502020204030204" pitchFamily="34" charset="0"/>
              </a:rPr>
              <a:t>Thank you!</a:t>
            </a:r>
            <a:br>
              <a:rPr lang="en-IE" b="1" dirty="0">
                <a:latin typeface="+mn-lt"/>
                <a:cs typeface="Calibri" panose="020F0502020204030204" pitchFamily="34" charset="0"/>
              </a:rPr>
            </a:br>
            <a:br>
              <a:rPr lang="en-IE" b="1" dirty="0">
                <a:latin typeface="+mn-lt"/>
                <a:cs typeface="Calibri" panose="020F0502020204030204" pitchFamily="34" charset="0"/>
              </a:rPr>
            </a:br>
            <a:endParaRPr lang="en-GB" sz="24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/>
              <a:t>© European Union 2020</a:t>
            </a:r>
          </a:p>
          <a:p>
            <a:r>
              <a:rPr lang="en-US" sz="1050"/>
              <a:t>Unless otherwise noted the reuse of this presentation is </a:t>
            </a:r>
            <a:r>
              <a:rPr lang="en-US" sz="1050" err="1"/>
              <a:t>authorised</a:t>
            </a:r>
            <a:r>
              <a:rPr lang="en-US" sz="1050"/>
              <a:t> under the </a:t>
            </a:r>
            <a:r>
              <a:rPr lang="en-US" sz="1050">
                <a:hlinkClick r:id="rId3"/>
              </a:rPr>
              <a:t>CC BY 4.0 </a:t>
            </a:r>
            <a:r>
              <a:rPr lang="en-US" sz="1050"/>
              <a:t>license. For any use or reproduction of elements that are not owned by the EU, permission may need to be sought directly from the respective right holders.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40841-2AAE-344C-64FD-22F3F5973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816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09D50170-97EB-B067-E806-36B6B0F21F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348126"/>
              </p:ext>
            </p:extLst>
          </p:nvPr>
        </p:nvGraphicFramePr>
        <p:xfrm>
          <a:off x="769500" y="1489840"/>
          <a:ext cx="10905699" cy="4285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A17D0AD6-FF74-7ACE-93AE-3E0CBAD97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549" y="317578"/>
            <a:ext cx="10515600" cy="782357"/>
          </a:xfrm>
        </p:spPr>
        <p:txBody>
          <a:bodyPr/>
          <a:lstStyle/>
          <a:p>
            <a:r>
              <a:rPr lang="en-IE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090341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2EFFB-3A16-8864-2BA9-CBD3721B6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57F2A299-8D97-8500-DC27-FD672D35A3F7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7576" b="7576"/>
          <a:stretch/>
        </p:blipFill>
        <p:spPr>
          <a:xfrm>
            <a:off x="-90714" y="1"/>
            <a:ext cx="5388429" cy="6857999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9631EE-BABF-D941-B9A3-D8CECAEA31D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830284" y="1809883"/>
            <a:ext cx="8861604" cy="395160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Explore the need for a </a:t>
            </a:r>
            <a:r>
              <a:rPr lang="en-US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potential legislative proposal to address barriers to the mobility of workers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including in unregulated professions. </a:t>
            </a:r>
            <a:endParaRPr lang="en-US">
              <a:solidFill>
                <a:srgbClr val="4D4D4D"/>
              </a:solidFill>
              <a:latin typeface="Arial"/>
              <a:ea typeface="Calibri"/>
              <a:cs typeface="Arial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Consider </a:t>
            </a:r>
            <a:r>
              <a:rPr lang="en-US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actions to further facilitate, expand and </a:t>
            </a:r>
            <a:r>
              <a:rPr lang="en-US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modernise</a:t>
            </a:r>
            <a:r>
              <a:rPr lang="en-US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recognition processes for regulated professions, in particular by leveraging digital tools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 </a:t>
            </a:r>
            <a:endParaRPr lang="en-US">
              <a:solidFill>
                <a:srgbClr val="4D4D4D"/>
              </a:solidFill>
              <a:latin typeface="Arial"/>
              <a:ea typeface="Calibri"/>
              <a:cs typeface="Arial"/>
            </a:endParaRPr>
          </a:p>
          <a:p>
            <a:pPr marL="1028700"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Building on the Implementation Report of the Professional Qualifications Directive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Explore whether to propose </a:t>
            </a:r>
            <a:r>
              <a:rPr lang="en-US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common rules for simpler procedures for handling the recognition and validation of qualifications and skills of third country nationals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</a:t>
            </a:r>
            <a:endParaRPr lang="en-US"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411F77-8AF9-21D0-9EBA-7FD3BAC42F9A}"/>
              </a:ext>
            </a:extLst>
          </p:cNvPr>
          <p:cNvSpPr txBox="1"/>
          <p:nvPr/>
        </p:nvSpPr>
        <p:spPr>
          <a:xfrm>
            <a:off x="-90714" y="770955"/>
            <a:ext cx="6591470" cy="461665"/>
          </a:xfrm>
          <a:prstGeom prst="rect">
            <a:avLst/>
          </a:prstGeom>
          <a:solidFill>
            <a:srgbClr val="FF79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SKILLS PORTABILITY INITIATIVE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872803-AF87-2C39-B286-1D84829CD581}"/>
              </a:ext>
            </a:extLst>
          </p:cNvPr>
          <p:cNvSpPr txBox="1"/>
          <p:nvPr/>
        </p:nvSpPr>
        <p:spPr>
          <a:xfrm>
            <a:off x="7264400" y="624114"/>
            <a:ext cx="384991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>
                <a:latin typeface="Calibri"/>
                <a:ea typeface="Calibri"/>
                <a:cs typeface="Calibri"/>
              </a:rPr>
              <a:t>"...open up more opportunities for workers and businesses to fully capture the potential of the single market". </a:t>
            </a:r>
          </a:p>
        </p:txBody>
      </p:sp>
    </p:spTree>
    <p:extLst>
      <p:ext uri="{BB962C8B-B14F-4D97-AF65-F5344CB8AC3E}">
        <p14:creationId xmlns:p14="http://schemas.microsoft.com/office/powerpoint/2010/main" val="2734331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2EFFB-3A16-8864-2BA9-CBD3721B6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57F2A299-8D97-8500-DC27-FD672D35A3F7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7576" b="7576"/>
          <a:stretch/>
        </p:blipFill>
        <p:spPr>
          <a:xfrm>
            <a:off x="-90714" y="1"/>
            <a:ext cx="5388429" cy="6857999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9631EE-BABF-D941-B9A3-D8CECAEA31D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696586" y="2998291"/>
            <a:ext cx="5903518" cy="291377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Action 2</a:t>
            </a:r>
          </a:p>
          <a:p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Building on the Implementation Report of the Professional Qualifications Directive, the Commission will consider actions to further </a:t>
            </a:r>
            <a:r>
              <a:rPr lang="en-US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facilitate, expand and modernize recognition processes for regulated professions, in particular by leveraging digital tools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</a:t>
            </a:r>
          </a:p>
        </p:txBody>
      </p:sp>
      <p:pic>
        <p:nvPicPr>
          <p:cNvPr id="1026" name="Picture 2" descr="A black and orange rectangle&#10;&#10;AI-generated content may be incorrect.">
            <a:extLst>
              <a:ext uri="{FF2B5EF4-FFF2-40B4-BE49-F238E27FC236}">
                <a16:creationId xmlns:a16="http://schemas.microsoft.com/office/drawing/2014/main" id="{9BFD8A2F-13CA-C49C-8240-187BEF48E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90" y="241388"/>
            <a:ext cx="2538947" cy="134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C504D590-9922-C06A-407C-2B718394A8D5}"/>
              </a:ext>
            </a:extLst>
          </p:cNvPr>
          <p:cNvSpPr>
            <a:spLocks noGrp="1"/>
          </p:cNvSpPr>
          <p:nvPr/>
        </p:nvSpPr>
        <p:spPr>
          <a:xfrm>
            <a:off x="704926" y="713373"/>
            <a:ext cx="7943419" cy="56438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Union of Skills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411F77-8AF9-21D0-9EBA-7FD3BAC42F9A}"/>
              </a:ext>
            </a:extLst>
          </p:cNvPr>
          <p:cNvSpPr txBox="1"/>
          <p:nvPr/>
        </p:nvSpPr>
        <p:spPr>
          <a:xfrm>
            <a:off x="4676635" y="1046924"/>
            <a:ext cx="6591470" cy="461665"/>
          </a:xfrm>
          <a:prstGeom prst="rect">
            <a:avLst/>
          </a:prstGeom>
          <a:solidFill>
            <a:srgbClr val="FF79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SKILLS PORTABILITY INITIATIVE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73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23778" y="2361528"/>
            <a:ext cx="11019793" cy="4178595"/>
          </a:xfrm>
        </p:spPr>
        <p:txBody>
          <a:bodyPr>
            <a:noAutofit/>
          </a:bodyPr>
          <a:lstStyle/>
          <a:p>
            <a:pPr lvl="0" algn="just">
              <a:spcAft>
                <a:spcPts val="3000"/>
              </a:spcAft>
            </a:pPr>
            <a:r>
              <a:rPr lang="en-IE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Actions to improve and extend automatic recognition</a:t>
            </a:r>
            <a:r>
              <a:rPr lang="en-IE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en-I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IE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I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using </a:t>
            </a:r>
            <a:r>
              <a:rPr lang="en-IE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Common Training Frameworks </a:t>
            </a:r>
            <a:r>
              <a:rPr lang="en-I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their full potential</a:t>
            </a:r>
            <a:br>
              <a:rPr lang="en-I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I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I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IE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physioterapists</a:t>
            </a:r>
            <a:br>
              <a:rPr lang="en-I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I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mapping of professions </a:t>
            </a:r>
            <a:br>
              <a:rPr lang="en-I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I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I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 exploring the </a:t>
            </a:r>
            <a:r>
              <a:rPr lang="en-IE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feasibility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shorten the deadline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under the automatic system  </a:t>
            </a:r>
            <a:br>
              <a:rPr lang="en-I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I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I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en-IE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working towards truly automatic recognition</a:t>
            </a:r>
            <a:r>
              <a:rPr lang="en-I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en-I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I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I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streamlining the process with digital solutions</a:t>
            </a:r>
            <a:br>
              <a:rPr lang="en-US" sz="2000" i="0" u="none" strike="noStrike" dirty="0">
                <a:effectLst/>
                <a:latin typeface="Arial" panose="020B0604020202020204" pitchFamily="34" charset="0"/>
              </a:rPr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5076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2EFFB-3A16-8864-2BA9-CBD3721B6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57F2A299-8D97-8500-DC27-FD672D35A3F7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7576" b="7576"/>
          <a:stretch/>
        </p:blipFill>
        <p:spPr>
          <a:xfrm>
            <a:off x="-43779" y="-157654"/>
            <a:ext cx="5388429" cy="6857999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9631EE-BABF-D941-B9A3-D8CECAEA31D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696586" y="2998292"/>
            <a:ext cx="5903518" cy="221464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Action 3</a:t>
            </a:r>
          </a:p>
          <a:p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Explore whether to propose 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common rules for simpler procedures for handling the recognition and validation of qualifications and skills of third country nationals.</a:t>
            </a:r>
          </a:p>
        </p:txBody>
      </p:sp>
      <p:pic>
        <p:nvPicPr>
          <p:cNvPr id="1026" name="Picture 2" descr="A black and orange rectangle&#10;&#10;AI-generated content may be incorrect.">
            <a:extLst>
              <a:ext uri="{FF2B5EF4-FFF2-40B4-BE49-F238E27FC236}">
                <a16:creationId xmlns:a16="http://schemas.microsoft.com/office/drawing/2014/main" id="{9BFD8A2F-13CA-C49C-8240-187BEF48E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90" y="241388"/>
            <a:ext cx="2538947" cy="134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C504D590-9922-C06A-407C-2B718394A8D5}"/>
              </a:ext>
            </a:extLst>
          </p:cNvPr>
          <p:cNvSpPr>
            <a:spLocks noGrp="1"/>
          </p:cNvSpPr>
          <p:nvPr/>
        </p:nvSpPr>
        <p:spPr>
          <a:xfrm>
            <a:off x="704926" y="713373"/>
            <a:ext cx="7943419" cy="56438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Union of Skills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411F77-8AF9-21D0-9EBA-7FD3BAC42F9A}"/>
              </a:ext>
            </a:extLst>
          </p:cNvPr>
          <p:cNvSpPr txBox="1"/>
          <p:nvPr/>
        </p:nvSpPr>
        <p:spPr>
          <a:xfrm>
            <a:off x="4676635" y="1046924"/>
            <a:ext cx="6591470" cy="461665"/>
          </a:xfrm>
          <a:prstGeom prst="rect">
            <a:avLst/>
          </a:prstGeom>
          <a:solidFill>
            <a:srgbClr val="FF79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SKILLS PORTABILITY INITIATIVE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25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34A54-DB80-55E3-39E1-D55065653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CEFCD0-31F2-DCD7-6787-D5F22F53A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672" y="1932857"/>
            <a:ext cx="10905699" cy="3877128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nl-BE" sz="32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nl-BE" sz="3200" dirty="0" err="1">
                <a:solidFill>
                  <a:schemeClr val="tx1">
                    <a:lumMod val="50000"/>
                  </a:schemeClr>
                </a:solidFill>
              </a:rPr>
              <a:t>Final</a:t>
            </a:r>
            <a:r>
              <a:rPr lang="nl-BE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nl-BE" sz="3200" dirty="0" err="1">
                <a:solidFill>
                  <a:schemeClr val="tx1">
                    <a:lumMod val="50000"/>
                  </a:schemeClr>
                </a:solidFill>
              </a:rPr>
              <a:t>phase</a:t>
            </a:r>
            <a:r>
              <a:rPr lang="nl-BE" sz="3200" dirty="0">
                <a:solidFill>
                  <a:schemeClr val="tx1">
                    <a:lumMod val="50000"/>
                  </a:schemeClr>
                </a:solidFill>
              </a:rPr>
              <a:t> of </a:t>
            </a:r>
            <a:r>
              <a:rPr lang="nl-BE" sz="3200" dirty="0" err="1">
                <a:solidFill>
                  <a:schemeClr val="tx1">
                    <a:lumMod val="50000"/>
                  </a:schemeClr>
                </a:solidFill>
              </a:rPr>
              <a:t>preparation</a:t>
            </a:r>
            <a:endParaRPr lang="nl-BE" sz="3200" dirty="0">
              <a:solidFill>
                <a:schemeClr val="tx1">
                  <a:lumMod val="50000"/>
                </a:schemeClr>
              </a:solidFill>
            </a:endParaRPr>
          </a:p>
          <a:p>
            <a:endParaRPr lang="nl-BE" sz="32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nl-BE" sz="3200" dirty="0" err="1">
                <a:solidFill>
                  <a:schemeClr val="tx1">
                    <a:lumMod val="50000"/>
                  </a:schemeClr>
                </a:solidFill>
              </a:rPr>
              <a:t>Main</a:t>
            </a:r>
            <a:r>
              <a:rPr lang="nl-BE" sz="3200" dirty="0">
                <a:solidFill>
                  <a:schemeClr val="tx1">
                    <a:lumMod val="50000"/>
                  </a:schemeClr>
                </a:solidFill>
              </a:rPr>
              <a:t> report </a:t>
            </a:r>
            <a:r>
              <a:rPr lang="nl-BE" sz="3200" dirty="0" err="1">
                <a:solidFill>
                  <a:schemeClr val="tx1">
                    <a:lumMod val="50000"/>
                  </a:schemeClr>
                </a:solidFill>
              </a:rPr>
              <a:t>to</a:t>
            </a:r>
            <a:r>
              <a:rPr lang="nl-BE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nl-BE" sz="3200" dirty="0" err="1">
                <a:solidFill>
                  <a:schemeClr val="tx1">
                    <a:lumMod val="50000"/>
                  </a:schemeClr>
                </a:solidFill>
              </a:rPr>
              <a:t>be</a:t>
            </a:r>
            <a:r>
              <a:rPr lang="nl-BE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nl-BE" sz="3200" dirty="0" err="1">
                <a:solidFill>
                  <a:schemeClr val="tx1">
                    <a:lumMod val="50000"/>
                  </a:schemeClr>
                </a:solidFill>
              </a:rPr>
              <a:t>accompanied</a:t>
            </a:r>
            <a:r>
              <a:rPr lang="nl-BE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nl-BE" sz="3200" dirty="0" err="1">
                <a:solidFill>
                  <a:schemeClr val="tx1">
                    <a:lumMod val="50000"/>
                  </a:schemeClr>
                </a:solidFill>
              </a:rPr>
              <a:t>by</a:t>
            </a:r>
            <a:r>
              <a:rPr lang="nl-BE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nl-BE" sz="3200" dirty="0" err="1">
                <a:solidFill>
                  <a:schemeClr val="tx1">
                    <a:lumMod val="50000"/>
                  </a:schemeClr>
                </a:solidFill>
              </a:rPr>
              <a:t>the</a:t>
            </a:r>
            <a:r>
              <a:rPr lang="nl-BE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nl-BE" sz="3200" dirty="0" err="1">
                <a:solidFill>
                  <a:schemeClr val="tx1">
                    <a:lumMod val="50000"/>
                  </a:schemeClr>
                </a:solidFill>
              </a:rPr>
              <a:t>Staff</a:t>
            </a:r>
            <a:r>
              <a:rPr lang="nl-BE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nl-BE" sz="3200" dirty="0" err="1">
                <a:solidFill>
                  <a:schemeClr val="tx1">
                    <a:lumMod val="50000"/>
                  </a:schemeClr>
                </a:solidFill>
              </a:rPr>
              <a:t>Working</a:t>
            </a:r>
            <a:r>
              <a:rPr lang="nl-BE" sz="3200" dirty="0">
                <a:solidFill>
                  <a:schemeClr val="tx1">
                    <a:lumMod val="50000"/>
                  </a:schemeClr>
                </a:solidFill>
              </a:rPr>
              <a:t> Document</a:t>
            </a:r>
          </a:p>
          <a:p>
            <a:pPr marL="0" indent="0">
              <a:buNone/>
            </a:pPr>
            <a:endParaRPr lang="nl-BE" dirty="0">
              <a:solidFill>
                <a:schemeClr val="tx1">
                  <a:lumMod val="50000"/>
                </a:schemeClr>
              </a:solidFill>
              <a:ea typeface="Verdana"/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FCD824-40AD-0D17-A9A6-850BF54DD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722" y="950360"/>
            <a:ext cx="10515600" cy="782357"/>
          </a:xfrm>
        </p:spPr>
        <p:txBody>
          <a:bodyPr/>
          <a:lstStyle/>
          <a:p>
            <a:r>
              <a:rPr lang="en-US" b="1" dirty="0"/>
              <a:t>Implementation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484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9FD886-1F24-ADAA-2358-3B33F4169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672" y="1932857"/>
            <a:ext cx="10905699" cy="387712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BE" sz="3200" dirty="0" err="1">
                <a:solidFill>
                  <a:schemeClr val="tx1">
                    <a:lumMod val="50000"/>
                  </a:schemeClr>
                </a:solidFill>
              </a:rPr>
              <a:t>Regular</a:t>
            </a:r>
            <a:r>
              <a:rPr lang="nl-BE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nl-BE" sz="3200" dirty="0" err="1">
                <a:solidFill>
                  <a:schemeClr val="tx1">
                    <a:lumMod val="50000"/>
                  </a:schemeClr>
                </a:solidFill>
              </a:rPr>
              <a:t>exercise</a:t>
            </a:r>
            <a:r>
              <a:rPr lang="nl-BE" sz="3200" dirty="0">
                <a:solidFill>
                  <a:schemeClr val="tx1">
                    <a:lumMod val="50000"/>
                  </a:schemeClr>
                </a:solidFill>
              </a:rPr>
              <a:t> on </a:t>
            </a:r>
            <a:r>
              <a:rPr lang="nl-BE" sz="3200" dirty="0" err="1">
                <a:solidFill>
                  <a:schemeClr val="tx1">
                    <a:lumMod val="50000"/>
                  </a:schemeClr>
                </a:solidFill>
              </a:rPr>
              <a:t>an</a:t>
            </a:r>
            <a:r>
              <a:rPr lang="nl-BE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nl-BE" sz="3200" dirty="0" err="1">
                <a:solidFill>
                  <a:schemeClr val="tx1">
                    <a:lumMod val="50000"/>
                  </a:schemeClr>
                </a:solidFill>
              </a:rPr>
              <a:t>annual</a:t>
            </a:r>
            <a:r>
              <a:rPr lang="nl-BE" sz="3200" dirty="0">
                <a:solidFill>
                  <a:schemeClr val="tx1">
                    <a:lumMod val="50000"/>
                  </a:schemeClr>
                </a:solidFill>
              </a:rPr>
              <a:t> basis </a:t>
            </a:r>
          </a:p>
          <a:p>
            <a:pPr lvl="1"/>
            <a:r>
              <a:rPr lang="nl-BE" sz="2400" dirty="0">
                <a:solidFill>
                  <a:schemeClr val="tx1">
                    <a:lumMod val="50000"/>
                  </a:schemeClr>
                </a:solidFill>
              </a:rPr>
              <a:t>8th </a:t>
            </a:r>
            <a:r>
              <a:rPr lang="nl-BE" sz="2400" dirty="0" err="1">
                <a:solidFill>
                  <a:schemeClr val="tx1">
                    <a:lumMod val="50000"/>
                  </a:schemeClr>
                </a:solidFill>
              </a:rPr>
              <a:t>Delegated</a:t>
            </a:r>
            <a:r>
              <a:rPr lang="nl-BE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nl-BE" sz="2400" dirty="0" err="1">
                <a:solidFill>
                  <a:schemeClr val="tx1">
                    <a:lumMod val="50000"/>
                  </a:schemeClr>
                </a:solidFill>
              </a:rPr>
              <a:t>Decision</a:t>
            </a:r>
            <a:r>
              <a:rPr lang="nl-BE" sz="2400" dirty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nl-BE" sz="2400" dirty="0" err="1">
                <a:solidFill>
                  <a:schemeClr val="tx1">
                    <a:lumMod val="50000"/>
                  </a:schemeClr>
                </a:solidFill>
              </a:rPr>
              <a:t>published</a:t>
            </a:r>
            <a:r>
              <a:rPr lang="nl-BE" sz="2400" dirty="0">
                <a:solidFill>
                  <a:schemeClr val="tx1">
                    <a:lumMod val="50000"/>
                  </a:schemeClr>
                </a:solidFill>
              </a:rPr>
              <a:t> on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29 October 2025 as Commission Delegated Decision (EU) 2025/2187 of 30 July 2025​)</a:t>
            </a:r>
            <a:endParaRPr lang="nl-BE" sz="2400" dirty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r>
              <a:rPr lang="nl-BE" sz="2400" dirty="0">
                <a:solidFill>
                  <a:schemeClr val="tx1">
                    <a:lumMod val="50000"/>
                  </a:schemeClr>
                </a:solidFill>
              </a:rPr>
              <a:t>9th </a:t>
            </a:r>
            <a:r>
              <a:rPr lang="nl-BE" sz="2400" dirty="0" err="1">
                <a:solidFill>
                  <a:schemeClr val="tx1">
                    <a:lumMod val="50000"/>
                  </a:schemeClr>
                </a:solidFill>
              </a:rPr>
              <a:t>Delegated</a:t>
            </a:r>
            <a:r>
              <a:rPr lang="nl-BE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nl-BE" sz="2400" dirty="0" err="1">
                <a:solidFill>
                  <a:schemeClr val="tx1">
                    <a:lumMod val="50000"/>
                  </a:schemeClr>
                </a:solidFill>
              </a:rPr>
              <a:t>Decision</a:t>
            </a:r>
            <a:r>
              <a:rPr lang="nl-BE" sz="2400" dirty="0">
                <a:solidFill>
                  <a:schemeClr val="tx1">
                    <a:lumMod val="50000"/>
                  </a:schemeClr>
                </a:solidFill>
              </a:rPr>
              <a:t> (in </a:t>
            </a:r>
            <a:r>
              <a:rPr lang="nl-BE" sz="2400" dirty="0" err="1">
                <a:solidFill>
                  <a:schemeClr val="tx1">
                    <a:lumMod val="50000"/>
                  </a:schemeClr>
                </a:solidFill>
              </a:rPr>
              <a:t>preparation</a:t>
            </a:r>
            <a:r>
              <a:rPr lang="nl-BE" sz="2400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r>
              <a:rPr lang="nl-BE" sz="3200" dirty="0">
                <a:solidFill>
                  <a:schemeClr val="tx1">
                    <a:lumMod val="50000"/>
                  </a:schemeClr>
                </a:solidFill>
              </a:rPr>
              <a:t>Minimum training </a:t>
            </a:r>
            <a:r>
              <a:rPr lang="nl-BE" sz="3200" dirty="0" err="1">
                <a:solidFill>
                  <a:schemeClr val="tx1">
                    <a:lumMod val="50000"/>
                  </a:schemeClr>
                </a:solidFill>
              </a:rPr>
              <a:t>requirements</a:t>
            </a:r>
            <a:r>
              <a:rPr lang="nl-BE" sz="3200" dirty="0">
                <a:solidFill>
                  <a:schemeClr val="tx1">
                    <a:lumMod val="50000"/>
                  </a:schemeClr>
                </a:solidFill>
              </a:rPr>
              <a:t> of </a:t>
            </a:r>
            <a:r>
              <a:rPr lang="nl-BE" sz="3200" dirty="0" err="1">
                <a:solidFill>
                  <a:schemeClr val="tx1">
                    <a:lumMod val="50000"/>
                  </a:schemeClr>
                </a:solidFill>
              </a:rPr>
              <a:t>midwives</a:t>
            </a:r>
            <a:endParaRPr lang="nl-BE" sz="32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nl-BE" sz="3200" dirty="0">
                <a:solidFill>
                  <a:schemeClr val="tx1">
                    <a:lumMod val="50000"/>
                  </a:schemeClr>
                </a:solidFill>
              </a:rPr>
              <a:t>Minimum training </a:t>
            </a:r>
            <a:r>
              <a:rPr lang="nl-BE" sz="3200" dirty="0" err="1">
                <a:solidFill>
                  <a:schemeClr val="tx1">
                    <a:lumMod val="50000"/>
                  </a:schemeClr>
                </a:solidFill>
              </a:rPr>
              <a:t>requirements</a:t>
            </a:r>
            <a:r>
              <a:rPr lang="nl-BE" sz="3200" dirty="0">
                <a:solidFill>
                  <a:schemeClr val="tx1">
                    <a:lumMod val="50000"/>
                  </a:schemeClr>
                </a:solidFill>
              </a:rPr>
              <a:t> of specialist doctors</a:t>
            </a:r>
          </a:p>
          <a:p>
            <a:pPr marL="0" indent="0">
              <a:buNone/>
            </a:pPr>
            <a:endParaRPr lang="nl-BE" dirty="0">
              <a:solidFill>
                <a:schemeClr val="tx1">
                  <a:lumMod val="50000"/>
                </a:schemeClr>
              </a:solidFill>
              <a:ea typeface="Verdana"/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6A6A57-945E-DAE3-CFDB-7D5116D29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722" y="950360"/>
            <a:ext cx="10515600" cy="782357"/>
          </a:xfrm>
        </p:spPr>
        <p:txBody>
          <a:bodyPr/>
          <a:lstStyle/>
          <a:p>
            <a:r>
              <a:rPr lang="en-US" sz="4000" b="1"/>
              <a:t>Updating the evidence of qualifications under Annex V to Directive 2005/26/EC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33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7349D-5F95-2C67-F8D0-58E3D9BF9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EAFCEE-90DC-2275-1DB2-64F148C8D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672" y="1932857"/>
            <a:ext cx="10905699" cy="387712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IE" sz="3200" dirty="0">
                <a:solidFill>
                  <a:schemeClr val="tx1">
                    <a:lumMod val="50000"/>
                  </a:schemeClr>
                </a:solidFill>
                <a:cs typeface="Arial"/>
              </a:rPr>
              <a:t>New guidance documents (in preparation)</a:t>
            </a:r>
          </a:p>
          <a:p>
            <a:r>
              <a:rPr lang="en-IE" sz="3200" dirty="0">
                <a:solidFill>
                  <a:schemeClr val="tx1">
                    <a:lumMod val="50000"/>
                  </a:schemeClr>
                </a:solidFill>
                <a:cs typeface="Arial"/>
              </a:rPr>
              <a:t>Training sessions (5, 10, 12 December 2025) </a:t>
            </a:r>
            <a:endParaRPr lang="nl-BE" sz="3200" dirty="0">
              <a:solidFill>
                <a:schemeClr val="tx1">
                  <a:lumMod val="50000"/>
                </a:schemeClr>
              </a:solidFill>
              <a:cs typeface="Arial"/>
            </a:endParaRPr>
          </a:p>
          <a:p>
            <a:r>
              <a:rPr lang="nl-BE" sz="3200" dirty="0" err="1">
                <a:solidFill>
                  <a:schemeClr val="tx1">
                    <a:lumMod val="50000"/>
                  </a:schemeClr>
                </a:solidFill>
                <a:cs typeface="Arial"/>
              </a:rPr>
              <a:t>Planned</a:t>
            </a:r>
            <a:r>
              <a:rPr lang="nl-BE" sz="3200" dirty="0">
                <a:solidFill>
                  <a:schemeClr val="tx1">
                    <a:lumMod val="50000"/>
                  </a:schemeClr>
                </a:solidFill>
                <a:cs typeface="Arial"/>
              </a:rPr>
              <a:t> changes in IMI</a:t>
            </a:r>
          </a:p>
          <a:p>
            <a:r>
              <a:rPr lang="nl-BE" sz="3200" dirty="0" err="1">
                <a:solidFill>
                  <a:schemeClr val="tx1">
                    <a:lumMod val="50000"/>
                  </a:schemeClr>
                </a:solidFill>
                <a:cs typeface="Arial"/>
              </a:rPr>
              <a:t>Recommendations</a:t>
            </a:r>
            <a:r>
              <a:rPr lang="nl-BE" sz="3200" dirty="0">
                <a:solidFill>
                  <a:schemeClr val="tx1">
                    <a:lumMod val="50000"/>
                  </a:schemeClr>
                </a:solidFill>
                <a:cs typeface="Arial"/>
              </a:rPr>
              <a:t> </a:t>
            </a:r>
            <a:r>
              <a:rPr lang="nl-BE" sz="3200" dirty="0" err="1">
                <a:solidFill>
                  <a:schemeClr val="tx1">
                    <a:lumMod val="50000"/>
                  </a:schemeClr>
                </a:solidFill>
                <a:cs typeface="Arial"/>
              </a:rPr>
              <a:t>from</a:t>
            </a:r>
            <a:r>
              <a:rPr lang="nl-BE" sz="3200" dirty="0">
                <a:solidFill>
                  <a:schemeClr val="tx1">
                    <a:lumMod val="50000"/>
                  </a:schemeClr>
                </a:solidFill>
                <a:cs typeface="Arial"/>
              </a:rPr>
              <a:t> </a:t>
            </a:r>
            <a:r>
              <a:rPr lang="nl-BE" sz="3200" dirty="0" err="1">
                <a:solidFill>
                  <a:schemeClr val="tx1">
                    <a:lumMod val="50000"/>
                  </a:schemeClr>
                </a:solidFill>
                <a:cs typeface="Arial"/>
              </a:rPr>
              <a:t>the</a:t>
            </a:r>
            <a:r>
              <a:rPr lang="nl-BE" sz="3200" dirty="0">
                <a:solidFill>
                  <a:schemeClr val="tx1">
                    <a:lumMod val="50000"/>
                  </a:schemeClr>
                </a:solidFill>
                <a:cs typeface="Arial"/>
              </a:rPr>
              <a:t> Court of Auditors </a:t>
            </a:r>
          </a:p>
          <a:p>
            <a:endParaRPr lang="nl-BE" dirty="0">
              <a:solidFill>
                <a:schemeClr val="tx1">
                  <a:lumMod val="50000"/>
                </a:schemeClr>
              </a:solidFill>
              <a:ea typeface="Verdana"/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08CE70-5F99-0DAC-5C3A-59A623F47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722" y="950360"/>
            <a:ext cx="10515600" cy="782357"/>
          </a:xfrm>
        </p:spPr>
        <p:txBody>
          <a:bodyPr/>
          <a:lstStyle/>
          <a:p>
            <a:r>
              <a:rPr lang="en-US" b="1" dirty="0">
                <a:cs typeface="Arial"/>
              </a:rPr>
              <a:t>Alert mechanism</a:t>
            </a:r>
          </a:p>
        </p:txBody>
      </p:sp>
    </p:spTree>
    <p:extLst>
      <p:ext uri="{BB962C8B-B14F-4D97-AF65-F5344CB8AC3E}">
        <p14:creationId xmlns:p14="http://schemas.microsoft.com/office/powerpoint/2010/main" val="2684979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.potx" id="{4E874F3A-6BB1-4334-AA3C-CB69D53C2FB0}" vid="{CFDAC62F-BBD6-4674-995E-7A3058955A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9FC68A67A5314A80584FFDC40D7F55" ma:contentTypeVersion="4" ma:contentTypeDescription="Create a new document." ma:contentTypeScope="" ma:versionID="2fa0689b8ae55f2974f7a5d8aaa632ea">
  <xsd:schema xmlns:xsd="http://www.w3.org/2001/XMLSchema" xmlns:xs="http://www.w3.org/2001/XMLSchema" xmlns:p="http://schemas.microsoft.com/office/2006/metadata/properties" xmlns:ns2="f1ed5256-d72f-4f96-83d7-30afcc04542b" targetNamespace="http://schemas.microsoft.com/office/2006/metadata/properties" ma:root="true" ma:fieldsID="38f69d08f0bae08f84acbed081bc4761" ns2:_="">
    <xsd:import namespace="f1ed5256-d72f-4f96-83d7-30afcc0454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ed5256-d72f-4f96-83d7-30afcc0454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C36DA0-6B17-4B1A-ABC3-47CBB8109FF0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f1ed5256-d72f-4f96-83d7-30afcc04542b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F997AE4-1890-45F5-8C65-43202C56D0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ed5256-d72f-4f96-83d7-30afcc0454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263B96-0A70-4790-B341-6D7070A5D9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1118</Words>
  <Application>Microsoft Office PowerPoint</Application>
  <PresentationFormat>Widescreen</PresentationFormat>
  <Paragraphs>100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Times New Roman</vt:lpstr>
      <vt:lpstr>Verdana</vt:lpstr>
      <vt:lpstr>Office Theme</vt:lpstr>
      <vt:lpstr>Recognition of professional qualifications in the EU   – update on developments</vt:lpstr>
      <vt:lpstr>Contents</vt:lpstr>
      <vt:lpstr>PowerPoint Presentation</vt:lpstr>
      <vt:lpstr>PowerPoint Presentation</vt:lpstr>
      <vt:lpstr>Actions to improve and extend automatic recognition:  1) using Common Training Frameworks to their full potential  - physioterapists - mapping of professions   2) exploring the feasibility to shorten the deadline under the automatic system    3) working towards truly automatic recognition   - streamlining the process with digital solutions </vt:lpstr>
      <vt:lpstr>PowerPoint Presentation</vt:lpstr>
      <vt:lpstr>Implementation report</vt:lpstr>
      <vt:lpstr>Updating the evidence of qualifications under Annex V to Directive 2005/26/EC</vt:lpstr>
      <vt:lpstr>Alert mechanism</vt:lpstr>
      <vt:lpstr>Thank you!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76</cp:revision>
  <dcterms:created xsi:type="dcterms:W3CDTF">2024-06-06T16:38:07Z</dcterms:created>
  <dcterms:modified xsi:type="dcterms:W3CDTF">2025-12-09T15:15:01Z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2024-06-06T16:38:14Z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14f9bf8b-2618-4fca-ac14-cdce18e51e3a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0x010100959FC68A67A5314A80584FFDC40D7F55</vt:lpwstr>
  </property>
</Properties>
</file>