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5"/>
  </p:sldMasterIdLst>
  <p:notesMasterIdLst>
    <p:notesMasterId r:id="rId26"/>
  </p:notesMasterIdLst>
  <p:sldIdLst>
    <p:sldId id="257" r:id="rId6"/>
    <p:sldId id="274" r:id="rId7"/>
    <p:sldId id="275" r:id="rId8"/>
    <p:sldId id="276" r:id="rId9"/>
    <p:sldId id="277" r:id="rId10"/>
    <p:sldId id="281" r:id="rId11"/>
    <p:sldId id="279" r:id="rId12"/>
    <p:sldId id="280" r:id="rId13"/>
    <p:sldId id="282" r:id="rId14"/>
    <p:sldId id="283" r:id="rId15"/>
    <p:sldId id="284" r:id="rId16"/>
    <p:sldId id="286" r:id="rId17"/>
    <p:sldId id="287" r:id="rId18"/>
    <p:sldId id="288" r:id="rId19"/>
    <p:sldId id="292" r:id="rId20"/>
    <p:sldId id="289" r:id="rId21"/>
    <p:sldId id="290" r:id="rId22"/>
    <p:sldId id="285" r:id="rId23"/>
    <p:sldId id="291" r:id="rId24"/>
    <p:sldId id="263" r:id="rId25"/>
  </p:sldIdLst>
  <p:sldSz cx="8999538" cy="6840538"/>
  <p:notesSz cx="7559675" cy="10691813"/>
  <p:defaultTextStyle>
    <a:defPPr>
      <a:defRPr lang="en-GB"/>
    </a:defPPr>
    <a:lvl1pPr algn="l" defTabSz="449263" rtl="0" fontAlgn="base" hangingPunct="0">
      <a:lnSpc>
        <a:spcPct val="110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Roboto Condensed" charset="0"/>
        <a:ea typeface="Microsoft YaHei" charset="-122"/>
        <a:cs typeface="+mn-cs"/>
      </a:defRPr>
    </a:lvl1pPr>
    <a:lvl2pPr marL="742950" indent="-285750" algn="l" defTabSz="449263" rtl="0" fontAlgn="base" hangingPunct="0">
      <a:lnSpc>
        <a:spcPct val="110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Roboto Condensed" charset="0"/>
        <a:ea typeface="Microsoft YaHei" charset="-122"/>
        <a:cs typeface="+mn-cs"/>
      </a:defRPr>
    </a:lvl2pPr>
    <a:lvl3pPr marL="1143000" indent="-228600" algn="l" defTabSz="449263" rtl="0" fontAlgn="base" hangingPunct="0">
      <a:lnSpc>
        <a:spcPct val="110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Roboto Condensed" charset="0"/>
        <a:ea typeface="Microsoft YaHei" charset="-122"/>
        <a:cs typeface="+mn-cs"/>
      </a:defRPr>
    </a:lvl3pPr>
    <a:lvl4pPr marL="1600200" indent="-228600" algn="l" defTabSz="449263" rtl="0" fontAlgn="base" hangingPunct="0">
      <a:lnSpc>
        <a:spcPct val="110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Roboto Condensed" charset="0"/>
        <a:ea typeface="Microsoft YaHei" charset="-122"/>
        <a:cs typeface="+mn-cs"/>
      </a:defRPr>
    </a:lvl4pPr>
    <a:lvl5pPr marL="2057400" indent="-228600" algn="l" defTabSz="449263" rtl="0" fontAlgn="base" hangingPunct="0">
      <a:lnSpc>
        <a:spcPct val="110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Roboto Condensed" charset="0"/>
        <a:ea typeface="Microsoft YaHei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Roboto Condensed" charset="0"/>
        <a:ea typeface="Microsoft YaHei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Roboto Condensed" charset="0"/>
        <a:ea typeface="Microsoft YaHei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Roboto Condensed" charset="0"/>
        <a:ea typeface="Microsoft YaHei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Roboto Condensed" charset="0"/>
        <a:ea typeface="Microsoft YaHei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80" y="-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t-EE" altLang="et-EE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et-EE" altLang="et-EE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et-EE" altLang="et-EE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et-EE" altLang="et-EE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fld id="{F2F14DEA-56E3-4E91-A496-A2728825CAAF}" type="slidenum">
              <a:rPr lang="et-EE" altLang="et-EE"/>
              <a:pPr/>
              <a:t>‹#›</a:t>
            </a:fld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34074772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CDFF22B-168B-40A3-9DB2-D56052E3F543}" type="slidenum">
              <a:rPr lang="et-EE" altLang="et-EE"/>
              <a:pPr/>
              <a:t>1</a:t>
            </a:fld>
            <a:endParaRPr lang="et-EE" altLang="et-EE"/>
          </a:p>
        </p:txBody>
      </p:sp>
      <p:sp>
        <p:nvSpPr>
          <p:cNvPr id="122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812800"/>
            <a:ext cx="52720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22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CDFF22B-168B-40A3-9DB2-D56052E3F543}" type="slidenum">
              <a:rPr lang="et-EE" altLang="et-EE"/>
              <a:pPr/>
              <a:t>10</a:t>
            </a:fld>
            <a:endParaRPr lang="et-EE" altLang="et-EE"/>
          </a:p>
        </p:txBody>
      </p:sp>
      <p:sp>
        <p:nvSpPr>
          <p:cNvPr id="122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812800"/>
            <a:ext cx="52720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22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CDFF22B-168B-40A3-9DB2-D56052E3F543}" type="slidenum">
              <a:rPr lang="et-EE" altLang="et-EE"/>
              <a:pPr/>
              <a:t>11</a:t>
            </a:fld>
            <a:endParaRPr lang="et-EE" altLang="et-EE"/>
          </a:p>
        </p:txBody>
      </p:sp>
      <p:sp>
        <p:nvSpPr>
          <p:cNvPr id="122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812800"/>
            <a:ext cx="52720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22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CDFF22B-168B-40A3-9DB2-D56052E3F543}" type="slidenum">
              <a:rPr lang="et-EE" altLang="et-EE"/>
              <a:pPr/>
              <a:t>12</a:t>
            </a:fld>
            <a:endParaRPr lang="et-EE" altLang="et-EE"/>
          </a:p>
        </p:txBody>
      </p:sp>
      <p:sp>
        <p:nvSpPr>
          <p:cNvPr id="122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812800"/>
            <a:ext cx="52720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22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CDFF22B-168B-40A3-9DB2-D56052E3F543}" type="slidenum">
              <a:rPr lang="et-EE" altLang="et-EE"/>
              <a:pPr/>
              <a:t>13</a:t>
            </a:fld>
            <a:endParaRPr lang="et-EE" altLang="et-EE"/>
          </a:p>
        </p:txBody>
      </p:sp>
      <p:sp>
        <p:nvSpPr>
          <p:cNvPr id="122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812800"/>
            <a:ext cx="52720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22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CDFF22B-168B-40A3-9DB2-D56052E3F543}" type="slidenum">
              <a:rPr lang="et-EE" altLang="et-EE"/>
              <a:pPr/>
              <a:t>14</a:t>
            </a:fld>
            <a:endParaRPr lang="et-EE" altLang="et-EE"/>
          </a:p>
        </p:txBody>
      </p:sp>
      <p:sp>
        <p:nvSpPr>
          <p:cNvPr id="122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812800"/>
            <a:ext cx="52720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22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CDFF22B-168B-40A3-9DB2-D56052E3F543}" type="slidenum">
              <a:rPr lang="et-EE" altLang="et-EE"/>
              <a:pPr/>
              <a:t>15</a:t>
            </a:fld>
            <a:endParaRPr lang="et-EE" altLang="et-EE"/>
          </a:p>
        </p:txBody>
      </p:sp>
      <p:sp>
        <p:nvSpPr>
          <p:cNvPr id="122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812800"/>
            <a:ext cx="52720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22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CDFF22B-168B-40A3-9DB2-D56052E3F543}" type="slidenum">
              <a:rPr lang="et-EE" altLang="et-EE"/>
              <a:pPr/>
              <a:t>16</a:t>
            </a:fld>
            <a:endParaRPr lang="et-EE" altLang="et-EE"/>
          </a:p>
        </p:txBody>
      </p:sp>
      <p:sp>
        <p:nvSpPr>
          <p:cNvPr id="122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812800"/>
            <a:ext cx="52720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22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CDFF22B-168B-40A3-9DB2-D56052E3F543}" type="slidenum">
              <a:rPr lang="et-EE" altLang="et-EE"/>
              <a:pPr/>
              <a:t>17</a:t>
            </a:fld>
            <a:endParaRPr lang="et-EE" altLang="et-EE"/>
          </a:p>
        </p:txBody>
      </p:sp>
      <p:sp>
        <p:nvSpPr>
          <p:cNvPr id="122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812800"/>
            <a:ext cx="52720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22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CDFF22B-168B-40A3-9DB2-D56052E3F543}" type="slidenum">
              <a:rPr lang="et-EE" altLang="et-EE"/>
              <a:pPr/>
              <a:t>18</a:t>
            </a:fld>
            <a:endParaRPr lang="et-EE" altLang="et-EE"/>
          </a:p>
        </p:txBody>
      </p:sp>
      <p:sp>
        <p:nvSpPr>
          <p:cNvPr id="122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812800"/>
            <a:ext cx="52720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22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CDFF22B-168B-40A3-9DB2-D56052E3F543}" type="slidenum">
              <a:rPr lang="et-EE" altLang="et-EE"/>
              <a:pPr/>
              <a:t>19</a:t>
            </a:fld>
            <a:endParaRPr lang="et-EE" altLang="et-EE"/>
          </a:p>
        </p:txBody>
      </p:sp>
      <p:sp>
        <p:nvSpPr>
          <p:cNvPr id="122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812800"/>
            <a:ext cx="52720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22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CDFF22B-168B-40A3-9DB2-D56052E3F543}" type="slidenum">
              <a:rPr lang="et-EE" altLang="et-EE"/>
              <a:pPr/>
              <a:t>2</a:t>
            </a:fld>
            <a:endParaRPr lang="et-EE" altLang="et-EE"/>
          </a:p>
        </p:txBody>
      </p:sp>
      <p:sp>
        <p:nvSpPr>
          <p:cNvPr id="122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812800"/>
            <a:ext cx="52720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22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817B4ED-CF12-4E94-96D9-0DA44028BED5}" type="slidenum">
              <a:rPr lang="et-EE" altLang="et-EE"/>
              <a:pPr/>
              <a:t>20</a:t>
            </a:fld>
            <a:endParaRPr lang="et-EE" altLang="et-EE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812800"/>
            <a:ext cx="52720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CDFF22B-168B-40A3-9DB2-D56052E3F543}" type="slidenum">
              <a:rPr lang="et-EE" altLang="et-EE"/>
              <a:pPr/>
              <a:t>3</a:t>
            </a:fld>
            <a:endParaRPr lang="et-EE" altLang="et-EE"/>
          </a:p>
        </p:txBody>
      </p:sp>
      <p:sp>
        <p:nvSpPr>
          <p:cNvPr id="122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812800"/>
            <a:ext cx="52720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22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CDFF22B-168B-40A3-9DB2-D56052E3F543}" type="slidenum">
              <a:rPr lang="et-EE" altLang="et-EE"/>
              <a:pPr/>
              <a:t>4</a:t>
            </a:fld>
            <a:endParaRPr lang="et-EE" altLang="et-EE"/>
          </a:p>
        </p:txBody>
      </p:sp>
      <p:sp>
        <p:nvSpPr>
          <p:cNvPr id="122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812800"/>
            <a:ext cx="52720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22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CDFF22B-168B-40A3-9DB2-D56052E3F543}" type="slidenum">
              <a:rPr lang="et-EE" altLang="et-EE"/>
              <a:pPr/>
              <a:t>5</a:t>
            </a:fld>
            <a:endParaRPr lang="et-EE" altLang="et-EE"/>
          </a:p>
        </p:txBody>
      </p:sp>
      <p:sp>
        <p:nvSpPr>
          <p:cNvPr id="122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812800"/>
            <a:ext cx="52720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22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CDFF22B-168B-40A3-9DB2-D56052E3F543}" type="slidenum">
              <a:rPr lang="et-EE" altLang="et-EE"/>
              <a:pPr/>
              <a:t>6</a:t>
            </a:fld>
            <a:endParaRPr lang="et-EE" altLang="et-EE"/>
          </a:p>
        </p:txBody>
      </p:sp>
      <p:sp>
        <p:nvSpPr>
          <p:cNvPr id="122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812800"/>
            <a:ext cx="52720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22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CDFF22B-168B-40A3-9DB2-D56052E3F543}" type="slidenum">
              <a:rPr lang="et-EE" altLang="et-EE"/>
              <a:pPr/>
              <a:t>7</a:t>
            </a:fld>
            <a:endParaRPr lang="et-EE" altLang="et-EE"/>
          </a:p>
        </p:txBody>
      </p:sp>
      <p:sp>
        <p:nvSpPr>
          <p:cNvPr id="122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812800"/>
            <a:ext cx="52720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22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CDFF22B-168B-40A3-9DB2-D56052E3F543}" type="slidenum">
              <a:rPr lang="et-EE" altLang="et-EE"/>
              <a:pPr/>
              <a:t>8</a:t>
            </a:fld>
            <a:endParaRPr lang="et-EE" altLang="et-EE"/>
          </a:p>
        </p:txBody>
      </p:sp>
      <p:sp>
        <p:nvSpPr>
          <p:cNvPr id="122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812800"/>
            <a:ext cx="52720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22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CDFF22B-168B-40A3-9DB2-D56052E3F543}" type="slidenum">
              <a:rPr lang="et-EE" altLang="et-EE"/>
              <a:pPr/>
              <a:t>9</a:t>
            </a:fld>
            <a:endParaRPr lang="et-EE" altLang="et-EE"/>
          </a:p>
        </p:txBody>
      </p:sp>
      <p:sp>
        <p:nvSpPr>
          <p:cNvPr id="122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812800"/>
            <a:ext cx="52720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22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4688" y="2125663"/>
            <a:ext cx="7650162" cy="14652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9375" y="3876675"/>
            <a:ext cx="6300788" cy="174783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t-EE" alt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t-EE" alt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6724B72-745F-419A-9E62-758FEFA285EF}" type="slidenum">
              <a:rPr lang="et-EE" altLang="et-EE"/>
              <a:pPr/>
              <a:t>‹#›</a:t>
            </a:fld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2087203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t-EE" alt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t-EE" alt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68146B8-FB82-42AE-A33C-1A1BFF65B717}" type="slidenum">
              <a:rPr lang="et-EE" altLang="et-EE"/>
              <a:pPr/>
              <a:t>‹#›</a:t>
            </a:fld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2693679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5675" y="301625"/>
            <a:ext cx="2266950" cy="59801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0037" cy="59801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t-EE" alt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t-EE" alt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AB63A14-6D9F-4EA1-A412-1FBDACB7C0C1}" type="slidenum">
              <a:rPr lang="et-EE" altLang="et-EE"/>
              <a:pPr/>
              <a:t>‹#›</a:t>
            </a:fld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12319704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9387" cy="1260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503238" y="6886575"/>
            <a:ext cx="2346325" cy="519113"/>
          </a:xfrm>
        </p:spPr>
        <p:txBody>
          <a:bodyPr/>
          <a:lstStyle>
            <a:lvl1pPr>
              <a:defRPr/>
            </a:lvl1pPr>
          </a:lstStyle>
          <a:p>
            <a:endParaRPr lang="et-EE" altLang="et-EE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3448050" y="6886575"/>
            <a:ext cx="3194050" cy="519113"/>
          </a:xfrm>
        </p:spPr>
        <p:txBody>
          <a:bodyPr/>
          <a:lstStyle>
            <a:lvl1pPr>
              <a:defRPr/>
            </a:lvl1pPr>
          </a:lstStyle>
          <a:p>
            <a:endParaRPr lang="et-EE" altLang="et-E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7227888" y="6886575"/>
            <a:ext cx="2346325" cy="519113"/>
          </a:xfrm>
        </p:spPr>
        <p:txBody>
          <a:bodyPr/>
          <a:lstStyle>
            <a:lvl1pPr>
              <a:defRPr/>
            </a:lvl1pPr>
          </a:lstStyle>
          <a:p>
            <a:fld id="{F55D646A-8ACB-4CB6-930F-1855B5AEAF20}" type="slidenum">
              <a:rPr lang="et-EE" altLang="et-EE"/>
              <a:pPr/>
              <a:t>‹#›</a:t>
            </a:fld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1713702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t-EE" alt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t-EE" alt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5A98A99-1250-4E96-BCA7-44697DC56A8E}" type="slidenum">
              <a:rPr lang="et-EE" altLang="et-EE"/>
              <a:pPr/>
              <a:t>‹#›</a:t>
            </a:fld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2170710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4395788"/>
            <a:ext cx="7648575" cy="13589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1200" y="2898775"/>
            <a:ext cx="7648575" cy="1497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t-EE" alt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t-EE" alt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3FF6DBC-3EDE-448B-A28E-48CE4B6B9260}" type="slidenum">
              <a:rPr lang="et-EE" altLang="et-EE"/>
              <a:pPr/>
              <a:t>‹#›</a:t>
            </a:fld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2190603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5132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5132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t-EE" alt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t-EE" alt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E05D73B-D031-4AA6-BD0E-3876AD49ACC8}" type="slidenum">
              <a:rPr lang="et-EE" altLang="et-EE"/>
              <a:pPr/>
              <a:t>‹#›</a:t>
            </a:fld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57670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263" y="274638"/>
            <a:ext cx="8101012" cy="11398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263" y="1531938"/>
            <a:ext cx="3976687" cy="6381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263" y="2170113"/>
            <a:ext cx="3976687" cy="39401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1531938"/>
            <a:ext cx="3978275" cy="6381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2170113"/>
            <a:ext cx="3978275" cy="39401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t-EE" altLang="et-EE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t-EE" altLang="et-E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D4F9774-DA36-40C8-B87D-29A86BE2C7F0}" type="slidenum">
              <a:rPr lang="et-EE" altLang="et-EE"/>
              <a:pPr/>
              <a:t>‹#›</a:t>
            </a:fld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627281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t-EE" altLang="et-EE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t-EE" altLang="et-E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AB5ED92-9FD3-4877-A4CB-6300A7577002}" type="slidenum">
              <a:rPr lang="et-EE" altLang="et-EE"/>
              <a:pPr/>
              <a:t>‹#›</a:t>
            </a:fld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224533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t-EE" altLang="et-EE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t-EE" altLang="et-E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2FDE2E8-8A34-4230-8217-6DFA9BD2982E}" type="slidenum">
              <a:rPr lang="et-EE" altLang="et-EE"/>
              <a:pPr/>
              <a:t>‹#›</a:t>
            </a:fld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1679904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263" y="273050"/>
            <a:ext cx="2962275" cy="11588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7900" y="273050"/>
            <a:ext cx="5032375" cy="58372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263" y="1431925"/>
            <a:ext cx="2962275" cy="46783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t-EE" alt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t-EE" alt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F316C94-8219-415C-BCAD-4C0E0E79A06B}" type="slidenum">
              <a:rPr lang="et-EE" altLang="et-EE"/>
              <a:pPr/>
              <a:t>‹#›</a:t>
            </a:fld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2555304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713" y="4787900"/>
            <a:ext cx="5400675" cy="565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63713" y="611188"/>
            <a:ext cx="5400675" cy="41036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t-E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63713" y="5353050"/>
            <a:ext cx="5400675" cy="8032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t-EE" alt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t-EE" alt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30A5B1D-B046-4C4F-A0F8-2A9F8AE9B4D3}" type="slidenum">
              <a:rPr lang="et-EE" altLang="et-EE"/>
              <a:pPr/>
              <a:t>‹#›</a:t>
            </a:fld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1265237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t-EE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51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t-EE" smtClean="0"/>
              <a:t>Click to edit the outline text format</a:t>
            </a:r>
          </a:p>
          <a:p>
            <a:pPr lvl="1"/>
            <a:r>
              <a:rPr lang="en-GB" altLang="et-EE" smtClean="0"/>
              <a:t>Second Outline Level</a:t>
            </a:r>
          </a:p>
          <a:p>
            <a:pPr lvl="2"/>
            <a:r>
              <a:rPr lang="en-GB" altLang="et-EE" smtClean="0"/>
              <a:t>Third Outline Level</a:t>
            </a:r>
          </a:p>
          <a:p>
            <a:pPr lvl="3"/>
            <a:r>
              <a:rPr lang="en-GB" altLang="et-EE" smtClean="0"/>
              <a:t>Fourth Outline Level</a:t>
            </a:r>
          </a:p>
          <a:p>
            <a:pPr lvl="4"/>
            <a:r>
              <a:rPr lang="en-GB" altLang="et-EE" smtClean="0"/>
              <a:t>Fifth Outline Level</a:t>
            </a:r>
          </a:p>
          <a:p>
            <a:pPr lvl="4"/>
            <a:r>
              <a:rPr lang="en-GB" altLang="et-EE" smtClean="0"/>
              <a:t>Sixth Outline Level</a:t>
            </a:r>
          </a:p>
          <a:p>
            <a:pPr lvl="4"/>
            <a:r>
              <a:rPr lang="en-GB" altLang="et-EE" smtClean="0"/>
              <a:t>Seventh Outline Level</a:t>
            </a:r>
          </a:p>
          <a:p>
            <a:pPr lvl="4"/>
            <a:r>
              <a:rPr lang="en-GB" altLang="et-EE" smtClean="0"/>
              <a:t>Eighth Outline Level</a:t>
            </a:r>
          </a:p>
          <a:p>
            <a:pPr lvl="4"/>
            <a:r>
              <a:rPr lang="en-GB" altLang="et-EE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et-EE" altLang="et-EE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et-EE" altLang="et-E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fld id="{81FA2E82-7D71-4084-AA51-C58A9745AC32}" type="slidenum">
              <a:rPr lang="et-EE" altLang="et-EE"/>
              <a:pPr/>
              <a:t>‹#›</a:t>
            </a:fld>
            <a:endParaRPr lang="et-EE" altLang="et-E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449263" rtl="0" eaLnBrk="1" fontAlgn="base" hangingPunct="1">
        <a:lnSpc>
          <a:spcPct val="8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57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49263" rtl="0" eaLnBrk="1" fontAlgn="base" hangingPunct="1">
        <a:lnSpc>
          <a:spcPct val="8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5700">
          <a:solidFill>
            <a:srgbClr val="000000"/>
          </a:solidFill>
          <a:latin typeface="Roboto Condensed" charset="0"/>
          <a:ea typeface="Microsoft YaHei" charset="-122"/>
        </a:defRPr>
      </a:lvl2pPr>
      <a:lvl3pPr marL="1143000" indent="-228600" algn="l" defTabSz="449263" rtl="0" eaLnBrk="1" fontAlgn="base" hangingPunct="1">
        <a:lnSpc>
          <a:spcPct val="8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5700">
          <a:solidFill>
            <a:srgbClr val="000000"/>
          </a:solidFill>
          <a:latin typeface="Roboto Condensed" charset="0"/>
          <a:ea typeface="Microsoft YaHei" charset="-122"/>
        </a:defRPr>
      </a:lvl3pPr>
      <a:lvl4pPr marL="1600200" indent="-228600" algn="l" defTabSz="449263" rtl="0" eaLnBrk="1" fontAlgn="base" hangingPunct="1">
        <a:lnSpc>
          <a:spcPct val="8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5700">
          <a:solidFill>
            <a:srgbClr val="000000"/>
          </a:solidFill>
          <a:latin typeface="Roboto Condensed" charset="0"/>
          <a:ea typeface="Microsoft YaHei" charset="-122"/>
        </a:defRPr>
      </a:lvl4pPr>
      <a:lvl5pPr marL="2057400" indent="-228600" algn="l" defTabSz="449263" rtl="0" eaLnBrk="1" fontAlgn="base" hangingPunct="1">
        <a:lnSpc>
          <a:spcPct val="8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5700">
          <a:solidFill>
            <a:srgbClr val="000000"/>
          </a:solidFill>
          <a:latin typeface="Roboto Condensed" charset="0"/>
          <a:ea typeface="Microsoft YaHei" charset="-122"/>
        </a:defRPr>
      </a:lvl5pPr>
      <a:lvl6pPr marL="2514600" indent="-228600" algn="l" defTabSz="449263" rtl="0" eaLnBrk="1" fontAlgn="base" hangingPunct="1">
        <a:lnSpc>
          <a:spcPct val="8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5700">
          <a:solidFill>
            <a:srgbClr val="000000"/>
          </a:solidFill>
          <a:latin typeface="Roboto Condensed" charset="0"/>
          <a:ea typeface="Microsoft YaHei" charset="-122"/>
        </a:defRPr>
      </a:lvl6pPr>
      <a:lvl7pPr marL="2971800" indent="-228600" algn="l" defTabSz="449263" rtl="0" eaLnBrk="1" fontAlgn="base" hangingPunct="1">
        <a:lnSpc>
          <a:spcPct val="8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5700">
          <a:solidFill>
            <a:srgbClr val="000000"/>
          </a:solidFill>
          <a:latin typeface="Roboto Condensed" charset="0"/>
          <a:ea typeface="Microsoft YaHei" charset="-122"/>
        </a:defRPr>
      </a:lvl7pPr>
      <a:lvl8pPr marL="3429000" indent="-228600" algn="l" defTabSz="449263" rtl="0" eaLnBrk="1" fontAlgn="base" hangingPunct="1">
        <a:lnSpc>
          <a:spcPct val="8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5700">
          <a:solidFill>
            <a:srgbClr val="000000"/>
          </a:solidFill>
          <a:latin typeface="Roboto Condensed" charset="0"/>
          <a:ea typeface="Microsoft YaHei" charset="-122"/>
        </a:defRPr>
      </a:lvl8pPr>
      <a:lvl9pPr marL="3886200" indent="-228600" algn="l" defTabSz="449263" rtl="0" eaLnBrk="1" fontAlgn="base" hangingPunct="1">
        <a:lnSpc>
          <a:spcPct val="8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5700">
          <a:solidFill>
            <a:srgbClr val="000000"/>
          </a:solidFill>
          <a:latin typeface="Roboto Condensed" charset="0"/>
          <a:ea typeface="Microsoft YaHei" charset="-122"/>
        </a:defRPr>
      </a:lvl9pPr>
    </p:titleStyle>
    <p:bodyStyle>
      <a:lvl1pPr marL="342900" indent="-342900" algn="l" defTabSz="449263" rtl="0" eaLnBrk="1" fontAlgn="base" hangingPunct="1">
        <a:lnSpc>
          <a:spcPct val="110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lnSpc>
          <a:spcPct val="110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lnSpc>
          <a:spcPct val="110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lnSpc>
          <a:spcPct val="110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lnSpc>
          <a:spcPct val="110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lnSpc>
          <a:spcPct val="110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lnSpc>
          <a:spcPct val="110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lnSpc>
          <a:spcPct val="110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lnSpc>
          <a:spcPct val="110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t-E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4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7" name="Group 1"/>
          <p:cNvGraphicFramePr>
            <a:graphicFrameLocks noGrp="1"/>
          </p:cNvGraphicFramePr>
          <p:nvPr/>
        </p:nvGraphicFramePr>
        <p:xfrm>
          <a:off x="0" y="0"/>
          <a:ext cx="9002713" cy="1800225"/>
        </p:xfrm>
        <a:graphic>
          <a:graphicData uri="http://schemas.openxmlformats.org/drawingml/2006/table">
            <a:tbl>
              <a:tblPr/>
              <a:tblGrid>
                <a:gridCol w="9002713"/>
              </a:tblGrid>
              <a:tr h="1800225">
                <a:tc>
                  <a:txBody>
                    <a:bodyPr/>
                    <a:lstStyle>
                      <a:lvl1pPr>
                        <a:spcAft>
                          <a:spcPts val="1413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 sz="2800"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 sz="2400"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 sz="2000"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endParaRPr kumimoji="0" lang="et-EE" altLang="et-E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Roboto Condensed" charset="0"/>
                        <a:ea typeface="Microsoft YaHei" charset="-122"/>
                      </a:endParaRP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103" name="Rectangle 7"/>
          <p:cNvSpPr>
            <a:spLocks noGrp="1" noChangeArrowheads="1"/>
          </p:cNvSpPr>
          <p:nvPr>
            <p:ph type="title"/>
          </p:nvPr>
        </p:nvSpPr>
        <p:spPr>
          <a:xfrm>
            <a:off x="1403348" y="2268141"/>
            <a:ext cx="7199313" cy="2268488"/>
          </a:xfrm>
          <a:ln/>
        </p:spPr>
        <p:txBody>
          <a:bodyPr tIns="86184" anchor="t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t-EE" altLang="et-EE" dirty="0" smtClean="0">
                <a:solidFill>
                  <a:srgbClr val="FFFFFF"/>
                </a:solidFill>
              </a:rPr>
              <a:t>Schengeni viisasid menetlevate konsulite koolitus</a:t>
            </a:r>
            <a:endParaRPr lang="et-EE" altLang="et-EE" dirty="0">
              <a:solidFill>
                <a:srgbClr val="FFFFFF"/>
              </a:solidFill>
            </a:endParaRP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1403349" y="5172069"/>
            <a:ext cx="7199313" cy="312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9pPr>
          </a:lstStyle>
          <a:p>
            <a:r>
              <a:rPr lang="et-EE" altLang="et-EE" sz="2000" dirty="0" smtClean="0">
                <a:solidFill>
                  <a:srgbClr val="FFFFFF"/>
                </a:solidFill>
              </a:rPr>
              <a:t>2. </a:t>
            </a:r>
            <a:r>
              <a:rPr lang="et-EE" altLang="et-EE" sz="2000" dirty="0">
                <a:solidFill>
                  <a:srgbClr val="FFFFFF"/>
                </a:solidFill>
              </a:rPr>
              <a:t>oktoobril 2015 Tallinnas </a:t>
            </a:r>
            <a:endParaRPr lang="et-EE" altLang="et-EE" sz="2000" dirty="0" smtClean="0">
              <a:solidFill>
                <a:srgbClr val="FFFFFF"/>
              </a:solidFill>
            </a:endParaRPr>
          </a:p>
          <a:p>
            <a:endParaRPr lang="et-EE" altLang="et-EE" sz="2000" dirty="0">
              <a:solidFill>
                <a:srgbClr val="FFFFFF"/>
              </a:solidFill>
            </a:endParaRPr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7902" y="215900"/>
            <a:ext cx="3464721" cy="1385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" y="5905197"/>
            <a:ext cx="8800564" cy="881736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4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7" name="Group 1"/>
          <p:cNvGraphicFramePr>
            <a:graphicFrameLocks noGrp="1"/>
          </p:cNvGraphicFramePr>
          <p:nvPr/>
        </p:nvGraphicFramePr>
        <p:xfrm>
          <a:off x="0" y="0"/>
          <a:ext cx="9002713" cy="1800225"/>
        </p:xfrm>
        <a:graphic>
          <a:graphicData uri="http://schemas.openxmlformats.org/drawingml/2006/table">
            <a:tbl>
              <a:tblPr/>
              <a:tblGrid>
                <a:gridCol w="9002713"/>
              </a:tblGrid>
              <a:tr h="1800225">
                <a:tc>
                  <a:txBody>
                    <a:bodyPr/>
                    <a:lstStyle>
                      <a:lvl1pPr>
                        <a:spcAft>
                          <a:spcPts val="1413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 sz="2800"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 sz="2400"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 sz="2000"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endParaRPr kumimoji="0" lang="et-EE" altLang="et-E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Roboto Condensed" charset="0"/>
                        <a:ea typeface="Microsoft YaHei" charset="-122"/>
                      </a:endParaRP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103" name="Rectangle 7"/>
          <p:cNvSpPr>
            <a:spLocks noGrp="1" noChangeArrowheads="1"/>
          </p:cNvSpPr>
          <p:nvPr>
            <p:ph type="title"/>
          </p:nvPr>
        </p:nvSpPr>
        <p:spPr>
          <a:xfrm>
            <a:off x="1393463" y="2700189"/>
            <a:ext cx="7199313" cy="1008112"/>
          </a:xfrm>
          <a:ln/>
        </p:spPr>
        <p:txBody>
          <a:bodyPr tIns="86184" anchor="t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t-EE" altLang="et-EE" dirty="0" smtClean="0">
                <a:solidFill>
                  <a:srgbClr val="FFFFFF"/>
                </a:solidFill>
              </a:rPr>
              <a:t>Islamiäärmuslus</a:t>
            </a:r>
            <a:endParaRPr lang="et-EE" altLang="et-EE" dirty="0">
              <a:solidFill>
                <a:srgbClr val="FFFFFF"/>
              </a:solidFill>
            </a:endParaRP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1393463" y="4808289"/>
            <a:ext cx="7199313" cy="695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9pPr>
          </a:lstStyle>
          <a:p>
            <a:r>
              <a:rPr lang="et-EE" altLang="et-EE" sz="3600" dirty="0">
                <a:solidFill>
                  <a:srgbClr val="FFFFFF"/>
                </a:solidFill>
              </a:rPr>
              <a:t>Valdo </a:t>
            </a:r>
            <a:r>
              <a:rPr lang="et-EE" altLang="et-EE" sz="3600" dirty="0" smtClean="0">
                <a:solidFill>
                  <a:srgbClr val="FFFFFF"/>
                </a:solidFill>
              </a:rPr>
              <a:t>Vahtrik, kaitsepolitsei</a:t>
            </a:r>
            <a:endParaRPr lang="et-EE" altLang="et-EE" sz="2000" dirty="0">
              <a:solidFill>
                <a:srgbClr val="FFFFFF"/>
              </a:solidFill>
            </a:endParaRPr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7902" y="215900"/>
            <a:ext cx="3464721" cy="1385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" y="5905197"/>
            <a:ext cx="8800564" cy="88173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331417" y="1835564"/>
            <a:ext cx="7040594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t-EE" altLang="et-EE" dirty="0">
                <a:solidFill>
                  <a:srgbClr val="FFFFFF"/>
                </a:solidFill>
              </a:rPr>
              <a:t>Schengeni viisasid menetlevate konsulite </a:t>
            </a:r>
            <a:r>
              <a:rPr lang="et-EE" altLang="et-EE" dirty="0" smtClean="0">
                <a:solidFill>
                  <a:srgbClr val="FFFFFF"/>
                </a:solidFill>
              </a:rPr>
              <a:t>koolitus 2</a:t>
            </a:r>
            <a:r>
              <a:rPr lang="et-EE" altLang="et-EE" dirty="0">
                <a:solidFill>
                  <a:srgbClr val="FFFFFF"/>
                </a:solidFill>
              </a:rPr>
              <a:t>. oktoobril </a:t>
            </a:r>
            <a:r>
              <a:rPr lang="et-EE" altLang="et-EE" dirty="0" smtClean="0">
                <a:solidFill>
                  <a:srgbClr val="FFFFFF"/>
                </a:solidFill>
              </a:rPr>
              <a:t>2015 Tallinnas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20375554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title"/>
          </p:nvPr>
        </p:nvSpPr>
        <p:spPr>
          <a:xfrm>
            <a:off x="1403350" y="2447925"/>
            <a:ext cx="7199313" cy="1800225"/>
          </a:xfrm>
          <a:ln/>
        </p:spPr>
        <p:txBody>
          <a:bodyPr tIns="86184" anchor="t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t-EE" altLang="et-EE" dirty="0" smtClean="0">
                <a:solidFill>
                  <a:srgbClr val="FFFFFF"/>
                </a:solidFill>
              </a:rPr>
              <a:t>Elamislubade ja viisade taotlemine</a:t>
            </a:r>
            <a:endParaRPr lang="et-EE" altLang="et-EE" dirty="0">
              <a:solidFill>
                <a:srgbClr val="FFFFFF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35778" y="179909"/>
            <a:ext cx="7488832" cy="663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t-EE" altLang="et-EE" sz="3600" b="1" dirty="0" smtClean="0"/>
              <a:t>Ajakava</a:t>
            </a:r>
            <a:endParaRPr lang="et-EE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827361" y="755973"/>
            <a:ext cx="7920880" cy="350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Times New Roman" pitchFamily="16" charset="0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itchFamily="16" charset="0"/>
              <a:defRPr sz="28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itchFamily="16" charset="0"/>
              <a:defRPr sz="2400"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ts val="600"/>
              </a:spcBef>
              <a:spcAft>
                <a:spcPts val="0"/>
              </a:spcAft>
            </a:pPr>
            <a:endParaRPr lang="et-EE" altLang="et-EE" sz="3000" kern="0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2869735"/>
              </p:ext>
            </p:extLst>
          </p:nvPr>
        </p:nvGraphicFramePr>
        <p:xfrm>
          <a:off x="467320" y="1188020"/>
          <a:ext cx="8208491" cy="4536506"/>
        </p:xfrm>
        <a:graphic>
          <a:graphicData uri="http://schemas.openxmlformats.org/drawingml/2006/table">
            <a:tbl>
              <a:tblPr firstRow="1" firstCol="1" bandRow="1"/>
              <a:tblGrid>
                <a:gridCol w="884685"/>
                <a:gridCol w="884685"/>
                <a:gridCol w="6439121"/>
              </a:tblGrid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Algus</a:t>
                      </a:r>
                      <a:endParaRPr lang="et-E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Lõpp</a:t>
                      </a:r>
                      <a:endParaRPr lang="et-E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Sisu</a:t>
                      </a:r>
                      <a:endParaRPr lang="et-E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8:15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8:30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Kogunemine ja hommikukohv fuajees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8:30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8:45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Tervitused ja avamine (Annely Kolk, Kersti Eesmaa)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8:45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Kooskõlastajad - kuidas mõtleb taotluste kooskõlastamisel PPA +  arutelu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10:15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10:30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Kohvipaus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79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10:30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12:00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Kooskõlastajad - kuidas mõtleb taotluste kooskõlastamisel kaitsepolitsei + arutelu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12:00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13:30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Lõuna (vaba)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13:30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14:15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Loeng islamiäärmuslusest (Kapo)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14:15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15:00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Töökorraldus ja igapäevane praktika viisade menetlemisel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15:00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15:15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Kohvipaus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15:15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16:15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Töökorraldus ja igapäevane praktika viisade menetlemisel (jätkub)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16:15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17:00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Üldiste viisaküsimuste arutelu ja kokkuvõtete tegemine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" y="5905197"/>
            <a:ext cx="8800564" cy="88173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90370" y="755973"/>
            <a:ext cx="7416824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t-EE" altLang="et-EE" dirty="0"/>
              <a:t>Schengeni viisasid menetlevate konsulite koolitus 2. oktoobril 2015 </a:t>
            </a:r>
            <a:r>
              <a:rPr lang="et-EE" altLang="et-EE" dirty="0" smtClean="0"/>
              <a:t>Tallinnas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17415556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4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7" name="Group 1"/>
          <p:cNvGraphicFramePr>
            <a:graphicFrameLocks noGrp="1"/>
          </p:cNvGraphicFramePr>
          <p:nvPr/>
        </p:nvGraphicFramePr>
        <p:xfrm>
          <a:off x="0" y="0"/>
          <a:ext cx="9002713" cy="1800225"/>
        </p:xfrm>
        <a:graphic>
          <a:graphicData uri="http://schemas.openxmlformats.org/drawingml/2006/table">
            <a:tbl>
              <a:tblPr/>
              <a:tblGrid>
                <a:gridCol w="9002713"/>
              </a:tblGrid>
              <a:tr h="1800225">
                <a:tc>
                  <a:txBody>
                    <a:bodyPr/>
                    <a:lstStyle>
                      <a:lvl1pPr>
                        <a:spcAft>
                          <a:spcPts val="1413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 sz="2800"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 sz="2400"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 sz="2000"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endParaRPr kumimoji="0" lang="et-EE" altLang="et-E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Roboto Condensed" charset="0"/>
                        <a:ea typeface="Microsoft YaHei" charset="-122"/>
                      </a:endParaRP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103" name="Rectangle 7"/>
          <p:cNvSpPr>
            <a:spLocks noGrp="1" noChangeArrowheads="1"/>
          </p:cNvSpPr>
          <p:nvPr>
            <p:ph type="title"/>
          </p:nvPr>
        </p:nvSpPr>
        <p:spPr>
          <a:xfrm>
            <a:off x="1379403" y="2232596"/>
            <a:ext cx="7199313" cy="432048"/>
          </a:xfrm>
          <a:ln/>
        </p:spPr>
        <p:txBody>
          <a:bodyPr tIns="86184" anchor="t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fi-FI" altLang="et-EE" sz="2400" dirty="0">
                <a:solidFill>
                  <a:srgbClr val="FFFFFF"/>
                </a:solidFill>
              </a:rPr>
              <a:t>Töökorraldus ja igapäevane praktika viisade menetlemisel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1393463" y="4808289"/>
            <a:ext cx="7199313" cy="695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9pPr>
          </a:lstStyle>
          <a:p>
            <a:endParaRPr lang="et-EE" altLang="et-EE" sz="2000" dirty="0">
              <a:solidFill>
                <a:srgbClr val="FFFFFF"/>
              </a:solidFill>
            </a:endParaRPr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7902" y="215900"/>
            <a:ext cx="3464721" cy="1385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" y="5905197"/>
            <a:ext cx="8800564" cy="88173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331417" y="1829162"/>
            <a:ext cx="7040594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t-EE" altLang="et-EE" dirty="0">
                <a:solidFill>
                  <a:srgbClr val="FFFFFF"/>
                </a:solidFill>
              </a:rPr>
              <a:t>Schengeni viisasid menetlevate konsulite </a:t>
            </a:r>
            <a:r>
              <a:rPr lang="et-EE" altLang="et-EE" dirty="0" smtClean="0">
                <a:solidFill>
                  <a:srgbClr val="FFFFFF"/>
                </a:solidFill>
              </a:rPr>
              <a:t>koolitus 2</a:t>
            </a:r>
            <a:r>
              <a:rPr lang="et-EE" altLang="et-EE" dirty="0">
                <a:solidFill>
                  <a:srgbClr val="FFFFFF"/>
                </a:solidFill>
              </a:rPr>
              <a:t>. oktoobril </a:t>
            </a:r>
            <a:r>
              <a:rPr lang="et-EE" altLang="et-EE" dirty="0" smtClean="0">
                <a:solidFill>
                  <a:srgbClr val="FFFFFF"/>
                </a:solidFill>
              </a:rPr>
              <a:t>2015 Tallinnas</a:t>
            </a:r>
            <a:endParaRPr lang="et-EE" dirty="0"/>
          </a:p>
        </p:txBody>
      </p:sp>
      <p:sp>
        <p:nvSpPr>
          <p:cNvPr id="10" name="Rectangle 7"/>
          <p:cNvSpPr txBox="1">
            <a:spLocks noChangeArrowheads="1"/>
          </p:cNvSpPr>
          <p:nvPr/>
        </p:nvSpPr>
        <p:spPr bwMode="auto">
          <a:xfrm>
            <a:off x="1393463" y="2851973"/>
            <a:ext cx="7199313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86184" rIns="0" bIns="0" numCol="1" anchor="t" anchorCtr="0" compatLnSpc="1">
            <a:prstTxWarp prst="textNoShape">
              <a:avLst/>
            </a:prstTxWarp>
          </a:bodyPr>
          <a:lstStyle>
            <a:lvl1pPr algn="l" defTabSz="449263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57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49263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5700"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2pPr>
            <a:lvl3pPr marL="1143000" indent="-228600" algn="l" defTabSz="449263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5700"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3pPr>
            <a:lvl4pPr marL="1600200" indent="-228600" algn="l" defTabSz="449263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5700"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4pPr>
            <a:lvl5pPr marL="2057400" indent="-228600" algn="l" defTabSz="449263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5700"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5pPr>
            <a:lvl6pPr marL="2514600" indent="-228600" algn="l" defTabSz="449263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5700"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6pPr>
            <a:lvl7pPr marL="2971800" indent="-228600" algn="l" defTabSz="449263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5700"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7pPr>
            <a:lvl8pPr marL="3429000" indent="-228600" algn="l" defTabSz="449263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5700"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8pPr>
            <a:lvl9pPr marL="3886200" indent="-228600" algn="l" defTabSz="449263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5700"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9pPr>
          </a:lstStyle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fi-FI" altLang="et-EE" sz="4400" kern="0" dirty="0" smtClean="0">
                <a:solidFill>
                  <a:srgbClr val="FFFFFF"/>
                </a:solidFill>
              </a:rPr>
              <a:t>Viisataotlejate </a:t>
            </a:r>
            <a:r>
              <a:rPr lang="fi-FI" altLang="et-EE" sz="4400" kern="0" dirty="0">
                <a:solidFill>
                  <a:srgbClr val="FFFFFF"/>
                </a:solidFill>
              </a:rPr>
              <a:t>eelregistreerimise korraldamine (esindus). </a:t>
            </a:r>
            <a:endParaRPr lang="et-EE" altLang="et-EE" sz="4400" kern="0" dirty="0" smtClean="0">
              <a:solidFill>
                <a:srgbClr val="FFFFFF"/>
              </a:solidFill>
            </a:endParaRPr>
          </a:p>
          <a:p>
            <a:pPr>
              <a:spcBef>
                <a:spcPts val="12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fi-FI" altLang="et-EE" sz="4400" kern="0" dirty="0" smtClean="0">
                <a:solidFill>
                  <a:srgbClr val="FFFFFF"/>
                </a:solidFill>
              </a:rPr>
              <a:t>Taotlejate </a:t>
            </a:r>
            <a:r>
              <a:rPr lang="fi-FI" altLang="et-EE" sz="4400" kern="0" dirty="0">
                <a:solidFill>
                  <a:srgbClr val="FFFFFF"/>
                </a:solidFill>
              </a:rPr>
              <a:t>jagamine viisakeskuse ja esinduse </a:t>
            </a:r>
            <a:r>
              <a:rPr lang="fi-FI" altLang="et-EE" sz="4400" kern="0" dirty="0" smtClean="0">
                <a:solidFill>
                  <a:srgbClr val="FFFFFF"/>
                </a:solidFill>
              </a:rPr>
              <a:t>vahel</a:t>
            </a:r>
            <a:r>
              <a:rPr lang="et-EE" altLang="et-EE" sz="4400" kern="0" dirty="0" smtClean="0">
                <a:solidFill>
                  <a:srgbClr val="FFFFFF"/>
                </a:solidFill>
              </a:rPr>
              <a:t>.</a:t>
            </a:r>
            <a:endParaRPr lang="fi-FI" altLang="et-EE" sz="4400" kern="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46359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4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7" name="Group 1"/>
          <p:cNvGraphicFramePr>
            <a:graphicFrameLocks noGrp="1"/>
          </p:cNvGraphicFramePr>
          <p:nvPr/>
        </p:nvGraphicFramePr>
        <p:xfrm>
          <a:off x="0" y="0"/>
          <a:ext cx="9002713" cy="1800225"/>
        </p:xfrm>
        <a:graphic>
          <a:graphicData uri="http://schemas.openxmlformats.org/drawingml/2006/table">
            <a:tbl>
              <a:tblPr/>
              <a:tblGrid>
                <a:gridCol w="9002713"/>
              </a:tblGrid>
              <a:tr h="1800225">
                <a:tc>
                  <a:txBody>
                    <a:bodyPr/>
                    <a:lstStyle>
                      <a:lvl1pPr>
                        <a:spcAft>
                          <a:spcPts val="1413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 sz="2800"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 sz="2400"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 sz="2000"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endParaRPr kumimoji="0" lang="et-EE" altLang="et-E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Roboto Condensed" charset="0"/>
                        <a:ea typeface="Microsoft YaHei" charset="-122"/>
                      </a:endParaRP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103" name="Rectangle 7"/>
          <p:cNvSpPr>
            <a:spLocks noGrp="1" noChangeArrowheads="1"/>
          </p:cNvSpPr>
          <p:nvPr>
            <p:ph type="title"/>
          </p:nvPr>
        </p:nvSpPr>
        <p:spPr>
          <a:xfrm>
            <a:off x="1379403" y="2232596"/>
            <a:ext cx="7199313" cy="432048"/>
          </a:xfrm>
          <a:ln/>
        </p:spPr>
        <p:txBody>
          <a:bodyPr tIns="86184" anchor="t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fi-FI" altLang="et-EE" sz="2400" dirty="0">
                <a:solidFill>
                  <a:srgbClr val="FFFFFF"/>
                </a:solidFill>
              </a:rPr>
              <a:t>Töökorraldus ja igapäevane praktika viisade menetlemisel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1393463" y="4808289"/>
            <a:ext cx="7199313" cy="695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9pPr>
          </a:lstStyle>
          <a:p>
            <a:endParaRPr lang="et-EE" altLang="et-EE" sz="2000" dirty="0">
              <a:solidFill>
                <a:srgbClr val="FFFFFF"/>
              </a:solidFill>
            </a:endParaRPr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7902" y="215900"/>
            <a:ext cx="3464721" cy="1385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" y="5905197"/>
            <a:ext cx="8800564" cy="88173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331417" y="1829162"/>
            <a:ext cx="7040594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t-EE" altLang="et-EE" dirty="0">
                <a:solidFill>
                  <a:srgbClr val="FFFFFF"/>
                </a:solidFill>
              </a:rPr>
              <a:t>Schengeni viisasid menetlevate konsulite </a:t>
            </a:r>
            <a:r>
              <a:rPr lang="et-EE" altLang="et-EE" dirty="0" smtClean="0">
                <a:solidFill>
                  <a:srgbClr val="FFFFFF"/>
                </a:solidFill>
              </a:rPr>
              <a:t>koolitus 2</a:t>
            </a:r>
            <a:r>
              <a:rPr lang="et-EE" altLang="et-EE" dirty="0">
                <a:solidFill>
                  <a:srgbClr val="FFFFFF"/>
                </a:solidFill>
              </a:rPr>
              <a:t>. oktoobril </a:t>
            </a:r>
            <a:r>
              <a:rPr lang="et-EE" altLang="et-EE" dirty="0" smtClean="0">
                <a:solidFill>
                  <a:srgbClr val="FFFFFF"/>
                </a:solidFill>
              </a:rPr>
              <a:t>2015 Tallinnas</a:t>
            </a:r>
            <a:endParaRPr lang="et-EE" dirty="0"/>
          </a:p>
        </p:txBody>
      </p:sp>
      <p:sp>
        <p:nvSpPr>
          <p:cNvPr id="10" name="Rectangle 7"/>
          <p:cNvSpPr txBox="1">
            <a:spLocks noChangeArrowheads="1"/>
          </p:cNvSpPr>
          <p:nvPr/>
        </p:nvSpPr>
        <p:spPr bwMode="auto">
          <a:xfrm>
            <a:off x="1382752" y="2628181"/>
            <a:ext cx="7199313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86184" rIns="0" bIns="0" numCol="1" anchor="t" anchorCtr="0" compatLnSpc="1">
            <a:prstTxWarp prst="textNoShape">
              <a:avLst/>
            </a:prstTxWarp>
          </a:bodyPr>
          <a:lstStyle>
            <a:lvl1pPr algn="l" defTabSz="449263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57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49263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5700"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2pPr>
            <a:lvl3pPr marL="1143000" indent="-228600" algn="l" defTabSz="449263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5700"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3pPr>
            <a:lvl4pPr marL="1600200" indent="-228600" algn="l" defTabSz="449263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5700"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4pPr>
            <a:lvl5pPr marL="2057400" indent="-228600" algn="l" defTabSz="449263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5700"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5pPr>
            <a:lvl6pPr marL="2514600" indent="-228600" algn="l" defTabSz="449263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5700"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6pPr>
            <a:lvl7pPr marL="2971800" indent="-228600" algn="l" defTabSz="449263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5700"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7pPr>
            <a:lvl8pPr marL="3429000" indent="-228600" algn="l" defTabSz="449263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5700"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8pPr>
            <a:lvl9pPr marL="3886200" indent="-228600" algn="l" defTabSz="449263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5700"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9pPr>
          </a:lstStyle>
          <a:p>
            <a:pPr>
              <a:spcBef>
                <a:spcPts val="120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fi-FI" altLang="et-EE" sz="4200" kern="0" dirty="0" smtClean="0">
                <a:solidFill>
                  <a:srgbClr val="FFFFFF"/>
                </a:solidFill>
              </a:rPr>
              <a:t>Taotluste vastuvõtmine.</a:t>
            </a:r>
            <a:endParaRPr lang="et-EE" altLang="et-EE" sz="4200" kern="0" dirty="0" smtClean="0">
              <a:solidFill>
                <a:srgbClr val="FFFFFF"/>
              </a:solidFill>
            </a:endParaRPr>
          </a:p>
          <a:p>
            <a:pPr>
              <a:spcBef>
                <a:spcPts val="120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fi-FI" altLang="et-EE" sz="4200" kern="0" dirty="0" smtClean="0">
                <a:solidFill>
                  <a:srgbClr val="FFFFFF"/>
                </a:solidFill>
              </a:rPr>
              <a:t>Vastuvõetavuse </a:t>
            </a:r>
            <a:r>
              <a:rPr lang="fi-FI" altLang="et-EE" sz="4200" kern="0" dirty="0">
                <a:solidFill>
                  <a:srgbClr val="FFFFFF"/>
                </a:solidFill>
              </a:rPr>
              <a:t>reegli </a:t>
            </a:r>
            <a:r>
              <a:rPr lang="fi-FI" altLang="et-EE" sz="4200" kern="0" dirty="0" smtClean="0">
                <a:solidFill>
                  <a:srgbClr val="FFFFFF"/>
                </a:solidFill>
              </a:rPr>
              <a:t>rakendamine</a:t>
            </a:r>
            <a:r>
              <a:rPr lang="fi-FI" altLang="et-EE" sz="4200" kern="0" dirty="0">
                <a:solidFill>
                  <a:srgbClr val="FFFFFF"/>
                </a:solidFill>
              </a:rPr>
              <a:t>. </a:t>
            </a:r>
            <a:endParaRPr lang="et-EE" altLang="et-EE" sz="4200" kern="0" dirty="0" smtClean="0">
              <a:solidFill>
                <a:srgbClr val="FFFFFF"/>
              </a:solidFill>
            </a:endParaRPr>
          </a:p>
          <a:p>
            <a:pPr>
              <a:spcBef>
                <a:spcPts val="120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fi-FI" altLang="et-EE" sz="4200" kern="0" dirty="0" smtClean="0">
                <a:solidFill>
                  <a:srgbClr val="FFFFFF"/>
                </a:solidFill>
              </a:rPr>
              <a:t>Puuduvate </a:t>
            </a:r>
            <a:r>
              <a:rPr lang="fi-FI" altLang="et-EE" sz="4200" kern="0" dirty="0">
                <a:solidFill>
                  <a:srgbClr val="FFFFFF"/>
                </a:solidFill>
              </a:rPr>
              <a:t>lisadokumentide edastamine.</a:t>
            </a:r>
          </a:p>
        </p:txBody>
      </p:sp>
    </p:spTree>
    <p:extLst>
      <p:ext uri="{BB962C8B-B14F-4D97-AF65-F5344CB8AC3E}">
        <p14:creationId xmlns:p14="http://schemas.microsoft.com/office/powerpoint/2010/main" val="159980818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4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7" name="Group 1"/>
          <p:cNvGraphicFramePr>
            <a:graphicFrameLocks noGrp="1"/>
          </p:cNvGraphicFramePr>
          <p:nvPr/>
        </p:nvGraphicFramePr>
        <p:xfrm>
          <a:off x="0" y="0"/>
          <a:ext cx="9002713" cy="1800225"/>
        </p:xfrm>
        <a:graphic>
          <a:graphicData uri="http://schemas.openxmlformats.org/drawingml/2006/table">
            <a:tbl>
              <a:tblPr/>
              <a:tblGrid>
                <a:gridCol w="9002713"/>
              </a:tblGrid>
              <a:tr h="1800225">
                <a:tc>
                  <a:txBody>
                    <a:bodyPr/>
                    <a:lstStyle>
                      <a:lvl1pPr>
                        <a:spcAft>
                          <a:spcPts val="1413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 sz="2800"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 sz="2400"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 sz="2000"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endParaRPr kumimoji="0" lang="et-EE" altLang="et-E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Roboto Condensed" charset="0"/>
                        <a:ea typeface="Microsoft YaHei" charset="-122"/>
                      </a:endParaRP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103" name="Rectangle 7"/>
          <p:cNvSpPr>
            <a:spLocks noGrp="1" noChangeArrowheads="1"/>
          </p:cNvSpPr>
          <p:nvPr>
            <p:ph type="title"/>
          </p:nvPr>
        </p:nvSpPr>
        <p:spPr>
          <a:xfrm>
            <a:off x="1379403" y="2232596"/>
            <a:ext cx="7199313" cy="432048"/>
          </a:xfrm>
          <a:ln/>
        </p:spPr>
        <p:txBody>
          <a:bodyPr tIns="86184" anchor="t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fi-FI" altLang="et-EE" sz="2400" dirty="0">
                <a:solidFill>
                  <a:srgbClr val="FFFFFF"/>
                </a:solidFill>
              </a:rPr>
              <a:t>Töökorraldus ja igapäevane praktika viisade menetlemisel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1393463" y="4808289"/>
            <a:ext cx="7199313" cy="695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9pPr>
          </a:lstStyle>
          <a:p>
            <a:endParaRPr lang="et-EE" altLang="et-EE" sz="2000" dirty="0">
              <a:solidFill>
                <a:srgbClr val="FFFFFF"/>
              </a:solidFill>
            </a:endParaRPr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7902" y="215900"/>
            <a:ext cx="3464721" cy="1385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" y="5905197"/>
            <a:ext cx="8800564" cy="88173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331417" y="1829162"/>
            <a:ext cx="7040594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t-EE" altLang="et-EE" dirty="0">
                <a:solidFill>
                  <a:srgbClr val="FFFFFF"/>
                </a:solidFill>
              </a:rPr>
              <a:t>Schengeni viisasid menetlevate konsulite </a:t>
            </a:r>
            <a:r>
              <a:rPr lang="et-EE" altLang="et-EE" dirty="0" smtClean="0">
                <a:solidFill>
                  <a:srgbClr val="FFFFFF"/>
                </a:solidFill>
              </a:rPr>
              <a:t>koolitus 2</a:t>
            </a:r>
            <a:r>
              <a:rPr lang="et-EE" altLang="et-EE" dirty="0">
                <a:solidFill>
                  <a:srgbClr val="FFFFFF"/>
                </a:solidFill>
              </a:rPr>
              <a:t>. oktoobril </a:t>
            </a:r>
            <a:r>
              <a:rPr lang="et-EE" altLang="et-EE" dirty="0" smtClean="0">
                <a:solidFill>
                  <a:srgbClr val="FFFFFF"/>
                </a:solidFill>
              </a:rPr>
              <a:t>2015 Tallinnas</a:t>
            </a:r>
            <a:endParaRPr lang="et-EE" dirty="0"/>
          </a:p>
        </p:txBody>
      </p:sp>
      <p:sp>
        <p:nvSpPr>
          <p:cNvPr id="10" name="Rectangle 7"/>
          <p:cNvSpPr txBox="1">
            <a:spLocks noChangeArrowheads="1"/>
          </p:cNvSpPr>
          <p:nvPr/>
        </p:nvSpPr>
        <p:spPr bwMode="auto">
          <a:xfrm>
            <a:off x="1369449" y="2851973"/>
            <a:ext cx="7199313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86184" rIns="0" bIns="0" numCol="1" anchor="t" anchorCtr="0" compatLnSpc="1">
            <a:prstTxWarp prst="textNoShape">
              <a:avLst/>
            </a:prstTxWarp>
          </a:bodyPr>
          <a:lstStyle>
            <a:lvl1pPr algn="l" defTabSz="449263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57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49263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5700"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2pPr>
            <a:lvl3pPr marL="1143000" indent="-228600" algn="l" defTabSz="449263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5700"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3pPr>
            <a:lvl4pPr marL="1600200" indent="-228600" algn="l" defTabSz="449263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5700"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4pPr>
            <a:lvl5pPr marL="2057400" indent="-228600" algn="l" defTabSz="449263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5700"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5pPr>
            <a:lvl6pPr marL="2514600" indent="-228600" algn="l" defTabSz="449263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5700"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6pPr>
            <a:lvl7pPr marL="2971800" indent="-228600" algn="l" defTabSz="449263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5700"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7pPr>
            <a:lvl8pPr marL="3429000" indent="-228600" algn="l" defTabSz="449263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5700"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8pPr>
            <a:lvl9pPr marL="3886200" indent="-228600" algn="l" defTabSz="449263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5700"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9pPr>
          </a:lstStyle>
          <a:p>
            <a:pPr>
              <a:spcBef>
                <a:spcPts val="120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fi-FI" altLang="et-EE" sz="4200" kern="0" dirty="0" smtClean="0">
                <a:solidFill>
                  <a:srgbClr val="FFFFFF"/>
                </a:solidFill>
              </a:rPr>
              <a:t>Koostöö </a:t>
            </a:r>
            <a:r>
              <a:rPr lang="fi-FI" altLang="et-EE" sz="4200" kern="0" dirty="0">
                <a:solidFill>
                  <a:srgbClr val="FFFFFF"/>
                </a:solidFill>
              </a:rPr>
              <a:t>välise teenusepakkujaga – üldine korraldus, taotluste töötlemine esinduses, vastuste tagastamine.</a:t>
            </a:r>
          </a:p>
        </p:txBody>
      </p:sp>
    </p:spTree>
    <p:extLst>
      <p:ext uri="{BB962C8B-B14F-4D97-AF65-F5344CB8AC3E}">
        <p14:creationId xmlns:p14="http://schemas.microsoft.com/office/powerpoint/2010/main" val="7068167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title"/>
          </p:nvPr>
        </p:nvSpPr>
        <p:spPr>
          <a:xfrm>
            <a:off x="1403350" y="2447925"/>
            <a:ext cx="7199313" cy="1800225"/>
          </a:xfrm>
          <a:ln/>
        </p:spPr>
        <p:txBody>
          <a:bodyPr tIns="86184" anchor="t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t-EE" altLang="et-EE" dirty="0" smtClean="0">
                <a:solidFill>
                  <a:srgbClr val="FFFFFF"/>
                </a:solidFill>
              </a:rPr>
              <a:t>Elamislubade ja viisade taotlemine</a:t>
            </a:r>
            <a:endParaRPr lang="et-EE" altLang="et-EE" dirty="0">
              <a:solidFill>
                <a:srgbClr val="FFFFFF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35778" y="179909"/>
            <a:ext cx="7488832" cy="663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t-EE" altLang="et-EE" sz="3600" b="1" dirty="0" smtClean="0"/>
              <a:t>Ajakava</a:t>
            </a:r>
            <a:endParaRPr lang="et-EE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827361" y="755973"/>
            <a:ext cx="7920880" cy="350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Times New Roman" pitchFamily="16" charset="0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itchFamily="16" charset="0"/>
              <a:defRPr sz="28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itchFamily="16" charset="0"/>
              <a:defRPr sz="2400"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ts val="600"/>
              </a:spcBef>
              <a:spcAft>
                <a:spcPts val="0"/>
              </a:spcAft>
            </a:pPr>
            <a:endParaRPr lang="et-EE" altLang="et-EE" sz="3000" kern="0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7158376"/>
              </p:ext>
            </p:extLst>
          </p:nvPr>
        </p:nvGraphicFramePr>
        <p:xfrm>
          <a:off x="467320" y="1188020"/>
          <a:ext cx="8208491" cy="4536506"/>
        </p:xfrm>
        <a:graphic>
          <a:graphicData uri="http://schemas.openxmlformats.org/drawingml/2006/table">
            <a:tbl>
              <a:tblPr firstRow="1" firstCol="1" bandRow="1"/>
              <a:tblGrid>
                <a:gridCol w="884685"/>
                <a:gridCol w="884685"/>
                <a:gridCol w="6439121"/>
              </a:tblGrid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Algus</a:t>
                      </a:r>
                      <a:endParaRPr lang="et-E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Lõpp</a:t>
                      </a:r>
                      <a:endParaRPr lang="et-E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Sisu</a:t>
                      </a:r>
                      <a:endParaRPr lang="et-E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8:15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8:30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Kogunemine ja hommikukohv fuajees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8:30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8:45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Tervitused ja avamine (Annely Kolk, Kersti Eesmaa)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8:45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Kooskõlastajad - kuidas mõtleb taotluste kooskõlastamisel PPA +  arutelu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10:15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10:30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Kohvipaus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79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10:30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12:00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Kooskõlastajad - kuidas mõtleb taotluste kooskõlastamisel kaitsepolitsei + arutelu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12:00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13:30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Lõuna (vaba)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13:30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14:15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Loeng islamiäärmuslusest (Kapo)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14:15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15:00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Töökorraldus ja igapäevane praktika viisade menetlemisel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15:00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15:15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Kohvipaus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15:15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16:15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Töökorraldus ja igapäevane praktika viisade menetlemisel (jätkub)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16:15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17:00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Üldiste viisaküsimuste arutelu ja kokkuvõtete tegemine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" y="5905197"/>
            <a:ext cx="8800564" cy="88173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90370" y="755973"/>
            <a:ext cx="7416824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t-EE" altLang="et-EE" dirty="0"/>
              <a:t>Schengeni viisasid menetlevate konsulite koolitus 2. oktoobril 2015 </a:t>
            </a:r>
            <a:r>
              <a:rPr lang="et-EE" altLang="et-EE" dirty="0" smtClean="0"/>
              <a:t>Tallinnas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292139651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4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7" name="Group 1"/>
          <p:cNvGraphicFramePr>
            <a:graphicFrameLocks noGrp="1"/>
          </p:cNvGraphicFramePr>
          <p:nvPr/>
        </p:nvGraphicFramePr>
        <p:xfrm>
          <a:off x="0" y="0"/>
          <a:ext cx="9002713" cy="1800225"/>
        </p:xfrm>
        <a:graphic>
          <a:graphicData uri="http://schemas.openxmlformats.org/drawingml/2006/table">
            <a:tbl>
              <a:tblPr/>
              <a:tblGrid>
                <a:gridCol w="9002713"/>
              </a:tblGrid>
              <a:tr h="1800225">
                <a:tc>
                  <a:txBody>
                    <a:bodyPr/>
                    <a:lstStyle>
                      <a:lvl1pPr>
                        <a:spcAft>
                          <a:spcPts val="1413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 sz="2800"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 sz="2400"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 sz="2000"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endParaRPr kumimoji="0" lang="et-EE" altLang="et-E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Roboto Condensed" charset="0"/>
                        <a:ea typeface="Microsoft YaHei" charset="-122"/>
                      </a:endParaRP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103" name="Rectangle 7"/>
          <p:cNvSpPr>
            <a:spLocks noGrp="1" noChangeArrowheads="1"/>
          </p:cNvSpPr>
          <p:nvPr>
            <p:ph type="title"/>
          </p:nvPr>
        </p:nvSpPr>
        <p:spPr>
          <a:xfrm>
            <a:off x="1379403" y="2232596"/>
            <a:ext cx="7199313" cy="432048"/>
          </a:xfrm>
          <a:ln/>
        </p:spPr>
        <p:txBody>
          <a:bodyPr tIns="86184" anchor="t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fi-FI" altLang="et-EE" sz="2400" dirty="0">
                <a:solidFill>
                  <a:srgbClr val="FFFFFF"/>
                </a:solidFill>
              </a:rPr>
              <a:t>Töökorraldus ja igapäevane praktika viisade menetlemisel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1393463" y="4808289"/>
            <a:ext cx="7199313" cy="695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9pPr>
          </a:lstStyle>
          <a:p>
            <a:endParaRPr lang="et-EE" altLang="et-EE" sz="2000" dirty="0">
              <a:solidFill>
                <a:srgbClr val="FFFFFF"/>
              </a:solidFill>
            </a:endParaRPr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7902" y="215900"/>
            <a:ext cx="3464721" cy="1385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" y="5905197"/>
            <a:ext cx="8800564" cy="88173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331417" y="1829162"/>
            <a:ext cx="7040594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t-EE" altLang="et-EE" dirty="0">
                <a:solidFill>
                  <a:srgbClr val="FFFFFF"/>
                </a:solidFill>
              </a:rPr>
              <a:t>Schengeni viisasid menetlevate konsulite </a:t>
            </a:r>
            <a:r>
              <a:rPr lang="et-EE" altLang="et-EE" dirty="0" smtClean="0">
                <a:solidFill>
                  <a:srgbClr val="FFFFFF"/>
                </a:solidFill>
              </a:rPr>
              <a:t>koolitus 2</a:t>
            </a:r>
            <a:r>
              <a:rPr lang="et-EE" altLang="et-EE" dirty="0">
                <a:solidFill>
                  <a:srgbClr val="FFFFFF"/>
                </a:solidFill>
              </a:rPr>
              <a:t>. oktoobril </a:t>
            </a:r>
            <a:r>
              <a:rPr lang="et-EE" altLang="et-EE" dirty="0" smtClean="0">
                <a:solidFill>
                  <a:srgbClr val="FFFFFF"/>
                </a:solidFill>
              </a:rPr>
              <a:t>2015 Tallinnas</a:t>
            </a:r>
            <a:endParaRPr lang="et-EE" dirty="0"/>
          </a:p>
        </p:txBody>
      </p:sp>
      <p:sp>
        <p:nvSpPr>
          <p:cNvPr id="10" name="Rectangle 7"/>
          <p:cNvSpPr txBox="1">
            <a:spLocks noChangeArrowheads="1"/>
          </p:cNvSpPr>
          <p:nvPr/>
        </p:nvSpPr>
        <p:spPr bwMode="auto">
          <a:xfrm>
            <a:off x="1369449" y="3060229"/>
            <a:ext cx="7199313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86184" rIns="0" bIns="0" numCol="1" anchor="t" anchorCtr="0" compatLnSpc="1">
            <a:prstTxWarp prst="textNoShape">
              <a:avLst/>
            </a:prstTxWarp>
          </a:bodyPr>
          <a:lstStyle>
            <a:lvl1pPr algn="l" defTabSz="449263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57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49263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5700"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2pPr>
            <a:lvl3pPr marL="1143000" indent="-228600" algn="l" defTabSz="449263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5700"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3pPr>
            <a:lvl4pPr marL="1600200" indent="-228600" algn="l" defTabSz="449263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5700"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4pPr>
            <a:lvl5pPr marL="2057400" indent="-228600" algn="l" defTabSz="449263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5700"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5pPr>
            <a:lvl6pPr marL="2514600" indent="-228600" algn="l" defTabSz="449263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5700"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6pPr>
            <a:lvl7pPr marL="2971800" indent="-228600" algn="l" defTabSz="449263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5700"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7pPr>
            <a:lvl8pPr marL="3429000" indent="-228600" algn="l" defTabSz="449263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5700"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8pPr>
            <a:lvl9pPr marL="3886200" indent="-228600" algn="l" defTabSz="449263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5700"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9pPr>
          </a:lstStyle>
          <a:p>
            <a:pPr>
              <a:spcBef>
                <a:spcPts val="120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fi-FI" altLang="et-EE" sz="4200" kern="0" dirty="0" smtClean="0">
                <a:solidFill>
                  <a:srgbClr val="FFFFFF"/>
                </a:solidFill>
              </a:rPr>
              <a:t>Koostöö turismifirmadega.</a:t>
            </a:r>
            <a:endParaRPr lang="et-EE" altLang="et-EE" sz="4200" kern="0" dirty="0" smtClean="0">
              <a:solidFill>
                <a:srgbClr val="FFFFFF"/>
              </a:solidFill>
            </a:endParaRPr>
          </a:p>
          <a:p>
            <a:pPr>
              <a:spcBef>
                <a:spcPts val="120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fi-FI" altLang="et-EE" sz="4200" kern="0" dirty="0" smtClean="0">
                <a:solidFill>
                  <a:srgbClr val="FFFFFF"/>
                </a:solidFill>
              </a:rPr>
              <a:t>Turismifirmade </a:t>
            </a:r>
            <a:r>
              <a:rPr lang="fi-FI" altLang="et-EE" sz="4200" kern="0" dirty="0">
                <a:solidFill>
                  <a:srgbClr val="FFFFFF"/>
                </a:solidFill>
              </a:rPr>
              <a:t>akrediteerimine ja järelevalve nende tegevuse üle.</a:t>
            </a:r>
          </a:p>
        </p:txBody>
      </p:sp>
    </p:spTree>
    <p:extLst>
      <p:ext uri="{BB962C8B-B14F-4D97-AF65-F5344CB8AC3E}">
        <p14:creationId xmlns:p14="http://schemas.microsoft.com/office/powerpoint/2010/main" val="32514790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4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7" name="Group 1"/>
          <p:cNvGraphicFramePr>
            <a:graphicFrameLocks noGrp="1"/>
          </p:cNvGraphicFramePr>
          <p:nvPr/>
        </p:nvGraphicFramePr>
        <p:xfrm>
          <a:off x="0" y="0"/>
          <a:ext cx="9002713" cy="1800225"/>
        </p:xfrm>
        <a:graphic>
          <a:graphicData uri="http://schemas.openxmlformats.org/drawingml/2006/table">
            <a:tbl>
              <a:tblPr/>
              <a:tblGrid>
                <a:gridCol w="9002713"/>
              </a:tblGrid>
              <a:tr h="1800225">
                <a:tc>
                  <a:txBody>
                    <a:bodyPr/>
                    <a:lstStyle>
                      <a:lvl1pPr>
                        <a:spcAft>
                          <a:spcPts val="1413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 sz="2800"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 sz="2400"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 sz="2000"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endParaRPr kumimoji="0" lang="et-EE" altLang="et-E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Roboto Condensed" charset="0"/>
                        <a:ea typeface="Microsoft YaHei" charset="-122"/>
                      </a:endParaRP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103" name="Rectangle 7"/>
          <p:cNvSpPr>
            <a:spLocks noGrp="1" noChangeArrowheads="1"/>
          </p:cNvSpPr>
          <p:nvPr>
            <p:ph type="title"/>
          </p:nvPr>
        </p:nvSpPr>
        <p:spPr>
          <a:xfrm>
            <a:off x="1379403" y="2232596"/>
            <a:ext cx="7199313" cy="432048"/>
          </a:xfrm>
          <a:ln/>
        </p:spPr>
        <p:txBody>
          <a:bodyPr tIns="86184" anchor="t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fi-FI" altLang="et-EE" sz="2400" dirty="0">
                <a:solidFill>
                  <a:srgbClr val="FFFFFF"/>
                </a:solidFill>
              </a:rPr>
              <a:t>Töökorraldus ja igapäevane praktika viisade menetlemisel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1393463" y="4808289"/>
            <a:ext cx="7199313" cy="695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9pPr>
          </a:lstStyle>
          <a:p>
            <a:endParaRPr lang="et-EE" altLang="et-EE" sz="2000" dirty="0">
              <a:solidFill>
                <a:srgbClr val="FFFFFF"/>
              </a:solidFill>
            </a:endParaRPr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7902" y="215900"/>
            <a:ext cx="3464721" cy="1385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" y="5905197"/>
            <a:ext cx="8800564" cy="88173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331417" y="1829162"/>
            <a:ext cx="7040594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t-EE" altLang="et-EE" dirty="0">
                <a:solidFill>
                  <a:srgbClr val="FFFFFF"/>
                </a:solidFill>
              </a:rPr>
              <a:t>Schengeni viisasid menetlevate konsulite </a:t>
            </a:r>
            <a:r>
              <a:rPr lang="et-EE" altLang="et-EE" dirty="0" smtClean="0">
                <a:solidFill>
                  <a:srgbClr val="FFFFFF"/>
                </a:solidFill>
              </a:rPr>
              <a:t>koolitus 2</a:t>
            </a:r>
            <a:r>
              <a:rPr lang="et-EE" altLang="et-EE" dirty="0">
                <a:solidFill>
                  <a:srgbClr val="FFFFFF"/>
                </a:solidFill>
              </a:rPr>
              <a:t>. oktoobril </a:t>
            </a:r>
            <a:r>
              <a:rPr lang="et-EE" altLang="et-EE" dirty="0" smtClean="0">
                <a:solidFill>
                  <a:srgbClr val="FFFFFF"/>
                </a:solidFill>
              </a:rPr>
              <a:t>2015 Tallinnas</a:t>
            </a:r>
            <a:endParaRPr lang="et-EE" dirty="0"/>
          </a:p>
        </p:txBody>
      </p:sp>
      <p:sp>
        <p:nvSpPr>
          <p:cNvPr id="10" name="Rectangle 7"/>
          <p:cNvSpPr txBox="1">
            <a:spLocks noChangeArrowheads="1"/>
          </p:cNvSpPr>
          <p:nvPr/>
        </p:nvSpPr>
        <p:spPr bwMode="auto">
          <a:xfrm>
            <a:off x="1369449" y="3060229"/>
            <a:ext cx="7199313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86184" rIns="0" bIns="0" numCol="1" anchor="t" anchorCtr="0" compatLnSpc="1">
            <a:prstTxWarp prst="textNoShape">
              <a:avLst/>
            </a:prstTxWarp>
          </a:bodyPr>
          <a:lstStyle>
            <a:lvl1pPr algn="l" defTabSz="449263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57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49263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5700"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2pPr>
            <a:lvl3pPr marL="1143000" indent="-228600" algn="l" defTabSz="449263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5700"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3pPr>
            <a:lvl4pPr marL="1600200" indent="-228600" algn="l" defTabSz="449263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5700"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4pPr>
            <a:lvl5pPr marL="2057400" indent="-228600" algn="l" defTabSz="449263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5700"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5pPr>
            <a:lvl6pPr marL="2514600" indent="-228600" algn="l" defTabSz="449263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5700"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6pPr>
            <a:lvl7pPr marL="2971800" indent="-228600" algn="l" defTabSz="449263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5700"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7pPr>
            <a:lvl8pPr marL="3429000" indent="-228600" algn="l" defTabSz="449263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5700"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8pPr>
            <a:lvl9pPr marL="3886200" indent="-228600" algn="l" defTabSz="449263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5700"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9pPr>
          </a:lstStyle>
          <a:p>
            <a:pPr>
              <a:spcBef>
                <a:spcPts val="120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fi-FI" altLang="et-EE" sz="4200" kern="0" dirty="0" smtClean="0">
                <a:solidFill>
                  <a:srgbClr val="FFFFFF"/>
                </a:solidFill>
              </a:rPr>
              <a:t>Otsustamine</a:t>
            </a:r>
            <a:r>
              <a:rPr lang="fi-FI" altLang="et-EE" sz="4200" kern="0" dirty="0">
                <a:solidFill>
                  <a:srgbClr val="FFFFFF"/>
                </a:solidFill>
              </a:rPr>
              <a:t>. </a:t>
            </a:r>
            <a:endParaRPr lang="et-EE" altLang="et-EE" sz="4200" kern="0" dirty="0" smtClean="0">
              <a:solidFill>
                <a:srgbClr val="FFFFFF"/>
              </a:solidFill>
            </a:endParaRPr>
          </a:p>
          <a:p>
            <a:pPr>
              <a:spcBef>
                <a:spcPts val="120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fi-FI" altLang="et-EE" sz="4200" kern="0" dirty="0" smtClean="0">
                <a:solidFill>
                  <a:srgbClr val="FFFFFF"/>
                </a:solidFill>
              </a:rPr>
              <a:t>Üldised </a:t>
            </a:r>
            <a:r>
              <a:rPr lang="fi-FI" altLang="et-EE" sz="4200" kern="0" dirty="0">
                <a:solidFill>
                  <a:srgbClr val="FFFFFF"/>
                </a:solidFill>
              </a:rPr>
              <a:t>viisade väljastamise põhimõtted esinduses, </a:t>
            </a:r>
            <a:r>
              <a:rPr lang="fi-FI" altLang="et-EE" sz="4200" kern="0" dirty="0" smtClean="0">
                <a:solidFill>
                  <a:srgbClr val="FFFFFF"/>
                </a:solidFill>
              </a:rPr>
              <a:t>asukohariigis</a:t>
            </a:r>
            <a:r>
              <a:rPr lang="et-EE" altLang="et-EE" sz="4200" kern="0" dirty="0" smtClean="0">
                <a:solidFill>
                  <a:srgbClr val="FFFFFF"/>
                </a:solidFill>
              </a:rPr>
              <a:t>.</a:t>
            </a:r>
            <a:endParaRPr lang="fi-FI" altLang="et-EE" sz="4200" kern="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6535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4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7" name="Group 1"/>
          <p:cNvGraphicFramePr>
            <a:graphicFrameLocks noGrp="1"/>
          </p:cNvGraphicFramePr>
          <p:nvPr/>
        </p:nvGraphicFramePr>
        <p:xfrm>
          <a:off x="0" y="0"/>
          <a:ext cx="9002713" cy="1800225"/>
        </p:xfrm>
        <a:graphic>
          <a:graphicData uri="http://schemas.openxmlformats.org/drawingml/2006/table">
            <a:tbl>
              <a:tblPr/>
              <a:tblGrid>
                <a:gridCol w="9002713"/>
              </a:tblGrid>
              <a:tr h="1800225">
                <a:tc>
                  <a:txBody>
                    <a:bodyPr/>
                    <a:lstStyle>
                      <a:lvl1pPr>
                        <a:spcAft>
                          <a:spcPts val="1413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 sz="2800"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 sz="2400"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 sz="2000"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endParaRPr kumimoji="0" lang="et-EE" altLang="et-E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Roboto Condensed" charset="0"/>
                        <a:ea typeface="Microsoft YaHei" charset="-122"/>
                      </a:endParaRP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103" name="Rectangle 7"/>
          <p:cNvSpPr>
            <a:spLocks noGrp="1" noChangeArrowheads="1"/>
          </p:cNvSpPr>
          <p:nvPr>
            <p:ph type="title"/>
          </p:nvPr>
        </p:nvSpPr>
        <p:spPr>
          <a:xfrm>
            <a:off x="1393463" y="2412157"/>
            <a:ext cx="7199313" cy="1008112"/>
          </a:xfrm>
          <a:ln/>
        </p:spPr>
        <p:txBody>
          <a:bodyPr tIns="86184" anchor="t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fi-FI" altLang="et-EE" dirty="0">
                <a:solidFill>
                  <a:srgbClr val="FFFFFF"/>
                </a:solidFill>
              </a:rPr>
              <a:t>Töökorraldus ja igapäevane praktika viisade menetlemisel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1393463" y="4932437"/>
            <a:ext cx="7199313" cy="695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9pPr>
          </a:lstStyle>
          <a:p>
            <a:r>
              <a:rPr lang="et-EE" altLang="et-EE" sz="3600" dirty="0" smtClean="0">
                <a:solidFill>
                  <a:srgbClr val="FFFFFF"/>
                </a:solidFill>
              </a:rPr>
              <a:t>Küsimused, arvamused, kommentaarid</a:t>
            </a:r>
            <a:endParaRPr lang="et-EE" altLang="et-EE" sz="3600" dirty="0">
              <a:solidFill>
                <a:srgbClr val="FFFFFF"/>
              </a:solidFill>
            </a:endParaRPr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7902" y="215900"/>
            <a:ext cx="3464721" cy="1385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" y="5905197"/>
            <a:ext cx="8800564" cy="88173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331417" y="1835564"/>
            <a:ext cx="7040594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t-EE" altLang="et-EE" dirty="0">
                <a:solidFill>
                  <a:srgbClr val="FFFFFF"/>
                </a:solidFill>
              </a:rPr>
              <a:t>Schengeni viisasid menetlevate konsulite </a:t>
            </a:r>
            <a:r>
              <a:rPr lang="et-EE" altLang="et-EE" dirty="0" smtClean="0">
                <a:solidFill>
                  <a:srgbClr val="FFFFFF"/>
                </a:solidFill>
              </a:rPr>
              <a:t>koolitus 2</a:t>
            </a:r>
            <a:r>
              <a:rPr lang="et-EE" altLang="et-EE" dirty="0">
                <a:solidFill>
                  <a:srgbClr val="FFFFFF"/>
                </a:solidFill>
              </a:rPr>
              <a:t>. oktoobril </a:t>
            </a:r>
            <a:r>
              <a:rPr lang="et-EE" altLang="et-EE" dirty="0" smtClean="0">
                <a:solidFill>
                  <a:srgbClr val="FFFFFF"/>
                </a:solidFill>
              </a:rPr>
              <a:t>2015 Tallinnas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39312138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title"/>
          </p:nvPr>
        </p:nvSpPr>
        <p:spPr>
          <a:xfrm>
            <a:off x="1403350" y="2447925"/>
            <a:ext cx="7199313" cy="1800225"/>
          </a:xfrm>
          <a:ln/>
        </p:spPr>
        <p:txBody>
          <a:bodyPr tIns="86184" anchor="t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t-EE" altLang="et-EE" dirty="0" smtClean="0">
                <a:solidFill>
                  <a:srgbClr val="FFFFFF"/>
                </a:solidFill>
              </a:rPr>
              <a:t>Elamislubade ja viisade taotlemine</a:t>
            </a:r>
            <a:endParaRPr lang="et-EE" altLang="et-EE" dirty="0">
              <a:solidFill>
                <a:srgbClr val="FFFFFF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35778" y="179909"/>
            <a:ext cx="7488832" cy="663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t-EE" altLang="et-EE" sz="3600" b="1" dirty="0" smtClean="0"/>
              <a:t>Ajakava</a:t>
            </a:r>
            <a:endParaRPr lang="et-EE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827361" y="755973"/>
            <a:ext cx="7920880" cy="350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Times New Roman" pitchFamily="16" charset="0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itchFamily="16" charset="0"/>
              <a:defRPr sz="28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itchFamily="16" charset="0"/>
              <a:defRPr sz="2400"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ts val="600"/>
              </a:spcBef>
              <a:spcAft>
                <a:spcPts val="0"/>
              </a:spcAft>
            </a:pPr>
            <a:endParaRPr lang="et-EE" altLang="et-EE" sz="3000" kern="0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8808110"/>
              </p:ext>
            </p:extLst>
          </p:nvPr>
        </p:nvGraphicFramePr>
        <p:xfrm>
          <a:off x="467320" y="1188020"/>
          <a:ext cx="8208491" cy="4536506"/>
        </p:xfrm>
        <a:graphic>
          <a:graphicData uri="http://schemas.openxmlformats.org/drawingml/2006/table">
            <a:tbl>
              <a:tblPr firstRow="1" firstCol="1" bandRow="1"/>
              <a:tblGrid>
                <a:gridCol w="884685"/>
                <a:gridCol w="884685"/>
                <a:gridCol w="6439121"/>
              </a:tblGrid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Algus</a:t>
                      </a:r>
                      <a:endParaRPr lang="et-E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Lõpp</a:t>
                      </a:r>
                      <a:endParaRPr lang="et-E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Sisu</a:t>
                      </a:r>
                      <a:endParaRPr lang="et-E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8:15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8:30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Kogunemine ja hommikukohv fuajees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8:30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8:45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Tervitused ja avamine (Annely Kolk, Kersti Eesmaa)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8:45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Kooskõlastajad - kuidas mõtleb taotluste kooskõlastamisel PPA +  arutelu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10:15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10:30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Kohvipaus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79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10:30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12:00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Kooskõlastajad - kuidas mõtleb taotluste kooskõlastamisel kaitsepolitsei + arutelu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12:00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13:30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Lõuna (vaba)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13:30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14:15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Loeng islamiäärmuslusest (Kapo)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14:15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15:00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Töökorraldus ja igapäevane praktika viisade menetlemisel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15:00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15:15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Kohvipaus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15:15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16:15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Töökorraldus ja igapäevane praktika viisade menetlemisel (jätkub)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16:15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17:00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Üldiste viisaküsimuste arutelu ja kokkuvõtete tegemine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" y="5905197"/>
            <a:ext cx="8800564" cy="88173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90370" y="755973"/>
            <a:ext cx="7416824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t-EE" altLang="et-EE" dirty="0"/>
              <a:t>Schengeni viisasid menetlevate konsulite koolitus 2. oktoobril 2015 </a:t>
            </a:r>
            <a:r>
              <a:rPr lang="et-EE" altLang="et-EE" dirty="0" smtClean="0"/>
              <a:t>Tallinnas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7293917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title"/>
          </p:nvPr>
        </p:nvSpPr>
        <p:spPr>
          <a:xfrm>
            <a:off x="1403350" y="2447925"/>
            <a:ext cx="7199313" cy="1800225"/>
          </a:xfrm>
          <a:ln/>
        </p:spPr>
        <p:txBody>
          <a:bodyPr tIns="86184" anchor="t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t-EE" altLang="et-EE" dirty="0" smtClean="0">
                <a:solidFill>
                  <a:srgbClr val="FFFFFF"/>
                </a:solidFill>
              </a:rPr>
              <a:t>Elamislubade ja viisade taotlemine</a:t>
            </a:r>
            <a:endParaRPr lang="et-EE" altLang="et-EE" dirty="0">
              <a:solidFill>
                <a:srgbClr val="FFFFFF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35778" y="179909"/>
            <a:ext cx="7488832" cy="663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t-EE" altLang="et-EE" sz="3600" b="1" dirty="0" smtClean="0"/>
              <a:t>Ajakava</a:t>
            </a:r>
            <a:endParaRPr lang="et-EE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827361" y="755973"/>
            <a:ext cx="7920880" cy="350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Times New Roman" pitchFamily="16" charset="0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itchFamily="16" charset="0"/>
              <a:defRPr sz="28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itchFamily="16" charset="0"/>
              <a:defRPr sz="2400"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ts val="600"/>
              </a:spcBef>
              <a:spcAft>
                <a:spcPts val="0"/>
              </a:spcAft>
            </a:pPr>
            <a:endParaRPr lang="et-EE" altLang="et-EE" sz="3000" kern="0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3279146"/>
              </p:ext>
            </p:extLst>
          </p:nvPr>
        </p:nvGraphicFramePr>
        <p:xfrm>
          <a:off x="467320" y="1188020"/>
          <a:ext cx="8208491" cy="4536506"/>
        </p:xfrm>
        <a:graphic>
          <a:graphicData uri="http://schemas.openxmlformats.org/drawingml/2006/table">
            <a:tbl>
              <a:tblPr firstRow="1" firstCol="1" bandRow="1"/>
              <a:tblGrid>
                <a:gridCol w="884685"/>
                <a:gridCol w="884685"/>
                <a:gridCol w="6439121"/>
              </a:tblGrid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Algus</a:t>
                      </a:r>
                      <a:endParaRPr lang="et-E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Lõpp</a:t>
                      </a:r>
                      <a:endParaRPr lang="et-E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Sisu</a:t>
                      </a:r>
                      <a:endParaRPr lang="et-E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8:15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8:30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Kogunemine ja hommikukohv fuajees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8:30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8:45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Tervitused ja avamine (Annely Kolk, Kersti Eesmaa)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8:45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10:15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Kooskõlastajad - kuidas mõtleb taotluste kooskõlastamisel PPA +  arutelu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10:15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10:30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Kohvipaus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79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10:30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12:00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Kooskõlastajad - kuidas mõtleb taotluste kooskõlastamisel kaitsepolitsei + arutelu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12:00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13:30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Lõuna (vaba)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13:30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14:15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Loeng islamiäärmuslusest (Kapo)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14:15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15:00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Töökorraldus ja igapäevane praktika viisade menetlemisel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15:00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15:15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Kohvipaus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15:15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16:15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Töökorraldus ja igapäevane praktika viisade menetlemisel (jätkub)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16:15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17:00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Üldiste viisaküsimuste arutelu ja kokkuvõtete tegemine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" y="5905197"/>
            <a:ext cx="8800564" cy="88173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90370" y="755973"/>
            <a:ext cx="7416824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t-EE" altLang="et-EE" dirty="0"/>
              <a:t>Schengeni viisasid menetlevate konsulite koolitus 2. oktoobril 2015 </a:t>
            </a:r>
            <a:r>
              <a:rPr lang="et-EE" altLang="et-EE" dirty="0" smtClean="0"/>
              <a:t>Tallinnas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27455385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4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1" name="Group 1"/>
          <p:cNvGraphicFramePr>
            <a:graphicFrameLocks noGrp="1"/>
          </p:cNvGraphicFramePr>
          <p:nvPr/>
        </p:nvGraphicFramePr>
        <p:xfrm>
          <a:off x="0" y="0"/>
          <a:ext cx="9002713" cy="1800225"/>
        </p:xfrm>
        <a:graphic>
          <a:graphicData uri="http://schemas.openxmlformats.org/drawingml/2006/table">
            <a:tbl>
              <a:tblPr/>
              <a:tblGrid>
                <a:gridCol w="9002713"/>
              </a:tblGrid>
              <a:tr h="1800225">
                <a:tc>
                  <a:txBody>
                    <a:bodyPr/>
                    <a:lstStyle>
                      <a:lvl1pPr>
                        <a:spcAft>
                          <a:spcPts val="1413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 sz="2800"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 sz="2400"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 sz="2000"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endParaRPr kumimoji="0" lang="et-EE" altLang="et-E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Roboto Condensed" charset="0"/>
                        <a:ea typeface="Microsoft YaHei" charset="-122"/>
                      </a:endParaRP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7902" y="215900"/>
            <a:ext cx="3464721" cy="1385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48" name="Rectangle 8"/>
          <p:cNvSpPr>
            <a:spLocks noGrp="1" noChangeArrowheads="1"/>
          </p:cNvSpPr>
          <p:nvPr>
            <p:ph type="title"/>
          </p:nvPr>
        </p:nvSpPr>
        <p:spPr>
          <a:xfrm>
            <a:off x="1403350" y="2339975"/>
            <a:ext cx="5688707" cy="864270"/>
          </a:xfrm>
          <a:ln/>
        </p:spPr>
        <p:txBody>
          <a:bodyPr tIns="81648" anchor="t"/>
          <a:lstStyle/>
          <a:p>
            <a:pPr>
              <a:tabLst>
                <a:tab pos="723900" algn="l"/>
                <a:tab pos="1447800" algn="l"/>
                <a:tab pos="2171700" algn="l"/>
              </a:tabLst>
            </a:pPr>
            <a:r>
              <a:rPr lang="et-EE" altLang="et-EE" sz="6000" dirty="0" smtClean="0">
                <a:solidFill>
                  <a:srgbClr val="FFFFFF"/>
                </a:solidFill>
              </a:rPr>
              <a:t>Aitäh kõigile!</a:t>
            </a:r>
            <a:endParaRPr lang="et-EE" altLang="et-EE" sz="6000" dirty="0">
              <a:solidFill>
                <a:srgbClr val="FFFFFF"/>
              </a:solidFill>
            </a:endParaRP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1403350" y="3419475"/>
            <a:ext cx="7199313" cy="2161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9pPr>
          </a:lstStyle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t-EE" altLang="et-EE" sz="2800" b="1" dirty="0" smtClean="0">
                <a:solidFill>
                  <a:srgbClr val="FFFFFF"/>
                </a:solidFill>
              </a:rPr>
              <a:t>Teine vahetus: koguneme esmaspäeval </a:t>
            </a:r>
            <a:r>
              <a:rPr lang="et-EE" altLang="et-EE" sz="2800" b="1" dirty="0" smtClean="0">
                <a:solidFill>
                  <a:srgbClr val="FFFFFF"/>
                </a:solidFill>
              </a:rPr>
              <a:t>kell </a:t>
            </a:r>
            <a:r>
              <a:rPr lang="et-EE" altLang="et-EE" sz="2800" b="1" dirty="0" smtClean="0">
                <a:solidFill>
                  <a:srgbClr val="FFFFFF"/>
                </a:solidFill>
              </a:rPr>
              <a:t>7:15 </a:t>
            </a:r>
            <a:r>
              <a:rPr lang="et-EE" altLang="et-EE" sz="2800" b="1" dirty="0" smtClean="0">
                <a:solidFill>
                  <a:srgbClr val="FFFFFF"/>
                </a:solidFill>
              </a:rPr>
              <a:t>peamaja ees</a:t>
            </a:r>
            <a:r>
              <a:rPr lang="et-EE" altLang="et-EE" sz="2800" b="1" dirty="0" smtClean="0">
                <a:solidFill>
                  <a:srgbClr val="FFFFFF"/>
                </a:solidFill>
              </a:rPr>
              <a:t>. Buss </a:t>
            </a:r>
            <a:r>
              <a:rPr lang="et-EE" altLang="et-EE" sz="2800" b="1" dirty="0">
                <a:solidFill>
                  <a:srgbClr val="FFFFFF"/>
                </a:solidFill>
              </a:rPr>
              <a:t>väljub täpselt kell 7:30.</a:t>
            </a:r>
            <a:endParaRPr lang="et-EE" altLang="et-EE" sz="2800" b="1" dirty="0" smtClean="0">
              <a:solidFill>
                <a:srgbClr val="FFFFFF"/>
              </a:solidFill>
            </a:endParaRP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t-EE" altLang="et-EE" sz="2800" b="1" dirty="0" smtClean="0">
                <a:solidFill>
                  <a:srgbClr val="FFFFFF"/>
                </a:solidFill>
              </a:rPr>
              <a:t>Sõrmejäljehõive töötuba algab paari minuti pärast ruumis 105.</a:t>
            </a:r>
            <a:endParaRPr lang="et-EE" altLang="et-EE" sz="2800" dirty="0">
              <a:solidFill>
                <a:srgbClr val="FFFFF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" y="5905197"/>
            <a:ext cx="8800564" cy="88173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366564" y="1836093"/>
            <a:ext cx="7272883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t-EE" altLang="et-EE" dirty="0">
                <a:solidFill>
                  <a:srgbClr val="FFFFFF"/>
                </a:solidFill>
              </a:rPr>
              <a:t>Schengeni viisasid menetlevate konsulite koolitus 2. oktoobril 2015 Tallinnas</a:t>
            </a:r>
            <a:endParaRPr lang="et-E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4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7" name="Group 1"/>
          <p:cNvGraphicFramePr>
            <a:graphicFrameLocks noGrp="1"/>
          </p:cNvGraphicFramePr>
          <p:nvPr/>
        </p:nvGraphicFramePr>
        <p:xfrm>
          <a:off x="0" y="0"/>
          <a:ext cx="9002713" cy="1800225"/>
        </p:xfrm>
        <a:graphic>
          <a:graphicData uri="http://schemas.openxmlformats.org/drawingml/2006/table">
            <a:tbl>
              <a:tblPr/>
              <a:tblGrid>
                <a:gridCol w="9002713"/>
              </a:tblGrid>
              <a:tr h="1800225">
                <a:tc>
                  <a:txBody>
                    <a:bodyPr/>
                    <a:lstStyle>
                      <a:lvl1pPr>
                        <a:spcAft>
                          <a:spcPts val="1413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 sz="2800"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 sz="2400"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 sz="2000"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endParaRPr kumimoji="0" lang="et-EE" altLang="et-E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Roboto Condensed" charset="0"/>
                        <a:ea typeface="Microsoft YaHei" charset="-122"/>
                      </a:endParaRP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103" name="Rectangle 7"/>
          <p:cNvSpPr>
            <a:spLocks noGrp="1" noChangeArrowheads="1"/>
          </p:cNvSpPr>
          <p:nvPr>
            <p:ph type="title"/>
          </p:nvPr>
        </p:nvSpPr>
        <p:spPr>
          <a:xfrm>
            <a:off x="1403349" y="2628181"/>
            <a:ext cx="7199313" cy="1008112"/>
          </a:xfrm>
          <a:ln/>
        </p:spPr>
        <p:txBody>
          <a:bodyPr tIns="86184" anchor="t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t-EE" altLang="et-EE" dirty="0" smtClean="0">
                <a:solidFill>
                  <a:srgbClr val="FFFFFF"/>
                </a:solidFill>
              </a:rPr>
              <a:t>Tervitused ja avamine</a:t>
            </a:r>
            <a:endParaRPr lang="et-EE" altLang="et-EE" dirty="0">
              <a:solidFill>
                <a:srgbClr val="FFFFFF"/>
              </a:solidFill>
            </a:endParaRP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1393464" y="4460349"/>
            <a:ext cx="7199313" cy="695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9pPr>
          </a:lstStyle>
          <a:p>
            <a:r>
              <a:rPr lang="et-EE" altLang="et-EE" sz="3600" dirty="0" smtClean="0">
                <a:solidFill>
                  <a:srgbClr val="FFFFFF"/>
                </a:solidFill>
              </a:rPr>
              <a:t>Annely Kolk, Kersti Eesmaa</a:t>
            </a:r>
          </a:p>
          <a:p>
            <a:endParaRPr lang="et-EE" altLang="et-EE" sz="2000" dirty="0">
              <a:solidFill>
                <a:srgbClr val="FFFFFF"/>
              </a:solidFill>
            </a:endParaRPr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7902" y="215900"/>
            <a:ext cx="3464721" cy="1385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" y="5905197"/>
            <a:ext cx="8800564" cy="88173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331417" y="1847311"/>
            <a:ext cx="7040594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t-EE" altLang="et-EE" dirty="0">
                <a:solidFill>
                  <a:srgbClr val="FFFFFF"/>
                </a:solidFill>
              </a:rPr>
              <a:t>Schengeni viisasid menetlevate konsulite </a:t>
            </a:r>
            <a:r>
              <a:rPr lang="et-EE" altLang="et-EE" dirty="0" smtClean="0">
                <a:solidFill>
                  <a:srgbClr val="FFFFFF"/>
                </a:solidFill>
              </a:rPr>
              <a:t>koolitus 2</a:t>
            </a:r>
            <a:r>
              <a:rPr lang="et-EE" altLang="et-EE" dirty="0">
                <a:solidFill>
                  <a:srgbClr val="FFFFFF"/>
                </a:solidFill>
              </a:rPr>
              <a:t>. oktoobril </a:t>
            </a:r>
            <a:r>
              <a:rPr lang="et-EE" altLang="et-EE" dirty="0" smtClean="0">
                <a:solidFill>
                  <a:srgbClr val="FFFFFF"/>
                </a:solidFill>
              </a:rPr>
              <a:t>2015 Tallinnas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17354323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title"/>
          </p:nvPr>
        </p:nvSpPr>
        <p:spPr>
          <a:xfrm>
            <a:off x="1403350" y="2447925"/>
            <a:ext cx="7199313" cy="1800225"/>
          </a:xfrm>
          <a:ln/>
        </p:spPr>
        <p:txBody>
          <a:bodyPr tIns="86184" anchor="t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t-EE" altLang="et-EE" dirty="0" smtClean="0">
                <a:solidFill>
                  <a:srgbClr val="FFFFFF"/>
                </a:solidFill>
              </a:rPr>
              <a:t>Elamislubade ja viisade taotlemine</a:t>
            </a:r>
            <a:endParaRPr lang="et-EE" altLang="et-EE" dirty="0">
              <a:solidFill>
                <a:srgbClr val="FFFFFF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35778" y="179909"/>
            <a:ext cx="7488832" cy="663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t-EE" altLang="et-EE" sz="3600" b="1" dirty="0" smtClean="0"/>
              <a:t>Ajakava</a:t>
            </a:r>
            <a:endParaRPr lang="et-EE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827361" y="755973"/>
            <a:ext cx="7920880" cy="350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Times New Roman" pitchFamily="16" charset="0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itchFamily="16" charset="0"/>
              <a:defRPr sz="28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itchFamily="16" charset="0"/>
              <a:defRPr sz="2400"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ts val="600"/>
              </a:spcBef>
              <a:spcAft>
                <a:spcPts val="0"/>
              </a:spcAft>
            </a:pPr>
            <a:endParaRPr lang="et-EE" altLang="et-EE" sz="3000" kern="0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4447698"/>
              </p:ext>
            </p:extLst>
          </p:nvPr>
        </p:nvGraphicFramePr>
        <p:xfrm>
          <a:off x="467320" y="1188020"/>
          <a:ext cx="8208491" cy="4536506"/>
        </p:xfrm>
        <a:graphic>
          <a:graphicData uri="http://schemas.openxmlformats.org/drawingml/2006/table">
            <a:tbl>
              <a:tblPr firstRow="1" firstCol="1" bandRow="1"/>
              <a:tblGrid>
                <a:gridCol w="884685"/>
                <a:gridCol w="884685"/>
                <a:gridCol w="6439121"/>
              </a:tblGrid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Algus</a:t>
                      </a:r>
                      <a:endParaRPr lang="et-E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Lõpp</a:t>
                      </a:r>
                      <a:endParaRPr lang="et-E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Sisu</a:t>
                      </a:r>
                      <a:endParaRPr lang="et-E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8:15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8:30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Kogunemine ja hommikukohv fuajees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8:30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8:45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Tervitused ja avamine (Annely Kolk, Kersti Eesmaa)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8:45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Kooskõlastajad - kuidas mõtleb taotluste kooskõlastamisel PPA +  arutelu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10:15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10:30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Kohvipaus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79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10:30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12:00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Kooskõlastajad - kuidas mõtleb taotluste kooskõlastamisel kaitsepolitsei + arutelu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12:00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13:30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Lõuna (vaba)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13:30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14:15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Loeng islamiäärmuslusest (Kapo)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14:15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15:00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Töökorraldus ja igapäevane praktika viisade menetlemisel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15:00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15:15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Kohvipaus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15:15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16:15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Töökorraldus ja igapäevane praktika viisade menetlemisel (jätkub)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16:15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17:00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Üldiste viisaküsimuste arutelu ja kokkuvõtete tegemine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" y="5905197"/>
            <a:ext cx="8800564" cy="88173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90370" y="755973"/>
            <a:ext cx="7416824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t-EE" altLang="et-EE" dirty="0"/>
              <a:t>Schengeni viisasid menetlevate konsulite koolitus 2. oktoobril 2015 </a:t>
            </a:r>
            <a:r>
              <a:rPr lang="et-EE" altLang="et-EE" dirty="0" smtClean="0"/>
              <a:t>Tallinnas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35024525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4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7" name="Group 1"/>
          <p:cNvGraphicFramePr>
            <a:graphicFrameLocks noGrp="1"/>
          </p:cNvGraphicFramePr>
          <p:nvPr/>
        </p:nvGraphicFramePr>
        <p:xfrm>
          <a:off x="0" y="0"/>
          <a:ext cx="9002713" cy="1800225"/>
        </p:xfrm>
        <a:graphic>
          <a:graphicData uri="http://schemas.openxmlformats.org/drawingml/2006/table">
            <a:tbl>
              <a:tblPr/>
              <a:tblGrid>
                <a:gridCol w="9002713"/>
              </a:tblGrid>
              <a:tr h="1800225">
                <a:tc>
                  <a:txBody>
                    <a:bodyPr/>
                    <a:lstStyle>
                      <a:lvl1pPr>
                        <a:spcAft>
                          <a:spcPts val="1413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 sz="2800"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 sz="2400"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 sz="2000"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endParaRPr kumimoji="0" lang="et-EE" altLang="et-E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Roboto Condensed" charset="0"/>
                        <a:ea typeface="Microsoft YaHei" charset="-122"/>
                      </a:endParaRP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103" name="Rectangle 7"/>
          <p:cNvSpPr>
            <a:spLocks noGrp="1" noChangeArrowheads="1"/>
          </p:cNvSpPr>
          <p:nvPr>
            <p:ph type="title"/>
          </p:nvPr>
        </p:nvSpPr>
        <p:spPr>
          <a:xfrm>
            <a:off x="1393462" y="2340149"/>
            <a:ext cx="7199313" cy="1008112"/>
          </a:xfrm>
          <a:ln/>
        </p:spPr>
        <p:txBody>
          <a:bodyPr tIns="86184" anchor="t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t-EE" altLang="et-EE" dirty="0">
                <a:solidFill>
                  <a:srgbClr val="FFFFFF"/>
                </a:solidFill>
              </a:rPr>
              <a:t>Kooskõlastajad </a:t>
            </a:r>
            <a:r>
              <a:rPr lang="et-EE" altLang="et-EE" dirty="0" smtClean="0">
                <a:solidFill>
                  <a:srgbClr val="FFFFFF"/>
                </a:solidFill>
              </a:rPr>
              <a:t>– </a:t>
            </a:r>
            <a:br>
              <a:rPr lang="et-EE" altLang="et-EE" dirty="0" smtClean="0">
                <a:solidFill>
                  <a:srgbClr val="FFFFFF"/>
                </a:solidFill>
              </a:rPr>
            </a:br>
            <a:r>
              <a:rPr lang="et-EE" altLang="et-EE" dirty="0" smtClean="0">
                <a:solidFill>
                  <a:srgbClr val="FFFFFF"/>
                </a:solidFill>
              </a:rPr>
              <a:t>kuidas </a:t>
            </a:r>
            <a:r>
              <a:rPr lang="et-EE" altLang="et-EE" dirty="0">
                <a:solidFill>
                  <a:srgbClr val="FFFFFF"/>
                </a:solidFill>
              </a:rPr>
              <a:t>mõtleb taotluste kooskõlastamisel PPA 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1393463" y="4808289"/>
            <a:ext cx="7199313" cy="695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Roboto Condensed" charset="0"/>
                <a:ea typeface="Microsoft YaHei" charset="-122"/>
              </a:defRPr>
            </a:lvl9pPr>
          </a:lstStyle>
          <a:p>
            <a:r>
              <a:rPr lang="et-EE" altLang="et-EE" sz="3600" dirty="0" smtClean="0">
                <a:solidFill>
                  <a:srgbClr val="FFFFFF"/>
                </a:solidFill>
              </a:rPr>
              <a:t>Avo Roots, Tõnu </a:t>
            </a:r>
            <a:r>
              <a:rPr lang="et-EE" altLang="et-EE" sz="3600" dirty="0" err="1" smtClean="0">
                <a:solidFill>
                  <a:srgbClr val="FFFFFF"/>
                </a:solidFill>
              </a:rPr>
              <a:t>Strandson</a:t>
            </a:r>
            <a:r>
              <a:rPr lang="et-EE" altLang="et-EE" sz="3600" dirty="0" smtClean="0">
                <a:solidFill>
                  <a:srgbClr val="FFFFFF"/>
                </a:solidFill>
              </a:rPr>
              <a:t>, Indrek Aru</a:t>
            </a:r>
          </a:p>
          <a:p>
            <a:endParaRPr lang="et-EE" altLang="et-EE" sz="2000" dirty="0">
              <a:solidFill>
                <a:srgbClr val="FFFFFF"/>
              </a:solidFill>
            </a:endParaRPr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7902" y="215900"/>
            <a:ext cx="3464721" cy="1385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" y="5905197"/>
            <a:ext cx="8800564" cy="88173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331417" y="1835564"/>
            <a:ext cx="7040594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t-EE" altLang="et-EE" dirty="0">
                <a:solidFill>
                  <a:srgbClr val="FFFFFF"/>
                </a:solidFill>
              </a:rPr>
              <a:t>Schengeni viisasid menetlevate konsulite </a:t>
            </a:r>
            <a:r>
              <a:rPr lang="et-EE" altLang="et-EE" dirty="0" smtClean="0">
                <a:solidFill>
                  <a:srgbClr val="FFFFFF"/>
                </a:solidFill>
              </a:rPr>
              <a:t>koolitus 2</a:t>
            </a:r>
            <a:r>
              <a:rPr lang="et-EE" altLang="et-EE" dirty="0">
                <a:solidFill>
                  <a:srgbClr val="FFFFFF"/>
                </a:solidFill>
              </a:rPr>
              <a:t>. oktoobril </a:t>
            </a:r>
            <a:r>
              <a:rPr lang="et-EE" altLang="et-EE" dirty="0" smtClean="0">
                <a:solidFill>
                  <a:srgbClr val="FFFFFF"/>
                </a:solidFill>
              </a:rPr>
              <a:t>2015 Tallinnas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1364515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title"/>
          </p:nvPr>
        </p:nvSpPr>
        <p:spPr>
          <a:xfrm>
            <a:off x="1403350" y="2447925"/>
            <a:ext cx="7199313" cy="1800225"/>
          </a:xfrm>
          <a:ln/>
        </p:spPr>
        <p:txBody>
          <a:bodyPr tIns="86184" anchor="t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t-EE" altLang="et-EE" dirty="0" smtClean="0">
                <a:solidFill>
                  <a:srgbClr val="FFFFFF"/>
                </a:solidFill>
              </a:rPr>
              <a:t>Elamislubade ja viisade taotlemine</a:t>
            </a:r>
            <a:endParaRPr lang="et-EE" altLang="et-EE" dirty="0">
              <a:solidFill>
                <a:srgbClr val="FFFFFF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35778" y="179909"/>
            <a:ext cx="7488832" cy="663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t-EE" altLang="et-EE" sz="3600" b="1" dirty="0" smtClean="0"/>
              <a:t>Ajakava</a:t>
            </a:r>
            <a:endParaRPr lang="et-EE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827361" y="755973"/>
            <a:ext cx="7920880" cy="350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Times New Roman" pitchFamily="16" charset="0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itchFamily="16" charset="0"/>
              <a:defRPr sz="28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itchFamily="16" charset="0"/>
              <a:defRPr sz="2400"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ts val="600"/>
              </a:spcBef>
              <a:spcAft>
                <a:spcPts val="0"/>
              </a:spcAft>
            </a:pPr>
            <a:endParaRPr lang="et-EE" altLang="et-EE" sz="3000" kern="0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2447950"/>
              </p:ext>
            </p:extLst>
          </p:nvPr>
        </p:nvGraphicFramePr>
        <p:xfrm>
          <a:off x="467320" y="1188020"/>
          <a:ext cx="8208491" cy="4536506"/>
        </p:xfrm>
        <a:graphic>
          <a:graphicData uri="http://schemas.openxmlformats.org/drawingml/2006/table">
            <a:tbl>
              <a:tblPr firstRow="1" firstCol="1" bandRow="1"/>
              <a:tblGrid>
                <a:gridCol w="884685"/>
                <a:gridCol w="884685"/>
                <a:gridCol w="6439121"/>
              </a:tblGrid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Algus</a:t>
                      </a:r>
                      <a:endParaRPr lang="et-E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Lõpp</a:t>
                      </a:r>
                      <a:endParaRPr lang="et-E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Sisu</a:t>
                      </a:r>
                      <a:endParaRPr lang="et-E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8:15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8:30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Kogunemine ja hommikukohv fuajees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8:30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8:45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Tervitused ja avamine (Annely Kolk, Kersti Eesmaa)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8:45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Kooskõlastajad - kuidas mõtleb taotluste kooskõlastamisel PPA +  arutelu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10:30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Kohvipaus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79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10:30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12:00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Kooskõlastajad - kuidas mõtleb taotluste kooskõlastamisel kaitsepolitsei + arutelu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12:00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13:30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Lõuna (vaba)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13:30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14:15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Loeng islamiäärmuslusest (Kapo)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14:15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15:00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Töökorraldus ja igapäevane praktika viisade menetlemisel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15:00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15:15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Kohvipaus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15:15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16:15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Töökorraldus ja igapäevane praktika viisade menetlemisel (jätkub)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16:15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17:00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Üldiste viisaküsimuste arutelu ja kokkuvõtete tegemine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" y="5905197"/>
            <a:ext cx="8800564" cy="88173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90370" y="755973"/>
            <a:ext cx="7416824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t-EE" altLang="et-EE" dirty="0"/>
              <a:t>Schengeni viisasid menetlevate konsulite koolitus 2. oktoobril 2015 </a:t>
            </a:r>
            <a:r>
              <a:rPr lang="et-EE" altLang="et-EE" dirty="0" smtClean="0"/>
              <a:t>Tallinnas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392004104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4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7" name="Group 1"/>
          <p:cNvGraphicFramePr>
            <a:graphicFrameLocks noGrp="1"/>
          </p:cNvGraphicFramePr>
          <p:nvPr/>
        </p:nvGraphicFramePr>
        <p:xfrm>
          <a:off x="0" y="0"/>
          <a:ext cx="9002713" cy="1800225"/>
        </p:xfrm>
        <a:graphic>
          <a:graphicData uri="http://schemas.openxmlformats.org/drawingml/2006/table">
            <a:tbl>
              <a:tblPr/>
              <a:tblGrid>
                <a:gridCol w="9002713"/>
              </a:tblGrid>
              <a:tr h="1800225">
                <a:tc>
                  <a:txBody>
                    <a:bodyPr/>
                    <a:lstStyle>
                      <a:lvl1pPr>
                        <a:spcAft>
                          <a:spcPts val="1413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 sz="2800"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 sz="2400"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 sz="2000"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>
                          <a:solidFill>
                            <a:srgbClr val="000000"/>
                          </a:solidFill>
                          <a:latin typeface="Roboto Condensed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endParaRPr kumimoji="0" lang="et-EE" altLang="et-E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Roboto Condensed" charset="0"/>
                        <a:ea typeface="Microsoft YaHei" charset="-122"/>
                      </a:endParaRP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103" name="Rectangle 7"/>
          <p:cNvSpPr>
            <a:spLocks noGrp="1" noChangeArrowheads="1"/>
          </p:cNvSpPr>
          <p:nvPr>
            <p:ph type="title"/>
          </p:nvPr>
        </p:nvSpPr>
        <p:spPr>
          <a:xfrm>
            <a:off x="1393462" y="2340149"/>
            <a:ext cx="7354779" cy="2468140"/>
          </a:xfrm>
          <a:ln/>
        </p:spPr>
        <p:txBody>
          <a:bodyPr tIns="86184" anchor="t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t-EE" altLang="et-EE" dirty="0">
                <a:solidFill>
                  <a:srgbClr val="FFFFFF"/>
                </a:solidFill>
              </a:rPr>
              <a:t>Kooskõlastajad </a:t>
            </a:r>
            <a:r>
              <a:rPr lang="et-EE" altLang="et-EE" dirty="0" smtClean="0">
                <a:solidFill>
                  <a:srgbClr val="FFFFFF"/>
                </a:solidFill>
              </a:rPr>
              <a:t>– </a:t>
            </a:r>
            <a:br>
              <a:rPr lang="et-EE" altLang="et-EE" dirty="0" smtClean="0">
                <a:solidFill>
                  <a:srgbClr val="FFFFFF"/>
                </a:solidFill>
              </a:rPr>
            </a:br>
            <a:r>
              <a:rPr lang="et-EE" altLang="et-EE" dirty="0" smtClean="0">
                <a:solidFill>
                  <a:srgbClr val="FFFFFF"/>
                </a:solidFill>
              </a:rPr>
              <a:t>kuidas </a:t>
            </a:r>
            <a:r>
              <a:rPr lang="et-EE" altLang="et-EE" dirty="0">
                <a:solidFill>
                  <a:srgbClr val="FFFFFF"/>
                </a:solidFill>
              </a:rPr>
              <a:t>mõtleb taotluste </a:t>
            </a:r>
            <a:r>
              <a:rPr lang="et-EE" altLang="et-EE" dirty="0" smtClean="0">
                <a:solidFill>
                  <a:srgbClr val="FFFFFF"/>
                </a:solidFill>
              </a:rPr>
              <a:t>kooskõlastamisel kaitsepolitsei </a:t>
            </a:r>
            <a:endParaRPr lang="et-EE" altLang="et-EE" dirty="0">
              <a:solidFill>
                <a:srgbClr val="FFFFFF"/>
              </a:solidFill>
            </a:endParaRPr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7902" y="215900"/>
            <a:ext cx="3464721" cy="1385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" y="5905197"/>
            <a:ext cx="8800564" cy="88173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331417" y="1835564"/>
            <a:ext cx="7040594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t-EE" altLang="et-EE" dirty="0">
                <a:solidFill>
                  <a:srgbClr val="FFFFFF"/>
                </a:solidFill>
              </a:rPr>
              <a:t>Schengeni viisasid menetlevate konsulite </a:t>
            </a:r>
            <a:r>
              <a:rPr lang="et-EE" altLang="et-EE" dirty="0" smtClean="0">
                <a:solidFill>
                  <a:srgbClr val="FFFFFF"/>
                </a:solidFill>
              </a:rPr>
              <a:t>koolitus 2</a:t>
            </a:r>
            <a:r>
              <a:rPr lang="et-EE" altLang="et-EE" dirty="0">
                <a:solidFill>
                  <a:srgbClr val="FFFFFF"/>
                </a:solidFill>
              </a:rPr>
              <a:t>. oktoobril </a:t>
            </a:r>
            <a:r>
              <a:rPr lang="et-EE" altLang="et-EE" dirty="0" smtClean="0">
                <a:solidFill>
                  <a:srgbClr val="FFFFFF"/>
                </a:solidFill>
              </a:rPr>
              <a:t>2015 Tallinnas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13835781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title"/>
          </p:nvPr>
        </p:nvSpPr>
        <p:spPr>
          <a:xfrm>
            <a:off x="1403350" y="2447925"/>
            <a:ext cx="7199313" cy="1800225"/>
          </a:xfrm>
          <a:ln/>
        </p:spPr>
        <p:txBody>
          <a:bodyPr tIns="86184" anchor="t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t-EE" altLang="et-EE" dirty="0" smtClean="0">
                <a:solidFill>
                  <a:srgbClr val="FFFFFF"/>
                </a:solidFill>
              </a:rPr>
              <a:t>Elamislubade ja viisade taotlemine</a:t>
            </a:r>
            <a:endParaRPr lang="et-EE" altLang="et-EE" dirty="0">
              <a:solidFill>
                <a:srgbClr val="FFFFFF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35778" y="179909"/>
            <a:ext cx="7488832" cy="663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t-EE" altLang="et-EE" sz="3600" b="1" dirty="0" smtClean="0"/>
              <a:t>Ajakava</a:t>
            </a:r>
            <a:endParaRPr lang="et-EE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827361" y="755973"/>
            <a:ext cx="7920880" cy="350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Times New Roman" pitchFamily="16" charset="0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itchFamily="16" charset="0"/>
              <a:defRPr sz="28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itchFamily="16" charset="0"/>
              <a:defRPr sz="2400"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ts val="600"/>
              </a:spcBef>
              <a:spcAft>
                <a:spcPts val="0"/>
              </a:spcAft>
            </a:pPr>
            <a:endParaRPr lang="et-EE" altLang="et-EE" sz="3000" kern="0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2302933"/>
              </p:ext>
            </p:extLst>
          </p:nvPr>
        </p:nvGraphicFramePr>
        <p:xfrm>
          <a:off x="467320" y="1188020"/>
          <a:ext cx="8208491" cy="4536506"/>
        </p:xfrm>
        <a:graphic>
          <a:graphicData uri="http://schemas.openxmlformats.org/drawingml/2006/table">
            <a:tbl>
              <a:tblPr firstRow="1" firstCol="1" bandRow="1"/>
              <a:tblGrid>
                <a:gridCol w="884685"/>
                <a:gridCol w="884685"/>
                <a:gridCol w="6439121"/>
              </a:tblGrid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Algus</a:t>
                      </a:r>
                      <a:endParaRPr lang="et-E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Lõpp</a:t>
                      </a:r>
                      <a:endParaRPr lang="et-E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Sisu</a:t>
                      </a:r>
                      <a:endParaRPr lang="et-E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8:15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8:30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Kogunemine ja hommikukohv fuajees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8:30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8:45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Tervitused ja avamine (Annely Kolk, Kersti Eesmaa)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8:45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Kooskõlastajad - kuidas mõtleb taotluste kooskõlastamisel PPA +  arutelu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10:15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10:30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Kohvipaus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79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10:30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12:00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Kooskõlastajad - kuidas mõtleb taotluste kooskõlastamisel kaitsepolitsei + arutelu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12:00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13:30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Lõuna (vaba)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13:30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14:15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Loeng islamiäärmuslusest (Kapo)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14:15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15:00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Töökorraldus ja igapäevane praktika viisade menetlemisel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15:00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15:15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Kohvipaus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15:15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16:15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Töökorraldus ja igapäevane praktika viisade menetlemisel (jätkub)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16:15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17:00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Üldiste viisaküsimuste arutelu ja kokkuvõtete tegemine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" y="5905197"/>
            <a:ext cx="8800564" cy="88173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90370" y="755973"/>
            <a:ext cx="7416824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t-EE" altLang="et-EE" dirty="0"/>
              <a:t>Schengeni viisasid menetlevate konsulite koolitus 2. oktoobril 2015 </a:t>
            </a:r>
            <a:r>
              <a:rPr lang="et-EE" altLang="et-EE" dirty="0" smtClean="0"/>
              <a:t>Tallinnas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14369260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title"/>
          </p:nvPr>
        </p:nvSpPr>
        <p:spPr>
          <a:xfrm>
            <a:off x="1403350" y="2447925"/>
            <a:ext cx="7199313" cy="1800225"/>
          </a:xfrm>
          <a:ln/>
        </p:spPr>
        <p:txBody>
          <a:bodyPr tIns="86184" anchor="t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t-EE" altLang="et-EE" dirty="0" smtClean="0">
                <a:solidFill>
                  <a:srgbClr val="FFFFFF"/>
                </a:solidFill>
              </a:rPr>
              <a:t>Elamislubade ja viisade taotlemine</a:t>
            </a:r>
            <a:endParaRPr lang="et-EE" altLang="et-EE" dirty="0">
              <a:solidFill>
                <a:srgbClr val="FFFFFF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35778" y="179909"/>
            <a:ext cx="7488832" cy="663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t-EE" altLang="et-EE" sz="3600" b="1" dirty="0" smtClean="0"/>
              <a:t>Ajakava</a:t>
            </a:r>
            <a:endParaRPr lang="et-EE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827361" y="755973"/>
            <a:ext cx="7920880" cy="350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Times New Roman" pitchFamily="16" charset="0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itchFamily="16" charset="0"/>
              <a:defRPr sz="28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itchFamily="16" charset="0"/>
              <a:defRPr sz="2400"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ts val="600"/>
              </a:spcBef>
              <a:spcAft>
                <a:spcPts val="0"/>
              </a:spcAft>
            </a:pPr>
            <a:endParaRPr lang="et-EE" altLang="et-EE" sz="3000" kern="0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4422923"/>
              </p:ext>
            </p:extLst>
          </p:nvPr>
        </p:nvGraphicFramePr>
        <p:xfrm>
          <a:off x="467320" y="1188020"/>
          <a:ext cx="8208491" cy="4536506"/>
        </p:xfrm>
        <a:graphic>
          <a:graphicData uri="http://schemas.openxmlformats.org/drawingml/2006/table">
            <a:tbl>
              <a:tblPr firstRow="1" firstCol="1" bandRow="1"/>
              <a:tblGrid>
                <a:gridCol w="884685"/>
                <a:gridCol w="884685"/>
                <a:gridCol w="6439121"/>
              </a:tblGrid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Algus</a:t>
                      </a:r>
                      <a:endParaRPr lang="et-E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Lõpp</a:t>
                      </a:r>
                      <a:endParaRPr lang="et-E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Sisu</a:t>
                      </a:r>
                      <a:endParaRPr lang="et-E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8:15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8:30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Kogunemine ja hommikukohv fuajees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8:30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8:45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Tervitused ja avamine (Annely Kolk, Kersti Eesmaa)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8:45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Kooskõlastajad - kuidas mõtleb taotluste kooskõlastamisel PPA +  arutelu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10:15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10:30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Kohvipaus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79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10:30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12:00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Kooskõlastajad - kuidas mõtleb taotluste kooskõlastamisel kaitsepolitsei + arutelu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12:00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13:30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Lõuna (vaba)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13:30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14:15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Loeng islamiäärmuslusest (Kapo)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14:15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15:00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Töökorraldus ja igapäevane praktika viisade menetlemisel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15:00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15:15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Kohvipaus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15:15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16:15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Töökorraldus ja igapäevane praktika viisade menetlemisel (jätkub)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16:15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17:00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t-E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Üldiste viisaküsimuste arutelu ja kokkuvõtete tegemine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" y="5905197"/>
            <a:ext cx="8800564" cy="88173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90370" y="755973"/>
            <a:ext cx="7416824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t-EE" altLang="et-EE" dirty="0"/>
              <a:t>Schengeni viisasid menetlevate konsulite koolitus 2. oktoobril 2015 </a:t>
            </a:r>
            <a:r>
              <a:rPr lang="et-EE" altLang="et-EE" dirty="0" smtClean="0"/>
              <a:t>Tallinnas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31771548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itlusslaidid_kolmlovi_mall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Roboto Condensed"/>
        <a:ea typeface="Microsoft YaHei"/>
        <a:cs typeface=""/>
      </a:majorFont>
      <a:minorFont>
        <a:latin typeface="Roboto Condensed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11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t-EE" sz="1800" b="0" i="0" u="none" strike="noStrike" cap="none" normalizeH="0" baseline="0" smtClean="0">
            <a:ln>
              <a:noFill/>
            </a:ln>
            <a:effectLst/>
            <a:latin typeface="Roboto Condensed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11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t-EE" sz="1800" b="0" i="0" u="none" strike="noStrike" cap="none" normalizeH="0" baseline="0" smtClean="0">
            <a:ln>
              <a:noFill/>
            </a:ln>
            <a:effectLst/>
            <a:latin typeface="Roboto Condensed" charset="0"/>
            <a:ea typeface="Microsoft YaHei" charset="-122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iik xmlns="58eca063-73c3-44a3-ae31-b1e479f8e7dd">
      <Value>Mall</Value>
      <Value>Trükised</Value>
    </Liik>
    <_dlc_DocId xmlns="ab5759d3-560d-454b-aac7-8a82343ff611">INFO-103-2938</_dlc_DocId>
    <_dlc_DocIdUrl xmlns="ab5759d3-560d-454b-aac7-8a82343ff611">
      <Url>http://intranet/info/ado/_layouts/DocIdRedir.aspx?ID=INFO-103-2938</Url>
      <Description>INFO-103-2938</Description>
    </_dlc_DocIdUrl>
  </documentManagement>
</p:properti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0CC582E3AA07C46A4DD3AF9E79BF075" ma:contentTypeVersion="1" ma:contentTypeDescription="Loo uus dokument" ma:contentTypeScope="" ma:versionID="bb112520120fdd772acd1627d1b2f69a">
  <xsd:schema xmlns:xsd="http://www.w3.org/2001/XMLSchema" xmlns:xs="http://www.w3.org/2001/XMLSchema" xmlns:p="http://schemas.microsoft.com/office/2006/metadata/properties" xmlns:ns2="ab5759d3-560d-454b-aac7-8a82343ff611" xmlns:ns3="58eca063-73c3-44a3-ae31-b1e479f8e7dd" targetNamespace="http://schemas.microsoft.com/office/2006/metadata/properties" ma:root="true" ma:fieldsID="a72d07d1e7f462256637dd0a8dbd7549" ns2:_="" ns3:_="">
    <xsd:import namespace="ab5759d3-560d-454b-aac7-8a82343ff611"/>
    <xsd:import namespace="58eca063-73c3-44a3-ae31-b1e479f8e7d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Liik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b5759d3-560d-454b-aac7-8a82343ff611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kumendi ID väärtus" ma:description="Sellele üksusele määratud dokumendi ID väärtus." ma:internalName="_dlc_DocId" ma:readOnly="true">
      <xsd:simpleType>
        <xsd:restriction base="dms:Text"/>
      </xsd:simpleType>
    </xsd:element>
    <xsd:element name="_dlc_DocIdUrl" ma:index="9" nillable="true" ma:displayName="Dokumendi ID" ma:description="Püsilink sellele dokumendile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eca063-73c3-44a3-ae31-b1e479f8e7dd" elementFormDefault="qualified">
    <xsd:import namespace="http://schemas.microsoft.com/office/2006/documentManagement/types"/>
    <xsd:import namespace="http://schemas.microsoft.com/office/infopath/2007/PartnerControls"/>
    <xsd:element name="Liik" ma:index="12" nillable="true" ma:displayName="Liik" ma:internalName="Liik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Logo"/>
                    <xsd:enumeration value="Dokument"/>
                    <xsd:enumeration value="Mall"/>
                    <xsd:enumeration value="Seadistamise juhis"/>
                    <xsd:enumeration value="Protokolliline suhtlus"/>
                    <xsd:enumeration value="Kontoritarbed"/>
                    <xsd:enumeration value="Meediasuhtlus"/>
                    <xsd:enumeration value="Trükised"/>
                    <xsd:enumeration value="Meened"/>
                    <xsd:enumeration value="Sildid"/>
                    <xsd:enumeration value="Virtuaalruum"/>
                    <xsd:enumeration value="Näidis"/>
                    <xsd:enumeration value="Stiiliraamat"/>
                  </xsd:restriction>
                </xsd:simple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utüüp"/>
        <xsd:element ref="dc:title" minOccurs="0" maxOccurs="1" ma:index="4" ma:displayName="Pealkiri"/>
        <xsd:element ref="dc:subject" minOccurs="0" maxOccurs="1"/>
        <xsd:element ref="dc:description" minOccurs="0" maxOccurs="1" ma:index="11" ma:displayName="Kommentaarid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B4506AC-3790-4A22-A977-F3208E7473F1}">
  <ds:schemaRefs>
    <ds:schemaRef ds:uri="ab5759d3-560d-454b-aac7-8a82343ff611"/>
    <ds:schemaRef ds:uri="http://purl.org/dc/terms/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dcmitype/"/>
    <ds:schemaRef ds:uri="http://schemas.microsoft.com/office/2006/documentManagement/types"/>
    <ds:schemaRef ds:uri="58eca063-73c3-44a3-ae31-b1e479f8e7dd"/>
    <ds:schemaRef ds:uri="http://www.w3.org/XML/1998/namespace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F15BBBD-A7E1-45CF-9D99-14793D7BC97C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36D62F11-DF47-464A-8AE6-A8061498D7A6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4BC0A4D8-57E7-41BF-AC3E-BC468593987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b5759d3-560d-454b-aac7-8a82343ff611"/>
    <ds:schemaRef ds:uri="58eca063-73c3-44a3-ae31-b1e479f8e7d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487</TotalTime>
  <Words>1125</Words>
  <Application>Microsoft Office PowerPoint</Application>
  <PresentationFormat>Custom</PresentationFormat>
  <Paragraphs>372</Paragraphs>
  <Slides>20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Esitlusslaidid_kolmlovi_mall</vt:lpstr>
      <vt:lpstr>Schengeni viisasid menetlevate konsulite koolitus</vt:lpstr>
      <vt:lpstr>Elamislubade ja viisade taotlemine</vt:lpstr>
      <vt:lpstr>Tervitused ja avamine</vt:lpstr>
      <vt:lpstr>Elamislubade ja viisade taotlemine</vt:lpstr>
      <vt:lpstr>Kooskõlastajad –  kuidas mõtleb taotluste kooskõlastamisel PPA </vt:lpstr>
      <vt:lpstr>Elamislubade ja viisade taotlemine</vt:lpstr>
      <vt:lpstr>Kooskõlastajad –  kuidas mõtleb taotluste kooskõlastamisel kaitsepolitsei </vt:lpstr>
      <vt:lpstr>Elamislubade ja viisade taotlemine</vt:lpstr>
      <vt:lpstr>Elamislubade ja viisade taotlemine</vt:lpstr>
      <vt:lpstr>Islamiäärmuslus</vt:lpstr>
      <vt:lpstr>Elamislubade ja viisade taotlemine</vt:lpstr>
      <vt:lpstr>Töökorraldus ja igapäevane praktika viisade menetlemisel</vt:lpstr>
      <vt:lpstr>Töökorraldus ja igapäevane praktika viisade menetlemisel</vt:lpstr>
      <vt:lpstr>Töökorraldus ja igapäevane praktika viisade menetlemisel</vt:lpstr>
      <vt:lpstr>Elamislubade ja viisade taotlemine</vt:lpstr>
      <vt:lpstr>Töökorraldus ja igapäevane praktika viisade menetlemisel</vt:lpstr>
      <vt:lpstr>Töökorraldus ja igapäevane praktika viisade menetlemisel</vt:lpstr>
      <vt:lpstr>Töökorraldus ja igapäevane praktika viisade menetlemisel</vt:lpstr>
      <vt:lpstr>Elamislubade ja viisade taotlemine</vt:lpstr>
      <vt:lpstr>Aitäh kõigile!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Esitlusslaidide kujundusest</dc:title>
  <dc:creator>Tanel Jõks</dc:creator>
  <dc:description>Eestikeelne logo</dc:description>
  <cp:lastModifiedBy>Tanel</cp:lastModifiedBy>
  <cp:revision>31</cp:revision>
  <cp:lastPrinted>1601-01-01T00:00:00Z</cp:lastPrinted>
  <dcterms:created xsi:type="dcterms:W3CDTF">2014-02-25T13:44:07Z</dcterms:created>
  <dcterms:modified xsi:type="dcterms:W3CDTF">2015-10-01T17:29:14Z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0x01010080CC582E3AA07C46A4DD3AF9E79BF075</vt:lpwstr>
  </property>
  <property fmtid="{D5CDD505-2E9C-101B-9397-08002B2CF9AE}" pid="3" name="_dlc_DocIdItemGuid">
    <vt:lpwstr>5cb4651d-0db4-40e3-a0b0-5231074a46ee</vt:lpwstr>
  </property>
</Properties>
</file>