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8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9900"/>
    <a:srgbClr val="00CC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4660"/>
  </p:normalViewPr>
  <p:slideViewPr>
    <p:cSldViewPr snapToGrid="0">
      <p:cViewPr>
        <p:scale>
          <a:sx n="78" d="100"/>
          <a:sy n="78" d="100"/>
        </p:scale>
        <p:origin x="134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2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3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0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3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1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7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00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14" name="Picture 3" descr="Векторный фон для сочный цветов с заставками">
            <a:extLst>
              <a:ext uri="{FF2B5EF4-FFF2-40B4-BE49-F238E27FC236}">
                <a16:creationId xmlns:a16="http://schemas.microsoft.com/office/drawing/2014/main" id="{296AC173-F8F6-7EA9-A4B6-C56FBB5FF7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D9EC05-33F7-4593-88AE-61B01649D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52927" y="185874"/>
            <a:ext cx="6914148" cy="1816768"/>
          </a:xfrm>
        </p:spPr>
        <p:txBody>
          <a:bodyPr anchor="ctr">
            <a:normAutofit/>
          </a:bodyPr>
          <a:lstStyle/>
          <a:p>
            <a:pPr algn="r"/>
            <a:r>
              <a:rPr lang="en-US" sz="9600" b="1" dirty="0"/>
              <a:t>ELUJUHT </a:t>
            </a:r>
            <a:endParaRPr lang="ru-RU" sz="9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B87CD1-8419-B2F4-154B-C6718E58F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3" y="5713471"/>
            <a:ext cx="958655" cy="95865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49B15D7-0855-C898-8829-03DB4BA7502E}"/>
              </a:ext>
            </a:extLst>
          </p:cNvPr>
          <p:cNvCxnSpPr>
            <a:cxnSpLocks/>
          </p:cNvCxnSpPr>
          <p:nvPr/>
        </p:nvCxnSpPr>
        <p:spPr>
          <a:xfrm>
            <a:off x="558893" y="2130979"/>
            <a:ext cx="823218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907D845-7BF0-574F-ADD3-8D9843316450}"/>
              </a:ext>
            </a:extLst>
          </p:cNvPr>
          <p:cNvSpPr txBox="1"/>
          <p:nvPr/>
        </p:nvSpPr>
        <p:spPr>
          <a:xfrm>
            <a:off x="558893" y="2614862"/>
            <a:ext cx="964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latin typeface="Aparajita" panose="02020603050405020304" pitchFamily="18" charset="0"/>
                <a:cs typeface="Aparajita" panose="02020603050405020304" pitchFamily="18" charset="0"/>
              </a:rPr>
              <a:t>Kursus kodumajanduse ja pere tugevdamise aluste kohta</a:t>
            </a:r>
            <a:endParaRPr lang="ru-RU" sz="3600" dirty="0">
              <a:cs typeface="Aparajita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04B815-77D5-0F72-66F8-4499F7522030}"/>
              </a:ext>
            </a:extLst>
          </p:cNvPr>
          <p:cNvSpPr txBox="1"/>
          <p:nvPr/>
        </p:nvSpPr>
        <p:spPr>
          <a:xfrm>
            <a:off x="1756611" y="5818258"/>
            <a:ext cx="5430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b="1" dirty="0">
                <a:latin typeface="Aparajita" panose="02020603050405020304" pitchFamily="18" charset="0"/>
                <a:cs typeface="Aparajita" panose="02020603050405020304" pitchFamily="18" charset="0"/>
              </a:rPr>
              <a:t>Õppe kestus: 6 nädalat</a:t>
            </a:r>
            <a:endParaRPr lang="ru-RU" sz="4000" b="1" dirty="0"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51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19AF-9C72-9D05-9834-E2214D73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t-EE" dirty="0"/>
              <a:t>TEEMA:</a:t>
            </a:r>
            <a:br>
              <a:rPr lang="ru-RU" dirty="0"/>
            </a:br>
            <a:r>
              <a:rPr lang="et-EE" dirty="0"/>
              <a:t> </a:t>
            </a:r>
            <a:r>
              <a:rPr lang="et-EE" b="1" dirty="0"/>
              <a:t>SOTSIAALNE KIRJAOSKUS</a:t>
            </a:r>
            <a:endParaRPr lang="ru-RU" b="1" dirty="0"/>
          </a:p>
        </p:txBody>
      </p:sp>
      <p:pic>
        <p:nvPicPr>
          <p:cNvPr id="6" name="Объект 5" descr="Синий трехмерный дом и несколько белых трехмерных дома">
            <a:extLst>
              <a:ext uri="{FF2B5EF4-FFF2-40B4-BE49-F238E27FC236}">
                <a16:creationId xmlns:a16="http://schemas.microsoft.com/office/drawing/2014/main" id="{130002CB-3799-8F0C-A75C-3FF91611A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4" r="9964" b="2"/>
          <a:stretch>
            <a:fillRect/>
          </a:stretch>
        </p:blipFill>
        <p:spPr>
          <a:xfrm>
            <a:off x="0" y="-17929"/>
            <a:ext cx="4206220" cy="6875929"/>
          </a:xfrm>
          <a:prstGeom prst="rect">
            <a:avLst/>
          </a:prstGeom>
        </p:spPr>
      </p:pic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0A850204-E864-2381-9277-A9796E95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68" y="2221992"/>
            <a:ext cx="6627924" cy="3739896"/>
          </a:xfrm>
        </p:spPr>
        <p:txBody>
          <a:bodyPr>
            <a:normAutofit/>
          </a:bodyPr>
          <a:lstStyle/>
          <a:p>
            <a:r>
              <a:rPr lang="fi-FI" sz="2800" dirty="0"/>
              <a:t>Koduste oskuste põhialused raskes elusituatsioonis olevatele osalejatele. </a:t>
            </a:r>
            <a:endParaRPr lang="ru-RU" sz="2800" dirty="0"/>
          </a:p>
          <a:p>
            <a:r>
              <a:rPr lang="fi-FI" sz="2800" dirty="0"/>
              <a:t>Kursuse lõpetamisel väljastatakse osalejale Koinonikos MTÜ sertifikaat. </a:t>
            </a:r>
            <a:endParaRPr lang="ru-RU" sz="2800" dirty="0"/>
          </a:p>
          <a:p>
            <a:r>
              <a:rPr lang="en-US" sz="2800" dirty="0" err="1"/>
              <a:t>Pärast</a:t>
            </a:r>
            <a:r>
              <a:rPr lang="en-US" sz="2800" dirty="0"/>
              <a:t> </a:t>
            </a:r>
            <a:r>
              <a:rPr lang="en-US" sz="2800" dirty="0" err="1"/>
              <a:t>kursuse</a:t>
            </a:r>
            <a:r>
              <a:rPr lang="en-US" sz="2800" dirty="0"/>
              <a:t> </a:t>
            </a:r>
            <a:r>
              <a:rPr lang="en-US" sz="2800" dirty="0" err="1"/>
              <a:t>lõppu</a:t>
            </a:r>
            <a:r>
              <a:rPr lang="en-US" sz="2800" dirty="0"/>
              <a:t> on </a:t>
            </a:r>
            <a:r>
              <a:rPr lang="en-US" sz="2800" dirty="0" err="1"/>
              <a:t>ühe</a:t>
            </a:r>
            <a:r>
              <a:rPr lang="en-US" sz="2800" dirty="0"/>
              <a:t> </a:t>
            </a:r>
            <a:r>
              <a:rPr lang="en-US" sz="2800" dirty="0" err="1"/>
              <a:t>kuu</a:t>
            </a:r>
            <a:r>
              <a:rPr lang="en-US" sz="2800" dirty="0"/>
              <a:t> </a:t>
            </a:r>
            <a:r>
              <a:rPr lang="en-US" sz="2800" dirty="0" err="1"/>
              <a:t>jooksul</a:t>
            </a:r>
            <a:r>
              <a:rPr lang="en-US" sz="2800" dirty="0"/>
              <a:t> </a:t>
            </a:r>
            <a:r>
              <a:rPr lang="en-US" sz="2800" dirty="0" err="1"/>
              <a:t>kättesaadav</a:t>
            </a:r>
            <a:r>
              <a:rPr lang="en-US" sz="2800" dirty="0"/>
              <a:t> </a:t>
            </a:r>
            <a:r>
              <a:rPr lang="en-US" sz="2800" dirty="0" err="1"/>
              <a:t>tasuta</a:t>
            </a:r>
            <a:r>
              <a:rPr lang="en-US" sz="2800" dirty="0"/>
              <a:t> </a:t>
            </a:r>
            <a:r>
              <a:rPr lang="en-US" sz="2800" dirty="0" err="1"/>
              <a:t>nõustamine</a:t>
            </a:r>
            <a:r>
              <a:rPr lang="en-US" sz="2800" dirty="0"/>
              <a:t> </a:t>
            </a:r>
            <a:r>
              <a:rPr lang="et-EE" sz="2800" dirty="0"/>
              <a:t>ning</a:t>
            </a:r>
            <a:r>
              <a:rPr lang="en-US" sz="2800" dirty="0"/>
              <a:t> </a:t>
            </a:r>
            <a:r>
              <a:rPr lang="en-US" sz="2800" dirty="0" err="1"/>
              <a:t>veebipõhine</a:t>
            </a:r>
            <a:r>
              <a:rPr lang="en-US" sz="2800" dirty="0"/>
              <a:t> </a:t>
            </a:r>
            <a:r>
              <a:rPr lang="en-US" sz="2800" dirty="0" err="1"/>
              <a:t>tugi</a:t>
            </a:r>
            <a:r>
              <a:rPr lang="en-US" sz="2800" dirty="0"/>
              <a:t>.</a:t>
            </a:r>
          </a:p>
        </p:txBody>
      </p: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Набор кругов в различных размерах">
            <a:extLst>
              <a:ext uri="{FF2B5EF4-FFF2-40B4-BE49-F238E27FC236}">
                <a16:creationId xmlns:a16="http://schemas.microsoft.com/office/drawing/2014/main" id="{3616F912-E48C-2B20-9F5F-EA31660D9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919" y="-847954"/>
            <a:ext cx="5912151" cy="57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5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66A52-82E3-1695-433A-B354E6AB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Kursuse</a:t>
            </a:r>
            <a:r>
              <a:rPr lang="en-US" b="1" dirty="0"/>
              <a:t> </a:t>
            </a:r>
            <a:r>
              <a:rPr lang="en-US" b="1" dirty="0" err="1"/>
              <a:t>eelised</a:t>
            </a:r>
            <a:r>
              <a:rPr lang="en-US" b="1" dirty="0"/>
              <a:t>: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C22F8-8FC1-B22A-E4E7-C2822A20D4B5}"/>
              </a:ext>
            </a:extLst>
          </p:cNvPr>
          <p:cNvSpPr txBox="1"/>
          <p:nvPr/>
        </p:nvSpPr>
        <p:spPr>
          <a:xfrm>
            <a:off x="959637" y="1762119"/>
            <a:ext cx="49663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AAAAD+Times-Roman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Sügav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arusaam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pere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- ja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suhtesuhtest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 —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osalejad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õpivad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,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kuidas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 on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üles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ehitatud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perekond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 ja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millised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õigused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 on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vanematel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 ja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lastel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, mis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aitab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 end ja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oma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lähedasi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AAAAD+Times-Roman"/>
              </a:rPr>
              <a:t>kaitsta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D+Times-Roman"/>
              </a:rPr>
              <a:t>. 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BA2574-A95A-A4D4-6F4E-22D4BB3A92CE}"/>
              </a:ext>
            </a:extLst>
          </p:cNvPr>
          <p:cNvSpPr txBox="1"/>
          <p:nvPr/>
        </p:nvSpPr>
        <p:spPr>
          <a:xfrm>
            <a:off x="959637" y="3255467"/>
            <a:ext cx="47744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Oskused</a:t>
            </a:r>
            <a:r>
              <a:rPr lang="en-US" sz="2000" dirty="0"/>
              <a:t> </a:t>
            </a:r>
            <a:r>
              <a:rPr lang="en-US" sz="2000" dirty="0" err="1"/>
              <a:t>suhelda</a:t>
            </a:r>
            <a:r>
              <a:rPr lang="en-US" sz="2000" dirty="0"/>
              <a:t> </a:t>
            </a:r>
            <a:r>
              <a:rPr lang="en-US" sz="2000" dirty="0" err="1"/>
              <a:t>sotsiaalteenustega</a:t>
            </a:r>
            <a:r>
              <a:rPr lang="en-US" sz="2000" dirty="0"/>
              <a:t> — </a:t>
            </a:r>
            <a:r>
              <a:rPr lang="en-US" sz="2000" dirty="0" err="1"/>
              <a:t>kursus</a:t>
            </a:r>
            <a:r>
              <a:rPr lang="en-US" sz="2000" dirty="0"/>
              <a:t> </a:t>
            </a:r>
            <a:r>
              <a:rPr lang="en-US" sz="2000" dirty="0" err="1"/>
              <a:t>valmistab</a:t>
            </a:r>
            <a:r>
              <a:rPr lang="en-US" sz="2000" dirty="0"/>
              <a:t> </a:t>
            </a:r>
            <a:r>
              <a:rPr lang="en-US" sz="2000" dirty="0" err="1"/>
              <a:t>ette</a:t>
            </a:r>
            <a:r>
              <a:rPr lang="en-US" sz="2000" dirty="0"/>
              <a:t> </a:t>
            </a:r>
            <a:r>
              <a:rPr lang="en-US" sz="2000" dirty="0" err="1"/>
              <a:t>konstruktiivseks</a:t>
            </a:r>
            <a:r>
              <a:rPr lang="en-US" sz="2000" dirty="0"/>
              <a:t> ja </a:t>
            </a:r>
            <a:r>
              <a:rPr lang="en-US" sz="2000" dirty="0" err="1"/>
              <a:t>enesekindlaks</a:t>
            </a:r>
            <a:r>
              <a:rPr lang="en-US" sz="2000" dirty="0"/>
              <a:t> </a:t>
            </a:r>
            <a:r>
              <a:rPr lang="en-US" sz="2000" dirty="0" err="1"/>
              <a:t>suhtlemiseks</a:t>
            </a:r>
            <a:r>
              <a:rPr lang="en-US" sz="2000" dirty="0"/>
              <a:t> </a:t>
            </a:r>
            <a:r>
              <a:rPr lang="en-US" sz="2000" dirty="0" err="1"/>
              <a:t>hooldus</a:t>
            </a:r>
            <a:r>
              <a:rPr lang="en-US" sz="2000" dirty="0"/>
              <a:t>- ja </a:t>
            </a:r>
            <a:r>
              <a:rPr lang="en-US" sz="2000" dirty="0" err="1"/>
              <a:t>eestkosteteenistustega</a:t>
            </a:r>
            <a:r>
              <a:rPr lang="en-US" sz="2000" dirty="0"/>
              <a:t>. 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B24D8-B242-F89A-862B-A16B7C4C1FF3}"/>
              </a:ext>
            </a:extLst>
          </p:cNvPr>
          <p:cNvSpPr txBox="1"/>
          <p:nvPr/>
        </p:nvSpPr>
        <p:spPr>
          <a:xfrm>
            <a:off x="959637" y="4637129"/>
            <a:ext cx="48647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Seadusandluse</a:t>
            </a:r>
            <a:r>
              <a:rPr lang="en-US" sz="2000" dirty="0"/>
              <a:t> </a:t>
            </a:r>
            <a:r>
              <a:rPr lang="en-US" sz="2000" dirty="0" err="1"/>
              <a:t>tundmine</a:t>
            </a:r>
            <a:r>
              <a:rPr lang="en-US" sz="2000" dirty="0"/>
              <a:t> — </a:t>
            </a:r>
            <a:r>
              <a:rPr lang="en-US" sz="2000" dirty="0" err="1"/>
              <a:t>põhiseaduslike</a:t>
            </a:r>
            <a:r>
              <a:rPr lang="en-US" sz="2000" dirty="0"/>
              <a:t> </a:t>
            </a:r>
            <a:r>
              <a:rPr lang="en-US" sz="2000" dirty="0" err="1"/>
              <a:t>normide</a:t>
            </a:r>
            <a:r>
              <a:rPr lang="en-US" sz="2000" dirty="0"/>
              <a:t> ja </a:t>
            </a:r>
            <a:r>
              <a:rPr lang="en-US" sz="2000" dirty="0" err="1"/>
              <a:t>seaduste</a:t>
            </a:r>
            <a:r>
              <a:rPr lang="en-US" sz="2000" dirty="0"/>
              <a:t> </a:t>
            </a:r>
            <a:r>
              <a:rPr lang="en-US" sz="2000" dirty="0" err="1"/>
              <a:t>ülevaade</a:t>
            </a:r>
            <a:r>
              <a:rPr lang="en-US" sz="2000" dirty="0"/>
              <a:t>, et </a:t>
            </a:r>
            <a:r>
              <a:rPr lang="en-US" sz="2000" dirty="0" err="1"/>
              <a:t>mõista</a:t>
            </a:r>
            <a:r>
              <a:rPr lang="en-US" sz="2000" dirty="0"/>
              <a:t> </a:t>
            </a:r>
            <a:r>
              <a:rPr lang="en-US" sz="2000" dirty="0" err="1"/>
              <a:t>oma</a:t>
            </a:r>
            <a:r>
              <a:rPr lang="en-US" sz="2000" dirty="0"/>
              <a:t> </a:t>
            </a:r>
            <a:r>
              <a:rPr lang="en-US" sz="2000" dirty="0" err="1"/>
              <a:t>õigusi</a:t>
            </a:r>
            <a:r>
              <a:rPr lang="en-US" sz="2000" dirty="0"/>
              <a:t> ja </a:t>
            </a:r>
            <a:r>
              <a:rPr lang="en-US" sz="2000" dirty="0" err="1"/>
              <a:t>kohustusi</a:t>
            </a:r>
            <a:r>
              <a:rPr lang="en-US" sz="2000" dirty="0"/>
              <a:t> </a:t>
            </a:r>
            <a:r>
              <a:rPr lang="en-US" sz="2000" dirty="0" err="1"/>
              <a:t>erinevates</a:t>
            </a:r>
            <a:r>
              <a:rPr lang="en-US" sz="2000" dirty="0"/>
              <a:t> </a:t>
            </a:r>
            <a:r>
              <a:rPr lang="en-US" sz="2000" dirty="0" err="1"/>
              <a:t>eluolukordades</a:t>
            </a:r>
            <a:r>
              <a:rPr lang="en-US" sz="2000" dirty="0"/>
              <a:t>. </a:t>
            </a:r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730B28-6F88-CB97-E589-8E47B6494D68}"/>
              </a:ext>
            </a:extLst>
          </p:cNvPr>
          <p:cNvSpPr txBox="1"/>
          <p:nvPr/>
        </p:nvSpPr>
        <p:spPr>
          <a:xfrm>
            <a:off x="6561608" y="1765671"/>
            <a:ext cx="51939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Praktiline</a:t>
            </a:r>
            <a:r>
              <a:rPr lang="en-US" sz="2000" dirty="0"/>
              <a:t> </a:t>
            </a:r>
            <a:r>
              <a:rPr lang="en-US" sz="2000" dirty="0" err="1"/>
              <a:t>suunitlus</a:t>
            </a:r>
            <a:r>
              <a:rPr lang="en-US" sz="2000" dirty="0"/>
              <a:t> — </a:t>
            </a:r>
            <a:r>
              <a:rPr lang="en-US" sz="2000" dirty="0" err="1"/>
              <a:t>materjalid</a:t>
            </a:r>
            <a:r>
              <a:rPr lang="en-US" sz="2000" dirty="0"/>
              <a:t> ja </a:t>
            </a:r>
            <a:r>
              <a:rPr lang="en-US" sz="2000" dirty="0" err="1"/>
              <a:t>harjutused</a:t>
            </a:r>
            <a:r>
              <a:rPr lang="en-US" sz="2000" dirty="0"/>
              <a:t> </a:t>
            </a:r>
            <a:r>
              <a:rPr lang="en-US" sz="2000" dirty="0" err="1"/>
              <a:t>aitavad</a:t>
            </a:r>
            <a:r>
              <a:rPr lang="en-US" sz="2000" dirty="0"/>
              <a:t> </a:t>
            </a:r>
            <a:r>
              <a:rPr lang="en-US" sz="2000" dirty="0" err="1"/>
              <a:t>teadmisi</a:t>
            </a:r>
            <a:r>
              <a:rPr lang="en-US" sz="2000" dirty="0"/>
              <a:t> </a:t>
            </a:r>
            <a:r>
              <a:rPr lang="en-US" sz="2000" dirty="0" err="1"/>
              <a:t>igapäevaelus</a:t>
            </a:r>
            <a:r>
              <a:rPr lang="en-US" sz="2000" dirty="0"/>
              <a:t> </a:t>
            </a:r>
            <a:r>
              <a:rPr lang="en-US" sz="2000" dirty="0" err="1"/>
              <a:t>rakendada</a:t>
            </a:r>
            <a:r>
              <a:rPr lang="en-US" sz="2000" dirty="0"/>
              <a:t>, </a:t>
            </a:r>
            <a:r>
              <a:rPr lang="en-US" sz="2000" dirty="0" err="1"/>
              <a:t>parandades</a:t>
            </a:r>
            <a:r>
              <a:rPr lang="en-US" sz="2000" dirty="0"/>
              <a:t> </a:t>
            </a:r>
            <a:r>
              <a:rPr lang="en-US" sz="2000" dirty="0" err="1"/>
              <a:t>pereelu</a:t>
            </a:r>
            <a:r>
              <a:rPr lang="en-US" sz="2000" dirty="0"/>
              <a:t>. 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9EDDA-BBF9-E490-9F52-192A9FB8F8E3}"/>
              </a:ext>
            </a:extLst>
          </p:cNvPr>
          <p:cNvSpPr txBox="1"/>
          <p:nvPr/>
        </p:nvSpPr>
        <p:spPr>
          <a:xfrm>
            <a:off x="6524980" y="3255467"/>
            <a:ext cx="51939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Toetus</a:t>
            </a:r>
            <a:r>
              <a:rPr lang="en-US" sz="2000" dirty="0"/>
              <a:t> </a:t>
            </a:r>
            <a:r>
              <a:rPr lang="en-US" sz="2000" dirty="0" err="1"/>
              <a:t>rasketes</a:t>
            </a:r>
            <a:r>
              <a:rPr lang="en-US" sz="2000" dirty="0"/>
              <a:t> </a:t>
            </a:r>
            <a:r>
              <a:rPr lang="en-US" sz="2000" dirty="0" err="1"/>
              <a:t>eluolukordades</a:t>
            </a:r>
            <a:r>
              <a:rPr lang="en-US" sz="2000" dirty="0"/>
              <a:t> — </a:t>
            </a:r>
            <a:r>
              <a:rPr lang="en-US" sz="2000" dirty="0" err="1"/>
              <a:t>kursus</a:t>
            </a:r>
            <a:r>
              <a:rPr lang="en-US" sz="2000" dirty="0"/>
              <a:t> </a:t>
            </a:r>
            <a:r>
              <a:rPr lang="en-US" sz="2000" dirty="0" err="1"/>
              <a:t>pakub</a:t>
            </a:r>
            <a:r>
              <a:rPr lang="en-US" sz="2000" dirty="0"/>
              <a:t> </a:t>
            </a:r>
            <a:r>
              <a:rPr lang="en-US" sz="2000" dirty="0" err="1"/>
              <a:t>tööriistu</a:t>
            </a:r>
            <a:r>
              <a:rPr lang="en-US" sz="2000" dirty="0"/>
              <a:t> ja </a:t>
            </a:r>
            <a:r>
              <a:rPr lang="en-US" sz="2000" dirty="0" err="1"/>
              <a:t>strateegiaid</a:t>
            </a:r>
            <a:r>
              <a:rPr lang="en-US" sz="2000" dirty="0"/>
              <a:t> </a:t>
            </a:r>
            <a:r>
              <a:rPr lang="en-US" sz="2000" dirty="0" err="1"/>
              <a:t>kriiside</a:t>
            </a:r>
            <a:r>
              <a:rPr lang="en-US" sz="2000" dirty="0"/>
              <a:t> </a:t>
            </a:r>
            <a:r>
              <a:rPr lang="en-US" sz="2000" dirty="0" err="1"/>
              <a:t>ületamiseks</a:t>
            </a:r>
            <a:r>
              <a:rPr lang="en-US" sz="2000" dirty="0"/>
              <a:t> ja </a:t>
            </a:r>
            <a:r>
              <a:rPr lang="en-US" sz="2000" dirty="0" err="1"/>
              <a:t>pere</a:t>
            </a:r>
            <a:r>
              <a:rPr lang="en-US" sz="2000" dirty="0"/>
              <a:t> </a:t>
            </a:r>
            <a:r>
              <a:rPr lang="en-US" sz="2000" dirty="0" err="1"/>
              <a:t>heaolu</a:t>
            </a:r>
            <a:r>
              <a:rPr lang="en-US" sz="2000" dirty="0"/>
              <a:t> </a:t>
            </a:r>
            <a:r>
              <a:rPr lang="en-US" sz="2000" dirty="0" err="1"/>
              <a:t>tugevdamiseks</a:t>
            </a:r>
            <a:r>
              <a:rPr lang="en-US" sz="2000" dirty="0"/>
              <a:t>. 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1E330B-370D-F7E9-11FF-7D13782905C8}"/>
              </a:ext>
            </a:extLst>
          </p:cNvPr>
          <p:cNvSpPr txBox="1"/>
          <p:nvPr/>
        </p:nvSpPr>
        <p:spPr>
          <a:xfrm>
            <a:off x="6524979" y="4570148"/>
            <a:ext cx="51939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Enesekindluse</a:t>
            </a:r>
            <a:r>
              <a:rPr lang="en-US" sz="2000" dirty="0"/>
              <a:t> ja </a:t>
            </a:r>
            <a:r>
              <a:rPr lang="en-US" sz="2000" dirty="0" err="1"/>
              <a:t>iseseisvuse</a:t>
            </a:r>
            <a:r>
              <a:rPr lang="en-US" sz="2000" dirty="0"/>
              <a:t> </a:t>
            </a:r>
            <a:r>
              <a:rPr lang="en-US" sz="2000" dirty="0" err="1"/>
              <a:t>kujundamine</a:t>
            </a:r>
            <a:r>
              <a:rPr lang="en-US" sz="2000" dirty="0"/>
              <a:t> — </a:t>
            </a:r>
            <a:r>
              <a:rPr lang="en-US" sz="2000" dirty="0" err="1"/>
              <a:t>osalejad</a:t>
            </a:r>
            <a:r>
              <a:rPr lang="en-US" sz="2000" dirty="0"/>
              <a:t> </a:t>
            </a:r>
            <a:r>
              <a:rPr lang="en-US" sz="2000" dirty="0" err="1"/>
              <a:t>saavad</a:t>
            </a:r>
            <a:r>
              <a:rPr lang="en-US" sz="2000" dirty="0"/>
              <a:t> </a:t>
            </a:r>
            <a:r>
              <a:rPr lang="en-US" sz="2000" dirty="0" err="1"/>
              <a:t>ressursse</a:t>
            </a:r>
            <a:r>
              <a:rPr lang="en-US" sz="2000" dirty="0"/>
              <a:t> </a:t>
            </a:r>
            <a:r>
              <a:rPr lang="en-US" sz="2000" dirty="0" err="1"/>
              <a:t>probleemide</a:t>
            </a:r>
            <a:r>
              <a:rPr lang="en-US" sz="2000" dirty="0"/>
              <a:t> </a:t>
            </a:r>
            <a:r>
              <a:rPr lang="en-US" sz="2000" dirty="0" err="1"/>
              <a:t>iseseisvaks</a:t>
            </a:r>
            <a:r>
              <a:rPr lang="en-US" sz="2000" dirty="0"/>
              <a:t> </a:t>
            </a:r>
            <a:r>
              <a:rPr lang="en-US" sz="2000" dirty="0" err="1"/>
              <a:t>lahendamiseks</a:t>
            </a:r>
            <a:r>
              <a:rPr lang="en-US" sz="2000" dirty="0"/>
              <a:t> ja </a:t>
            </a:r>
            <a:r>
              <a:rPr lang="en-US" sz="2000" dirty="0" err="1"/>
              <a:t>oma</a:t>
            </a:r>
            <a:r>
              <a:rPr lang="en-US" sz="2000" dirty="0"/>
              <a:t> </a:t>
            </a:r>
            <a:r>
              <a:rPr lang="en-US" sz="2000" dirty="0" err="1"/>
              <a:t>huvide</a:t>
            </a:r>
            <a:r>
              <a:rPr lang="en-US" sz="2000" dirty="0"/>
              <a:t> </a:t>
            </a:r>
            <a:r>
              <a:rPr lang="en-US" sz="2000" dirty="0" err="1"/>
              <a:t>kaitsmiseks</a:t>
            </a:r>
            <a:r>
              <a:rPr lang="en-US" sz="2000" dirty="0"/>
              <a:t>. </a:t>
            </a:r>
            <a:endParaRPr lang="ru-RU" sz="2000" dirty="0"/>
          </a:p>
        </p:txBody>
      </p:sp>
      <p:pic>
        <p:nvPicPr>
          <p:cNvPr id="15" name="Рисунок 14" descr="Значок 1 со сплошной заливкой">
            <a:extLst>
              <a:ext uri="{FF2B5EF4-FFF2-40B4-BE49-F238E27FC236}">
                <a16:creationId xmlns:a16="http://schemas.microsoft.com/office/drawing/2014/main" id="{9E9FD4D3-BD69-EDB6-1731-86828335F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250" y="1785661"/>
            <a:ext cx="533191" cy="533191"/>
          </a:xfrm>
          <a:prstGeom prst="rect">
            <a:avLst/>
          </a:prstGeom>
        </p:spPr>
      </p:pic>
      <p:pic>
        <p:nvPicPr>
          <p:cNvPr id="17" name="Рисунок 16" descr="Значок со сплошной заливкой">
            <a:extLst>
              <a:ext uri="{FF2B5EF4-FFF2-40B4-BE49-F238E27FC236}">
                <a16:creationId xmlns:a16="http://schemas.microsoft.com/office/drawing/2014/main" id="{9E0E7040-BB11-1509-0779-E4E9AD9B6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250" y="3275844"/>
            <a:ext cx="533191" cy="533191"/>
          </a:xfrm>
          <a:prstGeom prst="rect">
            <a:avLst/>
          </a:prstGeom>
        </p:spPr>
      </p:pic>
      <p:pic>
        <p:nvPicPr>
          <p:cNvPr id="19" name="Рисунок 18" descr="Значок 3 со сплошной заливкой">
            <a:extLst>
              <a:ext uri="{FF2B5EF4-FFF2-40B4-BE49-F238E27FC236}">
                <a16:creationId xmlns:a16="http://schemas.microsoft.com/office/drawing/2014/main" id="{6D7E38DA-C308-8354-1C1B-9534BA33E2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1192" y="4637129"/>
            <a:ext cx="584252" cy="584252"/>
          </a:xfrm>
          <a:prstGeom prst="rect">
            <a:avLst/>
          </a:prstGeom>
        </p:spPr>
      </p:pic>
      <p:pic>
        <p:nvPicPr>
          <p:cNvPr id="21" name="Рисунок 20" descr="Значок 4 со сплошной заливкой">
            <a:extLst>
              <a:ext uri="{FF2B5EF4-FFF2-40B4-BE49-F238E27FC236}">
                <a16:creationId xmlns:a16="http://schemas.microsoft.com/office/drawing/2014/main" id="{FA8FE401-C4E3-AA9D-37D4-61B2333A91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2653" y="1813959"/>
            <a:ext cx="562326" cy="562326"/>
          </a:xfrm>
          <a:prstGeom prst="rect">
            <a:avLst/>
          </a:prstGeom>
        </p:spPr>
      </p:pic>
      <p:pic>
        <p:nvPicPr>
          <p:cNvPr id="23" name="Рисунок 22" descr="Значок 5 со сплошной заливкой">
            <a:extLst>
              <a:ext uri="{FF2B5EF4-FFF2-40B4-BE49-F238E27FC236}">
                <a16:creationId xmlns:a16="http://schemas.microsoft.com/office/drawing/2014/main" id="{1C3FA218-3470-58BC-A512-4EF9B1F4DE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62653" y="3275844"/>
            <a:ext cx="562326" cy="562326"/>
          </a:xfrm>
          <a:prstGeom prst="rect">
            <a:avLst/>
          </a:prstGeom>
        </p:spPr>
      </p:pic>
      <p:pic>
        <p:nvPicPr>
          <p:cNvPr id="25" name="Рисунок 24" descr="Значок 6 со сплошной заливкой">
            <a:extLst>
              <a:ext uri="{FF2B5EF4-FFF2-40B4-BE49-F238E27FC236}">
                <a16:creationId xmlns:a16="http://schemas.microsoft.com/office/drawing/2014/main" id="{CCE177E7-B82A-C04E-61AA-304DDEE41D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62653" y="4656566"/>
            <a:ext cx="562326" cy="5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79D2C-D375-6A14-7D2E-7F2D7064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4769060" cy="1473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 err="1"/>
              <a:t>Kursuse</a:t>
            </a:r>
            <a:r>
              <a:rPr lang="en-US" sz="3600" b="1" dirty="0"/>
              <a:t> </a:t>
            </a:r>
            <a:r>
              <a:rPr lang="en-US" sz="3600" b="1" dirty="0" err="1"/>
              <a:t>eesmärk</a:t>
            </a:r>
            <a:r>
              <a:rPr lang="en-US" sz="3600" b="1" dirty="0"/>
              <a:t>: </a:t>
            </a:r>
            <a:endParaRPr lang="en-US" sz="3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 descr="Набор кругов в различных размерах">
            <a:extLst>
              <a:ext uri="{FF2B5EF4-FFF2-40B4-BE49-F238E27FC236}">
                <a16:creationId xmlns:a16="http://schemas.microsoft.com/office/drawing/2014/main" id="{6438E67B-E8CF-DA5A-D678-78FA99174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3323" y="382133"/>
            <a:ext cx="6745994" cy="65885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9812A83-FAFF-281F-7354-B7A0B95A0539}"/>
              </a:ext>
            </a:extLst>
          </p:cNvPr>
          <p:cNvSpPr txBox="1"/>
          <p:nvPr/>
        </p:nvSpPr>
        <p:spPr>
          <a:xfrm>
            <a:off x="596346" y="2080591"/>
            <a:ext cx="10996213" cy="407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3200" dirty="0"/>
              <a:t> </a:t>
            </a:r>
            <a:r>
              <a:rPr lang="en-US" sz="3200" dirty="0" err="1"/>
              <a:t>Aidata</a:t>
            </a:r>
            <a:r>
              <a:rPr lang="en-US" sz="3200" dirty="0"/>
              <a:t> </a:t>
            </a:r>
            <a:r>
              <a:rPr lang="en-US" sz="3200" dirty="0" err="1"/>
              <a:t>riskigrupis</a:t>
            </a:r>
            <a:r>
              <a:rPr lang="en-US" sz="3200" dirty="0"/>
              <a:t> </a:t>
            </a:r>
            <a:r>
              <a:rPr lang="en-US" sz="3200" dirty="0" err="1"/>
              <a:t>olevatel</a:t>
            </a:r>
            <a:r>
              <a:rPr lang="en-US" sz="3200" dirty="0"/>
              <a:t> </a:t>
            </a:r>
            <a:r>
              <a:rPr lang="en-US" sz="3200" dirty="0" err="1"/>
              <a:t>osalejatel</a:t>
            </a:r>
            <a:r>
              <a:rPr lang="en-US" sz="3200" dirty="0"/>
              <a:t>, </a:t>
            </a:r>
            <a:r>
              <a:rPr lang="en-US" sz="3200" dirty="0" err="1"/>
              <a:t>kellel</a:t>
            </a:r>
            <a:r>
              <a:rPr lang="en-US" sz="3200" dirty="0"/>
              <a:t> on </a:t>
            </a:r>
            <a:r>
              <a:rPr lang="en-US" sz="3200" dirty="0" err="1"/>
              <a:t>oht</a:t>
            </a:r>
            <a:r>
              <a:rPr lang="en-US" sz="3200" dirty="0"/>
              <a:t> </a:t>
            </a:r>
            <a:r>
              <a:rPr lang="en-US" sz="3200" dirty="0" err="1"/>
              <a:t>laste</a:t>
            </a:r>
            <a:r>
              <a:rPr lang="en-US" sz="3200" dirty="0"/>
              <a:t> </a:t>
            </a:r>
            <a:r>
              <a:rPr lang="en-US" sz="3200" dirty="0" err="1"/>
              <a:t>eemaldamiseks</a:t>
            </a:r>
            <a:r>
              <a:rPr lang="en-US" sz="3200" dirty="0"/>
              <a:t> </a:t>
            </a:r>
            <a:r>
              <a:rPr lang="en-US" sz="3200" dirty="0" err="1"/>
              <a:t>ning</a:t>
            </a:r>
            <a:r>
              <a:rPr lang="en-US" sz="3200" dirty="0"/>
              <a:t> </a:t>
            </a:r>
            <a:r>
              <a:rPr lang="en-US" sz="3200" dirty="0" err="1"/>
              <a:t>kes</a:t>
            </a:r>
            <a:r>
              <a:rPr lang="en-US" sz="3200" dirty="0"/>
              <a:t> </a:t>
            </a:r>
            <a:r>
              <a:rPr lang="en-US" sz="3200" dirty="0" err="1"/>
              <a:t>elavad</a:t>
            </a:r>
            <a:r>
              <a:rPr lang="en-US" sz="3200" dirty="0"/>
              <a:t> </a:t>
            </a:r>
            <a:r>
              <a:rPr lang="en-US" sz="3200" dirty="0" err="1"/>
              <a:t>asotsiaalsetes</a:t>
            </a:r>
            <a:r>
              <a:rPr lang="en-US" sz="3200" dirty="0"/>
              <a:t> </a:t>
            </a:r>
            <a:r>
              <a:rPr lang="en-US" sz="3200" dirty="0" err="1"/>
              <a:t>või</a:t>
            </a:r>
            <a:r>
              <a:rPr lang="en-US" sz="3200" dirty="0"/>
              <a:t> </a:t>
            </a:r>
            <a:r>
              <a:rPr lang="en-US" sz="3200" dirty="0" err="1"/>
              <a:t>keerulistes</a:t>
            </a:r>
            <a:r>
              <a:rPr lang="en-US" sz="3200" dirty="0"/>
              <a:t> </a:t>
            </a:r>
            <a:r>
              <a:rPr lang="en-US" sz="3200" dirty="0" err="1"/>
              <a:t>oludes</a:t>
            </a:r>
            <a:r>
              <a:rPr lang="en-US" sz="3200" dirty="0"/>
              <a:t>,</a:t>
            </a:r>
            <a:endParaRPr lang="ru-RU" sz="32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3200" dirty="0"/>
              <a:t> </a:t>
            </a:r>
            <a:r>
              <a:rPr lang="en-US" sz="3200" dirty="0" err="1"/>
              <a:t>omandada</a:t>
            </a:r>
            <a:r>
              <a:rPr lang="en-US" sz="3200" dirty="0"/>
              <a:t> </a:t>
            </a:r>
            <a:r>
              <a:rPr lang="en-US" sz="3200" dirty="0" err="1"/>
              <a:t>oskused</a:t>
            </a:r>
            <a:r>
              <a:rPr lang="en-US" sz="3200" dirty="0"/>
              <a:t> </a:t>
            </a:r>
            <a:r>
              <a:rPr lang="en-US" sz="3200" dirty="0" err="1"/>
              <a:t>stabiilse</a:t>
            </a:r>
            <a:r>
              <a:rPr lang="en-US" sz="3200" dirty="0"/>
              <a:t> </a:t>
            </a:r>
            <a:r>
              <a:rPr lang="en-US" sz="3200" dirty="0" err="1"/>
              <a:t>kodu</a:t>
            </a:r>
            <a:r>
              <a:rPr lang="en-US" sz="3200" dirty="0"/>
              <a:t> </a:t>
            </a:r>
            <a:r>
              <a:rPr lang="en-US" sz="3200" dirty="0" err="1"/>
              <a:t>pidamiseks</a:t>
            </a:r>
            <a:r>
              <a:rPr lang="en-US" sz="3200" dirty="0"/>
              <a:t>,</a:t>
            </a:r>
            <a:endParaRPr lang="ru-RU" sz="32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3200" dirty="0"/>
              <a:t> </a:t>
            </a:r>
            <a:r>
              <a:rPr lang="en-US" sz="3200" dirty="0" err="1"/>
              <a:t>positiivsete</a:t>
            </a:r>
            <a:r>
              <a:rPr lang="en-US" sz="3200" dirty="0"/>
              <a:t> </a:t>
            </a:r>
            <a:r>
              <a:rPr lang="en-US" sz="3200" dirty="0" err="1"/>
              <a:t>suhete</a:t>
            </a:r>
            <a:r>
              <a:rPr lang="en-US" sz="3200" dirty="0"/>
              <a:t> </a:t>
            </a:r>
            <a:r>
              <a:rPr lang="en-US" sz="3200" dirty="0" err="1"/>
              <a:t>arendamiseks</a:t>
            </a:r>
            <a:r>
              <a:rPr lang="en-US" sz="3200" dirty="0"/>
              <a:t> </a:t>
            </a:r>
            <a:r>
              <a:rPr lang="en-US" sz="3200" dirty="0" err="1"/>
              <a:t>lastega</a:t>
            </a:r>
            <a:r>
              <a:rPr lang="en-US" sz="3200" dirty="0"/>
              <a:t>,</a:t>
            </a:r>
            <a:endParaRPr lang="ru-RU" sz="3200" dirty="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3200" dirty="0"/>
              <a:t> </a:t>
            </a:r>
            <a:r>
              <a:rPr lang="en-US" sz="3200" dirty="0" err="1"/>
              <a:t>rahaplaneerimiseks</a:t>
            </a:r>
            <a:r>
              <a:rPr lang="en-US" sz="3200" dirty="0"/>
              <a:t> ja </a:t>
            </a:r>
            <a:r>
              <a:rPr lang="en-US" sz="3200" dirty="0" err="1"/>
              <a:t>koostööks</a:t>
            </a:r>
            <a:r>
              <a:rPr lang="en-US" sz="3200" dirty="0"/>
              <a:t> </a:t>
            </a:r>
            <a:r>
              <a:rPr lang="et-EE" sz="3200" dirty="0"/>
              <a:t>võrgustiga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389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Набор кругов в различных размерах">
            <a:extLst>
              <a:ext uri="{FF2B5EF4-FFF2-40B4-BE49-F238E27FC236}">
                <a16:creationId xmlns:a16="http://schemas.microsoft.com/office/drawing/2014/main" id="{EC15C399-885B-7BC2-9001-12C48D423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6942" y="737810"/>
            <a:ext cx="5406534" cy="52803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20C66-7939-B827-2DE8-A0DC46F9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768" y="914400"/>
            <a:ext cx="10061131" cy="925684"/>
          </a:xfrm>
        </p:spPr>
        <p:txBody>
          <a:bodyPr/>
          <a:lstStyle/>
          <a:p>
            <a:r>
              <a:rPr lang="et-EE" b="1" dirty="0"/>
              <a:t>Sisukord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052CF-E00E-3F4C-F8CD-9FFEB68563AB}"/>
              </a:ext>
            </a:extLst>
          </p:cNvPr>
          <p:cNvSpPr txBox="1"/>
          <p:nvPr/>
        </p:nvSpPr>
        <p:spPr>
          <a:xfrm>
            <a:off x="1330771" y="1915044"/>
            <a:ext cx="5883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MÕDUL 1: </a:t>
            </a:r>
            <a:r>
              <a:rPr lang="en-US" sz="2800" dirty="0" err="1"/>
              <a:t>Sissejuhatus</a:t>
            </a:r>
            <a:r>
              <a:rPr lang="en-US" sz="2800" b="1" dirty="0"/>
              <a:t> 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B70E9-107B-E0ED-B5D4-1E5AEBC625FD}"/>
              </a:ext>
            </a:extLst>
          </p:cNvPr>
          <p:cNvSpPr txBox="1"/>
          <p:nvPr/>
        </p:nvSpPr>
        <p:spPr>
          <a:xfrm>
            <a:off x="1330770" y="2593683"/>
            <a:ext cx="5883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MÕDUL 2: </a:t>
            </a:r>
            <a:r>
              <a:rPr lang="en-US" sz="2800" dirty="0" err="1"/>
              <a:t>Suhted</a:t>
            </a:r>
            <a:r>
              <a:rPr lang="en-US" sz="2800" dirty="0"/>
              <a:t> </a:t>
            </a:r>
            <a:r>
              <a:rPr lang="en-US" sz="2800" dirty="0" err="1"/>
              <a:t>lastega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6AB4F-A723-885C-F91C-73EBEED84476}"/>
              </a:ext>
            </a:extLst>
          </p:cNvPr>
          <p:cNvSpPr txBox="1"/>
          <p:nvPr/>
        </p:nvSpPr>
        <p:spPr>
          <a:xfrm>
            <a:off x="1330770" y="3337450"/>
            <a:ext cx="5883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MÕDUL 3: </a:t>
            </a:r>
            <a:r>
              <a:rPr lang="en-US" sz="2800" dirty="0" err="1"/>
              <a:t>Kodused</a:t>
            </a:r>
            <a:r>
              <a:rPr lang="en-US" sz="2800" dirty="0"/>
              <a:t> </a:t>
            </a:r>
            <a:r>
              <a:rPr lang="en-US" sz="2800" dirty="0" err="1"/>
              <a:t>oskused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43BA7A-1976-A837-97A6-1AC302581DC0}"/>
              </a:ext>
            </a:extLst>
          </p:cNvPr>
          <p:cNvSpPr txBox="1"/>
          <p:nvPr/>
        </p:nvSpPr>
        <p:spPr>
          <a:xfrm>
            <a:off x="1330769" y="4044402"/>
            <a:ext cx="5883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MÕDUL 4: </a:t>
            </a:r>
            <a:r>
              <a:rPr lang="en-US" sz="2800" dirty="0" err="1"/>
              <a:t>Rahaline</a:t>
            </a:r>
            <a:r>
              <a:rPr lang="en-US" sz="2800" dirty="0"/>
              <a:t> </a:t>
            </a:r>
            <a:r>
              <a:rPr lang="en-US" sz="2800" dirty="0" err="1"/>
              <a:t>kirjaoskus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18D75-378E-57C0-4203-00A4E5B719AB}"/>
              </a:ext>
            </a:extLst>
          </p:cNvPr>
          <p:cNvSpPr txBox="1"/>
          <p:nvPr/>
        </p:nvSpPr>
        <p:spPr>
          <a:xfrm>
            <a:off x="1330769" y="4788169"/>
            <a:ext cx="784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MÕDUL 5: </a:t>
            </a:r>
            <a:r>
              <a:rPr lang="fi-FI" sz="2800" dirty="0"/>
              <a:t>Koostöö </a:t>
            </a:r>
            <a:r>
              <a:rPr lang="et-EE" sz="2800" dirty="0"/>
              <a:t>võrgustiga</a:t>
            </a:r>
            <a:r>
              <a:rPr lang="fi-FI" sz="2800" dirty="0"/>
              <a:t> ja õiguste kaitse </a:t>
            </a: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49ED4-FE6A-07B1-06D8-5A0D78BA7EE9}"/>
              </a:ext>
            </a:extLst>
          </p:cNvPr>
          <p:cNvSpPr txBox="1"/>
          <p:nvPr/>
        </p:nvSpPr>
        <p:spPr>
          <a:xfrm>
            <a:off x="1330769" y="5494908"/>
            <a:ext cx="902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MÕDUL 6: </a:t>
            </a:r>
            <a:r>
              <a:rPr lang="fi-FI" sz="2800" dirty="0"/>
              <a:t>Osalejate toetus ja ressursside taastamine </a:t>
            </a:r>
            <a:endParaRPr lang="ru-RU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F3930F-E3A6-BFED-56F9-A8B80E013C9B}"/>
              </a:ext>
            </a:extLst>
          </p:cNvPr>
          <p:cNvSpPr txBox="1"/>
          <p:nvPr/>
        </p:nvSpPr>
        <p:spPr>
          <a:xfrm>
            <a:off x="540776" y="1924700"/>
            <a:ext cx="6194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7C80"/>
                </a:solidFill>
              </a:rPr>
              <a:t>E</a:t>
            </a:r>
          </a:p>
          <a:p>
            <a:endParaRPr lang="en-US" sz="2000" b="1" i="1" dirty="0">
              <a:solidFill>
                <a:srgbClr val="FF7C80"/>
              </a:solidFill>
            </a:endParaRPr>
          </a:p>
          <a:p>
            <a:r>
              <a:rPr lang="en-US" sz="2000" b="1" i="1" dirty="0">
                <a:solidFill>
                  <a:srgbClr val="FF7C80"/>
                </a:solidFill>
              </a:rPr>
              <a:t>L</a:t>
            </a:r>
          </a:p>
          <a:p>
            <a:endParaRPr lang="en-US" sz="2000" b="1" i="1" dirty="0">
              <a:solidFill>
                <a:srgbClr val="FF7C80"/>
              </a:solidFill>
            </a:endParaRPr>
          </a:p>
          <a:p>
            <a:r>
              <a:rPr lang="en-US" sz="2000" b="1" i="1" dirty="0">
                <a:solidFill>
                  <a:srgbClr val="FF7C80"/>
                </a:solidFill>
              </a:rPr>
              <a:t>U</a:t>
            </a:r>
          </a:p>
          <a:p>
            <a:endParaRPr lang="en-US" sz="2000" b="1" i="1" dirty="0">
              <a:solidFill>
                <a:srgbClr val="FF7C80"/>
              </a:solidFill>
            </a:endParaRPr>
          </a:p>
          <a:p>
            <a:r>
              <a:rPr lang="en-US" sz="2000" b="1" i="1" dirty="0">
                <a:solidFill>
                  <a:srgbClr val="FF7C80"/>
                </a:solidFill>
              </a:rPr>
              <a:t>J</a:t>
            </a:r>
          </a:p>
          <a:p>
            <a:endParaRPr lang="en-US" sz="2000" b="1" i="1" dirty="0">
              <a:solidFill>
                <a:srgbClr val="FF7C80"/>
              </a:solidFill>
            </a:endParaRPr>
          </a:p>
          <a:p>
            <a:r>
              <a:rPr lang="en-US" sz="2000" b="1" i="1" dirty="0">
                <a:solidFill>
                  <a:srgbClr val="FF7C80"/>
                </a:solidFill>
              </a:rPr>
              <a:t>U</a:t>
            </a:r>
          </a:p>
          <a:p>
            <a:endParaRPr lang="en-US" sz="2000" b="1" i="1" dirty="0">
              <a:solidFill>
                <a:srgbClr val="FF7C80"/>
              </a:solidFill>
            </a:endParaRPr>
          </a:p>
          <a:p>
            <a:r>
              <a:rPr lang="en-US" sz="2000" b="1" i="1" dirty="0">
                <a:solidFill>
                  <a:srgbClr val="FF7C80"/>
                </a:solidFill>
              </a:rPr>
              <a:t>H</a:t>
            </a:r>
          </a:p>
          <a:p>
            <a:endParaRPr lang="en-US" sz="2000" b="1" i="1" dirty="0">
              <a:solidFill>
                <a:srgbClr val="FF7C80"/>
              </a:solidFill>
            </a:endParaRPr>
          </a:p>
          <a:p>
            <a:r>
              <a:rPr lang="en-US" sz="2000" b="1" i="1" dirty="0">
                <a:solidFill>
                  <a:srgbClr val="FF7C80"/>
                </a:solidFill>
              </a:rPr>
              <a:t>T</a:t>
            </a:r>
            <a:endParaRPr lang="ru-RU" sz="2000" b="1" i="1" dirty="0">
              <a:solidFill>
                <a:srgbClr val="FF7C80"/>
              </a:solidFill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FDF318C-0202-8333-7FE6-6EC635AEFBA2}"/>
              </a:ext>
            </a:extLst>
          </p:cNvPr>
          <p:cNvCxnSpPr>
            <a:cxnSpLocks/>
          </p:cNvCxnSpPr>
          <p:nvPr/>
        </p:nvCxnSpPr>
        <p:spPr>
          <a:xfrm>
            <a:off x="1160208" y="2015613"/>
            <a:ext cx="0" cy="3903406"/>
          </a:xfrm>
          <a:prstGeom prst="straightConnector1">
            <a:avLst/>
          </a:prstGeom>
          <a:ln>
            <a:solidFill>
              <a:srgbClr val="FF7C8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47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DA948-22EB-B05C-158B-B49A31AD3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Набор кругов в различных размерах">
            <a:extLst>
              <a:ext uri="{FF2B5EF4-FFF2-40B4-BE49-F238E27FC236}">
                <a16:creationId xmlns:a16="http://schemas.microsoft.com/office/drawing/2014/main" id="{0177368E-4D04-29C9-BCB7-CC3B20B05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9469" y="499142"/>
            <a:ext cx="6797041" cy="66383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DADA5-D51F-F8FC-E3B6-14501FA7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0" y="914400"/>
            <a:ext cx="10464250" cy="925684"/>
          </a:xfrm>
        </p:spPr>
        <p:txBody>
          <a:bodyPr/>
          <a:lstStyle/>
          <a:p>
            <a:r>
              <a:rPr lang="et-EE" b="1" dirty="0"/>
              <a:t>TUNNISTUS</a:t>
            </a:r>
            <a:endParaRPr lang="ru-RU" b="1" dirty="0"/>
          </a:p>
        </p:txBody>
      </p:sp>
      <p:pic>
        <p:nvPicPr>
          <p:cNvPr id="4" name="Рисунок 3" descr="Изображение выглядит как текст, снимок экран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14D23A-6BD2-1389-9E7C-C0C564558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40" y="1840084"/>
            <a:ext cx="7033743" cy="3956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523366-92DF-EE27-9F42-8662AE5DBF1A}"/>
              </a:ext>
            </a:extLst>
          </p:cNvPr>
          <p:cNvSpPr txBox="1"/>
          <p:nvPr/>
        </p:nvSpPr>
        <p:spPr>
          <a:xfrm>
            <a:off x="815546" y="6252519"/>
            <a:ext cx="1057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  <a:r>
              <a:rPr lang="et-EE" dirty="0"/>
              <a:t>oinonikosji</a:t>
            </a:r>
            <a:r>
              <a:rPr lang="en-US" dirty="0"/>
              <a:t>@gmail.com/56226901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734292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255</Words>
  <Application>Microsoft Office PowerPoint</Application>
  <PresentationFormat>Широкоэкранный</PresentationFormat>
  <Paragraphs>41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AAAAAD+Times-Roman</vt:lpstr>
      <vt:lpstr>Aparajita</vt:lpstr>
      <vt:lpstr>Arial</vt:lpstr>
      <vt:lpstr>Calisto MT</vt:lpstr>
      <vt:lpstr>Univers Condensed</vt:lpstr>
      <vt:lpstr>ChronicleVTI</vt:lpstr>
      <vt:lpstr>Презентация PowerPoint</vt:lpstr>
      <vt:lpstr>TEEMA:  SOTSIAALNE KIRJAOSKUS</vt:lpstr>
      <vt:lpstr>Kursuse eelised: </vt:lpstr>
      <vt:lpstr>Kursuse eesmärk: </vt:lpstr>
      <vt:lpstr>Sisukord</vt:lpstr>
      <vt:lpstr>TUNNISTUS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Jaroslavs Ivanovs</dc:creator>
  <cp:lastModifiedBy>Jaroslavs Ivanovs</cp:lastModifiedBy>
  <cp:revision>4</cp:revision>
  <dcterms:created xsi:type="dcterms:W3CDTF">2025-08-20T14:44:34Z</dcterms:created>
  <dcterms:modified xsi:type="dcterms:W3CDTF">2025-08-20T22:49:15Z</dcterms:modified>
</cp:coreProperties>
</file>