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webextensions/taskpanes.xml" ContentType="application/vnd.ms-office.webextensiontaskpanes+xml"/>
  <Override PartName="/ppt/webextensions/webextension1.xml" ContentType="application/vnd.ms-office.webextension+xml"/>
  <Override PartName="/ppt/webextensions/webextension2.xml" ContentType="application/vnd.ms-office.webextens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thumbnail" Target="docProps/thumbnail.jpeg"/><Relationship Id="rId2" Type="http://schemas.openxmlformats.org/officeDocument/2006/relationships/officeDocument" Target="ppt/presentation.xml"/><Relationship Id="rId1" Type="http://schemas.microsoft.com/office/2011/relationships/webextensiontaskpanes" Target="ppt/webextensions/taskpanes.xml"/><Relationship Id="rId5" Type="http://schemas.openxmlformats.org/officeDocument/2006/relationships/extended-properties" Target="docProps/app.xml"/><Relationship Id="rId4"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79" r:id="rId2"/>
    <p:sldId id="275" r:id="rId3"/>
    <p:sldId id="258" r:id="rId4"/>
    <p:sldId id="276" r:id="rId5"/>
    <p:sldId id="259" r:id="rId6"/>
    <p:sldId id="277" r:id="rId7"/>
    <p:sldId id="278" r:id="rId8"/>
    <p:sldId id="261" r:id="rId9"/>
    <p:sldId id="264" r:id="rId10"/>
    <p:sldId id="265" r:id="rId11"/>
    <p:sldId id="266" r:id="rId12"/>
    <p:sldId id="267" r:id="rId13"/>
    <p:sldId id="268" r:id="rId14"/>
    <p:sldId id="270" r:id="rId15"/>
    <p:sldId id="271" r:id="rId16"/>
    <p:sldId id="272" r:id="rId17"/>
    <p:sldId id="273" r:id="rId18"/>
    <p:sldId id="274" r:id="rId19"/>
  </p:sldIdLst>
  <p:sldSz cx="12192000" cy="6858000"/>
  <p:notesSz cx="6858000" cy="9144000"/>
  <p:defaultTextStyle>
    <a:defPPr>
      <a:defRPr lang="en-GB"/>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86B1F1F-40E7-4F5B-FCEF-3F2916789861}" v="184" dt="2025-02-25T13:40:41.510"/>
    <p1510:client id="{2867B536-9B12-766B-7749-66FAA4336FA8}" v="67" dt="2025-02-25T10:28:32.101"/>
    <p1510:client id="{9FBD5A7E-D84C-A85B-6500-CEE093B8DF96}" v="702" dt="2025-02-25T17:47:59.290"/>
    <p1510:client id="{B1908B22-55E6-52F6-8A39-7538B48BA197}" v="38" dt="2025-02-25T10:02:40.652"/>
    <p1510:client id="{F1F24431-A5F7-EE93-ACD8-CBF48F6BA8A8}" v="2" dt="2025-02-26T11:38:04.587"/>
    <p1510:client id="{F839C9CB-E464-CAC9-F18C-689DFF06DCCE}" v="49" dt="2025-02-26T11:55:06.73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72" autoAdjust="0"/>
    <p:restoredTop sz="94660"/>
  </p:normalViewPr>
  <p:slideViewPr>
    <p:cSldViewPr snapToGrid="0">
      <p:cViewPr varScale="1">
        <p:scale>
          <a:sx n="86" d="100"/>
          <a:sy n="86" d="100"/>
        </p:scale>
        <p:origin x="96" y="88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engt Olsson" userId="9a0b6d1fc26172b4" providerId="Windows Live" clId="Web-{9FBD5A7E-D84C-A85B-6500-CEE093B8DF96}"/>
    <pc:docChg chg="addSld delSld modSld">
      <pc:chgData name="Bengt Olsson" userId="9a0b6d1fc26172b4" providerId="Windows Live" clId="Web-{9FBD5A7E-D84C-A85B-6500-CEE093B8DF96}" dt="2025-02-25T17:47:59.290" v="692" actId="20577"/>
      <pc:docMkLst>
        <pc:docMk/>
      </pc:docMkLst>
      <pc:sldChg chg="modSp">
        <pc:chgData name="Bengt Olsson" userId="9a0b6d1fc26172b4" providerId="Windows Live" clId="Web-{9FBD5A7E-D84C-A85B-6500-CEE093B8DF96}" dt="2025-02-25T15:39:01.320" v="234" actId="20577"/>
        <pc:sldMkLst>
          <pc:docMk/>
          <pc:sldMk cId="3452630996" sldId="257"/>
        </pc:sldMkLst>
        <pc:spChg chg="mod">
          <ac:chgData name="Bengt Olsson" userId="9a0b6d1fc26172b4" providerId="Windows Live" clId="Web-{9FBD5A7E-D84C-A85B-6500-CEE093B8DF96}" dt="2025-02-25T15:31:40.072" v="231" actId="20577"/>
          <ac:spMkLst>
            <pc:docMk/>
            <pc:sldMk cId="3452630996" sldId="257"/>
            <ac:spMk id="2" creationId="{327390AE-D931-51F7-5FD8-7CB8D30AF4CC}"/>
          </ac:spMkLst>
        </pc:spChg>
        <pc:spChg chg="mod">
          <ac:chgData name="Bengt Olsson" userId="9a0b6d1fc26172b4" providerId="Windows Live" clId="Web-{9FBD5A7E-D84C-A85B-6500-CEE093B8DF96}" dt="2025-02-25T15:39:01.320" v="234" actId="20577"/>
          <ac:spMkLst>
            <pc:docMk/>
            <pc:sldMk cId="3452630996" sldId="257"/>
            <ac:spMk id="3" creationId="{06325A47-0C07-2E70-A55D-9051595FB636}"/>
          </ac:spMkLst>
        </pc:spChg>
      </pc:sldChg>
      <pc:sldChg chg="modSp">
        <pc:chgData name="Bengt Olsson" userId="9a0b6d1fc26172b4" providerId="Windows Live" clId="Web-{9FBD5A7E-D84C-A85B-6500-CEE093B8DF96}" dt="2025-02-25T14:18:52.213" v="18" actId="20577"/>
        <pc:sldMkLst>
          <pc:docMk/>
          <pc:sldMk cId="3278258016" sldId="258"/>
        </pc:sldMkLst>
        <pc:spChg chg="mod">
          <ac:chgData name="Bengt Olsson" userId="9a0b6d1fc26172b4" providerId="Windows Live" clId="Web-{9FBD5A7E-D84C-A85B-6500-CEE093B8DF96}" dt="2025-02-25T14:18:52.213" v="18" actId="20577"/>
          <ac:spMkLst>
            <pc:docMk/>
            <pc:sldMk cId="3278258016" sldId="258"/>
            <ac:spMk id="2" creationId="{992613FF-A69B-4210-D0B4-9F0D6FB40AC0}"/>
          </ac:spMkLst>
        </pc:spChg>
        <pc:spChg chg="mod">
          <ac:chgData name="Bengt Olsson" userId="9a0b6d1fc26172b4" providerId="Windows Live" clId="Web-{9FBD5A7E-D84C-A85B-6500-CEE093B8DF96}" dt="2025-02-25T14:18:30.603" v="16" actId="20577"/>
          <ac:spMkLst>
            <pc:docMk/>
            <pc:sldMk cId="3278258016" sldId="258"/>
            <ac:spMk id="3" creationId="{5519A10B-C6C4-208C-B46B-BDCACCCEDDCC}"/>
          </ac:spMkLst>
        </pc:spChg>
      </pc:sldChg>
      <pc:sldChg chg="modSp">
        <pc:chgData name="Bengt Olsson" userId="9a0b6d1fc26172b4" providerId="Windows Live" clId="Web-{9FBD5A7E-D84C-A85B-6500-CEE093B8DF96}" dt="2025-02-25T16:31:30.489" v="313" actId="20577"/>
        <pc:sldMkLst>
          <pc:docMk/>
          <pc:sldMk cId="227216686" sldId="259"/>
        </pc:sldMkLst>
        <pc:spChg chg="mod">
          <ac:chgData name="Bengt Olsson" userId="9a0b6d1fc26172b4" providerId="Windows Live" clId="Web-{9FBD5A7E-D84C-A85B-6500-CEE093B8DF96}" dt="2025-02-25T16:31:30.489" v="313" actId="20577"/>
          <ac:spMkLst>
            <pc:docMk/>
            <pc:sldMk cId="227216686" sldId="259"/>
            <ac:spMk id="2" creationId="{1E949A58-6F63-203B-7DCC-0FC2ABC0331B}"/>
          </ac:spMkLst>
        </pc:spChg>
        <pc:spChg chg="mod">
          <ac:chgData name="Bengt Olsson" userId="9a0b6d1fc26172b4" providerId="Windows Live" clId="Web-{9FBD5A7E-D84C-A85B-6500-CEE093B8DF96}" dt="2025-02-25T14:37:10.611" v="92" actId="20577"/>
          <ac:spMkLst>
            <pc:docMk/>
            <pc:sldMk cId="227216686" sldId="259"/>
            <ac:spMk id="3" creationId="{02D1E29B-F45B-908B-86DD-83F357757764}"/>
          </ac:spMkLst>
        </pc:spChg>
      </pc:sldChg>
      <pc:sldChg chg="modSp">
        <pc:chgData name="Bengt Olsson" userId="9a0b6d1fc26172b4" providerId="Windows Live" clId="Web-{9FBD5A7E-D84C-A85B-6500-CEE093B8DF96}" dt="2025-02-25T16:32:31.820" v="321" actId="20577"/>
        <pc:sldMkLst>
          <pc:docMk/>
          <pc:sldMk cId="494559056" sldId="261"/>
        </pc:sldMkLst>
        <pc:spChg chg="mod">
          <ac:chgData name="Bengt Olsson" userId="9a0b6d1fc26172b4" providerId="Windows Live" clId="Web-{9FBD5A7E-D84C-A85B-6500-CEE093B8DF96}" dt="2025-02-25T16:32:31.820" v="321" actId="20577"/>
          <ac:spMkLst>
            <pc:docMk/>
            <pc:sldMk cId="494559056" sldId="261"/>
            <ac:spMk id="2" creationId="{F1A68412-E24C-CF95-3942-0369EF5BEF24}"/>
          </ac:spMkLst>
        </pc:spChg>
        <pc:spChg chg="mod">
          <ac:chgData name="Bengt Olsson" userId="9a0b6d1fc26172b4" providerId="Windows Live" clId="Web-{9FBD5A7E-D84C-A85B-6500-CEE093B8DF96}" dt="2025-02-25T15:43:45.370" v="250" actId="20577"/>
          <ac:spMkLst>
            <pc:docMk/>
            <pc:sldMk cId="494559056" sldId="261"/>
            <ac:spMk id="3" creationId="{1B3D02F5-DAF3-59FF-ADA8-122FDE6CE6CC}"/>
          </ac:spMkLst>
        </pc:spChg>
      </pc:sldChg>
      <pc:sldChg chg="modSp del">
        <pc:chgData name="Bengt Olsson" userId="9a0b6d1fc26172b4" providerId="Windows Live" clId="Web-{9FBD5A7E-D84C-A85B-6500-CEE093B8DF96}" dt="2025-02-25T15:21:48.252" v="204"/>
        <pc:sldMkLst>
          <pc:docMk/>
          <pc:sldMk cId="3948645575" sldId="262"/>
        </pc:sldMkLst>
        <pc:spChg chg="mod">
          <ac:chgData name="Bengt Olsson" userId="9a0b6d1fc26172b4" providerId="Windows Live" clId="Web-{9FBD5A7E-D84C-A85B-6500-CEE093B8DF96}" dt="2025-02-25T15:13:30.579" v="169" actId="20577"/>
          <ac:spMkLst>
            <pc:docMk/>
            <pc:sldMk cId="3948645575" sldId="262"/>
            <ac:spMk id="3" creationId="{DA2F570E-45C1-B225-4099-94EBF143ABA2}"/>
          </ac:spMkLst>
        </pc:spChg>
      </pc:sldChg>
      <pc:sldChg chg="modSp del">
        <pc:chgData name="Bengt Olsson" userId="9a0b6d1fc26172b4" providerId="Windows Live" clId="Web-{9FBD5A7E-D84C-A85B-6500-CEE093B8DF96}" dt="2025-02-25T15:21:49.174" v="205"/>
        <pc:sldMkLst>
          <pc:docMk/>
          <pc:sldMk cId="4006107512" sldId="263"/>
        </pc:sldMkLst>
        <pc:spChg chg="mod">
          <ac:chgData name="Bengt Olsson" userId="9a0b6d1fc26172b4" providerId="Windows Live" clId="Web-{9FBD5A7E-D84C-A85B-6500-CEE093B8DF96}" dt="2025-02-25T15:13:49.673" v="170" actId="20577"/>
          <ac:spMkLst>
            <pc:docMk/>
            <pc:sldMk cId="4006107512" sldId="263"/>
            <ac:spMk id="3" creationId="{2330F297-9B6F-6F8A-050D-B214CC8BF94E}"/>
          </ac:spMkLst>
        </pc:spChg>
      </pc:sldChg>
      <pc:sldChg chg="modSp">
        <pc:chgData name="Bengt Olsson" userId="9a0b6d1fc26172b4" providerId="Windows Live" clId="Web-{9FBD5A7E-D84C-A85B-6500-CEE093B8DF96}" dt="2025-02-25T16:32:40.898" v="322" actId="1076"/>
        <pc:sldMkLst>
          <pc:docMk/>
          <pc:sldMk cId="4258022350" sldId="264"/>
        </pc:sldMkLst>
        <pc:spChg chg="mod">
          <ac:chgData name="Bengt Olsson" userId="9a0b6d1fc26172b4" providerId="Windows Live" clId="Web-{9FBD5A7E-D84C-A85B-6500-CEE093B8DF96}" dt="2025-02-25T16:28:00.826" v="298" actId="20577"/>
          <ac:spMkLst>
            <pc:docMk/>
            <pc:sldMk cId="4258022350" sldId="264"/>
            <ac:spMk id="2" creationId="{27553097-5BBE-3FF2-E65A-6064B6DFF037}"/>
          </ac:spMkLst>
        </pc:spChg>
        <pc:spChg chg="mod">
          <ac:chgData name="Bengt Olsson" userId="9a0b6d1fc26172b4" providerId="Windows Live" clId="Web-{9FBD5A7E-D84C-A85B-6500-CEE093B8DF96}" dt="2025-02-25T16:32:40.898" v="322" actId="1076"/>
          <ac:spMkLst>
            <pc:docMk/>
            <pc:sldMk cId="4258022350" sldId="264"/>
            <ac:spMk id="3" creationId="{64D2E604-C8F9-B89E-5DD5-DCC5F0959F76}"/>
          </ac:spMkLst>
        </pc:spChg>
      </pc:sldChg>
      <pc:sldChg chg="modSp">
        <pc:chgData name="Bengt Olsson" userId="9a0b6d1fc26172b4" providerId="Windows Live" clId="Web-{9FBD5A7E-D84C-A85B-6500-CEE093B8DF96}" dt="2025-02-25T16:27:39.434" v="296" actId="20577"/>
        <pc:sldMkLst>
          <pc:docMk/>
          <pc:sldMk cId="2440395010" sldId="265"/>
        </pc:sldMkLst>
        <pc:spChg chg="mod">
          <ac:chgData name="Bengt Olsson" userId="9a0b6d1fc26172b4" providerId="Windows Live" clId="Web-{9FBD5A7E-D84C-A85B-6500-CEE093B8DF96}" dt="2025-02-25T16:27:39.434" v="296" actId="20577"/>
          <ac:spMkLst>
            <pc:docMk/>
            <pc:sldMk cId="2440395010" sldId="265"/>
            <ac:spMk id="2" creationId="{78A8C27F-7E08-AAAA-4901-6FC260B004E7}"/>
          </ac:spMkLst>
        </pc:spChg>
        <pc:spChg chg="mod">
          <ac:chgData name="Bengt Olsson" userId="9a0b6d1fc26172b4" providerId="Windows Live" clId="Web-{9FBD5A7E-D84C-A85B-6500-CEE093B8DF96}" dt="2025-02-25T16:27:32.715" v="295" actId="20577"/>
          <ac:spMkLst>
            <pc:docMk/>
            <pc:sldMk cId="2440395010" sldId="265"/>
            <ac:spMk id="3" creationId="{2B599CD6-D86E-41C8-043A-16CBDFBA839F}"/>
          </ac:spMkLst>
        </pc:spChg>
      </pc:sldChg>
      <pc:sldChg chg="modSp">
        <pc:chgData name="Bengt Olsson" userId="9a0b6d1fc26172b4" providerId="Windows Live" clId="Web-{9FBD5A7E-D84C-A85B-6500-CEE093B8DF96}" dt="2025-02-25T16:28:56.046" v="300" actId="20577"/>
        <pc:sldMkLst>
          <pc:docMk/>
          <pc:sldMk cId="1693987394" sldId="266"/>
        </pc:sldMkLst>
        <pc:spChg chg="mod">
          <ac:chgData name="Bengt Olsson" userId="9a0b6d1fc26172b4" providerId="Windows Live" clId="Web-{9FBD5A7E-D84C-A85B-6500-CEE093B8DF96}" dt="2025-02-25T16:28:56.046" v="300" actId="20577"/>
          <ac:spMkLst>
            <pc:docMk/>
            <pc:sldMk cId="1693987394" sldId="266"/>
            <ac:spMk id="2" creationId="{7245CF1C-51F9-9D5B-34B3-171CC024E9D4}"/>
          </ac:spMkLst>
        </pc:spChg>
        <pc:spChg chg="mod">
          <ac:chgData name="Bengt Olsson" userId="9a0b6d1fc26172b4" providerId="Windows Live" clId="Web-{9FBD5A7E-D84C-A85B-6500-CEE093B8DF96}" dt="2025-02-25T15:47:08.243" v="268" actId="20577"/>
          <ac:spMkLst>
            <pc:docMk/>
            <pc:sldMk cId="1693987394" sldId="266"/>
            <ac:spMk id="3" creationId="{8BEFCFA2-E251-69FB-461A-CED8E2B24E0E}"/>
          </ac:spMkLst>
        </pc:spChg>
      </pc:sldChg>
      <pc:sldChg chg="modSp">
        <pc:chgData name="Bengt Olsson" userId="9a0b6d1fc26172b4" providerId="Windows Live" clId="Web-{9FBD5A7E-D84C-A85B-6500-CEE093B8DF96}" dt="2025-02-25T16:29:13.922" v="302" actId="20577"/>
        <pc:sldMkLst>
          <pc:docMk/>
          <pc:sldMk cId="2285248762" sldId="267"/>
        </pc:sldMkLst>
        <pc:spChg chg="mod">
          <ac:chgData name="Bengt Olsson" userId="9a0b6d1fc26172b4" providerId="Windows Live" clId="Web-{9FBD5A7E-D84C-A85B-6500-CEE093B8DF96}" dt="2025-02-25T15:15:08.772" v="173" actId="20577"/>
          <ac:spMkLst>
            <pc:docMk/>
            <pc:sldMk cId="2285248762" sldId="267"/>
            <ac:spMk id="2" creationId="{34AE1C94-C1FC-FEBF-E844-0B4FE2C4C880}"/>
          </ac:spMkLst>
        </pc:spChg>
        <pc:spChg chg="mod">
          <ac:chgData name="Bengt Olsson" userId="9a0b6d1fc26172b4" providerId="Windows Live" clId="Web-{9FBD5A7E-D84C-A85B-6500-CEE093B8DF96}" dt="2025-02-25T16:29:13.922" v="302" actId="20577"/>
          <ac:spMkLst>
            <pc:docMk/>
            <pc:sldMk cId="2285248762" sldId="267"/>
            <ac:spMk id="3" creationId="{61ED6D2B-E026-A874-C699-AA29242C7915}"/>
          </ac:spMkLst>
        </pc:spChg>
      </pc:sldChg>
      <pc:sldChg chg="modSp">
        <pc:chgData name="Bengt Olsson" userId="9a0b6d1fc26172b4" providerId="Windows Live" clId="Web-{9FBD5A7E-D84C-A85B-6500-CEE093B8DF96}" dt="2025-02-25T16:29:47.533" v="307" actId="20577"/>
        <pc:sldMkLst>
          <pc:docMk/>
          <pc:sldMk cId="1706108502" sldId="268"/>
        </pc:sldMkLst>
        <pc:spChg chg="mod">
          <ac:chgData name="Bengt Olsson" userId="9a0b6d1fc26172b4" providerId="Windows Live" clId="Web-{9FBD5A7E-D84C-A85B-6500-CEE093B8DF96}" dt="2025-02-25T16:29:25.532" v="304" actId="20577"/>
          <ac:spMkLst>
            <pc:docMk/>
            <pc:sldMk cId="1706108502" sldId="268"/>
            <ac:spMk id="2" creationId="{3C1E68B9-948A-5519-3C86-B5128B36C71F}"/>
          </ac:spMkLst>
        </pc:spChg>
        <pc:spChg chg="mod">
          <ac:chgData name="Bengt Olsson" userId="9a0b6d1fc26172b4" providerId="Windows Live" clId="Web-{9FBD5A7E-D84C-A85B-6500-CEE093B8DF96}" dt="2025-02-25T16:29:47.533" v="307" actId="20577"/>
          <ac:spMkLst>
            <pc:docMk/>
            <pc:sldMk cId="1706108502" sldId="268"/>
            <ac:spMk id="3" creationId="{E3FF479F-A9B6-7AE4-CEC0-E871BEA107F6}"/>
          </ac:spMkLst>
        </pc:spChg>
      </pc:sldChg>
      <pc:sldChg chg="modSp del">
        <pc:chgData name="Bengt Olsson" userId="9a0b6d1fc26172b4" providerId="Windows Live" clId="Web-{9FBD5A7E-D84C-A85B-6500-CEE093B8DF96}" dt="2025-02-25T15:18:36.083" v="189"/>
        <pc:sldMkLst>
          <pc:docMk/>
          <pc:sldMk cId="1947836231" sldId="269"/>
        </pc:sldMkLst>
        <pc:spChg chg="mod">
          <ac:chgData name="Bengt Olsson" userId="9a0b6d1fc26172b4" providerId="Windows Live" clId="Web-{9FBD5A7E-D84C-A85B-6500-CEE093B8DF96}" dt="2025-02-25T15:18:26.426" v="188" actId="20577"/>
          <ac:spMkLst>
            <pc:docMk/>
            <pc:sldMk cId="1947836231" sldId="269"/>
            <ac:spMk id="3" creationId="{891F4EF3-A5DD-D0F4-315D-24D96DAD26F4}"/>
          </ac:spMkLst>
        </pc:spChg>
      </pc:sldChg>
      <pc:sldChg chg="modSp">
        <pc:chgData name="Bengt Olsson" userId="9a0b6d1fc26172b4" providerId="Windows Live" clId="Web-{9FBD5A7E-D84C-A85B-6500-CEE093B8DF96}" dt="2025-02-25T16:30:00.049" v="308" actId="20577"/>
        <pc:sldMkLst>
          <pc:docMk/>
          <pc:sldMk cId="4292740514" sldId="270"/>
        </pc:sldMkLst>
        <pc:spChg chg="mod">
          <ac:chgData name="Bengt Olsson" userId="9a0b6d1fc26172b4" providerId="Windows Live" clId="Web-{9FBD5A7E-D84C-A85B-6500-CEE093B8DF96}" dt="2025-02-25T16:30:00.049" v="308" actId="20577"/>
          <ac:spMkLst>
            <pc:docMk/>
            <pc:sldMk cId="4292740514" sldId="270"/>
            <ac:spMk id="2" creationId="{D3F4171F-D3B6-C77B-9BC6-540E8B96AFC6}"/>
          </ac:spMkLst>
        </pc:spChg>
        <pc:spChg chg="mod">
          <ac:chgData name="Bengt Olsson" userId="9a0b6d1fc26172b4" providerId="Windows Live" clId="Web-{9FBD5A7E-D84C-A85B-6500-CEE093B8DF96}" dt="2025-02-25T15:49:01" v="281" actId="20577"/>
          <ac:spMkLst>
            <pc:docMk/>
            <pc:sldMk cId="4292740514" sldId="270"/>
            <ac:spMk id="3" creationId="{674C9C3D-3C49-543E-2118-945583CC0EA8}"/>
          </ac:spMkLst>
        </pc:spChg>
      </pc:sldChg>
      <pc:sldChg chg="modSp">
        <pc:chgData name="Bengt Olsson" userId="9a0b6d1fc26172b4" providerId="Windows Live" clId="Web-{9FBD5A7E-D84C-A85B-6500-CEE093B8DF96}" dt="2025-02-25T15:49:50.675" v="285" actId="20577"/>
        <pc:sldMkLst>
          <pc:docMk/>
          <pc:sldMk cId="2981063900" sldId="271"/>
        </pc:sldMkLst>
        <pc:spChg chg="mod">
          <ac:chgData name="Bengt Olsson" userId="9a0b6d1fc26172b4" providerId="Windows Live" clId="Web-{9FBD5A7E-D84C-A85B-6500-CEE093B8DF96}" dt="2025-02-25T15:49:38.049" v="283" actId="20577"/>
          <ac:spMkLst>
            <pc:docMk/>
            <pc:sldMk cId="2981063900" sldId="271"/>
            <ac:spMk id="2" creationId="{D6475EF0-2E4F-D215-45D6-5BB145FF5F77}"/>
          </ac:spMkLst>
        </pc:spChg>
        <pc:spChg chg="mod">
          <ac:chgData name="Bengt Olsson" userId="9a0b6d1fc26172b4" providerId="Windows Live" clId="Web-{9FBD5A7E-D84C-A85B-6500-CEE093B8DF96}" dt="2025-02-25T15:49:50.675" v="285" actId="20577"/>
          <ac:spMkLst>
            <pc:docMk/>
            <pc:sldMk cId="2981063900" sldId="271"/>
            <ac:spMk id="3" creationId="{1B491FE5-359F-63C8-B1CF-1F18A739373C}"/>
          </ac:spMkLst>
        </pc:spChg>
      </pc:sldChg>
      <pc:sldChg chg="modSp">
        <pc:chgData name="Bengt Olsson" userId="9a0b6d1fc26172b4" providerId="Windows Live" clId="Web-{9FBD5A7E-D84C-A85B-6500-CEE093B8DF96}" dt="2025-02-25T15:50:21.677" v="287" actId="20577"/>
        <pc:sldMkLst>
          <pc:docMk/>
          <pc:sldMk cId="511516649" sldId="272"/>
        </pc:sldMkLst>
        <pc:spChg chg="mod">
          <ac:chgData name="Bengt Olsson" userId="9a0b6d1fc26172b4" providerId="Windows Live" clId="Web-{9FBD5A7E-D84C-A85B-6500-CEE093B8DF96}" dt="2025-02-25T15:50:03.098" v="286" actId="20577"/>
          <ac:spMkLst>
            <pc:docMk/>
            <pc:sldMk cId="511516649" sldId="272"/>
            <ac:spMk id="2" creationId="{31089F7E-66BB-D760-4545-54C4BFA4AE6D}"/>
          </ac:spMkLst>
        </pc:spChg>
        <pc:spChg chg="mod">
          <ac:chgData name="Bengt Olsson" userId="9a0b6d1fc26172b4" providerId="Windows Live" clId="Web-{9FBD5A7E-D84C-A85B-6500-CEE093B8DF96}" dt="2025-02-25T15:50:21.677" v="287" actId="20577"/>
          <ac:spMkLst>
            <pc:docMk/>
            <pc:sldMk cId="511516649" sldId="272"/>
            <ac:spMk id="3" creationId="{BDADF529-29C1-EC28-2894-246512A758E7}"/>
          </ac:spMkLst>
        </pc:spChg>
      </pc:sldChg>
      <pc:sldChg chg="modSp">
        <pc:chgData name="Bengt Olsson" userId="9a0b6d1fc26172b4" providerId="Windows Live" clId="Web-{9FBD5A7E-D84C-A85B-6500-CEE093B8DF96}" dt="2025-02-25T16:33:57.729" v="323" actId="20577"/>
        <pc:sldMkLst>
          <pc:docMk/>
          <pc:sldMk cId="2394157850" sldId="273"/>
        </pc:sldMkLst>
        <pc:spChg chg="mod">
          <ac:chgData name="Bengt Olsson" userId="9a0b6d1fc26172b4" providerId="Windows Live" clId="Web-{9FBD5A7E-D84C-A85B-6500-CEE093B8DF96}" dt="2025-02-25T15:23:03.366" v="211" actId="20577"/>
          <ac:spMkLst>
            <pc:docMk/>
            <pc:sldMk cId="2394157850" sldId="273"/>
            <ac:spMk id="2" creationId="{B5AF375A-993D-98E8-6B99-47F145810952}"/>
          </ac:spMkLst>
        </pc:spChg>
        <pc:spChg chg="mod">
          <ac:chgData name="Bengt Olsson" userId="9a0b6d1fc26172b4" providerId="Windows Live" clId="Web-{9FBD5A7E-D84C-A85B-6500-CEE093B8DF96}" dt="2025-02-25T16:33:57.729" v="323" actId="20577"/>
          <ac:spMkLst>
            <pc:docMk/>
            <pc:sldMk cId="2394157850" sldId="273"/>
            <ac:spMk id="3" creationId="{31528A82-5B2B-AB83-02AF-2EB3B1CFC5F1}"/>
          </ac:spMkLst>
        </pc:spChg>
      </pc:sldChg>
      <pc:sldChg chg="modSp">
        <pc:chgData name="Bengt Olsson" userId="9a0b6d1fc26172b4" providerId="Windows Live" clId="Web-{9FBD5A7E-D84C-A85B-6500-CEE093B8DF96}" dt="2025-02-25T16:30:42.284" v="310" actId="20577"/>
        <pc:sldMkLst>
          <pc:docMk/>
          <pc:sldMk cId="3920827418" sldId="274"/>
        </pc:sldMkLst>
        <pc:spChg chg="mod">
          <ac:chgData name="Bengt Olsson" userId="9a0b6d1fc26172b4" providerId="Windows Live" clId="Web-{9FBD5A7E-D84C-A85B-6500-CEE093B8DF96}" dt="2025-02-25T16:30:42.284" v="310" actId="20577"/>
          <ac:spMkLst>
            <pc:docMk/>
            <pc:sldMk cId="3920827418" sldId="274"/>
            <ac:spMk id="2" creationId="{90CF4176-E9DE-2D46-CA49-DFC5D2EC05D2}"/>
          </ac:spMkLst>
        </pc:spChg>
        <pc:spChg chg="mod">
          <ac:chgData name="Bengt Olsson" userId="9a0b6d1fc26172b4" providerId="Windows Live" clId="Web-{9FBD5A7E-D84C-A85B-6500-CEE093B8DF96}" dt="2025-02-25T15:23:59.167" v="214" actId="20577"/>
          <ac:spMkLst>
            <pc:docMk/>
            <pc:sldMk cId="3920827418" sldId="274"/>
            <ac:spMk id="3" creationId="{A48E2EC1-D339-1EA4-DAA7-67ADDAAB187D}"/>
          </ac:spMkLst>
        </pc:spChg>
      </pc:sldChg>
      <pc:sldChg chg="modSp">
        <pc:chgData name="Bengt Olsson" userId="9a0b6d1fc26172b4" providerId="Windows Live" clId="Web-{9FBD5A7E-D84C-A85B-6500-CEE093B8DF96}" dt="2025-02-25T15:28:57.202" v="215" actId="20577"/>
        <pc:sldMkLst>
          <pc:docMk/>
          <pc:sldMk cId="1944322065" sldId="275"/>
        </pc:sldMkLst>
        <pc:spChg chg="mod">
          <ac:chgData name="Bengt Olsson" userId="9a0b6d1fc26172b4" providerId="Windows Live" clId="Web-{9FBD5A7E-D84C-A85B-6500-CEE093B8DF96}" dt="2025-02-25T15:28:57.202" v="215" actId="20577"/>
          <ac:spMkLst>
            <pc:docMk/>
            <pc:sldMk cId="1944322065" sldId="275"/>
            <ac:spMk id="2" creationId="{9F827972-B8B9-D950-958D-F8FAC52221B1}"/>
          </ac:spMkLst>
        </pc:spChg>
        <pc:spChg chg="mod">
          <ac:chgData name="Bengt Olsson" userId="9a0b6d1fc26172b4" providerId="Windows Live" clId="Web-{9FBD5A7E-D84C-A85B-6500-CEE093B8DF96}" dt="2025-02-25T14:16:47.849" v="0" actId="20577"/>
          <ac:spMkLst>
            <pc:docMk/>
            <pc:sldMk cId="1944322065" sldId="275"/>
            <ac:spMk id="3" creationId="{30BE0844-CE9B-3DC6-AA35-C2816C796D43}"/>
          </ac:spMkLst>
        </pc:spChg>
      </pc:sldChg>
      <pc:sldChg chg="modSp">
        <pc:chgData name="Bengt Olsson" userId="9a0b6d1fc26172b4" providerId="Windows Live" clId="Web-{9FBD5A7E-D84C-A85B-6500-CEE093B8DF96}" dt="2025-02-25T16:31:21.520" v="312" actId="20577"/>
        <pc:sldMkLst>
          <pc:docMk/>
          <pc:sldMk cId="3410140170" sldId="276"/>
        </pc:sldMkLst>
        <pc:spChg chg="mod">
          <ac:chgData name="Bengt Olsson" userId="9a0b6d1fc26172b4" providerId="Windows Live" clId="Web-{9FBD5A7E-D84C-A85B-6500-CEE093B8DF96}" dt="2025-02-25T16:31:21.520" v="312" actId="20577"/>
          <ac:spMkLst>
            <pc:docMk/>
            <pc:sldMk cId="3410140170" sldId="276"/>
            <ac:spMk id="2" creationId="{946A6167-71B3-B635-E02F-06B78AC8C6A6}"/>
          </ac:spMkLst>
        </pc:spChg>
        <pc:spChg chg="mod">
          <ac:chgData name="Bengt Olsson" userId="9a0b6d1fc26172b4" providerId="Windows Live" clId="Web-{9FBD5A7E-D84C-A85B-6500-CEE093B8DF96}" dt="2025-02-25T15:40:13.512" v="238" actId="20577"/>
          <ac:spMkLst>
            <pc:docMk/>
            <pc:sldMk cId="3410140170" sldId="276"/>
            <ac:spMk id="3" creationId="{4604F3AA-636F-8C6F-919F-54C5D2C224A0}"/>
          </ac:spMkLst>
        </pc:spChg>
      </pc:sldChg>
      <pc:sldChg chg="addSp delSp modSp">
        <pc:chgData name="Bengt Olsson" userId="9a0b6d1fc26172b4" providerId="Windows Live" clId="Web-{9FBD5A7E-D84C-A85B-6500-CEE093B8DF96}" dt="2025-02-25T17:47:59.290" v="692" actId="20577"/>
        <pc:sldMkLst>
          <pc:docMk/>
          <pc:sldMk cId="2225207002" sldId="277"/>
        </pc:sldMkLst>
        <pc:spChg chg="mod">
          <ac:chgData name="Bengt Olsson" userId="9a0b6d1fc26172b4" providerId="Windows Live" clId="Web-{9FBD5A7E-D84C-A85B-6500-CEE093B8DF96}" dt="2025-02-25T15:29:28.032" v="217" actId="20577"/>
          <ac:spMkLst>
            <pc:docMk/>
            <pc:sldMk cId="2225207002" sldId="277"/>
            <ac:spMk id="2" creationId="{29F2DB39-FB23-5CEA-17FF-6E46C3148DB0}"/>
          </ac:spMkLst>
        </pc:spChg>
        <pc:spChg chg="mod">
          <ac:chgData name="Bengt Olsson" userId="9a0b6d1fc26172b4" providerId="Windows Live" clId="Web-{9FBD5A7E-D84C-A85B-6500-CEE093B8DF96}" dt="2025-02-25T17:47:59.290" v="692" actId="20577"/>
          <ac:spMkLst>
            <pc:docMk/>
            <pc:sldMk cId="2225207002" sldId="277"/>
            <ac:spMk id="3" creationId="{039B178C-E1F8-C7B7-404F-21A86196C14C}"/>
          </ac:spMkLst>
        </pc:spChg>
        <pc:spChg chg="add del">
          <ac:chgData name="Bengt Olsson" userId="9a0b6d1fc26172b4" providerId="Windows Live" clId="Web-{9FBD5A7E-D84C-A85B-6500-CEE093B8DF96}" dt="2025-02-25T14:29:41.814" v="76"/>
          <ac:spMkLst>
            <pc:docMk/>
            <pc:sldMk cId="2225207002" sldId="277"/>
            <ac:spMk id="5" creationId="{EEE56ABB-F355-782C-8412-91BB761700E8}"/>
          </ac:spMkLst>
        </pc:spChg>
      </pc:sldChg>
      <pc:sldChg chg="modSp new">
        <pc:chgData name="Bengt Olsson" userId="9a0b6d1fc26172b4" providerId="Windows Live" clId="Web-{9FBD5A7E-D84C-A85B-6500-CEE093B8DF96}" dt="2025-02-25T15:29:36.939" v="218" actId="20577"/>
        <pc:sldMkLst>
          <pc:docMk/>
          <pc:sldMk cId="4015382441" sldId="278"/>
        </pc:sldMkLst>
        <pc:spChg chg="mod">
          <ac:chgData name="Bengt Olsson" userId="9a0b6d1fc26172b4" providerId="Windows Live" clId="Web-{9FBD5A7E-D84C-A85B-6500-CEE093B8DF96}" dt="2025-02-25T15:29:36.939" v="218" actId="20577"/>
          <ac:spMkLst>
            <pc:docMk/>
            <pc:sldMk cId="4015382441" sldId="278"/>
            <ac:spMk id="2" creationId="{C2DCDF76-0192-8CE1-0B28-67E3DCD853FB}"/>
          </ac:spMkLst>
        </pc:spChg>
        <pc:spChg chg="mod">
          <ac:chgData name="Bengt Olsson" userId="9a0b6d1fc26172b4" providerId="Windows Live" clId="Web-{9FBD5A7E-D84C-A85B-6500-CEE093B8DF96}" dt="2025-02-25T15:02:59.599" v="160" actId="20577"/>
          <ac:spMkLst>
            <pc:docMk/>
            <pc:sldMk cId="4015382441" sldId="278"/>
            <ac:spMk id="3" creationId="{2B6A9550-71D1-E342-F44C-028B7458D522}"/>
          </ac:spMkLst>
        </pc:spChg>
      </pc:sldChg>
    </pc:docChg>
  </pc:docChgLst>
  <pc:docChgLst>
    <pc:chgData name="Bengt Olsson" userId="9a0b6d1fc26172b4" providerId="Windows Live" clId="Web-{F839C9CB-E464-CAC9-F18C-689DFF06DCCE}"/>
    <pc:docChg chg="addSld delSld modSld sldOrd">
      <pc:chgData name="Bengt Olsson" userId="9a0b6d1fc26172b4" providerId="Windows Live" clId="Web-{F839C9CB-E464-CAC9-F18C-689DFF06DCCE}" dt="2025-02-26T11:55:06.739" v="49" actId="20577"/>
      <pc:docMkLst>
        <pc:docMk/>
      </pc:docMkLst>
      <pc:sldChg chg="del">
        <pc:chgData name="Bengt Olsson" userId="9a0b6d1fc26172b4" providerId="Windows Live" clId="Web-{F839C9CB-E464-CAC9-F18C-689DFF06DCCE}" dt="2025-02-26T11:46:52.800" v="0"/>
        <pc:sldMkLst>
          <pc:docMk/>
          <pc:sldMk cId="3452630996" sldId="257"/>
        </pc:sldMkLst>
      </pc:sldChg>
      <pc:sldChg chg="modSp new ord">
        <pc:chgData name="Bengt Olsson" userId="9a0b6d1fc26172b4" providerId="Windows Live" clId="Web-{F839C9CB-E464-CAC9-F18C-689DFF06DCCE}" dt="2025-02-26T11:55:06.739" v="49" actId="20577"/>
        <pc:sldMkLst>
          <pc:docMk/>
          <pc:sldMk cId="2725219394" sldId="279"/>
        </pc:sldMkLst>
        <pc:spChg chg="mod">
          <ac:chgData name="Bengt Olsson" userId="9a0b6d1fc26172b4" providerId="Windows Live" clId="Web-{F839C9CB-E464-CAC9-F18C-689DFF06DCCE}" dt="2025-02-26T11:53:10.219" v="37" actId="20577"/>
          <ac:spMkLst>
            <pc:docMk/>
            <pc:sldMk cId="2725219394" sldId="279"/>
            <ac:spMk id="2" creationId="{C44699B9-0B3A-B46C-28DB-0071C576E3FD}"/>
          </ac:spMkLst>
        </pc:spChg>
        <pc:spChg chg="mod">
          <ac:chgData name="Bengt Olsson" userId="9a0b6d1fc26172b4" providerId="Windows Live" clId="Web-{F839C9CB-E464-CAC9-F18C-689DFF06DCCE}" dt="2025-02-26T11:55:06.739" v="49" actId="20577"/>
          <ac:spMkLst>
            <pc:docMk/>
            <pc:sldMk cId="2725219394" sldId="279"/>
            <ac:spMk id="3" creationId="{C36F8371-34A7-AEAF-F357-3B78DDE23F4D}"/>
          </ac:spMkLst>
        </pc:spChg>
      </pc:sldChg>
    </pc:docChg>
  </pc:docChgLst>
  <pc:docChgLst>
    <pc:chgData name="Bengt Olsson" userId="9a0b6d1fc26172b4" providerId="Windows Live" clId="Web-{2867B536-9B12-766B-7749-66FAA4336FA8}"/>
    <pc:docChg chg="addSld modSld">
      <pc:chgData name="Bengt Olsson" userId="9a0b6d1fc26172b4" providerId="Windows Live" clId="Web-{2867B536-9B12-766B-7749-66FAA4336FA8}" dt="2025-02-25T10:28:32.101" v="70" actId="20577"/>
      <pc:docMkLst>
        <pc:docMk/>
      </pc:docMkLst>
      <pc:sldChg chg="modSp">
        <pc:chgData name="Bengt Olsson" userId="9a0b6d1fc26172b4" providerId="Windows Live" clId="Web-{2867B536-9B12-766B-7749-66FAA4336FA8}" dt="2025-02-25T10:14:44.986" v="19" actId="14100"/>
        <pc:sldMkLst>
          <pc:docMk/>
          <pc:sldMk cId="227216686" sldId="259"/>
        </pc:sldMkLst>
        <pc:spChg chg="mod">
          <ac:chgData name="Bengt Olsson" userId="9a0b6d1fc26172b4" providerId="Windows Live" clId="Web-{2867B536-9B12-766B-7749-66FAA4336FA8}" dt="2025-02-25T10:14:44.986" v="19" actId="14100"/>
          <ac:spMkLst>
            <pc:docMk/>
            <pc:sldMk cId="227216686" sldId="259"/>
            <ac:spMk id="2" creationId="{1E949A58-6F63-203B-7DCC-0FC2ABC0331B}"/>
          </ac:spMkLst>
        </pc:spChg>
      </pc:sldChg>
      <pc:sldChg chg="modSp new">
        <pc:chgData name="Bengt Olsson" userId="9a0b6d1fc26172b4" providerId="Windows Live" clId="Web-{2867B536-9B12-766B-7749-66FAA4336FA8}" dt="2025-02-25T10:11:28.059" v="5" actId="20577"/>
        <pc:sldMkLst>
          <pc:docMk/>
          <pc:sldMk cId="2187400033" sldId="260"/>
        </pc:sldMkLst>
        <pc:spChg chg="mod">
          <ac:chgData name="Bengt Olsson" userId="9a0b6d1fc26172b4" providerId="Windows Live" clId="Web-{2867B536-9B12-766B-7749-66FAA4336FA8}" dt="2025-02-25T10:11:28.059" v="5" actId="20577"/>
          <ac:spMkLst>
            <pc:docMk/>
            <pc:sldMk cId="2187400033" sldId="260"/>
            <ac:spMk id="3" creationId="{402E89AE-090C-53A7-9183-A1A9269C14AB}"/>
          </ac:spMkLst>
        </pc:spChg>
      </pc:sldChg>
      <pc:sldChg chg="modSp new">
        <pc:chgData name="Bengt Olsson" userId="9a0b6d1fc26172b4" providerId="Windows Live" clId="Web-{2867B536-9B12-766B-7749-66FAA4336FA8}" dt="2025-02-25T10:12:57.374" v="13" actId="14100"/>
        <pc:sldMkLst>
          <pc:docMk/>
          <pc:sldMk cId="494559056" sldId="261"/>
        </pc:sldMkLst>
        <pc:spChg chg="mod">
          <ac:chgData name="Bengt Olsson" userId="9a0b6d1fc26172b4" providerId="Windows Live" clId="Web-{2867B536-9B12-766B-7749-66FAA4336FA8}" dt="2025-02-25T10:12:08.264" v="8" actId="20577"/>
          <ac:spMkLst>
            <pc:docMk/>
            <pc:sldMk cId="494559056" sldId="261"/>
            <ac:spMk id="2" creationId="{F1A68412-E24C-CF95-3942-0369EF5BEF24}"/>
          </ac:spMkLst>
        </pc:spChg>
        <pc:spChg chg="mod">
          <ac:chgData name="Bengt Olsson" userId="9a0b6d1fc26172b4" providerId="Windows Live" clId="Web-{2867B536-9B12-766B-7749-66FAA4336FA8}" dt="2025-02-25T10:12:57.374" v="13" actId="14100"/>
          <ac:spMkLst>
            <pc:docMk/>
            <pc:sldMk cId="494559056" sldId="261"/>
            <ac:spMk id="3" creationId="{1B3D02F5-DAF3-59FF-ADA8-122FDE6CE6CC}"/>
          </ac:spMkLst>
        </pc:spChg>
      </pc:sldChg>
      <pc:sldChg chg="modSp new">
        <pc:chgData name="Bengt Olsson" userId="9a0b6d1fc26172b4" providerId="Windows Live" clId="Web-{2867B536-9B12-766B-7749-66FAA4336FA8}" dt="2025-02-25T10:22:03.780" v="45" actId="20577"/>
        <pc:sldMkLst>
          <pc:docMk/>
          <pc:sldMk cId="3948645575" sldId="262"/>
        </pc:sldMkLst>
        <pc:spChg chg="mod">
          <ac:chgData name="Bengt Olsson" userId="9a0b6d1fc26172b4" providerId="Windows Live" clId="Web-{2867B536-9B12-766B-7749-66FAA4336FA8}" dt="2025-02-25T10:22:03.780" v="45" actId="20577"/>
          <ac:spMkLst>
            <pc:docMk/>
            <pc:sldMk cId="3948645575" sldId="262"/>
            <ac:spMk id="3" creationId="{DA2F570E-45C1-B225-4099-94EBF143ABA2}"/>
          </ac:spMkLst>
        </pc:spChg>
      </pc:sldChg>
      <pc:sldChg chg="modSp new">
        <pc:chgData name="Bengt Olsson" userId="9a0b6d1fc26172b4" providerId="Windows Live" clId="Web-{2867B536-9B12-766B-7749-66FAA4336FA8}" dt="2025-02-25T10:24:09.687" v="52" actId="20577"/>
        <pc:sldMkLst>
          <pc:docMk/>
          <pc:sldMk cId="4006107512" sldId="263"/>
        </pc:sldMkLst>
        <pc:spChg chg="mod">
          <ac:chgData name="Bengt Olsson" userId="9a0b6d1fc26172b4" providerId="Windows Live" clId="Web-{2867B536-9B12-766B-7749-66FAA4336FA8}" dt="2025-02-25T10:24:09.687" v="52" actId="20577"/>
          <ac:spMkLst>
            <pc:docMk/>
            <pc:sldMk cId="4006107512" sldId="263"/>
            <ac:spMk id="3" creationId="{2330F297-9B6F-6F8A-050D-B214CC8BF94E}"/>
          </ac:spMkLst>
        </pc:spChg>
      </pc:sldChg>
      <pc:sldChg chg="modSp new">
        <pc:chgData name="Bengt Olsson" userId="9a0b6d1fc26172b4" providerId="Windows Live" clId="Web-{2867B536-9B12-766B-7749-66FAA4336FA8}" dt="2025-02-25T10:28:32.101" v="70" actId="20577"/>
        <pc:sldMkLst>
          <pc:docMk/>
          <pc:sldMk cId="4258022350" sldId="264"/>
        </pc:sldMkLst>
        <pc:spChg chg="mod">
          <ac:chgData name="Bengt Olsson" userId="9a0b6d1fc26172b4" providerId="Windows Live" clId="Web-{2867B536-9B12-766B-7749-66FAA4336FA8}" dt="2025-02-25T10:25:33.924" v="56" actId="20577"/>
          <ac:spMkLst>
            <pc:docMk/>
            <pc:sldMk cId="4258022350" sldId="264"/>
            <ac:spMk id="2" creationId="{27553097-5BBE-3FF2-E65A-6064B6DFF037}"/>
          </ac:spMkLst>
        </pc:spChg>
        <pc:spChg chg="mod">
          <ac:chgData name="Bengt Olsson" userId="9a0b6d1fc26172b4" providerId="Windows Live" clId="Web-{2867B536-9B12-766B-7749-66FAA4336FA8}" dt="2025-02-25T10:28:32.101" v="70" actId="20577"/>
          <ac:spMkLst>
            <pc:docMk/>
            <pc:sldMk cId="4258022350" sldId="264"/>
            <ac:spMk id="3" creationId="{64D2E604-C8F9-B89E-5DD5-DCC5F0959F76}"/>
          </ac:spMkLst>
        </pc:spChg>
      </pc:sldChg>
    </pc:docChg>
  </pc:docChgLst>
  <pc:docChgLst>
    <pc:chgData name="Bengt Olsson" userId="9a0b6d1fc26172b4" providerId="Windows Live" clId="Web-{B1908B22-55E6-52F6-8A39-7538B48BA197}"/>
    <pc:docChg chg="addSld delSld modSld">
      <pc:chgData name="Bengt Olsson" userId="9a0b6d1fc26172b4" providerId="Windows Live" clId="Web-{B1908B22-55E6-52F6-8A39-7538B48BA197}" dt="2025-02-25T10:02:40.652" v="34" actId="14100"/>
      <pc:docMkLst>
        <pc:docMk/>
      </pc:docMkLst>
      <pc:sldChg chg="del">
        <pc:chgData name="Bengt Olsson" userId="9a0b6d1fc26172b4" providerId="Windows Live" clId="Web-{B1908B22-55E6-52F6-8A39-7538B48BA197}" dt="2025-02-25T09:47:33.405" v="1"/>
        <pc:sldMkLst>
          <pc:docMk/>
          <pc:sldMk cId="109857222" sldId="256"/>
        </pc:sldMkLst>
      </pc:sldChg>
      <pc:sldChg chg="modSp new">
        <pc:chgData name="Bengt Olsson" userId="9a0b6d1fc26172b4" providerId="Windows Live" clId="Web-{B1908B22-55E6-52F6-8A39-7538B48BA197}" dt="2025-02-25T09:58:23.731" v="21" actId="1076"/>
        <pc:sldMkLst>
          <pc:docMk/>
          <pc:sldMk cId="3452630996" sldId="257"/>
        </pc:sldMkLst>
        <pc:spChg chg="mod">
          <ac:chgData name="Bengt Olsson" userId="9a0b6d1fc26172b4" providerId="Windows Live" clId="Web-{B1908B22-55E6-52F6-8A39-7538B48BA197}" dt="2025-02-25T09:47:56.170" v="3" actId="20577"/>
          <ac:spMkLst>
            <pc:docMk/>
            <pc:sldMk cId="3452630996" sldId="257"/>
            <ac:spMk id="2" creationId="{327390AE-D931-51F7-5FD8-7CB8D30AF4CC}"/>
          </ac:spMkLst>
        </pc:spChg>
        <pc:spChg chg="mod">
          <ac:chgData name="Bengt Olsson" userId="9a0b6d1fc26172b4" providerId="Windows Live" clId="Web-{B1908B22-55E6-52F6-8A39-7538B48BA197}" dt="2025-02-25T09:58:23.731" v="21" actId="1076"/>
          <ac:spMkLst>
            <pc:docMk/>
            <pc:sldMk cId="3452630996" sldId="257"/>
            <ac:spMk id="3" creationId="{06325A47-0C07-2E70-A55D-9051595FB636}"/>
          </ac:spMkLst>
        </pc:spChg>
      </pc:sldChg>
      <pc:sldChg chg="modSp new">
        <pc:chgData name="Bengt Olsson" userId="9a0b6d1fc26172b4" providerId="Windows Live" clId="Web-{B1908B22-55E6-52F6-8A39-7538B48BA197}" dt="2025-02-25T10:01:16.652" v="27" actId="20577"/>
        <pc:sldMkLst>
          <pc:docMk/>
          <pc:sldMk cId="3278258016" sldId="258"/>
        </pc:sldMkLst>
        <pc:spChg chg="mod">
          <ac:chgData name="Bengt Olsson" userId="9a0b6d1fc26172b4" providerId="Windows Live" clId="Web-{B1908B22-55E6-52F6-8A39-7538B48BA197}" dt="2025-02-25T09:59:14.949" v="25" actId="14100"/>
          <ac:spMkLst>
            <pc:docMk/>
            <pc:sldMk cId="3278258016" sldId="258"/>
            <ac:spMk id="2" creationId="{992613FF-A69B-4210-D0B4-9F0D6FB40AC0}"/>
          </ac:spMkLst>
        </pc:spChg>
        <pc:spChg chg="mod">
          <ac:chgData name="Bengt Olsson" userId="9a0b6d1fc26172b4" providerId="Windows Live" clId="Web-{B1908B22-55E6-52F6-8A39-7538B48BA197}" dt="2025-02-25T10:01:16.652" v="27" actId="20577"/>
          <ac:spMkLst>
            <pc:docMk/>
            <pc:sldMk cId="3278258016" sldId="258"/>
            <ac:spMk id="3" creationId="{5519A10B-C6C4-208C-B46B-BDCACCCEDDCC}"/>
          </ac:spMkLst>
        </pc:spChg>
      </pc:sldChg>
      <pc:sldChg chg="modSp new">
        <pc:chgData name="Bengt Olsson" userId="9a0b6d1fc26172b4" providerId="Windows Live" clId="Web-{B1908B22-55E6-52F6-8A39-7538B48BA197}" dt="2025-02-25T10:02:40.652" v="34" actId="14100"/>
        <pc:sldMkLst>
          <pc:docMk/>
          <pc:sldMk cId="227216686" sldId="259"/>
        </pc:sldMkLst>
        <pc:spChg chg="mod">
          <ac:chgData name="Bengt Olsson" userId="9a0b6d1fc26172b4" providerId="Windows Live" clId="Web-{B1908B22-55E6-52F6-8A39-7538B48BA197}" dt="2025-02-25T10:02:40.652" v="34" actId="14100"/>
          <ac:spMkLst>
            <pc:docMk/>
            <pc:sldMk cId="227216686" sldId="259"/>
            <ac:spMk id="3" creationId="{02D1E29B-F45B-908B-86DD-83F357757764}"/>
          </ac:spMkLst>
        </pc:spChg>
      </pc:sldChg>
    </pc:docChg>
  </pc:docChgLst>
  <pc:docChgLst>
    <pc:chgData name="Bengt Olsson" userId="9a0b6d1fc26172b4" providerId="Windows Live" clId="Web-{186B1F1F-40E7-4F5B-FCEF-3F2916789861}"/>
    <pc:docChg chg="addSld delSld modSld">
      <pc:chgData name="Bengt Olsson" userId="9a0b6d1fc26172b4" providerId="Windows Live" clId="Web-{186B1F1F-40E7-4F5B-FCEF-3F2916789861}" dt="2025-02-25T13:40:41.510" v="188"/>
      <pc:docMkLst>
        <pc:docMk/>
      </pc:docMkLst>
      <pc:sldChg chg="modSp">
        <pc:chgData name="Bengt Olsson" userId="9a0b6d1fc26172b4" providerId="Windows Live" clId="Web-{186B1F1F-40E7-4F5B-FCEF-3F2916789861}" dt="2025-02-25T13:29:43.923" v="131" actId="20577"/>
        <pc:sldMkLst>
          <pc:docMk/>
          <pc:sldMk cId="3452630996" sldId="257"/>
        </pc:sldMkLst>
        <pc:spChg chg="mod">
          <ac:chgData name="Bengt Olsson" userId="9a0b6d1fc26172b4" providerId="Windows Live" clId="Web-{186B1F1F-40E7-4F5B-FCEF-3F2916789861}" dt="2025-02-25T13:25:24.107" v="81" actId="20577"/>
          <ac:spMkLst>
            <pc:docMk/>
            <pc:sldMk cId="3452630996" sldId="257"/>
            <ac:spMk id="2" creationId="{327390AE-D931-51F7-5FD8-7CB8D30AF4CC}"/>
          </ac:spMkLst>
        </pc:spChg>
        <pc:spChg chg="mod">
          <ac:chgData name="Bengt Olsson" userId="9a0b6d1fc26172b4" providerId="Windows Live" clId="Web-{186B1F1F-40E7-4F5B-FCEF-3F2916789861}" dt="2025-02-25T13:29:43.923" v="131" actId="20577"/>
          <ac:spMkLst>
            <pc:docMk/>
            <pc:sldMk cId="3452630996" sldId="257"/>
            <ac:spMk id="3" creationId="{06325A47-0C07-2E70-A55D-9051595FB636}"/>
          </ac:spMkLst>
        </pc:spChg>
      </pc:sldChg>
      <pc:sldChg chg="modSp">
        <pc:chgData name="Bengt Olsson" userId="9a0b6d1fc26172b4" providerId="Windows Live" clId="Web-{186B1F1F-40E7-4F5B-FCEF-3F2916789861}" dt="2025-02-25T13:32:25.066" v="135" actId="20577"/>
        <pc:sldMkLst>
          <pc:docMk/>
          <pc:sldMk cId="3278258016" sldId="258"/>
        </pc:sldMkLst>
        <pc:spChg chg="mod">
          <ac:chgData name="Bengt Olsson" userId="9a0b6d1fc26172b4" providerId="Windows Live" clId="Web-{186B1F1F-40E7-4F5B-FCEF-3F2916789861}" dt="2025-02-25T13:32:25.066" v="135" actId="20577"/>
          <ac:spMkLst>
            <pc:docMk/>
            <pc:sldMk cId="3278258016" sldId="258"/>
            <ac:spMk id="3" creationId="{5519A10B-C6C4-208C-B46B-BDCACCCEDDCC}"/>
          </ac:spMkLst>
        </pc:spChg>
      </pc:sldChg>
      <pc:sldChg chg="modSp">
        <pc:chgData name="Bengt Olsson" userId="9a0b6d1fc26172b4" providerId="Windows Live" clId="Web-{186B1F1F-40E7-4F5B-FCEF-3F2916789861}" dt="2025-02-25T13:39:10.993" v="176" actId="20577"/>
        <pc:sldMkLst>
          <pc:docMk/>
          <pc:sldMk cId="227216686" sldId="259"/>
        </pc:sldMkLst>
        <pc:spChg chg="mod">
          <ac:chgData name="Bengt Olsson" userId="9a0b6d1fc26172b4" providerId="Windows Live" clId="Web-{186B1F1F-40E7-4F5B-FCEF-3F2916789861}" dt="2025-02-25T13:39:10.993" v="176" actId="20577"/>
          <ac:spMkLst>
            <pc:docMk/>
            <pc:sldMk cId="227216686" sldId="259"/>
            <ac:spMk id="3" creationId="{02D1E29B-F45B-908B-86DD-83F357757764}"/>
          </ac:spMkLst>
        </pc:spChg>
      </pc:sldChg>
      <pc:sldChg chg="modSp del">
        <pc:chgData name="Bengt Olsson" userId="9a0b6d1fc26172b4" providerId="Windows Live" clId="Web-{186B1F1F-40E7-4F5B-FCEF-3F2916789861}" dt="2025-02-25T13:40:41.510" v="188"/>
        <pc:sldMkLst>
          <pc:docMk/>
          <pc:sldMk cId="2187400033" sldId="260"/>
        </pc:sldMkLst>
        <pc:spChg chg="mod">
          <ac:chgData name="Bengt Olsson" userId="9a0b6d1fc26172b4" providerId="Windows Live" clId="Web-{186B1F1F-40E7-4F5B-FCEF-3F2916789861}" dt="2025-02-25T13:39:54.728" v="184" actId="20577"/>
          <ac:spMkLst>
            <pc:docMk/>
            <pc:sldMk cId="2187400033" sldId="260"/>
            <ac:spMk id="2" creationId="{B79348AF-8045-8AB1-BECB-9DFFE3B1266C}"/>
          </ac:spMkLst>
        </pc:spChg>
        <pc:spChg chg="mod">
          <ac:chgData name="Bengt Olsson" userId="9a0b6d1fc26172b4" providerId="Windows Live" clId="Web-{186B1F1F-40E7-4F5B-FCEF-3F2916789861}" dt="2025-02-25T13:40:07.260" v="187" actId="20577"/>
          <ac:spMkLst>
            <pc:docMk/>
            <pc:sldMk cId="2187400033" sldId="260"/>
            <ac:spMk id="3" creationId="{402E89AE-090C-53A7-9183-A1A9269C14AB}"/>
          </ac:spMkLst>
        </pc:spChg>
      </pc:sldChg>
      <pc:sldChg chg="modSp new">
        <pc:chgData name="Bengt Olsson" userId="9a0b6d1fc26172b4" providerId="Windows Live" clId="Web-{186B1F1F-40E7-4F5B-FCEF-3F2916789861}" dt="2025-02-25T13:01:03.960" v="8" actId="20577"/>
        <pc:sldMkLst>
          <pc:docMk/>
          <pc:sldMk cId="2440395010" sldId="265"/>
        </pc:sldMkLst>
        <pc:spChg chg="mod">
          <ac:chgData name="Bengt Olsson" userId="9a0b6d1fc26172b4" providerId="Windows Live" clId="Web-{186B1F1F-40E7-4F5B-FCEF-3F2916789861}" dt="2025-02-25T12:59:57.694" v="2" actId="20577"/>
          <ac:spMkLst>
            <pc:docMk/>
            <pc:sldMk cId="2440395010" sldId="265"/>
            <ac:spMk id="2" creationId="{78A8C27F-7E08-AAAA-4901-6FC260B004E7}"/>
          </ac:spMkLst>
        </pc:spChg>
        <pc:spChg chg="mod">
          <ac:chgData name="Bengt Olsson" userId="9a0b6d1fc26172b4" providerId="Windows Live" clId="Web-{186B1F1F-40E7-4F5B-FCEF-3F2916789861}" dt="2025-02-25T13:01:03.960" v="8" actId="20577"/>
          <ac:spMkLst>
            <pc:docMk/>
            <pc:sldMk cId="2440395010" sldId="265"/>
            <ac:spMk id="3" creationId="{2B599CD6-D86E-41C8-043A-16CBDFBA839F}"/>
          </ac:spMkLst>
        </pc:spChg>
      </pc:sldChg>
      <pc:sldChg chg="modSp new">
        <pc:chgData name="Bengt Olsson" userId="9a0b6d1fc26172b4" providerId="Windows Live" clId="Web-{186B1F1F-40E7-4F5B-FCEF-3F2916789861}" dt="2025-02-25T13:02:20.211" v="17" actId="20577"/>
        <pc:sldMkLst>
          <pc:docMk/>
          <pc:sldMk cId="1693987394" sldId="266"/>
        </pc:sldMkLst>
        <pc:spChg chg="mod">
          <ac:chgData name="Bengt Olsson" userId="9a0b6d1fc26172b4" providerId="Windows Live" clId="Web-{186B1F1F-40E7-4F5B-FCEF-3F2916789861}" dt="2025-02-25T13:02:20.211" v="17" actId="20577"/>
          <ac:spMkLst>
            <pc:docMk/>
            <pc:sldMk cId="1693987394" sldId="266"/>
            <ac:spMk id="3" creationId="{8BEFCFA2-E251-69FB-461A-CED8E2B24E0E}"/>
          </ac:spMkLst>
        </pc:spChg>
      </pc:sldChg>
      <pc:sldChg chg="modSp new">
        <pc:chgData name="Bengt Olsson" userId="9a0b6d1fc26172b4" providerId="Windows Live" clId="Web-{186B1F1F-40E7-4F5B-FCEF-3F2916789861}" dt="2025-02-25T13:03:10.852" v="20" actId="20577"/>
        <pc:sldMkLst>
          <pc:docMk/>
          <pc:sldMk cId="2285248762" sldId="267"/>
        </pc:sldMkLst>
        <pc:spChg chg="mod">
          <ac:chgData name="Bengt Olsson" userId="9a0b6d1fc26172b4" providerId="Windows Live" clId="Web-{186B1F1F-40E7-4F5B-FCEF-3F2916789861}" dt="2025-02-25T13:03:10.852" v="20" actId="20577"/>
          <ac:spMkLst>
            <pc:docMk/>
            <pc:sldMk cId="2285248762" sldId="267"/>
            <ac:spMk id="3" creationId="{61ED6D2B-E026-A874-C699-AA29242C7915}"/>
          </ac:spMkLst>
        </pc:spChg>
      </pc:sldChg>
      <pc:sldChg chg="modSp new">
        <pc:chgData name="Bengt Olsson" userId="9a0b6d1fc26172b4" providerId="Windows Live" clId="Web-{186B1F1F-40E7-4F5B-FCEF-3F2916789861}" dt="2025-02-25T13:06:06.073" v="26" actId="20577"/>
        <pc:sldMkLst>
          <pc:docMk/>
          <pc:sldMk cId="1706108502" sldId="268"/>
        </pc:sldMkLst>
        <pc:spChg chg="mod">
          <ac:chgData name="Bengt Olsson" userId="9a0b6d1fc26172b4" providerId="Windows Live" clId="Web-{186B1F1F-40E7-4F5B-FCEF-3F2916789861}" dt="2025-02-25T13:04:21.588" v="23" actId="20577"/>
          <ac:spMkLst>
            <pc:docMk/>
            <pc:sldMk cId="1706108502" sldId="268"/>
            <ac:spMk id="2" creationId="{3C1E68B9-948A-5519-3C86-B5128B36C71F}"/>
          </ac:spMkLst>
        </pc:spChg>
        <pc:spChg chg="mod">
          <ac:chgData name="Bengt Olsson" userId="9a0b6d1fc26172b4" providerId="Windows Live" clId="Web-{186B1F1F-40E7-4F5B-FCEF-3F2916789861}" dt="2025-02-25T13:06:06.073" v="26" actId="20577"/>
          <ac:spMkLst>
            <pc:docMk/>
            <pc:sldMk cId="1706108502" sldId="268"/>
            <ac:spMk id="3" creationId="{E3FF479F-A9B6-7AE4-CEC0-E871BEA107F6}"/>
          </ac:spMkLst>
        </pc:spChg>
      </pc:sldChg>
      <pc:sldChg chg="modSp new">
        <pc:chgData name="Bengt Olsson" userId="9a0b6d1fc26172b4" providerId="Windows Live" clId="Web-{186B1F1F-40E7-4F5B-FCEF-3F2916789861}" dt="2025-02-25T13:06:54.621" v="32" actId="20577"/>
        <pc:sldMkLst>
          <pc:docMk/>
          <pc:sldMk cId="1947836231" sldId="269"/>
        </pc:sldMkLst>
        <pc:spChg chg="mod">
          <ac:chgData name="Bengt Olsson" userId="9a0b6d1fc26172b4" providerId="Windows Live" clId="Web-{186B1F1F-40E7-4F5B-FCEF-3F2916789861}" dt="2025-02-25T13:06:54.621" v="32" actId="20577"/>
          <ac:spMkLst>
            <pc:docMk/>
            <pc:sldMk cId="1947836231" sldId="269"/>
            <ac:spMk id="3" creationId="{891F4EF3-A5DD-D0F4-315D-24D96DAD26F4}"/>
          </ac:spMkLst>
        </pc:spChg>
      </pc:sldChg>
      <pc:sldChg chg="modSp new">
        <pc:chgData name="Bengt Olsson" userId="9a0b6d1fc26172b4" providerId="Windows Live" clId="Web-{186B1F1F-40E7-4F5B-FCEF-3F2916789861}" dt="2025-02-25T13:07:34.043" v="35" actId="20577"/>
        <pc:sldMkLst>
          <pc:docMk/>
          <pc:sldMk cId="4292740514" sldId="270"/>
        </pc:sldMkLst>
        <pc:spChg chg="mod">
          <ac:chgData name="Bengt Olsson" userId="9a0b6d1fc26172b4" providerId="Windows Live" clId="Web-{186B1F1F-40E7-4F5B-FCEF-3F2916789861}" dt="2025-02-25T13:07:34.043" v="35" actId="20577"/>
          <ac:spMkLst>
            <pc:docMk/>
            <pc:sldMk cId="4292740514" sldId="270"/>
            <ac:spMk id="3" creationId="{674C9C3D-3C49-543E-2118-945583CC0EA8}"/>
          </ac:spMkLst>
        </pc:spChg>
      </pc:sldChg>
      <pc:sldChg chg="modSp new">
        <pc:chgData name="Bengt Olsson" userId="9a0b6d1fc26172b4" providerId="Windows Live" clId="Web-{186B1F1F-40E7-4F5B-FCEF-3F2916789861}" dt="2025-02-25T13:08:44.357" v="42" actId="20577"/>
        <pc:sldMkLst>
          <pc:docMk/>
          <pc:sldMk cId="2981063900" sldId="271"/>
        </pc:sldMkLst>
        <pc:spChg chg="mod">
          <ac:chgData name="Bengt Olsson" userId="9a0b6d1fc26172b4" providerId="Windows Live" clId="Web-{186B1F1F-40E7-4F5B-FCEF-3F2916789861}" dt="2025-02-25T13:07:54.997" v="40" actId="20577"/>
          <ac:spMkLst>
            <pc:docMk/>
            <pc:sldMk cId="2981063900" sldId="271"/>
            <ac:spMk id="2" creationId="{D6475EF0-2E4F-D215-45D6-5BB145FF5F77}"/>
          </ac:spMkLst>
        </pc:spChg>
        <pc:spChg chg="mod">
          <ac:chgData name="Bengt Olsson" userId="9a0b6d1fc26172b4" providerId="Windows Live" clId="Web-{186B1F1F-40E7-4F5B-FCEF-3F2916789861}" dt="2025-02-25T13:08:44.357" v="42" actId="20577"/>
          <ac:spMkLst>
            <pc:docMk/>
            <pc:sldMk cId="2981063900" sldId="271"/>
            <ac:spMk id="3" creationId="{1B491FE5-359F-63C8-B1CF-1F18A739373C}"/>
          </ac:spMkLst>
        </pc:spChg>
      </pc:sldChg>
      <pc:sldChg chg="modSp new">
        <pc:chgData name="Bengt Olsson" userId="9a0b6d1fc26172b4" providerId="Windows Live" clId="Web-{186B1F1F-40E7-4F5B-FCEF-3F2916789861}" dt="2025-02-25T13:10:13.467" v="52" actId="20577"/>
        <pc:sldMkLst>
          <pc:docMk/>
          <pc:sldMk cId="511516649" sldId="272"/>
        </pc:sldMkLst>
        <pc:spChg chg="mod">
          <ac:chgData name="Bengt Olsson" userId="9a0b6d1fc26172b4" providerId="Windows Live" clId="Web-{186B1F1F-40E7-4F5B-FCEF-3F2916789861}" dt="2025-02-25T13:10:13.467" v="52" actId="20577"/>
          <ac:spMkLst>
            <pc:docMk/>
            <pc:sldMk cId="511516649" sldId="272"/>
            <ac:spMk id="2" creationId="{31089F7E-66BB-D760-4545-54C4BFA4AE6D}"/>
          </ac:spMkLst>
        </pc:spChg>
        <pc:spChg chg="mod">
          <ac:chgData name="Bengt Olsson" userId="9a0b6d1fc26172b4" providerId="Windows Live" clId="Web-{186B1F1F-40E7-4F5B-FCEF-3F2916789861}" dt="2025-02-25T13:10:04.483" v="51" actId="20577"/>
          <ac:spMkLst>
            <pc:docMk/>
            <pc:sldMk cId="511516649" sldId="272"/>
            <ac:spMk id="3" creationId="{BDADF529-29C1-EC28-2894-246512A758E7}"/>
          </ac:spMkLst>
        </pc:spChg>
      </pc:sldChg>
      <pc:sldChg chg="modSp new">
        <pc:chgData name="Bengt Olsson" userId="9a0b6d1fc26172b4" providerId="Windows Live" clId="Web-{186B1F1F-40E7-4F5B-FCEF-3F2916789861}" dt="2025-02-25T13:13:08.782" v="63" actId="20577"/>
        <pc:sldMkLst>
          <pc:docMk/>
          <pc:sldMk cId="2394157850" sldId="273"/>
        </pc:sldMkLst>
        <pc:spChg chg="mod">
          <ac:chgData name="Bengt Olsson" userId="9a0b6d1fc26172b4" providerId="Windows Live" clId="Web-{186B1F1F-40E7-4F5B-FCEF-3F2916789861}" dt="2025-02-25T13:10:47.890" v="55" actId="20577"/>
          <ac:spMkLst>
            <pc:docMk/>
            <pc:sldMk cId="2394157850" sldId="273"/>
            <ac:spMk id="2" creationId="{B5AF375A-993D-98E8-6B99-47F145810952}"/>
          </ac:spMkLst>
        </pc:spChg>
        <pc:spChg chg="mod">
          <ac:chgData name="Bengt Olsson" userId="9a0b6d1fc26172b4" providerId="Windows Live" clId="Web-{186B1F1F-40E7-4F5B-FCEF-3F2916789861}" dt="2025-02-25T13:13:08.782" v="63" actId="20577"/>
          <ac:spMkLst>
            <pc:docMk/>
            <pc:sldMk cId="2394157850" sldId="273"/>
            <ac:spMk id="3" creationId="{31528A82-5B2B-AB83-02AF-2EB3B1CFC5F1}"/>
          </ac:spMkLst>
        </pc:spChg>
      </pc:sldChg>
      <pc:sldChg chg="modSp new">
        <pc:chgData name="Bengt Olsson" userId="9a0b6d1fc26172b4" providerId="Windows Live" clId="Web-{186B1F1F-40E7-4F5B-FCEF-3F2916789861}" dt="2025-02-25T13:14:24.799" v="70" actId="20577"/>
        <pc:sldMkLst>
          <pc:docMk/>
          <pc:sldMk cId="3920827418" sldId="274"/>
        </pc:sldMkLst>
        <pc:spChg chg="mod">
          <ac:chgData name="Bengt Olsson" userId="9a0b6d1fc26172b4" providerId="Windows Live" clId="Web-{186B1F1F-40E7-4F5B-FCEF-3F2916789861}" dt="2025-02-25T13:14:24.799" v="70" actId="20577"/>
          <ac:spMkLst>
            <pc:docMk/>
            <pc:sldMk cId="3920827418" sldId="274"/>
            <ac:spMk id="3" creationId="{A48E2EC1-D339-1EA4-DAA7-67ADDAAB187D}"/>
          </ac:spMkLst>
        </pc:spChg>
      </pc:sldChg>
      <pc:sldChg chg="addSp delSp modSp new">
        <pc:chgData name="Bengt Olsson" userId="9a0b6d1fc26172b4" providerId="Windows Live" clId="Web-{186B1F1F-40E7-4F5B-FCEF-3F2916789861}" dt="2025-02-25T13:28:56.328" v="118" actId="20577"/>
        <pc:sldMkLst>
          <pc:docMk/>
          <pc:sldMk cId="1944322065" sldId="275"/>
        </pc:sldMkLst>
        <pc:spChg chg="mod">
          <ac:chgData name="Bengt Olsson" userId="9a0b6d1fc26172b4" providerId="Windows Live" clId="Web-{186B1F1F-40E7-4F5B-FCEF-3F2916789861}" dt="2025-02-25T13:28:29.297" v="113" actId="20577"/>
          <ac:spMkLst>
            <pc:docMk/>
            <pc:sldMk cId="1944322065" sldId="275"/>
            <ac:spMk id="2" creationId="{9F827972-B8B9-D950-958D-F8FAC52221B1}"/>
          </ac:spMkLst>
        </pc:spChg>
        <pc:spChg chg="mod">
          <ac:chgData name="Bengt Olsson" userId="9a0b6d1fc26172b4" providerId="Windows Live" clId="Web-{186B1F1F-40E7-4F5B-FCEF-3F2916789861}" dt="2025-02-25T13:28:56.328" v="118" actId="20577"/>
          <ac:spMkLst>
            <pc:docMk/>
            <pc:sldMk cId="1944322065" sldId="275"/>
            <ac:spMk id="3" creationId="{30BE0844-CE9B-3DC6-AA35-C2816C796D43}"/>
          </ac:spMkLst>
        </pc:spChg>
        <pc:spChg chg="add del mod">
          <ac:chgData name="Bengt Olsson" userId="9a0b6d1fc26172b4" providerId="Windows Live" clId="Web-{186B1F1F-40E7-4F5B-FCEF-3F2916789861}" dt="2025-02-25T13:24:40.981" v="77"/>
          <ac:spMkLst>
            <pc:docMk/>
            <pc:sldMk cId="1944322065" sldId="275"/>
            <ac:spMk id="4" creationId="{2815372A-584C-52C4-68B7-9AC97EF9A01E}"/>
          </ac:spMkLst>
        </pc:spChg>
      </pc:sldChg>
      <pc:sldChg chg="modSp new">
        <pc:chgData name="Bengt Olsson" userId="9a0b6d1fc26172b4" providerId="Windows Live" clId="Web-{186B1F1F-40E7-4F5B-FCEF-3F2916789861}" dt="2025-02-25T13:33:48.051" v="148" actId="20577"/>
        <pc:sldMkLst>
          <pc:docMk/>
          <pc:sldMk cId="3410140170" sldId="276"/>
        </pc:sldMkLst>
        <pc:spChg chg="mod">
          <ac:chgData name="Bengt Olsson" userId="9a0b6d1fc26172b4" providerId="Windows Live" clId="Web-{186B1F1F-40E7-4F5B-FCEF-3F2916789861}" dt="2025-02-25T13:31:47.956" v="133" actId="20577"/>
          <ac:spMkLst>
            <pc:docMk/>
            <pc:sldMk cId="3410140170" sldId="276"/>
            <ac:spMk id="2" creationId="{946A6167-71B3-B635-E02F-06B78AC8C6A6}"/>
          </ac:spMkLst>
        </pc:spChg>
        <pc:spChg chg="mod">
          <ac:chgData name="Bengt Olsson" userId="9a0b6d1fc26172b4" providerId="Windows Live" clId="Web-{186B1F1F-40E7-4F5B-FCEF-3F2916789861}" dt="2025-02-25T13:33:48.051" v="148" actId="20577"/>
          <ac:spMkLst>
            <pc:docMk/>
            <pc:sldMk cId="3410140170" sldId="276"/>
            <ac:spMk id="3" creationId="{4604F3AA-636F-8C6F-919F-54C5D2C224A0}"/>
          </ac:spMkLst>
        </pc:spChg>
      </pc:sldChg>
      <pc:sldChg chg="addSp delSp modSp new">
        <pc:chgData name="Bengt Olsson" userId="9a0b6d1fc26172b4" providerId="Windows Live" clId="Web-{186B1F1F-40E7-4F5B-FCEF-3F2916789861}" dt="2025-02-25T13:36:53.038" v="173" actId="20577"/>
        <pc:sldMkLst>
          <pc:docMk/>
          <pc:sldMk cId="2225207002" sldId="277"/>
        </pc:sldMkLst>
        <pc:spChg chg="mod">
          <ac:chgData name="Bengt Olsson" userId="9a0b6d1fc26172b4" providerId="Windows Live" clId="Web-{186B1F1F-40E7-4F5B-FCEF-3F2916789861}" dt="2025-02-25T13:36:53.038" v="173" actId="20577"/>
          <ac:spMkLst>
            <pc:docMk/>
            <pc:sldMk cId="2225207002" sldId="277"/>
            <ac:spMk id="3" creationId="{039B178C-E1F8-C7B7-404F-21A86196C14C}"/>
          </ac:spMkLst>
        </pc:spChg>
        <pc:spChg chg="add del mod">
          <ac:chgData name="Bengt Olsson" userId="9a0b6d1fc26172b4" providerId="Windows Live" clId="Web-{186B1F1F-40E7-4F5B-FCEF-3F2916789861}" dt="2025-02-25T13:35:15.725" v="157"/>
          <ac:spMkLst>
            <pc:docMk/>
            <pc:sldMk cId="2225207002" sldId="277"/>
            <ac:spMk id="4" creationId="{24EFC07F-E494-17BD-2ACD-13E6ADBC76FA}"/>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GB"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GB" dirty="0"/>
          </a:p>
        </p:txBody>
      </p:sp>
      <p:sp>
        <p:nvSpPr>
          <p:cNvPr id="4" name="Date Placeholder 3"/>
          <p:cNvSpPr>
            <a:spLocks noGrp="1"/>
          </p:cNvSpPr>
          <p:nvPr>
            <p:ph type="dt" sz="half" idx="10"/>
          </p:nvPr>
        </p:nvSpPr>
        <p:spPr/>
        <p:txBody>
          <a:bodyPr/>
          <a:lstStyle/>
          <a:p>
            <a:fld id="{846CE7D5-CF57-46EF-B807-FDD0502418D4}" type="datetimeFigureOut">
              <a:rPr lang="en-GB" smtClean="0"/>
              <a:t>26/02/2025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23853878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GB" dirty="0"/>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4" name="Date Placeholder 3"/>
          <p:cNvSpPr>
            <a:spLocks noGrp="1"/>
          </p:cNvSpPr>
          <p:nvPr>
            <p:ph type="dt" sz="half" idx="10"/>
          </p:nvPr>
        </p:nvSpPr>
        <p:spPr/>
        <p:txBody>
          <a:bodyPr/>
          <a:lstStyle/>
          <a:p>
            <a:fld id="{846CE7D5-CF57-46EF-B807-FDD0502418D4}" type="datetimeFigureOut">
              <a:rPr lang="en-GB" smtClean="0"/>
              <a:t>26/02/2025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2202905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GB"/>
              <a:t>Click to edit Master title style</a:t>
            </a:r>
            <a:endParaRPr lang="en-GB"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4" name="Date Placeholder 3"/>
          <p:cNvSpPr>
            <a:spLocks noGrp="1"/>
          </p:cNvSpPr>
          <p:nvPr>
            <p:ph type="dt" sz="half" idx="10"/>
          </p:nvPr>
        </p:nvSpPr>
        <p:spPr/>
        <p:txBody>
          <a:bodyPr/>
          <a:lstStyle/>
          <a:p>
            <a:fld id="{846CE7D5-CF57-46EF-B807-FDD0502418D4}" type="datetimeFigureOut">
              <a:rPr lang="en-GB" smtClean="0"/>
              <a:t>26/02/2025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34794456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GB" dirty="0"/>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4" name="Date Placeholder 3"/>
          <p:cNvSpPr>
            <a:spLocks noGrp="1"/>
          </p:cNvSpPr>
          <p:nvPr>
            <p:ph type="dt" sz="half" idx="10"/>
          </p:nvPr>
        </p:nvSpPr>
        <p:spPr/>
        <p:txBody>
          <a:bodyPr/>
          <a:lstStyle/>
          <a:p>
            <a:fld id="{846CE7D5-CF57-46EF-B807-FDD0502418D4}" type="datetimeFigureOut">
              <a:rPr lang="en-GB" smtClean="0"/>
              <a:t>26/02/2025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9491384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GB"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GB" smtClean="0"/>
              <a:t>26/02/2025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2591524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GB" dirty="0"/>
          </a:p>
        </p:txBody>
      </p:sp>
      <p:sp>
        <p:nvSpPr>
          <p:cNvPr id="3" name="Content Placeholder 2"/>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4" name="Content Placeholder 3"/>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5" name="Date Placeholder 4"/>
          <p:cNvSpPr>
            <a:spLocks noGrp="1"/>
          </p:cNvSpPr>
          <p:nvPr>
            <p:ph type="dt" sz="half" idx="10"/>
          </p:nvPr>
        </p:nvSpPr>
        <p:spPr/>
        <p:txBody>
          <a:bodyPr/>
          <a:lstStyle/>
          <a:p>
            <a:fld id="{846CE7D5-CF57-46EF-B807-FDD0502418D4}" type="datetimeFigureOut">
              <a:rPr lang="en-GB" smtClean="0"/>
              <a:t>26/02/2025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12030920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GB"/>
              <a:t>Click to edit Master title style</a:t>
            </a:r>
            <a:endParaRPr lang="en-GB"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7" name="Date Placeholder 6"/>
          <p:cNvSpPr>
            <a:spLocks noGrp="1"/>
          </p:cNvSpPr>
          <p:nvPr>
            <p:ph type="dt" sz="half" idx="10"/>
          </p:nvPr>
        </p:nvSpPr>
        <p:spPr/>
        <p:txBody>
          <a:bodyPr/>
          <a:lstStyle/>
          <a:p>
            <a:fld id="{846CE7D5-CF57-46EF-B807-FDD0502418D4}" type="datetimeFigureOut">
              <a:rPr lang="en-GB" smtClean="0"/>
              <a:t>26/02/2025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3733172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GB" dirty="0"/>
          </a:p>
        </p:txBody>
      </p:sp>
      <p:sp>
        <p:nvSpPr>
          <p:cNvPr id="3" name="Date Placeholder 2"/>
          <p:cNvSpPr>
            <a:spLocks noGrp="1"/>
          </p:cNvSpPr>
          <p:nvPr>
            <p:ph type="dt" sz="half" idx="10"/>
          </p:nvPr>
        </p:nvSpPr>
        <p:spPr/>
        <p:txBody>
          <a:bodyPr/>
          <a:lstStyle/>
          <a:p>
            <a:fld id="{846CE7D5-CF57-46EF-B807-FDD0502418D4}" type="datetimeFigureOut">
              <a:rPr lang="en-GB" smtClean="0"/>
              <a:t>26/02/2025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3210312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CE7D5-CF57-46EF-B807-FDD0502418D4}" type="datetimeFigureOut">
              <a:rPr lang="en-GB" smtClean="0"/>
              <a:t>26/02/2025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3146388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GB"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GB" smtClean="0"/>
              <a:t>26/02/2025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31718414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GB"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a:t>Click icon to add picture</a:t>
            </a:r>
            <a:endParaRPr lang="en-GB"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GB" smtClean="0"/>
              <a:t>26/02/2025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1718958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GB"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846CE7D5-CF57-46EF-B807-FDD0502418D4}" type="datetimeFigureOut">
              <a:rPr lang="en-GB" smtClean="0"/>
              <a:t>26/02/2025</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330EA680-D336-4FF7-8B7A-9848BB0A1C32}" type="slidenum">
              <a:rPr lang="en-GB" smtClean="0"/>
              <a:t>‹#›</a:t>
            </a:fld>
            <a:endParaRPr lang="en-GB"/>
          </a:p>
        </p:txBody>
      </p:sp>
    </p:spTree>
    <p:extLst>
      <p:ext uri="{BB962C8B-B14F-4D97-AF65-F5344CB8AC3E}">
        <p14:creationId xmlns:p14="http://schemas.microsoft.com/office/powerpoint/2010/main" val="24609540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GB"/>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4699B9-0B3A-B46C-28DB-0071C576E3FD}"/>
              </a:ext>
            </a:extLst>
          </p:cNvPr>
          <p:cNvSpPr>
            <a:spLocks noGrp="1"/>
          </p:cNvSpPr>
          <p:nvPr>
            <p:ph type="ctrTitle"/>
          </p:nvPr>
        </p:nvSpPr>
        <p:spPr>
          <a:xfrm>
            <a:off x="2343873" y="505048"/>
            <a:ext cx="8324127" cy="419903"/>
          </a:xfrm>
        </p:spPr>
        <p:txBody>
          <a:bodyPr>
            <a:normAutofit fontScale="90000"/>
          </a:bodyPr>
          <a:lstStyle/>
          <a:p>
            <a:pPr algn="l"/>
            <a:r>
              <a:rPr lang="en-US" sz="3600" b="1" dirty="0">
                <a:solidFill>
                  <a:srgbClr val="0F4761"/>
                </a:solidFill>
                <a:latin typeface="Arial"/>
                <a:cs typeface="Arial"/>
              </a:rPr>
              <a:t>Business Plan: </a:t>
            </a:r>
            <a:r>
              <a:rPr lang="en-US" sz="3600" b="1" err="1">
                <a:solidFill>
                  <a:srgbClr val="0F4761"/>
                </a:solidFill>
                <a:latin typeface="Arial"/>
                <a:cs typeface="Arial"/>
              </a:rPr>
              <a:t>xVentures</a:t>
            </a:r>
            <a:r>
              <a:rPr lang="en-US" sz="3600" b="1" dirty="0">
                <a:solidFill>
                  <a:srgbClr val="0F4761"/>
                </a:solidFill>
                <a:latin typeface="Arial"/>
                <a:cs typeface="Arial"/>
              </a:rPr>
              <a:t> Technologies</a:t>
            </a:r>
            <a:endParaRPr lang="en-US" sz="3600" b="1" dirty="0"/>
          </a:p>
        </p:txBody>
      </p:sp>
      <p:sp>
        <p:nvSpPr>
          <p:cNvPr id="3" name="Subtitle 2">
            <a:extLst>
              <a:ext uri="{FF2B5EF4-FFF2-40B4-BE49-F238E27FC236}">
                <a16:creationId xmlns:a16="http://schemas.microsoft.com/office/drawing/2014/main" id="{C36F8371-34A7-AEAF-F357-3B78DDE23F4D}"/>
              </a:ext>
            </a:extLst>
          </p:cNvPr>
          <p:cNvSpPr>
            <a:spLocks noGrp="1"/>
          </p:cNvSpPr>
          <p:nvPr>
            <p:ph type="subTitle" idx="1"/>
          </p:nvPr>
        </p:nvSpPr>
        <p:spPr>
          <a:xfrm>
            <a:off x="1524000" y="930216"/>
            <a:ext cx="9144000" cy="5928747"/>
          </a:xfrm>
        </p:spPr>
        <p:txBody>
          <a:bodyPr vert="horz" lIns="91440" tIns="45720" rIns="91440" bIns="45720" rtlCol="0" anchor="t">
            <a:normAutofit/>
          </a:bodyPr>
          <a:lstStyle/>
          <a:p>
            <a:pPr algn="l"/>
            <a:endParaRPr lang="en-US" sz="1200" b="1" dirty="0">
              <a:latin typeface="Arial"/>
              <a:cs typeface="Arial"/>
            </a:endParaRPr>
          </a:p>
          <a:p>
            <a:pPr algn="l"/>
            <a:endParaRPr lang="en-US" sz="1200" b="1" dirty="0">
              <a:latin typeface="Arial"/>
              <a:cs typeface="Arial"/>
            </a:endParaRPr>
          </a:p>
          <a:p>
            <a:pPr algn="l"/>
            <a:endParaRPr lang="en-US" sz="1200" b="1" dirty="0">
              <a:latin typeface="Arial"/>
              <a:cs typeface="Arial"/>
            </a:endParaRPr>
          </a:p>
          <a:p>
            <a:pPr algn="l"/>
            <a:r>
              <a:rPr lang="en-US" sz="1600" b="1" dirty="0">
                <a:solidFill>
                  <a:schemeClr val="accent1">
                    <a:lumMod val="49000"/>
                  </a:schemeClr>
                </a:solidFill>
                <a:latin typeface="Arial"/>
                <a:cs typeface="Arial"/>
              </a:rPr>
              <a:t>Executive Summary</a:t>
            </a:r>
            <a:endParaRPr lang="en-GB" sz="1600" b="1">
              <a:solidFill>
                <a:schemeClr val="accent1">
                  <a:lumMod val="49000"/>
                </a:schemeClr>
              </a:solidFill>
              <a:latin typeface="Arial"/>
              <a:cs typeface="Arial"/>
            </a:endParaRPr>
          </a:p>
          <a:p>
            <a:pPr algn="l"/>
            <a:endParaRPr lang="en-US" sz="1600" b="1" dirty="0">
              <a:solidFill>
                <a:schemeClr val="accent1">
                  <a:lumMod val="49000"/>
                </a:schemeClr>
              </a:solidFill>
              <a:latin typeface="Arial"/>
              <a:cs typeface="Arial"/>
            </a:endParaRPr>
          </a:p>
          <a:p>
            <a:pPr algn="l"/>
            <a:r>
              <a:rPr lang="en-US" sz="1400" err="1">
                <a:latin typeface="Arial"/>
                <a:cs typeface="Arial"/>
              </a:rPr>
              <a:t>xVentures</a:t>
            </a:r>
            <a:r>
              <a:rPr lang="en-US" sz="1400" dirty="0">
                <a:latin typeface="Arial"/>
                <a:cs typeface="Arial"/>
              </a:rPr>
              <a:t> Technologies delivers cutting-edge IoT, AI, and telecommunications solutions across smart cities, buildings, agriculture, and industrial sectors. With over two decades of experience in telecommunications, we leverage strategic partnerships to drive digital transformation and sustainability. Our mission is to revolutionize connectivity, automation, and efficiency through innovative, scalable technology solutions</a:t>
            </a:r>
            <a:r>
              <a:rPr lang="en-US" sz="1200" dirty="0">
                <a:latin typeface="Arial"/>
                <a:cs typeface="Arial"/>
              </a:rPr>
              <a:t>.</a:t>
            </a:r>
            <a:endParaRPr lang="en-GB" sz="1200">
              <a:latin typeface="Arial"/>
              <a:cs typeface="Arial"/>
            </a:endParaRPr>
          </a:p>
          <a:p>
            <a:pPr algn="l"/>
            <a:endParaRPr lang="en-US" sz="1200" dirty="0">
              <a:latin typeface="Arial"/>
              <a:cs typeface="Arial"/>
            </a:endParaRPr>
          </a:p>
          <a:p>
            <a:pPr algn="l"/>
            <a:r>
              <a:rPr lang="en-US" sz="1600" b="1" dirty="0">
                <a:solidFill>
                  <a:schemeClr val="accent1">
                    <a:lumMod val="49000"/>
                  </a:schemeClr>
                </a:solidFill>
                <a:latin typeface="Arial"/>
                <a:cs typeface="Arial"/>
              </a:rPr>
              <a:t> Company Overview</a:t>
            </a:r>
            <a:endParaRPr lang="en-GB" sz="1600" b="1" dirty="0">
              <a:solidFill>
                <a:schemeClr val="accent1">
                  <a:lumMod val="49000"/>
                </a:schemeClr>
              </a:solidFill>
              <a:latin typeface="Arial"/>
              <a:cs typeface="Arial"/>
            </a:endParaRPr>
          </a:p>
          <a:p>
            <a:pPr algn="l"/>
            <a:endParaRPr lang="en-US" sz="1400" b="1" dirty="0">
              <a:latin typeface="Arial"/>
              <a:cs typeface="Arial"/>
            </a:endParaRPr>
          </a:p>
          <a:p>
            <a:pPr marL="285750" indent="-285750" algn="l">
              <a:buFont typeface="Symbol"/>
              <a:buChar char="•"/>
            </a:pPr>
            <a:r>
              <a:rPr lang="en-US" sz="1400" b="1" dirty="0">
                <a:latin typeface="Arial"/>
                <a:cs typeface="Arial"/>
              </a:rPr>
              <a:t>Company Name:</a:t>
            </a:r>
            <a:r>
              <a:rPr lang="en-US" sz="1400" dirty="0">
                <a:latin typeface="Arial"/>
                <a:cs typeface="Arial"/>
              </a:rPr>
              <a:t> </a:t>
            </a:r>
            <a:r>
              <a:rPr lang="en-US" sz="1400" err="1">
                <a:latin typeface="Arial"/>
                <a:cs typeface="Arial"/>
              </a:rPr>
              <a:t>xVentures</a:t>
            </a:r>
            <a:r>
              <a:rPr lang="en-US" sz="1400" dirty="0">
                <a:latin typeface="Arial"/>
                <a:cs typeface="Arial"/>
              </a:rPr>
              <a:t> Technologies, tax number EE102138867, company number 14497949</a:t>
            </a:r>
            <a:endParaRPr lang="en-GB" sz="1400">
              <a:latin typeface="Arial"/>
              <a:cs typeface="Arial"/>
            </a:endParaRPr>
          </a:p>
          <a:p>
            <a:pPr marL="285750" indent="-285750" algn="l">
              <a:buFont typeface="Symbol"/>
              <a:buChar char="•"/>
            </a:pPr>
            <a:r>
              <a:rPr lang="en-US" sz="1400" b="1" dirty="0">
                <a:latin typeface="Arial"/>
                <a:cs typeface="Arial"/>
              </a:rPr>
              <a:t>Industry:</a:t>
            </a:r>
            <a:r>
              <a:rPr lang="en-US" sz="1400" dirty="0">
                <a:latin typeface="Arial"/>
                <a:cs typeface="Arial"/>
              </a:rPr>
              <a:t> IoT, Telecommunications, Industrial Automation</a:t>
            </a:r>
            <a:endParaRPr lang="en-GB" sz="1400">
              <a:latin typeface="Arial"/>
              <a:cs typeface="Arial"/>
            </a:endParaRPr>
          </a:p>
          <a:p>
            <a:pPr marL="285750" indent="-285750" algn="l">
              <a:buFont typeface="Symbol"/>
              <a:buChar char="•"/>
            </a:pPr>
            <a:r>
              <a:rPr lang="en-US" sz="1400" b="1" dirty="0">
                <a:latin typeface="Arial"/>
                <a:cs typeface="Arial"/>
              </a:rPr>
              <a:t>Established:</a:t>
            </a:r>
            <a:r>
              <a:rPr lang="en-US" sz="1400" dirty="0">
                <a:latin typeface="Arial"/>
                <a:cs typeface="Arial"/>
              </a:rPr>
              <a:t> 2018 </a:t>
            </a:r>
            <a:endParaRPr lang="en-GB" sz="1400">
              <a:latin typeface="Arial"/>
              <a:cs typeface="Arial"/>
            </a:endParaRPr>
          </a:p>
          <a:p>
            <a:pPr marL="285750" indent="-285750" algn="l">
              <a:buFont typeface="Symbol"/>
              <a:buChar char="•"/>
            </a:pPr>
            <a:r>
              <a:rPr lang="en-US" sz="1400" b="1" dirty="0">
                <a:latin typeface="Arial"/>
                <a:cs typeface="Arial"/>
              </a:rPr>
              <a:t>Headquarters:</a:t>
            </a:r>
            <a:r>
              <a:rPr lang="en-US" sz="1400" dirty="0">
                <a:latin typeface="Arial"/>
                <a:cs typeface="Arial"/>
              </a:rPr>
              <a:t> Narva </a:t>
            </a:r>
            <a:r>
              <a:rPr lang="en-US" sz="1400" err="1">
                <a:latin typeface="Arial"/>
                <a:cs typeface="Arial"/>
              </a:rPr>
              <a:t>mnt</a:t>
            </a:r>
            <a:r>
              <a:rPr lang="en-US" sz="1400" dirty="0">
                <a:latin typeface="Arial"/>
                <a:cs typeface="Arial"/>
              </a:rPr>
              <a:t> 5, 10117 Tallinn</a:t>
            </a:r>
            <a:endParaRPr lang="en-GB" sz="1400">
              <a:latin typeface="Arial"/>
              <a:cs typeface="Arial"/>
            </a:endParaRPr>
          </a:p>
          <a:p>
            <a:pPr marL="285750" indent="-285750" algn="l">
              <a:buFont typeface="Symbol"/>
              <a:buChar char="•"/>
            </a:pPr>
            <a:r>
              <a:rPr lang="en-US" sz="1400" b="1" dirty="0">
                <a:latin typeface="Arial"/>
                <a:cs typeface="Arial"/>
              </a:rPr>
              <a:t>Key Partnerships:</a:t>
            </a:r>
            <a:r>
              <a:rPr lang="en-US" sz="1400" dirty="0">
                <a:latin typeface="Arial"/>
                <a:cs typeface="Arial"/>
              </a:rPr>
              <a:t> </a:t>
            </a:r>
            <a:r>
              <a:rPr lang="en-US" sz="1400" err="1">
                <a:latin typeface="Arial"/>
                <a:cs typeface="Arial"/>
              </a:rPr>
              <a:t>IoThink</a:t>
            </a:r>
            <a:r>
              <a:rPr lang="en-US" sz="1400" dirty="0">
                <a:latin typeface="Arial"/>
                <a:cs typeface="Arial"/>
              </a:rPr>
              <a:t>, </a:t>
            </a:r>
            <a:r>
              <a:rPr lang="en-US" sz="1400" err="1">
                <a:latin typeface="Arial"/>
                <a:cs typeface="Arial"/>
              </a:rPr>
              <a:t>Teltonika</a:t>
            </a:r>
            <a:r>
              <a:rPr lang="en-US" sz="1400" dirty="0">
                <a:latin typeface="Arial"/>
                <a:cs typeface="Arial"/>
              </a:rPr>
              <a:t>, The Green Bridge, Talpa Solutions, </a:t>
            </a:r>
            <a:r>
              <a:rPr lang="en-US" sz="1400" err="1">
                <a:latin typeface="Arial"/>
                <a:cs typeface="Arial"/>
              </a:rPr>
              <a:t>Cumucore</a:t>
            </a:r>
            <a:r>
              <a:rPr lang="en-US" sz="1400" dirty="0">
                <a:latin typeface="Arial"/>
                <a:cs typeface="Arial"/>
              </a:rPr>
              <a:t>, </a:t>
            </a:r>
            <a:r>
              <a:rPr lang="en-US" sz="1400" err="1">
                <a:latin typeface="Arial"/>
                <a:cs typeface="Arial"/>
              </a:rPr>
              <a:t>Sateliot</a:t>
            </a:r>
            <a:r>
              <a:rPr lang="en-US" sz="1400" dirty="0">
                <a:latin typeface="Arial"/>
                <a:cs typeface="Arial"/>
              </a:rPr>
              <a:t> </a:t>
            </a:r>
            <a:endParaRPr lang="en-GB" sz="1400">
              <a:latin typeface="Arial"/>
              <a:cs typeface="Arial"/>
            </a:endParaRPr>
          </a:p>
          <a:p>
            <a:pPr marL="285750" indent="-285750" algn="l">
              <a:buFont typeface="Symbol"/>
              <a:buChar char="•"/>
            </a:pPr>
            <a:r>
              <a:rPr lang="en-US" sz="1400" b="1" dirty="0">
                <a:latin typeface="Arial"/>
                <a:cs typeface="Arial"/>
              </a:rPr>
              <a:t>Target Markets:</a:t>
            </a:r>
            <a:r>
              <a:rPr lang="en-US" sz="1400" dirty="0">
                <a:latin typeface="Arial"/>
                <a:cs typeface="Arial"/>
              </a:rPr>
              <a:t> Smart cities, smart buildings, smart agriculture, industrial automation, Industry 4.0 applications</a:t>
            </a:r>
            <a:endParaRPr lang="en-GB" sz="1400">
              <a:latin typeface="Arial"/>
              <a:cs typeface="Arial"/>
            </a:endParaRPr>
          </a:p>
          <a:p>
            <a:endParaRPr lang="en-US" sz="1200" dirty="0">
              <a:latin typeface="Arial"/>
              <a:cs typeface="Arial"/>
            </a:endParaRPr>
          </a:p>
        </p:txBody>
      </p:sp>
    </p:spTree>
    <p:extLst>
      <p:ext uri="{BB962C8B-B14F-4D97-AF65-F5344CB8AC3E}">
        <p14:creationId xmlns:p14="http://schemas.microsoft.com/office/powerpoint/2010/main" val="27252193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A8C27F-7E08-AAAA-4901-6FC260B004E7}"/>
              </a:ext>
            </a:extLst>
          </p:cNvPr>
          <p:cNvSpPr>
            <a:spLocks noGrp="1"/>
          </p:cNvSpPr>
          <p:nvPr>
            <p:ph type="title"/>
          </p:nvPr>
        </p:nvSpPr>
        <p:spPr/>
        <p:txBody>
          <a:bodyPr>
            <a:normAutofit/>
          </a:bodyPr>
          <a:lstStyle/>
          <a:p>
            <a:r>
              <a:rPr lang="en-US" sz="2000" b="1" dirty="0">
                <a:solidFill>
                  <a:srgbClr val="0F4761"/>
                </a:solidFill>
                <a:latin typeface="Arial"/>
                <a:cs typeface="Arial"/>
              </a:rPr>
              <a:t>Point of Sales</a:t>
            </a:r>
          </a:p>
        </p:txBody>
      </p:sp>
      <p:sp>
        <p:nvSpPr>
          <p:cNvPr id="3" name="Content Placeholder 2">
            <a:extLst>
              <a:ext uri="{FF2B5EF4-FFF2-40B4-BE49-F238E27FC236}">
                <a16:creationId xmlns:a16="http://schemas.microsoft.com/office/drawing/2014/main" id="{2B599CD6-D86E-41C8-043A-16CBDFBA839F}"/>
              </a:ext>
            </a:extLst>
          </p:cNvPr>
          <p:cNvSpPr>
            <a:spLocks noGrp="1"/>
          </p:cNvSpPr>
          <p:nvPr>
            <p:ph idx="1"/>
          </p:nvPr>
        </p:nvSpPr>
        <p:spPr/>
        <p:txBody>
          <a:bodyPr vert="horz" lIns="91440" tIns="45720" rIns="91440" bIns="45720" rtlCol="0" anchor="t">
            <a:normAutofit lnSpcReduction="10000"/>
          </a:bodyPr>
          <a:lstStyle/>
          <a:p>
            <a:pPr marL="0" indent="0">
              <a:buNone/>
            </a:pPr>
            <a:r>
              <a:rPr lang="en-US" sz="2000" b="1" dirty="0">
                <a:solidFill>
                  <a:srgbClr val="0F4761"/>
                </a:solidFill>
                <a:latin typeface="Arial"/>
                <a:cs typeface="Arial"/>
              </a:rPr>
              <a:t>Key Components of the Solution:</a:t>
            </a:r>
          </a:p>
          <a:p>
            <a:pPr marL="0" indent="0">
              <a:buNone/>
            </a:pPr>
            <a:endParaRPr lang="en-US" sz="1200" dirty="0">
              <a:solidFill>
                <a:srgbClr val="0F4761"/>
              </a:solidFill>
              <a:latin typeface="Arial"/>
              <a:cs typeface="Arial"/>
            </a:endParaRPr>
          </a:p>
          <a:p>
            <a:r>
              <a:rPr lang="en-US" sz="1200" b="1" err="1">
                <a:latin typeface="Arial"/>
                <a:cs typeface="Arial"/>
              </a:rPr>
              <a:t>Helppari</a:t>
            </a:r>
            <a:r>
              <a:rPr lang="en-US" sz="1200" b="1" dirty="0">
                <a:latin typeface="Arial"/>
                <a:cs typeface="Arial"/>
              </a:rPr>
              <a:t> Handheld </a:t>
            </a:r>
            <a:r>
              <a:rPr lang="en-US" sz="1200" b="1" err="1">
                <a:latin typeface="Arial"/>
                <a:cs typeface="Arial"/>
              </a:rPr>
              <a:t>PoS</a:t>
            </a:r>
            <a:r>
              <a:rPr lang="en-US" sz="1200" b="1" dirty="0">
                <a:latin typeface="Arial"/>
                <a:cs typeface="Arial"/>
              </a:rPr>
              <a:t> Devices:</a:t>
            </a:r>
            <a:r>
              <a:rPr lang="en-US" sz="1200" dirty="0">
                <a:latin typeface="Arial"/>
                <a:cs typeface="Arial"/>
              </a:rPr>
              <a:t> Android-based devices with RFID, chip, and magnetic stripe readers, enabling rapid on-site transactions. They support offline processing, ensuring seamless transactions even with intermittent connectivity.</a:t>
            </a:r>
            <a:endParaRPr lang="en-GB" sz="1200">
              <a:latin typeface="Arial"/>
              <a:cs typeface="Arial"/>
            </a:endParaRPr>
          </a:p>
          <a:p>
            <a:r>
              <a:rPr lang="en-US" sz="1200" b="1" err="1">
                <a:latin typeface="Arial"/>
                <a:cs typeface="Arial"/>
              </a:rPr>
              <a:t>Poutanet</a:t>
            </a:r>
            <a:r>
              <a:rPr lang="en-US" sz="1200" b="1" dirty="0">
                <a:latin typeface="Arial"/>
                <a:cs typeface="Arial"/>
              </a:rPr>
              <a:t> Micro </a:t>
            </a:r>
            <a:r>
              <a:rPr lang="en-US" sz="1200" b="1" err="1">
                <a:latin typeface="Arial"/>
                <a:cs typeface="Arial"/>
              </a:rPr>
              <a:t>eNB</a:t>
            </a:r>
            <a:r>
              <a:rPr lang="en-US" sz="1200" b="1" dirty="0">
                <a:latin typeface="Arial"/>
                <a:cs typeface="Arial"/>
              </a:rPr>
              <a:t>:</a:t>
            </a:r>
            <a:r>
              <a:rPr lang="en-US" sz="1200" dirty="0">
                <a:latin typeface="Arial"/>
                <a:cs typeface="Arial"/>
              </a:rPr>
              <a:t> A </a:t>
            </a:r>
            <a:r>
              <a:rPr lang="en-US" sz="1200" err="1">
                <a:latin typeface="Arial"/>
                <a:cs typeface="Arial"/>
              </a:rPr>
              <a:t>consumerized</a:t>
            </a:r>
            <a:r>
              <a:rPr lang="en-US" sz="1200" dirty="0">
                <a:latin typeface="Arial"/>
                <a:cs typeface="Arial"/>
              </a:rPr>
              <a:t> Radio Access Network (RAN) solution offering up to 1 km of coverage with minimal infrastructure requirements. Its omni antenna ensures comprehensive coverage and easy scalability.</a:t>
            </a:r>
            <a:endParaRPr lang="en-GB" sz="1200">
              <a:latin typeface="Arial"/>
              <a:cs typeface="Arial"/>
            </a:endParaRPr>
          </a:p>
          <a:p>
            <a:r>
              <a:rPr lang="en-US" sz="1200" b="1" err="1">
                <a:latin typeface="Arial"/>
                <a:cs typeface="Arial"/>
              </a:rPr>
              <a:t>Cumucore</a:t>
            </a:r>
            <a:r>
              <a:rPr lang="en-US" sz="1200" b="1" dirty="0">
                <a:latin typeface="Arial"/>
                <a:cs typeface="Arial"/>
              </a:rPr>
              <a:t> EPC (Evolved Packet Core):</a:t>
            </a:r>
            <a:r>
              <a:rPr lang="en-US" sz="1200" dirty="0">
                <a:latin typeface="Arial"/>
                <a:cs typeface="Arial"/>
              </a:rPr>
              <a:t> A 3GPP-compliant 4G/5G Non-Public Network operating on a Linux OS-equipped industrial PC, requiring only a single internet connection. It features robust security measures and an IP Multimedia Subsystem (IMS) for in-event voice communications.</a:t>
            </a:r>
            <a:endParaRPr lang="en-GB" sz="1200">
              <a:latin typeface="Arial"/>
              <a:cs typeface="Arial"/>
            </a:endParaRPr>
          </a:p>
          <a:p>
            <a:r>
              <a:rPr lang="en-US" sz="1200" b="1" dirty="0">
                <a:latin typeface="Arial"/>
                <a:cs typeface="Arial"/>
              </a:rPr>
              <a:t>Benefits of the Mobile </a:t>
            </a:r>
            <a:r>
              <a:rPr lang="en-US" sz="1200" b="1" err="1">
                <a:latin typeface="Arial"/>
                <a:cs typeface="Arial"/>
              </a:rPr>
              <a:t>PoS</a:t>
            </a:r>
            <a:r>
              <a:rPr lang="en-US" sz="1200" b="1" dirty="0">
                <a:latin typeface="Arial"/>
                <a:cs typeface="Arial"/>
              </a:rPr>
              <a:t> Solution:</a:t>
            </a:r>
            <a:endParaRPr lang="en-GB" sz="1200" dirty="0">
              <a:latin typeface="Arial"/>
              <a:cs typeface="Arial"/>
            </a:endParaRPr>
          </a:p>
          <a:p>
            <a:r>
              <a:rPr lang="en-US" sz="1200" b="1" dirty="0">
                <a:latin typeface="Arial"/>
                <a:cs typeface="Arial"/>
              </a:rPr>
              <a:t>Rapid Deployment:</a:t>
            </a:r>
            <a:r>
              <a:rPr lang="en-US" sz="1200" dirty="0">
                <a:latin typeface="Arial"/>
                <a:cs typeface="Arial"/>
              </a:rPr>
              <a:t> A private network can be installed in under 20 minutes, reducing setup time compared to traditional Wi-Fi or Ethernet systems.</a:t>
            </a:r>
            <a:endParaRPr lang="en-GB" sz="1200">
              <a:latin typeface="Arial"/>
              <a:cs typeface="Arial"/>
            </a:endParaRPr>
          </a:p>
          <a:p>
            <a:endParaRPr lang="en-GB" sz="1200" dirty="0">
              <a:latin typeface="Arial"/>
              <a:cs typeface="Arial"/>
            </a:endParaRPr>
          </a:p>
          <a:p>
            <a:r>
              <a:rPr lang="en-US" sz="1200" b="1" dirty="0">
                <a:latin typeface="Arial"/>
                <a:cs typeface="Arial"/>
              </a:rPr>
              <a:t>Reliable Connectivity:</a:t>
            </a:r>
            <a:r>
              <a:rPr lang="en-US" sz="1200" dirty="0">
                <a:latin typeface="Arial"/>
                <a:cs typeface="Arial"/>
              </a:rPr>
              <a:t> Ensures seamless transaction processing even in high-density environments.</a:t>
            </a:r>
            <a:endParaRPr lang="en-GB" sz="1200">
              <a:latin typeface="Arial"/>
              <a:cs typeface="Arial"/>
            </a:endParaRPr>
          </a:p>
          <a:p>
            <a:endParaRPr lang="en-GB" sz="1200" dirty="0">
              <a:latin typeface="Arial"/>
              <a:cs typeface="Arial"/>
            </a:endParaRPr>
          </a:p>
          <a:p>
            <a:r>
              <a:rPr lang="en-US" sz="1200" b="1" dirty="0">
                <a:latin typeface="Arial"/>
                <a:cs typeface="Arial"/>
              </a:rPr>
              <a:t>Scalability:</a:t>
            </a:r>
            <a:r>
              <a:rPr lang="en-US" sz="1200" dirty="0">
                <a:latin typeface="Arial"/>
                <a:cs typeface="Arial"/>
              </a:rPr>
              <a:t> Supports up to 10,000 </a:t>
            </a:r>
            <a:r>
              <a:rPr lang="en-US" sz="1200" err="1">
                <a:latin typeface="Arial"/>
                <a:cs typeface="Arial"/>
              </a:rPr>
              <a:t>PoS</a:t>
            </a:r>
            <a:r>
              <a:rPr lang="en-US" sz="1200" dirty="0">
                <a:latin typeface="Arial"/>
                <a:cs typeface="Arial"/>
              </a:rPr>
              <a:t> devices, making it ideal for large events.</a:t>
            </a:r>
            <a:endParaRPr lang="en-GB" sz="1200">
              <a:latin typeface="Arial"/>
              <a:cs typeface="Arial"/>
            </a:endParaRPr>
          </a:p>
          <a:p>
            <a:endParaRPr lang="en-GB" sz="1200" dirty="0">
              <a:latin typeface="Arial"/>
              <a:cs typeface="Arial"/>
            </a:endParaRPr>
          </a:p>
          <a:p>
            <a:r>
              <a:rPr lang="en-US" sz="1200" b="1" dirty="0">
                <a:latin typeface="Arial"/>
                <a:cs typeface="Arial"/>
              </a:rPr>
              <a:t>Cost-Effectiveness:</a:t>
            </a:r>
            <a:r>
              <a:rPr lang="en-US" sz="1200" dirty="0">
                <a:latin typeface="Arial"/>
                <a:cs typeface="Arial"/>
              </a:rPr>
              <a:t> Reduces the need for extensive cabling and infrastructure, resulting in lower setup and maintenance costs.</a:t>
            </a:r>
            <a:endParaRPr lang="en-GB" sz="1200">
              <a:latin typeface="Arial"/>
              <a:cs typeface="Arial"/>
            </a:endParaRPr>
          </a:p>
          <a:p>
            <a:endParaRPr lang="en-US" dirty="0"/>
          </a:p>
        </p:txBody>
      </p:sp>
    </p:spTree>
    <p:extLst>
      <p:ext uri="{BB962C8B-B14F-4D97-AF65-F5344CB8AC3E}">
        <p14:creationId xmlns:p14="http://schemas.microsoft.com/office/powerpoint/2010/main" val="24403950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45CF1C-51F9-9D5B-34B3-171CC024E9D4}"/>
              </a:ext>
            </a:extLst>
          </p:cNvPr>
          <p:cNvSpPr>
            <a:spLocks noGrp="1"/>
          </p:cNvSpPr>
          <p:nvPr>
            <p:ph type="title"/>
          </p:nvPr>
        </p:nvSpPr>
        <p:spPr/>
        <p:txBody>
          <a:bodyPr/>
          <a:lstStyle/>
          <a:p>
            <a:r>
              <a:rPr lang="en-US" sz="2000" b="1" dirty="0">
                <a:solidFill>
                  <a:srgbClr val="0F4761"/>
                </a:solidFill>
                <a:latin typeface="Arial"/>
                <a:cs typeface="Arial"/>
              </a:rPr>
              <a:t>Point of Sales</a:t>
            </a:r>
            <a:endParaRPr lang="en-US" sz="2000" b="1">
              <a:latin typeface="Arial"/>
              <a:cs typeface="Arial"/>
            </a:endParaRPr>
          </a:p>
        </p:txBody>
      </p:sp>
      <p:sp>
        <p:nvSpPr>
          <p:cNvPr id="3" name="Content Placeholder 2">
            <a:extLst>
              <a:ext uri="{FF2B5EF4-FFF2-40B4-BE49-F238E27FC236}">
                <a16:creationId xmlns:a16="http://schemas.microsoft.com/office/drawing/2014/main" id="{8BEFCFA2-E251-69FB-461A-CED8E2B24E0E}"/>
              </a:ext>
            </a:extLst>
          </p:cNvPr>
          <p:cNvSpPr>
            <a:spLocks noGrp="1"/>
          </p:cNvSpPr>
          <p:nvPr>
            <p:ph idx="1"/>
          </p:nvPr>
        </p:nvSpPr>
        <p:spPr>
          <a:xfrm>
            <a:off x="838200" y="1879099"/>
            <a:ext cx="10515600" cy="4351338"/>
          </a:xfrm>
        </p:spPr>
        <p:txBody>
          <a:bodyPr vert="horz" lIns="91440" tIns="45720" rIns="91440" bIns="45720" rtlCol="0" anchor="t">
            <a:normAutofit/>
          </a:bodyPr>
          <a:lstStyle/>
          <a:p>
            <a:r>
              <a:rPr lang="en-US" sz="1200" dirty="0">
                <a:latin typeface="Arial"/>
                <a:cs typeface="Arial"/>
              </a:rPr>
              <a:t>By leveraging </a:t>
            </a:r>
            <a:r>
              <a:rPr lang="en-US" sz="1200" err="1">
                <a:latin typeface="Arial"/>
                <a:cs typeface="Arial"/>
              </a:rPr>
              <a:t>Helppari</a:t>
            </a:r>
            <a:r>
              <a:rPr lang="en-US" sz="1200" dirty="0">
                <a:latin typeface="Arial"/>
                <a:cs typeface="Arial"/>
              </a:rPr>
              <a:t> Handheld </a:t>
            </a:r>
            <a:r>
              <a:rPr lang="en-US" sz="1200" err="1">
                <a:latin typeface="Arial"/>
                <a:cs typeface="Arial"/>
              </a:rPr>
              <a:t>PoS</a:t>
            </a:r>
            <a:r>
              <a:rPr lang="en-US" sz="1200" dirty="0">
                <a:latin typeface="Arial"/>
                <a:cs typeface="Arial"/>
              </a:rPr>
              <a:t> Devices </a:t>
            </a:r>
            <a:r>
              <a:rPr lang="en-US" sz="1200" err="1">
                <a:latin typeface="Arial"/>
                <a:cs typeface="Arial"/>
              </a:rPr>
              <a:t>PoS</a:t>
            </a:r>
            <a:r>
              <a:rPr lang="en-US" sz="1200" dirty="0">
                <a:latin typeface="Arial"/>
                <a:cs typeface="Arial"/>
              </a:rPr>
              <a:t> solution, event organizers can enhance efficiency and improve attendee experiences. With </a:t>
            </a:r>
            <a:r>
              <a:rPr lang="en-US" sz="1200" err="1">
                <a:latin typeface="Arial"/>
                <a:cs typeface="Arial"/>
              </a:rPr>
              <a:t>xVentures</a:t>
            </a:r>
            <a:r>
              <a:rPr lang="en-US" sz="1200" dirty="0">
                <a:latin typeface="Arial"/>
                <a:cs typeface="Arial"/>
              </a:rPr>
              <a:t> Technologies as the authorized distributor, businesses can seamlessly integrate this advanced solution into their operations.</a:t>
            </a:r>
          </a:p>
          <a:p>
            <a:endParaRPr lang="en-US" sz="1200" dirty="0"/>
          </a:p>
          <a:p>
            <a:r>
              <a:rPr lang="en-US" sz="1200" err="1">
                <a:latin typeface="Arial"/>
                <a:cs typeface="Arial"/>
              </a:rPr>
              <a:t>Cumucore’s</a:t>
            </a:r>
            <a:r>
              <a:rPr lang="en-US" sz="1200" dirty="0">
                <a:latin typeface="Arial"/>
                <a:cs typeface="Arial"/>
              </a:rPr>
              <a:t> </a:t>
            </a:r>
            <a:r>
              <a:rPr lang="en-US" sz="1200" b="1" dirty="0">
                <a:latin typeface="Arial"/>
                <a:cs typeface="Arial"/>
              </a:rPr>
              <a:t>software-defined private mobile networks</a:t>
            </a:r>
            <a:r>
              <a:rPr lang="en-US" sz="1200" dirty="0">
                <a:latin typeface="Arial"/>
                <a:cs typeface="Arial"/>
              </a:rPr>
              <a:t> offer businesses total control over </a:t>
            </a:r>
            <a:r>
              <a:rPr lang="en-US" sz="1200" b="1" dirty="0">
                <a:latin typeface="Arial"/>
                <a:cs typeface="Arial"/>
              </a:rPr>
              <a:t>network security, reliability, and scalability</a:t>
            </a:r>
            <a:r>
              <a:rPr lang="en-US" sz="1200" dirty="0">
                <a:latin typeface="Arial"/>
                <a:cs typeface="Arial"/>
              </a:rPr>
              <a:t>, eliminating the risks of </a:t>
            </a:r>
            <a:r>
              <a:rPr lang="en-US" sz="1200" b="1" dirty="0">
                <a:latin typeface="Arial"/>
                <a:cs typeface="Arial"/>
              </a:rPr>
              <a:t>interference and downtime</a:t>
            </a:r>
            <a:r>
              <a:rPr lang="en-US" sz="1200" dirty="0">
                <a:latin typeface="Arial"/>
                <a:cs typeface="Arial"/>
              </a:rPr>
              <a:t>.</a:t>
            </a:r>
            <a:endParaRPr lang="en-GB" sz="1200" dirty="0">
              <a:latin typeface="Arial"/>
              <a:cs typeface="Arial"/>
            </a:endParaRPr>
          </a:p>
          <a:p>
            <a:r>
              <a:rPr lang="en-US" sz="1200" b="1" dirty="0">
                <a:latin typeface="Arial"/>
                <a:cs typeface="Arial"/>
              </a:rPr>
              <a:t>Key Features:</a:t>
            </a:r>
            <a:br>
              <a:rPr lang="en-US" sz="1200" b="1" dirty="0">
                <a:latin typeface="Arial"/>
              </a:rPr>
            </a:br>
            <a:r>
              <a:rPr lang="en-US" sz="1200" b="1" dirty="0">
                <a:latin typeface="Arial"/>
                <a:cs typeface="Arial"/>
              </a:rPr>
              <a:t>✔ Total Control &amp; Security</a:t>
            </a:r>
            <a:r>
              <a:rPr lang="en-US" sz="1200" dirty="0">
                <a:latin typeface="Arial"/>
                <a:cs typeface="Arial"/>
              </a:rPr>
              <a:t> – Businesses retain </a:t>
            </a:r>
            <a:r>
              <a:rPr lang="en-US" sz="1200" b="1" dirty="0">
                <a:latin typeface="Arial"/>
                <a:cs typeface="Arial"/>
              </a:rPr>
              <a:t>full authority</a:t>
            </a:r>
            <a:r>
              <a:rPr lang="en-US" sz="1200" dirty="0">
                <a:latin typeface="Arial"/>
                <a:cs typeface="Arial"/>
              </a:rPr>
              <a:t> over access parameters, coverage areas, and service quality.</a:t>
            </a:r>
            <a:br>
              <a:rPr lang="en-US" sz="1200" dirty="0">
                <a:latin typeface="Arial"/>
              </a:rPr>
            </a:br>
            <a:r>
              <a:rPr lang="en-US" sz="1200" dirty="0">
                <a:latin typeface="Arial"/>
                <a:cs typeface="Arial"/>
              </a:rPr>
              <a:t>✔ </a:t>
            </a:r>
            <a:r>
              <a:rPr lang="en-US" sz="1200" b="1" dirty="0">
                <a:latin typeface="Arial"/>
                <a:cs typeface="Arial"/>
              </a:rPr>
              <a:t>3GPP Compliance &amp; Interoperability</a:t>
            </a:r>
            <a:r>
              <a:rPr lang="en-US" sz="1200" dirty="0">
                <a:latin typeface="Arial"/>
                <a:cs typeface="Arial"/>
              </a:rPr>
              <a:t> – Seamless integration with major vendors like </a:t>
            </a:r>
            <a:r>
              <a:rPr lang="en-US" sz="1200" b="1" dirty="0">
                <a:latin typeface="Arial"/>
                <a:cs typeface="Arial"/>
              </a:rPr>
              <a:t>Nokia, Ericsson, Huawei, </a:t>
            </a:r>
            <a:r>
              <a:rPr lang="en-US" sz="1200" b="1" err="1">
                <a:latin typeface="Arial"/>
                <a:cs typeface="Arial"/>
              </a:rPr>
              <a:t>BaiCells</a:t>
            </a:r>
            <a:r>
              <a:rPr lang="en-US" sz="1200" b="1" dirty="0">
                <a:latin typeface="Arial"/>
                <a:cs typeface="Arial"/>
              </a:rPr>
              <a:t>, and ORAN </a:t>
            </a:r>
            <a:r>
              <a:rPr lang="en-US" sz="1200" b="1" err="1">
                <a:latin typeface="Arial"/>
                <a:cs typeface="Arial"/>
              </a:rPr>
              <a:t>Accelleran</a:t>
            </a:r>
            <a:r>
              <a:rPr lang="en-US" sz="1200" dirty="0">
                <a:latin typeface="Arial"/>
                <a:cs typeface="Arial"/>
              </a:rPr>
              <a:t>.</a:t>
            </a:r>
            <a:br>
              <a:rPr lang="en-US" sz="1200" dirty="0">
                <a:latin typeface="Arial"/>
              </a:rPr>
            </a:br>
            <a:r>
              <a:rPr lang="en-US" sz="1200" dirty="0">
                <a:latin typeface="Arial"/>
                <a:cs typeface="Arial"/>
              </a:rPr>
              <a:t>✔ </a:t>
            </a:r>
            <a:r>
              <a:rPr lang="en-US" sz="1200" b="1" dirty="0">
                <a:latin typeface="Arial"/>
                <a:cs typeface="Arial"/>
              </a:rPr>
              <a:t>Virtualized &amp; Scalable Architecture</a:t>
            </a:r>
            <a:r>
              <a:rPr lang="en-US" sz="1200" dirty="0">
                <a:latin typeface="Arial"/>
                <a:cs typeface="Arial"/>
              </a:rPr>
              <a:t> – Supports </a:t>
            </a:r>
            <a:r>
              <a:rPr lang="en-US" sz="1200" b="1" dirty="0">
                <a:latin typeface="Arial"/>
                <a:cs typeface="Arial"/>
              </a:rPr>
              <a:t>from a few devices to 10,000+ users</a:t>
            </a:r>
            <a:r>
              <a:rPr lang="en-US" sz="1200" dirty="0">
                <a:latin typeface="Arial"/>
                <a:cs typeface="Arial"/>
              </a:rPr>
              <a:t> with multiple base stations.</a:t>
            </a:r>
            <a:br>
              <a:rPr lang="en-US" sz="1200" dirty="0">
                <a:latin typeface="Arial"/>
              </a:rPr>
            </a:br>
            <a:r>
              <a:rPr lang="en-US" sz="1200" dirty="0">
                <a:latin typeface="Arial"/>
                <a:cs typeface="Arial"/>
              </a:rPr>
              <a:t>✔ </a:t>
            </a:r>
            <a:r>
              <a:rPr lang="en-US" sz="1200" b="1" dirty="0">
                <a:latin typeface="Arial"/>
                <a:cs typeface="Arial"/>
              </a:rPr>
              <a:t>Time-Sensitive Networking (TSN) for Real-Time Precision</a:t>
            </a:r>
            <a:r>
              <a:rPr lang="en-US" sz="1200" dirty="0">
                <a:latin typeface="Arial"/>
                <a:cs typeface="Arial"/>
              </a:rPr>
              <a:t> – </a:t>
            </a:r>
            <a:r>
              <a:rPr lang="en-US" sz="1200" b="1" dirty="0">
                <a:latin typeface="Arial"/>
                <a:cs typeface="Arial"/>
              </a:rPr>
              <a:t>Essential for industrial automation, robotics, and mission-critical applications</a:t>
            </a:r>
            <a:r>
              <a:rPr lang="en-US" sz="1200" dirty="0">
                <a:latin typeface="Arial"/>
                <a:cs typeface="Arial"/>
              </a:rPr>
              <a:t>.</a:t>
            </a:r>
            <a:endParaRPr lang="en-GB" sz="1200" dirty="0">
              <a:latin typeface="Arial"/>
              <a:cs typeface="Arial"/>
            </a:endParaRPr>
          </a:p>
          <a:p>
            <a:endParaRPr lang="en-US" sz="1200" dirty="0">
              <a:latin typeface="Arial"/>
              <a:cs typeface="Arial"/>
            </a:endParaRPr>
          </a:p>
        </p:txBody>
      </p:sp>
    </p:spTree>
    <p:extLst>
      <p:ext uri="{BB962C8B-B14F-4D97-AF65-F5344CB8AC3E}">
        <p14:creationId xmlns:p14="http://schemas.microsoft.com/office/powerpoint/2010/main" val="16939873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AE1C94-C1FC-FEBF-E844-0B4FE2C4C880}"/>
              </a:ext>
            </a:extLst>
          </p:cNvPr>
          <p:cNvSpPr>
            <a:spLocks noGrp="1"/>
          </p:cNvSpPr>
          <p:nvPr>
            <p:ph type="title"/>
          </p:nvPr>
        </p:nvSpPr>
        <p:spPr/>
        <p:txBody>
          <a:bodyPr>
            <a:normAutofit/>
          </a:bodyPr>
          <a:lstStyle/>
          <a:p>
            <a:r>
              <a:rPr lang="en-US" sz="2000" b="1" dirty="0">
                <a:solidFill>
                  <a:schemeClr val="tx2">
                    <a:lumMod val="90000"/>
                    <a:lumOff val="10000"/>
                  </a:schemeClr>
                </a:solidFill>
                <a:latin typeface="Arial"/>
                <a:cs typeface="Arial"/>
              </a:rPr>
              <a:t>Strategic Partnerships</a:t>
            </a:r>
            <a:endParaRPr lang="en-US" sz="2000">
              <a:solidFill>
                <a:schemeClr val="tx2">
                  <a:lumMod val="90000"/>
                  <a:lumOff val="10000"/>
                </a:schemeClr>
              </a:solidFill>
              <a:latin typeface="Arial"/>
              <a:cs typeface="Arial"/>
            </a:endParaRPr>
          </a:p>
        </p:txBody>
      </p:sp>
      <p:sp>
        <p:nvSpPr>
          <p:cNvPr id="3" name="Content Placeholder 2">
            <a:extLst>
              <a:ext uri="{FF2B5EF4-FFF2-40B4-BE49-F238E27FC236}">
                <a16:creationId xmlns:a16="http://schemas.microsoft.com/office/drawing/2014/main" id="{61ED6D2B-E026-A874-C699-AA29242C7915}"/>
              </a:ext>
            </a:extLst>
          </p:cNvPr>
          <p:cNvSpPr>
            <a:spLocks noGrp="1"/>
          </p:cNvSpPr>
          <p:nvPr>
            <p:ph idx="1"/>
          </p:nvPr>
        </p:nvSpPr>
        <p:spPr/>
        <p:txBody>
          <a:bodyPr vert="horz" lIns="91440" tIns="45720" rIns="91440" bIns="45720" rtlCol="0" anchor="t">
            <a:normAutofit/>
          </a:bodyPr>
          <a:lstStyle/>
          <a:p>
            <a:pPr marL="0" indent="0">
              <a:buNone/>
            </a:pPr>
            <a:r>
              <a:rPr lang="en-US" sz="2000" b="1" err="1">
                <a:solidFill>
                  <a:srgbClr val="0F4761"/>
                </a:solidFill>
                <a:latin typeface="Arial"/>
                <a:cs typeface="Arial"/>
              </a:rPr>
              <a:t>Sateliot</a:t>
            </a:r>
            <a:endParaRPr lang="en-GB" sz="2000" err="1">
              <a:solidFill>
                <a:srgbClr val="0F4761"/>
              </a:solidFill>
              <a:latin typeface="Arial"/>
              <a:cs typeface="Arial"/>
            </a:endParaRPr>
          </a:p>
          <a:p>
            <a:pPr marL="0" indent="0">
              <a:buNone/>
            </a:pPr>
            <a:endParaRPr lang="en-US" sz="2000" b="1" dirty="0">
              <a:solidFill>
                <a:srgbClr val="0F4761"/>
              </a:solidFill>
            </a:endParaRPr>
          </a:p>
          <a:p>
            <a:r>
              <a:rPr lang="en-US" sz="1200" dirty="0" err="1">
                <a:latin typeface="Arial"/>
                <a:cs typeface="Arial"/>
              </a:rPr>
              <a:t>Sateliot</a:t>
            </a:r>
            <a:r>
              <a:rPr lang="en-US" sz="1200" dirty="0">
                <a:latin typeface="Arial"/>
                <a:cs typeface="Arial"/>
              </a:rPr>
              <a:t> is a pioneering satellite telecommunications operator established in 2018, headquartered in Barcelona, Spain. The company specializes in providing global and continuous connectivity for Internet of Things (IoT) devices through a constellation of low Earth orbit (LEO) satellites. By integrating 5G narrowband IoT (NB-IoT) technology, </a:t>
            </a:r>
            <a:r>
              <a:rPr lang="en-US" sz="1200" dirty="0" err="1">
                <a:latin typeface="Arial"/>
                <a:cs typeface="Arial"/>
              </a:rPr>
              <a:t>Sateliot</a:t>
            </a:r>
            <a:r>
              <a:rPr lang="en-US" sz="1200" dirty="0">
                <a:latin typeface="Arial"/>
                <a:cs typeface="Arial"/>
              </a:rPr>
              <a:t> enables seamless communication for IoT devices, even in remote areas beyond the reach of traditional terrestrial networks. </a:t>
            </a:r>
            <a:endParaRPr lang="en-GB" sz="1200">
              <a:latin typeface="Arial"/>
              <a:cs typeface="Arial"/>
            </a:endParaRPr>
          </a:p>
          <a:p>
            <a:endParaRPr lang="en-GB" sz="1200" dirty="0">
              <a:latin typeface="Arial"/>
              <a:cs typeface="Arial"/>
            </a:endParaRPr>
          </a:p>
          <a:p>
            <a:r>
              <a:rPr lang="en-US" sz="1200" b="1" dirty="0">
                <a:latin typeface="Arial"/>
                <a:cs typeface="Arial"/>
              </a:rPr>
              <a:t>Key Features and Services:</a:t>
            </a:r>
            <a:endParaRPr lang="en-GB" sz="1200" dirty="0">
              <a:latin typeface="Arial"/>
              <a:cs typeface="Arial"/>
            </a:endParaRPr>
          </a:p>
          <a:p>
            <a:r>
              <a:rPr lang="en-US" sz="1200" b="1" dirty="0">
                <a:latin typeface="Arial"/>
                <a:cs typeface="Arial"/>
              </a:rPr>
              <a:t>5G NB-IoT Connectivity from Space:</a:t>
            </a:r>
            <a:r>
              <a:rPr lang="en-US" sz="1200" dirty="0">
                <a:latin typeface="Arial"/>
                <a:cs typeface="Arial"/>
              </a:rPr>
              <a:t> </a:t>
            </a:r>
            <a:r>
              <a:rPr lang="en-US" sz="1200" err="1">
                <a:latin typeface="Arial"/>
                <a:cs typeface="Arial"/>
              </a:rPr>
              <a:t>Sateliot</a:t>
            </a:r>
            <a:r>
              <a:rPr lang="en-US" sz="1200" dirty="0">
                <a:latin typeface="Arial"/>
                <a:cs typeface="Arial"/>
              </a:rPr>
              <a:t> offers the first 5G IoT satellite constellation, delivering remote connectivity for IoT devices worldwide. This service ensures that devices remain connected regardless of their location, facilitating real-time data transmission and monitoring. </a:t>
            </a:r>
            <a:endParaRPr lang="en-GB" sz="1200">
              <a:latin typeface="Arial"/>
              <a:cs typeface="Arial"/>
            </a:endParaRPr>
          </a:p>
          <a:p>
            <a:pPr marL="0" indent="0">
              <a:buNone/>
            </a:pPr>
            <a:endParaRPr lang="en-GB" sz="1200" dirty="0">
              <a:latin typeface="Arial"/>
              <a:cs typeface="Arial"/>
            </a:endParaRPr>
          </a:p>
          <a:p>
            <a:r>
              <a:rPr lang="en-US" sz="1200" b="1" dirty="0">
                <a:latin typeface="Arial"/>
                <a:cs typeface="Arial"/>
              </a:rPr>
              <a:t>5G Non-Terrestrial Network (NTN) Roaming for Telecom Operators:</a:t>
            </a:r>
            <a:r>
              <a:rPr lang="en-US" sz="1200" dirty="0">
                <a:latin typeface="Arial"/>
                <a:cs typeface="Arial"/>
              </a:rPr>
              <a:t> </a:t>
            </a:r>
            <a:r>
              <a:rPr lang="en-US" sz="1200" err="1">
                <a:latin typeface="Arial"/>
                <a:cs typeface="Arial"/>
              </a:rPr>
              <a:t>Sateliot</a:t>
            </a:r>
            <a:r>
              <a:rPr lang="en-US" sz="1200" dirty="0">
                <a:latin typeface="Arial"/>
                <a:cs typeface="Arial"/>
              </a:rPr>
              <a:t> provides 5G NTN roaming services, allowing telecom operators to add non-terrestrial network capabilities to their existing services. This integration enables operators to offer extended coverage and improved service quality to their customers. </a:t>
            </a:r>
            <a:endParaRPr lang="en-GB" sz="1200">
              <a:latin typeface="Arial"/>
              <a:cs typeface="Arial"/>
            </a:endParaRPr>
          </a:p>
          <a:p>
            <a:r>
              <a:rPr lang="en-US" sz="1200" err="1">
                <a:latin typeface="Arial"/>
                <a:cs typeface="Arial"/>
              </a:rPr>
              <a:t>Sateliot's</a:t>
            </a:r>
            <a:r>
              <a:rPr lang="en-US" sz="1200" dirty="0">
                <a:latin typeface="Arial"/>
                <a:cs typeface="Arial"/>
              </a:rPr>
              <a:t> innovative approach and strategic partnerships position it at the forefront of satellite-based IoT connectivity, aiming to bridge the global coverage gap and support the growing demand for reliable IoT communications.</a:t>
            </a:r>
          </a:p>
          <a:p>
            <a:endParaRPr lang="en-US" dirty="0"/>
          </a:p>
        </p:txBody>
      </p:sp>
    </p:spTree>
    <p:extLst>
      <p:ext uri="{BB962C8B-B14F-4D97-AF65-F5344CB8AC3E}">
        <p14:creationId xmlns:p14="http://schemas.microsoft.com/office/powerpoint/2010/main" val="22852487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1E68B9-948A-5519-3C86-B5128B36C71F}"/>
              </a:ext>
            </a:extLst>
          </p:cNvPr>
          <p:cNvSpPr>
            <a:spLocks noGrp="1"/>
          </p:cNvSpPr>
          <p:nvPr>
            <p:ph type="title"/>
          </p:nvPr>
        </p:nvSpPr>
        <p:spPr/>
        <p:txBody>
          <a:bodyPr>
            <a:normAutofit/>
          </a:bodyPr>
          <a:lstStyle/>
          <a:p>
            <a:r>
              <a:rPr lang="en-US" sz="2000" b="1" err="1">
                <a:solidFill>
                  <a:srgbClr val="0F4761"/>
                </a:solidFill>
                <a:latin typeface="Arial"/>
                <a:cs typeface="Arial"/>
              </a:rPr>
              <a:t>IoThink</a:t>
            </a:r>
            <a:r>
              <a:rPr lang="en-US" sz="2000" b="1" dirty="0">
                <a:solidFill>
                  <a:srgbClr val="0F4761"/>
                </a:solidFill>
                <a:latin typeface="Arial"/>
                <a:cs typeface="Arial"/>
              </a:rPr>
              <a:t> Solutions: Empowering Businesses with Smart IoT Innovation</a:t>
            </a:r>
          </a:p>
        </p:txBody>
      </p:sp>
      <p:sp>
        <p:nvSpPr>
          <p:cNvPr id="3" name="Content Placeholder 2">
            <a:extLst>
              <a:ext uri="{FF2B5EF4-FFF2-40B4-BE49-F238E27FC236}">
                <a16:creationId xmlns:a16="http://schemas.microsoft.com/office/drawing/2014/main" id="{E3FF479F-A9B6-7AE4-CEC0-E871BEA107F6}"/>
              </a:ext>
            </a:extLst>
          </p:cNvPr>
          <p:cNvSpPr>
            <a:spLocks noGrp="1"/>
          </p:cNvSpPr>
          <p:nvPr>
            <p:ph idx="1"/>
          </p:nvPr>
        </p:nvSpPr>
        <p:spPr/>
        <p:txBody>
          <a:bodyPr vert="horz" lIns="91440" tIns="45720" rIns="91440" bIns="45720" rtlCol="0" anchor="t">
            <a:normAutofit/>
          </a:bodyPr>
          <a:lstStyle/>
          <a:p>
            <a:pPr marL="0" indent="0">
              <a:buNone/>
            </a:pPr>
            <a:endParaRPr lang="en-US" sz="2000" b="1" dirty="0">
              <a:solidFill>
                <a:srgbClr val="0F4761"/>
              </a:solidFill>
              <a:latin typeface="Arial"/>
              <a:cs typeface="Arial"/>
            </a:endParaRPr>
          </a:p>
          <a:p>
            <a:pPr marL="0" indent="0">
              <a:buNone/>
            </a:pPr>
            <a:r>
              <a:rPr lang="en-US" sz="2000" b="1" dirty="0">
                <a:solidFill>
                  <a:srgbClr val="0F4761"/>
                </a:solidFill>
                <a:latin typeface="Arial"/>
                <a:cs typeface="Arial"/>
              </a:rPr>
              <a:t>Industry-Specific IoT Solutions</a:t>
            </a:r>
            <a:endParaRPr lang="en-GB" sz="2000" dirty="0">
              <a:latin typeface="Arial"/>
              <a:cs typeface="Arial"/>
            </a:endParaRPr>
          </a:p>
          <a:p>
            <a:pPr marL="0" indent="0">
              <a:buNone/>
            </a:pPr>
            <a:endParaRPr lang="en-US" sz="1200" b="1" dirty="0">
              <a:solidFill>
                <a:srgbClr val="0F4761"/>
              </a:solidFill>
              <a:latin typeface="Arial"/>
              <a:cs typeface="Arial"/>
            </a:endParaRPr>
          </a:p>
          <a:p>
            <a:r>
              <a:rPr lang="en-US" sz="1200" err="1">
                <a:latin typeface="Arial"/>
                <a:cs typeface="Arial"/>
              </a:rPr>
              <a:t>IoThink</a:t>
            </a:r>
            <a:r>
              <a:rPr lang="en-US" sz="1200" dirty="0">
                <a:latin typeface="Arial"/>
                <a:cs typeface="Arial"/>
              </a:rPr>
              <a:t> Solutions delivers tailored IoT solutions across a diverse range of industries, helping businesses optimize efficiency, reduce costs, and enhance operational visibility.</a:t>
            </a:r>
            <a:endParaRPr lang="en-GB" sz="1200">
              <a:latin typeface="Arial"/>
              <a:cs typeface="Arial"/>
            </a:endParaRPr>
          </a:p>
          <a:p>
            <a:endParaRPr lang="en-US" sz="1200" dirty="0">
              <a:latin typeface="Arial"/>
              <a:cs typeface="Arial"/>
            </a:endParaRPr>
          </a:p>
          <a:p>
            <a:r>
              <a:rPr lang="en-US" sz="1200" b="1" dirty="0">
                <a:solidFill>
                  <a:srgbClr val="0F4761"/>
                </a:solidFill>
                <a:latin typeface="Arial"/>
                <a:cs typeface="Arial"/>
              </a:rPr>
              <a:t>Smart Industry</a:t>
            </a:r>
            <a:endParaRPr lang="en-GB" sz="1200">
              <a:latin typeface="Arial"/>
              <a:cs typeface="Arial"/>
            </a:endParaRPr>
          </a:p>
          <a:p>
            <a:r>
              <a:rPr lang="en-US" sz="1200" dirty="0" err="1">
                <a:latin typeface="Arial"/>
                <a:cs typeface="Arial"/>
              </a:rPr>
              <a:t>IoThink’s</a:t>
            </a:r>
            <a:r>
              <a:rPr lang="en-US" sz="1200" dirty="0">
                <a:latin typeface="Arial"/>
                <a:cs typeface="Arial"/>
              </a:rPr>
              <a:t> </a:t>
            </a:r>
            <a:r>
              <a:rPr lang="en-US" sz="1200" b="1" dirty="0">
                <a:latin typeface="Arial"/>
                <a:cs typeface="Arial"/>
              </a:rPr>
              <a:t>Smart Industry</a:t>
            </a:r>
            <a:r>
              <a:rPr lang="en-US" sz="1200" dirty="0">
                <a:latin typeface="Arial"/>
                <a:cs typeface="Arial"/>
              </a:rPr>
              <a:t> solutions provide </a:t>
            </a:r>
            <a:r>
              <a:rPr lang="en-US" sz="1200" b="1" dirty="0">
                <a:latin typeface="Arial"/>
                <a:cs typeface="Arial"/>
              </a:rPr>
              <a:t>interoperable IoT platforms</a:t>
            </a:r>
            <a:r>
              <a:rPr lang="en-US" sz="1200" dirty="0">
                <a:latin typeface="Arial"/>
                <a:cs typeface="Arial"/>
              </a:rPr>
              <a:t> that connect various industrial equipment and sensors on a single interface. This enables </a:t>
            </a:r>
            <a:r>
              <a:rPr lang="en-US" sz="1200" b="1" dirty="0">
                <a:latin typeface="Arial"/>
                <a:cs typeface="Arial"/>
              </a:rPr>
              <a:t>real-time monitoring, predictive maintenance, and operational efficiency</a:t>
            </a:r>
            <a:r>
              <a:rPr lang="en-US" sz="1200" dirty="0">
                <a:latin typeface="Arial"/>
                <a:cs typeface="Arial"/>
              </a:rPr>
              <a:t> improvements.</a:t>
            </a:r>
            <a:endParaRPr lang="en-GB" sz="1200">
              <a:latin typeface="Arial"/>
              <a:cs typeface="Arial"/>
            </a:endParaRPr>
          </a:p>
          <a:p>
            <a:r>
              <a:rPr lang="en-US" sz="1200" b="1" dirty="0">
                <a:solidFill>
                  <a:schemeClr val="accent1">
                    <a:lumMod val="76000"/>
                  </a:schemeClr>
                </a:solidFill>
                <a:latin typeface="Arial"/>
                <a:cs typeface="Arial"/>
              </a:rPr>
              <a:t>Smart Buildings</a:t>
            </a:r>
            <a:endParaRPr lang="en-GB" sz="1200">
              <a:solidFill>
                <a:schemeClr val="accent1">
                  <a:lumMod val="76000"/>
                </a:schemeClr>
              </a:solidFill>
              <a:latin typeface="Arial"/>
              <a:cs typeface="Arial"/>
            </a:endParaRPr>
          </a:p>
          <a:p>
            <a:r>
              <a:rPr lang="en-US" sz="1200" dirty="0" err="1">
                <a:latin typeface="Arial"/>
                <a:cs typeface="Arial"/>
              </a:rPr>
              <a:t>IoThink’s</a:t>
            </a:r>
            <a:r>
              <a:rPr lang="en-US" sz="1200" dirty="0">
                <a:latin typeface="Arial"/>
                <a:cs typeface="Arial"/>
              </a:rPr>
              <a:t> </a:t>
            </a:r>
            <a:r>
              <a:rPr lang="en-US" sz="1200" b="1" dirty="0">
                <a:latin typeface="Arial"/>
                <a:cs typeface="Arial"/>
              </a:rPr>
              <a:t>Smart Building</a:t>
            </a:r>
            <a:r>
              <a:rPr lang="en-US" sz="1200" dirty="0">
                <a:latin typeface="Arial"/>
                <a:cs typeface="Arial"/>
              </a:rPr>
              <a:t> solutions help businesses </a:t>
            </a:r>
            <a:r>
              <a:rPr lang="en-US" sz="1200" b="1" dirty="0">
                <a:latin typeface="Arial"/>
                <a:cs typeface="Arial"/>
              </a:rPr>
              <a:t>monitor, control, and optimize</a:t>
            </a:r>
            <a:r>
              <a:rPr lang="en-US" sz="1200" dirty="0">
                <a:latin typeface="Arial"/>
                <a:cs typeface="Arial"/>
              </a:rPr>
              <a:t> building systems such as HVAC, lighting, security, and energy consumption. The result is </a:t>
            </a:r>
            <a:r>
              <a:rPr lang="en-US" sz="1200" b="1" dirty="0">
                <a:latin typeface="Arial"/>
                <a:cs typeface="Arial"/>
              </a:rPr>
              <a:t>greater efficiency, reduced operational costs, and enhanced occupant comfort</a:t>
            </a:r>
            <a:r>
              <a:rPr lang="en-US" sz="1200" dirty="0">
                <a:latin typeface="Arial"/>
                <a:cs typeface="Arial"/>
              </a:rPr>
              <a:t>.</a:t>
            </a:r>
            <a:endParaRPr lang="en-GB" sz="1200">
              <a:latin typeface="Arial"/>
              <a:cs typeface="Arial"/>
            </a:endParaRPr>
          </a:p>
          <a:p>
            <a:r>
              <a:rPr lang="en-US" sz="1200" b="1" dirty="0">
                <a:solidFill>
                  <a:srgbClr val="0F4761"/>
                </a:solidFill>
                <a:latin typeface="Arial"/>
                <a:cs typeface="Arial"/>
              </a:rPr>
              <a:t>Smart Energy</a:t>
            </a:r>
            <a:endParaRPr lang="en-GB" sz="1200">
              <a:latin typeface="Arial"/>
              <a:cs typeface="Arial"/>
            </a:endParaRPr>
          </a:p>
          <a:p>
            <a:r>
              <a:rPr lang="en-US" sz="1200" dirty="0">
                <a:latin typeface="Arial"/>
                <a:cs typeface="Arial"/>
              </a:rPr>
              <a:t>Designed for energy management and sustainability, </a:t>
            </a:r>
            <a:r>
              <a:rPr lang="en-US" sz="1200" err="1">
                <a:latin typeface="Arial"/>
                <a:cs typeface="Arial"/>
              </a:rPr>
              <a:t>IoThink’s</a:t>
            </a:r>
            <a:r>
              <a:rPr lang="en-US" sz="1200" dirty="0">
                <a:latin typeface="Arial"/>
                <a:cs typeface="Arial"/>
              </a:rPr>
              <a:t> </a:t>
            </a:r>
            <a:r>
              <a:rPr lang="en-US" sz="1200" b="1" dirty="0">
                <a:latin typeface="Arial"/>
                <a:cs typeface="Arial"/>
              </a:rPr>
              <a:t>Smart Energy</a:t>
            </a:r>
            <a:r>
              <a:rPr lang="en-US" sz="1200" dirty="0">
                <a:latin typeface="Arial"/>
                <a:cs typeface="Arial"/>
              </a:rPr>
              <a:t> solutions enable businesses to </a:t>
            </a:r>
            <a:r>
              <a:rPr lang="en-US" sz="1200" b="1" dirty="0">
                <a:latin typeface="Arial"/>
                <a:cs typeface="Arial"/>
              </a:rPr>
              <a:t>track energy consumption, optimize resources, and improve energy efficiency</a:t>
            </a:r>
            <a:r>
              <a:rPr lang="en-US" sz="1200" dirty="0">
                <a:latin typeface="Arial"/>
                <a:cs typeface="Arial"/>
              </a:rPr>
              <a:t> through real-time analytics and automation.</a:t>
            </a:r>
            <a:endParaRPr lang="en-GB" sz="1200">
              <a:latin typeface="Arial"/>
              <a:cs typeface="Arial"/>
            </a:endParaRPr>
          </a:p>
          <a:p>
            <a:endParaRPr lang="en-US" dirty="0"/>
          </a:p>
          <a:p>
            <a:endParaRPr lang="en-GB" sz="1200" dirty="0"/>
          </a:p>
        </p:txBody>
      </p:sp>
    </p:spTree>
    <p:extLst>
      <p:ext uri="{BB962C8B-B14F-4D97-AF65-F5344CB8AC3E}">
        <p14:creationId xmlns:p14="http://schemas.microsoft.com/office/powerpoint/2010/main" val="17061085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F4171F-D3B6-C77B-9BC6-540E8B96AFC6}"/>
              </a:ext>
            </a:extLst>
          </p:cNvPr>
          <p:cNvSpPr>
            <a:spLocks noGrp="1"/>
          </p:cNvSpPr>
          <p:nvPr>
            <p:ph type="title"/>
          </p:nvPr>
        </p:nvSpPr>
        <p:spPr/>
        <p:txBody>
          <a:bodyPr>
            <a:normAutofit/>
          </a:bodyPr>
          <a:lstStyle/>
          <a:p>
            <a:r>
              <a:rPr lang="en-US" sz="2000" b="1" dirty="0">
                <a:solidFill>
                  <a:srgbClr val="0F4761"/>
                </a:solidFill>
                <a:latin typeface="Arial"/>
                <a:cs typeface="Arial"/>
              </a:rPr>
              <a:t>Industry-Specific IoT Solutions</a:t>
            </a:r>
            <a:endParaRPr lang="en-US" sz="2000">
              <a:latin typeface="Arial"/>
              <a:cs typeface="Arial"/>
            </a:endParaRPr>
          </a:p>
        </p:txBody>
      </p:sp>
      <p:sp>
        <p:nvSpPr>
          <p:cNvPr id="3" name="Content Placeholder 2">
            <a:extLst>
              <a:ext uri="{FF2B5EF4-FFF2-40B4-BE49-F238E27FC236}">
                <a16:creationId xmlns:a16="http://schemas.microsoft.com/office/drawing/2014/main" id="{674C9C3D-3C49-543E-2118-945583CC0EA8}"/>
              </a:ext>
            </a:extLst>
          </p:cNvPr>
          <p:cNvSpPr>
            <a:spLocks noGrp="1"/>
          </p:cNvSpPr>
          <p:nvPr>
            <p:ph idx="1"/>
          </p:nvPr>
        </p:nvSpPr>
        <p:spPr/>
        <p:txBody>
          <a:bodyPr vert="horz" lIns="91440" tIns="45720" rIns="91440" bIns="45720" rtlCol="0" anchor="t">
            <a:normAutofit/>
          </a:bodyPr>
          <a:lstStyle/>
          <a:p>
            <a:r>
              <a:rPr lang="en-US" sz="1200" b="1" dirty="0">
                <a:solidFill>
                  <a:srgbClr val="0F4761"/>
                </a:solidFill>
                <a:latin typeface="Arial"/>
                <a:cs typeface="Arial"/>
              </a:rPr>
              <a:t>Smart Agriculture</a:t>
            </a:r>
            <a:endParaRPr lang="en-GB" sz="1200">
              <a:solidFill>
                <a:srgbClr val="0F4761"/>
              </a:solidFill>
              <a:latin typeface="Arial"/>
              <a:cs typeface="Arial"/>
            </a:endParaRPr>
          </a:p>
          <a:p>
            <a:r>
              <a:rPr lang="en-US" sz="1200" dirty="0" err="1">
                <a:latin typeface="Arial"/>
                <a:cs typeface="Arial"/>
              </a:rPr>
              <a:t>IoThink’s</a:t>
            </a:r>
            <a:r>
              <a:rPr lang="en-US" sz="1200" dirty="0">
                <a:latin typeface="Arial"/>
                <a:cs typeface="Arial"/>
              </a:rPr>
              <a:t> </a:t>
            </a:r>
            <a:r>
              <a:rPr lang="en-US" sz="1200" b="1" dirty="0">
                <a:latin typeface="Arial"/>
                <a:cs typeface="Arial"/>
              </a:rPr>
              <a:t>Smart Agriculture</a:t>
            </a:r>
            <a:r>
              <a:rPr lang="en-US" sz="1200" dirty="0">
                <a:latin typeface="Arial"/>
                <a:cs typeface="Arial"/>
              </a:rPr>
              <a:t> solutions support sustainable farming by </a:t>
            </a:r>
            <a:r>
              <a:rPr lang="en-US" sz="1200" b="1" dirty="0">
                <a:latin typeface="Arial"/>
                <a:cs typeface="Arial"/>
              </a:rPr>
              <a:t>integrating IoT-enabled monitoring of soil conditions, weather patterns, and crop health</a:t>
            </a:r>
            <a:r>
              <a:rPr lang="en-US" sz="1200" dirty="0">
                <a:latin typeface="Arial"/>
                <a:cs typeface="Arial"/>
              </a:rPr>
              <a:t>. This allows farmers to </a:t>
            </a:r>
            <a:r>
              <a:rPr lang="en-US" sz="1200" b="1" dirty="0">
                <a:latin typeface="Arial"/>
                <a:cs typeface="Arial"/>
              </a:rPr>
              <a:t>optimize resource use and improve productivity</a:t>
            </a:r>
            <a:r>
              <a:rPr lang="en-US" sz="1200" dirty="0">
                <a:latin typeface="Arial"/>
                <a:cs typeface="Arial"/>
              </a:rPr>
              <a:t>.</a:t>
            </a:r>
            <a:endParaRPr lang="en-GB" sz="1200">
              <a:latin typeface="Arial"/>
              <a:cs typeface="Arial"/>
            </a:endParaRPr>
          </a:p>
          <a:p>
            <a:r>
              <a:rPr lang="en-US" sz="1200" b="1" dirty="0">
                <a:solidFill>
                  <a:srgbClr val="0F4761"/>
                </a:solidFill>
                <a:latin typeface="Arial"/>
                <a:cs typeface="Arial"/>
              </a:rPr>
              <a:t>Smart Cities</a:t>
            </a:r>
            <a:endParaRPr lang="en-GB" sz="1200">
              <a:solidFill>
                <a:srgbClr val="0F4761"/>
              </a:solidFill>
              <a:latin typeface="Arial"/>
              <a:cs typeface="Arial"/>
            </a:endParaRPr>
          </a:p>
          <a:p>
            <a:r>
              <a:rPr lang="en-US" sz="1200" dirty="0" err="1">
                <a:latin typeface="Arial"/>
                <a:cs typeface="Arial"/>
              </a:rPr>
              <a:t>IoThink</a:t>
            </a:r>
            <a:r>
              <a:rPr lang="en-US" sz="1200" dirty="0">
                <a:latin typeface="Arial"/>
                <a:cs typeface="Arial"/>
              </a:rPr>
              <a:t> plays a key role in the development of </a:t>
            </a:r>
            <a:r>
              <a:rPr lang="en-US" sz="1200" b="1" dirty="0">
                <a:latin typeface="Arial"/>
                <a:cs typeface="Arial"/>
              </a:rPr>
              <a:t>Smart Cities</a:t>
            </a:r>
            <a:r>
              <a:rPr lang="en-US" sz="1200" dirty="0">
                <a:latin typeface="Arial"/>
                <a:cs typeface="Arial"/>
              </a:rPr>
              <a:t>, providing IoT applications that enhance </a:t>
            </a:r>
            <a:r>
              <a:rPr lang="en-US" sz="1200" b="1" dirty="0">
                <a:latin typeface="Arial"/>
                <a:cs typeface="Arial"/>
              </a:rPr>
              <a:t>urban infrastructure, public services, and environmental sustainability</a:t>
            </a:r>
            <a:r>
              <a:rPr lang="en-US" sz="1200" dirty="0">
                <a:latin typeface="Arial"/>
                <a:cs typeface="Arial"/>
              </a:rPr>
              <a:t>. Their solutions facilitate </a:t>
            </a:r>
            <a:r>
              <a:rPr lang="en-US" sz="1200" b="1" dirty="0">
                <a:latin typeface="Arial"/>
                <a:cs typeface="Arial"/>
              </a:rPr>
              <a:t>traffic management, waste control, and intelligent lighting</a:t>
            </a:r>
            <a:r>
              <a:rPr lang="en-US" sz="1200" dirty="0">
                <a:latin typeface="Arial"/>
                <a:cs typeface="Arial"/>
              </a:rPr>
              <a:t> for smarter urban living.</a:t>
            </a:r>
            <a:endParaRPr lang="en-GB" sz="1200">
              <a:latin typeface="Arial"/>
              <a:cs typeface="Arial"/>
            </a:endParaRPr>
          </a:p>
          <a:p>
            <a:r>
              <a:rPr lang="en-US" sz="1200" b="1" dirty="0">
                <a:solidFill>
                  <a:srgbClr val="0F4761"/>
                </a:solidFill>
                <a:latin typeface="Arial"/>
                <a:cs typeface="Arial"/>
              </a:rPr>
              <a:t>Smart Retail</a:t>
            </a:r>
            <a:endParaRPr lang="en-GB" sz="1200">
              <a:solidFill>
                <a:srgbClr val="0F4761"/>
              </a:solidFill>
              <a:latin typeface="Arial"/>
              <a:cs typeface="Arial"/>
            </a:endParaRPr>
          </a:p>
          <a:p>
            <a:r>
              <a:rPr lang="en-US" sz="1200" err="1">
                <a:latin typeface="Arial"/>
                <a:cs typeface="Arial"/>
              </a:rPr>
              <a:t>IoThink’s</a:t>
            </a:r>
            <a:r>
              <a:rPr lang="en-US" sz="1200" dirty="0">
                <a:latin typeface="Arial"/>
                <a:cs typeface="Arial"/>
              </a:rPr>
              <a:t> </a:t>
            </a:r>
            <a:r>
              <a:rPr lang="en-US" sz="1200" b="1" dirty="0">
                <a:latin typeface="Arial"/>
                <a:cs typeface="Arial"/>
              </a:rPr>
              <a:t>Smart Retail</a:t>
            </a:r>
            <a:r>
              <a:rPr lang="en-US" sz="1200" dirty="0">
                <a:latin typeface="Arial"/>
                <a:cs typeface="Arial"/>
              </a:rPr>
              <a:t> solutions leverage IoT technology to </a:t>
            </a:r>
            <a:r>
              <a:rPr lang="en-US" sz="1200" b="1" dirty="0">
                <a:latin typeface="Arial"/>
                <a:cs typeface="Arial"/>
              </a:rPr>
              <a:t>enhance customer experience, optimize supply chain management, and enable data-driven decision-making</a:t>
            </a:r>
            <a:r>
              <a:rPr lang="en-US" sz="1200" dirty="0">
                <a:latin typeface="Arial"/>
                <a:cs typeface="Arial"/>
              </a:rPr>
              <a:t> for retailers worldwide.</a:t>
            </a:r>
            <a:endParaRPr lang="en-GB" sz="1200">
              <a:latin typeface="Arial"/>
              <a:cs typeface="Arial"/>
            </a:endParaRPr>
          </a:p>
          <a:p>
            <a:endParaRPr lang="en-US" dirty="0"/>
          </a:p>
        </p:txBody>
      </p:sp>
    </p:spTree>
    <p:extLst>
      <p:ext uri="{BB962C8B-B14F-4D97-AF65-F5344CB8AC3E}">
        <p14:creationId xmlns:p14="http://schemas.microsoft.com/office/powerpoint/2010/main" val="429274051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475EF0-2E4F-D215-45D6-5BB145FF5F77}"/>
              </a:ext>
            </a:extLst>
          </p:cNvPr>
          <p:cNvSpPr>
            <a:spLocks noGrp="1"/>
          </p:cNvSpPr>
          <p:nvPr>
            <p:ph type="title"/>
          </p:nvPr>
        </p:nvSpPr>
        <p:spPr/>
        <p:txBody>
          <a:bodyPr>
            <a:normAutofit/>
          </a:bodyPr>
          <a:lstStyle/>
          <a:p>
            <a:r>
              <a:rPr lang="en-US" sz="2000" b="1" err="1">
                <a:solidFill>
                  <a:srgbClr val="0F4761"/>
                </a:solidFill>
                <a:latin typeface="Arial"/>
                <a:cs typeface="Arial"/>
              </a:rPr>
              <a:t>Teltonika</a:t>
            </a:r>
            <a:r>
              <a:rPr lang="en-US" sz="2000" b="1" dirty="0">
                <a:solidFill>
                  <a:srgbClr val="0F4761"/>
                </a:solidFill>
                <a:latin typeface="Arial"/>
                <a:cs typeface="Arial"/>
              </a:rPr>
              <a:t> Overview</a:t>
            </a:r>
            <a:endParaRPr lang="en-US" sz="2000" dirty="0">
              <a:solidFill>
                <a:srgbClr val="0F4761"/>
              </a:solidFill>
              <a:latin typeface="Arial"/>
              <a:cs typeface="Arial"/>
            </a:endParaRPr>
          </a:p>
        </p:txBody>
      </p:sp>
      <p:sp>
        <p:nvSpPr>
          <p:cNvPr id="3" name="Content Placeholder 2">
            <a:extLst>
              <a:ext uri="{FF2B5EF4-FFF2-40B4-BE49-F238E27FC236}">
                <a16:creationId xmlns:a16="http://schemas.microsoft.com/office/drawing/2014/main" id="{1B491FE5-359F-63C8-B1CF-1F18A739373C}"/>
              </a:ext>
            </a:extLst>
          </p:cNvPr>
          <p:cNvSpPr>
            <a:spLocks noGrp="1"/>
          </p:cNvSpPr>
          <p:nvPr>
            <p:ph idx="1"/>
          </p:nvPr>
        </p:nvSpPr>
        <p:spPr/>
        <p:txBody>
          <a:bodyPr vert="horz" lIns="91440" tIns="45720" rIns="91440" bIns="45720" rtlCol="0" anchor="t">
            <a:normAutofit/>
          </a:bodyPr>
          <a:lstStyle/>
          <a:p>
            <a:r>
              <a:rPr lang="en-US" sz="1200" err="1">
                <a:latin typeface="Arial"/>
                <a:cs typeface="Arial"/>
              </a:rPr>
              <a:t>Teltonika</a:t>
            </a:r>
            <a:r>
              <a:rPr lang="en-US" sz="1200" dirty="0">
                <a:latin typeface="Arial"/>
                <a:cs typeface="Arial"/>
              </a:rPr>
              <a:t> is a prominent European developer and manufacturer specializing in Internet of Things (IoT) solutions. Established in 1998 by founder Arvydas </a:t>
            </a:r>
            <a:r>
              <a:rPr lang="en-US" sz="1200" err="1">
                <a:latin typeface="Arial"/>
                <a:cs typeface="Arial"/>
              </a:rPr>
              <a:t>Paukštys</a:t>
            </a:r>
            <a:r>
              <a:rPr lang="en-US" sz="1200" dirty="0">
                <a:latin typeface="Arial"/>
                <a:cs typeface="Arial"/>
              </a:rPr>
              <a:t>, the company is headquartered in Vilnius, Lithuania. Over the years, </a:t>
            </a:r>
            <a:r>
              <a:rPr lang="en-US" sz="1200" err="1">
                <a:latin typeface="Arial"/>
                <a:cs typeface="Arial"/>
              </a:rPr>
              <a:t>Teltonika</a:t>
            </a:r>
            <a:r>
              <a:rPr lang="en-US" sz="1200" dirty="0">
                <a:latin typeface="Arial"/>
                <a:cs typeface="Arial"/>
              </a:rPr>
              <a:t> has expanded its global presence, offering a diverse portfolio of products and services across various industries.</a:t>
            </a:r>
            <a:endParaRPr lang="en-GB" sz="1200">
              <a:latin typeface="Arial"/>
              <a:cs typeface="Arial"/>
            </a:endParaRPr>
          </a:p>
          <a:p>
            <a:r>
              <a:rPr lang="en-US" sz="1200" dirty="0">
                <a:latin typeface="Arial"/>
                <a:cs typeface="Arial"/>
              </a:rPr>
              <a:t>The </a:t>
            </a:r>
            <a:r>
              <a:rPr lang="en-US" sz="1200" err="1">
                <a:latin typeface="Arial"/>
                <a:cs typeface="Arial"/>
              </a:rPr>
              <a:t>Teltonika</a:t>
            </a:r>
            <a:r>
              <a:rPr lang="en-US" sz="1200" dirty="0">
                <a:latin typeface="Arial"/>
                <a:cs typeface="Arial"/>
              </a:rPr>
              <a:t> company group comprises several specialized subsidiaries, each focusing on distinct areas of IoT and technology:</a:t>
            </a:r>
            <a:endParaRPr lang="en-GB" sz="1200">
              <a:latin typeface="Arial"/>
              <a:cs typeface="Arial"/>
            </a:endParaRPr>
          </a:p>
          <a:p>
            <a:r>
              <a:rPr lang="en-US" sz="1200" b="1" err="1">
                <a:latin typeface="Arial"/>
                <a:cs typeface="Arial"/>
              </a:rPr>
              <a:t>Teltonika</a:t>
            </a:r>
            <a:r>
              <a:rPr lang="en-US" sz="1200" b="1" dirty="0">
                <a:latin typeface="Arial"/>
                <a:cs typeface="Arial"/>
              </a:rPr>
              <a:t> Telematics:</a:t>
            </a:r>
            <a:r>
              <a:rPr lang="en-US" sz="1200" dirty="0">
                <a:latin typeface="Arial"/>
                <a:cs typeface="Arial"/>
              </a:rPr>
              <a:t> Develops vehicle tracking systems and telematics solutions.</a:t>
            </a:r>
            <a:endParaRPr lang="en-GB" sz="1200">
              <a:latin typeface="Arial"/>
              <a:cs typeface="Arial"/>
            </a:endParaRPr>
          </a:p>
          <a:p>
            <a:r>
              <a:rPr lang="en-US" sz="1200" b="1" err="1">
                <a:latin typeface="Arial"/>
                <a:cs typeface="Arial"/>
              </a:rPr>
              <a:t>Teltonika</a:t>
            </a:r>
            <a:r>
              <a:rPr lang="en-US" sz="1200" b="1" dirty="0">
                <a:latin typeface="Arial"/>
                <a:cs typeface="Arial"/>
              </a:rPr>
              <a:t> Networks:</a:t>
            </a:r>
            <a:r>
              <a:rPr lang="en-US" sz="1200" dirty="0">
                <a:latin typeface="Arial"/>
                <a:cs typeface="Arial"/>
              </a:rPr>
              <a:t> Produces networking devices for industrial, IoT, and M2M applications.</a:t>
            </a:r>
            <a:endParaRPr lang="en-GB" sz="1200">
              <a:latin typeface="Arial"/>
              <a:cs typeface="Arial"/>
            </a:endParaRPr>
          </a:p>
          <a:p>
            <a:r>
              <a:rPr lang="en-US" sz="1200" b="1" err="1">
                <a:latin typeface="Arial"/>
                <a:cs typeface="Arial"/>
              </a:rPr>
              <a:t>Teltonika</a:t>
            </a:r>
            <a:r>
              <a:rPr lang="en-US" sz="1200" b="1" dirty="0">
                <a:latin typeface="Arial"/>
                <a:cs typeface="Arial"/>
              </a:rPr>
              <a:t> EMS (Electronics Manufacturing Services):</a:t>
            </a:r>
            <a:r>
              <a:rPr lang="en-US" sz="1200" dirty="0">
                <a:latin typeface="Arial"/>
                <a:cs typeface="Arial"/>
              </a:rPr>
              <a:t> Offers comprehensive electronics manufacturing services.</a:t>
            </a:r>
            <a:endParaRPr lang="en-GB" sz="1200">
              <a:latin typeface="Arial"/>
              <a:cs typeface="Arial"/>
            </a:endParaRPr>
          </a:p>
          <a:p>
            <a:r>
              <a:rPr lang="en-US" sz="1200" b="1" err="1">
                <a:latin typeface="Arial"/>
                <a:cs typeface="Arial"/>
              </a:rPr>
              <a:t>Teltonika</a:t>
            </a:r>
            <a:r>
              <a:rPr lang="en-US" sz="1200" b="1" dirty="0">
                <a:latin typeface="Arial"/>
                <a:cs typeface="Arial"/>
              </a:rPr>
              <a:t> Telemedic:</a:t>
            </a:r>
            <a:r>
              <a:rPr lang="en-US" sz="1200" dirty="0">
                <a:latin typeface="Arial"/>
                <a:cs typeface="Arial"/>
              </a:rPr>
              <a:t> Focuses on remote patient monitoring and telemedicine solutions.</a:t>
            </a:r>
            <a:endParaRPr lang="en-GB" sz="1200">
              <a:latin typeface="Arial"/>
              <a:cs typeface="Arial"/>
            </a:endParaRPr>
          </a:p>
          <a:p>
            <a:r>
              <a:rPr lang="en-US" sz="1200" b="1" err="1">
                <a:latin typeface="Arial"/>
                <a:cs typeface="Arial"/>
              </a:rPr>
              <a:t>Teltonika</a:t>
            </a:r>
            <a:r>
              <a:rPr lang="en-US" sz="1200" b="1" dirty="0">
                <a:latin typeface="Arial"/>
                <a:cs typeface="Arial"/>
              </a:rPr>
              <a:t> Energy:</a:t>
            </a:r>
            <a:r>
              <a:rPr lang="en-US" sz="1200" dirty="0">
                <a:latin typeface="Arial"/>
                <a:cs typeface="Arial"/>
              </a:rPr>
              <a:t> Specializes in sustainable energy products, including electric vehicle charging stations.</a:t>
            </a:r>
            <a:endParaRPr lang="en-GB" sz="1200">
              <a:latin typeface="Arial"/>
              <a:cs typeface="Arial"/>
            </a:endParaRPr>
          </a:p>
          <a:p>
            <a:endParaRPr lang="en-US" sz="1400" b="1" dirty="0">
              <a:solidFill>
                <a:srgbClr val="0F4761"/>
              </a:solidFill>
            </a:endParaRPr>
          </a:p>
          <a:p>
            <a:endParaRPr lang="en-US" dirty="0"/>
          </a:p>
        </p:txBody>
      </p:sp>
    </p:spTree>
    <p:extLst>
      <p:ext uri="{BB962C8B-B14F-4D97-AF65-F5344CB8AC3E}">
        <p14:creationId xmlns:p14="http://schemas.microsoft.com/office/powerpoint/2010/main" val="298106390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089F7E-66BB-D760-4545-54C4BFA4AE6D}"/>
              </a:ext>
            </a:extLst>
          </p:cNvPr>
          <p:cNvSpPr>
            <a:spLocks noGrp="1"/>
          </p:cNvSpPr>
          <p:nvPr>
            <p:ph type="title"/>
          </p:nvPr>
        </p:nvSpPr>
        <p:spPr/>
        <p:txBody>
          <a:bodyPr>
            <a:normAutofit/>
          </a:bodyPr>
          <a:lstStyle/>
          <a:p>
            <a:r>
              <a:rPr lang="en-US" sz="2000" b="1" dirty="0">
                <a:solidFill>
                  <a:schemeClr val="accent1">
                    <a:lumMod val="76000"/>
                  </a:schemeClr>
                </a:solidFill>
                <a:latin typeface="Arial"/>
                <a:cs typeface="Arial"/>
              </a:rPr>
              <a:t>Talpa Solutions: Transforming Heavy Industry with Data-Driven Insights</a:t>
            </a:r>
            <a:endParaRPr lang="en-US" sz="2000" dirty="0">
              <a:solidFill>
                <a:schemeClr val="accent1">
                  <a:lumMod val="76000"/>
                </a:schemeClr>
              </a:solidFill>
              <a:latin typeface="Arial"/>
              <a:cs typeface="Arial"/>
            </a:endParaRPr>
          </a:p>
        </p:txBody>
      </p:sp>
      <p:sp>
        <p:nvSpPr>
          <p:cNvPr id="3" name="Content Placeholder 2">
            <a:extLst>
              <a:ext uri="{FF2B5EF4-FFF2-40B4-BE49-F238E27FC236}">
                <a16:creationId xmlns:a16="http://schemas.microsoft.com/office/drawing/2014/main" id="{BDADF529-29C1-EC28-2894-246512A758E7}"/>
              </a:ext>
            </a:extLst>
          </p:cNvPr>
          <p:cNvSpPr>
            <a:spLocks noGrp="1"/>
          </p:cNvSpPr>
          <p:nvPr>
            <p:ph idx="1"/>
          </p:nvPr>
        </p:nvSpPr>
        <p:spPr/>
        <p:txBody>
          <a:bodyPr vert="horz" lIns="91440" tIns="45720" rIns="91440" bIns="45720" rtlCol="0" anchor="t">
            <a:normAutofit fontScale="92500" lnSpcReduction="10000"/>
          </a:bodyPr>
          <a:lstStyle/>
          <a:p>
            <a:endParaRPr lang="en-US" sz="1200" b="1" dirty="0">
              <a:latin typeface="Arial"/>
              <a:cs typeface="Arial"/>
            </a:endParaRPr>
          </a:p>
          <a:p>
            <a:r>
              <a:rPr lang="en-US" sz="1200" b="1" dirty="0">
                <a:latin typeface="Arial"/>
                <a:cs typeface="Arial"/>
              </a:rPr>
              <a:t>Company Overview</a:t>
            </a:r>
            <a:endParaRPr lang="en-GB" sz="1200">
              <a:latin typeface="Arial"/>
              <a:cs typeface="Arial"/>
            </a:endParaRPr>
          </a:p>
          <a:p>
            <a:r>
              <a:rPr lang="en-US" sz="1200" dirty="0">
                <a:latin typeface="Arial"/>
                <a:cs typeface="Arial"/>
              </a:rPr>
              <a:t>Founded in 2016 in Essen, Germany, Talpa Solutions is a data analytics company specializing in predictive analytics for both fixed and mobile assets. Serving industries such as mining, logistics, and construction, Talpa Solutions leverages real-time and historical data to optimize machinery operations, enhance performance, and improve safety.</a:t>
            </a:r>
            <a:endParaRPr lang="en-GB" sz="1200">
              <a:latin typeface="Arial"/>
              <a:cs typeface="Arial"/>
            </a:endParaRPr>
          </a:p>
          <a:p>
            <a:r>
              <a:rPr lang="en-US" sz="1200" b="1" dirty="0">
                <a:latin typeface="Arial"/>
                <a:cs typeface="Arial"/>
              </a:rPr>
              <a:t>Mission</a:t>
            </a:r>
            <a:endParaRPr lang="en-GB" sz="1200">
              <a:latin typeface="Arial"/>
              <a:cs typeface="Arial"/>
            </a:endParaRPr>
          </a:p>
          <a:p>
            <a:r>
              <a:rPr lang="en-US" sz="1200" dirty="0">
                <a:latin typeface="Arial"/>
                <a:cs typeface="Arial"/>
              </a:rPr>
              <a:t>Talpa Solutions is dedicated to delivering transparent and actionable insights for heavy industries by making data accessible and understandable. The company believes that data is the key to solving complex industrial challenges and achieving economic success.</a:t>
            </a:r>
            <a:endParaRPr lang="en-GB" sz="1200">
              <a:latin typeface="Arial"/>
              <a:cs typeface="Arial"/>
            </a:endParaRPr>
          </a:p>
          <a:p>
            <a:r>
              <a:rPr lang="en-US" sz="1200" b="1" dirty="0">
                <a:latin typeface="Arial"/>
                <a:cs typeface="Arial"/>
              </a:rPr>
              <a:t>Products and Services</a:t>
            </a:r>
            <a:endParaRPr lang="en-GB" sz="1200">
              <a:latin typeface="Arial"/>
              <a:cs typeface="Arial"/>
            </a:endParaRPr>
          </a:p>
          <a:p>
            <a:r>
              <a:rPr lang="en-US" sz="1200" dirty="0">
                <a:latin typeface="Arial"/>
                <a:cs typeface="Arial"/>
              </a:rPr>
              <a:t>Talpa Solutions offers an industrial intelligence platform that integrates disparate data sources, including machine ECU data, to provide valuable insights. This platform enables equipment operators and managers to prevent unscheduled downtime, extend machinery lifespan, and optimize equipment utilization throughout the product lifecycle.</a:t>
            </a:r>
            <a:endParaRPr lang="en-GB" sz="1200">
              <a:latin typeface="Arial"/>
              <a:cs typeface="Arial"/>
            </a:endParaRPr>
          </a:p>
          <a:p>
            <a:r>
              <a:rPr lang="en-US" sz="1200" b="1" dirty="0">
                <a:latin typeface="Arial"/>
                <a:cs typeface="Arial"/>
              </a:rPr>
              <a:t>Industry Impact</a:t>
            </a:r>
            <a:endParaRPr lang="en-GB" sz="1200">
              <a:latin typeface="Arial"/>
              <a:cs typeface="Arial"/>
            </a:endParaRPr>
          </a:p>
          <a:p>
            <a:r>
              <a:rPr lang="en-US" sz="1200" dirty="0">
                <a:latin typeface="Arial"/>
                <a:cs typeface="Arial"/>
              </a:rPr>
              <a:t>Talpa Solutions has demonstrated significant impact in the heavy industry sector. For instance, a quarry operation reported annual savings of $12,500 per ultra-class machine after four months of using Talpa's platform. Additionally, the implementation of a machine health monitoring and service management system at several mines in Europe led to improved maintenance planning and cost savings.</a:t>
            </a:r>
            <a:endParaRPr lang="en-GB" sz="1200">
              <a:latin typeface="Arial"/>
              <a:cs typeface="Arial"/>
            </a:endParaRPr>
          </a:p>
          <a:p>
            <a:r>
              <a:rPr lang="en-US" sz="1200" b="1" dirty="0">
                <a:latin typeface="Arial"/>
                <a:cs typeface="Arial"/>
              </a:rPr>
              <a:t>Strategic Partnerships</a:t>
            </a:r>
            <a:endParaRPr lang="en-GB" sz="1200">
              <a:latin typeface="Arial"/>
              <a:cs typeface="Arial"/>
            </a:endParaRPr>
          </a:p>
          <a:p>
            <a:r>
              <a:rPr lang="en-US" sz="1200" dirty="0">
                <a:latin typeface="Arial"/>
                <a:cs typeface="Arial"/>
              </a:rPr>
              <a:t>To enhance its offerings, Talpa Solutions has established strategic partnerships with engineering, manufacturing, and distribution companies. These collaborations aim to foster a community for industrial intelligence, enabling equipment manufacturers to develop new service offerings and providing fleet owners with advanced monitoring and optimization solutions.</a:t>
            </a:r>
            <a:endParaRPr lang="en-GB" sz="1200">
              <a:latin typeface="Arial"/>
              <a:cs typeface="Arial"/>
            </a:endParaRPr>
          </a:p>
          <a:p>
            <a:endParaRPr lang="en-GB" sz="1200" dirty="0">
              <a:latin typeface="Arial"/>
              <a:cs typeface="Arial"/>
            </a:endParaRPr>
          </a:p>
          <a:p>
            <a:endParaRPr lang="en-US" dirty="0"/>
          </a:p>
          <a:p>
            <a:endParaRPr lang="en-GB" sz="1200"/>
          </a:p>
        </p:txBody>
      </p:sp>
    </p:spTree>
    <p:extLst>
      <p:ext uri="{BB962C8B-B14F-4D97-AF65-F5344CB8AC3E}">
        <p14:creationId xmlns:p14="http://schemas.microsoft.com/office/powerpoint/2010/main" val="51151664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AF375A-993D-98E8-6B99-47F145810952}"/>
              </a:ext>
            </a:extLst>
          </p:cNvPr>
          <p:cNvSpPr>
            <a:spLocks noGrp="1"/>
          </p:cNvSpPr>
          <p:nvPr>
            <p:ph type="title"/>
          </p:nvPr>
        </p:nvSpPr>
        <p:spPr/>
        <p:txBody>
          <a:bodyPr/>
          <a:lstStyle/>
          <a:p>
            <a:endParaRPr lang="en-GB" sz="2000" dirty="0">
              <a:solidFill>
                <a:schemeClr val="accent1">
                  <a:lumMod val="76000"/>
                </a:schemeClr>
              </a:solidFill>
              <a:latin typeface="Arial"/>
              <a:cs typeface="Arial"/>
            </a:endParaRPr>
          </a:p>
          <a:p>
            <a:r>
              <a:rPr lang="en-US" sz="2000" b="1" dirty="0">
                <a:solidFill>
                  <a:schemeClr val="accent1">
                    <a:lumMod val="76000"/>
                  </a:schemeClr>
                </a:solidFill>
                <a:latin typeface="Arial"/>
                <a:cs typeface="Arial"/>
              </a:rPr>
              <a:t>The Green Bridge (TGB): Pioneering Geo-Spatial Intelligence Solutions</a:t>
            </a:r>
            <a:endParaRPr lang="en-GB" sz="2000" dirty="0">
              <a:solidFill>
                <a:schemeClr val="accent1">
                  <a:lumMod val="76000"/>
                </a:schemeClr>
              </a:solidFill>
              <a:latin typeface="Arial"/>
              <a:cs typeface="Arial"/>
            </a:endParaRPr>
          </a:p>
          <a:p>
            <a:endParaRPr lang="en-US" sz="2000" dirty="0">
              <a:solidFill>
                <a:schemeClr val="accent1">
                  <a:lumMod val="76000"/>
                </a:schemeClr>
              </a:solidFill>
              <a:latin typeface="Arial"/>
              <a:cs typeface="Arial"/>
            </a:endParaRPr>
          </a:p>
        </p:txBody>
      </p:sp>
      <p:sp>
        <p:nvSpPr>
          <p:cNvPr id="3" name="Content Placeholder 2">
            <a:extLst>
              <a:ext uri="{FF2B5EF4-FFF2-40B4-BE49-F238E27FC236}">
                <a16:creationId xmlns:a16="http://schemas.microsoft.com/office/drawing/2014/main" id="{31528A82-5B2B-AB83-02AF-2EB3B1CFC5F1}"/>
              </a:ext>
            </a:extLst>
          </p:cNvPr>
          <p:cNvSpPr>
            <a:spLocks noGrp="1"/>
          </p:cNvSpPr>
          <p:nvPr>
            <p:ph idx="1"/>
          </p:nvPr>
        </p:nvSpPr>
        <p:spPr/>
        <p:txBody>
          <a:bodyPr vert="horz" lIns="91440" tIns="45720" rIns="91440" bIns="45720" rtlCol="0" anchor="t">
            <a:normAutofit/>
          </a:bodyPr>
          <a:lstStyle/>
          <a:p>
            <a:pPr marL="0" indent="0">
              <a:buNone/>
            </a:pPr>
            <a:r>
              <a:rPr lang="en-US" sz="2000" b="1" dirty="0">
                <a:solidFill>
                  <a:schemeClr val="accent1">
                    <a:lumMod val="76000"/>
                  </a:schemeClr>
                </a:solidFill>
                <a:latin typeface="Arial"/>
                <a:cs typeface="Arial"/>
              </a:rPr>
              <a:t>Company Overview</a:t>
            </a:r>
            <a:endParaRPr lang="en-GB" sz="2000" dirty="0">
              <a:solidFill>
                <a:schemeClr val="accent1">
                  <a:lumMod val="76000"/>
                </a:schemeClr>
              </a:solidFill>
              <a:latin typeface="Arial"/>
              <a:cs typeface="Arial"/>
            </a:endParaRPr>
          </a:p>
          <a:p>
            <a:pPr marL="0" indent="0">
              <a:buNone/>
            </a:pPr>
            <a:endParaRPr lang="en-US" sz="1200" b="1" dirty="0">
              <a:latin typeface="Arial"/>
              <a:cs typeface="Arial"/>
            </a:endParaRPr>
          </a:p>
          <a:p>
            <a:r>
              <a:rPr lang="en-US" sz="1200" dirty="0">
                <a:latin typeface="Arial"/>
                <a:cs typeface="Arial"/>
              </a:rPr>
              <a:t>The Green Bridge </a:t>
            </a:r>
            <a:r>
              <a:rPr lang="en-US" sz="1200" dirty="0" err="1">
                <a:latin typeface="Arial"/>
                <a:cs typeface="Arial"/>
              </a:rPr>
              <a:t>Ingenieurgesellschaft</a:t>
            </a:r>
            <a:r>
              <a:rPr lang="en-US" sz="1200" dirty="0">
                <a:latin typeface="Arial"/>
                <a:cs typeface="Arial"/>
              </a:rPr>
              <a:t> </a:t>
            </a:r>
            <a:r>
              <a:rPr lang="en-US" sz="1200" dirty="0" err="1">
                <a:latin typeface="Arial"/>
                <a:cs typeface="Arial"/>
              </a:rPr>
              <a:t>mbH</a:t>
            </a:r>
            <a:r>
              <a:rPr lang="en-US" sz="1200" dirty="0">
                <a:latin typeface="Arial"/>
                <a:cs typeface="Arial"/>
              </a:rPr>
              <a:t> (TGB) is a German engineering firm headquartered in </a:t>
            </a:r>
            <a:r>
              <a:rPr lang="en-US" sz="1200" dirty="0" err="1">
                <a:latin typeface="Arial"/>
                <a:cs typeface="Arial"/>
              </a:rPr>
              <a:t>Geretsried</a:t>
            </a:r>
            <a:r>
              <a:rPr lang="en-US" sz="1200" dirty="0">
                <a:latin typeface="Arial"/>
                <a:cs typeface="Arial"/>
              </a:rPr>
              <a:t>, near Munich. Specializing in geo-spatial intelligence, TGB offers innovative solutions designed to enhance legacy systems and support Business Intelligence (BI), Machine Learning (ML), and Artificial Intelligence (AI) applications.</a:t>
            </a:r>
            <a:endParaRPr lang="en-GB" sz="1200">
              <a:latin typeface="Arial"/>
              <a:cs typeface="Arial"/>
            </a:endParaRPr>
          </a:p>
          <a:p>
            <a:r>
              <a:rPr lang="en-US" sz="1200" b="1" dirty="0">
                <a:latin typeface="Arial"/>
                <a:cs typeface="Arial"/>
              </a:rPr>
              <a:t>Mission</a:t>
            </a:r>
            <a:endParaRPr lang="en-GB" sz="1200">
              <a:latin typeface="Arial"/>
              <a:cs typeface="Arial"/>
            </a:endParaRPr>
          </a:p>
          <a:p>
            <a:r>
              <a:rPr lang="en-US" sz="1200" dirty="0">
                <a:latin typeface="Arial"/>
                <a:cs typeface="Arial"/>
              </a:rPr>
              <a:t>TGB is committed to providing efficient, agile, and real-time digital reality solutions. Their goal is to enable clients to create operational digital twins with a single click, facilitating instant geo-spatial Key Performance Indicators (KPIs) optimized for BI, ML, and AI frameworks.</a:t>
            </a:r>
            <a:endParaRPr lang="en-GB" sz="1200">
              <a:latin typeface="Arial"/>
              <a:cs typeface="Arial"/>
            </a:endParaRPr>
          </a:p>
          <a:p>
            <a:r>
              <a:rPr lang="en-US" sz="1200" b="1" dirty="0">
                <a:latin typeface="Arial"/>
                <a:cs typeface="Arial"/>
              </a:rPr>
              <a:t>Products and Services</a:t>
            </a:r>
            <a:endParaRPr lang="en-GB" sz="1200">
              <a:latin typeface="Arial"/>
              <a:cs typeface="Arial"/>
            </a:endParaRPr>
          </a:p>
          <a:p>
            <a:r>
              <a:rPr lang="en-US" sz="1200" b="1" dirty="0" err="1">
                <a:latin typeface="Arial"/>
                <a:cs typeface="Arial"/>
              </a:rPr>
              <a:t>geoGRIM</a:t>
            </a:r>
            <a:r>
              <a:rPr lang="en-US" sz="1200" b="1" dirty="0">
                <a:latin typeface="Arial"/>
                <a:cs typeface="Arial"/>
              </a:rPr>
              <a:t> Tools</a:t>
            </a:r>
            <a:r>
              <a:rPr lang="en-US" sz="1200" dirty="0">
                <a:latin typeface="Arial"/>
                <a:cs typeface="Arial"/>
              </a:rPr>
              <a:t>: A suite of tools that streamline the integration and post-processing of geo-spatial data, offering automated geo-fencing and enhanced data management capabilities.</a:t>
            </a:r>
            <a:endParaRPr lang="en-GB" sz="1200">
              <a:latin typeface="Arial"/>
              <a:cs typeface="Arial"/>
            </a:endParaRPr>
          </a:p>
          <a:p>
            <a:r>
              <a:rPr lang="en-US" sz="1200" b="1" dirty="0">
                <a:latin typeface="Arial"/>
                <a:cs typeface="Arial"/>
              </a:rPr>
              <a:t>TGB Cloud Services</a:t>
            </a:r>
            <a:r>
              <a:rPr lang="en-US" sz="1200" dirty="0">
                <a:latin typeface="Arial"/>
                <a:cs typeface="Arial"/>
              </a:rPr>
              <a:t>: Cloud-based solutions that provide real-time operational digital twins, enabling clients to visualize and analyze geo-spatial data effectively.</a:t>
            </a:r>
            <a:endParaRPr lang="en-GB" sz="1200">
              <a:latin typeface="Arial"/>
              <a:cs typeface="Arial"/>
            </a:endParaRPr>
          </a:p>
          <a:p>
            <a:r>
              <a:rPr lang="en-US" sz="1200" b="1" dirty="0">
                <a:latin typeface="Arial"/>
                <a:cs typeface="Arial"/>
              </a:rPr>
              <a:t>Smart Grid-Map</a:t>
            </a:r>
            <a:r>
              <a:rPr lang="en-US" sz="1200" dirty="0">
                <a:latin typeface="Arial"/>
                <a:cs typeface="Arial"/>
              </a:rPr>
              <a:t>: A specialized tool designed for Microsoft Power BI, allowing users to perform advanced geo-spatial analytics and visualize data on interactive maps.</a:t>
            </a:r>
            <a:endParaRPr lang="en-GB" sz="1200">
              <a:latin typeface="Arial"/>
              <a:cs typeface="Arial"/>
            </a:endParaRPr>
          </a:p>
          <a:p>
            <a:endParaRPr lang="en-US" dirty="0"/>
          </a:p>
        </p:txBody>
      </p:sp>
    </p:spTree>
    <p:extLst>
      <p:ext uri="{BB962C8B-B14F-4D97-AF65-F5344CB8AC3E}">
        <p14:creationId xmlns:p14="http://schemas.microsoft.com/office/powerpoint/2010/main" val="239415785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CF4176-E9DE-2D46-CA49-DFC5D2EC05D2}"/>
              </a:ext>
            </a:extLst>
          </p:cNvPr>
          <p:cNvSpPr>
            <a:spLocks noGrp="1"/>
          </p:cNvSpPr>
          <p:nvPr>
            <p:ph type="title"/>
          </p:nvPr>
        </p:nvSpPr>
        <p:spPr/>
        <p:txBody>
          <a:bodyPr/>
          <a:lstStyle/>
          <a:p>
            <a:r>
              <a:rPr lang="en-US" sz="2000" b="1" dirty="0">
                <a:solidFill>
                  <a:schemeClr val="accent1">
                    <a:lumMod val="76000"/>
                  </a:schemeClr>
                </a:solidFill>
                <a:latin typeface="Arial"/>
                <a:cs typeface="Arial"/>
              </a:rPr>
              <a:t>The Green Bridge (TGB): Pioneering Geo-Spatial Intelligence Solutions</a:t>
            </a:r>
            <a:endParaRPr lang="en-US" sz="2000">
              <a:solidFill>
                <a:schemeClr val="accent1">
                  <a:lumMod val="76000"/>
                </a:schemeClr>
              </a:solidFill>
              <a:latin typeface="Arial"/>
              <a:cs typeface="Arial"/>
            </a:endParaRPr>
          </a:p>
        </p:txBody>
      </p:sp>
      <p:sp>
        <p:nvSpPr>
          <p:cNvPr id="3" name="Content Placeholder 2">
            <a:extLst>
              <a:ext uri="{FF2B5EF4-FFF2-40B4-BE49-F238E27FC236}">
                <a16:creationId xmlns:a16="http://schemas.microsoft.com/office/drawing/2014/main" id="{A48E2EC1-D339-1EA4-DAA7-67ADDAAB187D}"/>
              </a:ext>
            </a:extLst>
          </p:cNvPr>
          <p:cNvSpPr>
            <a:spLocks noGrp="1"/>
          </p:cNvSpPr>
          <p:nvPr>
            <p:ph idx="1"/>
          </p:nvPr>
        </p:nvSpPr>
        <p:spPr/>
        <p:txBody>
          <a:bodyPr vert="horz" lIns="91440" tIns="45720" rIns="91440" bIns="45720" rtlCol="0" anchor="t">
            <a:normAutofit/>
          </a:bodyPr>
          <a:lstStyle/>
          <a:p>
            <a:r>
              <a:rPr lang="en-US" sz="1200" b="1" dirty="0">
                <a:latin typeface="Arial"/>
                <a:cs typeface="Arial"/>
              </a:rPr>
              <a:t>Smart Domains</a:t>
            </a:r>
            <a:endParaRPr lang="en-GB" sz="1200">
              <a:latin typeface="Arial"/>
              <a:cs typeface="Arial"/>
            </a:endParaRPr>
          </a:p>
          <a:p>
            <a:r>
              <a:rPr lang="en-US" sz="1200" dirty="0">
                <a:latin typeface="Arial"/>
                <a:cs typeface="Arial"/>
              </a:rPr>
              <a:t>TGB's solutions cater to a wide range of industries, including:</a:t>
            </a:r>
            <a:endParaRPr lang="en-GB" sz="1200">
              <a:latin typeface="Arial"/>
              <a:cs typeface="Arial"/>
            </a:endParaRPr>
          </a:p>
          <a:p>
            <a:r>
              <a:rPr lang="en-US" sz="1200" b="1" dirty="0">
                <a:latin typeface="Arial"/>
                <a:cs typeface="Arial"/>
              </a:rPr>
              <a:t>Construction</a:t>
            </a:r>
            <a:r>
              <a:rPr lang="en-US" sz="1200" dirty="0">
                <a:latin typeface="Arial"/>
                <a:cs typeface="Arial"/>
              </a:rPr>
              <a:t>: Enhancing project management through real-time geo-spatial data integration.</a:t>
            </a:r>
            <a:endParaRPr lang="en-GB" sz="1200">
              <a:latin typeface="Arial"/>
              <a:cs typeface="Arial"/>
            </a:endParaRPr>
          </a:p>
          <a:p>
            <a:r>
              <a:rPr lang="en-US" sz="1200" b="1" dirty="0">
                <a:latin typeface="Arial"/>
                <a:cs typeface="Arial"/>
              </a:rPr>
              <a:t>Environment</a:t>
            </a:r>
            <a:r>
              <a:rPr lang="en-US" sz="1200" dirty="0">
                <a:latin typeface="Arial"/>
                <a:cs typeface="Arial"/>
              </a:rPr>
              <a:t>: Monitoring environmental changes with precise geo-intelligence tools.</a:t>
            </a:r>
            <a:endParaRPr lang="en-GB" sz="1200">
              <a:latin typeface="Arial"/>
              <a:cs typeface="Arial"/>
            </a:endParaRPr>
          </a:p>
          <a:p>
            <a:r>
              <a:rPr lang="en-US" sz="1200" b="1" dirty="0">
                <a:latin typeface="Arial"/>
                <a:cs typeface="Arial"/>
              </a:rPr>
              <a:t>Agriculture</a:t>
            </a:r>
            <a:r>
              <a:rPr lang="en-US" sz="1200" dirty="0">
                <a:latin typeface="Arial"/>
                <a:cs typeface="Arial"/>
              </a:rPr>
              <a:t>: Optimizing farming practices using spatial data analytics.</a:t>
            </a:r>
            <a:endParaRPr lang="en-GB" sz="1200">
              <a:latin typeface="Arial"/>
              <a:cs typeface="Arial"/>
            </a:endParaRPr>
          </a:p>
          <a:p>
            <a:r>
              <a:rPr lang="en-US" sz="1200" b="1" dirty="0">
                <a:latin typeface="Arial"/>
                <a:cs typeface="Arial"/>
              </a:rPr>
              <a:t>Defense</a:t>
            </a:r>
            <a:r>
              <a:rPr lang="en-US" sz="1200" dirty="0">
                <a:latin typeface="Arial"/>
                <a:cs typeface="Arial"/>
              </a:rPr>
              <a:t>: Providing advanced geo-spatial support for defense operations.</a:t>
            </a:r>
            <a:endParaRPr lang="en-GB" sz="1200">
              <a:latin typeface="Arial"/>
              <a:cs typeface="Arial"/>
            </a:endParaRPr>
          </a:p>
          <a:p>
            <a:r>
              <a:rPr lang="en-US" sz="1200" b="1" dirty="0">
                <a:latin typeface="Arial"/>
                <a:cs typeface="Arial"/>
              </a:rPr>
              <a:t>Public Security</a:t>
            </a:r>
            <a:r>
              <a:rPr lang="en-US" sz="1200" dirty="0">
                <a:latin typeface="Arial"/>
                <a:cs typeface="Arial"/>
              </a:rPr>
              <a:t>: Assisting in the management of public safety through real-time data.</a:t>
            </a:r>
            <a:endParaRPr lang="en-GB" sz="1200">
              <a:latin typeface="Arial"/>
              <a:cs typeface="Arial"/>
            </a:endParaRPr>
          </a:p>
          <a:p>
            <a:r>
              <a:rPr lang="en-US" sz="1200" b="1" dirty="0">
                <a:latin typeface="Arial"/>
                <a:cs typeface="Arial"/>
              </a:rPr>
              <a:t>Private Security</a:t>
            </a:r>
            <a:r>
              <a:rPr lang="en-US" sz="1200" dirty="0">
                <a:latin typeface="Arial"/>
                <a:cs typeface="Arial"/>
              </a:rPr>
              <a:t>: Offering solutions for asset tracking and personnel monitoring.</a:t>
            </a:r>
            <a:endParaRPr lang="en-GB" sz="1200">
              <a:latin typeface="Arial"/>
              <a:cs typeface="Arial"/>
            </a:endParaRPr>
          </a:p>
          <a:p>
            <a:r>
              <a:rPr lang="en-US" sz="1200" b="1" dirty="0">
                <a:latin typeface="Arial"/>
                <a:cs typeface="Arial"/>
              </a:rPr>
              <a:t>Mobility</a:t>
            </a:r>
            <a:r>
              <a:rPr lang="en-US" sz="1200" dirty="0">
                <a:latin typeface="Arial"/>
                <a:cs typeface="Arial"/>
              </a:rPr>
              <a:t>: Improving transportation systems with geo-spatial insights.</a:t>
            </a:r>
            <a:endParaRPr lang="en-GB" sz="1200">
              <a:latin typeface="Arial"/>
              <a:cs typeface="Arial"/>
            </a:endParaRPr>
          </a:p>
          <a:p>
            <a:r>
              <a:rPr lang="en-US" sz="1200" b="1" dirty="0">
                <a:latin typeface="Arial"/>
                <a:cs typeface="Arial"/>
              </a:rPr>
              <a:t>Grids</a:t>
            </a:r>
            <a:r>
              <a:rPr lang="en-US" sz="1200" dirty="0">
                <a:latin typeface="Arial"/>
                <a:cs typeface="Arial"/>
              </a:rPr>
              <a:t>: Managing utility networks through spatial data visualization.</a:t>
            </a:r>
            <a:endParaRPr lang="en-GB" sz="1200">
              <a:latin typeface="Arial"/>
              <a:cs typeface="Arial"/>
            </a:endParaRPr>
          </a:p>
          <a:p>
            <a:r>
              <a:rPr lang="en-US" sz="1200" b="1" dirty="0">
                <a:latin typeface="Arial"/>
                <a:cs typeface="Arial"/>
              </a:rPr>
              <a:t>Logistics</a:t>
            </a:r>
            <a:r>
              <a:rPr lang="en-US" sz="1200" dirty="0">
                <a:latin typeface="Arial"/>
                <a:cs typeface="Arial"/>
              </a:rPr>
              <a:t>: Streamlining supply chains with real-time tracking and route optimization.</a:t>
            </a:r>
            <a:endParaRPr lang="en-GB" sz="1200">
              <a:latin typeface="Arial"/>
              <a:cs typeface="Arial"/>
            </a:endParaRPr>
          </a:p>
          <a:p>
            <a:r>
              <a:rPr lang="en-US" sz="1200" b="1" dirty="0">
                <a:latin typeface="Arial"/>
                <a:cs typeface="Arial"/>
              </a:rPr>
              <a:t>City Planning</a:t>
            </a:r>
            <a:r>
              <a:rPr lang="en-US" sz="1200" dirty="0">
                <a:latin typeface="Arial"/>
                <a:cs typeface="Arial"/>
              </a:rPr>
              <a:t>: Assisting urban development with comprehensive geo-spatial analysis.</a:t>
            </a:r>
            <a:endParaRPr lang="en-GB" sz="1200">
              <a:latin typeface="Arial"/>
              <a:cs typeface="Arial"/>
            </a:endParaRPr>
          </a:p>
          <a:p>
            <a:r>
              <a:rPr lang="en-US" sz="1200" b="1" dirty="0">
                <a:latin typeface="Arial"/>
                <a:cs typeface="Arial"/>
              </a:rPr>
              <a:t>Insurance</a:t>
            </a:r>
            <a:r>
              <a:rPr lang="en-US" sz="1200" dirty="0">
                <a:latin typeface="Arial"/>
                <a:cs typeface="Arial"/>
              </a:rPr>
              <a:t>: Evaluating risk and claims with precise location data.</a:t>
            </a:r>
            <a:endParaRPr lang="en-GB" sz="1200">
              <a:latin typeface="Arial"/>
              <a:cs typeface="Arial"/>
            </a:endParaRPr>
          </a:p>
          <a:p>
            <a:r>
              <a:rPr lang="en-US" sz="1200" b="1" dirty="0">
                <a:latin typeface="Arial"/>
                <a:cs typeface="Arial"/>
              </a:rPr>
              <a:t>Banking</a:t>
            </a:r>
            <a:r>
              <a:rPr lang="en-US" sz="1200" dirty="0">
                <a:latin typeface="Arial"/>
                <a:cs typeface="Arial"/>
              </a:rPr>
              <a:t>: Enhancing financial services through geo-intelligence.</a:t>
            </a:r>
            <a:endParaRPr lang="en-GB" sz="1200">
              <a:latin typeface="Arial"/>
              <a:cs typeface="Arial"/>
            </a:endParaRPr>
          </a:p>
          <a:p>
            <a:endParaRPr lang="en-US" sz="1200" b="1" dirty="0">
              <a:latin typeface="Arial"/>
              <a:cs typeface="Arial"/>
            </a:endParaRPr>
          </a:p>
          <a:p>
            <a:endParaRPr lang="en-US" sz="1200" dirty="0">
              <a:latin typeface="Arial"/>
              <a:cs typeface="Arial"/>
            </a:endParaRPr>
          </a:p>
        </p:txBody>
      </p:sp>
    </p:spTree>
    <p:extLst>
      <p:ext uri="{BB962C8B-B14F-4D97-AF65-F5344CB8AC3E}">
        <p14:creationId xmlns:p14="http://schemas.microsoft.com/office/powerpoint/2010/main" val="39208274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827972-B8B9-D950-958D-F8FAC52221B1}"/>
              </a:ext>
            </a:extLst>
          </p:cNvPr>
          <p:cNvSpPr>
            <a:spLocks noGrp="1"/>
          </p:cNvSpPr>
          <p:nvPr>
            <p:ph type="title"/>
          </p:nvPr>
        </p:nvSpPr>
        <p:spPr/>
        <p:txBody>
          <a:bodyPr>
            <a:normAutofit/>
          </a:bodyPr>
          <a:lstStyle/>
          <a:p>
            <a:r>
              <a:rPr lang="en-US" sz="2000" b="1" dirty="0">
                <a:solidFill>
                  <a:schemeClr val="accent1">
                    <a:lumMod val="76000"/>
                  </a:schemeClr>
                </a:solidFill>
                <a:latin typeface="Arial"/>
                <a:cs typeface="Arial"/>
              </a:rPr>
              <a:t>Business Objectives</a:t>
            </a:r>
            <a:endParaRPr lang="en-US" sz="2000">
              <a:solidFill>
                <a:schemeClr val="accent1">
                  <a:lumMod val="76000"/>
                </a:schemeClr>
              </a:solidFill>
              <a:latin typeface="Arial"/>
              <a:cs typeface="Arial"/>
            </a:endParaRPr>
          </a:p>
        </p:txBody>
      </p:sp>
      <p:sp>
        <p:nvSpPr>
          <p:cNvPr id="3" name="Content Placeholder 2">
            <a:extLst>
              <a:ext uri="{FF2B5EF4-FFF2-40B4-BE49-F238E27FC236}">
                <a16:creationId xmlns:a16="http://schemas.microsoft.com/office/drawing/2014/main" id="{30BE0844-CE9B-3DC6-AA35-C2816C796D43}"/>
              </a:ext>
            </a:extLst>
          </p:cNvPr>
          <p:cNvSpPr>
            <a:spLocks noGrp="1"/>
          </p:cNvSpPr>
          <p:nvPr>
            <p:ph idx="1"/>
          </p:nvPr>
        </p:nvSpPr>
        <p:spPr/>
        <p:txBody>
          <a:bodyPr vert="horz" lIns="91440" tIns="45720" rIns="91440" bIns="45720" rtlCol="0" anchor="t">
            <a:normAutofit/>
          </a:bodyPr>
          <a:lstStyle/>
          <a:p>
            <a:pPr marL="0" indent="0">
              <a:buNone/>
            </a:pPr>
            <a:endParaRPr lang="en-US" sz="1200" b="1" dirty="0"/>
          </a:p>
          <a:p>
            <a:r>
              <a:rPr lang="en-US" sz="1200" dirty="0"/>
              <a:t>E</a:t>
            </a:r>
            <a:r>
              <a:rPr lang="en-US" sz="1200" dirty="0">
                <a:latin typeface="Arial"/>
                <a:cs typeface="Arial"/>
              </a:rPr>
              <a:t>xpand market share in industrial automation and smart solutions.</a:t>
            </a:r>
            <a:endParaRPr lang="en-GB" sz="1200">
              <a:latin typeface="Arial"/>
              <a:cs typeface="Arial"/>
            </a:endParaRPr>
          </a:p>
          <a:p>
            <a:r>
              <a:rPr lang="en-US" sz="1200" dirty="0">
                <a:latin typeface="Arial"/>
                <a:cs typeface="Arial"/>
              </a:rPr>
              <a:t>Strengthen strategic alliances to enhance solution offerings.</a:t>
            </a:r>
            <a:endParaRPr lang="en-GB" sz="1200">
              <a:latin typeface="Arial"/>
              <a:cs typeface="Arial"/>
            </a:endParaRPr>
          </a:p>
          <a:p>
            <a:r>
              <a:rPr lang="en-US" sz="1200" dirty="0">
                <a:latin typeface="Arial"/>
                <a:cs typeface="Arial"/>
              </a:rPr>
              <a:t>Pioneer 5G and TSN-enabled private network deployment.</a:t>
            </a:r>
            <a:endParaRPr lang="en-GB" sz="1200">
              <a:latin typeface="Arial"/>
              <a:cs typeface="Arial"/>
            </a:endParaRPr>
          </a:p>
          <a:p>
            <a:r>
              <a:rPr lang="en-US" sz="1200" dirty="0">
                <a:latin typeface="Arial"/>
                <a:cs typeface="Arial"/>
              </a:rPr>
              <a:t>Promote sustainability through energy-efficient and eco-friendly solutions.</a:t>
            </a:r>
            <a:endParaRPr lang="en-GB" sz="1200">
              <a:latin typeface="Arial"/>
              <a:cs typeface="Arial"/>
            </a:endParaRPr>
          </a:p>
          <a:p>
            <a:r>
              <a:rPr lang="en-US" sz="1200" dirty="0">
                <a:latin typeface="Arial"/>
                <a:cs typeface="Arial"/>
              </a:rPr>
              <a:t>Drive customer engagement with tailored, scalable solutions.</a:t>
            </a:r>
          </a:p>
          <a:p>
            <a:endParaRPr lang="en-US" sz="1200" dirty="0">
              <a:latin typeface="Arial"/>
              <a:cs typeface="Arial"/>
            </a:endParaRPr>
          </a:p>
          <a:p>
            <a:endParaRPr lang="en-US" sz="1200" b="1" dirty="0">
              <a:latin typeface="Arial"/>
              <a:cs typeface="Arial"/>
            </a:endParaRPr>
          </a:p>
          <a:p>
            <a:endParaRPr lang="en-US" sz="1200" dirty="0">
              <a:solidFill>
                <a:srgbClr val="FF0000"/>
              </a:solidFill>
              <a:latin typeface="Arial"/>
              <a:cs typeface="Arial"/>
            </a:endParaRPr>
          </a:p>
        </p:txBody>
      </p:sp>
    </p:spTree>
    <p:extLst>
      <p:ext uri="{BB962C8B-B14F-4D97-AF65-F5344CB8AC3E}">
        <p14:creationId xmlns:p14="http://schemas.microsoft.com/office/powerpoint/2010/main" val="19443220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2613FF-A69B-4210-D0B4-9F0D6FB40AC0}"/>
              </a:ext>
            </a:extLst>
          </p:cNvPr>
          <p:cNvSpPr>
            <a:spLocks noGrp="1"/>
          </p:cNvSpPr>
          <p:nvPr>
            <p:ph type="title"/>
          </p:nvPr>
        </p:nvSpPr>
        <p:spPr>
          <a:xfrm>
            <a:off x="1538416" y="869692"/>
            <a:ext cx="9815384" cy="841590"/>
          </a:xfrm>
        </p:spPr>
        <p:txBody>
          <a:bodyPr>
            <a:normAutofit/>
          </a:bodyPr>
          <a:lstStyle/>
          <a:p>
            <a:r>
              <a:rPr lang="en-US" sz="2000" b="1" dirty="0">
                <a:solidFill>
                  <a:schemeClr val="tx2">
                    <a:lumMod val="90000"/>
                    <a:lumOff val="10000"/>
                  </a:schemeClr>
                </a:solidFill>
                <a:latin typeface="Arial"/>
                <a:cs typeface="Arial"/>
              </a:rPr>
              <a:t>Smart Solutions Portfolio</a:t>
            </a:r>
            <a:endParaRPr lang="en-US" sz="2000">
              <a:solidFill>
                <a:schemeClr val="tx2">
                  <a:lumMod val="90000"/>
                  <a:lumOff val="10000"/>
                </a:schemeClr>
              </a:solidFill>
              <a:latin typeface="Arial"/>
              <a:cs typeface="Arial"/>
            </a:endParaRPr>
          </a:p>
        </p:txBody>
      </p:sp>
      <p:sp>
        <p:nvSpPr>
          <p:cNvPr id="3" name="Content Placeholder 2">
            <a:extLst>
              <a:ext uri="{FF2B5EF4-FFF2-40B4-BE49-F238E27FC236}">
                <a16:creationId xmlns:a16="http://schemas.microsoft.com/office/drawing/2014/main" id="{5519A10B-C6C4-208C-B46B-BDCACCCEDDCC}"/>
              </a:ext>
            </a:extLst>
          </p:cNvPr>
          <p:cNvSpPr>
            <a:spLocks noGrp="1"/>
          </p:cNvSpPr>
          <p:nvPr>
            <p:ph idx="1"/>
          </p:nvPr>
        </p:nvSpPr>
        <p:spPr>
          <a:xfrm>
            <a:off x="1064740" y="1825625"/>
            <a:ext cx="10289060" cy="5041256"/>
          </a:xfrm>
        </p:spPr>
        <p:txBody>
          <a:bodyPr vert="horz" lIns="91440" tIns="45720" rIns="91440" bIns="45720" rtlCol="0" anchor="t">
            <a:normAutofit/>
          </a:bodyPr>
          <a:lstStyle/>
          <a:p>
            <a:endParaRPr lang="en-US" sz="1200" b="1" dirty="0">
              <a:latin typeface="Arial"/>
              <a:cs typeface="Arial"/>
            </a:endParaRPr>
          </a:p>
          <a:p>
            <a:r>
              <a:rPr lang="en-US" sz="1200" b="1" dirty="0">
                <a:latin typeface="Arial"/>
                <a:cs typeface="Arial"/>
              </a:rPr>
              <a:t>Smart Cities</a:t>
            </a:r>
            <a:r>
              <a:rPr lang="en-US" sz="1200" dirty="0">
                <a:latin typeface="Arial"/>
                <a:cs typeface="Arial"/>
              </a:rPr>
              <a:t> – IoT-enabled urban management for enhanced efficiency and sustainability.</a:t>
            </a:r>
            <a:endParaRPr lang="en-US" dirty="0"/>
          </a:p>
          <a:p>
            <a:r>
              <a:rPr lang="en-US" sz="1200" b="1" dirty="0"/>
              <a:t>Smart Buildings</a:t>
            </a:r>
            <a:r>
              <a:rPr lang="en-US" sz="1200" dirty="0"/>
              <a:t> – Agnostic IoT platforms for integrated control of building infrastructure.</a:t>
            </a:r>
            <a:endParaRPr lang="en-GB" sz="1200"/>
          </a:p>
          <a:p>
            <a:r>
              <a:rPr lang="en-US" sz="1200" b="1" dirty="0"/>
              <a:t>Smart Agriculture</a:t>
            </a:r>
            <a:r>
              <a:rPr lang="en-US" sz="1200" dirty="0"/>
              <a:t> – Interoperable IoT solutions for sustainable farming.</a:t>
            </a:r>
            <a:endParaRPr lang="en-GB" sz="1200" dirty="0"/>
          </a:p>
          <a:p>
            <a:r>
              <a:rPr lang="en-US" sz="1200" b="1" dirty="0"/>
              <a:t>Smart Industries</a:t>
            </a:r>
            <a:r>
              <a:rPr lang="en-US" sz="1200" dirty="0"/>
              <a:t> – Tailored industrial IoT and automation solutions.</a:t>
            </a:r>
            <a:endParaRPr lang="en-GB" sz="1200" dirty="0"/>
          </a:p>
          <a:p>
            <a:endParaRPr lang="en-US" sz="2000" dirty="0">
              <a:solidFill>
                <a:srgbClr val="000000"/>
              </a:solidFill>
              <a:latin typeface="Arial"/>
              <a:cs typeface="Arial"/>
            </a:endParaRPr>
          </a:p>
          <a:p>
            <a:r>
              <a:rPr lang="en-US" sz="2000" b="1" dirty="0">
                <a:solidFill>
                  <a:srgbClr val="0F4761"/>
                </a:solidFill>
                <a:latin typeface="Arial"/>
                <a:cs typeface="Arial"/>
              </a:rPr>
              <a:t>Private Mobile Network Solutions</a:t>
            </a:r>
            <a:endParaRPr lang="en-GB" sz="2000">
              <a:solidFill>
                <a:srgbClr val="0F4761"/>
              </a:solidFill>
              <a:latin typeface="Arial"/>
              <a:cs typeface="Arial"/>
            </a:endParaRPr>
          </a:p>
          <a:p>
            <a:endParaRPr lang="en-US" sz="1200" b="1" dirty="0">
              <a:solidFill>
                <a:srgbClr val="0F4761"/>
              </a:solidFill>
            </a:endParaRPr>
          </a:p>
          <a:p>
            <a:r>
              <a:rPr lang="en-US" sz="1200" b="1" dirty="0"/>
              <a:t>4G &amp; 5G Private Mobile Networks</a:t>
            </a:r>
            <a:r>
              <a:rPr lang="en-US" sz="1200" dirty="0"/>
              <a:t> – Cost-effective, scalable, high-performance connectivity.</a:t>
            </a:r>
            <a:endParaRPr lang="en-GB" sz="1200" dirty="0"/>
          </a:p>
          <a:p>
            <a:r>
              <a:rPr lang="en-US" sz="1200" b="1" dirty="0"/>
              <a:t>Time-Sensitive Networking (TSN) over 5G</a:t>
            </a:r>
            <a:r>
              <a:rPr lang="en-US" sz="1200" dirty="0"/>
              <a:t> – Ultra-reliable, low-latency wireless communication for industrial automation.</a:t>
            </a:r>
            <a:endParaRPr lang="en-GB" sz="1200" dirty="0"/>
          </a:p>
          <a:p>
            <a:r>
              <a:rPr lang="en-US" sz="1200" b="1" dirty="0"/>
              <a:t>Micro </a:t>
            </a:r>
            <a:r>
              <a:rPr lang="en-US" sz="1200" b="1" dirty="0" err="1"/>
              <a:t>eNB</a:t>
            </a:r>
            <a:r>
              <a:rPr lang="en-US" sz="1200" b="1" dirty="0"/>
              <a:t> &amp; EPC Solutions</a:t>
            </a:r>
            <a:r>
              <a:rPr lang="en-US" sz="1200" dirty="0"/>
              <a:t> – </a:t>
            </a:r>
            <a:r>
              <a:rPr lang="en-US" sz="1200" dirty="0" err="1"/>
              <a:t>Consumerized</a:t>
            </a:r>
            <a:r>
              <a:rPr lang="en-US" sz="1200" dirty="0"/>
              <a:t> RAN solutions with robust security and network control.</a:t>
            </a:r>
            <a:endParaRPr lang="en-GB" sz="1200" dirty="0"/>
          </a:p>
          <a:p>
            <a:endParaRPr lang="en-GB" sz="1200" dirty="0"/>
          </a:p>
        </p:txBody>
      </p:sp>
    </p:spTree>
    <p:extLst>
      <p:ext uri="{BB962C8B-B14F-4D97-AF65-F5344CB8AC3E}">
        <p14:creationId xmlns:p14="http://schemas.microsoft.com/office/powerpoint/2010/main" val="32782580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6A6167-71B3-B635-E02F-06B78AC8C6A6}"/>
              </a:ext>
            </a:extLst>
          </p:cNvPr>
          <p:cNvSpPr>
            <a:spLocks noGrp="1"/>
          </p:cNvSpPr>
          <p:nvPr>
            <p:ph type="title"/>
          </p:nvPr>
        </p:nvSpPr>
        <p:spPr/>
        <p:txBody>
          <a:bodyPr/>
          <a:lstStyle/>
          <a:p>
            <a:r>
              <a:rPr lang="en-US" sz="2000" b="1" dirty="0">
                <a:solidFill>
                  <a:srgbClr val="0F4761"/>
                </a:solidFill>
                <a:latin typeface="Arial"/>
                <a:cs typeface="Arial"/>
              </a:rPr>
              <a:t>Point of Sales (</a:t>
            </a:r>
            <a:r>
              <a:rPr lang="en-US" sz="2000" b="1" err="1">
                <a:solidFill>
                  <a:srgbClr val="0F4761"/>
                </a:solidFill>
                <a:latin typeface="Arial"/>
                <a:cs typeface="Arial"/>
              </a:rPr>
              <a:t>PoS</a:t>
            </a:r>
            <a:r>
              <a:rPr lang="en-US" sz="2000" b="1" dirty="0">
                <a:solidFill>
                  <a:srgbClr val="0F4761"/>
                </a:solidFill>
                <a:latin typeface="Arial"/>
                <a:cs typeface="Arial"/>
              </a:rPr>
              <a:t>) Solutions</a:t>
            </a:r>
            <a:endParaRPr lang="en-US" sz="2000">
              <a:latin typeface="Arial"/>
              <a:cs typeface="Arial"/>
            </a:endParaRPr>
          </a:p>
        </p:txBody>
      </p:sp>
      <p:sp>
        <p:nvSpPr>
          <p:cNvPr id="3" name="Content Placeholder 2">
            <a:extLst>
              <a:ext uri="{FF2B5EF4-FFF2-40B4-BE49-F238E27FC236}">
                <a16:creationId xmlns:a16="http://schemas.microsoft.com/office/drawing/2014/main" id="{4604F3AA-636F-8C6F-919F-54C5D2C224A0}"/>
              </a:ext>
            </a:extLst>
          </p:cNvPr>
          <p:cNvSpPr>
            <a:spLocks noGrp="1"/>
          </p:cNvSpPr>
          <p:nvPr>
            <p:ph idx="1"/>
          </p:nvPr>
        </p:nvSpPr>
        <p:spPr/>
        <p:txBody>
          <a:bodyPr vert="horz" lIns="91440" tIns="45720" rIns="91440" bIns="45720" rtlCol="0" anchor="t">
            <a:normAutofit/>
          </a:bodyPr>
          <a:lstStyle/>
          <a:p>
            <a:pPr marL="0" indent="0">
              <a:buNone/>
            </a:pPr>
            <a:endParaRPr lang="en-US" sz="1200" b="1" dirty="0">
              <a:solidFill>
                <a:srgbClr val="0F4761"/>
              </a:solidFill>
              <a:latin typeface="Arial"/>
              <a:cs typeface="Arial"/>
            </a:endParaRPr>
          </a:p>
          <a:p>
            <a:r>
              <a:rPr lang="en-US" sz="1200" b="1" dirty="0" err="1">
                <a:latin typeface="Arial"/>
                <a:cs typeface="Arial"/>
              </a:rPr>
              <a:t>Helppari</a:t>
            </a:r>
            <a:r>
              <a:rPr lang="en-US" sz="1200" b="1" dirty="0">
                <a:latin typeface="Arial"/>
                <a:cs typeface="Arial"/>
              </a:rPr>
              <a:t> Handheld </a:t>
            </a:r>
            <a:r>
              <a:rPr lang="en-US" sz="1200" b="1" dirty="0" err="1">
                <a:latin typeface="Arial"/>
                <a:cs typeface="Arial"/>
              </a:rPr>
              <a:t>PoS</a:t>
            </a:r>
            <a:r>
              <a:rPr lang="en-US" sz="1200" b="1" dirty="0">
                <a:latin typeface="Arial"/>
                <a:cs typeface="Arial"/>
              </a:rPr>
              <a:t> Devices</a:t>
            </a:r>
            <a:r>
              <a:rPr lang="en-US" sz="1200" dirty="0">
                <a:latin typeface="Arial"/>
                <a:cs typeface="Arial"/>
              </a:rPr>
              <a:t> – Android-based devices for seamless transactions.</a:t>
            </a:r>
            <a:endParaRPr lang="en-GB" sz="1200">
              <a:latin typeface="Arial"/>
              <a:cs typeface="Arial"/>
            </a:endParaRPr>
          </a:p>
          <a:p>
            <a:r>
              <a:rPr lang="en-US" sz="1200" b="1" dirty="0" err="1">
                <a:latin typeface="Arial"/>
                <a:cs typeface="Arial"/>
              </a:rPr>
              <a:t>Poutanet</a:t>
            </a:r>
            <a:r>
              <a:rPr lang="en-US" sz="1200" b="1" dirty="0">
                <a:latin typeface="Arial"/>
                <a:cs typeface="Arial"/>
              </a:rPr>
              <a:t> Micro </a:t>
            </a:r>
            <a:r>
              <a:rPr lang="en-US" sz="1200" b="1" dirty="0" err="1">
                <a:latin typeface="Arial"/>
                <a:cs typeface="Arial"/>
              </a:rPr>
              <a:t>eNB</a:t>
            </a:r>
            <a:r>
              <a:rPr lang="en-US" sz="1200" dirty="0">
                <a:latin typeface="Arial"/>
                <a:cs typeface="Arial"/>
              </a:rPr>
              <a:t> – Scalable wireless coverage for event and retail applications.</a:t>
            </a:r>
            <a:endParaRPr lang="en-GB" sz="1200">
              <a:latin typeface="Arial"/>
              <a:cs typeface="Arial"/>
            </a:endParaRPr>
          </a:p>
          <a:p>
            <a:r>
              <a:rPr lang="en-US" sz="1200" b="1" err="1">
                <a:latin typeface="Arial"/>
                <a:cs typeface="Arial"/>
              </a:rPr>
              <a:t>Cumucore</a:t>
            </a:r>
            <a:r>
              <a:rPr lang="en-US" sz="1200" b="1" dirty="0">
                <a:latin typeface="Arial"/>
                <a:cs typeface="Arial"/>
              </a:rPr>
              <a:t> EPC</a:t>
            </a:r>
            <a:r>
              <a:rPr lang="en-US" sz="1200" dirty="0">
                <a:latin typeface="Arial"/>
                <a:cs typeface="Arial"/>
              </a:rPr>
              <a:t> – 3GPP-compliant, secure 4G/5G Non-Public Network.</a:t>
            </a:r>
            <a:endParaRPr lang="en-GB" sz="1200">
              <a:latin typeface="Arial"/>
              <a:cs typeface="Arial"/>
            </a:endParaRPr>
          </a:p>
          <a:p>
            <a:endParaRPr lang="en-US" sz="1200" dirty="0">
              <a:latin typeface="Arial"/>
              <a:cs typeface="Arial"/>
            </a:endParaRPr>
          </a:p>
          <a:p>
            <a:pPr marL="0" indent="0">
              <a:buNone/>
            </a:pPr>
            <a:r>
              <a:rPr lang="en-US" sz="2000" b="1" dirty="0">
                <a:solidFill>
                  <a:schemeClr val="accent1">
                    <a:lumMod val="76000"/>
                  </a:schemeClr>
                </a:solidFill>
                <a:latin typeface="Arial"/>
                <a:cs typeface="Arial"/>
              </a:rPr>
              <a:t>Market Analysis</a:t>
            </a:r>
            <a:endParaRPr lang="en-GB" sz="2000">
              <a:solidFill>
                <a:schemeClr val="accent1">
                  <a:lumMod val="76000"/>
                </a:schemeClr>
              </a:solidFill>
              <a:latin typeface="Arial"/>
              <a:cs typeface="Arial"/>
            </a:endParaRPr>
          </a:p>
          <a:p>
            <a:pPr marL="0" indent="0">
              <a:buNone/>
            </a:pPr>
            <a:endParaRPr lang="en-US" sz="2000" b="1" dirty="0">
              <a:latin typeface="Arial"/>
              <a:cs typeface="Arial"/>
            </a:endParaRPr>
          </a:p>
          <a:p>
            <a:r>
              <a:rPr lang="en-US" sz="1200" b="1" dirty="0">
                <a:latin typeface="Arial"/>
                <a:cs typeface="Arial"/>
              </a:rPr>
              <a:t>Market Trends:</a:t>
            </a:r>
            <a:r>
              <a:rPr lang="en-US" sz="1200" dirty="0">
                <a:latin typeface="Arial"/>
                <a:cs typeface="Arial"/>
              </a:rPr>
              <a:t> Rapid adoption of Industry 4.0, smart cities, and automation.</a:t>
            </a:r>
            <a:endParaRPr lang="en-GB" sz="1200">
              <a:latin typeface="Arial"/>
              <a:cs typeface="Arial"/>
            </a:endParaRPr>
          </a:p>
          <a:p>
            <a:r>
              <a:rPr lang="en-US" sz="1200" b="1" dirty="0">
                <a:latin typeface="Arial"/>
                <a:cs typeface="Arial"/>
              </a:rPr>
              <a:t>Target Audience:</a:t>
            </a:r>
            <a:r>
              <a:rPr lang="en-US" sz="1200" dirty="0">
                <a:latin typeface="Arial"/>
                <a:cs typeface="Arial"/>
              </a:rPr>
              <a:t> Industrial enterprises, municipalities, smart infrastructure developers, event organizers, logistics firms.</a:t>
            </a:r>
            <a:endParaRPr lang="en-GB" sz="1200">
              <a:latin typeface="Arial"/>
              <a:cs typeface="Arial"/>
            </a:endParaRPr>
          </a:p>
          <a:p>
            <a:r>
              <a:rPr lang="en-US" sz="1200" b="1" dirty="0">
                <a:latin typeface="Arial"/>
                <a:cs typeface="Arial"/>
              </a:rPr>
              <a:t>Competitive Advantage:</a:t>
            </a:r>
            <a:r>
              <a:rPr lang="en-US" sz="1200" dirty="0">
                <a:latin typeface="Arial"/>
                <a:cs typeface="Arial"/>
              </a:rPr>
              <a:t> Unique blend of IoT, AI, and telecommunications expertise, backed by exclusive partnerships.</a:t>
            </a:r>
            <a:endParaRPr lang="en-GB" sz="1200" dirty="0">
              <a:latin typeface="Arial"/>
              <a:cs typeface="Arial"/>
            </a:endParaRPr>
          </a:p>
          <a:p>
            <a:r>
              <a:rPr lang="en-US" sz="1200" b="1" dirty="0">
                <a:latin typeface="Arial"/>
                <a:cs typeface="Arial"/>
              </a:rPr>
              <a:t> Competitive Landscape</a:t>
            </a:r>
            <a:endParaRPr lang="en-GB" sz="1200">
              <a:latin typeface="Arial"/>
              <a:cs typeface="Arial"/>
            </a:endParaRPr>
          </a:p>
          <a:p>
            <a:r>
              <a:rPr lang="en-US" sz="1200" dirty="0">
                <a:latin typeface="Arial"/>
                <a:cs typeface="Arial"/>
              </a:rPr>
              <a:t>Competitors include major IoT and industrial automation firms; however, </a:t>
            </a:r>
            <a:r>
              <a:rPr lang="en-US" sz="1200" dirty="0" err="1">
                <a:latin typeface="Arial"/>
                <a:cs typeface="Arial"/>
              </a:rPr>
              <a:t>xVentures</a:t>
            </a:r>
            <a:r>
              <a:rPr lang="en-US" sz="1200" dirty="0">
                <a:latin typeface="Arial"/>
                <a:cs typeface="Arial"/>
              </a:rPr>
              <a:t> Technologies differentiates itself with a holistic, interoperable ecosystem of solutions that bridge the gap between hardware, software, and connectivity.</a:t>
            </a:r>
            <a:endParaRPr lang="en-GB" sz="1200">
              <a:latin typeface="Arial"/>
              <a:cs typeface="Arial"/>
            </a:endParaRPr>
          </a:p>
          <a:p>
            <a:endParaRPr lang="en-US" sz="1200" b="1" dirty="0">
              <a:latin typeface="Arial"/>
              <a:cs typeface="Arial"/>
            </a:endParaRPr>
          </a:p>
          <a:p>
            <a:endParaRPr lang="en-US" sz="1100" dirty="0"/>
          </a:p>
          <a:p>
            <a:endParaRPr lang="en-US" dirty="0"/>
          </a:p>
        </p:txBody>
      </p:sp>
    </p:spTree>
    <p:extLst>
      <p:ext uri="{BB962C8B-B14F-4D97-AF65-F5344CB8AC3E}">
        <p14:creationId xmlns:p14="http://schemas.microsoft.com/office/powerpoint/2010/main" val="34101401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949A58-6F63-203B-7DCC-0FC2ABC0331B}"/>
              </a:ext>
            </a:extLst>
          </p:cNvPr>
          <p:cNvSpPr>
            <a:spLocks noGrp="1"/>
          </p:cNvSpPr>
          <p:nvPr>
            <p:ph type="title"/>
          </p:nvPr>
        </p:nvSpPr>
        <p:spPr>
          <a:xfrm>
            <a:off x="996350" y="365125"/>
            <a:ext cx="10357450" cy="563563"/>
          </a:xfrm>
        </p:spPr>
        <p:txBody>
          <a:bodyPr>
            <a:normAutofit/>
          </a:bodyPr>
          <a:lstStyle/>
          <a:p>
            <a:r>
              <a:rPr lang="en-US" sz="2000" b="1" dirty="0">
                <a:solidFill>
                  <a:schemeClr val="accent1">
                    <a:lumMod val="76000"/>
                  </a:schemeClr>
                </a:solidFill>
                <a:latin typeface="Arial"/>
                <a:cs typeface="Arial"/>
              </a:rPr>
              <a:t>Business Model &amp; Revenue Streams</a:t>
            </a:r>
            <a:endParaRPr lang="en-US" sz="2000">
              <a:solidFill>
                <a:schemeClr val="accent1">
                  <a:lumMod val="76000"/>
                </a:schemeClr>
              </a:solidFill>
              <a:latin typeface="Arial"/>
              <a:cs typeface="Arial"/>
            </a:endParaRPr>
          </a:p>
        </p:txBody>
      </p:sp>
      <p:sp>
        <p:nvSpPr>
          <p:cNvPr id="3" name="Content Placeholder 2">
            <a:extLst>
              <a:ext uri="{FF2B5EF4-FFF2-40B4-BE49-F238E27FC236}">
                <a16:creationId xmlns:a16="http://schemas.microsoft.com/office/drawing/2014/main" id="{02D1E29B-F45B-908B-86DD-83F357757764}"/>
              </a:ext>
            </a:extLst>
          </p:cNvPr>
          <p:cNvSpPr>
            <a:spLocks noGrp="1"/>
          </p:cNvSpPr>
          <p:nvPr>
            <p:ph idx="1"/>
          </p:nvPr>
        </p:nvSpPr>
        <p:spPr>
          <a:xfrm>
            <a:off x="990600" y="1279525"/>
            <a:ext cx="10363200" cy="5329238"/>
          </a:xfrm>
        </p:spPr>
        <p:txBody>
          <a:bodyPr vert="horz" lIns="91440" tIns="45720" rIns="91440" bIns="45720" rtlCol="0" anchor="t">
            <a:normAutofit/>
          </a:bodyPr>
          <a:lstStyle/>
          <a:p>
            <a:r>
              <a:rPr lang="en-US" sz="1200" b="1" dirty="0"/>
              <a:t>Solution Deployment &amp; Integration</a:t>
            </a:r>
            <a:r>
              <a:rPr lang="en-US" sz="1200" dirty="0"/>
              <a:t> – Custom implementation for enterprise clients.</a:t>
            </a:r>
            <a:endParaRPr lang="en-GB" sz="1200" dirty="0"/>
          </a:p>
          <a:p>
            <a:r>
              <a:rPr lang="en-US" sz="1200" b="1" dirty="0"/>
              <a:t>Subscription &amp; Licensing</a:t>
            </a:r>
            <a:r>
              <a:rPr lang="en-US" sz="1200" dirty="0"/>
              <a:t> – SaaS-based access to IoT platforms and private mobile solutions .</a:t>
            </a:r>
            <a:endParaRPr lang="en-GB" sz="1200" dirty="0"/>
          </a:p>
          <a:p>
            <a:r>
              <a:rPr lang="en-US" sz="1200" b="1" dirty="0"/>
              <a:t>Hardware Sales</a:t>
            </a:r>
            <a:r>
              <a:rPr lang="en-US" sz="1200" dirty="0"/>
              <a:t> – Distribution of </a:t>
            </a:r>
            <a:r>
              <a:rPr lang="en-US" sz="1200" dirty="0" err="1"/>
              <a:t>PoS</a:t>
            </a:r>
            <a:r>
              <a:rPr lang="en-US" sz="1200" dirty="0"/>
              <a:t> devices, telematics, and industrial automation components.</a:t>
            </a:r>
            <a:endParaRPr lang="en-GB" sz="1200" dirty="0"/>
          </a:p>
          <a:p>
            <a:r>
              <a:rPr lang="en-US" sz="1200" b="1" dirty="0"/>
              <a:t>Managed Services</a:t>
            </a:r>
            <a:r>
              <a:rPr lang="en-US" sz="1200" dirty="0"/>
              <a:t> – Ongoing support, monitoring, and maintenance contracts.</a:t>
            </a:r>
            <a:endParaRPr lang="en-GB" sz="1200" dirty="0"/>
          </a:p>
          <a:p>
            <a:endParaRPr lang="en-US" sz="1200" b="1" dirty="0"/>
          </a:p>
          <a:p>
            <a:r>
              <a:rPr lang="en-US" sz="1200" b="1" dirty="0"/>
              <a:t>Marketing &amp; Sales Strategy</a:t>
            </a:r>
            <a:endParaRPr lang="en-GB" sz="1200"/>
          </a:p>
          <a:p>
            <a:r>
              <a:rPr lang="en-US" sz="1200" dirty="0"/>
              <a:t>The strategy is to leverage </a:t>
            </a:r>
            <a:r>
              <a:rPr lang="en-US" sz="1200" dirty="0" err="1"/>
              <a:t>Cumucore's</a:t>
            </a:r>
            <a:r>
              <a:rPr lang="en-US" sz="1200" dirty="0"/>
              <a:t> private mobile network to integrate devices and services from our partner companies via an Application Programming Interface (API). Devices and applications supported by this API will be incorporated into a 5G-enabled private mobile network slice. </a:t>
            </a:r>
            <a:endParaRPr lang="en-GB" sz="1200" dirty="0"/>
          </a:p>
          <a:p>
            <a:r>
              <a:rPr lang="en-US" sz="1200" dirty="0"/>
              <a:t>Our partner applications can be integrated as modules, and the system's modular architecture provides us with significant flexibility in our solutions.</a:t>
            </a:r>
            <a:endParaRPr lang="en-GB" sz="1200" dirty="0"/>
          </a:p>
          <a:p>
            <a:endParaRPr lang="en-US" sz="1200" dirty="0"/>
          </a:p>
          <a:p>
            <a:endParaRPr lang="en-US" dirty="0"/>
          </a:p>
        </p:txBody>
      </p:sp>
    </p:spTree>
    <p:extLst>
      <p:ext uri="{BB962C8B-B14F-4D97-AF65-F5344CB8AC3E}">
        <p14:creationId xmlns:p14="http://schemas.microsoft.com/office/powerpoint/2010/main" val="2272166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F2DB39-FB23-5CEA-17FF-6E46C3148DB0}"/>
              </a:ext>
            </a:extLst>
          </p:cNvPr>
          <p:cNvSpPr>
            <a:spLocks noGrp="1"/>
          </p:cNvSpPr>
          <p:nvPr>
            <p:ph type="title"/>
          </p:nvPr>
        </p:nvSpPr>
        <p:spPr/>
        <p:txBody>
          <a:bodyPr>
            <a:normAutofit/>
          </a:bodyPr>
          <a:lstStyle/>
          <a:p>
            <a:r>
              <a:rPr lang="en-US" sz="2000" b="1" dirty="0">
                <a:solidFill>
                  <a:schemeClr val="accent1">
                    <a:lumMod val="76000"/>
                  </a:schemeClr>
                </a:solidFill>
                <a:latin typeface="Arial"/>
                <a:cs typeface="Arial"/>
              </a:rPr>
              <a:t>Financial Plan &amp; Projections</a:t>
            </a:r>
            <a:endParaRPr lang="en-US" sz="2000">
              <a:solidFill>
                <a:schemeClr val="accent1">
                  <a:lumMod val="76000"/>
                </a:schemeClr>
              </a:solidFill>
              <a:latin typeface="Arial"/>
              <a:cs typeface="Arial"/>
            </a:endParaRPr>
          </a:p>
        </p:txBody>
      </p:sp>
      <p:sp>
        <p:nvSpPr>
          <p:cNvPr id="3" name="Content Placeholder 2">
            <a:extLst>
              <a:ext uri="{FF2B5EF4-FFF2-40B4-BE49-F238E27FC236}">
                <a16:creationId xmlns:a16="http://schemas.microsoft.com/office/drawing/2014/main" id="{039B178C-E1F8-C7B7-404F-21A86196C14C}"/>
              </a:ext>
            </a:extLst>
          </p:cNvPr>
          <p:cNvSpPr>
            <a:spLocks noGrp="1"/>
          </p:cNvSpPr>
          <p:nvPr>
            <p:ph idx="1"/>
          </p:nvPr>
        </p:nvSpPr>
        <p:spPr/>
        <p:txBody>
          <a:bodyPr vert="horz" lIns="91440" tIns="45720" rIns="91440" bIns="45720" rtlCol="0" anchor="t">
            <a:normAutofit/>
          </a:bodyPr>
          <a:lstStyle/>
          <a:p>
            <a:endParaRPr lang="en-US" sz="1200" dirty="0">
              <a:latin typeface="Arial"/>
              <a:cs typeface="Arial"/>
            </a:endParaRPr>
          </a:p>
          <a:p>
            <a:r>
              <a:rPr lang="en-US" sz="1200" b="1" dirty="0">
                <a:latin typeface="Arial"/>
                <a:cs typeface="Arial"/>
              </a:rPr>
              <a:t>Revenue target:</a:t>
            </a:r>
            <a:r>
              <a:rPr lang="en-US" sz="1200" dirty="0">
                <a:latin typeface="Arial"/>
                <a:cs typeface="Arial"/>
              </a:rPr>
              <a:t> Our revenue strategy focuses on deploying private mobile network solutions in the </a:t>
            </a:r>
            <a:r>
              <a:rPr lang="en-US" sz="1200" dirty="0" err="1">
                <a:latin typeface="Arial"/>
                <a:cs typeface="Arial"/>
              </a:rPr>
              <a:t>defence</a:t>
            </a:r>
            <a:r>
              <a:rPr lang="en-US" sz="1200" dirty="0">
                <a:latin typeface="Arial"/>
                <a:cs typeface="Arial"/>
              </a:rPr>
              <a:t> industry, a response to the changing European geopolitical landscape as of February 2025. With European nations poised to increase defense investment in the coming years, our private mobile systems are designed to drive greater automation and efficiency in both the </a:t>
            </a:r>
            <a:r>
              <a:rPr lang="en-US" sz="1200" dirty="0" err="1">
                <a:latin typeface="Arial"/>
                <a:cs typeface="Arial"/>
              </a:rPr>
              <a:t>defence</a:t>
            </a:r>
            <a:r>
              <a:rPr lang="en-US" sz="1200" dirty="0">
                <a:latin typeface="Arial"/>
                <a:cs typeface="Arial"/>
              </a:rPr>
              <a:t> and manufacturing sectors.  Especially, Denmark has announced an emergency investment in the defense industry for the next three years, starting in February, to address the growing threat.  The profits in private mobile networks sector are very high and will be so for the coming years due to lacking of staff in </a:t>
            </a:r>
            <a:r>
              <a:rPr lang="en-US" sz="1200" dirty="0" err="1">
                <a:latin typeface="Arial"/>
                <a:cs typeface="Arial"/>
              </a:rPr>
              <a:t>defence</a:t>
            </a:r>
            <a:r>
              <a:rPr lang="en-US" sz="1200" dirty="0">
                <a:latin typeface="Arial"/>
                <a:cs typeface="Arial"/>
              </a:rPr>
              <a:t> and manufacturing industries. </a:t>
            </a:r>
            <a:endParaRPr lang="en-GB" sz="1200">
              <a:latin typeface="Arial"/>
              <a:cs typeface="Arial"/>
            </a:endParaRPr>
          </a:p>
          <a:p>
            <a:r>
              <a:rPr lang="en-US" sz="1200" b="1" dirty="0">
                <a:latin typeface="Arial"/>
                <a:cs typeface="Arial"/>
              </a:rPr>
              <a:t>Investment Requirements:</a:t>
            </a:r>
            <a:r>
              <a:rPr lang="en-US" sz="1200" dirty="0">
                <a:latin typeface="Arial"/>
                <a:cs typeface="Arial"/>
              </a:rPr>
              <a:t> </a:t>
            </a:r>
            <a:r>
              <a:rPr lang="en-US" sz="1200" dirty="0" err="1">
                <a:latin typeface="Arial"/>
                <a:cs typeface="Arial"/>
              </a:rPr>
              <a:t>xVentures</a:t>
            </a:r>
            <a:r>
              <a:rPr lang="en-US" sz="1200" dirty="0">
                <a:latin typeface="Arial"/>
                <a:cs typeface="Arial"/>
              </a:rPr>
              <a:t> Technologies is seeking funding to accelerate the implementation of our private mobile network solution, which serves as a critical enabler for both the defense and automation sectors. These investments will help overcome current operational bottlenecks and drive greater efficiency and capability in these industries. </a:t>
            </a:r>
            <a:endParaRPr lang="en-GB" sz="1200">
              <a:latin typeface="Arial"/>
              <a:cs typeface="Arial"/>
            </a:endParaRPr>
          </a:p>
          <a:p>
            <a:r>
              <a:rPr lang="en-US" sz="1200" b="1" dirty="0">
                <a:latin typeface="Arial"/>
                <a:cs typeface="Arial"/>
              </a:rPr>
              <a:t>Break-even Analysis:</a:t>
            </a:r>
            <a:r>
              <a:rPr lang="en-US" sz="1200" dirty="0">
                <a:latin typeface="Arial"/>
                <a:cs typeface="Arial"/>
              </a:rPr>
              <a:t> In response to significant market shifts, we are redirecting our focus toward the arms and manufacturing sectors, where profit margins are notably high. We aim to achieve break-even within two years, supported by our strategic investment in a dedicated cloud integration team and planned future initiatives in collaborative software development with </a:t>
            </a:r>
            <a:r>
              <a:rPr lang="en-US" sz="1200" dirty="0" err="1">
                <a:latin typeface="Arial"/>
                <a:cs typeface="Arial"/>
              </a:rPr>
              <a:t>Cumucore</a:t>
            </a:r>
            <a:r>
              <a:rPr lang="en-US" sz="1200" dirty="0">
                <a:latin typeface="Arial"/>
                <a:cs typeface="Arial"/>
              </a:rPr>
              <a:t>.</a:t>
            </a:r>
          </a:p>
          <a:p>
            <a:endParaRPr lang="en-US" sz="1200" dirty="0">
              <a:latin typeface="Arial"/>
              <a:cs typeface="Arial"/>
            </a:endParaRPr>
          </a:p>
          <a:p>
            <a:r>
              <a:rPr lang="en-US" sz="2000" b="1" dirty="0">
                <a:latin typeface="Arial"/>
                <a:cs typeface="Arial"/>
              </a:rPr>
              <a:t>Latest News </a:t>
            </a:r>
          </a:p>
          <a:p>
            <a:pPr marL="0" indent="0">
              <a:buNone/>
            </a:pPr>
            <a:r>
              <a:rPr lang="en-US" sz="1200" dirty="0">
                <a:ea typeface="+mn-lt"/>
                <a:cs typeface="+mn-lt"/>
              </a:rPr>
              <a:t>Volvo Automotive in Gothenburg has expressed interest in a private mobile network for their manufacturing but is unsure about the quantity and specific requirements. This presents a promising opportunity for us to enter the automotive industry. However, they are currently focused on other priorities and will inform us when the private mobile network becomes a priority.</a:t>
            </a:r>
            <a:endParaRPr lang="en-US" dirty="0">
              <a:ea typeface="+mn-lt"/>
              <a:cs typeface="+mn-lt"/>
            </a:endParaRPr>
          </a:p>
        </p:txBody>
      </p:sp>
    </p:spTree>
    <p:extLst>
      <p:ext uri="{BB962C8B-B14F-4D97-AF65-F5344CB8AC3E}">
        <p14:creationId xmlns:p14="http://schemas.microsoft.com/office/powerpoint/2010/main" val="22252070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DCDF76-0192-8CE1-0B28-67E3DCD853FB}"/>
              </a:ext>
            </a:extLst>
          </p:cNvPr>
          <p:cNvSpPr>
            <a:spLocks noGrp="1"/>
          </p:cNvSpPr>
          <p:nvPr>
            <p:ph type="title"/>
          </p:nvPr>
        </p:nvSpPr>
        <p:spPr/>
        <p:txBody>
          <a:bodyPr>
            <a:normAutofit/>
          </a:bodyPr>
          <a:lstStyle/>
          <a:p>
            <a:r>
              <a:rPr lang="en-US" sz="2000" b="1" dirty="0">
                <a:solidFill>
                  <a:schemeClr val="accent1">
                    <a:lumMod val="76000"/>
                  </a:schemeClr>
                </a:solidFill>
                <a:latin typeface="Arial"/>
                <a:cs typeface="Arial"/>
              </a:rPr>
              <a:t>Roadmap &amp; Innovation</a:t>
            </a:r>
            <a:endParaRPr lang="en-US" sz="2000">
              <a:solidFill>
                <a:schemeClr val="accent1">
                  <a:lumMod val="76000"/>
                </a:schemeClr>
              </a:solidFill>
              <a:latin typeface="Arial"/>
              <a:cs typeface="Arial"/>
            </a:endParaRPr>
          </a:p>
        </p:txBody>
      </p:sp>
      <p:sp>
        <p:nvSpPr>
          <p:cNvPr id="3" name="Content Placeholder 2">
            <a:extLst>
              <a:ext uri="{FF2B5EF4-FFF2-40B4-BE49-F238E27FC236}">
                <a16:creationId xmlns:a16="http://schemas.microsoft.com/office/drawing/2014/main" id="{2B6A9550-71D1-E342-F44C-028B7458D522}"/>
              </a:ext>
            </a:extLst>
          </p:cNvPr>
          <p:cNvSpPr>
            <a:spLocks noGrp="1"/>
          </p:cNvSpPr>
          <p:nvPr>
            <p:ph idx="1"/>
          </p:nvPr>
        </p:nvSpPr>
        <p:spPr/>
        <p:txBody>
          <a:bodyPr vert="horz" lIns="91440" tIns="45720" rIns="91440" bIns="45720" rtlCol="0" anchor="t">
            <a:normAutofit/>
          </a:bodyPr>
          <a:lstStyle/>
          <a:p>
            <a:r>
              <a:rPr lang="en-US" sz="1200" b="1" dirty="0">
                <a:latin typeface="Arial"/>
                <a:cs typeface="Arial"/>
              </a:rPr>
              <a:t>AI-driven IoT Analytics</a:t>
            </a:r>
            <a:r>
              <a:rPr lang="en-US" sz="1200" dirty="0">
                <a:latin typeface="Arial"/>
                <a:cs typeface="Arial"/>
              </a:rPr>
              <a:t> – Enhancing predictive maintenance and automation.</a:t>
            </a:r>
            <a:endParaRPr lang="en-GB" sz="1200">
              <a:latin typeface="Arial"/>
              <a:cs typeface="Arial"/>
            </a:endParaRPr>
          </a:p>
          <a:p>
            <a:r>
              <a:rPr lang="en-US" sz="1200" b="1" dirty="0">
                <a:latin typeface="Arial"/>
                <a:cs typeface="Arial"/>
              </a:rPr>
              <a:t>5G Expansion</a:t>
            </a:r>
            <a:r>
              <a:rPr lang="en-US" sz="1200" dirty="0">
                <a:latin typeface="Arial"/>
                <a:cs typeface="Arial"/>
              </a:rPr>
              <a:t> – Increasing deployment of private 5G networks.</a:t>
            </a:r>
            <a:endParaRPr lang="en-GB" sz="1200">
              <a:latin typeface="Arial"/>
              <a:cs typeface="Arial"/>
            </a:endParaRPr>
          </a:p>
          <a:p>
            <a:r>
              <a:rPr lang="en-US" sz="1200" b="1" dirty="0">
                <a:latin typeface="Arial"/>
                <a:cs typeface="Arial"/>
              </a:rPr>
              <a:t>Sustainability Initiatives</a:t>
            </a:r>
            <a:r>
              <a:rPr lang="en-US" sz="1200" dirty="0">
                <a:latin typeface="Arial"/>
                <a:cs typeface="Arial"/>
              </a:rPr>
              <a:t> – Developing energy-efficient solutions for smart infrastructure.</a:t>
            </a:r>
            <a:endParaRPr lang="en-GB" sz="1200">
              <a:latin typeface="Arial"/>
              <a:cs typeface="Arial"/>
            </a:endParaRPr>
          </a:p>
          <a:p>
            <a:r>
              <a:rPr lang="en-US" sz="1200" b="1" dirty="0">
                <a:latin typeface="Arial"/>
                <a:cs typeface="Arial"/>
              </a:rPr>
              <a:t>Global Expansion</a:t>
            </a:r>
            <a:r>
              <a:rPr lang="en-US" sz="1200" dirty="0">
                <a:latin typeface="Arial"/>
                <a:cs typeface="Arial"/>
              </a:rPr>
              <a:t> – Entering new markets with strategic distribution partnerships.</a:t>
            </a:r>
            <a:endParaRPr lang="en-GB" sz="1200">
              <a:latin typeface="Arial"/>
              <a:cs typeface="Arial"/>
            </a:endParaRPr>
          </a:p>
          <a:p>
            <a:pPr marL="0" indent="0">
              <a:buNone/>
            </a:pPr>
            <a:endParaRPr lang="en-US" sz="1200" b="1" dirty="0">
              <a:latin typeface="Arial"/>
              <a:cs typeface="Arial"/>
            </a:endParaRPr>
          </a:p>
          <a:p>
            <a:pPr marL="0" indent="0">
              <a:buNone/>
            </a:pPr>
            <a:r>
              <a:rPr lang="en-US" sz="1200" b="1" dirty="0">
                <a:latin typeface="Arial"/>
                <a:cs typeface="Arial"/>
              </a:rPr>
              <a:t>     Conclusion</a:t>
            </a:r>
            <a:endParaRPr lang="en-GB" sz="1200" dirty="0">
              <a:latin typeface="Arial"/>
              <a:cs typeface="Arial"/>
            </a:endParaRPr>
          </a:p>
          <a:p>
            <a:r>
              <a:rPr lang="en-US" sz="1200" dirty="0" err="1">
                <a:latin typeface="Arial"/>
                <a:cs typeface="Arial"/>
              </a:rPr>
              <a:t>xVentures</a:t>
            </a:r>
            <a:r>
              <a:rPr lang="en-US" sz="1200" dirty="0">
                <a:latin typeface="Arial"/>
                <a:cs typeface="Arial"/>
              </a:rPr>
              <a:t> Technologies is well-positioned to lead the smart technology revolution, driving efficiency, connectivity, and sustainability across industries. With strong expertise, strategic partnerships, and an innovative product portfolio, we are committed to shaping the future of industrial automation and digital transformation.</a:t>
            </a:r>
            <a:endParaRPr lang="en-GB" sz="1200">
              <a:latin typeface="Arial"/>
              <a:cs typeface="Arial"/>
            </a:endParaRPr>
          </a:p>
          <a:p>
            <a:endParaRPr lang="en-GB" sz="1200" dirty="0"/>
          </a:p>
          <a:p>
            <a:endParaRPr lang="en-US" dirty="0"/>
          </a:p>
        </p:txBody>
      </p:sp>
    </p:spTree>
    <p:extLst>
      <p:ext uri="{BB962C8B-B14F-4D97-AF65-F5344CB8AC3E}">
        <p14:creationId xmlns:p14="http://schemas.microsoft.com/office/powerpoint/2010/main" val="40153824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A68412-E24C-CF95-3942-0369EF5BEF24}"/>
              </a:ext>
            </a:extLst>
          </p:cNvPr>
          <p:cNvSpPr>
            <a:spLocks noGrp="1"/>
          </p:cNvSpPr>
          <p:nvPr>
            <p:ph type="title"/>
          </p:nvPr>
        </p:nvSpPr>
        <p:spPr>
          <a:xfrm>
            <a:off x="838200" y="204704"/>
            <a:ext cx="10515600" cy="817562"/>
          </a:xfrm>
        </p:spPr>
        <p:txBody>
          <a:bodyPr vert="horz" lIns="91440" tIns="45720" rIns="91440" bIns="45720" rtlCol="0" anchor="ctr">
            <a:noAutofit/>
          </a:bodyPr>
          <a:lstStyle/>
          <a:p>
            <a:r>
              <a:rPr lang="en-US" sz="900" dirty="0">
                <a:latin typeface="Arial"/>
                <a:cs typeface="Arial"/>
              </a:rPr>
              <a:t>APPENDIX 1</a:t>
            </a:r>
            <a:br>
              <a:rPr lang="en-US" sz="2000" dirty="0">
                <a:latin typeface="Arial"/>
              </a:rPr>
            </a:br>
            <a:br>
              <a:rPr lang="en-US" sz="2000" dirty="0">
                <a:latin typeface="Arial"/>
              </a:rPr>
            </a:br>
            <a:r>
              <a:rPr lang="en-US" sz="2000" b="1" err="1">
                <a:solidFill>
                  <a:schemeClr val="accent1">
                    <a:lumMod val="76000"/>
                  </a:schemeClr>
                </a:solidFill>
                <a:latin typeface="Arial"/>
                <a:cs typeface="Arial"/>
              </a:rPr>
              <a:t>xVentures</a:t>
            </a:r>
            <a:r>
              <a:rPr lang="en-US" sz="2000" b="1" dirty="0">
                <a:solidFill>
                  <a:schemeClr val="accent1">
                    <a:lumMod val="76000"/>
                  </a:schemeClr>
                </a:solidFill>
                <a:latin typeface="Arial"/>
                <a:cs typeface="Arial"/>
              </a:rPr>
              <a:t> Technologies: Smart Solutions for a Sustainable Futu</a:t>
            </a:r>
            <a:r>
              <a:rPr lang="en-US" sz="2000" b="1" dirty="0">
                <a:solidFill>
                  <a:srgbClr val="0F4761"/>
                </a:solidFill>
                <a:latin typeface="Arial"/>
                <a:cs typeface="Arial"/>
              </a:rPr>
              <a:t>re</a:t>
            </a:r>
          </a:p>
        </p:txBody>
      </p:sp>
      <p:sp>
        <p:nvSpPr>
          <p:cNvPr id="3" name="Content Placeholder 2">
            <a:extLst>
              <a:ext uri="{FF2B5EF4-FFF2-40B4-BE49-F238E27FC236}">
                <a16:creationId xmlns:a16="http://schemas.microsoft.com/office/drawing/2014/main" id="{1B3D02F5-DAF3-59FF-ADA8-122FDE6CE6CC}"/>
              </a:ext>
            </a:extLst>
          </p:cNvPr>
          <p:cNvSpPr>
            <a:spLocks noGrp="1"/>
          </p:cNvSpPr>
          <p:nvPr>
            <p:ph idx="1"/>
          </p:nvPr>
        </p:nvSpPr>
        <p:spPr>
          <a:xfrm>
            <a:off x="838200" y="1357731"/>
            <a:ext cx="10515600" cy="5969420"/>
          </a:xfrm>
        </p:spPr>
        <p:txBody>
          <a:bodyPr vert="horz" lIns="91440" tIns="45720" rIns="91440" bIns="45720" rtlCol="0" anchor="t">
            <a:normAutofit/>
          </a:bodyPr>
          <a:lstStyle/>
          <a:p>
            <a:r>
              <a:rPr lang="en-US" sz="1200" dirty="0" err="1">
                <a:latin typeface="Arial"/>
                <a:cs typeface="Arial"/>
              </a:rPr>
              <a:t>xVentures</a:t>
            </a:r>
            <a:r>
              <a:rPr lang="en-US" sz="1200" dirty="0">
                <a:latin typeface="Arial"/>
                <a:cs typeface="Arial"/>
              </a:rPr>
              <a:t> Technologies delivering comprehensive, innovative solutions across various sectors, including smart cities, buildings, agriculture, and industries. With over two decades of experience in telecommunications and IT intelligence, we are uniquely positioned to transform your projects with cutting-edge technology and strategic partnerships.</a:t>
            </a:r>
            <a:endParaRPr lang="en-GB" sz="1200">
              <a:latin typeface="Arial"/>
              <a:cs typeface="Arial"/>
            </a:endParaRPr>
          </a:p>
          <a:p>
            <a:r>
              <a:rPr lang="en-US" sz="1200" b="1" dirty="0">
                <a:latin typeface="Arial"/>
                <a:cs typeface="Arial"/>
              </a:rPr>
              <a:t>Our Expertise</a:t>
            </a:r>
            <a:endParaRPr lang="en-GB" sz="1200">
              <a:latin typeface="Arial"/>
              <a:cs typeface="Arial"/>
            </a:endParaRPr>
          </a:p>
          <a:p>
            <a:r>
              <a:rPr lang="en-US" sz="1200" b="1" dirty="0">
                <a:latin typeface="Arial"/>
                <a:cs typeface="Arial"/>
              </a:rPr>
              <a:t>Smart Cities</a:t>
            </a:r>
            <a:r>
              <a:rPr lang="en-US" sz="1200" dirty="0">
                <a:latin typeface="Arial"/>
                <a:cs typeface="Arial"/>
              </a:rPr>
              <a:t>: We enhance urban management through advanced IoT solutions, improving efficiency and sustainability.</a:t>
            </a:r>
            <a:endParaRPr lang="en-GB" sz="1200" dirty="0">
              <a:latin typeface="Arial"/>
              <a:cs typeface="Arial"/>
            </a:endParaRPr>
          </a:p>
          <a:p>
            <a:r>
              <a:rPr lang="en-US" sz="1200" b="1" dirty="0">
                <a:latin typeface="Arial"/>
                <a:cs typeface="Arial"/>
              </a:rPr>
              <a:t>Smart Buildings</a:t>
            </a:r>
            <a:r>
              <a:rPr lang="en-US" sz="1200" dirty="0">
                <a:latin typeface="Arial"/>
                <a:cs typeface="Arial"/>
              </a:rPr>
              <a:t>: Our agnostic IoT platforms enable seamless integration of building sensors, allowing for centralized control and monitoring. </a:t>
            </a:r>
            <a:endParaRPr lang="en-GB" sz="1200" dirty="0">
              <a:latin typeface="Arial"/>
              <a:cs typeface="Arial"/>
            </a:endParaRPr>
          </a:p>
          <a:p>
            <a:r>
              <a:rPr lang="en-US" sz="1200" b="1" dirty="0">
                <a:latin typeface="Arial"/>
                <a:cs typeface="Arial"/>
              </a:rPr>
              <a:t>Smart Agriculture</a:t>
            </a:r>
            <a:r>
              <a:rPr lang="en-US" sz="1200" dirty="0">
                <a:latin typeface="Arial"/>
                <a:cs typeface="Arial"/>
              </a:rPr>
              <a:t>: We offer interoperable IoT solutions that connect equipment ranging from irrigation systems to livestock tracking, promoting sustainable farming practices.</a:t>
            </a:r>
            <a:endParaRPr lang="en-GB" sz="1200" dirty="0">
              <a:latin typeface="Arial"/>
              <a:cs typeface="Arial"/>
            </a:endParaRPr>
          </a:p>
          <a:p>
            <a:r>
              <a:rPr lang="en-US" sz="1200" b="1" dirty="0">
                <a:latin typeface="Arial"/>
                <a:cs typeface="Arial"/>
              </a:rPr>
              <a:t>Smart Industries</a:t>
            </a:r>
            <a:r>
              <a:rPr lang="en-US" sz="1200" dirty="0">
                <a:latin typeface="Arial"/>
                <a:cs typeface="Arial"/>
              </a:rPr>
              <a:t>: Our tailored solutions drive operational efficiency and innovation in industrial settings.</a:t>
            </a:r>
            <a:endParaRPr lang="en-GB" sz="1200">
              <a:latin typeface="Arial"/>
              <a:cs typeface="Arial"/>
            </a:endParaRPr>
          </a:p>
          <a:p>
            <a:pPr marL="0" indent="0">
              <a:buNone/>
            </a:pPr>
            <a:r>
              <a:rPr lang="en-US" sz="1200" dirty="0">
                <a:latin typeface="Arial"/>
                <a:cs typeface="Arial"/>
              </a:rPr>
              <a:t> </a:t>
            </a:r>
            <a:endParaRPr lang="en-GB" sz="1200">
              <a:latin typeface="Arial"/>
              <a:cs typeface="Arial"/>
            </a:endParaRPr>
          </a:p>
          <a:p>
            <a:endParaRPr lang="en-GB" sz="1200" dirty="0"/>
          </a:p>
          <a:p>
            <a:endParaRPr lang="en-US" sz="1200" dirty="0"/>
          </a:p>
        </p:txBody>
      </p:sp>
    </p:spTree>
    <p:extLst>
      <p:ext uri="{BB962C8B-B14F-4D97-AF65-F5344CB8AC3E}">
        <p14:creationId xmlns:p14="http://schemas.microsoft.com/office/powerpoint/2010/main" val="4945590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553097-5BBE-3FF2-E65A-6064B6DFF037}"/>
              </a:ext>
            </a:extLst>
          </p:cNvPr>
          <p:cNvSpPr>
            <a:spLocks noGrp="1"/>
          </p:cNvSpPr>
          <p:nvPr>
            <p:ph type="title"/>
          </p:nvPr>
        </p:nvSpPr>
        <p:spPr/>
        <p:txBody>
          <a:bodyPr>
            <a:normAutofit/>
          </a:bodyPr>
          <a:lstStyle/>
          <a:p>
            <a:r>
              <a:rPr lang="en-US" sz="2000" b="1" err="1">
                <a:solidFill>
                  <a:schemeClr val="accent1">
                    <a:lumMod val="76000"/>
                  </a:schemeClr>
                </a:solidFill>
                <a:latin typeface="Arial"/>
                <a:cs typeface="Arial"/>
              </a:rPr>
              <a:t>xVentures</a:t>
            </a:r>
            <a:r>
              <a:rPr lang="en-US" sz="2000" b="1" dirty="0">
                <a:solidFill>
                  <a:schemeClr val="accent1">
                    <a:lumMod val="76000"/>
                  </a:schemeClr>
                </a:solidFill>
                <a:latin typeface="Arial"/>
                <a:cs typeface="Arial"/>
              </a:rPr>
              <a:t> Technologies: Authorized Distributor of </a:t>
            </a:r>
            <a:r>
              <a:rPr lang="en-US" sz="2000" b="1" err="1">
                <a:solidFill>
                  <a:schemeClr val="accent1">
                    <a:lumMod val="76000"/>
                  </a:schemeClr>
                </a:solidFill>
                <a:latin typeface="Arial"/>
                <a:cs typeface="Arial"/>
              </a:rPr>
              <a:t>Cumucore’s</a:t>
            </a:r>
            <a:r>
              <a:rPr lang="en-US" sz="2000" b="1" dirty="0">
                <a:solidFill>
                  <a:schemeClr val="accent1">
                    <a:lumMod val="76000"/>
                  </a:schemeClr>
                </a:solidFill>
                <a:latin typeface="Arial"/>
                <a:cs typeface="Arial"/>
              </a:rPr>
              <a:t> Private Mobile Networks</a:t>
            </a:r>
          </a:p>
        </p:txBody>
      </p:sp>
      <p:sp>
        <p:nvSpPr>
          <p:cNvPr id="3" name="Content Placeholder 2">
            <a:extLst>
              <a:ext uri="{FF2B5EF4-FFF2-40B4-BE49-F238E27FC236}">
                <a16:creationId xmlns:a16="http://schemas.microsoft.com/office/drawing/2014/main" id="{64D2E604-C8F9-B89E-5DD5-DCC5F0959F76}"/>
              </a:ext>
            </a:extLst>
          </p:cNvPr>
          <p:cNvSpPr>
            <a:spLocks noGrp="1"/>
          </p:cNvSpPr>
          <p:nvPr>
            <p:ph idx="1"/>
          </p:nvPr>
        </p:nvSpPr>
        <p:spPr>
          <a:xfrm>
            <a:off x="1359569" y="1972678"/>
            <a:ext cx="10515600" cy="4797036"/>
          </a:xfrm>
        </p:spPr>
        <p:txBody>
          <a:bodyPr vert="horz" lIns="91440" tIns="45720" rIns="91440" bIns="45720" rtlCol="0" anchor="t">
            <a:normAutofit/>
          </a:bodyPr>
          <a:lstStyle/>
          <a:p>
            <a:pPr marL="0" indent="0">
              <a:buNone/>
            </a:pPr>
            <a:r>
              <a:rPr lang="en-US" sz="2000" b="1" dirty="0">
                <a:solidFill>
                  <a:srgbClr val="0F4761"/>
                </a:solidFill>
                <a:latin typeface="Arial"/>
                <a:cs typeface="Arial"/>
              </a:rPr>
              <a:t>Advancing Industrial Automation: TSN-Enabled 5G Private Networks</a:t>
            </a:r>
            <a:endParaRPr lang="en-US" sz="2000" b="1">
              <a:latin typeface="Arial"/>
              <a:cs typeface="Arial"/>
            </a:endParaRPr>
          </a:p>
          <a:p>
            <a:pPr marL="0" indent="0">
              <a:buNone/>
            </a:pPr>
            <a:endParaRPr lang="en-US" sz="1600" dirty="0">
              <a:solidFill>
                <a:srgbClr val="0F4761"/>
              </a:solidFill>
            </a:endParaRPr>
          </a:p>
          <a:p>
            <a:r>
              <a:rPr lang="en-US" sz="1200" err="1">
                <a:solidFill>
                  <a:srgbClr val="000000"/>
                </a:solidFill>
                <a:latin typeface="Arial"/>
                <a:cs typeface="Arial"/>
              </a:rPr>
              <a:t>xVentures</a:t>
            </a:r>
            <a:r>
              <a:rPr lang="en-US" sz="1200" dirty="0">
                <a:solidFill>
                  <a:srgbClr val="000000"/>
                </a:solidFill>
                <a:latin typeface="Arial"/>
                <a:cs typeface="Arial"/>
              </a:rPr>
              <a:t> Technologies, as an official distributor of </a:t>
            </a:r>
            <a:r>
              <a:rPr lang="en-US" sz="1200" err="1">
                <a:solidFill>
                  <a:srgbClr val="000000"/>
                </a:solidFill>
                <a:latin typeface="Arial"/>
                <a:cs typeface="Arial"/>
              </a:rPr>
              <a:t>Cumucore’s</a:t>
            </a:r>
            <a:r>
              <a:rPr lang="en-US" sz="1200" dirty="0">
                <a:solidFill>
                  <a:srgbClr val="000000"/>
                </a:solidFill>
                <a:latin typeface="Arial"/>
                <a:cs typeface="Arial"/>
              </a:rPr>
              <a:t> private mobile network solutions, is bringing next-generation industrial connectivity to businesses worldwide. </a:t>
            </a:r>
            <a:r>
              <a:rPr lang="en-US" sz="1200" err="1">
                <a:solidFill>
                  <a:srgbClr val="000000"/>
                </a:solidFill>
                <a:latin typeface="Arial"/>
                <a:cs typeface="Arial"/>
              </a:rPr>
              <a:t>Cumucore</a:t>
            </a:r>
            <a:r>
              <a:rPr lang="en-US" sz="1200" dirty="0">
                <a:solidFill>
                  <a:srgbClr val="000000"/>
                </a:solidFill>
                <a:latin typeface="Arial"/>
                <a:cs typeface="Arial"/>
              </a:rPr>
              <a:t> is pioneering the future of industrial automation by integrating Time-Sensitive Networking (TSN) with 5G technology, delivering wireless connectivity that rivals the reliability of wired networks. While traditional Ethernet solutions provide precise timing, they restrict mobility, and Wi-Fi lacks the determinism required for industrial applications. By embedding TSN capabilities into 5G private networks, </a:t>
            </a:r>
            <a:r>
              <a:rPr lang="en-US" sz="1200" err="1">
                <a:solidFill>
                  <a:srgbClr val="000000"/>
                </a:solidFill>
                <a:latin typeface="Arial"/>
                <a:cs typeface="Arial"/>
              </a:rPr>
              <a:t>Cumucore</a:t>
            </a:r>
            <a:r>
              <a:rPr lang="en-US" sz="1200" dirty="0">
                <a:solidFill>
                  <a:srgbClr val="000000"/>
                </a:solidFill>
                <a:latin typeface="Arial"/>
                <a:cs typeface="Arial"/>
              </a:rPr>
              <a:t> bridges this gap, enabling ultra-low latency, high reliability, and real-time synchronization—critical components for Industry 4.0.</a:t>
            </a:r>
            <a:endParaRPr lang="en-GB" sz="1200" dirty="0">
              <a:solidFill>
                <a:srgbClr val="000000"/>
              </a:solidFill>
              <a:latin typeface="Arial"/>
              <a:cs typeface="Arial"/>
            </a:endParaRPr>
          </a:p>
          <a:p>
            <a:r>
              <a:rPr lang="en-US" sz="1200" dirty="0">
                <a:solidFill>
                  <a:srgbClr val="000000"/>
                </a:solidFill>
                <a:latin typeface="Arial"/>
                <a:cs typeface="Arial"/>
              </a:rPr>
              <a:t>Through collaboration with Intel and Kontron, </a:t>
            </a:r>
            <a:r>
              <a:rPr lang="en-US" sz="1200" err="1">
                <a:solidFill>
                  <a:srgbClr val="000000"/>
                </a:solidFill>
                <a:latin typeface="Arial"/>
                <a:cs typeface="Arial"/>
              </a:rPr>
              <a:t>Cumucore</a:t>
            </a:r>
            <a:r>
              <a:rPr lang="en-US" sz="1200" dirty="0">
                <a:solidFill>
                  <a:srgbClr val="000000"/>
                </a:solidFill>
                <a:latin typeface="Arial"/>
                <a:cs typeface="Arial"/>
              </a:rPr>
              <a:t> has successfully achieved sub-50 microsecond time synchronization in its initial deployment. This innovation paves the way for next-generation smart factories, autonomous guided vehicles (AGVs), process automation, and real-time augmented reality applications. As industries increasingly prioritize flexibility, efficiency, and digitalization, TSN over 5G presents a transformative solution to meet these evolving demands.</a:t>
            </a:r>
            <a:endParaRPr lang="en-GB" sz="1200">
              <a:solidFill>
                <a:srgbClr val="000000"/>
              </a:solidFill>
              <a:latin typeface="Arial"/>
              <a:cs typeface="Arial"/>
            </a:endParaRPr>
          </a:p>
          <a:p>
            <a:r>
              <a:rPr lang="en-US" sz="1200" dirty="0">
                <a:solidFill>
                  <a:srgbClr val="000000"/>
                </a:solidFill>
                <a:latin typeface="Arial"/>
                <a:cs typeface="Arial"/>
              </a:rPr>
              <a:t>Seamless real-time communication between people, machines, and devices is fundamental to Industry 4.0. Achieving this requires connectivity solutions that ensure low latency, high throughput, maximum service availability, security, and reliability. While Ethernet-based networks meet TSN requirements, their wired nature limits adaptability. Conversely, Wi-Fi provides mobility but lacks the precision necessary for industrial environments. 5G private networks, enhanced with TSN, offer the best of both worlds—combining wireless flexibility with the deterministic performance of wired connections.</a:t>
            </a:r>
            <a:endParaRPr lang="en-GB" sz="1200" dirty="0">
              <a:solidFill>
                <a:srgbClr val="000000"/>
              </a:solidFill>
              <a:latin typeface="Arial"/>
              <a:cs typeface="Arial"/>
            </a:endParaRPr>
          </a:p>
          <a:p>
            <a:r>
              <a:rPr lang="en-US" sz="1200" dirty="0">
                <a:solidFill>
                  <a:srgbClr val="000000"/>
                </a:solidFill>
                <a:latin typeface="Arial"/>
                <a:cs typeface="Arial"/>
              </a:rPr>
              <a:t>By adopting TSN-enabled 5G networks, industries can achieve the real-time communication, reliability, and adaptability essential for modern automation. As an authorized distributor, </a:t>
            </a:r>
            <a:r>
              <a:rPr lang="en-US" sz="1200" err="1">
                <a:solidFill>
                  <a:srgbClr val="000000"/>
                </a:solidFill>
                <a:latin typeface="Arial"/>
                <a:cs typeface="Arial"/>
              </a:rPr>
              <a:t>xVentures</a:t>
            </a:r>
            <a:r>
              <a:rPr lang="en-US" sz="1200" dirty="0">
                <a:solidFill>
                  <a:srgbClr val="000000"/>
                </a:solidFill>
                <a:latin typeface="Arial"/>
                <a:cs typeface="Arial"/>
              </a:rPr>
              <a:t> Technologies is committed to delivering </a:t>
            </a:r>
            <a:r>
              <a:rPr lang="en-US" sz="1200" err="1">
                <a:solidFill>
                  <a:srgbClr val="000000"/>
                </a:solidFill>
                <a:latin typeface="Arial"/>
                <a:cs typeface="Arial"/>
              </a:rPr>
              <a:t>Cumucore’s</a:t>
            </a:r>
            <a:r>
              <a:rPr lang="en-US" sz="1200" dirty="0">
                <a:solidFill>
                  <a:srgbClr val="000000"/>
                </a:solidFill>
                <a:latin typeface="Arial"/>
                <a:cs typeface="Arial"/>
              </a:rPr>
              <a:t> innovative solutions to enterprises seeking to revolutionize their industrial communication infrastructure.</a:t>
            </a:r>
            <a:endParaRPr lang="en-GB" sz="1200">
              <a:solidFill>
                <a:srgbClr val="000000"/>
              </a:solidFill>
              <a:latin typeface="Arial"/>
              <a:cs typeface="Arial"/>
            </a:endParaRPr>
          </a:p>
          <a:p>
            <a:endParaRPr lang="en-US" sz="1200" dirty="0">
              <a:solidFill>
                <a:srgbClr val="000000"/>
              </a:solidFill>
            </a:endParaRPr>
          </a:p>
        </p:txBody>
      </p:sp>
    </p:spTree>
    <p:extLst>
      <p:ext uri="{BB962C8B-B14F-4D97-AF65-F5344CB8AC3E}">
        <p14:creationId xmlns:p14="http://schemas.microsoft.com/office/powerpoint/2010/main" val="425802235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Theme">
      <a:majorFont>
        <a:latin typeface="Aptos Display"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ptos" panose="020B0004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webextensions/_rels/taskpanes.xml.rels><?xml version="1.0" encoding="UTF-8" standalone="yes"?>
<Relationships xmlns="http://schemas.openxmlformats.org/package/2006/relationships"><Relationship Id="rId2" Type="http://schemas.microsoft.com/office/2011/relationships/webextension" Target="webextension2.xml"/><Relationship Id="rId1" Type="http://schemas.microsoft.com/office/2011/relationships/webextension" Target="webextension1.xml"/></Relationships>
</file>

<file path=ppt/webextensions/taskpanes.xml><?xml version="1.0" encoding="utf-8"?>
<wetp:taskpanes xmlns:wetp="http://schemas.microsoft.com/office/webextensions/taskpanes/2010/11">
  <wetp:taskpane dockstate="right" visibility="1" width="350" row="0">
    <wetp:webextensionref xmlns:r="http://schemas.openxmlformats.org/officeDocument/2006/relationships" r:id="rId1"/>
  </wetp:taskpane>
  <wetp:taskpane dockstate="right" visibility="1" width="350" row="0">
    <wetp:webextensionref xmlns:r="http://schemas.openxmlformats.org/officeDocument/2006/relationships" r:id="rId2"/>
  </wetp:taskpane>
</wetp:taskpanes>
</file>

<file path=ppt/webextensions/webextension1.xml><?xml version="1.0" encoding="utf-8"?>
<we:webextension xmlns:we="http://schemas.microsoft.com/office/webextensions/webextension/2010/11" id="{522A712D-282D-45A3-8C8F-48EE8A17E8AB}">
  <we:reference id="wa200005566" version="1.0.0.0" store="en-US" storeType="omex"/>
  <we:alternateReferences>
    <we:reference id="wa200005566" version="1.0.0.0" store="omex" storeType="omex"/>
  </we:alternateReferences>
  <we:properties/>
  <we:bindings/>
  <we:snapshot xmlns:r="http://schemas.openxmlformats.org/officeDocument/2006/relationships"/>
</we:webextension>
</file>

<file path=ppt/webextensions/webextension2.xml><?xml version="1.0" encoding="utf-8"?>
<we:webextension xmlns:we="http://schemas.microsoft.com/office/webextensions/webextension/2010/11" id="{9AFEB0C5-E9FF-4EFA-9D91-697704F384D5}">
  <we:reference id="wa200003964" version="1.0.0.0" store="en-US" storeType="omex"/>
  <we:alternateReferences>
    <we:reference id="wa200003964" version="1.0.0.0" store="omex" storeType="omex"/>
  </we:alternateReferences>
  <we:properties/>
  <we:bindings/>
  <we:snapshot xmlns:r="http://schemas.openxmlformats.org/officeDocument/2006/relationships"/>
</we:webextension>
</file>

<file path=docProps/app.xml><?xml version="1.0" encoding="utf-8"?>
<Properties xmlns="http://schemas.openxmlformats.org/officeDocument/2006/extended-properties" xmlns:vt="http://schemas.openxmlformats.org/officeDocument/2006/docPropsVTypes">
  <Template>office theme</Template>
  <TotalTime>0</TotalTime>
  <Words>0</Words>
  <Application>Microsoft Office PowerPoint</Application>
  <PresentationFormat>Widescreen</PresentationFormat>
  <Paragraphs>0</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Business Plan: xVentures Technologies</vt:lpstr>
      <vt:lpstr>Business Objectives</vt:lpstr>
      <vt:lpstr>Smart Solutions Portfolio</vt:lpstr>
      <vt:lpstr>Point of Sales (PoS) Solutions</vt:lpstr>
      <vt:lpstr>Business Model &amp; Revenue Streams</vt:lpstr>
      <vt:lpstr>Financial Plan &amp; Projections</vt:lpstr>
      <vt:lpstr>Roadmap &amp; Innovation</vt:lpstr>
      <vt:lpstr>APPENDIX 1  xVentures Technologies: Smart Solutions for a Sustainable Future</vt:lpstr>
      <vt:lpstr>xVentures Technologies: Authorized Distributor of Cumucore’s Private Mobile Networks</vt:lpstr>
      <vt:lpstr>Point of Sales</vt:lpstr>
      <vt:lpstr>Point of Sales</vt:lpstr>
      <vt:lpstr>Strategic Partnerships</vt:lpstr>
      <vt:lpstr>IoThink Solutions: Empowering Businesses with Smart IoT Innovation</vt:lpstr>
      <vt:lpstr>Industry-Specific IoT Solutions</vt:lpstr>
      <vt:lpstr>Teltonika Overview</vt:lpstr>
      <vt:lpstr>Talpa Solutions: Transforming Heavy Industry with Data-Driven Insights</vt:lpstr>
      <vt:lpstr> The Green Bridge (TGB): Pioneering Geo-Spatial Intelligence Solutions </vt:lpstr>
      <vt:lpstr>The Green Bridge (TGB): Pioneering Geo-Spatial Intelligence Solutions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620</cp:revision>
  <dcterms:created xsi:type="dcterms:W3CDTF">2025-02-25T08:43:49Z</dcterms:created>
  <dcterms:modified xsi:type="dcterms:W3CDTF">2025-02-26T11:55:21Z</dcterms:modified>
</cp:coreProperties>
</file>