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Lst>
  <p:notesMasterIdLst>
    <p:notesMasterId r:id="rId13"/>
  </p:notesMasterIdLst>
  <p:sldIdLst>
    <p:sldId id="274" r:id="rId3"/>
    <p:sldId id="295" r:id="rId4"/>
    <p:sldId id="958" r:id="rId5"/>
    <p:sldId id="959" r:id="rId6"/>
    <p:sldId id="947" r:id="rId7"/>
    <p:sldId id="956" r:id="rId8"/>
    <p:sldId id="925" r:id="rId9"/>
    <p:sldId id="936" r:id="rId10"/>
    <p:sldId id="957" r:id="rId11"/>
    <p:sldId id="287" r:id="rId12"/>
  </p:sldIdLst>
  <p:sldSz cx="12192000" cy="6858000"/>
  <p:notesSz cx="6858000" cy="92964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95E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242" autoAdjust="0"/>
  </p:normalViewPr>
  <p:slideViewPr>
    <p:cSldViewPr snapToGrid="0">
      <p:cViewPr varScale="1">
        <p:scale>
          <a:sx n="104" d="100"/>
          <a:sy n="104" d="100"/>
        </p:scale>
        <p:origin x="696"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71800" cy="466434"/>
          </a:xfrm>
          <a:prstGeom prst="rect">
            <a:avLst/>
          </a:prstGeom>
        </p:spPr>
        <p:txBody>
          <a:bodyPr vert="horz" lIns="91440" tIns="45720" rIns="91440" bIns="45720" rtlCol="0"/>
          <a:lstStyle>
            <a:lvl1pPr algn="l">
              <a:defRPr sz="1200"/>
            </a:lvl1pPr>
          </a:lstStyle>
          <a:p>
            <a:endParaRPr lang="et-EE"/>
          </a:p>
        </p:txBody>
      </p:sp>
      <p:sp>
        <p:nvSpPr>
          <p:cNvPr id="3" name="Date Placeholder 2"/>
          <p:cNvSpPr>
            <a:spLocks noGrp="1"/>
          </p:cNvSpPr>
          <p:nvPr>
            <p:ph type="dt" idx="1"/>
          </p:nvPr>
        </p:nvSpPr>
        <p:spPr>
          <a:xfrm>
            <a:off x="3884613" y="1"/>
            <a:ext cx="2971800" cy="466434"/>
          </a:xfrm>
          <a:prstGeom prst="rect">
            <a:avLst/>
          </a:prstGeom>
        </p:spPr>
        <p:txBody>
          <a:bodyPr vert="horz" lIns="91440" tIns="45720" rIns="91440" bIns="45720" rtlCol="0"/>
          <a:lstStyle>
            <a:lvl1pPr algn="r">
              <a:defRPr sz="1200"/>
            </a:lvl1pPr>
          </a:lstStyle>
          <a:p>
            <a:fld id="{4EEDC261-09DA-4A6A-B0A7-C28CB4BBF586}" type="datetimeFigureOut">
              <a:rPr lang="et-EE" smtClean="0"/>
              <a:t>07.10.2026</a:t>
            </a:fld>
            <a:endParaRPr lang="et-EE"/>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t-EE"/>
          </a:p>
        </p:txBody>
      </p:sp>
      <p:sp>
        <p:nvSpPr>
          <p:cNvPr id="5" name="Notes Placeholder 4"/>
          <p:cNvSpPr>
            <a:spLocks noGrp="1"/>
          </p:cNvSpPr>
          <p:nvPr>
            <p:ph type="body" sz="quarter" idx="3"/>
          </p:nvPr>
        </p:nvSpPr>
        <p:spPr>
          <a:xfrm>
            <a:off x="685801" y="4473893"/>
            <a:ext cx="548640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a:p>
        </p:txBody>
      </p:sp>
      <p:sp>
        <p:nvSpPr>
          <p:cNvPr id="6" name="Footer Placeholder 5"/>
          <p:cNvSpPr>
            <a:spLocks noGrp="1"/>
          </p:cNvSpPr>
          <p:nvPr>
            <p:ph type="ftr" sz="quarter" idx="4"/>
          </p:nvPr>
        </p:nvSpPr>
        <p:spPr>
          <a:xfrm>
            <a:off x="1" y="8829968"/>
            <a:ext cx="2971800" cy="466433"/>
          </a:xfrm>
          <a:prstGeom prst="rect">
            <a:avLst/>
          </a:prstGeom>
        </p:spPr>
        <p:txBody>
          <a:bodyPr vert="horz" lIns="91440" tIns="45720" rIns="91440" bIns="45720" rtlCol="0" anchor="b"/>
          <a:lstStyle>
            <a:lvl1pPr algn="l">
              <a:defRPr sz="1200"/>
            </a:lvl1pPr>
          </a:lstStyle>
          <a:p>
            <a:endParaRPr lang="et-EE"/>
          </a:p>
        </p:txBody>
      </p:sp>
      <p:sp>
        <p:nvSpPr>
          <p:cNvPr id="7" name="Slide Number Placeholder 6"/>
          <p:cNvSpPr>
            <a:spLocks noGrp="1"/>
          </p:cNvSpPr>
          <p:nvPr>
            <p:ph type="sldNum" sz="quarter" idx="5"/>
          </p:nvPr>
        </p:nvSpPr>
        <p:spPr>
          <a:xfrm>
            <a:off x="3884613" y="8829968"/>
            <a:ext cx="2971800" cy="466433"/>
          </a:xfrm>
          <a:prstGeom prst="rect">
            <a:avLst/>
          </a:prstGeom>
        </p:spPr>
        <p:txBody>
          <a:bodyPr vert="horz" lIns="91440" tIns="45720" rIns="91440" bIns="45720" rtlCol="0" anchor="b"/>
          <a:lstStyle>
            <a:lvl1pPr algn="r">
              <a:defRPr sz="1200"/>
            </a:lvl1pPr>
          </a:lstStyle>
          <a:p>
            <a:fld id="{BB13EF2D-229C-4730-9C32-EEAFAD0495B9}" type="slidenum">
              <a:rPr lang="et-EE" smtClean="0"/>
              <a:t>‹#›</a:t>
            </a:fld>
            <a:endParaRPr lang="et-EE"/>
          </a:p>
        </p:txBody>
      </p:sp>
    </p:spTree>
    <p:extLst>
      <p:ext uri="{BB962C8B-B14F-4D97-AF65-F5344CB8AC3E}">
        <p14:creationId xmlns:p14="http://schemas.microsoft.com/office/powerpoint/2010/main" val="2595973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BB13EF2D-229C-4730-9C32-EEAFAD0495B9}" type="slidenum">
              <a:rPr lang="et-EE" smtClean="0"/>
              <a:t>1</a:t>
            </a:fld>
            <a:endParaRPr lang="et-EE"/>
          </a:p>
        </p:txBody>
      </p:sp>
    </p:spTree>
    <p:extLst>
      <p:ext uri="{BB962C8B-B14F-4D97-AF65-F5344CB8AC3E}">
        <p14:creationId xmlns:p14="http://schemas.microsoft.com/office/powerpoint/2010/main" val="2296204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t-EE"/>
          </a:p>
        </p:txBody>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fld id="{BB13EF2D-229C-4730-9C32-EEAFAD0495B9}" type="slidenum">
              <a:rPr lang="et-EE" smtClean="0"/>
              <a:t>2</a:t>
            </a:fld>
            <a:endParaRPr lang="et-EE"/>
          </a:p>
        </p:txBody>
      </p:sp>
    </p:spTree>
    <p:extLst>
      <p:ext uri="{BB962C8B-B14F-4D97-AF65-F5344CB8AC3E}">
        <p14:creationId xmlns:p14="http://schemas.microsoft.com/office/powerpoint/2010/main" val="35917621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solidFill>
                  <a:schemeClr val="tx2"/>
                </a:solidFill>
              </a:defRPr>
            </a:lvl1pPr>
          </a:lstStyle>
          <a:p>
            <a:r>
              <a:rPr lang="en-US" dirty="0"/>
              <a:t>Click to edit Master title style</a:t>
            </a:r>
            <a:endParaRPr lang="et-EE"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t-EE" dirty="0"/>
          </a:p>
        </p:txBody>
      </p:sp>
      <p:sp>
        <p:nvSpPr>
          <p:cNvPr id="4" name="Date Placeholder 3"/>
          <p:cNvSpPr>
            <a:spLocks noGrp="1"/>
          </p:cNvSpPr>
          <p:nvPr>
            <p:ph type="dt" sz="half" idx="10"/>
          </p:nvPr>
        </p:nvSpPr>
        <p:spPr/>
        <p:txBody>
          <a:bodyPr/>
          <a:lstStyle>
            <a:lvl1pPr>
              <a:defRPr/>
            </a:lvl1pPr>
          </a:lstStyle>
          <a:p>
            <a:fld id="{0BCB298C-444D-4854-9AB3-8CA4593C4509}" type="datetimeFigureOut">
              <a:rPr lang="et-EE" smtClean="0"/>
              <a:pPr/>
              <a:t>07.10.2026</a:t>
            </a:fld>
            <a:endParaRPr lang="et-EE"/>
          </a:p>
        </p:txBody>
      </p:sp>
      <p:sp>
        <p:nvSpPr>
          <p:cNvPr id="5" name="Footer Placeholder 4"/>
          <p:cNvSpPr>
            <a:spLocks noGrp="1"/>
          </p:cNvSpPr>
          <p:nvPr>
            <p:ph type="ftr" sz="quarter" idx="11"/>
          </p:nvPr>
        </p:nvSpPr>
        <p:spPr/>
        <p:txBody>
          <a:bodyPr/>
          <a:lstStyle>
            <a:lvl1pPr>
              <a:defRPr/>
            </a:lvl1pPr>
          </a:lstStyle>
          <a:p>
            <a:endParaRPr lang="et-EE"/>
          </a:p>
        </p:txBody>
      </p:sp>
      <p:sp>
        <p:nvSpPr>
          <p:cNvPr id="6" name="Slide Number Placeholder 5"/>
          <p:cNvSpPr>
            <a:spLocks noGrp="1"/>
          </p:cNvSpPr>
          <p:nvPr>
            <p:ph type="sldNum" sz="quarter" idx="12"/>
          </p:nvPr>
        </p:nvSpPr>
        <p:spPr/>
        <p:txBody>
          <a:bodyPr/>
          <a:lstStyle>
            <a:lvl1pPr>
              <a:defRPr/>
            </a:lvl1pPr>
          </a:lstStyle>
          <a:p>
            <a:fld id="{50779709-3242-4FDE-9D1D-02FF4CE3D06A}" type="slidenum">
              <a:rPr lang="et-EE" smtClean="0"/>
              <a:pPr/>
              <a:t>‹#›</a:t>
            </a:fld>
            <a:endParaRPr lang="et-EE"/>
          </a:p>
        </p:txBody>
      </p:sp>
    </p:spTree>
    <p:extLst>
      <p:ext uri="{BB962C8B-B14F-4D97-AF65-F5344CB8AC3E}">
        <p14:creationId xmlns:p14="http://schemas.microsoft.com/office/powerpoint/2010/main" val="2417154279"/>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4000" b="1">
                <a:solidFill>
                  <a:schemeClr val="tx2"/>
                </a:solidFill>
                <a:latin typeface="Arial" pitchFamily="34" charset="0"/>
                <a:cs typeface="Arial" pitchFamily="34" charset="0"/>
              </a:defRPr>
            </a:lvl1pPr>
          </a:lstStyle>
          <a:p>
            <a:r>
              <a:rPr lang="en-US"/>
              <a:t>Click to edit Master title style</a:t>
            </a:r>
            <a:endParaRPr lang="et-EE" dirty="0"/>
          </a:p>
        </p:txBody>
      </p:sp>
      <p:sp>
        <p:nvSpPr>
          <p:cNvPr id="3" name="Content Placeholder 2"/>
          <p:cNvSpPr>
            <a:spLocks noGrp="1"/>
          </p:cNvSpPr>
          <p:nvPr>
            <p:ph idx="1"/>
          </p:nvPr>
        </p:nvSpPr>
        <p:spPr/>
        <p:txBody>
          <a:bodyPr>
            <a:normAutofit/>
          </a:bodyPr>
          <a:lstStyle>
            <a:lvl1pPr>
              <a:buClr>
                <a:srgbClr val="FFC000"/>
              </a:buClr>
              <a:buFont typeface="Wingdings" pitchFamily="2" charset="2"/>
              <a:buChar char="Ø"/>
              <a:defRPr sz="2400">
                <a:solidFill>
                  <a:schemeClr val="tx2"/>
                </a:solidFill>
                <a:latin typeface="Arial" pitchFamily="34" charset="0"/>
                <a:cs typeface="Arial" pitchFamily="34" charset="0"/>
              </a:defRPr>
            </a:lvl1pPr>
            <a:lvl2pPr>
              <a:defRPr sz="2000">
                <a:solidFill>
                  <a:schemeClr val="tx2"/>
                </a:solidFill>
                <a:latin typeface="Arial" pitchFamily="34" charset="0"/>
                <a:cs typeface="Arial" pitchFamily="34" charset="0"/>
              </a:defRPr>
            </a:lvl2pPr>
            <a:lvl3pPr>
              <a:defRPr sz="1800">
                <a:solidFill>
                  <a:schemeClr val="tx2"/>
                </a:solidFill>
                <a:latin typeface="Arial" pitchFamily="34" charset="0"/>
                <a:cs typeface="Arial" pitchFamily="34" charset="0"/>
              </a:defRPr>
            </a:lvl3pPr>
            <a:lvl4pPr>
              <a:defRPr sz="1600">
                <a:solidFill>
                  <a:schemeClr val="tx2"/>
                </a:solidFill>
                <a:latin typeface="Arial" pitchFamily="34" charset="0"/>
                <a:cs typeface="Arial" pitchFamily="34" charset="0"/>
              </a:defRPr>
            </a:lvl4pPr>
            <a:lvl5pPr>
              <a:defRPr sz="14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4" name="Date Placeholder 3"/>
          <p:cNvSpPr>
            <a:spLocks noGrp="1"/>
          </p:cNvSpPr>
          <p:nvPr>
            <p:ph type="dt" sz="half" idx="10"/>
          </p:nvPr>
        </p:nvSpPr>
        <p:spPr/>
        <p:txBody>
          <a:bodyPr/>
          <a:lstStyle>
            <a:lvl1pPr>
              <a:defRPr/>
            </a:lvl1pPr>
          </a:lstStyle>
          <a:p>
            <a:fld id="{0BCB298C-444D-4854-9AB3-8CA4593C4509}" type="datetimeFigureOut">
              <a:rPr lang="et-EE" smtClean="0"/>
              <a:pPr/>
              <a:t>07.10.2026</a:t>
            </a:fld>
            <a:endParaRPr lang="et-EE"/>
          </a:p>
        </p:txBody>
      </p:sp>
      <p:sp>
        <p:nvSpPr>
          <p:cNvPr id="5" name="Footer Placeholder 4"/>
          <p:cNvSpPr>
            <a:spLocks noGrp="1"/>
          </p:cNvSpPr>
          <p:nvPr>
            <p:ph type="ftr" sz="quarter" idx="11"/>
          </p:nvPr>
        </p:nvSpPr>
        <p:spPr/>
        <p:txBody>
          <a:bodyPr/>
          <a:lstStyle>
            <a:lvl1pPr>
              <a:defRPr/>
            </a:lvl1pPr>
          </a:lstStyle>
          <a:p>
            <a:endParaRPr lang="et-EE"/>
          </a:p>
        </p:txBody>
      </p:sp>
      <p:sp>
        <p:nvSpPr>
          <p:cNvPr id="6" name="Slide Number Placeholder 5"/>
          <p:cNvSpPr>
            <a:spLocks noGrp="1"/>
          </p:cNvSpPr>
          <p:nvPr>
            <p:ph type="sldNum" sz="quarter" idx="12"/>
          </p:nvPr>
        </p:nvSpPr>
        <p:spPr/>
        <p:txBody>
          <a:bodyPr/>
          <a:lstStyle>
            <a:lvl1pPr>
              <a:defRPr/>
            </a:lvl1pPr>
          </a:lstStyle>
          <a:p>
            <a:fld id="{50779709-3242-4FDE-9D1D-02FF4CE3D06A}" type="slidenum">
              <a:rPr lang="et-EE" smtClean="0"/>
              <a:pPr/>
              <a:t>‹#›</a:t>
            </a:fld>
            <a:endParaRPr lang="et-EE"/>
          </a:p>
        </p:txBody>
      </p:sp>
    </p:spTree>
    <p:extLst>
      <p:ext uri="{BB962C8B-B14F-4D97-AF65-F5344CB8AC3E}">
        <p14:creationId xmlns:p14="http://schemas.microsoft.com/office/powerpoint/2010/main" val="621965738"/>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4000" b="1">
                <a:solidFill>
                  <a:schemeClr val="tx2"/>
                </a:solidFill>
                <a:latin typeface="Arial" pitchFamily="34" charset="0"/>
                <a:cs typeface="Arial" pitchFamily="34" charset="0"/>
              </a:defRPr>
            </a:lvl1pPr>
          </a:lstStyle>
          <a:p>
            <a:r>
              <a:rPr lang="en-US"/>
              <a:t>Click to edit Master title style</a:t>
            </a:r>
            <a:endParaRPr lang="et-EE" dirty="0"/>
          </a:p>
        </p:txBody>
      </p:sp>
      <p:sp>
        <p:nvSpPr>
          <p:cNvPr id="3" name="Content Placeholder 2"/>
          <p:cNvSpPr>
            <a:spLocks noGrp="1"/>
          </p:cNvSpPr>
          <p:nvPr>
            <p:ph sz="half" idx="1"/>
          </p:nvPr>
        </p:nvSpPr>
        <p:spPr>
          <a:xfrm>
            <a:off x="609600" y="1600201"/>
            <a:ext cx="5384800" cy="4525963"/>
          </a:xfrm>
        </p:spPr>
        <p:txBody>
          <a:bodyPr/>
          <a:lstStyle>
            <a:lvl1pPr>
              <a:defRPr sz="24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4" name="Content Placeholder 3"/>
          <p:cNvSpPr>
            <a:spLocks noGrp="1"/>
          </p:cNvSpPr>
          <p:nvPr>
            <p:ph sz="half" idx="2"/>
          </p:nvPr>
        </p:nvSpPr>
        <p:spPr>
          <a:xfrm>
            <a:off x="6197600" y="1600201"/>
            <a:ext cx="5384800" cy="4525963"/>
          </a:xfrm>
        </p:spPr>
        <p:txBody>
          <a:bodyPr/>
          <a:lstStyle>
            <a:lvl1pPr>
              <a:defRPr sz="24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5" name="Date Placeholder 3"/>
          <p:cNvSpPr>
            <a:spLocks noGrp="1"/>
          </p:cNvSpPr>
          <p:nvPr>
            <p:ph type="dt" sz="half" idx="10"/>
          </p:nvPr>
        </p:nvSpPr>
        <p:spPr/>
        <p:txBody>
          <a:bodyPr/>
          <a:lstStyle>
            <a:lvl1pPr>
              <a:defRPr/>
            </a:lvl1pPr>
          </a:lstStyle>
          <a:p>
            <a:fld id="{0BCB298C-444D-4854-9AB3-8CA4593C4509}" type="datetimeFigureOut">
              <a:rPr lang="et-EE" smtClean="0"/>
              <a:pPr/>
              <a:t>07.10.2026</a:t>
            </a:fld>
            <a:endParaRPr lang="et-EE"/>
          </a:p>
        </p:txBody>
      </p:sp>
      <p:sp>
        <p:nvSpPr>
          <p:cNvPr id="6" name="Footer Placeholder 4"/>
          <p:cNvSpPr>
            <a:spLocks noGrp="1"/>
          </p:cNvSpPr>
          <p:nvPr>
            <p:ph type="ftr" sz="quarter" idx="11"/>
          </p:nvPr>
        </p:nvSpPr>
        <p:spPr/>
        <p:txBody>
          <a:bodyPr/>
          <a:lstStyle>
            <a:lvl1pPr>
              <a:defRPr/>
            </a:lvl1pPr>
          </a:lstStyle>
          <a:p>
            <a:endParaRPr lang="et-EE"/>
          </a:p>
        </p:txBody>
      </p:sp>
      <p:sp>
        <p:nvSpPr>
          <p:cNvPr id="7" name="Slide Number Placeholder 5"/>
          <p:cNvSpPr>
            <a:spLocks noGrp="1"/>
          </p:cNvSpPr>
          <p:nvPr>
            <p:ph type="sldNum" sz="quarter" idx="12"/>
          </p:nvPr>
        </p:nvSpPr>
        <p:spPr/>
        <p:txBody>
          <a:bodyPr/>
          <a:lstStyle>
            <a:lvl1pPr>
              <a:defRPr/>
            </a:lvl1pPr>
          </a:lstStyle>
          <a:p>
            <a:fld id="{50779709-3242-4FDE-9D1D-02FF4CE3D06A}" type="slidenum">
              <a:rPr lang="et-EE" smtClean="0"/>
              <a:pPr/>
              <a:t>‹#›</a:t>
            </a:fld>
            <a:endParaRPr lang="et-EE"/>
          </a:p>
        </p:txBody>
      </p:sp>
    </p:spTree>
    <p:extLst>
      <p:ext uri="{BB962C8B-B14F-4D97-AF65-F5344CB8AC3E}">
        <p14:creationId xmlns:p14="http://schemas.microsoft.com/office/powerpoint/2010/main" val="831339358"/>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4000" b="1">
                <a:solidFill>
                  <a:schemeClr val="tx2"/>
                </a:solidFill>
                <a:latin typeface="Arial" pitchFamily="34" charset="0"/>
                <a:cs typeface="Arial" pitchFamily="34" charset="0"/>
              </a:defRPr>
            </a:lvl1pPr>
          </a:lstStyle>
          <a:p>
            <a:r>
              <a:rPr lang="en-US"/>
              <a:t>Click to edit Master title style</a:t>
            </a:r>
            <a:endParaRPr lang="et-EE"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solidFill>
                  <a:schemeClr val="tx2"/>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solidFill>
                  <a:schemeClr val="tx2"/>
                </a:solidFill>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atin typeface="Arial" pitchFamily="34" charset="0"/>
                <a:cs typeface="Arial" pitchFamily="34" charset="0"/>
              </a:defRPr>
            </a:lvl1pPr>
            <a:lvl2pPr>
              <a:defRPr sz="2000">
                <a:latin typeface="Arial" pitchFamily="34" charset="0"/>
                <a:cs typeface="Arial" pitchFamily="34" charset="0"/>
              </a:defRPr>
            </a:lvl2pPr>
            <a:lvl3pPr>
              <a:defRPr sz="1800">
                <a:latin typeface="Arial" pitchFamily="34" charset="0"/>
                <a:cs typeface="Arial" pitchFamily="34" charset="0"/>
              </a:defRPr>
            </a:lvl3pPr>
            <a:lvl4pPr>
              <a:defRPr sz="1600">
                <a:latin typeface="Arial" pitchFamily="34" charset="0"/>
                <a:cs typeface="Arial" pitchFamily="34" charset="0"/>
              </a:defRPr>
            </a:lvl4pPr>
            <a:lvl5pPr>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7" name="Date Placeholder 3"/>
          <p:cNvSpPr>
            <a:spLocks noGrp="1"/>
          </p:cNvSpPr>
          <p:nvPr>
            <p:ph type="dt" sz="half" idx="10"/>
          </p:nvPr>
        </p:nvSpPr>
        <p:spPr/>
        <p:txBody>
          <a:bodyPr/>
          <a:lstStyle>
            <a:lvl1pPr>
              <a:defRPr/>
            </a:lvl1pPr>
          </a:lstStyle>
          <a:p>
            <a:fld id="{0BCB298C-444D-4854-9AB3-8CA4593C4509}" type="datetimeFigureOut">
              <a:rPr lang="et-EE" smtClean="0"/>
              <a:pPr/>
              <a:t>07.10.2026</a:t>
            </a:fld>
            <a:endParaRPr lang="et-EE"/>
          </a:p>
        </p:txBody>
      </p:sp>
      <p:sp>
        <p:nvSpPr>
          <p:cNvPr id="8" name="Footer Placeholder 4"/>
          <p:cNvSpPr>
            <a:spLocks noGrp="1"/>
          </p:cNvSpPr>
          <p:nvPr>
            <p:ph type="ftr" sz="quarter" idx="11"/>
          </p:nvPr>
        </p:nvSpPr>
        <p:spPr/>
        <p:txBody>
          <a:bodyPr/>
          <a:lstStyle>
            <a:lvl1pPr>
              <a:defRPr/>
            </a:lvl1pPr>
          </a:lstStyle>
          <a:p>
            <a:endParaRPr lang="et-EE"/>
          </a:p>
        </p:txBody>
      </p:sp>
      <p:sp>
        <p:nvSpPr>
          <p:cNvPr id="9" name="Slide Number Placeholder 5"/>
          <p:cNvSpPr>
            <a:spLocks noGrp="1"/>
          </p:cNvSpPr>
          <p:nvPr>
            <p:ph type="sldNum" sz="quarter" idx="12"/>
          </p:nvPr>
        </p:nvSpPr>
        <p:spPr/>
        <p:txBody>
          <a:bodyPr/>
          <a:lstStyle>
            <a:lvl1pPr>
              <a:defRPr/>
            </a:lvl1pPr>
          </a:lstStyle>
          <a:p>
            <a:fld id="{50779709-3242-4FDE-9D1D-02FF4CE3D06A}" type="slidenum">
              <a:rPr lang="et-EE" smtClean="0"/>
              <a:pPr/>
              <a:t>‹#›</a:t>
            </a:fld>
            <a:endParaRPr lang="et-EE"/>
          </a:p>
        </p:txBody>
      </p:sp>
    </p:spTree>
    <p:extLst>
      <p:ext uri="{BB962C8B-B14F-4D97-AF65-F5344CB8AC3E}">
        <p14:creationId xmlns:p14="http://schemas.microsoft.com/office/powerpoint/2010/main" val="1022783570"/>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3392" y="260648"/>
            <a:ext cx="10972800" cy="1143000"/>
          </a:xfrm>
        </p:spPr>
        <p:txBody>
          <a:bodyPr/>
          <a:lstStyle>
            <a:lvl1pPr algn="l">
              <a:defRPr sz="4000" b="1">
                <a:solidFill>
                  <a:schemeClr val="tx2"/>
                </a:solidFill>
                <a:latin typeface="Arial" pitchFamily="34" charset="0"/>
                <a:cs typeface="Arial" pitchFamily="34" charset="0"/>
              </a:defRPr>
            </a:lvl1pPr>
          </a:lstStyle>
          <a:p>
            <a:r>
              <a:rPr lang="en-US"/>
              <a:t>Click to edit Master title style</a:t>
            </a:r>
            <a:endParaRPr lang="et-EE" dirty="0"/>
          </a:p>
        </p:txBody>
      </p:sp>
      <p:sp>
        <p:nvSpPr>
          <p:cNvPr id="3" name="Date Placeholder 3"/>
          <p:cNvSpPr>
            <a:spLocks noGrp="1"/>
          </p:cNvSpPr>
          <p:nvPr>
            <p:ph type="dt" sz="half" idx="10"/>
          </p:nvPr>
        </p:nvSpPr>
        <p:spPr/>
        <p:txBody>
          <a:bodyPr/>
          <a:lstStyle>
            <a:lvl1pPr>
              <a:defRPr/>
            </a:lvl1pPr>
          </a:lstStyle>
          <a:p>
            <a:fld id="{0BCB298C-444D-4854-9AB3-8CA4593C4509}" type="datetimeFigureOut">
              <a:rPr lang="et-EE" smtClean="0"/>
              <a:pPr/>
              <a:t>07.10.2026</a:t>
            </a:fld>
            <a:endParaRPr lang="et-EE"/>
          </a:p>
        </p:txBody>
      </p:sp>
      <p:sp>
        <p:nvSpPr>
          <p:cNvPr id="4" name="Footer Placeholder 4"/>
          <p:cNvSpPr>
            <a:spLocks noGrp="1"/>
          </p:cNvSpPr>
          <p:nvPr>
            <p:ph type="ftr" sz="quarter" idx="11"/>
          </p:nvPr>
        </p:nvSpPr>
        <p:spPr/>
        <p:txBody>
          <a:bodyPr/>
          <a:lstStyle>
            <a:lvl1pPr>
              <a:defRPr/>
            </a:lvl1pPr>
          </a:lstStyle>
          <a:p>
            <a:endParaRPr lang="et-EE"/>
          </a:p>
        </p:txBody>
      </p:sp>
      <p:sp>
        <p:nvSpPr>
          <p:cNvPr id="5" name="Slide Number Placeholder 5"/>
          <p:cNvSpPr>
            <a:spLocks noGrp="1"/>
          </p:cNvSpPr>
          <p:nvPr>
            <p:ph type="sldNum" sz="quarter" idx="12"/>
          </p:nvPr>
        </p:nvSpPr>
        <p:spPr/>
        <p:txBody>
          <a:bodyPr/>
          <a:lstStyle>
            <a:lvl1pPr>
              <a:defRPr/>
            </a:lvl1pPr>
          </a:lstStyle>
          <a:p>
            <a:fld id="{50779709-3242-4FDE-9D1D-02FF4CE3D06A}" type="slidenum">
              <a:rPr lang="et-EE" smtClean="0"/>
              <a:pPr/>
              <a:t>‹#›</a:t>
            </a:fld>
            <a:endParaRPr lang="et-EE"/>
          </a:p>
        </p:txBody>
      </p:sp>
    </p:spTree>
    <p:extLst>
      <p:ext uri="{BB962C8B-B14F-4D97-AF65-F5344CB8AC3E}">
        <p14:creationId xmlns:p14="http://schemas.microsoft.com/office/powerpoint/2010/main" val="1077204465"/>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pic>
        <p:nvPicPr>
          <p:cNvPr id="5" name="Picture 8" descr="rib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19403" y="609600"/>
            <a:ext cx="11167797" cy="685800"/>
          </a:xfrm>
        </p:spPr>
        <p:txBody>
          <a:bodyPr/>
          <a:lstStyle>
            <a:lvl1pPr algn="l">
              <a:defRPr sz="4000" b="1">
                <a:solidFill>
                  <a:schemeClr val="tx2"/>
                </a:solidFill>
                <a:latin typeface="Arial" pitchFamily="34" charset="0"/>
                <a:cs typeface="Arial" pitchFamily="34" charset="0"/>
              </a:defRPr>
            </a:lvl1pPr>
          </a:lstStyle>
          <a:p>
            <a:r>
              <a:rPr lang="en-US" dirty="0"/>
              <a:t>Click to edit Master title style</a:t>
            </a:r>
            <a:endParaRPr lang="et-EE" dirty="0"/>
          </a:p>
        </p:txBody>
      </p:sp>
      <p:sp>
        <p:nvSpPr>
          <p:cNvPr id="3" name="Text Placeholder 2"/>
          <p:cNvSpPr>
            <a:spLocks noGrp="1"/>
          </p:cNvSpPr>
          <p:nvPr>
            <p:ph type="body" sz="half" idx="1"/>
          </p:nvPr>
        </p:nvSpPr>
        <p:spPr>
          <a:xfrm>
            <a:off x="1219200" y="2057400"/>
            <a:ext cx="5232400" cy="4038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t-EE" dirty="0"/>
          </a:p>
        </p:txBody>
      </p:sp>
      <p:sp>
        <p:nvSpPr>
          <p:cNvPr id="4" name="Chart Placeholder 3"/>
          <p:cNvSpPr>
            <a:spLocks noGrp="1"/>
          </p:cNvSpPr>
          <p:nvPr>
            <p:ph type="chart" sz="half" idx="2"/>
          </p:nvPr>
        </p:nvSpPr>
        <p:spPr>
          <a:xfrm>
            <a:off x="6654800" y="2057400"/>
            <a:ext cx="5232400" cy="4038600"/>
          </a:xfrm>
        </p:spPr>
        <p:txBody>
          <a:bodyPr rtlCol="0">
            <a:normAutofit/>
          </a:bodyPr>
          <a:lstStyle/>
          <a:p>
            <a:pPr lvl="0"/>
            <a:r>
              <a:rPr lang="en-US" noProof="0"/>
              <a:t>Click icon to add chart</a:t>
            </a:r>
            <a:endParaRPr lang="et-EE" noProof="0"/>
          </a:p>
        </p:txBody>
      </p:sp>
      <p:sp>
        <p:nvSpPr>
          <p:cNvPr id="6" name="Date Placeholder 4"/>
          <p:cNvSpPr>
            <a:spLocks noGrp="1"/>
          </p:cNvSpPr>
          <p:nvPr>
            <p:ph type="dt" sz="half" idx="10"/>
          </p:nvPr>
        </p:nvSpPr>
        <p:spPr>
          <a:xfrm>
            <a:off x="9347200" y="6553200"/>
            <a:ext cx="2540000" cy="304800"/>
          </a:xfrm>
        </p:spPr>
        <p:txBody>
          <a:bodyPr/>
          <a:lstStyle>
            <a:lvl1pPr>
              <a:defRPr/>
            </a:lvl1pPr>
          </a:lstStyle>
          <a:p>
            <a:fld id="{0BCB298C-444D-4854-9AB3-8CA4593C4509}" type="datetimeFigureOut">
              <a:rPr lang="et-EE" smtClean="0"/>
              <a:pPr/>
              <a:t>07.10.2026</a:t>
            </a:fld>
            <a:endParaRPr lang="et-EE"/>
          </a:p>
        </p:txBody>
      </p:sp>
      <p:sp>
        <p:nvSpPr>
          <p:cNvPr id="7" name="Footer Placeholder 5"/>
          <p:cNvSpPr>
            <a:spLocks noGrp="1"/>
          </p:cNvSpPr>
          <p:nvPr>
            <p:ph type="ftr" sz="quarter" idx="11"/>
          </p:nvPr>
        </p:nvSpPr>
        <p:spPr>
          <a:xfrm>
            <a:off x="3915833" y="6529388"/>
            <a:ext cx="3860800" cy="304800"/>
          </a:xfrm>
        </p:spPr>
        <p:txBody>
          <a:bodyPr/>
          <a:lstStyle>
            <a:lvl1pPr>
              <a:defRPr/>
            </a:lvl1pPr>
          </a:lstStyle>
          <a:p>
            <a:endParaRPr lang="et-EE"/>
          </a:p>
        </p:txBody>
      </p:sp>
      <p:sp>
        <p:nvSpPr>
          <p:cNvPr id="8" name="Slide Number Placeholder 6"/>
          <p:cNvSpPr>
            <a:spLocks noGrp="1"/>
          </p:cNvSpPr>
          <p:nvPr>
            <p:ph type="sldNum" sz="quarter" idx="12"/>
          </p:nvPr>
        </p:nvSpPr>
        <p:spPr>
          <a:xfrm>
            <a:off x="112184" y="6343650"/>
            <a:ext cx="783167" cy="488950"/>
          </a:xfrm>
        </p:spPr>
        <p:txBody>
          <a:bodyPr/>
          <a:lstStyle>
            <a:lvl1pPr>
              <a:defRPr/>
            </a:lvl1pPr>
          </a:lstStyle>
          <a:p>
            <a:fld id="{50779709-3242-4FDE-9D1D-02FF4CE3D06A}" type="slidenum">
              <a:rPr lang="et-EE" smtClean="0"/>
              <a:pPr/>
              <a:t>‹#›</a:t>
            </a:fld>
            <a:endParaRPr lang="et-EE"/>
          </a:p>
        </p:txBody>
      </p:sp>
    </p:spTree>
    <p:extLst>
      <p:ext uri="{BB962C8B-B14F-4D97-AF65-F5344CB8AC3E}">
        <p14:creationId xmlns:p14="http://schemas.microsoft.com/office/powerpoint/2010/main" val="860508537"/>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itelslaid">
    <p:spTree>
      <p:nvGrpSpPr>
        <p:cNvPr id="1" name=""/>
        <p:cNvGrpSpPr/>
        <p:nvPr/>
      </p:nvGrpSpPr>
      <p:grpSpPr>
        <a:xfrm>
          <a:off x="0" y="0"/>
          <a:ext cx="0" cy="0"/>
          <a:chOff x="0" y="0"/>
          <a:chExt cx="0" cy="0"/>
        </a:xfrm>
      </p:grpSpPr>
      <p:pic>
        <p:nvPicPr>
          <p:cNvPr id="5" name="Picture 8" descr="riba"/>
          <p:cNvPicPr>
            <a:picLocks noChangeAspect="1" noChangeArrowheads="1"/>
          </p:cNvPicPr>
          <p:nvPr userDrawn="1"/>
        </p:nvPicPr>
        <p:blipFill>
          <a:blip r:embed="rId2" cstate="print"/>
          <a:srcRect/>
          <a:stretch>
            <a:fillRect/>
          </a:stretch>
        </p:blipFill>
        <p:spPr bwMode="auto">
          <a:xfrm>
            <a:off x="0" y="1"/>
            <a:ext cx="12192000" cy="1700213"/>
          </a:xfrm>
          <a:prstGeom prst="rect">
            <a:avLst/>
          </a:prstGeom>
          <a:noFill/>
          <a:ln w="9525">
            <a:noFill/>
            <a:miter lim="800000"/>
            <a:headEnd/>
            <a:tailEnd/>
          </a:ln>
        </p:spPr>
      </p:pic>
      <p:sp>
        <p:nvSpPr>
          <p:cNvPr id="2" name="Title 1"/>
          <p:cNvSpPr>
            <a:spLocks noGrp="1"/>
          </p:cNvSpPr>
          <p:nvPr>
            <p:ph type="ctrTitle"/>
          </p:nvPr>
        </p:nvSpPr>
        <p:spPr>
          <a:xfrm>
            <a:off x="914400" y="2130426"/>
            <a:ext cx="10363200" cy="1470025"/>
          </a:xfrm>
        </p:spPr>
        <p:txBody>
          <a:bodyPr/>
          <a:lstStyle>
            <a:lvl1pPr>
              <a:defRPr>
                <a:solidFill>
                  <a:schemeClr val="tx2"/>
                </a:solidFill>
              </a:defRPr>
            </a:lvl1pPr>
          </a:lstStyle>
          <a:p>
            <a:r>
              <a:rPr lang="et-EE" dirty="0"/>
              <a:t>Muutke pealkirja laadi</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t-EE" dirty="0"/>
              <a:t>Klõpsake laadi muutmiseks</a:t>
            </a:r>
          </a:p>
        </p:txBody>
      </p:sp>
      <p:sp>
        <p:nvSpPr>
          <p:cNvPr id="9" name="Slide Number Placeholder 5"/>
          <p:cNvSpPr>
            <a:spLocks noGrp="1"/>
          </p:cNvSpPr>
          <p:nvPr>
            <p:ph type="sldNum" sz="quarter" idx="12"/>
          </p:nvPr>
        </p:nvSpPr>
        <p:spPr>
          <a:xfrm>
            <a:off x="8737600" y="6082393"/>
            <a:ext cx="2844800" cy="639083"/>
          </a:xfrm>
        </p:spPr>
        <p:txBody>
          <a:bodyPr/>
          <a:lstStyle>
            <a:lvl1pPr>
              <a:defRPr/>
            </a:lvl1pPr>
          </a:lstStyle>
          <a:p>
            <a:pPr>
              <a:defRPr/>
            </a:pPr>
            <a:fld id="{B2ED1622-28B8-4274-9455-B5B235ACE536}" type="slidenum">
              <a:rPr lang="et-EE">
                <a:solidFill>
                  <a:prstClr val="black">
                    <a:tint val="75000"/>
                  </a:prstClr>
                </a:solidFill>
              </a:rPr>
              <a:pPr>
                <a:defRPr/>
              </a:pPr>
              <a:t>‹#›</a:t>
            </a:fld>
            <a:endParaRPr lang="et-EE" dirty="0">
              <a:solidFill>
                <a:prstClr val="black">
                  <a:tint val="75000"/>
                </a:prstClr>
              </a:solidFill>
            </a:endParaRPr>
          </a:p>
        </p:txBody>
      </p:sp>
      <p:pic>
        <p:nvPicPr>
          <p:cNvPr id="11" name="Picture 10">
            <a:extLst>
              <a:ext uri="{FF2B5EF4-FFF2-40B4-BE49-F238E27FC236}">
                <a16:creationId xmlns:a16="http://schemas.microsoft.com/office/drawing/2014/main" id="{991E96EC-E806-4929-8262-12290E34F5B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267300" y="5339536"/>
            <a:ext cx="3315100" cy="1381940"/>
          </a:xfrm>
          <a:prstGeom prst="rect">
            <a:avLst/>
          </a:prstGeom>
          <a:noFill/>
          <a:ln>
            <a:noFill/>
          </a:ln>
        </p:spPr>
      </p:pic>
    </p:spTree>
    <p:extLst>
      <p:ext uri="{BB962C8B-B14F-4D97-AF65-F5344CB8AC3E}">
        <p14:creationId xmlns:p14="http://schemas.microsoft.com/office/powerpoint/2010/main" val="1202488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ealkiri ja sis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t-EE" dirty="0"/>
              <a:t>Muutke pealkirja laadi</a:t>
            </a:r>
          </a:p>
        </p:txBody>
      </p:sp>
      <p:sp>
        <p:nvSpPr>
          <p:cNvPr id="4" name="Date Placeholder 3"/>
          <p:cNvSpPr>
            <a:spLocks noGrp="1"/>
          </p:cNvSpPr>
          <p:nvPr>
            <p:ph type="dt" sz="half" idx="10"/>
          </p:nvPr>
        </p:nvSpPr>
        <p:spPr/>
        <p:txBody>
          <a:bodyPr/>
          <a:lstStyle>
            <a:lvl1pPr>
              <a:defRPr/>
            </a:lvl1pPr>
          </a:lstStyle>
          <a:p>
            <a:pPr>
              <a:defRPr/>
            </a:pPr>
            <a:fld id="{DAE93DEA-A700-4D20-8B61-6EAA3ACBEB98}" type="datetimeFigureOut">
              <a:rPr lang="et-EE">
                <a:solidFill>
                  <a:prstClr val="black">
                    <a:tint val="75000"/>
                  </a:prstClr>
                </a:solidFill>
              </a:rPr>
              <a:pPr>
                <a:defRPr/>
              </a:pPr>
              <a:t>07.10.2026</a:t>
            </a:fld>
            <a:endParaRPr lang="et-EE">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FC95A8C-25B9-498F-AD79-907A7239EB73}" type="slidenum">
              <a:rPr lang="et-EE">
                <a:solidFill>
                  <a:prstClr val="black">
                    <a:tint val="75000"/>
                  </a:prstClr>
                </a:solidFill>
              </a:rPr>
              <a:pPr>
                <a:defRPr/>
              </a:pPr>
              <a:t>‹#›</a:t>
            </a:fld>
            <a:endParaRPr lang="et-EE">
              <a:solidFill>
                <a:prstClr val="black">
                  <a:tint val="75000"/>
                </a:prstClr>
              </a:solidFill>
            </a:endParaRPr>
          </a:p>
        </p:txBody>
      </p:sp>
    </p:spTree>
    <p:extLst>
      <p:ext uri="{BB962C8B-B14F-4D97-AF65-F5344CB8AC3E}">
        <p14:creationId xmlns:p14="http://schemas.microsoft.com/office/powerpoint/2010/main" val="16290835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4000" b="1">
                <a:solidFill>
                  <a:schemeClr val="tx2"/>
                </a:solidFill>
                <a:latin typeface="Arial" pitchFamily="34" charset="0"/>
                <a:cs typeface="Arial" pitchFamily="34" charset="0"/>
              </a:defRPr>
            </a:lvl1pPr>
          </a:lstStyle>
          <a:p>
            <a:r>
              <a:rPr lang="en-US"/>
              <a:t>Click to edit Master title style</a:t>
            </a:r>
            <a:endParaRPr lang="et-EE" dirty="0"/>
          </a:p>
        </p:txBody>
      </p:sp>
      <p:sp>
        <p:nvSpPr>
          <p:cNvPr id="3" name="Content Placeholder 2"/>
          <p:cNvSpPr>
            <a:spLocks noGrp="1"/>
          </p:cNvSpPr>
          <p:nvPr>
            <p:ph idx="1"/>
          </p:nvPr>
        </p:nvSpPr>
        <p:spPr/>
        <p:txBody>
          <a:bodyPr>
            <a:normAutofit/>
          </a:bodyPr>
          <a:lstStyle>
            <a:lvl1pPr>
              <a:buClr>
                <a:srgbClr val="FFC000"/>
              </a:buClr>
              <a:buFont typeface="Wingdings" pitchFamily="2" charset="2"/>
              <a:buChar char="Ø"/>
              <a:defRPr sz="2400">
                <a:solidFill>
                  <a:schemeClr val="tx2"/>
                </a:solidFill>
                <a:latin typeface="Arial" pitchFamily="34" charset="0"/>
                <a:cs typeface="Arial" pitchFamily="34" charset="0"/>
              </a:defRPr>
            </a:lvl1pPr>
            <a:lvl2pPr>
              <a:defRPr sz="2000">
                <a:solidFill>
                  <a:schemeClr val="tx2"/>
                </a:solidFill>
                <a:latin typeface="Arial" pitchFamily="34" charset="0"/>
                <a:cs typeface="Arial" pitchFamily="34" charset="0"/>
              </a:defRPr>
            </a:lvl2pPr>
            <a:lvl3pPr>
              <a:defRPr sz="1800">
                <a:solidFill>
                  <a:schemeClr val="tx2"/>
                </a:solidFill>
                <a:latin typeface="Arial" pitchFamily="34" charset="0"/>
                <a:cs typeface="Arial" pitchFamily="34" charset="0"/>
              </a:defRPr>
            </a:lvl3pPr>
            <a:lvl4pPr>
              <a:defRPr sz="1600">
                <a:solidFill>
                  <a:schemeClr val="tx2"/>
                </a:solidFill>
                <a:latin typeface="Arial" pitchFamily="34" charset="0"/>
                <a:cs typeface="Arial" pitchFamily="34" charset="0"/>
              </a:defRPr>
            </a:lvl4pPr>
            <a:lvl5pPr>
              <a:defRPr sz="1400">
                <a:solidFill>
                  <a:schemeClr val="tx2"/>
                </a:solidFill>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t-EE" dirty="0"/>
          </a:p>
        </p:txBody>
      </p:sp>
      <p:sp>
        <p:nvSpPr>
          <p:cNvPr id="4" name="Date Placeholder 3"/>
          <p:cNvSpPr>
            <a:spLocks noGrp="1"/>
          </p:cNvSpPr>
          <p:nvPr>
            <p:ph type="dt" sz="half" idx="10"/>
          </p:nvPr>
        </p:nvSpPr>
        <p:spPr/>
        <p:txBody>
          <a:bodyPr/>
          <a:lstStyle>
            <a:lvl1pPr>
              <a:defRPr/>
            </a:lvl1pPr>
          </a:lstStyle>
          <a:p>
            <a:fld id="{0BCB298C-444D-4854-9AB3-8CA4593C4509}" type="datetimeFigureOut">
              <a:rPr lang="et-EE" smtClean="0"/>
              <a:pPr/>
              <a:t>07.10.2026</a:t>
            </a:fld>
            <a:endParaRPr lang="et-EE"/>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lvl1pPr>
          </a:lstStyle>
          <a:p>
            <a:endParaRPr lang="et-EE"/>
          </a:p>
        </p:txBody>
      </p:sp>
      <p:sp>
        <p:nvSpPr>
          <p:cNvPr id="6" name="Slide Number Placeholder 5"/>
          <p:cNvSpPr>
            <a:spLocks noGrp="1"/>
          </p:cNvSpPr>
          <p:nvPr>
            <p:ph type="sldNum" sz="quarter" idx="12"/>
          </p:nvPr>
        </p:nvSpPr>
        <p:spPr/>
        <p:txBody>
          <a:bodyPr/>
          <a:lstStyle>
            <a:lvl1pPr>
              <a:defRPr/>
            </a:lvl1pPr>
          </a:lstStyle>
          <a:p>
            <a:fld id="{50779709-3242-4FDE-9D1D-02FF4CE3D06A}" type="slidenum">
              <a:rPr lang="et-EE" smtClean="0"/>
              <a:pPr/>
              <a:t>‹#›</a:t>
            </a:fld>
            <a:endParaRPr lang="et-EE"/>
          </a:p>
        </p:txBody>
      </p:sp>
    </p:spTree>
    <p:extLst>
      <p:ext uri="{BB962C8B-B14F-4D97-AF65-F5344CB8AC3E}">
        <p14:creationId xmlns:p14="http://schemas.microsoft.com/office/powerpoint/2010/main" val="1601388513"/>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t-EE"/>
              <a:t>Click to edit Master title style</a:t>
            </a:r>
            <a:endParaRPr lang="et-EE" altLang="et-EE"/>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t-EE" dirty="0"/>
              <a:t>Click to edit Master text styles</a:t>
            </a:r>
          </a:p>
          <a:p>
            <a:pPr lvl="1"/>
            <a:r>
              <a:rPr lang="en-US" altLang="et-EE" dirty="0"/>
              <a:t>Second level</a:t>
            </a:r>
          </a:p>
          <a:p>
            <a:pPr lvl="2"/>
            <a:r>
              <a:rPr lang="en-US" altLang="et-EE" dirty="0"/>
              <a:t>Third level</a:t>
            </a:r>
          </a:p>
          <a:p>
            <a:pPr lvl="3"/>
            <a:r>
              <a:rPr lang="en-US" altLang="et-EE" dirty="0"/>
              <a:t>Fourth level</a:t>
            </a:r>
          </a:p>
          <a:p>
            <a:pPr lvl="4"/>
            <a:r>
              <a:rPr lang="en-US" altLang="et-EE" dirty="0"/>
              <a:t>Fifth level</a:t>
            </a:r>
            <a:endParaRPr lang="et-EE" altLang="et-EE" dirty="0"/>
          </a:p>
        </p:txBody>
      </p:sp>
      <p:sp>
        <p:nvSpPr>
          <p:cNvPr id="4" name="Date Placeholder 3"/>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latin typeface="Times New Roman" pitchFamily="-2" charset="0"/>
                <a:ea typeface="ＭＳ Ｐゴシック" pitchFamily="-2" charset="-128"/>
              </a:defRPr>
            </a:lvl1pPr>
          </a:lstStyle>
          <a:p>
            <a:fld id="{0BCB298C-444D-4854-9AB3-8CA4593C4509}" type="datetimeFigureOut">
              <a:rPr lang="et-EE" smtClean="0"/>
              <a:pPr/>
              <a:t>07.10.2026</a:t>
            </a:fld>
            <a:endParaRPr lang="et-EE"/>
          </a:p>
        </p:txBody>
      </p:sp>
      <p:sp>
        <p:nvSpPr>
          <p:cNvPr id="5" name="Footer Placeholder 4"/>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a:defRPr sz="1200">
                <a:solidFill>
                  <a:srgbClr val="898989"/>
                </a:solidFill>
                <a:latin typeface="Times New Roman" pitchFamily="-2" charset="0"/>
                <a:ea typeface="ＭＳ Ｐゴシック" pitchFamily="-2" charset="-128"/>
              </a:defRPr>
            </a:lvl1pPr>
          </a:lstStyle>
          <a:p>
            <a:endParaRPr lang="et-EE"/>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50779709-3242-4FDE-9D1D-02FF4CE3D06A}" type="slidenum">
              <a:rPr lang="et-EE" smtClean="0"/>
              <a:pPr/>
              <a:t>‹#›</a:t>
            </a:fld>
            <a:endParaRPr lang="et-EE"/>
          </a:p>
        </p:txBody>
      </p:sp>
      <p:pic>
        <p:nvPicPr>
          <p:cNvPr id="1031" name="Picture 8" descr="riba"/>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1"/>
            <a:ext cx="12192000"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66158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Lst>
  <p:transition spd="slow">
    <p:wipe/>
  </p:transition>
  <p:txStyles>
    <p:titleStyle>
      <a:lvl1pPr algn="ctr" rtl="0" eaLnBrk="1" fontAlgn="base" hangingPunct="1">
        <a:spcBef>
          <a:spcPct val="0"/>
        </a:spcBef>
        <a:spcAft>
          <a:spcPct val="0"/>
        </a:spcAft>
        <a:defRPr sz="4400" kern="1200">
          <a:solidFill>
            <a:schemeClr val="tx1"/>
          </a:solidFill>
          <a:latin typeface="+mj-lt"/>
          <a:ea typeface="ＭＳ Ｐゴシック" pitchFamily="-2" charset="-128"/>
          <a:cs typeface="+mj-cs"/>
        </a:defRPr>
      </a:lvl1pPr>
      <a:lvl2pPr algn="ctr" rtl="0" eaLnBrk="1" fontAlgn="base" hangingPunct="1">
        <a:spcBef>
          <a:spcPct val="0"/>
        </a:spcBef>
        <a:spcAft>
          <a:spcPct val="0"/>
        </a:spcAft>
        <a:defRPr sz="4400">
          <a:solidFill>
            <a:schemeClr val="tx1"/>
          </a:solidFill>
          <a:latin typeface="Calibri" pitchFamily="34" charset="0"/>
          <a:ea typeface="ＭＳ Ｐゴシック" pitchFamily="-2" charset="-128"/>
        </a:defRPr>
      </a:lvl2pPr>
      <a:lvl3pPr algn="ctr" rtl="0" eaLnBrk="1" fontAlgn="base" hangingPunct="1">
        <a:spcBef>
          <a:spcPct val="0"/>
        </a:spcBef>
        <a:spcAft>
          <a:spcPct val="0"/>
        </a:spcAft>
        <a:defRPr sz="4400">
          <a:solidFill>
            <a:schemeClr val="tx1"/>
          </a:solidFill>
          <a:latin typeface="Calibri" pitchFamily="34" charset="0"/>
          <a:ea typeface="ＭＳ Ｐゴシック" pitchFamily="-2" charset="-128"/>
        </a:defRPr>
      </a:lvl3pPr>
      <a:lvl4pPr algn="ctr" rtl="0" eaLnBrk="1" fontAlgn="base" hangingPunct="1">
        <a:spcBef>
          <a:spcPct val="0"/>
        </a:spcBef>
        <a:spcAft>
          <a:spcPct val="0"/>
        </a:spcAft>
        <a:defRPr sz="4400">
          <a:solidFill>
            <a:schemeClr val="tx1"/>
          </a:solidFill>
          <a:latin typeface="Calibri" pitchFamily="34" charset="0"/>
          <a:ea typeface="ＭＳ Ｐゴシック" pitchFamily="-2" charset="-128"/>
        </a:defRPr>
      </a:lvl4pPr>
      <a:lvl5pPr algn="ctr" rtl="0" eaLnBrk="1" fontAlgn="base" hangingPunct="1">
        <a:spcBef>
          <a:spcPct val="0"/>
        </a:spcBef>
        <a:spcAft>
          <a:spcPct val="0"/>
        </a:spcAft>
        <a:defRPr sz="4400">
          <a:solidFill>
            <a:schemeClr val="tx1"/>
          </a:solidFill>
          <a:latin typeface="Calibri" pitchFamily="34" charset="0"/>
          <a:ea typeface="ＭＳ Ｐゴシック" pitchFamily="-2" charset="-128"/>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3200" kern="1200">
          <a:solidFill>
            <a:schemeClr val="tx2"/>
          </a:solidFill>
          <a:latin typeface="+mn-lt"/>
          <a:ea typeface="ＭＳ Ｐゴシック" pitchFamily="-2" charset="-128"/>
          <a:cs typeface="+mn-cs"/>
        </a:defRPr>
      </a:lvl1pPr>
      <a:lvl2pPr marL="742950" indent="-285750" algn="l" rtl="0" eaLnBrk="1" fontAlgn="base" hangingPunct="1">
        <a:spcBef>
          <a:spcPct val="20000"/>
        </a:spcBef>
        <a:spcAft>
          <a:spcPct val="0"/>
        </a:spcAft>
        <a:buFont typeface="Arial" panose="020B0604020202020204" pitchFamily="34" charset="0"/>
        <a:buChar char="–"/>
        <a:defRPr sz="2800" kern="1200">
          <a:solidFill>
            <a:schemeClr val="tx2"/>
          </a:solidFill>
          <a:latin typeface="+mn-lt"/>
          <a:ea typeface="ＭＳ Ｐゴシック" pitchFamily="-108" charset="-128"/>
          <a:cs typeface="+mn-cs"/>
        </a:defRPr>
      </a:lvl2pPr>
      <a:lvl3pPr marL="1143000" indent="-228600" algn="l" rtl="0" eaLnBrk="1" fontAlgn="base" hangingPunct="1">
        <a:spcBef>
          <a:spcPct val="20000"/>
        </a:spcBef>
        <a:spcAft>
          <a:spcPct val="0"/>
        </a:spcAft>
        <a:buFont typeface="Arial" panose="020B0604020202020204" pitchFamily="34" charset="0"/>
        <a:buChar char="•"/>
        <a:defRPr sz="2400" kern="1200">
          <a:solidFill>
            <a:schemeClr val="tx2"/>
          </a:solidFill>
          <a:latin typeface="+mn-lt"/>
          <a:ea typeface="ＭＳ Ｐゴシック" pitchFamily="-108" charset="-128"/>
          <a:cs typeface="+mn-cs"/>
        </a:defRPr>
      </a:lvl3pPr>
      <a:lvl4pPr marL="1600200" indent="-228600" algn="l" rtl="0" eaLnBrk="1" fontAlgn="base" hangingPunct="1">
        <a:spcBef>
          <a:spcPct val="20000"/>
        </a:spcBef>
        <a:spcAft>
          <a:spcPct val="0"/>
        </a:spcAft>
        <a:buFont typeface="Arial" panose="020B0604020202020204" pitchFamily="34" charset="0"/>
        <a:buChar char="–"/>
        <a:defRPr sz="2000" kern="1200">
          <a:solidFill>
            <a:schemeClr val="tx2"/>
          </a:solidFill>
          <a:latin typeface="+mn-lt"/>
          <a:ea typeface="ＭＳ Ｐゴシック" pitchFamily="-108" charset="-128"/>
          <a:cs typeface="+mn-cs"/>
        </a:defRPr>
      </a:lvl4pPr>
      <a:lvl5pPr marL="2057400" indent="-228600" algn="l" rtl="0" eaLnBrk="1" fontAlgn="base" hangingPunct="1">
        <a:spcBef>
          <a:spcPct val="20000"/>
        </a:spcBef>
        <a:spcAft>
          <a:spcPct val="0"/>
        </a:spcAft>
        <a:buFont typeface="Arial" panose="020B0604020202020204" pitchFamily="34" charset="0"/>
        <a:buChar char="»"/>
        <a:defRPr sz="2000" kern="1200">
          <a:solidFill>
            <a:schemeClr val="tx2"/>
          </a:solidFill>
          <a:latin typeface="+mn-lt"/>
          <a:ea typeface="ＭＳ Ｐゴシック" pitchFamily="-108"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171"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t-EE"/>
              <a:t>Muutke pealkirja laadi</a:t>
            </a:r>
          </a:p>
        </p:txBody>
      </p:sp>
      <p:sp>
        <p:nvSpPr>
          <p:cNvPr id="7172"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t-EE" dirty="0"/>
              <a:t>Muutke teksti laade</a:t>
            </a:r>
          </a:p>
          <a:p>
            <a:pPr lvl="1"/>
            <a:r>
              <a:rPr lang="et-EE" dirty="0"/>
              <a:t>Teine tase</a:t>
            </a:r>
          </a:p>
          <a:p>
            <a:pPr lvl="2"/>
            <a:r>
              <a:rPr lang="et-EE" dirty="0"/>
              <a:t>Kolmas tase</a:t>
            </a:r>
          </a:p>
          <a:p>
            <a:pPr lvl="3"/>
            <a:r>
              <a:rPr lang="et-EE" dirty="0"/>
              <a:t>Neljas tase</a:t>
            </a:r>
          </a:p>
          <a:p>
            <a:pPr lvl="4"/>
            <a:r>
              <a:rPr lang="et-EE" dirty="0"/>
              <a:t>Viies tase</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defRPr/>
            </a:pPr>
            <a:fld id="{7570D075-4FF6-4305-A2D9-23DAC58913E2}" type="datetimeFigureOut">
              <a:rPr lang="et-EE">
                <a:solidFill>
                  <a:prstClr val="black">
                    <a:tint val="75000"/>
                  </a:prstClr>
                </a:solidFill>
                <a:latin typeface="Times New Roman" pitchFamily="18" charset="0"/>
              </a:rPr>
              <a:pPr fontAlgn="base">
                <a:spcBef>
                  <a:spcPct val="0"/>
                </a:spcBef>
                <a:spcAft>
                  <a:spcPct val="0"/>
                </a:spcAft>
                <a:defRPr/>
              </a:pPr>
              <a:t>07.10.2026</a:t>
            </a:fld>
            <a:endParaRPr lang="et-EE">
              <a:solidFill>
                <a:prstClr val="black">
                  <a:tint val="75000"/>
                </a:prstClr>
              </a:solidFill>
              <a:latin typeface="Times New Roman" pitchFamily="18" charset="0"/>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BD5742D7-D776-4948-8C2F-36FF91CC0959}" type="slidenum">
              <a:rPr lang="et-EE">
                <a:solidFill>
                  <a:prstClr val="black">
                    <a:tint val="75000"/>
                  </a:prstClr>
                </a:solidFill>
                <a:latin typeface="Times New Roman" pitchFamily="18" charset="0"/>
              </a:rPr>
              <a:pPr fontAlgn="base">
                <a:spcBef>
                  <a:spcPct val="0"/>
                </a:spcBef>
                <a:spcAft>
                  <a:spcPct val="0"/>
                </a:spcAft>
                <a:defRPr/>
              </a:pPr>
              <a:t>‹#›</a:t>
            </a:fld>
            <a:endParaRPr lang="et-EE">
              <a:solidFill>
                <a:prstClr val="black">
                  <a:tint val="75000"/>
                </a:prstClr>
              </a:solidFill>
              <a:latin typeface="Times New Roman" pitchFamily="18" charset="0"/>
            </a:endParaRPr>
          </a:p>
        </p:txBody>
      </p:sp>
      <p:pic>
        <p:nvPicPr>
          <p:cNvPr id="7176" name="Picture 8" descr="riba"/>
          <p:cNvPicPr>
            <a:picLocks noChangeAspect="1" noChangeArrowheads="1"/>
          </p:cNvPicPr>
          <p:nvPr/>
        </p:nvPicPr>
        <p:blipFill>
          <a:blip r:embed="rId5" cstate="print"/>
          <a:srcRect/>
          <a:stretch>
            <a:fillRect/>
          </a:stretch>
        </p:blipFill>
        <p:spPr bwMode="auto">
          <a:xfrm>
            <a:off x="0" y="1"/>
            <a:ext cx="12192000" cy="1700213"/>
          </a:xfrm>
          <a:prstGeom prst="rect">
            <a:avLst/>
          </a:prstGeom>
          <a:noFill/>
          <a:ln w="9525">
            <a:noFill/>
            <a:miter lim="800000"/>
            <a:headEnd/>
            <a:tailEnd/>
          </a:ln>
        </p:spPr>
      </p:pic>
    </p:spTree>
    <p:extLst>
      <p:ext uri="{BB962C8B-B14F-4D97-AF65-F5344CB8AC3E}">
        <p14:creationId xmlns:p14="http://schemas.microsoft.com/office/powerpoint/2010/main" val="298288307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2"/>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2"/>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2"/>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2"/>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riigikogu.ee/tegevus/eelnoud/0aaca896-3deb-49fc-83bc-2902d4bd441d/kutse-ja-oskusseadu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465220" y="1773239"/>
            <a:ext cx="11373853" cy="2590214"/>
          </a:xfrm>
        </p:spPr>
        <p:txBody>
          <a:bodyPr/>
          <a:lstStyle/>
          <a:p>
            <a:r>
              <a:rPr lang="et-EE" sz="4000"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Teeninduse Kutsenõukogu koosolek</a:t>
            </a:r>
          </a:p>
        </p:txBody>
      </p:sp>
      <p:sp>
        <p:nvSpPr>
          <p:cNvPr id="159747" name="Rectangle 3"/>
          <p:cNvSpPr>
            <a:spLocks noGrp="1" noChangeArrowheads="1"/>
          </p:cNvSpPr>
          <p:nvPr>
            <p:ph type="subTitle" idx="1"/>
          </p:nvPr>
        </p:nvSpPr>
        <p:spPr>
          <a:xfrm>
            <a:off x="2718594" y="4831180"/>
            <a:ext cx="6400800" cy="1264820"/>
          </a:xfrm>
        </p:spPr>
        <p:txBody>
          <a:bodyPr rtlCol="0">
            <a:normAutofit/>
          </a:bodyPr>
          <a:lstStyle/>
          <a:p>
            <a:pPr fontAlgn="auto">
              <a:spcAft>
                <a:spcPts val="0"/>
              </a:spcAft>
              <a:defRPr/>
            </a:pPr>
            <a:r>
              <a:rPr lang="et-EE" dirty="0">
                <a:solidFill>
                  <a:schemeClr val="tx2">
                    <a:lumMod val="75000"/>
                  </a:schemeClr>
                </a:solidFill>
              </a:rPr>
              <a:t>7.10.2026</a:t>
            </a:r>
          </a:p>
        </p:txBody>
      </p:sp>
    </p:spTree>
    <p:extLst>
      <p:ext uri="{BB962C8B-B14F-4D97-AF65-F5344CB8AC3E}">
        <p14:creationId xmlns:p14="http://schemas.microsoft.com/office/powerpoint/2010/main" val="100762361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A4AF0-69D3-4F2A-A8CD-5B2E2715ADEE}"/>
              </a:ext>
            </a:extLst>
          </p:cNvPr>
          <p:cNvSpPr>
            <a:spLocks noGrp="1"/>
          </p:cNvSpPr>
          <p:nvPr>
            <p:ph type="title"/>
          </p:nvPr>
        </p:nvSpPr>
        <p:spPr>
          <a:xfrm>
            <a:off x="609600" y="259402"/>
            <a:ext cx="10972800" cy="1143000"/>
          </a:xfrm>
        </p:spPr>
        <p:txBody>
          <a:bodyPr/>
          <a:lstStyle/>
          <a:p>
            <a:r>
              <a:rPr lang="et-EE" dirty="0">
                <a:solidFill>
                  <a:schemeClr val="tx2">
                    <a:lumMod val="75000"/>
                  </a:schemeClr>
                </a:solidFill>
                <a:latin typeface="+mn-lt"/>
              </a:rPr>
              <a:t>Päevakord</a:t>
            </a:r>
          </a:p>
        </p:txBody>
      </p:sp>
      <p:sp>
        <p:nvSpPr>
          <p:cNvPr id="3" name="Content Placeholder 2">
            <a:extLst>
              <a:ext uri="{FF2B5EF4-FFF2-40B4-BE49-F238E27FC236}">
                <a16:creationId xmlns:a16="http://schemas.microsoft.com/office/drawing/2014/main" id="{1475EAE3-7027-4869-9FD8-A7B9C1C6A458}"/>
              </a:ext>
            </a:extLst>
          </p:cNvPr>
          <p:cNvSpPr>
            <a:spLocks noGrp="1"/>
          </p:cNvSpPr>
          <p:nvPr>
            <p:ph idx="1"/>
          </p:nvPr>
        </p:nvSpPr>
        <p:spPr>
          <a:xfrm>
            <a:off x="609600" y="1600201"/>
            <a:ext cx="10972800" cy="4983161"/>
          </a:xfrm>
        </p:spPr>
        <p:txBody>
          <a:bodyPr>
            <a:noAutofit/>
          </a:bodyPr>
          <a:lstStyle/>
          <a:p>
            <a:pPr marL="0" indent="0">
              <a:buNone/>
            </a:pPr>
            <a:endParaRPr lang="et-EE" sz="1400" dirty="0">
              <a:latin typeface="+mn-lt"/>
            </a:endParaRPr>
          </a:p>
          <a:p>
            <a:pPr marL="0" indent="0">
              <a:buNone/>
            </a:pPr>
            <a:endParaRPr lang="et-EE" sz="1400" dirty="0">
              <a:latin typeface="+mn-lt"/>
            </a:endParaRPr>
          </a:p>
        </p:txBody>
      </p:sp>
      <p:sp>
        <p:nvSpPr>
          <p:cNvPr id="5" name="TextBox 4">
            <a:extLst>
              <a:ext uri="{FF2B5EF4-FFF2-40B4-BE49-F238E27FC236}">
                <a16:creationId xmlns:a16="http://schemas.microsoft.com/office/drawing/2014/main" id="{AE433AE1-D1F2-4FE1-B516-6AFEDA0C1285}"/>
              </a:ext>
            </a:extLst>
          </p:cNvPr>
          <p:cNvSpPr txBox="1"/>
          <p:nvPr/>
        </p:nvSpPr>
        <p:spPr>
          <a:xfrm>
            <a:off x="609600" y="1738000"/>
            <a:ext cx="11131296" cy="4707561"/>
          </a:xfrm>
          <a:prstGeom prst="rect">
            <a:avLst/>
          </a:prstGeom>
          <a:noFill/>
        </p:spPr>
        <p:txBody>
          <a:bodyPr wrap="square">
            <a:normAutofit/>
          </a:bodyPr>
          <a:lstStyle/>
          <a:p>
            <a:pPr marL="342900" lvl="0" indent="-342900">
              <a:lnSpc>
                <a:spcPct val="106000"/>
              </a:lnSpc>
              <a:spcAft>
                <a:spcPts val="800"/>
              </a:spcAft>
              <a:buAutoNum type="arabicPeriod"/>
            </a:pPr>
            <a:r>
              <a:rPr lang="et-EE" sz="1800" b="1" dirty="0">
                <a:solidFill>
                  <a:srgbClr val="1F3864"/>
                </a:solidFill>
                <a:effectLst/>
                <a:latin typeface="Calibri" panose="020F0502020204030204" pitchFamily="34" charset="0"/>
                <a:ea typeface="Calibri" panose="020F0502020204030204" pitchFamily="34" charset="0"/>
              </a:rPr>
              <a:t>Kutsestandardite muudatusteta pikendamise kinnitamine</a:t>
            </a:r>
            <a:endParaRPr lang="et-EE" sz="1600" dirty="0">
              <a:effectLst/>
              <a:latin typeface="Calibri" panose="020F0502020204030204" pitchFamily="34" charset="0"/>
              <a:ea typeface="Calibri" panose="020F0502020204030204" pitchFamily="34" charset="0"/>
            </a:endParaRPr>
          </a:p>
          <a:p>
            <a:pPr marL="228600">
              <a:lnSpc>
                <a:spcPct val="106000"/>
              </a:lnSpc>
              <a:buNone/>
            </a:pPr>
            <a:r>
              <a:rPr lang="fi-FI" dirty="0">
                <a:solidFill>
                  <a:schemeClr val="tx2">
                    <a:lumMod val="75000"/>
                  </a:schemeClr>
                </a:solidFill>
                <a:effectLst/>
                <a:latin typeface="Calibri" panose="020F0502020204030204" pitchFamily="34" charset="0"/>
                <a:ea typeface="Calibri" panose="020F0502020204030204" pitchFamily="34" charset="0"/>
              </a:rPr>
              <a:t>1.1 </a:t>
            </a:r>
            <a:r>
              <a:rPr lang="fi-FI" dirty="0" err="1">
                <a:solidFill>
                  <a:schemeClr val="tx2">
                    <a:lumMod val="75000"/>
                  </a:schemeClr>
                </a:solidFill>
                <a:effectLst/>
                <a:latin typeface="Calibri" panose="020F0502020204030204" pitchFamily="34" charset="0"/>
                <a:ea typeface="Calibri" panose="020F0502020204030204" pitchFamily="34" charset="0"/>
              </a:rPr>
              <a:t>Turismikorraldaja</a:t>
            </a:r>
            <a:r>
              <a:rPr lang="fi-FI" dirty="0">
                <a:solidFill>
                  <a:schemeClr val="tx2">
                    <a:lumMod val="75000"/>
                  </a:schemeClr>
                </a:solidFill>
                <a:effectLst/>
                <a:latin typeface="Calibri" panose="020F0502020204030204" pitchFamily="34" charset="0"/>
                <a:ea typeface="Calibri" panose="020F0502020204030204" pitchFamily="34" charset="0"/>
              </a:rPr>
              <a:t>, tase 5 </a:t>
            </a:r>
            <a:endParaRPr lang="et-EE" dirty="0">
              <a:solidFill>
                <a:schemeClr val="tx2">
                  <a:lumMod val="75000"/>
                </a:schemeClr>
              </a:solidFill>
              <a:effectLst/>
              <a:latin typeface="Calibri" panose="020F0502020204030204" pitchFamily="34" charset="0"/>
              <a:ea typeface="Calibri" panose="020F0502020204030204" pitchFamily="34" charset="0"/>
            </a:endParaRPr>
          </a:p>
          <a:p>
            <a:pPr marL="228600">
              <a:lnSpc>
                <a:spcPct val="106000"/>
              </a:lnSpc>
              <a:buNone/>
            </a:pPr>
            <a:r>
              <a:rPr lang="fi-FI" dirty="0">
                <a:solidFill>
                  <a:schemeClr val="tx2">
                    <a:lumMod val="75000"/>
                  </a:schemeClr>
                </a:solidFill>
                <a:effectLst/>
                <a:latin typeface="Calibri" panose="020F0502020204030204" pitchFamily="34" charset="0"/>
                <a:ea typeface="Calibri" panose="020F0502020204030204" pitchFamily="34" charset="0"/>
              </a:rPr>
              <a:t>1.2. </a:t>
            </a:r>
            <a:r>
              <a:rPr lang="fi-FI" dirty="0" err="1">
                <a:solidFill>
                  <a:schemeClr val="tx2">
                    <a:lumMod val="75000"/>
                  </a:schemeClr>
                </a:solidFill>
                <a:effectLst/>
                <a:latin typeface="Calibri" panose="020F0502020204030204" pitchFamily="34" charset="0"/>
                <a:ea typeface="Calibri" panose="020F0502020204030204" pitchFamily="34" charset="0"/>
              </a:rPr>
              <a:t>Reisikonsultant</a:t>
            </a:r>
            <a:r>
              <a:rPr lang="fi-FI" dirty="0">
                <a:solidFill>
                  <a:schemeClr val="tx2">
                    <a:lumMod val="75000"/>
                  </a:schemeClr>
                </a:solidFill>
                <a:effectLst/>
                <a:latin typeface="Calibri" panose="020F0502020204030204" pitchFamily="34" charset="0"/>
                <a:ea typeface="Calibri" panose="020F0502020204030204" pitchFamily="34" charset="0"/>
              </a:rPr>
              <a:t>, tase 5 </a:t>
            </a:r>
            <a:endParaRPr lang="et-EE" dirty="0">
              <a:solidFill>
                <a:schemeClr val="tx2">
                  <a:lumMod val="75000"/>
                </a:schemeClr>
              </a:solidFill>
              <a:effectLst/>
              <a:latin typeface="Calibri" panose="020F0502020204030204" pitchFamily="34" charset="0"/>
              <a:ea typeface="Calibri" panose="020F0502020204030204" pitchFamily="34" charset="0"/>
            </a:endParaRPr>
          </a:p>
          <a:p>
            <a:pPr marL="228600">
              <a:lnSpc>
                <a:spcPct val="106000"/>
              </a:lnSpc>
              <a:buNone/>
            </a:pPr>
            <a:r>
              <a:rPr lang="fi-FI" dirty="0">
                <a:solidFill>
                  <a:schemeClr val="tx2">
                    <a:lumMod val="75000"/>
                  </a:schemeClr>
                </a:solidFill>
                <a:effectLst/>
                <a:latin typeface="Calibri" panose="020F0502020204030204" pitchFamily="34" charset="0"/>
                <a:ea typeface="Calibri" panose="020F0502020204030204" pitchFamily="34" charset="0"/>
              </a:rPr>
              <a:t>1.3. </a:t>
            </a:r>
            <a:r>
              <a:rPr lang="fi-FI" dirty="0" err="1">
                <a:solidFill>
                  <a:schemeClr val="tx2">
                    <a:lumMod val="75000"/>
                  </a:schemeClr>
                </a:solidFill>
                <a:effectLst/>
                <a:latin typeface="Calibri" panose="020F0502020204030204" pitchFamily="34" charset="0"/>
                <a:ea typeface="Calibri" panose="020F0502020204030204" pitchFamily="34" charset="0"/>
              </a:rPr>
              <a:t>Hotelliteeninduse</a:t>
            </a:r>
            <a:r>
              <a:rPr lang="fi-FI" dirty="0">
                <a:solidFill>
                  <a:schemeClr val="tx2">
                    <a:lumMod val="75000"/>
                  </a:schemeClr>
                </a:solidFill>
                <a:effectLst/>
                <a:latin typeface="Calibri" panose="020F0502020204030204" pitchFamily="34" charset="0"/>
                <a:ea typeface="Calibri" panose="020F0502020204030204" pitchFamily="34" charset="0"/>
              </a:rPr>
              <a:t> </a:t>
            </a:r>
            <a:r>
              <a:rPr lang="fi-FI" dirty="0" err="1">
                <a:solidFill>
                  <a:schemeClr val="tx2">
                    <a:lumMod val="75000"/>
                  </a:schemeClr>
                </a:solidFill>
                <a:effectLst/>
                <a:latin typeface="Calibri" panose="020F0502020204030204" pitchFamily="34" charset="0"/>
                <a:ea typeface="Calibri" panose="020F0502020204030204" pitchFamily="34" charset="0"/>
              </a:rPr>
              <a:t>spetsialist</a:t>
            </a:r>
            <a:r>
              <a:rPr lang="fi-FI" dirty="0">
                <a:solidFill>
                  <a:schemeClr val="tx2">
                    <a:lumMod val="75000"/>
                  </a:schemeClr>
                </a:solidFill>
                <a:effectLst/>
                <a:latin typeface="Calibri" panose="020F0502020204030204" pitchFamily="34" charset="0"/>
                <a:ea typeface="Calibri" panose="020F0502020204030204" pitchFamily="34" charset="0"/>
              </a:rPr>
              <a:t>, tase 5 </a:t>
            </a:r>
          </a:p>
          <a:p>
            <a:pPr marL="228600">
              <a:lnSpc>
                <a:spcPct val="106000"/>
              </a:lnSpc>
              <a:buNone/>
            </a:pPr>
            <a:r>
              <a:rPr lang="fi-FI" dirty="0">
                <a:solidFill>
                  <a:schemeClr val="tx2">
                    <a:lumMod val="75000"/>
                  </a:schemeClr>
                </a:solidFill>
                <a:effectLst/>
                <a:latin typeface="Calibri" panose="020F0502020204030204" pitchFamily="34" charset="0"/>
                <a:ea typeface="Calibri" panose="020F0502020204030204" pitchFamily="34" charset="0"/>
              </a:rPr>
              <a:t>1.4. </a:t>
            </a:r>
            <a:r>
              <a:rPr lang="fi-FI" dirty="0" err="1">
                <a:solidFill>
                  <a:schemeClr val="tx2">
                    <a:lumMod val="75000"/>
                  </a:schemeClr>
                </a:solidFill>
                <a:effectLst/>
                <a:latin typeface="Calibri" panose="020F0502020204030204" pitchFamily="34" charset="0"/>
                <a:ea typeface="Calibri" panose="020F0502020204030204" pitchFamily="34" charset="0"/>
              </a:rPr>
              <a:t>Turismiettevõtte</a:t>
            </a:r>
            <a:r>
              <a:rPr lang="fi-FI" dirty="0">
                <a:solidFill>
                  <a:schemeClr val="tx2">
                    <a:lumMod val="75000"/>
                  </a:schemeClr>
                </a:solidFill>
                <a:effectLst/>
                <a:latin typeface="Calibri" panose="020F0502020204030204" pitchFamily="34" charset="0"/>
                <a:ea typeface="Calibri" panose="020F0502020204030204" pitchFamily="34" charset="0"/>
              </a:rPr>
              <a:t> </a:t>
            </a:r>
            <a:r>
              <a:rPr lang="fi-FI" dirty="0" err="1">
                <a:solidFill>
                  <a:schemeClr val="tx2">
                    <a:lumMod val="75000"/>
                  </a:schemeClr>
                </a:solidFill>
                <a:effectLst/>
                <a:latin typeface="Calibri" panose="020F0502020204030204" pitchFamily="34" charset="0"/>
                <a:ea typeface="Calibri" panose="020F0502020204030204" pitchFamily="34" charset="0"/>
              </a:rPr>
              <a:t>teenindaja</a:t>
            </a:r>
            <a:r>
              <a:rPr lang="fi-FI" dirty="0">
                <a:solidFill>
                  <a:schemeClr val="tx2">
                    <a:lumMod val="75000"/>
                  </a:schemeClr>
                </a:solidFill>
                <a:effectLst/>
                <a:latin typeface="Calibri" panose="020F0502020204030204" pitchFamily="34" charset="0"/>
                <a:ea typeface="Calibri" panose="020F0502020204030204" pitchFamily="34" charset="0"/>
              </a:rPr>
              <a:t>, tase 4 </a:t>
            </a:r>
          </a:p>
          <a:p>
            <a:pPr marL="228600">
              <a:lnSpc>
                <a:spcPct val="106000"/>
              </a:lnSpc>
              <a:buNone/>
            </a:pPr>
            <a:endParaRPr lang="et-EE" sz="1600" dirty="0">
              <a:effectLst/>
              <a:latin typeface="Calibri" panose="020F0502020204030204" pitchFamily="34" charset="0"/>
              <a:ea typeface="Calibri" panose="020F0502020204030204" pitchFamily="34" charset="0"/>
            </a:endParaRPr>
          </a:p>
          <a:p>
            <a:pPr lvl="0">
              <a:lnSpc>
                <a:spcPct val="105000"/>
              </a:lnSpc>
              <a:spcAft>
                <a:spcPts val="800"/>
              </a:spcAft>
            </a:pPr>
            <a:r>
              <a:rPr lang="et-EE" b="1" dirty="0">
                <a:solidFill>
                  <a:srgbClr val="1F3864"/>
                </a:solidFill>
                <a:latin typeface="Calibri" panose="020F0502020204030204" pitchFamily="34" charset="0"/>
                <a:ea typeface="Calibri" panose="020F0502020204030204" pitchFamily="34" charset="0"/>
              </a:rPr>
              <a:t>2</a:t>
            </a:r>
            <a:r>
              <a:rPr lang="et-EE" sz="1800" b="1" dirty="0">
                <a:solidFill>
                  <a:srgbClr val="1F3864"/>
                </a:solidFill>
                <a:effectLst/>
                <a:latin typeface="Calibri" panose="020F0502020204030204" pitchFamily="34" charset="0"/>
                <a:ea typeface="Calibri" panose="020F0502020204030204" pitchFamily="34" charset="0"/>
              </a:rPr>
              <a:t>. Kutse andmise kor</a:t>
            </a:r>
            <a:r>
              <a:rPr lang="et-EE" b="1" dirty="0">
                <a:solidFill>
                  <a:srgbClr val="1F3864"/>
                </a:solidFill>
                <a:latin typeface="Calibri" panose="020F0502020204030204" pitchFamily="34" charset="0"/>
                <a:ea typeface="Calibri" panose="020F0502020204030204" pitchFamily="34" charset="0"/>
              </a:rPr>
              <a:t>ra</a:t>
            </a:r>
            <a:r>
              <a:rPr lang="et-EE" sz="1800" b="1" dirty="0">
                <a:solidFill>
                  <a:srgbClr val="1F3864"/>
                </a:solidFill>
                <a:effectLst/>
                <a:latin typeface="Calibri" panose="020F0502020204030204" pitchFamily="34" charset="0"/>
                <a:ea typeface="Calibri" panose="020F0502020204030204" pitchFamily="34" charset="0"/>
              </a:rPr>
              <a:t> kinnitamine</a:t>
            </a:r>
            <a:endParaRPr lang="et-EE" sz="1600" dirty="0">
              <a:effectLst/>
              <a:latin typeface="Calibri" panose="020F0502020204030204" pitchFamily="34" charset="0"/>
              <a:ea typeface="Calibri" panose="020F0502020204030204" pitchFamily="34" charset="0"/>
            </a:endParaRPr>
          </a:p>
          <a:p>
            <a:pPr marL="228600">
              <a:buNone/>
            </a:pPr>
            <a:r>
              <a:rPr lang="fi-FI" sz="1800" dirty="0">
                <a:solidFill>
                  <a:srgbClr val="1F3864"/>
                </a:solidFill>
                <a:effectLst/>
                <a:latin typeface="Calibri" panose="020F0502020204030204" pitchFamily="34" charset="0"/>
                <a:ea typeface="Calibri" panose="020F0502020204030204" pitchFamily="34" charset="0"/>
              </a:rPr>
              <a:t>2.1 Eesti </a:t>
            </a:r>
            <a:r>
              <a:rPr lang="fi-FI" sz="1800" dirty="0" err="1">
                <a:solidFill>
                  <a:srgbClr val="1F3864"/>
                </a:solidFill>
                <a:effectLst/>
                <a:latin typeface="Calibri" panose="020F0502020204030204" pitchFamily="34" charset="0"/>
                <a:ea typeface="Calibri" panose="020F0502020204030204" pitchFamily="34" charset="0"/>
              </a:rPr>
              <a:t>Keeletoimetajate</a:t>
            </a:r>
            <a:r>
              <a:rPr lang="fi-FI" sz="1800" dirty="0">
                <a:solidFill>
                  <a:srgbClr val="1F3864"/>
                </a:solidFill>
                <a:effectLst/>
                <a:latin typeface="Calibri" panose="020F0502020204030204" pitchFamily="34" charset="0"/>
                <a:ea typeface="Calibri" panose="020F0502020204030204" pitchFamily="34" charset="0"/>
              </a:rPr>
              <a:t> </a:t>
            </a:r>
            <a:r>
              <a:rPr lang="fi-FI" sz="1800" dirty="0" err="1">
                <a:solidFill>
                  <a:srgbClr val="1F3864"/>
                </a:solidFill>
                <a:effectLst/>
                <a:latin typeface="Calibri" panose="020F0502020204030204" pitchFamily="34" charset="0"/>
                <a:ea typeface="Calibri" panose="020F0502020204030204" pitchFamily="34" charset="0"/>
              </a:rPr>
              <a:t>Liidu</a:t>
            </a:r>
            <a:r>
              <a:rPr lang="fi-FI" sz="1800" dirty="0">
                <a:solidFill>
                  <a:srgbClr val="1F3864"/>
                </a:solidFill>
                <a:effectLst/>
                <a:latin typeface="Calibri" panose="020F0502020204030204" pitchFamily="34" charset="0"/>
                <a:ea typeface="Calibri" panose="020F0502020204030204" pitchFamily="34" charset="0"/>
              </a:rPr>
              <a:t> </a:t>
            </a:r>
            <a:r>
              <a:rPr lang="fi-FI" sz="1800" dirty="0" err="1">
                <a:solidFill>
                  <a:srgbClr val="1F3864"/>
                </a:solidFill>
                <a:effectLst/>
                <a:latin typeface="Calibri" panose="020F0502020204030204" pitchFamily="34" charset="0"/>
                <a:ea typeface="Calibri" panose="020F0502020204030204" pitchFamily="34" charset="0"/>
              </a:rPr>
              <a:t>keeletoimetaja</a:t>
            </a:r>
            <a:r>
              <a:rPr lang="fi-FI" sz="1800" dirty="0">
                <a:solidFill>
                  <a:srgbClr val="1F3864"/>
                </a:solidFill>
                <a:effectLst/>
                <a:latin typeface="Calibri" panose="020F0502020204030204" pitchFamily="34" charset="0"/>
                <a:ea typeface="Calibri" panose="020F0502020204030204" pitchFamily="34" charset="0"/>
              </a:rPr>
              <a:t>, tase 6 kutse </a:t>
            </a:r>
            <a:r>
              <a:rPr lang="fi-FI" sz="1800" dirty="0" err="1">
                <a:solidFill>
                  <a:srgbClr val="1F3864"/>
                </a:solidFill>
                <a:effectLst/>
                <a:latin typeface="Calibri" panose="020F0502020204030204" pitchFamily="34" charset="0"/>
                <a:ea typeface="Calibri" panose="020F0502020204030204" pitchFamily="34" charset="0"/>
              </a:rPr>
              <a:t>andmise</a:t>
            </a:r>
            <a:r>
              <a:rPr lang="fi-FI" sz="1800" dirty="0">
                <a:solidFill>
                  <a:srgbClr val="1F3864"/>
                </a:solidFill>
                <a:effectLst/>
                <a:latin typeface="Calibri" panose="020F0502020204030204" pitchFamily="34" charset="0"/>
                <a:ea typeface="Calibri" panose="020F0502020204030204" pitchFamily="34" charset="0"/>
              </a:rPr>
              <a:t> </a:t>
            </a:r>
            <a:r>
              <a:rPr lang="fi-FI" sz="1800" dirty="0" err="1">
                <a:solidFill>
                  <a:srgbClr val="1F3864"/>
                </a:solidFill>
                <a:effectLst/>
                <a:latin typeface="Calibri" panose="020F0502020204030204" pitchFamily="34" charset="0"/>
                <a:ea typeface="Calibri" panose="020F0502020204030204" pitchFamily="34" charset="0"/>
              </a:rPr>
              <a:t>kord</a:t>
            </a:r>
            <a:r>
              <a:rPr lang="fi-FI" sz="1800" dirty="0">
                <a:solidFill>
                  <a:srgbClr val="1F3864"/>
                </a:solidFill>
                <a:effectLst/>
                <a:latin typeface="Calibri" panose="020F0502020204030204" pitchFamily="34" charset="0"/>
                <a:ea typeface="Calibri" panose="020F0502020204030204" pitchFamily="34" charset="0"/>
              </a:rPr>
              <a:t> </a:t>
            </a:r>
            <a:endParaRPr lang="et-EE" sz="1800" dirty="0">
              <a:solidFill>
                <a:srgbClr val="1F3864"/>
              </a:solidFill>
              <a:effectLst/>
              <a:latin typeface="Calibri" panose="020F0502020204030204" pitchFamily="34" charset="0"/>
              <a:ea typeface="Calibri" panose="020F0502020204030204" pitchFamily="34" charset="0"/>
            </a:endParaRPr>
          </a:p>
          <a:p>
            <a:pPr marL="228600">
              <a:buNone/>
            </a:pPr>
            <a:endParaRPr lang="et-EE" sz="1600" dirty="0">
              <a:effectLst/>
              <a:latin typeface="Calibri" panose="020F0502020204030204" pitchFamily="34" charset="0"/>
              <a:ea typeface="Calibri" panose="020F0502020204030204" pitchFamily="34" charset="0"/>
            </a:endParaRPr>
          </a:p>
          <a:p>
            <a:pPr lvl="0">
              <a:lnSpc>
                <a:spcPct val="105000"/>
              </a:lnSpc>
              <a:spcAft>
                <a:spcPts val="800"/>
              </a:spcAft>
            </a:pPr>
            <a:r>
              <a:rPr lang="et-EE" b="1" dirty="0">
                <a:solidFill>
                  <a:srgbClr val="1F3864"/>
                </a:solidFill>
                <a:latin typeface="Calibri" panose="020F0502020204030204" pitchFamily="34" charset="0"/>
                <a:ea typeface="Calibri" panose="020F0502020204030204" pitchFamily="34" charset="0"/>
              </a:rPr>
              <a:t>3</a:t>
            </a:r>
            <a:r>
              <a:rPr lang="et-EE" sz="1800" b="1" dirty="0">
                <a:solidFill>
                  <a:srgbClr val="1F3864"/>
                </a:solidFill>
                <a:effectLst/>
                <a:latin typeface="Calibri" panose="020F0502020204030204" pitchFamily="34" charset="0"/>
                <a:ea typeface="Calibri" panose="020F0502020204030204" pitchFamily="34" charset="0"/>
              </a:rPr>
              <a:t>. 2027. aasta tööplaani kinnitamine</a:t>
            </a:r>
          </a:p>
          <a:p>
            <a:pPr lvl="0">
              <a:lnSpc>
                <a:spcPct val="105000"/>
              </a:lnSpc>
              <a:spcAft>
                <a:spcPts val="800"/>
              </a:spcAft>
            </a:pPr>
            <a:r>
              <a:rPr lang="et-EE" sz="1800" b="1" dirty="0">
                <a:solidFill>
                  <a:srgbClr val="1F3864"/>
                </a:solidFill>
                <a:effectLst/>
                <a:latin typeface="Calibri" panose="020F0502020204030204" pitchFamily="34" charset="0"/>
                <a:ea typeface="Calibri" panose="020F0502020204030204" pitchFamily="34" charset="0"/>
              </a:rPr>
              <a:t>4. Kutseseaduse eelnõu menetlusjärg Riigikogus</a:t>
            </a:r>
          </a:p>
        </p:txBody>
      </p:sp>
    </p:spTree>
    <p:extLst>
      <p:ext uri="{BB962C8B-B14F-4D97-AF65-F5344CB8AC3E}">
        <p14:creationId xmlns:p14="http://schemas.microsoft.com/office/powerpoint/2010/main" val="3481824772"/>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BEA6F-6918-B254-99B6-580CD93410D7}"/>
              </a:ext>
            </a:extLst>
          </p:cNvPr>
          <p:cNvSpPr>
            <a:spLocks noGrp="1"/>
          </p:cNvSpPr>
          <p:nvPr>
            <p:ph type="title"/>
          </p:nvPr>
        </p:nvSpPr>
        <p:spPr/>
        <p:txBody>
          <a:bodyPr>
            <a:normAutofit/>
          </a:bodyPr>
          <a:lstStyle/>
          <a:p>
            <a:r>
              <a:rPr sz="3200" b="1">
                <a:solidFill>
                  <a:srgbClr val="002060"/>
                </a:solidFill>
                <a:latin typeface="Calibri"/>
              </a:rPr>
              <a:t>1.1 Turismikorraldaja, tase 5</a:t>
            </a:r>
          </a:p>
        </p:txBody>
      </p:sp>
      <p:sp>
        <p:nvSpPr>
          <p:cNvPr id="3" name="Rectangle 2"/>
          <p:cNvSpPr/>
          <p:nvPr/>
        </p:nvSpPr>
        <p:spPr>
          <a:xfrm>
            <a:off x="658368" y="1444752"/>
            <a:ext cx="5285232" cy="347472"/>
          </a:xfrm>
          <a:prstGeom prst="rect">
            <a:avLst/>
          </a:prstGeom>
          <a:solidFill>
            <a:srgbClr val="F4B100"/>
          </a:solidFill>
          <a:ln>
            <a:noFill/>
          </a:ln>
        </p:spPr>
        <p:style>
          <a:lnRef idx="1">
            <a:schemeClr val="accent1"/>
          </a:lnRef>
          <a:fillRef idx="3">
            <a:schemeClr val="accent1"/>
          </a:fillRef>
          <a:effectRef idx="2">
            <a:schemeClr val="accent1"/>
          </a:effectRef>
          <a:fontRef idx="minor">
            <a:schemeClr val="lt1"/>
          </a:fontRef>
        </p:style>
        <p:txBody>
          <a:bodyPr lIns="109728" tIns="27432" rIns="54864" bIns="18288" rtlCol="0" anchor="ctr"/>
          <a:lstStyle/>
          <a:p>
            <a:pPr algn="ctr"/>
            <a:r>
              <a:rPr sz="1800" b="1">
                <a:solidFill>
                  <a:srgbClr val="002060"/>
                </a:solidFill>
                <a:latin typeface="Calibri"/>
              </a:rPr>
              <a:t>Olukord</a:t>
            </a:r>
          </a:p>
        </p:txBody>
      </p:sp>
      <p:sp>
        <p:nvSpPr>
          <p:cNvPr id="4" name="Rectangle 3"/>
          <p:cNvSpPr/>
          <p:nvPr/>
        </p:nvSpPr>
        <p:spPr>
          <a:xfrm>
            <a:off x="6144768" y="1444752"/>
            <a:ext cx="5394960" cy="347472"/>
          </a:xfrm>
          <a:prstGeom prst="rect">
            <a:avLst/>
          </a:prstGeom>
          <a:solidFill>
            <a:srgbClr val="F4B100"/>
          </a:solidFill>
          <a:ln>
            <a:noFill/>
          </a:ln>
        </p:spPr>
        <p:style>
          <a:lnRef idx="1">
            <a:schemeClr val="accent1"/>
          </a:lnRef>
          <a:fillRef idx="3">
            <a:schemeClr val="accent1"/>
          </a:fillRef>
          <a:effectRef idx="2">
            <a:schemeClr val="accent1"/>
          </a:effectRef>
          <a:fontRef idx="minor">
            <a:schemeClr val="lt1"/>
          </a:fontRef>
        </p:style>
        <p:txBody>
          <a:bodyPr lIns="109728" tIns="27432" rIns="54864" bIns="18288" rtlCol="0" anchor="ctr"/>
          <a:lstStyle/>
          <a:p>
            <a:pPr algn="ctr"/>
            <a:r>
              <a:rPr sz="1800" b="1">
                <a:solidFill>
                  <a:srgbClr val="002060"/>
                </a:solidFill>
                <a:latin typeface="Calibri"/>
              </a:rPr>
              <a:t>Hinnang ja otsustamise alus</a:t>
            </a:r>
          </a:p>
        </p:txBody>
      </p:sp>
      <p:sp>
        <p:nvSpPr>
          <p:cNvPr id="5" name="TextBox 4"/>
          <p:cNvSpPr txBox="1"/>
          <p:nvPr/>
        </p:nvSpPr>
        <p:spPr>
          <a:xfrm>
            <a:off x="713232" y="1847088"/>
            <a:ext cx="5074920" cy="1360372"/>
          </a:xfrm>
          <a:prstGeom prst="rect">
            <a:avLst/>
          </a:prstGeom>
          <a:noFill/>
        </p:spPr>
        <p:txBody>
          <a:bodyPr wrap="square" lIns="36576" tIns="18288" rIns="27432" bIns="18288">
            <a:spAutoFit/>
          </a:bodyPr>
          <a:lstStyle/>
          <a:p>
            <a:pPr>
              <a:spcAft>
                <a:spcPts val="600"/>
              </a:spcAft>
              <a:defRPr sz="1520">
                <a:solidFill>
                  <a:srgbClr val="002060"/>
                </a:solidFill>
                <a:latin typeface="Calibri"/>
              </a:defRPr>
            </a:pPr>
            <a:r>
              <a:rPr dirty="0"/>
              <a:t>• Standard </a:t>
            </a:r>
            <a:r>
              <a:rPr dirty="0" err="1"/>
              <a:t>kehtib</a:t>
            </a:r>
            <a:r>
              <a:rPr dirty="0"/>
              <a:t> </a:t>
            </a:r>
            <a:r>
              <a:rPr dirty="0" err="1"/>
              <a:t>kuni</a:t>
            </a:r>
            <a:r>
              <a:rPr dirty="0"/>
              <a:t> 25.11.2026; 2024. </a:t>
            </a:r>
            <a:r>
              <a:rPr dirty="0" err="1"/>
              <a:t>aastal</a:t>
            </a:r>
            <a:r>
              <a:rPr dirty="0"/>
              <a:t> </a:t>
            </a:r>
            <a:r>
              <a:rPr dirty="0" err="1"/>
              <a:t>pikendati</a:t>
            </a:r>
            <a:r>
              <a:rPr dirty="0"/>
              <a:t> </a:t>
            </a:r>
            <a:r>
              <a:rPr dirty="0" err="1"/>
              <a:t>seda</a:t>
            </a:r>
            <a:r>
              <a:rPr dirty="0"/>
              <a:t> </a:t>
            </a:r>
            <a:r>
              <a:rPr dirty="0" err="1"/>
              <a:t>muutmata</a:t>
            </a:r>
            <a:r>
              <a:rPr dirty="0"/>
              <a:t> </a:t>
            </a:r>
            <a:r>
              <a:rPr dirty="0" err="1"/>
              <a:t>kujul</a:t>
            </a:r>
            <a:r>
              <a:rPr dirty="0"/>
              <a:t> 2</a:t>
            </a:r>
            <a:r>
              <a:rPr lang="et-EE" dirty="0"/>
              <a:t>.</a:t>
            </a:r>
            <a:r>
              <a:rPr dirty="0"/>
              <a:t> </a:t>
            </a:r>
            <a:r>
              <a:rPr dirty="0" err="1"/>
              <a:t>aastaks</a:t>
            </a:r>
            <a:r>
              <a:rPr dirty="0"/>
              <a:t>.</a:t>
            </a:r>
          </a:p>
          <a:p>
            <a:pPr>
              <a:spcAft>
                <a:spcPts val="600"/>
              </a:spcAft>
              <a:defRPr sz="1520">
                <a:solidFill>
                  <a:srgbClr val="002060"/>
                </a:solidFill>
                <a:latin typeface="Calibri"/>
              </a:defRPr>
            </a:pPr>
            <a:r>
              <a:rPr dirty="0"/>
              <a:t>• </a:t>
            </a:r>
            <a:r>
              <a:rPr dirty="0" err="1"/>
              <a:t>Kutse</a:t>
            </a:r>
            <a:r>
              <a:rPr dirty="0"/>
              <a:t> </a:t>
            </a:r>
            <a:r>
              <a:rPr dirty="0" err="1"/>
              <a:t>andjat</a:t>
            </a:r>
            <a:r>
              <a:rPr dirty="0"/>
              <a:t> </a:t>
            </a:r>
            <a:r>
              <a:rPr dirty="0" err="1"/>
              <a:t>ei</a:t>
            </a:r>
            <a:r>
              <a:rPr dirty="0"/>
              <a:t> ole; </a:t>
            </a:r>
            <a:r>
              <a:rPr dirty="0" err="1"/>
              <a:t>kutse</a:t>
            </a:r>
            <a:r>
              <a:rPr dirty="0"/>
              <a:t> </a:t>
            </a:r>
            <a:r>
              <a:rPr dirty="0" err="1"/>
              <a:t>andja</a:t>
            </a:r>
            <a:r>
              <a:rPr dirty="0"/>
              <a:t> </a:t>
            </a:r>
            <a:r>
              <a:rPr dirty="0" err="1"/>
              <a:t>leidmise</a:t>
            </a:r>
            <a:r>
              <a:rPr dirty="0"/>
              <a:t> </a:t>
            </a:r>
            <a:r>
              <a:rPr dirty="0" err="1"/>
              <a:t>konkursid</a:t>
            </a:r>
            <a:r>
              <a:rPr dirty="0"/>
              <a:t> </a:t>
            </a:r>
            <a:r>
              <a:rPr dirty="0" err="1"/>
              <a:t>luhtusid</a:t>
            </a:r>
            <a:r>
              <a:rPr dirty="0"/>
              <a:t> 2024. </a:t>
            </a:r>
            <a:r>
              <a:rPr dirty="0" err="1"/>
              <a:t>aastal</a:t>
            </a:r>
            <a:r>
              <a:rPr dirty="0"/>
              <a:t>.</a:t>
            </a:r>
          </a:p>
          <a:p>
            <a:pPr>
              <a:spcAft>
                <a:spcPts val="600"/>
              </a:spcAft>
              <a:defRPr sz="1520">
                <a:solidFill>
                  <a:srgbClr val="002060"/>
                </a:solidFill>
                <a:latin typeface="Calibri"/>
              </a:defRPr>
            </a:pPr>
            <a:r>
              <a:rPr dirty="0"/>
              <a:t>• </a:t>
            </a:r>
            <a:r>
              <a:rPr dirty="0" err="1"/>
              <a:t>Õpe</a:t>
            </a:r>
            <a:r>
              <a:rPr dirty="0"/>
              <a:t> </a:t>
            </a:r>
            <a:r>
              <a:rPr lang="et-EE" dirty="0"/>
              <a:t>toimub praegu kolmes </a:t>
            </a:r>
            <a:r>
              <a:rPr dirty="0" err="1"/>
              <a:t>koolis</a:t>
            </a:r>
            <a:r>
              <a:rPr lang="et-EE" dirty="0"/>
              <a:t>,</a:t>
            </a:r>
            <a:r>
              <a:rPr dirty="0"/>
              <a:t> </a:t>
            </a:r>
            <a:r>
              <a:rPr lang="et-EE" dirty="0"/>
              <a:t>õppijaid on kokku 64. </a:t>
            </a:r>
            <a:endParaRPr dirty="0"/>
          </a:p>
        </p:txBody>
      </p:sp>
      <p:sp>
        <p:nvSpPr>
          <p:cNvPr id="6" name="TextBox 5"/>
          <p:cNvSpPr txBox="1"/>
          <p:nvPr/>
        </p:nvSpPr>
        <p:spPr>
          <a:xfrm>
            <a:off x="749808" y="3794760"/>
            <a:ext cx="4983480" cy="320040"/>
          </a:xfrm>
          <a:prstGeom prst="rect">
            <a:avLst/>
          </a:prstGeom>
          <a:noFill/>
        </p:spPr>
        <p:txBody>
          <a:bodyPr wrap="square" lIns="9144" tIns="9144" rIns="9144" bIns="9144" anchor="t">
            <a:spAutoFit/>
          </a:bodyPr>
          <a:lstStyle/>
          <a:p>
            <a:pPr algn="l"/>
            <a:r>
              <a:rPr sz="1280" b="1" dirty="0" err="1">
                <a:solidFill>
                  <a:srgbClr val="666666"/>
                </a:solidFill>
                <a:latin typeface="Calibri"/>
              </a:rPr>
              <a:t>Lõpetajate</a:t>
            </a:r>
            <a:r>
              <a:rPr sz="1280" b="1" dirty="0">
                <a:solidFill>
                  <a:srgbClr val="666666"/>
                </a:solidFill>
                <a:latin typeface="Calibri"/>
              </a:rPr>
              <a:t> </a:t>
            </a:r>
            <a:r>
              <a:rPr sz="1280" b="1" dirty="0" err="1">
                <a:solidFill>
                  <a:srgbClr val="666666"/>
                </a:solidFill>
                <a:latin typeface="Calibri"/>
              </a:rPr>
              <a:t>töökoha</a:t>
            </a:r>
            <a:r>
              <a:rPr sz="1280" b="1" dirty="0">
                <a:solidFill>
                  <a:srgbClr val="666666"/>
                </a:solidFill>
                <a:latin typeface="Calibri"/>
              </a:rPr>
              <a:t> </a:t>
            </a:r>
            <a:r>
              <a:rPr sz="1280" b="1" dirty="0" err="1">
                <a:solidFill>
                  <a:srgbClr val="666666"/>
                </a:solidFill>
                <a:latin typeface="Calibri"/>
              </a:rPr>
              <a:t>seos</a:t>
            </a:r>
            <a:r>
              <a:rPr sz="1280" b="1" dirty="0">
                <a:solidFill>
                  <a:srgbClr val="666666"/>
                </a:solidFill>
                <a:latin typeface="Calibri"/>
              </a:rPr>
              <a:t> </a:t>
            </a:r>
            <a:r>
              <a:rPr sz="1280" b="1" dirty="0" err="1">
                <a:solidFill>
                  <a:srgbClr val="666666"/>
                </a:solidFill>
                <a:latin typeface="Calibri"/>
              </a:rPr>
              <a:t>õpitud</a:t>
            </a:r>
            <a:r>
              <a:rPr sz="1280" b="1" dirty="0">
                <a:solidFill>
                  <a:srgbClr val="666666"/>
                </a:solidFill>
                <a:latin typeface="Calibri"/>
              </a:rPr>
              <a:t> </a:t>
            </a:r>
            <a:r>
              <a:rPr sz="1280" b="1" dirty="0" err="1">
                <a:solidFill>
                  <a:srgbClr val="666666"/>
                </a:solidFill>
                <a:latin typeface="Calibri"/>
              </a:rPr>
              <a:t>erialaga</a:t>
            </a:r>
            <a:r>
              <a:rPr sz="1280" b="1" dirty="0">
                <a:solidFill>
                  <a:srgbClr val="666666"/>
                </a:solidFill>
                <a:latin typeface="Calibri"/>
              </a:rPr>
              <a:t> (2025)</a:t>
            </a:r>
          </a:p>
        </p:txBody>
      </p:sp>
      <p:sp>
        <p:nvSpPr>
          <p:cNvPr id="7" name="Rounded Rectangle 6"/>
          <p:cNvSpPr/>
          <p:nvPr/>
        </p:nvSpPr>
        <p:spPr>
          <a:xfrm>
            <a:off x="749808" y="4096512"/>
            <a:ext cx="2331720" cy="804672"/>
          </a:xfrm>
          <a:prstGeom prst="roundRect">
            <a:avLst/>
          </a:prstGeom>
          <a:solidFill>
            <a:srgbClr val="F3F6F9"/>
          </a:solidFill>
          <a:ln w="12700">
            <a:solidFill>
              <a:srgbClr val="D9E2F3"/>
            </a:solidFill>
          </a:ln>
        </p:spPr>
        <p:style>
          <a:lnRef idx="1">
            <a:schemeClr val="accent1"/>
          </a:lnRef>
          <a:fillRef idx="3">
            <a:schemeClr val="accent1"/>
          </a:fillRef>
          <a:effectRef idx="2">
            <a:schemeClr val="accent1"/>
          </a:effectRef>
          <a:fontRef idx="minor">
            <a:schemeClr val="lt1"/>
          </a:fontRef>
        </p:style>
        <p:txBody>
          <a:bodyPr wrap="square" lIns="73152" rIns="73152" bIns="36576" rtlCol="0" anchor="ctr"/>
          <a:lstStyle/>
          <a:p>
            <a:pPr algn="ctr"/>
            <a:r>
              <a:rPr sz="2500" b="1">
                <a:solidFill>
                  <a:srgbClr val="2F754F"/>
                </a:solidFill>
                <a:latin typeface="Calibri"/>
              </a:rPr>
              <a:t>25%</a:t>
            </a:r>
          </a:p>
          <a:p>
            <a:pPr algn="ctr"/>
            <a:r>
              <a:rPr sz="1150">
                <a:solidFill>
                  <a:srgbClr val="002060"/>
                </a:solidFill>
                <a:latin typeface="Calibri"/>
              </a:rPr>
              <a:t>tugev või keskmine seos</a:t>
            </a:r>
          </a:p>
        </p:txBody>
      </p:sp>
      <p:sp>
        <p:nvSpPr>
          <p:cNvPr id="8" name="Rounded Rectangle 7"/>
          <p:cNvSpPr/>
          <p:nvPr/>
        </p:nvSpPr>
        <p:spPr>
          <a:xfrm>
            <a:off x="3246120" y="4096512"/>
            <a:ext cx="2331720" cy="804672"/>
          </a:xfrm>
          <a:prstGeom prst="roundRect">
            <a:avLst/>
          </a:prstGeom>
          <a:solidFill>
            <a:srgbClr val="F3F6F9"/>
          </a:solidFill>
          <a:ln w="12700">
            <a:solidFill>
              <a:srgbClr val="D9E2F3"/>
            </a:solidFill>
          </a:ln>
        </p:spPr>
        <p:style>
          <a:lnRef idx="1">
            <a:schemeClr val="accent1"/>
          </a:lnRef>
          <a:fillRef idx="3">
            <a:schemeClr val="accent1"/>
          </a:fillRef>
          <a:effectRef idx="2">
            <a:schemeClr val="accent1"/>
          </a:effectRef>
          <a:fontRef idx="minor">
            <a:schemeClr val="lt1"/>
          </a:fontRef>
        </p:style>
        <p:txBody>
          <a:bodyPr wrap="square" lIns="73152" rIns="73152" bIns="36576" rtlCol="0" anchor="ctr"/>
          <a:lstStyle/>
          <a:p>
            <a:pPr algn="ctr"/>
            <a:r>
              <a:rPr sz="2500" b="1">
                <a:solidFill>
                  <a:srgbClr val="C00000"/>
                </a:solidFill>
                <a:latin typeface="Calibri"/>
              </a:rPr>
              <a:t>44%</a:t>
            </a:r>
          </a:p>
          <a:p>
            <a:pPr algn="ctr"/>
            <a:r>
              <a:rPr sz="1150">
                <a:solidFill>
                  <a:srgbClr val="002060"/>
                </a:solidFill>
                <a:latin typeface="Calibri"/>
              </a:rPr>
              <a:t>seos õpitud erialaga puudub</a:t>
            </a:r>
          </a:p>
        </p:txBody>
      </p:sp>
      <p:sp>
        <p:nvSpPr>
          <p:cNvPr id="9" name="TextBox 8"/>
          <p:cNvSpPr txBox="1"/>
          <p:nvPr/>
        </p:nvSpPr>
        <p:spPr>
          <a:xfrm>
            <a:off x="804672" y="4919472"/>
            <a:ext cx="4709160" cy="274320"/>
          </a:xfrm>
          <a:prstGeom prst="rect">
            <a:avLst/>
          </a:prstGeom>
          <a:noFill/>
        </p:spPr>
        <p:txBody>
          <a:bodyPr wrap="square" lIns="9144" tIns="9144" rIns="9144" bIns="9144" anchor="t">
            <a:spAutoFit/>
          </a:bodyPr>
          <a:lstStyle/>
          <a:p>
            <a:pPr algn="ctr"/>
            <a:r>
              <a:rPr sz="1150" b="0">
                <a:solidFill>
                  <a:srgbClr val="666666"/>
                </a:solidFill>
                <a:latin typeface="Calibri"/>
              </a:rPr>
              <a:t>14% ametiala teadmata • 17% TÖR kanne puudub</a:t>
            </a:r>
          </a:p>
        </p:txBody>
      </p:sp>
      <p:sp>
        <p:nvSpPr>
          <p:cNvPr id="10" name="TextBox 9"/>
          <p:cNvSpPr txBox="1"/>
          <p:nvPr/>
        </p:nvSpPr>
        <p:spPr>
          <a:xfrm>
            <a:off x="6199632" y="1847088"/>
            <a:ext cx="5074920" cy="2491451"/>
          </a:xfrm>
          <a:prstGeom prst="rect">
            <a:avLst/>
          </a:prstGeom>
          <a:noFill/>
        </p:spPr>
        <p:txBody>
          <a:bodyPr wrap="square" lIns="36576" tIns="18288" rIns="27432" bIns="18288">
            <a:spAutoFit/>
          </a:bodyPr>
          <a:lstStyle/>
          <a:p>
            <a:pPr>
              <a:spcAft>
                <a:spcPts val="500"/>
              </a:spcAft>
              <a:defRPr sz="1470">
                <a:solidFill>
                  <a:srgbClr val="002060"/>
                </a:solidFill>
                <a:latin typeface="Calibri"/>
              </a:defRPr>
            </a:pPr>
            <a:r>
              <a:rPr dirty="0"/>
              <a:t>• </a:t>
            </a:r>
            <a:r>
              <a:rPr dirty="0" err="1"/>
              <a:t>Erialane</a:t>
            </a:r>
            <a:r>
              <a:rPr dirty="0"/>
              <a:t> </a:t>
            </a:r>
            <a:r>
              <a:rPr dirty="0" err="1"/>
              <a:t>rakendumine</a:t>
            </a:r>
            <a:r>
              <a:rPr dirty="0"/>
              <a:t> on </a:t>
            </a:r>
            <a:r>
              <a:rPr dirty="0" err="1"/>
              <a:t>madal</a:t>
            </a:r>
            <a:r>
              <a:rPr dirty="0"/>
              <a:t>, </a:t>
            </a:r>
            <a:r>
              <a:rPr dirty="0" err="1"/>
              <a:t>kuid</a:t>
            </a:r>
            <a:r>
              <a:rPr dirty="0"/>
              <a:t> </a:t>
            </a:r>
            <a:r>
              <a:rPr dirty="0" err="1"/>
              <a:t>standardis</a:t>
            </a:r>
            <a:r>
              <a:rPr dirty="0"/>
              <a:t> </a:t>
            </a:r>
            <a:r>
              <a:rPr dirty="0" err="1"/>
              <a:t>kirjeldatud</a:t>
            </a:r>
            <a:r>
              <a:rPr dirty="0"/>
              <a:t> </a:t>
            </a:r>
            <a:r>
              <a:rPr dirty="0" err="1"/>
              <a:t>sihtkoha</a:t>
            </a:r>
            <a:r>
              <a:rPr dirty="0"/>
              <a:t> </a:t>
            </a:r>
            <a:r>
              <a:rPr dirty="0" err="1"/>
              <a:t>arendamise</a:t>
            </a:r>
            <a:r>
              <a:rPr dirty="0"/>
              <a:t>, </a:t>
            </a:r>
            <a:r>
              <a:rPr dirty="0" err="1"/>
              <a:t>turismiettevõtluse</a:t>
            </a:r>
            <a:r>
              <a:rPr dirty="0"/>
              <a:t> ja </a:t>
            </a:r>
            <a:r>
              <a:rPr dirty="0" err="1"/>
              <a:t>teenuste</a:t>
            </a:r>
            <a:r>
              <a:rPr dirty="0"/>
              <a:t> </a:t>
            </a:r>
            <a:r>
              <a:rPr dirty="0" err="1"/>
              <a:t>arendamise</a:t>
            </a:r>
            <a:r>
              <a:rPr dirty="0"/>
              <a:t> </a:t>
            </a:r>
            <a:r>
              <a:rPr dirty="0" err="1"/>
              <a:t>oskused</a:t>
            </a:r>
            <a:r>
              <a:rPr dirty="0"/>
              <a:t> on </a:t>
            </a:r>
            <a:r>
              <a:rPr dirty="0" err="1"/>
              <a:t>jätkuvalt</a:t>
            </a:r>
            <a:r>
              <a:rPr dirty="0"/>
              <a:t> </a:t>
            </a:r>
            <a:r>
              <a:rPr dirty="0" err="1"/>
              <a:t>asjakohased</a:t>
            </a:r>
            <a:r>
              <a:rPr dirty="0"/>
              <a:t>.</a:t>
            </a:r>
          </a:p>
          <a:p>
            <a:pPr>
              <a:spcAft>
                <a:spcPts val="500"/>
              </a:spcAft>
              <a:defRPr sz="1470">
                <a:solidFill>
                  <a:srgbClr val="002060"/>
                </a:solidFill>
                <a:latin typeface="Calibri"/>
              </a:defRPr>
            </a:pPr>
            <a:r>
              <a:rPr dirty="0"/>
              <a:t>• </a:t>
            </a:r>
            <a:r>
              <a:rPr dirty="0" err="1"/>
              <a:t>Uus</a:t>
            </a:r>
            <a:r>
              <a:rPr dirty="0"/>
              <a:t> OSKA </a:t>
            </a:r>
            <a:r>
              <a:rPr dirty="0" err="1"/>
              <a:t>majutuse</a:t>
            </a:r>
            <a:r>
              <a:rPr dirty="0"/>
              <a:t>, </a:t>
            </a:r>
            <a:r>
              <a:rPr dirty="0" err="1"/>
              <a:t>toitlustuse</a:t>
            </a:r>
            <a:r>
              <a:rPr dirty="0"/>
              <a:t> ja </a:t>
            </a:r>
            <a:r>
              <a:rPr dirty="0" err="1"/>
              <a:t>turismi</a:t>
            </a:r>
            <a:r>
              <a:rPr dirty="0"/>
              <a:t> </a:t>
            </a:r>
            <a:r>
              <a:rPr dirty="0" err="1"/>
              <a:t>uuring</a:t>
            </a:r>
            <a:r>
              <a:rPr dirty="0"/>
              <a:t> on </a:t>
            </a:r>
            <a:r>
              <a:rPr dirty="0" err="1"/>
              <a:t>alustamisel</a:t>
            </a:r>
            <a:r>
              <a:rPr dirty="0"/>
              <a:t> </a:t>
            </a:r>
            <a:r>
              <a:rPr dirty="0" err="1"/>
              <a:t>ning</a:t>
            </a:r>
            <a:r>
              <a:rPr dirty="0"/>
              <a:t> </a:t>
            </a:r>
            <a:r>
              <a:rPr dirty="0" err="1"/>
              <a:t>plaanitakse</a:t>
            </a:r>
            <a:r>
              <a:rPr dirty="0"/>
              <a:t> </a:t>
            </a:r>
            <a:r>
              <a:rPr dirty="0" err="1"/>
              <a:t>valmis</a:t>
            </a:r>
            <a:r>
              <a:rPr dirty="0"/>
              <a:t> </a:t>
            </a:r>
            <a:r>
              <a:rPr dirty="0" err="1"/>
              <a:t>saada</a:t>
            </a:r>
            <a:r>
              <a:rPr dirty="0"/>
              <a:t> 2027. </a:t>
            </a:r>
            <a:r>
              <a:rPr dirty="0" err="1"/>
              <a:t>aastal</a:t>
            </a:r>
            <a:r>
              <a:rPr dirty="0"/>
              <a:t>.</a:t>
            </a:r>
          </a:p>
          <a:p>
            <a:pPr>
              <a:spcAft>
                <a:spcPts val="500"/>
              </a:spcAft>
              <a:defRPr sz="1470">
                <a:solidFill>
                  <a:srgbClr val="002060"/>
                </a:solidFill>
                <a:latin typeface="Calibri"/>
              </a:defRPr>
            </a:pPr>
            <a:r>
              <a:rPr dirty="0"/>
              <a:t>• Arh</a:t>
            </a:r>
            <a:r>
              <a:rPr lang="et-EE" dirty="0" err="1"/>
              <a:t>iveerimine</a:t>
            </a:r>
            <a:r>
              <a:rPr lang="et-EE" dirty="0"/>
              <a:t> </a:t>
            </a:r>
            <a:r>
              <a:rPr dirty="0" err="1"/>
              <a:t>praegu</a:t>
            </a:r>
            <a:r>
              <a:rPr dirty="0"/>
              <a:t> </a:t>
            </a:r>
            <a:r>
              <a:rPr dirty="0" err="1"/>
              <a:t>mõjutaks</a:t>
            </a:r>
            <a:r>
              <a:rPr dirty="0"/>
              <a:t> </a:t>
            </a:r>
            <a:r>
              <a:rPr dirty="0" err="1"/>
              <a:t>olemasolevat</a:t>
            </a:r>
            <a:r>
              <a:rPr dirty="0"/>
              <a:t> </a:t>
            </a:r>
            <a:r>
              <a:rPr dirty="0" err="1"/>
              <a:t>hariduspakkumist</a:t>
            </a:r>
            <a:r>
              <a:rPr dirty="0"/>
              <a:t> </a:t>
            </a:r>
            <a:r>
              <a:rPr dirty="0" err="1"/>
              <a:t>vahetult</a:t>
            </a:r>
            <a:r>
              <a:rPr dirty="0"/>
              <a:t> </a:t>
            </a:r>
            <a:r>
              <a:rPr dirty="0" err="1"/>
              <a:t>enne</a:t>
            </a:r>
            <a:r>
              <a:rPr dirty="0"/>
              <a:t> </a:t>
            </a:r>
            <a:r>
              <a:rPr dirty="0" err="1"/>
              <a:t>uut</a:t>
            </a:r>
            <a:r>
              <a:rPr dirty="0"/>
              <a:t> </a:t>
            </a:r>
            <a:r>
              <a:rPr dirty="0" err="1"/>
              <a:t>valdkondlikku</a:t>
            </a:r>
            <a:r>
              <a:rPr dirty="0"/>
              <a:t> </a:t>
            </a:r>
            <a:r>
              <a:rPr dirty="0" err="1"/>
              <a:t>tööturu</a:t>
            </a:r>
            <a:r>
              <a:rPr dirty="0"/>
              <a:t>- ja </a:t>
            </a:r>
            <a:r>
              <a:rPr dirty="0" err="1"/>
              <a:t>oskusvajaduse</a:t>
            </a:r>
            <a:r>
              <a:rPr dirty="0"/>
              <a:t> </a:t>
            </a:r>
            <a:r>
              <a:rPr dirty="0" err="1"/>
              <a:t>hinnangut</a:t>
            </a:r>
            <a:r>
              <a:rPr dirty="0"/>
              <a:t>.</a:t>
            </a:r>
          </a:p>
          <a:p>
            <a:pPr>
              <a:spcAft>
                <a:spcPts val="500"/>
              </a:spcAft>
              <a:defRPr sz="1470">
                <a:solidFill>
                  <a:srgbClr val="002060"/>
                </a:solidFill>
                <a:latin typeface="Calibri"/>
              </a:defRPr>
            </a:pPr>
            <a:r>
              <a:rPr dirty="0"/>
              <a:t>• </a:t>
            </a:r>
            <a:r>
              <a:rPr dirty="0" err="1"/>
              <a:t>Pikendamine</a:t>
            </a:r>
            <a:r>
              <a:rPr dirty="0"/>
              <a:t> </a:t>
            </a:r>
            <a:r>
              <a:rPr dirty="0" err="1"/>
              <a:t>oleks</a:t>
            </a:r>
            <a:r>
              <a:rPr dirty="0"/>
              <a:t> </a:t>
            </a:r>
            <a:r>
              <a:rPr dirty="0" err="1"/>
              <a:t>üleminekulahendus</a:t>
            </a:r>
            <a:r>
              <a:rPr dirty="0"/>
              <a:t>, </a:t>
            </a:r>
            <a:r>
              <a:rPr dirty="0" err="1"/>
              <a:t>mitte</a:t>
            </a:r>
            <a:r>
              <a:rPr dirty="0"/>
              <a:t> </a:t>
            </a:r>
            <a:r>
              <a:rPr dirty="0" err="1"/>
              <a:t>hinnang</a:t>
            </a:r>
            <a:r>
              <a:rPr dirty="0"/>
              <a:t>, et </a:t>
            </a:r>
            <a:r>
              <a:rPr dirty="0" err="1"/>
              <a:t>standardit</a:t>
            </a:r>
            <a:r>
              <a:rPr dirty="0"/>
              <a:t> on </a:t>
            </a:r>
            <a:r>
              <a:rPr dirty="0" err="1"/>
              <a:t>praegusel</a:t>
            </a:r>
            <a:r>
              <a:rPr dirty="0"/>
              <a:t> </a:t>
            </a:r>
            <a:r>
              <a:rPr dirty="0" err="1"/>
              <a:t>kujul</a:t>
            </a:r>
            <a:r>
              <a:rPr dirty="0"/>
              <a:t> </a:t>
            </a:r>
            <a:r>
              <a:rPr dirty="0" err="1"/>
              <a:t>pikaajaliselt</a:t>
            </a:r>
            <a:r>
              <a:rPr dirty="0"/>
              <a:t> </a:t>
            </a:r>
            <a:r>
              <a:rPr dirty="0" err="1"/>
              <a:t>vaja</a:t>
            </a:r>
            <a:r>
              <a:rPr dirty="0"/>
              <a:t>.</a:t>
            </a:r>
          </a:p>
        </p:txBody>
      </p:sp>
      <p:sp>
        <p:nvSpPr>
          <p:cNvPr id="11" name="Rounded Rectangle 10"/>
          <p:cNvSpPr/>
          <p:nvPr/>
        </p:nvSpPr>
        <p:spPr>
          <a:xfrm>
            <a:off x="658368" y="5156134"/>
            <a:ext cx="10881360" cy="549722"/>
          </a:xfrm>
          <a:prstGeom prst="roundRect">
            <a:avLst/>
          </a:prstGeom>
          <a:solidFill>
            <a:srgbClr val="FFF6D8"/>
          </a:solidFill>
          <a:ln w="19050">
            <a:solidFill>
              <a:srgbClr val="F4B100"/>
            </a:solidFill>
          </a:ln>
        </p:spPr>
        <p:style>
          <a:lnRef idx="1">
            <a:schemeClr val="accent1"/>
          </a:lnRef>
          <a:fillRef idx="3">
            <a:schemeClr val="accent1"/>
          </a:fillRef>
          <a:effectRef idx="2">
            <a:schemeClr val="accent1"/>
          </a:effectRef>
          <a:fontRef idx="minor">
            <a:schemeClr val="lt1"/>
          </a:fontRef>
        </p:style>
        <p:txBody>
          <a:bodyPr wrap="square" lIns="118872" tIns="64008" rIns="118872" bIns="36576" rtlCol="0" anchor="ctr"/>
          <a:lstStyle/>
          <a:p>
            <a:pPr algn="ctr"/>
            <a:r>
              <a:rPr sz="1200" b="1" dirty="0">
                <a:solidFill>
                  <a:srgbClr val="C00000"/>
                </a:solidFill>
                <a:latin typeface="Calibri"/>
              </a:rPr>
              <a:t>ETTEPANEK: </a:t>
            </a:r>
            <a:r>
              <a:rPr sz="1200" b="1" dirty="0" err="1">
                <a:solidFill>
                  <a:srgbClr val="002060"/>
                </a:solidFill>
                <a:latin typeface="Calibri"/>
              </a:rPr>
              <a:t>pikendada</a:t>
            </a:r>
            <a:r>
              <a:rPr sz="1200" b="1" dirty="0">
                <a:solidFill>
                  <a:srgbClr val="002060"/>
                </a:solidFill>
                <a:latin typeface="Calibri"/>
              </a:rPr>
              <a:t> </a:t>
            </a:r>
            <a:r>
              <a:rPr sz="1200" b="1" dirty="0" err="1">
                <a:solidFill>
                  <a:srgbClr val="002060"/>
                </a:solidFill>
                <a:latin typeface="Calibri"/>
              </a:rPr>
              <a:t>kutsestandardi</a:t>
            </a:r>
            <a:r>
              <a:rPr sz="1200" b="1" dirty="0">
                <a:solidFill>
                  <a:srgbClr val="002060"/>
                </a:solidFill>
                <a:latin typeface="Calibri"/>
              </a:rPr>
              <a:t> </a:t>
            </a:r>
            <a:r>
              <a:rPr sz="1200" b="1" dirty="0" err="1">
                <a:solidFill>
                  <a:srgbClr val="002060"/>
                </a:solidFill>
                <a:latin typeface="Calibri"/>
              </a:rPr>
              <a:t>kehtivust</a:t>
            </a:r>
            <a:r>
              <a:rPr sz="1200" b="1" dirty="0">
                <a:solidFill>
                  <a:srgbClr val="002060"/>
                </a:solidFill>
                <a:latin typeface="Calibri"/>
              </a:rPr>
              <a:t> </a:t>
            </a:r>
            <a:r>
              <a:rPr sz="1200" b="1" dirty="0" err="1">
                <a:solidFill>
                  <a:srgbClr val="002060"/>
                </a:solidFill>
                <a:latin typeface="Calibri"/>
              </a:rPr>
              <a:t>muutmata</a:t>
            </a:r>
            <a:r>
              <a:rPr sz="1200" b="1" dirty="0">
                <a:solidFill>
                  <a:srgbClr val="002060"/>
                </a:solidFill>
                <a:latin typeface="Calibri"/>
              </a:rPr>
              <a:t> </a:t>
            </a:r>
            <a:r>
              <a:rPr sz="1200" b="1" dirty="0" err="1">
                <a:solidFill>
                  <a:srgbClr val="002060"/>
                </a:solidFill>
                <a:latin typeface="Calibri"/>
              </a:rPr>
              <a:t>kujul</a:t>
            </a:r>
            <a:r>
              <a:rPr sz="1200" b="1" dirty="0">
                <a:solidFill>
                  <a:srgbClr val="002060"/>
                </a:solidFill>
                <a:latin typeface="Calibri"/>
              </a:rPr>
              <a:t> 2 </a:t>
            </a:r>
            <a:r>
              <a:rPr sz="1200" b="1" dirty="0" err="1">
                <a:solidFill>
                  <a:srgbClr val="002060"/>
                </a:solidFill>
                <a:latin typeface="Calibri"/>
              </a:rPr>
              <a:t>aastaks</a:t>
            </a:r>
            <a:r>
              <a:rPr sz="1200" b="1" dirty="0">
                <a:solidFill>
                  <a:srgbClr val="002060"/>
                </a:solidFill>
                <a:latin typeface="Calibri"/>
              </a:rPr>
              <a:t>, </a:t>
            </a:r>
            <a:r>
              <a:rPr sz="1200" b="1" dirty="0" err="1">
                <a:solidFill>
                  <a:srgbClr val="002060"/>
                </a:solidFill>
                <a:latin typeface="Calibri"/>
              </a:rPr>
              <a:t>kuni</a:t>
            </a:r>
            <a:r>
              <a:rPr sz="1200" b="1" dirty="0">
                <a:solidFill>
                  <a:srgbClr val="002060"/>
                </a:solidFill>
                <a:latin typeface="Calibri"/>
              </a:rPr>
              <a:t> </a:t>
            </a:r>
            <a:r>
              <a:rPr lang="et-EE" sz="1200" b="1" dirty="0">
                <a:solidFill>
                  <a:srgbClr val="002060"/>
                </a:solidFill>
                <a:latin typeface="Calibri"/>
              </a:rPr>
              <a:t>06</a:t>
            </a:r>
            <a:r>
              <a:rPr sz="1200" b="1" dirty="0">
                <a:solidFill>
                  <a:srgbClr val="002060"/>
                </a:solidFill>
                <a:latin typeface="Calibri"/>
              </a:rPr>
              <a:t>.1</a:t>
            </a:r>
            <a:r>
              <a:rPr lang="et-EE" sz="1200" b="1" dirty="0">
                <a:solidFill>
                  <a:srgbClr val="002060"/>
                </a:solidFill>
                <a:latin typeface="Calibri"/>
              </a:rPr>
              <a:t>0</a:t>
            </a:r>
            <a:r>
              <a:rPr sz="1200" b="1" dirty="0">
                <a:solidFill>
                  <a:srgbClr val="002060"/>
                </a:solidFill>
                <a:latin typeface="Calibri"/>
              </a:rPr>
              <a:t>.2028. </a:t>
            </a:r>
            <a:r>
              <a:rPr sz="1200" b="1" dirty="0" err="1">
                <a:solidFill>
                  <a:srgbClr val="002060"/>
                </a:solidFill>
                <a:latin typeface="Calibri"/>
              </a:rPr>
              <a:t>Pärast</a:t>
            </a:r>
            <a:r>
              <a:rPr sz="1200" b="1" dirty="0">
                <a:solidFill>
                  <a:srgbClr val="002060"/>
                </a:solidFill>
                <a:latin typeface="Calibri"/>
              </a:rPr>
              <a:t> </a:t>
            </a:r>
            <a:r>
              <a:rPr sz="1200" b="1" dirty="0" err="1">
                <a:solidFill>
                  <a:srgbClr val="002060"/>
                </a:solidFill>
                <a:latin typeface="Calibri"/>
              </a:rPr>
              <a:t>uut</a:t>
            </a:r>
            <a:r>
              <a:rPr sz="1200" b="1" dirty="0">
                <a:solidFill>
                  <a:srgbClr val="002060"/>
                </a:solidFill>
                <a:latin typeface="Calibri"/>
              </a:rPr>
              <a:t> OSKA </a:t>
            </a:r>
            <a:r>
              <a:rPr sz="1200" b="1" dirty="0" err="1">
                <a:solidFill>
                  <a:srgbClr val="002060"/>
                </a:solidFill>
                <a:latin typeface="Calibri"/>
              </a:rPr>
              <a:t>uuringut</a:t>
            </a:r>
            <a:r>
              <a:rPr sz="1200" b="1" dirty="0">
                <a:solidFill>
                  <a:srgbClr val="002060"/>
                </a:solidFill>
                <a:latin typeface="Calibri"/>
              </a:rPr>
              <a:t> </a:t>
            </a:r>
            <a:r>
              <a:rPr sz="1200" b="1" dirty="0" err="1">
                <a:solidFill>
                  <a:srgbClr val="002060"/>
                </a:solidFill>
                <a:latin typeface="Calibri"/>
              </a:rPr>
              <a:t>otsustada</a:t>
            </a:r>
            <a:r>
              <a:rPr sz="1200" b="1" dirty="0">
                <a:solidFill>
                  <a:srgbClr val="002060"/>
                </a:solidFill>
                <a:latin typeface="Calibri"/>
              </a:rPr>
              <a:t> </a:t>
            </a:r>
            <a:r>
              <a:rPr sz="1200" b="1" dirty="0" err="1">
                <a:solidFill>
                  <a:srgbClr val="002060"/>
                </a:solidFill>
                <a:latin typeface="Calibri"/>
              </a:rPr>
              <a:t>standardi</a:t>
            </a:r>
            <a:r>
              <a:rPr sz="1200" b="1" dirty="0">
                <a:solidFill>
                  <a:srgbClr val="002060"/>
                </a:solidFill>
                <a:latin typeface="Calibri"/>
              </a:rPr>
              <a:t> </a:t>
            </a:r>
            <a:r>
              <a:rPr sz="1200" b="1" dirty="0" err="1">
                <a:solidFill>
                  <a:srgbClr val="002060"/>
                </a:solidFill>
                <a:latin typeface="Calibri"/>
              </a:rPr>
              <a:t>uuendamine</a:t>
            </a:r>
            <a:r>
              <a:rPr sz="1200" b="1" dirty="0">
                <a:solidFill>
                  <a:srgbClr val="002060"/>
                </a:solidFill>
                <a:latin typeface="Calibri"/>
              </a:rPr>
              <a:t>, </a:t>
            </a:r>
            <a:r>
              <a:rPr sz="1200" b="1" dirty="0" err="1">
                <a:solidFill>
                  <a:srgbClr val="002060"/>
                </a:solidFill>
                <a:latin typeface="Calibri"/>
              </a:rPr>
              <a:t>ümberkujundamine</a:t>
            </a:r>
            <a:r>
              <a:rPr sz="1200" b="1" dirty="0">
                <a:solidFill>
                  <a:srgbClr val="002060"/>
                </a:solidFill>
                <a:latin typeface="Calibri"/>
              </a:rPr>
              <a:t>/</a:t>
            </a:r>
            <a:r>
              <a:rPr sz="1200" b="1" dirty="0" err="1">
                <a:solidFill>
                  <a:srgbClr val="002060"/>
                </a:solidFill>
                <a:latin typeface="Calibri"/>
              </a:rPr>
              <a:t>ühendamine</a:t>
            </a:r>
            <a:r>
              <a:rPr sz="1200" b="1" dirty="0">
                <a:solidFill>
                  <a:srgbClr val="002060"/>
                </a:solidFill>
                <a:latin typeface="Calibri"/>
              </a:rPr>
              <a:t> </a:t>
            </a:r>
            <a:r>
              <a:rPr sz="1200" b="1" dirty="0" err="1">
                <a:solidFill>
                  <a:srgbClr val="002060"/>
                </a:solidFill>
                <a:latin typeface="Calibri"/>
              </a:rPr>
              <a:t>või</a:t>
            </a:r>
            <a:r>
              <a:rPr sz="1200" b="1" dirty="0">
                <a:solidFill>
                  <a:srgbClr val="002060"/>
                </a:solidFill>
                <a:latin typeface="Calibri"/>
              </a:rPr>
              <a:t> </a:t>
            </a:r>
            <a:r>
              <a:rPr sz="1200" b="1" dirty="0" err="1">
                <a:solidFill>
                  <a:srgbClr val="002060"/>
                </a:solidFill>
                <a:latin typeface="Calibri"/>
              </a:rPr>
              <a:t>arhiivimine</a:t>
            </a:r>
            <a:r>
              <a:rPr sz="1200" b="1" dirty="0">
                <a:solidFill>
                  <a:srgbClr val="002060"/>
                </a:solidFill>
                <a:latin typeface="Calibri"/>
              </a:rPr>
              <a:t>.</a:t>
            </a:r>
          </a:p>
        </p:txBody>
      </p:sp>
      <p:sp>
        <p:nvSpPr>
          <p:cNvPr id="12" name="TextBox 11"/>
          <p:cNvSpPr txBox="1"/>
          <p:nvPr/>
        </p:nvSpPr>
        <p:spPr>
          <a:xfrm>
            <a:off x="658368" y="5808019"/>
            <a:ext cx="10744200" cy="757130"/>
          </a:xfrm>
          <a:prstGeom prst="rect">
            <a:avLst/>
          </a:prstGeom>
          <a:noFill/>
        </p:spPr>
        <p:txBody>
          <a:bodyPr wrap="square" lIns="9144" tIns="9144" rIns="9144" bIns="9144" anchor="t">
            <a:spAutoFit/>
          </a:bodyPr>
          <a:lstStyle/>
          <a:p>
            <a:r>
              <a:rPr lang="et-EE" sz="1600" b="1" dirty="0">
                <a:solidFill>
                  <a:srgbClr val="002060"/>
                </a:solidFill>
              </a:rPr>
              <a:t>HÄÄLETUS</a:t>
            </a:r>
          </a:p>
          <a:p>
            <a:r>
              <a:rPr lang="et-EE" sz="1600" dirty="0">
                <a:solidFill>
                  <a:srgbClr val="002060"/>
                </a:solidFill>
              </a:rPr>
              <a:t>Kes on Reisikonsultant, tase 5 kutsestandardi pikendamise 2 aastaks kehtivusajaga kuni 06.10.2028 kinnitamise ja esitamise kutseregistrisse kandmiseks POOLT/</a:t>
            </a:r>
            <a:r>
              <a:rPr lang="et-EE" sz="1600" b="1" dirty="0">
                <a:solidFill>
                  <a:srgbClr val="002060"/>
                </a:solidFill>
              </a:rPr>
              <a:t>VASTU</a:t>
            </a:r>
          </a:p>
        </p:txBody>
      </p:sp>
    </p:spTree>
    <p:extLst>
      <p:ext uri="{BB962C8B-B14F-4D97-AF65-F5344CB8AC3E}">
        <p14:creationId xmlns:p14="http://schemas.microsoft.com/office/powerpoint/2010/main" val="3388097629"/>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CF6A2-9466-2423-26C9-FB973AC073FA}"/>
              </a:ext>
            </a:extLst>
          </p:cNvPr>
          <p:cNvSpPr>
            <a:spLocks noGrp="1"/>
          </p:cNvSpPr>
          <p:nvPr>
            <p:ph type="title"/>
          </p:nvPr>
        </p:nvSpPr>
        <p:spPr/>
        <p:txBody>
          <a:bodyPr>
            <a:normAutofit/>
          </a:bodyPr>
          <a:lstStyle/>
          <a:p>
            <a:r>
              <a:rPr sz="3200" b="1">
                <a:solidFill>
                  <a:srgbClr val="002060"/>
                </a:solidFill>
                <a:latin typeface="Calibri"/>
              </a:rPr>
              <a:t>1.2 Reisikonsultant, tase 5</a:t>
            </a:r>
          </a:p>
        </p:txBody>
      </p:sp>
      <p:sp>
        <p:nvSpPr>
          <p:cNvPr id="3" name="Rectangle 2"/>
          <p:cNvSpPr/>
          <p:nvPr/>
        </p:nvSpPr>
        <p:spPr>
          <a:xfrm>
            <a:off x="658368" y="1444752"/>
            <a:ext cx="5285232" cy="347472"/>
          </a:xfrm>
          <a:prstGeom prst="rect">
            <a:avLst/>
          </a:prstGeom>
          <a:solidFill>
            <a:srgbClr val="F4B100"/>
          </a:solidFill>
          <a:ln>
            <a:noFill/>
          </a:ln>
        </p:spPr>
        <p:style>
          <a:lnRef idx="1">
            <a:schemeClr val="accent1"/>
          </a:lnRef>
          <a:fillRef idx="3">
            <a:schemeClr val="accent1"/>
          </a:fillRef>
          <a:effectRef idx="2">
            <a:schemeClr val="accent1"/>
          </a:effectRef>
          <a:fontRef idx="minor">
            <a:schemeClr val="lt1"/>
          </a:fontRef>
        </p:style>
        <p:txBody>
          <a:bodyPr lIns="109728" tIns="27432" rIns="54864" bIns="18288" rtlCol="0" anchor="ctr"/>
          <a:lstStyle/>
          <a:p>
            <a:pPr algn="ctr"/>
            <a:r>
              <a:rPr sz="1800" b="1">
                <a:solidFill>
                  <a:srgbClr val="002060"/>
                </a:solidFill>
                <a:latin typeface="Calibri"/>
              </a:rPr>
              <a:t>Olukord</a:t>
            </a:r>
          </a:p>
        </p:txBody>
      </p:sp>
      <p:sp>
        <p:nvSpPr>
          <p:cNvPr id="4" name="Rectangle 3"/>
          <p:cNvSpPr/>
          <p:nvPr/>
        </p:nvSpPr>
        <p:spPr>
          <a:xfrm>
            <a:off x="6144768" y="1444752"/>
            <a:ext cx="5394960" cy="347472"/>
          </a:xfrm>
          <a:prstGeom prst="rect">
            <a:avLst/>
          </a:prstGeom>
          <a:solidFill>
            <a:srgbClr val="F4B100"/>
          </a:solidFill>
          <a:ln>
            <a:noFill/>
          </a:ln>
        </p:spPr>
        <p:style>
          <a:lnRef idx="1">
            <a:schemeClr val="accent1"/>
          </a:lnRef>
          <a:fillRef idx="3">
            <a:schemeClr val="accent1"/>
          </a:fillRef>
          <a:effectRef idx="2">
            <a:schemeClr val="accent1"/>
          </a:effectRef>
          <a:fontRef idx="minor">
            <a:schemeClr val="lt1"/>
          </a:fontRef>
        </p:style>
        <p:txBody>
          <a:bodyPr lIns="109728" tIns="27432" rIns="54864" bIns="18288" rtlCol="0" anchor="ctr"/>
          <a:lstStyle/>
          <a:p>
            <a:pPr algn="ctr"/>
            <a:r>
              <a:rPr sz="1800" b="1">
                <a:solidFill>
                  <a:srgbClr val="002060"/>
                </a:solidFill>
                <a:latin typeface="Calibri"/>
              </a:rPr>
              <a:t>Hinnang ja otsustamise alus</a:t>
            </a:r>
          </a:p>
        </p:txBody>
      </p:sp>
      <p:sp>
        <p:nvSpPr>
          <p:cNvPr id="5" name="TextBox 4"/>
          <p:cNvSpPr txBox="1"/>
          <p:nvPr/>
        </p:nvSpPr>
        <p:spPr>
          <a:xfrm>
            <a:off x="713232" y="1847088"/>
            <a:ext cx="5074920" cy="1360372"/>
          </a:xfrm>
          <a:prstGeom prst="rect">
            <a:avLst/>
          </a:prstGeom>
          <a:noFill/>
        </p:spPr>
        <p:txBody>
          <a:bodyPr wrap="square" lIns="36576" tIns="18288" rIns="27432" bIns="18288">
            <a:spAutoFit/>
          </a:bodyPr>
          <a:lstStyle/>
          <a:p>
            <a:pPr>
              <a:spcAft>
                <a:spcPts val="600"/>
              </a:spcAft>
              <a:defRPr sz="1520">
                <a:solidFill>
                  <a:srgbClr val="002060"/>
                </a:solidFill>
                <a:latin typeface="Calibri"/>
              </a:defRPr>
            </a:pPr>
            <a:r>
              <a:rPr dirty="0"/>
              <a:t>• Standard </a:t>
            </a:r>
            <a:r>
              <a:rPr dirty="0" err="1"/>
              <a:t>kehtib</a:t>
            </a:r>
            <a:r>
              <a:rPr dirty="0"/>
              <a:t> </a:t>
            </a:r>
            <a:r>
              <a:rPr dirty="0" err="1"/>
              <a:t>kuni</a:t>
            </a:r>
            <a:r>
              <a:rPr dirty="0"/>
              <a:t> 25.11.2026; 2024. </a:t>
            </a:r>
            <a:r>
              <a:rPr dirty="0" err="1"/>
              <a:t>aastal</a:t>
            </a:r>
            <a:r>
              <a:rPr dirty="0"/>
              <a:t> </a:t>
            </a:r>
            <a:r>
              <a:rPr dirty="0" err="1"/>
              <a:t>pikendati</a:t>
            </a:r>
            <a:r>
              <a:rPr dirty="0"/>
              <a:t> </a:t>
            </a:r>
            <a:r>
              <a:rPr dirty="0" err="1"/>
              <a:t>seda</a:t>
            </a:r>
            <a:r>
              <a:rPr dirty="0"/>
              <a:t> </a:t>
            </a:r>
            <a:r>
              <a:rPr dirty="0" err="1"/>
              <a:t>muutmata</a:t>
            </a:r>
            <a:r>
              <a:rPr dirty="0"/>
              <a:t> </a:t>
            </a:r>
            <a:r>
              <a:rPr dirty="0" err="1"/>
              <a:t>kujul</a:t>
            </a:r>
            <a:r>
              <a:rPr dirty="0"/>
              <a:t> 2</a:t>
            </a:r>
            <a:r>
              <a:rPr lang="et-EE" dirty="0"/>
              <a:t>.</a:t>
            </a:r>
            <a:r>
              <a:rPr dirty="0"/>
              <a:t> </a:t>
            </a:r>
            <a:r>
              <a:rPr dirty="0" err="1"/>
              <a:t>aastaks</a:t>
            </a:r>
            <a:r>
              <a:rPr dirty="0"/>
              <a:t>.</a:t>
            </a:r>
          </a:p>
          <a:p>
            <a:pPr>
              <a:spcAft>
                <a:spcPts val="600"/>
              </a:spcAft>
              <a:defRPr sz="1520">
                <a:solidFill>
                  <a:srgbClr val="002060"/>
                </a:solidFill>
                <a:latin typeface="Calibri"/>
              </a:defRPr>
            </a:pPr>
            <a:r>
              <a:rPr dirty="0"/>
              <a:t>• </a:t>
            </a:r>
            <a:r>
              <a:rPr dirty="0" err="1"/>
              <a:t>Kutse</a:t>
            </a:r>
            <a:r>
              <a:rPr dirty="0"/>
              <a:t> </a:t>
            </a:r>
            <a:r>
              <a:rPr dirty="0" err="1"/>
              <a:t>andjat</a:t>
            </a:r>
            <a:r>
              <a:rPr dirty="0"/>
              <a:t> </a:t>
            </a:r>
            <a:r>
              <a:rPr dirty="0" err="1"/>
              <a:t>ei</a:t>
            </a:r>
            <a:r>
              <a:rPr dirty="0"/>
              <a:t> ole; </a:t>
            </a:r>
            <a:r>
              <a:rPr dirty="0" err="1"/>
              <a:t>kutse</a:t>
            </a:r>
            <a:r>
              <a:rPr dirty="0"/>
              <a:t> </a:t>
            </a:r>
            <a:r>
              <a:rPr dirty="0" err="1"/>
              <a:t>andja</a:t>
            </a:r>
            <a:r>
              <a:rPr dirty="0"/>
              <a:t> </a:t>
            </a:r>
            <a:r>
              <a:rPr dirty="0" err="1"/>
              <a:t>leidmise</a:t>
            </a:r>
            <a:r>
              <a:rPr dirty="0"/>
              <a:t> </a:t>
            </a:r>
            <a:r>
              <a:rPr dirty="0" err="1"/>
              <a:t>konkursid</a:t>
            </a:r>
            <a:r>
              <a:rPr dirty="0"/>
              <a:t> </a:t>
            </a:r>
            <a:r>
              <a:rPr dirty="0" err="1"/>
              <a:t>luhtusid</a:t>
            </a:r>
            <a:r>
              <a:rPr dirty="0"/>
              <a:t> 2024. </a:t>
            </a:r>
            <a:r>
              <a:rPr dirty="0" err="1"/>
              <a:t>aastal</a:t>
            </a:r>
            <a:r>
              <a:rPr dirty="0"/>
              <a:t>.</a:t>
            </a:r>
          </a:p>
          <a:p>
            <a:pPr>
              <a:spcAft>
                <a:spcPts val="600"/>
              </a:spcAft>
              <a:defRPr sz="1520">
                <a:solidFill>
                  <a:srgbClr val="002060"/>
                </a:solidFill>
                <a:latin typeface="Calibri"/>
              </a:defRPr>
            </a:pPr>
            <a:r>
              <a:rPr dirty="0"/>
              <a:t>• </a:t>
            </a:r>
            <a:r>
              <a:rPr lang="et-EE" dirty="0"/>
              <a:t>Õpe toimub praegu ühes koolis, </a:t>
            </a:r>
            <a:r>
              <a:rPr dirty="0" err="1"/>
              <a:t>õppijaid</a:t>
            </a:r>
            <a:r>
              <a:rPr dirty="0"/>
              <a:t> </a:t>
            </a:r>
            <a:r>
              <a:rPr lang="et-EE" dirty="0"/>
              <a:t> on </a:t>
            </a:r>
            <a:r>
              <a:rPr dirty="0"/>
              <a:t>10.</a:t>
            </a:r>
          </a:p>
        </p:txBody>
      </p:sp>
      <p:sp>
        <p:nvSpPr>
          <p:cNvPr id="6" name="TextBox 5"/>
          <p:cNvSpPr txBox="1"/>
          <p:nvPr/>
        </p:nvSpPr>
        <p:spPr>
          <a:xfrm>
            <a:off x="749808" y="3794760"/>
            <a:ext cx="4983480" cy="320040"/>
          </a:xfrm>
          <a:prstGeom prst="rect">
            <a:avLst/>
          </a:prstGeom>
          <a:noFill/>
        </p:spPr>
        <p:txBody>
          <a:bodyPr wrap="square" lIns="9144" tIns="9144" rIns="9144" bIns="9144" anchor="t">
            <a:spAutoFit/>
          </a:bodyPr>
          <a:lstStyle/>
          <a:p>
            <a:pPr algn="l"/>
            <a:r>
              <a:rPr sz="1280" b="1">
                <a:solidFill>
                  <a:srgbClr val="666666"/>
                </a:solidFill>
                <a:latin typeface="Calibri"/>
              </a:rPr>
              <a:t>Lõpetajate töökoha seos õpitud erialaga (2025)</a:t>
            </a:r>
          </a:p>
        </p:txBody>
      </p:sp>
      <p:sp>
        <p:nvSpPr>
          <p:cNvPr id="7" name="Rounded Rectangle 6"/>
          <p:cNvSpPr/>
          <p:nvPr/>
        </p:nvSpPr>
        <p:spPr>
          <a:xfrm>
            <a:off x="749808" y="4096512"/>
            <a:ext cx="2331720" cy="804672"/>
          </a:xfrm>
          <a:prstGeom prst="roundRect">
            <a:avLst/>
          </a:prstGeom>
          <a:solidFill>
            <a:srgbClr val="F3F6F9"/>
          </a:solidFill>
          <a:ln w="12700">
            <a:solidFill>
              <a:srgbClr val="D9E2F3"/>
            </a:solidFill>
          </a:ln>
        </p:spPr>
        <p:style>
          <a:lnRef idx="1">
            <a:schemeClr val="accent1"/>
          </a:lnRef>
          <a:fillRef idx="3">
            <a:schemeClr val="accent1"/>
          </a:fillRef>
          <a:effectRef idx="2">
            <a:schemeClr val="accent1"/>
          </a:effectRef>
          <a:fontRef idx="minor">
            <a:schemeClr val="lt1"/>
          </a:fontRef>
        </p:style>
        <p:txBody>
          <a:bodyPr wrap="square" lIns="73152" rIns="73152" bIns="36576" rtlCol="0" anchor="ctr"/>
          <a:lstStyle/>
          <a:p>
            <a:pPr algn="ctr"/>
            <a:r>
              <a:rPr sz="2500" b="1">
                <a:solidFill>
                  <a:srgbClr val="2F754F"/>
                </a:solidFill>
                <a:latin typeface="Calibri"/>
              </a:rPr>
              <a:t>25%</a:t>
            </a:r>
          </a:p>
          <a:p>
            <a:pPr algn="ctr"/>
            <a:r>
              <a:rPr sz="1150">
                <a:solidFill>
                  <a:srgbClr val="002060"/>
                </a:solidFill>
                <a:latin typeface="Calibri"/>
              </a:rPr>
              <a:t>tugev või keskmine seos</a:t>
            </a:r>
          </a:p>
        </p:txBody>
      </p:sp>
      <p:sp>
        <p:nvSpPr>
          <p:cNvPr id="8" name="Rounded Rectangle 7"/>
          <p:cNvSpPr/>
          <p:nvPr/>
        </p:nvSpPr>
        <p:spPr>
          <a:xfrm>
            <a:off x="3246120" y="4096512"/>
            <a:ext cx="2331720" cy="804672"/>
          </a:xfrm>
          <a:prstGeom prst="roundRect">
            <a:avLst/>
          </a:prstGeom>
          <a:solidFill>
            <a:srgbClr val="F3F6F9"/>
          </a:solidFill>
          <a:ln w="12700">
            <a:solidFill>
              <a:srgbClr val="D9E2F3"/>
            </a:solidFill>
          </a:ln>
        </p:spPr>
        <p:style>
          <a:lnRef idx="1">
            <a:schemeClr val="accent1"/>
          </a:lnRef>
          <a:fillRef idx="3">
            <a:schemeClr val="accent1"/>
          </a:fillRef>
          <a:effectRef idx="2">
            <a:schemeClr val="accent1"/>
          </a:effectRef>
          <a:fontRef idx="minor">
            <a:schemeClr val="lt1"/>
          </a:fontRef>
        </p:style>
        <p:txBody>
          <a:bodyPr wrap="square" lIns="73152" rIns="73152" bIns="36576" rtlCol="0" anchor="ctr"/>
          <a:lstStyle/>
          <a:p>
            <a:pPr algn="ctr"/>
            <a:r>
              <a:rPr sz="2500" b="1">
                <a:solidFill>
                  <a:srgbClr val="C00000"/>
                </a:solidFill>
                <a:latin typeface="Calibri"/>
              </a:rPr>
              <a:t>34%</a:t>
            </a:r>
          </a:p>
          <a:p>
            <a:pPr algn="ctr"/>
            <a:r>
              <a:rPr sz="1150">
                <a:solidFill>
                  <a:srgbClr val="002060"/>
                </a:solidFill>
                <a:latin typeface="Calibri"/>
              </a:rPr>
              <a:t>TÖR kanne puudub</a:t>
            </a:r>
          </a:p>
        </p:txBody>
      </p:sp>
      <p:sp>
        <p:nvSpPr>
          <p:cNvPr id="9" name="TextBox 8"/>
          <p:cNvSpPr txBox="1"/>
          <p:nvPr/>
        </p:nvSpPr>
        <p:spPr>
          <a:xfrm>
            <a:off x="804672" y="4919472"/>
            <a:ext cx="4709160" cy="274320"/>
          </a:xfrm>
          <a:prstGeom prst="rect">
            <a:avLst/>
          </a:prstGeom>
          <a:noFill/>
        </p:spPr>
        <p:txBody>
          <a:bodyPr wrap="square" lIns="9144" tIns="9144" rIns="9144" bIns="9144" anchor="t">
            <a:spAutoFit/>
          </a:bodyPr>
          <a:lstStyle/>
          <a:p>
            <a:pPr algn="ctr"/>
            <a:r>
              <a:rPr sz="1150" b="0">
                <a:solidFill>
                  <a:srgbClr val="666666"/>
                </a:solidFill>
                <a:latin typeface="Calibri"/>
              </a:rPr>
              <a:t>30% seos puudub • 11% ametiala teadmata</a:t>
            </a:r>
          </a:p>
        </p:txBody>
      </p:sp>
      <p:sp>
        <p:nvSpPr>
          <p:cNvPr id="10" name="TextBox 9"/>
          <p:cNvSpPr txBox="1"/>
          <p:nvPr/>
        </p:nvSpPr>
        <p:spPr>
          <a:xfrm>
            <a:off x="6199632" y="1847088"/>
            <a:ext cx="5074920" cy="2943883"/>
          </a:xfrm>
          <a:prstGeom prst="rect">
            <a:avLst/>
          </a:prstGeom>
          <a:noFill/>
        </p:spPr>
        <p:txBody>
          <a:bodyPr wrap="square" lIns="36576" tIns="18288" rIns="27432" bIns="18288">
            <a:spAutoFit/>
          </a:bodyPr>
          <a:lstStyle/>
          <a:p>
            <a:pPr>
              <a:spcAft>
                <a:spcPts val="500"/>
              </a:spcAft>
              <a:defRPr sz="1470">
                <a:solidFill>
                  <a:srgbClr val="002060"/>
                </a:solidFill>
                <a:latin typeface="Calibri"/>
              </a:defRPr>
            </a:pPr>
            <a:r>
              <a:rPr dirty="0"/>
              <a:t>• </a:t>
            </a:r>
            <a:r>
              <a:rPr dirty="0" err="1"/>
              <a:t>Reisikonsultandi</a:t>
            </a:r>
            <a:r>
              <a:rPr dirty="0"/>
              <a:t> </a:t>
            </a:r>
            <a:r>
              <a:rPr dirty="0" err="1"/>
              <a:t>jätkamise</a:t>
            </a:r>
            <a:r>
              <a:rPr dirty="0"/>
              <a:t> </a:t>
            </a:r>
            <a:r>
              <a:rPr dirty="0" err="1"/>
              <a:t>vajadus</a:t>
            </a:r>
            <a:r>
              <a:rPr dirty="0"/>
              <a:t> on </a:t>
            </a:r>
            <a:r>
              <a:rPr dirty="0" err="1"/>
              <a:t>suurema</a:t>
            </a:r>
            <a:r>
              <a:rPr dirty="0"/>
              <a:t> </a:t>
            </a:r>
            <a:r>
              <a:rPr dirty="0" err="1"/>
              <a:t>küsimärgi</a:t>
            </a:r>
            <a:r>
              <a:rPr dirty="0"/>
              <a:t> all </a:t>
            </a:r>
            <a:r>
              <a:rPr dirty="0" err="1"/>
              <a:t>kui</a:t>
            </a:r>
            <a:r>
              <a:rPr dirty="0"/>
              <a:t> </a:t>
            </a:r>
            <a:r>
              <a:rPr dirty="0" err="1"/>
              <a:t>turismikorraldaja</a:t>
            </a:r>
            <a:r>
              <a:rPr dirty="0"/>
              <a:t> </a:t>
            </a:r>
            <a:r>
              <a:rPr dirty="0" err="1"/>
              <a:t>puhul</a:t>
            </a:r>
            <a:r>
              <a:rPr dirty="0"/>
              <a:t>: </a:t>
            </a:r>
            <a:r>
              <a:rPr dirty="0" err="1"/>
              <a:t>õpe</a:t>
            </a:r>
            <a:r>
              <a:rPr dirty="0"/>
              <a:t> on </a:t>
            </a:r>
            <a:r>
              <a:rPr dirty="0" err="1"/>
              <a:t>väikese</a:t>
            </a:r>
            <a:r>
              <a:rPr dirty="0"/>
              <a:t> </a:t>
            </a:r>
            <a:r>
              <a:rPr dirty="0" err="1"/>
              <a:t>mahuga</a:t>
            </a:r>
            <a:r>
              <a:rPr dirty="0"/>
              <a:t> ja </a:t>
            </a:r>
            <a:r>
              <a:rPr dirty="0" err="1"/>
              <a:t>rakendumine</a:t>
            </a:r>
            <a:r>
              <a:rPr dirty="0"/>
              <a:t> </a:t>
            </a:r>
            <a:r>
              <a:rPr dirty="0" err="1"/>
              <a:t>madal</a:t>
            </a:r>
            <a:r>
              <a:rPr dirty="0"/>
              <a:t>.</a:t>
            </a:r>
          </a:p>
          <a:p>
            <a:pPr>
              <a:spcAft>
                <a:spcPts val="500"/>
              </a:spcAft>
              <a:defRPr sz="1470">
                <a:solidFill>
                  <a:srgbClr val="002060"/>
                </a:solidFill>
                <a:latin typeface="Calibri"/>
              </a:defRPr>
            </a:pPr>
            <a:r>
              <a:rPr dirty="0"/>
              <a:t>• </a:t>
            </a:r>
            <a:r>
              <a:rPr dirty="0" err="1"/>
              <a:t>Standardi</a:t>
            </a:r>
            <a:r>
              <a:rPr dirty="0"/>
              <a:t> </a:t>
            </a:r>
            <a:r>
              <a:rPr dirty="0" err="1"/>
              <a:t>tööprofiil</a:t>
            </a:r>
            <a:r>
              <a:rPr dirty="0"/>
              <a:t> on </a:t>
            </a:r>
            <a:r>
              <a:rPr dirty="0" err="1"/>
              <a:t>kitsas</a:t>
            </a:r>
            <a:r>
              <a:rPr dirty="0"/>
              <a:t> </a:t>
            </a:r>
            <a:r>
              <a:rPr dirty="0" err="1"/>
              <a:t>ning</a:t>
            </a:r>
            <a:r>
              <a:rPr dirty="0"/>
              <a:t> info </a:t>
            </a:r>
            <a:r>
              <a:rPr dirty="0" err="1"/>
              <a:t>otsimist</a:t>
            </a:r>
            <a:r>
              <a:rPr dirty="0"/>
              <a:t>, </a:t>
            </a:r>
            <a:r>
              <a:rPr dirty="0" err="1"/>
              <a:t>broneerimist</a:t>
            </a:r>
            <a:r>
              <a:rPr dirty="0"/>
              <a:t>, </a:t>
            </a:r>
            <a:r>
              <a:rPr dirty="0" err="1"/>
              <a:t>müügi</a:t>
            </a:r>
            <a:r>
              <a:rPr dirty="0"/>
              <a:t> </a:t>
            </a:r>
            <a:r>
              <a:rPr dirty="0" err="1"/>
              <a:t>vormistamist</a:t>
            </a:r>
            <a:r>
              <a:rPr dirty="0"/>
              <a:t> ja </a:t>
            </a:r>
            <a:r>
              <a:rPr dirty="0" err="1"/>
              <a:t>dokumentatsiooni</a:t>
            </a:r>
            <a:r>
              <a:rPr dirty="0"/>
              <a:t> </a:t>
            </a:r>
            <a:r>
              <a:rPr dirty="0" err="1"/>
              <a:t>mõjutavad</a:t>
            </a:r>
            <a:r>
              <a:rPr dirty="0"/>
              <a:t> </a:t>
            </a:r>
            <a:r>
              <a:rPr dirty="0" err="1"/>
              <a:t>tugevalt</a:t>
            </a:r>
            <a:r>
              <a:rPr dirty="0"/>
              <a:t> </a:t>
            </a:r>
            <a:r>
              <a:rPr dirty="0" err="1"/>
              <a:t>digitaliseerimine</a:t>
            </a:r>
            <a:r>
              <a:rPr dirty="0"/>
              <a:t> ja </a:t>
            </a:r>
            <a:r>
              <a:rPr dirty="0" err="1"/>
              <a:t>automatiseerimine</a:t>
            </a:r>
            <a:r>
              <a:rPr dirty="0"/>
              <a:t>.</a:t>
            </a:r>
          </a:p>
          <a:p>
            <a:pPr>
              <a:spcAft>
                <a:spcPts val="500"/>
              </a:spcAft>
              <a:defRPr sz="1470">
                <a:solidFill>
                  <a:srgbClr val="002060"/>
                </a:solidFill>
                <a:latin typeface="Calibri"/>
              </a:defRPr>
            </a:pPr>
            <a:r>
              <a:rPr dirty="0"/>
              <a:t>• </a:t>
            </a:r>
            <a:r>
              <a:rPr dirty="0" err="1"/>
              <a:t>Reisikonsultandi</a:t>
            </a:r>
            <a:r>
              <a:rPr dirty="0"/>
              <a:t> </a:t>
            </a:r>
            <a:r>
              <a:rPr dirty="0" err="1"/>
              <a:t>amet</a:t>
            </a:r>
            <a:r>
              <a:rPr dirty="0"/>
              <a:t> </a:t>
            </a:r>
            <a:r>
              <a:rPr dirty="0" err="1"/>
              <a:t>ei</a:t>
            </a:r>
            <a:r>
              <a:rPr dirty="0"/>
              <a:t> ole </a:t>
            </a:r>
            <a:r>
              <a:rPr dirty="0" err="1"/>
              <a:t>kadunud</a:t>
            </a:r>
            <a:r>
              <a:rPr dirty="0"/>
              <a:t>, </a:t>
            </a:r>
            <a:r>
              <a:rPr dirty="0" err="1"/>
              <a:t>kuid</a:t>
            </a:r>
            <a:r>
              <a:rPr dirty="0"/>
              <a:t> </a:t>
            </a:r>
            <a:r>
              <a:rPr dirty="0" err="1"/>
              <a:t>uue</a:t>
            </a:r>
            <a:r>
              <a:rPr dirty="0"/>
              <a:t> OSKA </a:t>
            </a:r>
            <a:r>
              <a:rPr dirty="0" err="1"/>
              <a:t>uuringuga</a:t>
            </a:r>
            <a:r>
              <a:rPr dirty="0"/>
              <a:t> </a:t>
            </a:r>
            <a:r>
              <a:rPr dirty="0" err="1"/>
              <a:t>tuleb</a:t>
            </a:r>
            <a:r>
              <a:rPr dirty="0"/>
              <a:t> </a:t>
            </a:r>
            <a:r>
              <a:rPr dirty="0" err="1"/>
              <a:t>hinnata</a:t>
            </a:r>
            <a:r>
              <a:rPr dirty="0"/>
              <a:t> </a:t>
            </a:r>
            <a:r>
              <a:rPr dirty="0" err="1"/>
              <a:t>tööjõuvajadust</a:t>
            </a:r>
            <a:r>
              <a:rPr dirty="0"/>
              <a:t> ja </a:t>
            </a:r>
            <a:r>
              <a:rPr dirty="0" err="1"/>
              <a:t>seda</a:t>
            </a:r>
            <a:r>
              <a:rPr dirty="0"/>
              <a:t>, kas </a:t>
            </a:r>
            <a:r>
              <a:rPr dirty="0" err="1"/>
              <a:t>eraldiseisev</a:t>
            </a:r>
            <a:r>
              <a:rPr dirty="0"/>
              <a:t> </a:t>
            </a:r>
            <a:r>
              <a:rPr dirty="0" err="1"/>
              <a:t>tasemeõpe</a:t>
            </a:r>
            <a:r>
              <a:rPr dirty="0"/>
              <a:t> on </a:t>
            </a:r>
            <a:r>
              <a:rPr dirty="0" err="1"/>
              <a:t>jätkuvalt</a:t>
            </a:r>
            <a:r>
              <a:rPr dirty="0"/>
              <a:t> </a:t>
            </a:r>
            <a:r>
              <a:rPr dirty="0" err="1"/>
              <a:t>põhjendatud</a:t>
            </a:r>
            <a:r>
              <a:rPr dirty="0"/>
              <a:t>.</a:t>
            </a:r>
          </a:p>
          <a:p>
            <a:pPr>
              <a:spcAft>
                <a:spcPts val="500"/>
              </a:spcAft>
              <a:defRPr sz="1470">
                <a:solidFill>
                  <a:srgbClr val="002060"/>
                </a:solidFill>
                <a:latin typeface="Calibri"/>
              </a:defRPr>
            </a:pPr>
            <a:r>
              <a:rPr dirty="0"/>
              <a:t>• Arhi</a:t>
            </a:r>
            <a:r>
              <a:rPr lang="et-EE" dirty="0"/>
              <a:t>veerimine</a:t>
            </a:r>
            <a:r>
              <a:rPr dirty="0"/>
              <a:t> </a:t>
            </a:r>
            <a:r>
              <a:rPr dirty="0" err="1"/>
              <a:t>enne</a:t>
            </a:r>
            <a:r>
              <a:rPr dirty="0"/>
              <a:t> </a:t>
            </a:r>
            <a:r>
              <a:rPr dirty="0" err="1"/>
              <a:t>uut</a:t>
            </a:r>
            <a:r>
              <a:rPr dirty="0"/>
              <a:t> </a:t>
            </a:r>
            <a:r>
              <a:rPr dirty="0" err="1"/>
              <a:t>uuringut</a:t>
            </a:r>
            <a:r>
              <a:rPr dirty="0"/>
              <a:t> </a:t>
            </a:r>
            <a:r>
              <a:rPr dirty="0" err="1"/>
              <a:t>oleks</a:t>
            </a:r>
            <a:r>
              <a:rPr dirty="0"/>
              <a:t> </a:t>
            </a:r>
            <a:r>
              <a:rPr dirty="0" err="1"/>
              <a:t>siiski</a:t>
            </a:r>
            <a:r>
              <a:rPr dirty="0"/>
              <a:t> </a:t>
            </a:r>
            <a:r>
              <a:rPr dirty="0" err="1"/>
              <a:t>ennatlik</a:t>
            </a:r>
            <a:r>
              <a:rPr dirty="0"/>
              <a:t>; </a:t>
            </a:r>
            <a:r>
              <a:rPr dirty="0" err="1"/>
              <a:t>lühiajaline</a:t>
            </a:r>
            <a:r>
              <a:rPr dirty="0"/>
              <a:t> </a:t>
            </a:r>
            <a:r>
              <a:rPr dirty="0" err="1"/>
              <a:t>pikendamine</a:t>
            </a:r>
            <a:r>
              <a:rPr dirty="0"/>
              <a:t> </a:t>
            </a:r>
            <a:r>
              <a:rPr dirty="0" err="1"/>
              <a:t>võimaldab</a:t>
            </a:r>
            <a:r>
              <a:rPr dirty="0"/>
              <a:t> </a:t>
            </a:r>
            <a:r>
              <a:rPr dirty="0" err="1"/>
              <a:t>teha</a:t>
            </a:r>
            <a:r>
              <a:rPr dirty="0"/>
              <a:t> </a:t>
            </a:r>
            <a:r>
              <a:rPr dirty="0" err="1"/>
              <a:t>otsuse</a:t>
            </a:r>
            <a:r>
              <a:rPr dirty="0"/>
              <a:t> </a:t>
            </a:r>
            <a:r>
              <a:rPr dirty="0" err="1"/>
              <a:t>värskema</a:t>
            </a:r>
            <a:r>
              <a:rPr dirty="0"/>
              <a:t> </a:t>
            </a:r>
            <a:r>
              <a:rPr dirty="0" err="1"/>
              <a:t>valdkondliku</a:t>
            </a:r>
            <a:r>
              <a:rPr dirty="0"/>
              <a:t> </a:t>
            </a:r>
            <a:r>
              <a:rPr dirty="0" err="1"/>
              <a:t>teadmise</a:t>
            </a:r>
            <a:r>
              <a:rPr dirty="0"/>
              <a:t> </a:t>
            </a:r>
            <a:r>
              <a:rPr dirty="0" err="1"/>
              <a:t>alusel</a:t>
            </a:r>
            <a:r>
              <a:rPr dirty="0"/>
              <a:t>.</a:t>
            </a:r>
          </a:p>
        </p:txBody>
      </p:sp>
      <p:sp>
        <p:nvSpPr>
          <p:cNvPr id="11" name="Rounded Rectangle 10"/>
          <p:cNvSpPr/>
          <p:nvPr/>
        </p:nvSpPr>
        <p:spPr>
          <a:xfrm>
            <a:off x="658368" y="5193792"/>
            <a:ext cx="10799064" cy="512064"/>
          </a:xfrm>
          <a:prstGeom prst="roundRect">
            <a:avLst/>
          </a:prstGeom>
          <a:solidFill>
            <a:srgbClr val="FFF6D8"/>
          </a:solidFill>
          <a:ln w="19050">
            <a:solidFill>
              <a:srgbClr val="F4B100"/>
            </a:solidFill>
          </a:ln>
        </p:spPr>
        <p:style>
          <a:lnRef idx="1">
            <a:schemeClr val="accent1"/>
          </a:lnRef>
          <a:fillRef idx="3">
            <a:schemeClr val="accent1"/>
          </a:fillRef>
          <a:effectRef idx="2">
            <a:schemeClr val="accent1"/>
          </a:effectRef>
          <a:fontRef idx="minor">
            <a:schemeClr val="lt1"/>
          </a:fontRef>
        </p:style>
        <p:txBody>
          <a:bodyPr wrap="square" lIns="118872" tIns="64008" rIns="118872" bIns="36576" rtlCol="0" anchor="ctr"/>
          <a:lstStyle/>
          <a:p>
            <a:pPr algn="ctr"/>
            <a:r>
              <a:rPr sz="1400" b="1" dirty="0">
                <a:solidFill>
                  <a:srgbClr val="C00000"/>
                </a:solidFill>
                <a:latin typeface="Calibri"/>
              </a:rPr>
              <a:t>ETTEPANEK: </a:t>
            </a:r>
            <a:r>
              <a:rPr sz="1400" b="1" dirty="0" err="1">
                <a:solidFill>
                  <a:srgbClr val="002060"/>
                </a:solidFill>
                <a:latin typeface="Calibri"/>
              </a:rPr>
              <a:t>pikendada</a:t>
            </a:r>
            <a:r>
              <a:rPr sz="1400" b="1" dirty="0">
                <a:solidFill>
                  <a:srgbClr val="002060"/>
                </a:solidFill>
                <a:latin typeface="Calibri"/>
              </a:rPr>
              <a:t> </a:t>
            </a:r>
            <a:r>
              <a:rPr sz="1400" b="1" dirty="0" err="1">
                <a:solidFill>
                  <a:srgbClr val="002060"/>
                </a:solidFill>
                <a:latin typeface="Calibri"/>
              </a:rPr>
              <a:t>kutsestandardi</a:t>
            </a:r>
            <a:r>
              <a:rPr sz="1400" b="1" dirty="0">
                <a:solidFill>
                  <a:srgbClr val="002060"/>
                </a:solidFill>
                <a:latin typeface="Calibri"/>
              </a:rPr>
              <a:t> </a:t>
            </a:r>
            <a:r>
              <a:rPr sz="1400" b="1" dirty="0" err="1">
                <a:solidFill>
                  <a:srgbClr val="002060"/>
                </a:solidFill>
                <a:latin typeface="Calibri"/>
              </a:rPr>
              <a:t>kehtivust</a:t>
            </a:r>
            <a:r>
              <a:rPr sz="1400" b="1" dirty="0">
                <a:solidFill>
                  <a:srgbClr val="002060"/>
                </a:solidFill>
                <a:latin typeface="Calibri"/>
              </a:rPr>
              <a:t> </a:t>
            </a:r>
            <a:r>
              <a:rPr sz="1400" b="1" dirty="0" err="1">
                <a:solidFill>
                  <a:srgbClr val="002060"/>
                </a:solidFill>
                <a:latin typeface="Calibri"/>
              </a:rPr>
              <a:t>muutmata</a:t>
            </a:r>
            <a:r>
              <a:rPr sz="1400" b="1" dirty="0">
                <a:solidFill>
                  <a:srgbClr val="002060"/>
                </a:solidFill>
                <a:latin typeface="Calibri"/>
              </a:rPr>
              <a:t> </a:t>
            </a:r>
            <a:r>
              <a:rPr sz="1400" b="1" dirty="0" err="1">
                <a:solidFill>
                  <a:srgbClr val="002060"/>
                </a:solidFill>
                <a:latin typeface="Calibri"/>
              </a:rPr>
              <a:t>kujul</a:t>
            </a:r>
            <a:r>
              <a:rPr sz="1400" b="1" dirty="0">
                <a:solidFill>
                  <a:srgbClr val="002060"/>
                </a:solidFill>
                <a:latin typeface="Calibri"/>
              </a:rPr>
              <a:t> 2 </a:t>
            </a:r>
            <a:r>
              <a:rPr sz="1400" b="1" dirty="0" err="1">
                <a:solidFill>
                  <a:srgbClr val="002060"/>
                </a:solidFill>
                <a:latin typeface="Calibri"/>
              </a:rPr>
              <a:t>aastaks</a:t>
            </a:r>
            <a:r>
              <a:rPr sz="1400" b="1" dirty="0">
                <a:solidFill>
                  <a:srgbClr val="002060"/>
                </a:solidFill>
                <a:latin typeface="Calibri"/>
              </a:rPr>
              <a:t>, </a:t>
            </a:r>
            <a:r>
              <a:rPr sz="1400" b="1" dirty="0" err="1">
                <a:solidFill>
                  <a:srgbClr val="002060"/>
                </a:solidFill>
                <a:latin typeface="Calibri"/>
              </a:rPr>
              <a:t>kuni</a:t>
            </a:r>
            <a:r>
              <a:rPr sz="1400" b="1" dirty="0">
                <a:solidFill>
                  <a:srgbClr val="002060"/>
                </a:solidFill>
                <a:latin typeface="Calibri"/>
              </a:rPr>
              <a:t> </a:t>
            </a:r>
            <a:r>
              <a:rPr lang="et-EE" sz="1400" b="1" dirty="0">
                <a:solidFill>
                  <a:srgbClr val="002060"/>
                </a:solidFill>
                <a:latin typeface="Calibri"/>
              </a:rPr>
              <a:t>06</a:t>
            </a:r>
            <a:r>
              <a:rPr sz="1400" b="1" dirty="0">
                <a:solidFill>
                  <a:srgbClr val="002060"/>
                </a:solidFill>
                <a:latin typeface="Calibri"/>
              </a:rPr>
              <a:t>.1</a:t>
            </a:r>
            <a:r>
              <a:rPr lang="et-EE" sz="1400" b="1" dirty="0">
                <a:solidFill>
                  <a:srgbClr val="002060"/>
                </a:solidFill>
                <a:latin typeface="Calibri"/>
              </a:rPr>
              <a:t>0</a:t>
            </a:r>
            <a:r>
              <a:rPr sz="1400" b="1" dirty="0">
                <a:solidFill>
                  <a:srgbClr val="002060"/>
                </a:solidFill>
                <a:latin typeface="Calibri"/>
              </a:rPr>
              <a:t>.2028. </a:t>
            </a:r>
            <a:r>
              <a:rPr sz="1400" b="1" dirty="0" err="1">
                <a:solidFill>
                  <a:srgbClr val="002060"/>
                </a:solidFill>
                <a:latin typeface="Calibri"/>
              </a:rPr>
              <a:t>Pärast</a:t>
            </a:r>
            <a:r>
              <a:rPr sz="1400" b="1" dirty="0">
                <a:solidFill>
                  <a:srgbClr val="002060"/>
                </a:solidFill>
                <a:latin typeface="Calibri"/>
              </a:rPr>
              <a:t> </a:t>
            </a:r>
            <a:r>
              <a:rPr sz="1400" b="1" dirty="0" err="1">
                <a:solidFill>
                  <a:srgbClr val="002060"/>
                </a:solidFill>
                <a:latin typeface="Calibri"/>
              </a:rPr>
              <a:t>uut</a:t>
            </a:r>
            <a:r>
              <a:rPr sz="1400" b="1" dirty="0">
                <a:solidFill>
                  <a:srgbClr val="002060"/>
                </a:solidFill>
                <a:latin typeface="Calibri"/>
              </a:rPr>
              <a:t> OSKA </a:t>
            </a:r>
            <a:r>
              <a:rPr sz="1400" b="1" dirty="0" err="1">
                <a:solidFill>
                  <a:srgbClr val="002060"/>
                </a:solidFill>
                <a:latin typeface="Calibri"/>
              </a:rPr>
              <a:t>uuringut</a:t>
            </a:r>
            <a:r>
              <a:rPr sz="1400" b="1" dirty="0">
                <a:solidFill>
                  <a:srgbClr val="002060"/>
                </a:solidFill>
                <a:latin typeface="Calibri"/>
              </a:rPr>
              <a:t> </a:t>
            </a:r>
            <a:r>
              <a:rPr sz="1400" b="1" dirty="0" err="1">
                <a:solidFill>
                  <a:srgbClr val="002060"/>
                </a:solidFill>
                <a:latin typeface="Calibri"/>
              </a:rPr>
              <a:t>otsustada</a:t>
            </a:r>
            <a:r>
              <a:rPr sz="1400" b="1" dirty="0">
                <a:solidFill>
                  <a:srgbClr val="002060"/>
                </a:solidFill>
                <a:latin typeface="Calibri"/>
              </a:rPr>
              <a:t> </a:t>
            </a:r>
            <a:r>
              <a:rPr sz="1400" b="1" dirty="0" err="1">
                <a:solidFill>
                  <a:srgbClr val="002060"/>
                </a:solidFill>
                <a:latin typeface="Calibri"/>
              </a:rPr>
              <a:t>standardi</a:t>
            </a:r>
            <a:r>
              <a:rPr sz="1400" b="1" dirty="0">
                <a:solidFill>
                  <a:srgbClr val="002060"/>
                </a:solidFill>
                <a:latin typeface="Calibri"/>
              </a:rPr>
              <a:t> </a:t>
            </a:r>
            <a:r>
              <a:rPr sz="1400" b="1" dirty="0" err="1">
                <a:solidFill>
                  <a:srgbClr val="002060"/>
                </a:solidFill>
                <a:latin typeface="Calibri"/>
              </a:rPr>
              <a:t>uuendamine</a:t>
            </a:r>
            <a:r>
              <a:rPr sz="1400" b="1" dirty="0">
                <a:solidFill>
                  <a:srgbClr val="002060"/>
                </a:solidFill>
                <a:latin typeface="Calibri"/>
              </a:rPr>
              <a:t>, </a:t>
            </a:r>
            <a:r>
              <a:rPr sz="1400" b="1" dirty="0" err="1">
                <a:solidFill>
                  <a:srgbClr val="002060"/>
                </a:solidFill>
                <a:latin typeface="Calibri"/>
              </a:rPr>
              <a:t>ühendamine</a:t>
            </a:r>
            <a:r>
              <a:rPr sz="1400" b="1" dirty="0">
                <a:solidFill>
                  <a:srgbClr val="002060"/>
                </a:solidFill>
                <a:latin typeface="Calibri"/>
              </a:rPr>
              <a:t> </a:t>
            </a:r>
            <a:r>
              <a:rPr sz="1400" b="1" dirty="0" err="1">
                <a:solidFill>
                  <a:srgbClr val="002060"/>
                </a:solidFill>
                <a:latin typeface="Calibri"/>
              </a:rPr>
              <a:t>või</a:t>
            </a:r>
            <a:r>
              <a:rPr sz="1400" b="1" dirty="0">
                <a:solidFill>
                  <a:srgbClr val="002060"/>
                </a:solidFill>
                <a:latin typeface="Calibri"/>
              </a:rPr>
              <a:t> </a:t>
            </a:r>
            <a:r>
              <a:rPr sz="1400" b="1" dirty="0" err="1">
                <a:solidFill>
                  <a:srgbClr val="002060"/>
                </a:solidFill>
                <a:latin typeface="Calibri"/>
              </a:rPr>
              <a:t>arhiivimine</a:t>
            </a:r>
            <a:r>
              <a:rPr sz="1400" b="1" dirty="0">
                <a:solidFill>
                  <a:srgbClr val="002060"/>
                </a:solidFill>
                <a:latin typeface="Calibri"/>
              </a:rPr>
              <a:t>.</a:t>
            </a:r>
          </a:p>
        </p:txBody>
      </p:sp>
      <p:sp>
        <p:nvSpPr>
          <p:cNvPr id="12" name="TextBox 11"/>
          <p:cNvSpPr txBox="1"/>
          <p:nvPr/>
        </p:nvSpPr>
        <p:spPr>
          <a:xfrm>
            <a:off x="658368" y="5848052"/>
            <a:ext cx="10744200" cy="849463"/>
          </a:xfrm>
          <a:prstGeom prst="rect">
            <a:avLst/>
          </a:prstGeom>
          <a:noFill/>
        </p:spPr>
        <p:txBody>
          <a:bodyPr wrap="square" lIns="9144" tIns="9144" rIns="9144" bIns="9144" anchor="t">
            <a:spAutoFit/>
          </a:bodyPr>
          <a:lstStyle/>
          <a:p>
            <a:r>
              <a:rPr lang="et-EE" b="1" dirty="0">
                <a:solidFill>
                  <a:srgbClr val="002060"/>
                </a:solidFill>
              </a:rPr>
              <a:t>HÄÄLETUS</a:t>
            </a:r>
          </a:p>
          <a:p>
            <a:r>
              <a:rPr lang="et-EE" dirty="0">
                <a:solidFill>
                  <a:srgbClr val="002060"/>
                </a:solidFill>
              </a:rPr>
              <a:t>Kes on Reisikonsultant, tase 5 kutsestandardi pikendamise 2 aastaks kehtivusajaga kuni 06.10.2028 kinnitamise ja esitamise kutseregistrisse kandmiseks POOLT/</a:t>
            </a:r>
            <a:r>
              <a:rPr lang="et-EE" b="1" dirty="0">
                <a:solidFill>
                  <a:srgbClr val="002060"/>
                </a:solidFill>
              </a:rPr>
              <a:t>VASTU</a:t>
            </a:r>
          </a:p>
        </p:txBody>
      </p:sp>
    </p:spTree>
    <p:extLst>
      <p:ext uri="{BB962C8B-B14F-4D97-AF65-F5344CB8AC3E}">
        <p14:creationId xmlns:p14="http://schemas.microsoft.com/office/powerpoint/2010/main" val="1438508614"/>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7F38A-5765-BE58-5BCA-CA123AE3D068}"/>
              </a:ext>
            </a:extLst>
          </p:cNvPr>
          <p:cNvSpPr>
            <a:spLocks noGrp="1"/>
          </p:cNvSpPr>
          <p:nvPr>
            <p:ph type="title"/>
          </p:nvPr>
        </p:nvSpPr>
        <p:spPr/>
        <p:txBody>
          <a:bodyPr/>
          <a:lstStyle/>
          <a:p>
            <a:pPr algn="l"/>
            <a:r>
              <a:rPr lang="et-EE" sz="3200" b="1" dirty="0">
                <a:solidFill>
                  <a:schemeClr val="tx2">
                    <a:lumMod val="75000"/>
                  </a:schemeClr>
                </a:solidFill>
              </a:rPr>
              <a:t>1.3 Hotelliteeninduse spetsialist</a:t>
            </a:r>
            <a:r>
              <a:rPr lang="fi-FI" sz="3200" b="1" dirty="0">
                <a:solidFill>
                  <a:schemeClr val="tx2">
                    <a:lumMod val="75000"/>
                  </a:schemeClr>
                </a:solidFill>
              </a:rPr>
              <a:t>, tase </a:t>
            </a:r>
            <a:r>
              <a:rPr lang="et-EE" sz="3200" b="1" dirty="0">
                <a:solidFill>
                  <a:schemeClr val="tx2">
                    <a:lumMod val="75000"/>
                  </a:schemeClr>
                </a:solidFill>
              </a:rPr>
              <a:t>5 kutsestandardi pikendamine </a:t>
            </a:r>
          </a:p>
        </p:txBody>
      </p:sp>
      <p:sp>
        <p:nvSpPr>
          <p:cNvPr id="4" name="TextBox 3">
            <a:extLst>
              <a:ext uri="{FF2B5EF4-FFF2-40B4-BE49-F238E27FC236}">
                <a16:creationId xmlns:a16="http://schemas.microsoft.com/office/drawing/2014/main" id="{4818C5FC-7C92-1777-9AF2-D395206E54D7}"/>
              </a:ext>
            </a:extLst>
          </p:cNvPr>
          <p:cNvSpPr txBox="1"/>
          <p:nvPr/>
        </p:nvSpPr>
        <p:spPr>
          <a:xfrm>
            <a:off x="858983" y="1773382"/>
            <a:ext cx="10224654" cy="4708981"/>
          </a:xfrm>
          <a:prstGeom prst="rect">
            <a:avLst/>
          </a:prstGeom>
          <a:noFill/>
        </p:spPr>
        <p:txBody>
          <a:bodyPr wrap="square">
            <a:spAutoFit/>
          </a:bodyPr>
          <a:lstStyle/>
          <a:p>
            <a:pPr marL="285750" indent="-285750">
              <a:buFont typeface="Wingdings" panose="05000000000000000000" pitchFamily="2" charset="2"/>
              <a:buChar char="Ø"/>
            </a:pPr>
            <a:r>
              <a:rPr lang="et-EE" sz="2000" dirty="0">
                <a:solidFill>
                  <a:srgbClr val="002060"/>
                </a:solidFill>
              </a:rPr>
              <a:t>Kutsestandard kehtib kuni 13.10.2026</a:t>
            </a:r>
          </a:p>
          <a:p>
            <a:pPr marL="285750" indent="-285750">
              <a:buFont typeface="Wingdings" panose="05000000000000000000" pitchFamily="2" charset="2"/>
              <a:buChar char="Ø"/>
            </a:pPr>
            <a:r>
              <a:rPr lang="et-EE" sz="2000" dirty="0">
                <a:solidFill>
                  <a:srgbClr val="002060"/>
                </a:solidFill>
              </a:rPr>
              <a:t>Kutsestandardi töörühm on kinnitatud 25.03.2026 </a:t>
            </a:r>
          </a:p>
          <a:p>
            <a:pPr marL="285750" indent="-285750">
              <a:buFont typeface="Wingdings" panose="05000000000000000000" pitchFamily="2" charset="2"/>
              <a:buChar char="Ø"/>
            </a:pPr>
            <a:r>
              <a:rPr lang="et-EE" sz="2000" dirty="0">
                <a:solidFill>
                  <a:srgbClr val="002060"/>
                </a:solidFill>
              </a:rPr>
              <a:t>Kutse andja on Eesti Peakokkade Ühendus</a:t>
            </a:r>
          </a:p>
          <a:p>
            <a:endParaRPr lang="et-EE" sz="2000" dirty="0">
              <a:solidFill>
                <a:srgbClr val="002060"/>
              </a:solidFill>
            </a:endParaRPr>
          </a:p>
          <a:p>
            <a:pPr marL="285750" indent="-285750">
              <a:buFont typeface="Wingdings" panose="05000000000000000000" pitchFamily="2" charset="2"/>
              <a:buChar char="Ø"/>
            </a:pPr>
            <a:r>
              <a:rPr lang="et-EE" sz="2000" dirty="0">
                <a:solidFill>
                  <a:srgbClr val="002060"/>
                </a:solidFill>
              </a:rPr>
              <a:t>Lähiajal muutub õigusraamistik</a:t>
            </a:r>
          </a:p>
          <a:p>
            <a:pPr marL="285750" indent="-285750">
              <a:buFont typeface="Wingdings" panose="05000000000000000000" pitchFamily="2" charset="2"/>
              <a:buChar char="Ø"/>
            </a:pPr>
            <a:r>
              <a:rPr lang="et-EE" sz="2000" dirty="0">
                <a:solidFill>
                  <a:srgbClr val="002060"/>
                </a:solidFill>
              </a:rPr>
              <a:t>Ei ole reguleeritud kutse</a:t>
            </a:r>
          </a:p>
          <a:p>
            <a:endParaRPr lang="et-EE" sz="2000" dirty="0">
              <a:solidFill>
                <a:srgbClr val="002060"/>
              </a:solidFill>
            </a:endParaRPr>
          </a:p>
          <a:p>
            <a:r>
              <a:rPr lang="et-EE" sz="2000" dirty="0">
                <a:solidFill>
                  <a:srgbClr val="00B050"/>
                </a:solidFill>
              </a:rPr>
              <a:t>Kutse andmise järjepidevuse tagamiseks tehakse ettepanek pikendada kutsestandardi kehtivusaega muutmata kujul viie aasta võrra. Kehtivusaja pikendamine ei välista kutsestandardi muutmist enne pikendatud kehtivusaja lõppu, kui standardi ülevaatamise tulemusel selgub selle muutmise vajadus.</a:t>
            </a:r>
          </a:p>
          <a:p>
            <a:endParaRPr lang="et-EE" sz="2000" dirty="0">
              <a:solidFill>
                <a:srgbClr val="002060"/>
              </a:solidFill>
            </a:endParaRPr>
          </a:p>
          <a:p>
            <a:r>
              <a:rPr lang="et-EE" sz="2000" b="1" dirty="0">
                <a:solidFill>
                  <a:srgbClr val="002060"/>
                </a:solidFill>
              </a:rPr>
              <a:t>HÄÄLETUS</a:t>
            </a:r>
          </a:p>
          <a:p>
            <a:r>
              <a:rPr lang="et-EE" sz="2000" dirty="0">
                <a:solidFill>
                  <a:srgbClr val="002060"/>
                </a:solidFill>
              </a:rPr>
              <a:t>Kes on Hotelliteeninduse spetsialist, tase 5 kutsestandardi pikendamise 5 aastaks kehtivusajaga kuni 06.10.2031 kinnitamise ja esitamise kutseregistrisse kandmiseks POOLT/</a:t>
            </a:r>
            <a:r>
              <a:rPr lang="et-EE" sz="2000" b="1" dirty="0">
                <a:solidFill>
                  <a:srgbClr val="002060"/>
                </a:solidFill>
              </a:rPr>
              <a:t>VASTU</a:t>
            </a:r>
          </a:p>
        </p:txBody>
      </p:sp>
    </p:spTree>
    <p:extLst>
      <p:ext uri="{BB962C8B-B14F-4D97-AF65-F5344CB8AC3E}">
        <p14:creationId xmlns:p14="http://schemas.microsoft.com/office/powerpoint/2010/main" val="3424901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630F3-B11A-CD56-F17B-7936DD5803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249980-EF34-44C5-2291-D3AD8F196BF5}"/>
              </a:ext>
            </a:extLst>
          </p:cNvPr>
          <p:cNvSpPr>
            <a:spLocks noGrp="1"/>
          </p:cNvSpPr>
          <p:nvPr>
            <p:ph type="title"/>
          </p:nvPr>
        </p:nvSpPr>
        <p:spPr/>
        <p:txBody>
          <a:bodyPr/>
          <a:lstStyle/>
          <a:p>
            <a:pPr algn="l"/>
            <a:r>
              <a:rPr lang="et-EE" sz="3200" b="1" dirty="0">
                <a:solidFill>
                  <a:schemeClr val="tx2">
                    <a:lumMod val="75000"/>
                  </a:schemeClr>
                </a:solidFill>
              </a:rPr>
              <a:t>1.4 Turismiettevõtte teenindaja</a:t>
            </a:r>
            <a:r>
              <a:rPr lang="fi-FI" sz="3200" b="1" dirty="0">
                <a:solidFill>
                  <a:schemeClr val="tx2">
                    <a:lumMod val="75000"/>
                  </a:schemeClr>
                </a:solidFill>
              </a:rPr>
              <a:t>, tase </a:t>
            </a:r>
            <a:r>
              <a:rPr lang="et-EE" sz="3200" b="1" dirty="0">
                <a:solidFill>
                  <a:schemeClr val="tx2">
                    <a:lumMod val="75000"/>
                  </a:schemeClr>
                </a:solidFill>
              </a:rPr>
              <a:t>4 kutsestandardi pikendamine </a:t>
            </a:r>
          </a:p>
        </p:txBody>
      </p:sp>
      <p:sp>
        <p:nvSpPr>
          <p:cNvPr id="4" name="TextBox 3">
            <a:extLst>
              <a:ext uri="{FF2B5EF4-FFF2-40B4-BE49-F238E27FC236}">
                <a16:creationId xmlns:a16="http://schemas.microsoft.com/office/drawing/2014/main" id="{6FAE7F0E-BE5B-4530-34FA-C9C6B6E60EA1}"/>
              </a:ext>
            </a:extLst>
          </p:cNvPr>
          <p:cNvSpPr txBox="1"/>
          <p:nvPr/>
        </p:nvSpPr>
        <p:spPr>
          <a:xfrm>
            <a:off x="858983" y="1773382"/>
            <a:ext cx="10224654" cy="4708981"/>
          </a:xfrm>
          <a:prstGeom prst="rect">
            <a:avLst/>
          </a:prstGeom>
          <a:noFill/>
        </p:spPr>
        <p:txBody>
          <a:bodyPr wrap="square">
            <a:spAutoFit/>
          </a:bodyPr>
          <a:lstStyle/>
          <a:p>
            <a:pPr marL="285750" indent="-285750">
              <a:buFont typeface="Wingdings" panose="05000000000000000000" pitchFamily="2" charset="2"/>
              <a:buChar char="Ø"/>
            </a:pPr>
            <a:r>
              <a:rPr lang="et-EE" sz="2000" dirty="0">
                <a:solidFill>
                  <a:srgbClr val="002060"/>
                </a:solidFill>
              </a:rPr>
              <a:t>Kutsestandard kehtib kuni 13.10.2026</a:t>
            </a:r>
          </a:p>
          <a:p>
            <a:pPr marL="285750" indent="-285750">
              <a:buFont typeface="Wingdings" panose="05000000000000000000" pitchFamily="2" charset="2"/>
              <a:buChar char="Ø"/>
            </a:pPr>
            <a:r>
              <a:rPr lang="et-EE" sz="2000" dirty="0">
                <a:solidFill>
                  <a:srgbClr val="002060"/>
                </a:solidFill>
              </a:rPr>
              <a:t>Kutsestandardi töörühm on kinnitatud 25.03.2026 </a:t>
            </a:r>
          </a:p>
          <a:p>
            <a:pPr marL="285750" indent="-285750">
              <a:buFont typeface="Wingdings" panose="05000000000000000000" pitchFamily="2" charset="2"/>
              <a:buChar char="Ø"/>
            </a:pPr>
            <a:r>
              <a:rPr lang="et-EE" sz="2000" dirty="0">
                <a:solidFill>
                  <a:srgbClr val="002060"/>
                </a:solidFill>
              </a:rPr>
              <a:t>Kutse andja on Eesti Peakokkade Ühendus</a:t>
            </a:r>
          </a:p>
          <a:p>
            <a:endParaRPr lang="et-EE" sz="2000" dirty="0">
              <a:solidFill>
                <a:srgbClr val="002060"/>
              </a:solidFill>
            </a:endParaRPr>
          </a:p>
          <a:p>
            <a:pPr marL="285750" indent="-285750">
              <a:buFont typeface="Wingdings" panose="05000000000000000000" pitchFamily="2" charset="2"/>
              <a:buChar char="Ø"/>
            </a:pPr>
            <a:r>
              <a:rPr lang="et-EE" sz="2000" dirty="0">
                <a:solidFill>
                  <a:srgbClr val="002060"/>
                </a:solidFill>
              </a:rPr>
              <a:t>Lähiajal muutub õigusraamistik</a:t>
            </a:r>
          </a:p>
          <a:p>
            <a:pPr marL="285750" indent="-285750">
              <a:buFont typeface="Wingdings" panose="05000000000000000000" pitchFamily="2" charset="2"/>
              <a:buChar char="Ø"/>
            </a:pPr>
            <a:r>
              <a:rPr lang="et-EE" sz="2000" dirty="0">
                <a:solidFill>
                  <a:srgbClr val="002060"/>
                </a:solidFill>
              </a:rPr>
              <a:t>Ei ole reguleeritud kutse</a:t>
            </a:r>
          </a:p>
          <a:p>
            <a:endParaRPr lang="et-EE" sz="2000" dirty="0">
              <a:solidFill>
                <a:srgbClr val="002060"/>
              </a:solidFill>
            </a:endParaRPr>
          </a:p>
          <a:p>
            <a:r>
              <a:rPr lang="et-EE" sz="2000" dirty="0">
                <a:solidFill>
                  <a:srgbClr val="00B050"/>
                </a:solidFill>
              </a:rPr>
              <a:t>Kutse andmise järjepidevuse tagamiseks tehakse ettepanek pikendada kutsestandardi kehtivusaega muutmata kujul viie aasta võrra. Kehtivusaja pikendamine ei välista kutsestandardi muutmist enne pikendatud kehtivusaja lõppu, kui standardi ülevaatamise tulemusel selgub selle muutmise vajadus.</a:t>
            </a:r>
          </a:p>
          <a:p>
            <a:pPr marL="285750" indent="-285750">
              <a:buFont typeface="Wingdings" panose="05000000000000000000" pitchFamily="2" charset="2"/>
              <a:buChar char="Ø"/>
            </a:pPr>
            <a:endParaRPr lang="et-EE" sz="2000" dirty="0">
              <a:solidFill>
                <a:srgbClr val="002060"/>
              </a:solidFill>
            </a:endParaRPr>
          </a:p>
          <a:p>
            <a:r>
              <a:rPr lang="et-EE" sz="2000" b="1" dirty="0">
                <a:solidFill>
                  <a:srgbClr val="002060"/>
                </a:solidFill>
              </a:rPr>
              <a:t>HÄÄLETUS</a:t>
            </a:r>
          </a:p>
          <a:p>
            <a:r>
              <a:rPr lang="et-EE" sz="2000" dirty="0">
                <a:solidFill>
                  <a:srgbClr val="002060"/>
                </a:solidFill>
              </a:rPr>
              <a:t>Kes on Turismiettevõtte teenindaja, tase 4 kutsestandardi pikendamise 5 aastaks kehtivusajaga kuni 06.10.2031 kinnitamise ja esitamise kutseregistrisse kandmiseks POOLT</a:t>
            </a:r>
            <a:r>
              <a:rPr lang="et-EE" sz="2000" b="1" dirty="0">
                <a:solidFill>
                  <a:srgbClr val="002060"/>
                </a:solidFill>
              </a:rPr>
              <a:t>/VASTU</a:t>
            </a:r>
          </a:p>
        </p:txBody>
      </p:sp>
    </p:spTree>
    <p:extLst>
      <p:ext uri="{BB962C8B-B14F-4D97-AF65-F5344CB8AC3E}">
        <p14:creationId xmlns:p14="http://schemas.microsoft.com/office/powerpoint/2010/main" val="3490548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894BF-35CC-9993-E44E-EE396B106696}"/>
              </a:ext>
            </a:extLst>
          </p:cNvPr>
          <p:cNvSpPr>
            <a:spLocks noGrp="1"/>
          </p:cNvSpPr>
          <p:nvPr>
            <p:ph type="title"/>
          </p:nvPr>
        </p:nvSpPr>
        <p:spPr/>
        <p:txBody>
          <a:bodyPr/>
          <a:lstStyle/>
          <a:p>
            <a:pPr algn="l"/>
            <a:r>
              <a:rPr lang="et-EE" sz="3000" b="1" dirty="0">
                <a:solidFill>
                  <a:schemeClr val="tx2">
                    <a:lumMod val="75000"/>
                  </a:schemeClr>
                </a:solidFill>
                <a:latin typeface="Calibri" panose="020F0502020204030204" pitchFamily="34" charset="0"/>
                <a:cs typeface="Calibri" panose="020F0502020204030204" pitchFamily="34" charset="0"/>
              </a:rPr>
              <a:t>2.1 Eesti Keeletoimetajate Liidu kutse andmise kord keeletoimetaja, tase 6 kutsele</a:t>
            </a:r>
          </a:p>
        </p:txBody>
      </p:sp>
      <p:sp>
        <p:nvSpPr>
          <p:cNvPr id="4" name="TextBox 3">
            <a:extLst>
              <a:ext uri="{FF2B5EF4-FFF2-40B4-BE49-F238E27FC236}">
                <a16:creationId xmlns:a16="http://schemas.microsoft.com/office/drawing/2014/main" id="{8294E414-B2DD-4096-C566-1BCD25C4BD64}"/>
              </a:ext>
            </a:extLst>
          </p:cNvPr>
          <p:cNvSpPr txBox="1"/>
          <p:nvPr/>
        </p:nvSpPr>
        <p:spPr>
          <a:xfrm>
            <a:off x="609600" y="2034988"/>
            <a:ext cx="10893552" cy="3629263"/>
          </a:xfrm>
          <a:prstGeom prst="rect">
            <a:avLst/>
          </a:prstGeom>
          <a:noFill/>
        </p:spPr>
        <p:txBody>
          <a:bodyPr wrap="square">
            <a:spAutoFit/>
          </a:bodyPr>
          <a:lstStyle/>
          <a:p>
            <a:pPr>
              <a:lnSpc>
                <a:spcPts val="3127"/>
              </a:lnSpc>
            </a:pPr>
            <a:r>
              <a:rPr lang="et-EE" sz="200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MT Pro Bold"/>
              </a:rPr>
              <a:t>Eesti Keeletoimetajate Liit on esitanud muudetud keeletoimetaja, tase 6 kutse andmise korra, kus kutsekomisjoni koosseisus on töötajate/spetsialistide esindajaks kinnitatud </a:t>
            </a:r>
            <a:r>
              <a:rPr lang="fi-FI" sz="200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MT Pro Bold"/>
              </a:rPr>
              <a:t>Helen </a:t>
            </a:r>
            <a:r>
              <a:rPr lang="fi-FI" sz="2000" dirty="0" err="1">
                <a:solidFill>
                  <a:srgbClr val="002060"/>
                </a:solidFill>
                <a:latin typeface="Calibri" panose="020F0502020204030204" pitchFamily="34" charset="0"/>
                <a:ea typeface="Calibri" panose="020F0502020204030204" pitchFamily="34" charset="0"/>
                <a:cs typeface="Calibri" panose="020F0502020204030204" pitchFamily="34" charset="0"/>
                <a:sym typeface="Arial MT Pro Bold"/>
              </a:rPr>
              <a:t>Noormägi</a:t>
            </a:r>
            <a:r>
              <a:rPr lang="fi-FI" sz="200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MT Pro Bold"/>
              </a:rPr>
              <a:t>, </a:t>
            </a:r>
            <a:r>
              <a:rPr lang="fi-FI" sz="2000" dirty="0" err="1">
                <a:solidFill>
                  <a:srgbClr val="002060"/>
                </a:solidFill>
                <a:latin typeface="Calibri" panose="020F0502020204030204" pitchFamily="34" charset="0"/>
                <a:ea typeface="Calibri" panose="020F0502020204030204" pitchFamily="34" charset="0"/>
                <a:cs typeface="Calibri" panose="020F0502020204030204" pitchFamily="34" charset="0"/>
                <a:sym typeface="Arial MT Pro Bold"/>
              </a:rPr>
              <a:t>Justiits</a:t>
            </a:r>
            <a:r>
              <a:rPr lang="fi-FI" sz="200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MT Pro Bold"/>
              </a:rPr>
              <a:t>- ja </a:t>
            </a:r>
            <a:r>
              <a:rPr lang="fi-FI" sz="2000" dirty="0" err="1">
                <a:solidFill>
                  <a:srgbClr val="002060"/>
                </a:solidFill>
                <a:latin typeface="Calibri" panose="020F0502020204030204" pitchFamily="34" charset="0"/>
                <a:ea typeface="Calibri" panose="020F0502020204030204" pitchFamily="34" charset="0"/>
                <a:cs typeface="Calibri" panose="020F0502020204030204" pitchFamily="34" charset="0"/>
                <a:sym typeface="Arial MT Pro Bold"/>
              </a:rPr>
              <a:t>Digiministeeriumi</a:t>
            </a:r>
            <a:r>
              <a:rPr lang="et-EE" sz="200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MT Pro Bold"/>
              </a:rPr>
              <a:t>st.</a:t>
            </a:r>
          </a:p>
          <a:p>
            <a:pPr>
              <a:lnSpc>
                <a:spcPts val="3127"/>
              </a:lnSpc>
            </a:pPr>
            <a:r>
              <a:rPr lang="et-EE" sz="2000" dirty="0">
                <a:solidFill>
                  <a:srgbClr val="002060"/>
                </a:solidFill>
                <a:latin typeface="Calibri" panose="020F0502020204030204" pitchFamily="34" charset="0"/>
                <a:ea typeface="Calibri" panose="020F0502020204030204" pitchFamily="34" charset="0"/>
                <a:cs typeface="Calibri" panose="020F0502020204030204" pitchFamily="34" charset="0"/>
                <a:sym typeface="Arial MT Pro Bold"/>
              </a:rPr>
              <a:t>Varasemalt esindas Helen Noormägi Luisa Tõlkebürood tööandjate esindajana.</a:t>
            </a:r>
          </a:p>
          <a:p>
            <a:pPr>
              <a:lnSpc>
                <a:spcPts val="3127"/>
              </a:lnSpc>
            </a:pPr>
            <a:endParaRPr lang="et-EE" sz="2000" b="1" dirty="0">
              <a:solidFill>
                <a:srgbClr val="FF0000"/>
              </a:solidFill>
              <a:latin typeface="Calibri" panose="020F0502020204030204" pitchFamily="34" charset="0"/>
              <a:ea typeface="Calibri" panose="020F0502020204030204" pitchFamily="34" charset="0"/>
              <a:cs typeface="Calibri" panose="020F0502020204030204" pitchFamily="34" charset="0"/>
              <a:sym typeface="Arial MT Pro Bold"/>
            </a:endParaRPr>
          </a:p>
          <a:p>
            <a:pPr>
              <a:lnSpc>
                <a:spcPts val="3127"/>
              </a:lnSpc>
            </a:pPr>
            <a:endParaRPr lang="en-US" sz="2000" b="1" dirty="0">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endParaRPr>
          </a:p>
          <a:p>
            <a:pPr>
              <a:lnSpc>
                <a:spcPts val="3127"/>
              </a:lnSpc>
            </a:pPr>
            <a:r>
              <a:rPr lang="en-US" sz="2000" b="1" dirty="0">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rPr>
              <a:t>HÄÄLETUS</a:t>
            </a:r>
          </a:p>
          <a:p>
            <a:pPr>
              <a:lnSpc>
                <a:spcPts val="3127"/>
              </a:lnSpc>
            </a:pPr>
            <a:r>
              <a:rPr lang="en-US" sz="2000" dirty="0">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rPr>
              <a:t>Kes on Eesti </a:t>
            </a:r>
            <a:r>
              <a:rPr lang="et-EE" sz="2000" dirty="0">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rPr>
              <a:t>Keeletoimetajate</a:t>
            </a:r>
            <a:r>
              <a:rPr lang="en-US" sz="2000" dirty="0">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rPr>
              <a:t> </a:t>
            </a:r>
            <a:r>
              <a:rPr lang="en-US" sz="2000" dirty="0" err="1">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rPr>
              <a:t>Liidu</a:t>
            </a:r>
            <a:r>
              <a:rPr lang="en-US" sz="2000" dirty="0">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rPr>
              <a:t> </a:t>
            </a:r>
            <a:r>
              <a:rPr lang="et-EE" sz="2000" dirty="0">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rPr>
              <a:t>keeletoimetaja, tase 6 </a:t>
            </a:r>
            <a:r>
              <a:rPr lang="en-US" sz="2000" dirty="0">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rPr>
              <a:t>kutse </a:t>
            </a:r>
            <a:r>
              <a:rPr lang="en-US" sz="2000" dirty="0" err="1">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rPr>
              <a:t>andmise</a:t>
            </a:r>
            <a:r>
              <a:rPr lang="en-US" sz="2000" dirty="0">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rPr>
              <a:t> </a:t>
            </a:r>
            <a:r>
              <a:rPr lang="en-US" sz="2000" dirty="0" err="1">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rPr>
              <a:t>korra</a:t>
            </a:r>
            <a:r>
              <a:rPr lang="en-US" sz="2000" dirty="0">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rPr>
              <a:t> </a:t>
            </a:r>
            <a:r>
              <a:rPr lang="en-US" sz="2000" dirty="0" err="1">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rPr>
              <a:t>kinnitamise</a:t>
            </a:r>
            <a:r>
              <a:rPr lang="en-US" sz="2000" b="1" dirty="0">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rPr>
              <a:t> </a:t>
            </a:r>
            <a:r>
              <a:rPr lang="en-US" sz="2000" dirty="0">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rPr>
              <a:t>POOLT</a:t>
            </a:r>
            <a:r>
              <a:rPr lang="en-US" sz="2000" b="1" dirty="0">
                <a:solidFill>
                  <a:srgbClr val="0E2F5F"/>
                </a:solidFill>
                <a:latin typeface="Calibri" panose="020F0502020204030204" pitchFamily="34" charset="0"/>
                <a:ea typeface="Calibri" panose="020F0502020204030204" pitchFamily="34" charset="0"/>
                <a:cs typeface="Calibri" panose="020F0502020204030204" pitchFamily="34" charset="0"/>
                <a:sym typeface="Arial MT Pro Bold"/>
              </a:rPr>
              <a:t>/VASTU</a:t>
            </a:r>
          </a:p>
        </p:txBody>
      </p:sp>
    </p:spTree>
    <p:extLst>
      <p:ext uri="{BB962C8B-B14F-4D97-AF65-F5344CB8AC3E}">
        <p14:creationId xmlns:p14="http://schemas.microsoft.com/office/powerpoint/2010/main" val="1346261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89645-E02B-E572-E808-ADC640BF9EA9}"/>
              </a:ext>
            </a:extLst>
          </p:cNvPr>
          <p:cNvSpPr>
            <a:spLocks noGrp="1"/>
          </p:cNvSpPr>
          <p:nvPr>
            <p:ph type="title"/>
          </p:nvPr>
        </p:nvSpPr>
        <p:spPr/>
        <p:txBody>
          <a:bodyPr>
            <a:normAutofit/>
          </a:bodyPr>
          <a:lstStyle/>
          <a:p>
            <a:r>
              <a:rPr lang="et-EE" sz="32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3. </a:t>
            </a:r>
            <a:r>
              <a:rPr lang="fi-FI" sz="32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202</a:t>
            </a:r>
            <a:r>
              <a:rPr lang="et-EE" sz="32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7</a:t>
            </a:r>
            <a:r>
              <a:rPr lang="fi-FI" sz="32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fi-FI" sz="32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aasta</a:t>
            </a:r>
            <a:r>
              <a:rPr lang="fi-FI" sz="32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fi-FI" sz="32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tööplaani</a:t>
            </a:r>
            <a:r>
              <a:rPr lang="fi-FI" sz="32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fi-FI" sz="3200"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kinnitamine</a:t>
            </a:r>
            <a:endParaRPr lang="et-EE" sz="32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AABDC4A7-21C0-02EE-8BF1-011E7956A3CD}"/>
              </a:ext>
            </a:extLst>
          </p:cNvPr>
          <p:cNvSpPr>
            <a:spLocks noGrp="1"/>
          </p:cNvSpPr>
          <p:nvPr>
            <p:ph idx="1"/>
          </p:nvPr>
        </p:nvSpPr>
        <p:spPr>
          <a:xfrm>
            <a:off x="466344" y="1728216"/>
            <a:ext cx="11292840" cy="4397948"/>
          </a:xfrm>
        </p:spPr>
        <p:txBody>
          <a:bodyPr>
            <a:normAutofit fontScale="70000" lnSpcReduction="20000"/>
          </a:bodyPr>
          <a:lstStyle/>
          <a:p>
            <a:r>
              <a:rPr lang="et-EE" sz="2300"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Avalik konkurss kutse andja leidmiseks juuksuri kutsetele </a:t>
            </a:r>
          </a:p>
          <a:p>
            <a:pPr marL="400050" lvl="1" indent="0">
              <a:buNone/>
            </a:pPr>
            <a:r>
              <a:rPr lang="et-EE" sz="23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Kutseliste Juuksurite Vabariiklikul Ühendusel on kutse andja õigus kuni 08.11.2027</a:t>
            </a:r>
          </a:p>
          <a:p>
            <a:r>
              <a:rPr lang="et-EE" sz="2300"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Avalik konkurss kutse andja leidmiseks kosmeetiku kutsetele </a:t>
            </a:r>
          </a:p>
          <a:p>
            <a:pPr marL="400050" lvl="1" indent="0">
              <a:buNone/>
            </a:pPr>
            <a:r>
              <a:rPr lang="et-EE" sz="23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Eesti Kosmeetikute Liidul on kutse andja õigus kuni 08.11.2027</a:t>
            </a:r>
          </a:p>
          <a:p>
            <a:r>
              <a:rPr lang="et-EE" sz="2300"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Standardid</a:t>
            </a:r>
          </a:p>
          <a:p>
            <a:endParaRPr lang="et-EE" dirty="0"/>
          </a:p>
          <a:p>
            <a:pPr marL="0" indent="0">
              <a:buNone/>
            </a:pPr>
            <a:endParaRPr lang="et-EE" dirty="0"/>
          </a:p>
          <a:p>
            <a:pPr marL="0" indent="0">
              <a:buNone/>
            </a:pPr>
            <a:endPar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HÄÄLETUS</a:t>
            </a:r>
          </a:p>
          <a:p>
            <a:pPr marL="0" indent="0">
              <a:buNone/>
            </a:pPr>
            <a:r>
              <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Kes on </a:t>
            </a:r>
            <a:r>
              <a:rPr lang="fi-FI"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Teeninduse</a:t>
            </a:r>
            <a:r>
              <a:rPr lang="fi-FI"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fi-FI"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Kutsenõukogu</a:t>
            </a:r>
            <a:r>
              <a:rPr lang="fi-FI"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202</a:t>
            </a:r>
            <a:r>
              <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7</a:t>
            </a:r>
            <a:r>
              <a:rPr lang="fi-FI"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fi-FI"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aasta</a:t>
            </a:r>
            <a:r>
              <a:rPr lang="fi-FI"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a:t>
            </a:r>
            <a:r>
              <a:rPr lang="fi-FI" dirty="0" err="1">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tööplaan</a:t>
            </a:r>
            <a:r>
              <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i kinnitamise POOLT/</a:t>
            </a:r>
            <a:r>
              <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VASTU</a:t>
            </a:r>
          </a:p>
          <a:p>
            <a:endParaRPr lang="et-EE" dirty="0"/>
          </a:p>
          <a:p>
            <a:endParaRPr lang="et-EE" dirty="0"/>
          </a:p>
          <a:p>
            <a:pPr marL="400050" lvl="1" indent="0">
              <a:buNone/>
            </a:pPr>
            <a:endParaRPr lang="et-EE" dirty="0"/>
          </a:p>
          <a:p>
            <a:endParaRPr lang="et-EE" dirty="0"/>
          </a:p>
        </p:txBody>
      </p:sp>
      <p:graphicFrame>
        <p:nvGraphicFramePr>
          <p:cNvPr id="4" name="Table 3">
            <a:extLst>
              <a:ext uri="{FF2B5EF4-FFF2-40B4-BE49-F238E27FC236}">
                <a16:creationId xmlns:a16="http://schemas.microsoft.com/office/drawing/2014/main" id="{5D454D72-F8EB-D588-CFF5-45BCD9B72A81}"/>
              </a:ext>
            </a:extLst>
          </p:cNvPr>
          <p:cNvGraphicFramePr>
            <a:graphicFrameLocks noGrp="1"/>
          </p:cNvGraphicFramePr>
          <p:nvPr>
            <p:extLst>
              <p:ext uri="{D42A27DB-BD31-4B8C-83A1-F6EECF244321}">
                <p14:modId xmlns:p14="http://schemas.microsoft.com/office/powerpoint/2010/main" val="1116999930"/>
              </p:ext>
            </p:extLst>
          </p:nvPr>
        </p:nvGraphicFramePr>
        <p:xfrm>
          <a:off x="920893" y="2948884"/>
          <a:ext cx="4588510" cy="2369566"/>
        </p:xfrm>
        <a:graphic>
          <a:graphicData uri="http://schemas.openxmlformats.org/drawingml/2006/table">
            <a:tbl>
              <a:tblPr firstRow="1" firstCol="1" bandRow="1">
                <a:tableStyleId>{5C22544A-7EE6-4342-B048-85BDC9FD1C3A}</a:tableStyleId>
              </a:tblPr>
              <a:tblGrid>
                <a:gridCol w="2427605">
                  <a:extLst>
                    <a:ext uri="{9D8B030D-6E8A-4147-A177-3AD203B41FA5}">
                      <a16:colId xmlns:a16="http://schemas.microsoft.com/office/drawing/2014/main" val="2188798208"/>
                    </a:ext>
                  </a:extLst>
                </a:gridCol>
                <a:gridCol w="1111885">
                  <a:extLst>
                    <a:ext uri="{9D8B030D-6E8A-4147-A177-3AD203B41FA5}">
                      <a16:colId xmlns:a16="http://schemas.microsoft.com/office/drawing/2014/main" val="2239554419"/>
                    </a:ext>
                  </a:extLst>
                </a:gridCol>
                <a:gridCol w="1049020">
                  <a:extLst>
                    <a:ext uri="{9D8B030D-6E8A-4147-A177-3AD203B41FA5}">
                      <a16:colId xmlns:a16="http://schemas.microsoft.com/office/drawing/2014/main" val="2493538301"/>
                    </a:ext>
                  </a:extLst>
                </a:gridCol>
              </a:tblGrid>
              <a:tr h="351155">
                <a:tc>
                  <a:txBody>
                    <a:bodyPr/>
                    <a:lstStyle/>
                    <a:p>
                      <a:pPr>
                        <a:lnSpc>
                          <a:spcPct val="115000"/>
                        </a:lnSpc>
                        <a:spcAft>
                          <a:spcPts val="800"/>
                        </a:spcAft>
                        <a:buNone/>
                      </a:pPr>
                      <a:r>
                        <a:rPr lang="et-EE" sz="1100" kern="0" dirty="0">
                          <a:effectLst/>
                        </a:rPr>
                        <a:t>Standard</a:t>
                      </a:r>
                      <a:endParaRPr lang="et-E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dirty="0">
                          <a:effectLst/>
                        </a:rPr>
                        <a:t>Kehtivuse</a:t>
                      </a:r>
                      <a:br>
                        <a:rPr lang="et-EE" sz="1100" kern="0" dirty="0">
                          <a:effectLst/>
                        </a:rPr>
                      </a:br>
                      <a:r>
                        <a:rPr lang="et-EE" sz="1100" kern="0" dirty="0">
                          <a:effectLst/>
                        </a:rPr>
                        <a:t>algus</a:t>
                      </a:r>
                      <a:endParaRPr lang="et-E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Kehtivuse</a:t>
                      </a:r>
                      <a:br>
                        <a:rPr lang="et-EE" sz="1100" kern="0">
                          <a:effectLst/>
                        </a:rPr>
                      </a:br>
                      <a:r>
                        <a:rPr lang="et-EE" sz="1100" kern="0">
                          <a:effectLst/>
                        </a:rPr>
                        <a:t>lõpp</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83294694"/>
                  </a:ext>
                </a:extLst>
              </a:tr>
              <a:tr h="215265">
                <a:tc>
                  <a:txBody>
                    <a:bodyPr/>
                    <a:lstStyle/>
                    <a:p>
                      <a:pPr>
                        <a:lnSpc>
                          <a:spcPct val="115000"/>
                        </a:lnSpc>
                        <a:spcAft>
                          <a:spcPts val="800"/>
                        </a:spcAft>
                        <a:buNone/>
                      </a:pPr>
                      <a:r>
                        <a:rPr lang="et-EE" sz="1100" kern="0" dirty="0">
                          <a:effectLst/>
                        </a:rPr>
                        <a:t>Giid, tase 5</a:t>
                      </a:r>
                      <a:endParaRPr lang="et-E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09.04.2024</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08.04.2027</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113714333"/>
                  </a:ext>
                </a:extLst>
              </a:tr>
              <a:tr h="254635">
                <a:tc>
                  <a:txBody>
                    <a:bodyPr/>
                    <a:lstStyle/>
                    <a:p>
                      <a:pPr>
                        <a:lnSpc>
                          <a:spcPct val="115000"/>
                        </a:lnSpc>
                        <a:spcAft>
                          <a:spcPts val="800"/>
                        </a:spcAft>
                        <a:buNone/>
                      </a:pPr>
                      <a:r>
                        <a:rPr lang="et-EE" sz="1100" kern="0">
                          <a:effectLst/>
                        </a:rPr>
                        <a:t>Meistergiid, tase 6</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09.04.2024</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08.04.2027</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521602311"/>
                  </a:ext>
                </a:extLst>
              </a:tr>
              <a:tr h="190500">
                <a:tc>
                  <a:txBody>
                    <a:bodyPr/>
                    <a:lstStyle/>
                    <a:p>
                      <a:pPr>
                        <a:lnSpc>
                          <a:spcPct val="115000"/>
                        </a:lnSpc>
                        <a:spcAft>
                          <a:spcPts val="800"/>
                        </a:spcAft>
                        <a:buNone/>
                      </a:pPr>
                      <a:r>
                        <a:rPr lang="et-EE" sz="1100" kern="0">
                          <a:effectLst/>
                        </a:rPr>
                        <a:t>Köögiabiline, tase 2</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09.11.2022</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08.11.2027</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834941060"/>
                  </a:ext>
                </a:extLst>
              </a:tr>
              <a:tr h="190500">
                <a:tc>
                  <a:txBody>
                    <a:bodyPr/>
                    <a:lstStyle/>
                    <a:p>
                      <a:pPr>
                        <a:lnSpc>
                          <a:spcPct val="115000"/>
                        </a:lnSpc>
                        <a:spcAft>
                          <a:spcPts val="800"/>
                        </a:spcAft>
                        <a:buNone/>
                      </a:pPr>
                      <a:r>
                        <a:rPr lang="et-EE" sz="1100" kern="0">
                          <a:effectLst/>
                        </a:rPr>
                        <a:t>Abikokk, tase 3</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09.11.2022</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08.11.2027</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763782797"/>
                  </a:ext>
                </a:extLst>
              </a:tr>
              <a:tr h="190500">
                <a:tc>
                  <a:txBody>
                    <a:bodyPr/>
                    <a:lstStyle/>
                    <a:p>
                      <a:pPr>
                        <a:lnSpc>
                          <a:spcPct val="115000"/>
                        </a:lnSpc>
                        <a:spcAft>
                          <a:spcPts val="800"/>
                        </a:spcAft>
                        <a:buNone/>
                      </a:pPr>
                      <a:r>
                        <a:rPr lang="et-EE" sz="1100" kern="0">
                          <a:effectLst/>
                        </a:rPr>
                        <a:t>Kokk, tase 4</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09.11.2022</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08.11.2027</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381244677"/>
                  </a:ext>
                </a:extLst>
              </a:tr>
              <a:tr h="190500">
                <a:tc>
                  <a:txBody>
                    <a:bodyPr/>
                    <a:lstStyle/>
                    <a:p>
                      <a:pPr>
                        <a:lnSpc>
                          <a:spcPct val="115000"/>
                        </a:lnSpc>
                        <a:spcAft>
                          <a:spcPts val="800"/>
                        </a:spcAft>
                        <a:buNone/>
                      </a:pPr>
                      <a:r>
                        <a:rPr lang="et-EE" sz="1100" kern="0">
                          <a:effectLst/>
                        </a:rPr>
                        <a:t>Vanemkokk, tase 5</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09.11.2022</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08.11.2027</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379066882"/>
                  </a:ext>
                </a:extLst>
              </a:tr>
              <a:tr h="190500">
                <a:tc>
                  <a:txBody>
                    <a:bodyPr/>
                    <a:lstStyle/>
                    <a:p>
                      <a:pPr>
                        <a:lnSpc>
                          <a:spcPct val="115000"/>
                        </a:lnSpc>
                        <a:spcAft>
                          <a:spcPts val="800"/>
                        </a:spcAft>
                        <a:buNone/>
                      </a:pPr>
                      <a:r>
                        <a:rPr lang="et-EE" sz="1100" kern="0">
                          <a:effectLst/>
                        </a:rPr>
                        <a:t>Puhastusteenindaja abiline, tase 2</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05.05.2022</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04.05.2027</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374829514"/>
                  </a:ext>
                </a:extLst>
              </a:tr>
              <a:tr h="190500">
                <a:tc>
                  <a:txBody>
                    <a:bodyPr/>
                    <a:lstStyle/>
                    <a:p>
                      <a:pPr>
                        <a:lnSpc>
                          <a:spcPct val="115000"/>
                        </a:lnSpc>
                        <a:spcAft>
                          <a:spcPts val="800"/>
                        </a:spcAft>
                        <a:buNone/>
                      </a:pPr>
                      <a:r>
                        <a:rPr lang="et-EE" sz="1100" kern="0">
                          <a:effectLst/>
                        </a:rPr>
                        <a:t>Puhastusteenindaja, tase 3</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05.05.2022</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04.05.2027</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249091301"/>
                  </a:ext>
                </a:extLst>
              </a:tr>
              <a:tr h="190500">
                <a:tc>
                  <a:txBody>
                    <a:bodyPr/>
                    <a:lstStyle/>
                    <a:p>
                      <a:pPr>
                        <a:lnSpc>
                          <a:spcPct val="115000"/>
                        </a:lnSpc>
                        <a:spcAft>
                          <a:spcPts val="800"/>
                        </a:spcAft>
                        <a:buNone/>
                      </a:pPr>
                      <a:r>
                        <a:rPr lang="et-EE" sz="1100" kern="0">
                          <a:effectLst/>
                        </a:rPr>
                        <a:t>Puhastusteenindaja-juhendaja, tase 4</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05.05.2022</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04.05.2027</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794517"/>
                  </a:ext>
                </a:extLst>
              </a:tr>
              <a:tr h="190500">
                <a:tc>
                  <a:txBody>
                    <a:bodyPr/>
                    <a:lstStyle/>
                    <a:p>
                      <a:pPr>
                        <a:lnSpc>
                          <a:spcPct val="115000"/>
                        </a:lnSpc>
                        <a:spcAft>
                          <a:spcPts val="800"/>
                        </a:spcAft>
                        <a:buNone/>
                      </a:pPr>
                      <a:r>
                        <a:rPr lang="et-EE" sz="1100" kern="0">
                          <a:effectLst/>
                        </a:rPr>
                        <a:t>Puhastustööde juht, tase 5</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a:effectLst/>
                        </a:rPr>
                        <a:t>05.05.2022</a:t>
                      </a:r>
                      <a:endParaRPr lang="et-EE" sz="1200" kern="10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tc>
                  <a:txBody>
                    <a:bodyPr/>
                    <a:lstStyle/>
                    <a:p>
                      <a:pPr>
                        <a:lnSpc>
                          <a:spcPct val="115000"/>
                        </a:lnSpc>
                        <a:spcAft>
                          <a:spcPts val="800"/>
                        </a:spcAft>
                        <a:buNone/>
                      </a:pPr>
                      <a:r>
                        <a:rPr lang="et-EE" sz="1100" kern="0" dirty="0">
                          <a:effectLst/>
                        </a:rPr>
                        <a:t>04.05.2027</a:t>
                      </a:r>
                      <a:endParaRPr lang="et-EE"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938468991"/>
                  </a:ext>
                </a:extLst>
              </a:tr>
            </a:tbl>
          </a:graphicData>
        </a:graphic>
      </p:graphicFrame>
    </p:spTree>
    <p:extLst>
      <p:ext uri="{BB962C8B-B14F-4D97-AF65-F5344CB8AC3E}">
        <p14:creationId xmlns:p14="http://schemas.microsoft.com/office/powerpoint/2010/main" val="1942692170"/>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5FE6E-3E57-597B-F0B1-B3EA01C37F01}"/>
              </a:ext>
            </a:extLst>
          </p:cNvPr>
          <p:cNvSpPr>
            <a:spLocks noGrp="1"/>
          </p:cNvSpPr>
          <p:nvPr>
            <p:ph type="title"/>
          </p:nvPr>
        </p:nvSpPr>
        <p:spPr/>
        <p:txBody>
          <a:bodyPr>
            <a:normAutofit/>
          </a:bodyPr>
          <a:lstStyle/>
          <a:p>
            <a:r>
              <a:rPr lang="et-EE" sz="3200"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4. Kutseseaduse eelnõu menetlusjärg Riigikogus</a:t>
            </a:r>
          </a:p>
        </p:txBody>
      </p:sp>
      <p:sp>
        <p:nvSpPr>
          <p:cNvPr id="3" name="Content Placeholder 2">
            <a:extLst>
              <a:ext uri="{FF2B5EF4-FFF2-40B4-BE49-F238E27FC236}">
                <a16:creationId xmlns:a16="http://schemas.microsoft.com/office/drawing/2014/main" id="{1885C80D-9160-509E-845D-DD6F9BBFA297}"/>
              </a:ext>
            </a:extLst>
          </p:cNvPr>
          <p:cNvSpPr>
            <a:spLocks noGrp="1"/>
          </p:cNvSpPr>
          <p:nvPr>
            <p:ph idx="1"/>
          </p:nvPr>
        </p:nvSpPr>
        <p:spPr>
          <a:xfrm>
            <a:off x="609600" y="2013527"/>
            <a:ext cx="10972800" cy="4112637"/>
          </a:xfrm>
        </p:spPr>
        <p:txBody>
          <a:bodyPr>
            <a:normAutofit fontScale="92500" lnSpcReduction="20000"/>
          </a:bodyPr>
          <a:lstStyle/>
          <a:p>
            <a:pPr lvl="0"/>
            <a:r>
              <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18.06.2026</a:t>
            </a:r>
            <a:r>
              <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 eelnõu algatati Riigikogus</a:t>
            </a:r>
          </a:p>
          <a:p>
            <a:pPr lvl="0"/>
            <a:r>
              <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07.09.2026</a:t>
            </a:r>
            <a:r>
              <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 partnerite arvamuste esitamise tähtaeg</a:t>
            </a:r>
          </a:p>
          <a:p>
            <a:pPr lvl="0"/>
            <a:r>
              <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14.09.2026</a:t>
            </a:r>
            <a:r>
              <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 kultuurikomisjon valmistas ette eelnõu esimese lugemise</a:t>
            </a:r>
          </a:p>
          <a:p>
            <a:pPr lvl="0"/>
            <a:r>
              <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23.09.2026</a:t>
            </a:r>
            <a:r>
              <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 Riigikogus lõpetati esimene lugemine</a:t>
            </a:r>
          </a:p>
          <a:p>
            <a:pPr lvl="0"/>
            <a:r>
              <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Praegu: teise lugemise etapp</a:t>
            </a:r>
            <a:r>
              <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 muudatusettepanekute tähtaeg </a:t>
            </a:r>
            <a:r>
              <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07.10.2026</a:t>
            </a:r>
          </a:p>
          <a:p>
            <a:r>
              <a:rPr lang="et-EE" b="1"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13.10.2026 </a:t>
            </a:r>
            <a:r>
              <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 kultuurikomisjoni eelnõu teiseks lugemiseks ettevalmistav koosolek huvirühmadega</a:t>
            </a:r>
          </a:p>
          <a:p>
            <a:r>
              <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Teavitusüritus kutsenõukogu liikmetele detsembris 2026</a:t>
            </a:r>
          </a:p>
          <a:p>
            <a:pPr marL="0" indent="0">
              <a:buNone/>
            </a:pPr>
            <a:endPar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r>
              <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rPr>
              <a:t>Link eelnõule ja menetlusele Riigikogu kodulehel </a:t>
            </a:r>
            <a:r>
              <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hlinkClick r:id="rId2"/>
              </a:rPr>
              <a:t>https://www.riigikogu.ee/tegevus/eelnoud/0aaca896-3deb-49fc-83bc-2902d4bd441d/kutse-ja-oskusseadus/</a:t>
            </a:r>
            <a:endPar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t-EE" dirty="0">
              <a:solidFill>
                <a:schemeClr val="tx2">
                  <a:lumMod val="75000"/>
                </a:schemeClr>
              </a:solidFill>
              <a:latin typeface="Calibri" panose="020F0502020204030204" pitchFamily="34" charset="0"/>
              <a:ea typeface="Calibri" panose="020F0502020204030204" pitchFamily="34" charset="0"/>
              <a:cs typeface="Calibri" panose="020F0502020204030204" pitchFamily="34" charset="0"/>
            </a:endParaRPr>
          </a:p>
          <a:p>
            <a:endParaRPr lang="et-EE" dirty="0"/>
          </a:p>
        </p:txBody>
      </p:sp>
    </p:spTree>
    <p:extLst>
      <p:ext uri="{BB962C8B-B14F-4D97-AF65-F5344CB8AC3E}">
        <p14:creationId xmlns:p14="http://schemas.microsoft.com/office/powerpoint/2010/main" val="185899111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C667A-A258-4DC3-9F06-BE2F8E3E717C}"/>
              </a:ext>
            </a:extLst>
          </p:cNvPr>
          <p:cNvSpPr>
            <a:spLocks noGrp="1"/>
          </p:cNvSpPr>
          <p:nvPr>
            <p:ph type="title"/>
          </p:nvPr>
        </p:nvSpPr>
        <p:spPr/>
        <p:txBody>
          <a:bodyPr>
            <a:normAutofit/>
          </a:bodyPr>
          <a:lstStyle/>
          <a:p>
            <a:r>
              <a:rPr lang="et-EE" sz="3600" dirty="0">
                <a:solidFill>
                  <a:schemeClr val="tx2">
                    <a:lumMod val="75000"/>
                  </a:schemeClr>
                </a:solidFill>
                <a:latin typeface="+mn-lt"/>
              </a:rPr>
              <a:t>Järgmine korraline koosolek</a:t>
            </a:r>
          </a:p>
        </p:txBody>
      </p:sp>
      <p:sp>
        <p:nvSpPr>
          <p:cNvPr id="3" name="Content Placeholder 2">
            <a:extLst>
              <a:ext uri="{FF2B5EF4-FFF2-40B4-BE49-F238E27FC236}">
                <a16:creationId xmlns:a16="http://schemas.microsoft.com/office/drawing/2014/main" id="{A6384417-F9D0-4D16-8910-79DD3DCA4771}"/>
              </a:ext>
            </a:extLst>
          </p:cNvPr>
          <p:cNvSpPr>
            <a:spLocks noGrp="1"/>
          </p:cNvSpPr>
          <p:nvPr>
            <p:ph idx="1"/>
          </p:nvPr>
        </p:nvSpPr>
        <p:spPr>
          <a:xfrm>
            <a:off x="340659" y="1819835"/>
            <a:ext cx="11358282" cy="4306329"/>
          </a:xfrm>
        </p:spPr>
        <p:txBody>
          <a:bodyPr>
            <a:noAutofit/>
          </a:bodyPr>
          <a:lstStyle/>
          <a:p>
            <a:pPr marL="0" indent="0">
              <a:buNone/>
            </a:pPr>
            <a:endParaRPr lang="et-EE" sz="2000" dirty="0">
              <a:latin typeface="+mn-lt"/>
            </a:endParaRPr>
          </a:p>
          <a:p>
            <a:pPr marL="0" indent="0">
              <a:buNone/>
            </a:pPr>
            <a:endParaRPr lang="et-EE" sz="2000" dirty="0">
              <a:latin typeface="+mn-lt"/>
            </a:endParaRPr>
          </a:p>
          <a:p>
            <a:pPr marL="0" indent="0">
              <a:buNone/>
            </a:pPr>
            <a:r>
              <a:rPr lang="et-EE" sz="2000" dirty="0">
                <a:solidFill>
                  <a:schemeClr val="tx2">
                    <a:lumMod val="75000"/>
                  </a:schemeClr>
                </a:solidFill>
                <a:latin typeface="+mn-lt"/>
              </a:rPr>
              <a:t>Järgmine koosolek </a:t>
            </a:r>
            <a:r>
              <a:rPr lang="et-EE" sz="2000" b="1" dirty="0">
                <a:solidFill>
                  <a:schemeClr val="tx2">
                    <a:lumMod val="75000"/>
                  </a:schemeClr>
                </a:solidFill>
                <a:latin typeface="+mn-lt"/>
              </a:rPr>
              <a:t>17.03.2027 algusega kell 14.00 </a:t>
            </a:r>
            <a:r>
              <a:rPr lang="et-EE" sz="2000" dirty="0">
                <a:solidFill>
                  <a:schemeClr val="tx2">
                    <a:lumMod val="75000"/>
                  </a:schemeClr>
                </a:solidFill>
                <a:latin typeface="+mn-lt"/>
              </a:rPr>
              <a:t>Kutsekojas ja </a:t>
            </a:r>
            <a:r>
              <a:rPr lang="et-EE" sz="2000" dirty="0" err="1">
                <a:solidFill>
                  <a:schemeClr val="tx2">
                    <a:lumMod val="75000"/>
                  </a:schemeClr>
                </a:solidFill>
                <a:latin typeface="+mn-lt"/>
              </a:rPr>
              <a:t>Teamsi</a:t>
            </a:r>
            <a:r>
              <a:rPr lang="et-EE" sz="2000" dirty="0">
                <a:solidFill>
                  <a:schemeClr val="tx2">
                    <a:lumMod val="75000"/>
                  </a:schemeClr>
                </a:solidFill>
                <a:latin typeface="+mn-lt"/>
              </a:rPr>
              <a:t> vahendusel</a:t>
            </a:r>
          </a:p>
          <a:p>
            <a:pPr marL="0" indent="0">
              <a:buNone/>
            </a:pPr>
            <a:endParaRPr lang="et-EE" sz="2000" dirty="0">
              <a:latin typeface="+mn-lt"/>
            </a:endParaRPr>
          </a:p>
          <a:p>
            <a:pPr marL="0" indent="0">
              <a:buNone/>
            </a:pPr>
            <a:endParaRPr lang="et-EE" sz="2000" dirty="0">
              <a:latin typeface="+mn-lt"/>
            </a:endParaRPr>
          </a:p>
          <a:p>
            <a:pPr marL="0" indent="0">
              <a:buNone/>
            </a:pPr>
            <a:endParaRPr lang="et-EE" sz="2800" dirty="0">
              <a:latin typeface="+mn-lt"/>
            </a:endParaRPr>
          </a:p>
        </p:txBody>
      </p:sp>
    </p:spTree>
    <p:extLst>
      <p:ext uri="{BB962C8B-B14F-4D97-AF65-F5344CB8AC3E}">
        <p14:creationId xmlns:p14="http://schemas.microsoft.com/office/powerpoint/2010/main" val="1273547568"/>
      </p:ext>
    </p:extLst>
  </p:cSld>
  <p:clrMapOvr>
    <a:masterClrMapping/>
  </p:clrMapOvr>
  <p:transition spd="slow">
    <p:wipe/>
  </p:transition>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Kutsekoda" id="{6B6AA306-31FA-483A-984F-17CE112A94C3}" vid="{B7770C0C-B96F-4EC2-8BE3-8288279BF01F}"/>
    </a:ext>
  </a:extLst>
</a:theme>
</file>

<file path=ppt/theme/theme2.xml><?xml version="1.0" encoding="utf-8"?>
<a:theme xmlns:a="http://schemas.openxmlformats.org/drawingml/2006/main" name="Esitluse põhi uu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5570</TotalTime>
  <Words>950</Words>
  <Application>Microsoft Office PowerPoint</Application>
  <PresentationFormat>Widescreen</PresentationFormat>
  <Paragraphs>155</Paragraphs>
  <Slides>10</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10</vt:i4>
      </vt:variant>
    </vt:vector>
  </HeadingPairs>
  <TitlesOfParts>
    <vt:vector size="17" baseType="lpstr">
      <vt:lpstr>Aptos</vt:lpstr>
      <vt:lpstr>Arial</vt:lpstr>
      <vt:lpstr>Calibri</vt:lpstr>
      <vt:lpstr>Times New Roman</vt:lpstr>
      <vt:lpstr>Wingdings</vt:lpstr>
      <vt:lpstr>Custom Design</vt:lpstr>
      <vt:lpstr>Esitluse põhi uus</vt:lpstr>
      <vt:lpstr>Teeninduse Kutsenõukogu koosolek</vt:lpstr>
      <vt:lpstr>Päevakord</vt:lpstr>
      <vt:lpstr>1.1 Turismikorraldaja, tase 5</vt:lpstr>
      <vt:lpstr>1.2 Reisikonsultant, tase 5</vt:lpstr>
      <vt:lpstr>1.3 Hotelliteeninduse spetsialist, tase 5 kutsestandardi pikendamine </vt:lpstr>
      <vt:lpstr>1.4 Turismiettevõtte teenindaja, tase 4 kutsestandardi pikendamine </vt:lpstr>
      <vt:lpstr>2.1 Eesti Keeletoimetajate Liidu kutse andmise kord keeletoimetaja, tase 6 kutsele</vt:lpstr>
      <vt:lpstr>3. 2027. aasta tööplaani kinnitamine</vt:lpstr>
      <vt:lpstr>4. Kutseseaduse eelnõu menetlusjärg Riigikogus</vt:lpstr>
      <vt:lpstr>Järgmine korraline koosolek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OSKA = tööjõu- ja oskuste vajaduse seire-, prognoosi- ja tagasisidestamise süsteem</dc:title>
  <dc:creator>Tiia Randma</dc:creator>
  <cp:lastModifiedBy>Maris Saarsalu</cp:lastModifiedBy>
  <cp:revision>1166</cp:revision>
  <cp:lastPrinted>2026-10-07T09:44:43Z</cp:lastPrinted>
  <dcterms:created xsi:type="dcterms:W3CDTF">2015-03-13T06:45:09Z</dcterms:created>
  <dcterms:modified xsi:type="dcterms:W3CDTF">2026-10-07T12:08:37Z</dcterms:modified>
</cp:coreProperties>
</file>