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27"/>
  </p:notesMasterIdLst>
  <p:sldIdLst>
    <p:sldId id="256" r:id="rId3"/>
    <p:sldId id="387" r:id="rId4"/>
    <p:sldId id="390" r:id="rId5"/>
    <p:sldId id="400" r:id="rId6"/>
    <p:sldId id="394" r:id="rId7"/>
    <p:sldId id="422" r:id="rId8"/>
    <p:sldId id="411" r:id="rId9"/>
    <p:sldId id="404" r:id="rId10"/>
    <p:sldId id="416" r:id="rId11"/>
    <p:sldId id="429" r:id="rId12"/>
    <p:sldId id="426" r:id="rId13"/>
    <p:sldId id="427" r:id="rId14"/>
    <p:sldId id="396" r:id="rId15"/>
    <p:sldId id="412" r:id="rId16"/>
    <p:sldId id="423" r:id="rId17"/>
    <p:sldId id="418" r:id="rId18"/>
    <p:sldId id="414" r:id="rId19"/>
    <p:sldId id="424" r:id="rId20"/>
    <p:sldId id="428" r:id="rId21"/>
    <p:sldId id="433" r:id="rId22"/>
    <p:sldId id="430" r:id="rId23"/>
    <p:sldId id="432" r:id="rId24"/>
    <p:sldId id="431" r:id="rId25"/>
    <p:sldId id="425" r:id="rId26"/>
  </p:sldIdLst>
  <p:sldSz cx="12152313" cy="6832600"/>
  <p:notesSz cx="6724650" cy="9774238"/>
  <p:defaultTextStyle>
    <a:defPPr>
      <a:defRPr lang="et-EE"/>
    </a:defPPr>
    <a:lvl1pPr marL="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482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496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445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9927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7408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489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2371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985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38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7B00"/>
    <a:srgbClr val="4F2270"/>
    <a:srgbClr val="639729"/>
    <a:srgbClr val="00668A"/>
    <a:srgbClr val="006EB5"/>
    <a:srgbClr val="007BD1"/>
    <a:srgbClr val="0064B9"/>
    <a:srgbClr val="4F81BD"/>
    <a:srgbClr val="003087"/>
    <a:srgbClr val="89B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>
      <p:cViewPr varScale="1">
        <p:scale>
          <a:sx n="77" d="100"/>
          <a:sy n="77" d="100"/>
        </p:scale>
        <p:origin x="316" y="36"/>
      </p:cViewPr>
      <p:guideLst>
        <p:guide orient="horz" pos="2152"/>
        <p:guide pos="38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tsmin\dfs\TA\NSEO\Seire\Seire%20&#220;LD\Epid%20&#252;levaade%202024\Epid%20&#252;levaade%202024%20joonis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otsmin\dfs\TA\NSEO\Seire\Seire%20&#220;LD\Epid%20&#252;levaade%202024\Epid%20&#252;levaade%202024%20joonise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tsmin\dfs\TA\NSEO\Seire\Seire%20&#220;LD\Epid%20&#252;levaade%202024\Epid%20&#252;levaade%202024%20joonis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otsmin\dfs\TA\NSEO\Seire\Seire%20&#220;LD\Epid%20&#252;levaade%202024\Epid%20&#252;levaade%202024%20joonise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otsmin\dfs\TA\NSEO\Seire\Seire%20&#220;LD\Epid%20&#252;levaade%202024\Epid%20&#252;levaade%202024%20joonis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86881418734407"/>
          <c:y val="0.18560185185185185"/>
          <c:w val="0.8445757917427138"/>
          <c:h val="0.523273913677457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Pneum!$A$90</c:f>
              <c:strCache>
                <c:ptCount val="1"/>
                <c:pt idx="0">
                  <c:v>Meningiit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Pneum!$B$89:$M$89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Pneum!$B$90:$M$90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6-4A7C-8803-3D8CA858AD02}"/>
            </c:ext>
          </c:extLst>
        </c:ser>
        <c:ser>
          <c:idx val="1"/>
          <c:order val="1"/>
          <c:tx>
            <c:strRef>
              <c:f>Pneum!$A$91</c:f>
              <c:strCache>
                <c:ptCount val="1"/>
                <c:pt idx="0">
                  <c:v>Kopsupõletik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Pneum!$B$89:$M$89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Pneum!$B$91:$M$91</c:f>
              <c:numCache>
                <c:formatCode>General</c:formatCode>
                <c:ptCount val="12"/>
                <c:pt idx="0">
                  <c:v>21</c:v>
                </c:pt>
                <c:pt idx="1">
                  <c:v>15</c:v>
                </c:pt>
                <c:pt idx="2">
                  <c:v>25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4</c:v>
                </c:pt>
                <c:pt idx="7">
                  <c:v>5</c:v>
                </c:pt>
                <c:pt idx="8">
                  <c:v>10</c:v>
                </c:pt>
                <c:pt idx="9">
                  <c:v>22</c:v>
                </c:pt>
                <c:pt idx="10">
                  <c:v>22</c:v>
                </c:pt>
                <c:pt idx="1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F6-4A7C-8803-3D8CA858AD02}"/>
            </c:ext>
          </c:extLst>
        </c:ser>
        <c:ser>
          <c:idx val="2"/>
          <c:order val="2"/>
          <c:tx>
            <c:strRef>
              <c:f>Pneum!$A$92</c:f>
              <c:strCache>
                <c:ptCount val="1"/>
                <c:pt idx="0">
                  <c:v>Septitseemia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Pneum!$B$89:$M$89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Pneum!$B$92:$M$92</c:f>
              <c:numCache>
                <c:formatCode>General</c:formatCode>
                <c:ptCount val="12"/>
                <c:pt idx="0">
                  <c:v>9</c:v>
                </c:pt>
                <c:pt idx="1">
                  <c:v>7</c:v>
                </c:pt>
                <c:pt idx="2">
                  <c:v>12</c:v>
                </c:pt>
                <c:pt idx="3">
                  <c:v>11</c:v>
                </c:pt>
                <c:pt idx="4">
                  <c:v>8</c:v>
                </c:pt>
                <c:pt idx="5">
                  <c:v>7</c:v>
                </c:pt>
                <c:pt idx="7">
                  <c:v>1</c:v>
                </c:pt>
                <c:pt idx="8">
                  <c:v>2</c:v>
                </c:pt>
                <c:pt idx="9">
                  <c:v>6</c:v>
                </c:pt>
                <c:pt idx="10">
                  <c:v>5</c:v>
                </c:pt>
                <c:pt idx="1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F6-4A7C-8803-3D8CA858A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90931535"/>
        <c:axId val="1798097087"/>
      </c:barChart>
      <c:dateAx>
        <c:axId val="17909315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Kuu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798097087"/>
        <c:crosses val="autoZero"/>
        <c:auto val="1"/>
        <c:lblOffset val="100"/>
        <c:baseTimeUnit val="months"/>
      </c:dateAx>
      <c:valAx>
        <c:axId val="1798097087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Juhtude arv</a:t>
                </a:r>
              </a:p>
            </c:rich>
          </c:tx>
          <c:layout>
            <c:manualLayout>
              <c:xMode val="edge"/>
              <c:yMode val="edge"/>
              <c:x val="2.3991972754818076E-2"/>
              <c:y val="0.322978087458102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790931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Pneum!$BC$3</c:f>
              <c:strCache>
                <c:ptCount val="1"/>
                <c:pt idx="0">
                  <c:v>2004-2012 (n=129)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strRef>
              <c:f>Pneum!$AZ$4:$AZ$38</c:f>
              <c:strCache>
                <c:ptCount val="35"/>
                <c:pt idx="0">
                  <c:v>22F</c:v>
                </c:pt>
                <c:pt idx="1">
                  <c:v>14</c:v>
                </c:pt>
                <c:pt idx="2">
                  <c:v>3</c:v>
                </c:pt>
                <c:pt idx="3">
                  <c:v>19F</c:v>
                </c:pt>
                <c:pt idx="4">
                  <c:v>23F</c:v>
                </c:pt>
                <c:pt idx="5">
                  <c:v>7F</c:v>
                </c:pt>
                <c:pt idx="6">
                  <c:v>9V</c:v>
                </c:pt>
                <c:pt idx="7">
                  <c:v>9N</c:v>
                </c:pt>
                <c:pt idx="8">
                  <c:v>8</c:v>
                </c:pt>
                <c:pt idx="9">
                  <c:v>11A</c:v>
                </c:pt>
                <c:pt idx="10">
                  <c:v>6B</c:v>
                </c:pt>
                <c:pt idx="11">
                  <c:v>4</c:v>
                </c:pt>
                <c:pt idx="12">
                  <c:v>18C</c:v>
                </c:pt>
                <c:pt idx="13">
                  <c:v>19A</c:v>
                </c:pt>
                <c:pt idx="14">
                  <c:v>33F</c:v>
                </c:pt>
                <c:pt idx="15">
                  <c:v>6A</c:v>
                </c:pt>
                <c:pt idx="16">
                  <c:v>1</c:v>
                </c:pt>
                <c:pt idx="17">
                  <c:v>35F</c:v>
                </c:pt>
                <c:pt idx="18">
                  <c:v>6C</c:v>
                </c:pt>
                <c:pt idx="19">
                  <c:v>39</c:v>
                </c:pt>
                <c:pt idx="20">
                  <c:v>31</c:v>
                </c:pt>
                <c:pt idx="21">
                  <c:v>17F</c:v>
                </c:pt>
                <c:pt idx="22">
                  <c:v>6A</c:v>
                </c:pt>
                <c:pt idx="23">
                  <c:v>7C</c:v>
                </c:pt>
                <c:pt idx="24">
                  <c:v>15A</c:v>
                </c:pt>
                <c:pt idx="25">
                  <c:v>15B</c:v>
                </c:pt>
                <c:pt idx="26">
                  <c:v>16F</c:v>
                </c:pt>
                <c:pt idx="27">
                  <c:v>18B</c:v>
                </c:pt>
                <c:pt idx="28">
                  <c:v>20</c:v>
                </c:pt>
                <c:pt idx="29">
                  <c:v>29</c:v>
                </c:pt>
                <c:pt idx="30">
                  <c:v>35A</c:v>
                </c:pt>
                <c:pt idx="31">
                  <c:v>38</c:v>
                </c:pt>
                <c:pt idx="32">
                  <c:v>9L</c:v>
                </c:pt>
                <c:pt idx="33">
                  <c:v>18F</c:v>
                </c:pt>
                <c:pt idx="34">
                  <c:v>23A</c:v>
                </c:pt>
              </c:strCache>
            </c:strRef>
          </c:cat>
          <c:val>
            <c:numRef>
              <c:f>Pneum!$BC$4:$BC$38</c:f>
              <c:numCache>
                <c:formatCode>General</c:formatCode>
                <c:ptCount val="35"/>
                <c:pt idx="0">
                  <c:v>14</c:v>
                </c:pt>
                <c:pt idx="1">
                  <c:v>12</c:v>
                </c:pt>
                <c:pt idx="2">
                  <c:v>10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6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5E-41EB-BB15-52F26EE413CD}"/>
            </c:ext>
          </c:extLst>
        </c:ser>
        <c:ser>
          <c:idx val="1"/>
          <c:order val="1"/>
          <c:tx>
            <c:strRef>
              <c:f>Pneum!$BD$3</c:f>
              <c:strCache>
                <c:ptCount val="1"/>
                <c:pt idx="0">
                  <c:v>2013-2015 (n=120)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cat>
            <c:strRef>
              <c:f>Pneum!$AZ$4:$AZ$38</c:f>
              <c:strCache>
                <c:ptCount val="35"/>
                <c:pt idx="0">
                  <c:v>22F</c:v>
                </c:pt>
                <c:pt idx="1">
                  <c:v>14</c:v>
                </c:pt>
                <c:pt idx="2">
                  <c:v>3</c:v>
                </c:pt>
                <c:pt idx="3">
                  <c:v>19F</c:v>
                </c:pt>
                <c:pt idx="4">
                  <c:v>23F</c:v>
                </c:pt>
                <c:pt idx="5">
                  <c:v>7F</c:v>
                </c:pt>
                <c:pt idx="6">
                  <c:v>9V</c:v>
                </c:pt>
                <c:pt idx="7">
                  <c:v>9N</c:v>
                </c:pt>
                <c:pt idx="8">
                  <c:v>8</c:v>
                </c:pt>
                <c:pt idx="9">
                  <c:v>11A</c:v>
                </c:pt>
                <c:pt idx="10">
                  <c:v>6B</c:v>
                </c:pt>
                <c:pt idx="11">
                  <c:v>4</c:v>
                </c:pt>
                <c:pt idx="12">
                  <c:v>18C</c:v>
                </c:pt>
                <c:pt idx="13">
                  <c:v>19A</c:v>
                </c:pt>
                <c:pt idx="14">
                  <c:v>33F</c:v>
                </c:pt>
                <c:pt idx="15">
                  <c:v>6A</c:v>
                </c:pt>
                <c:pt idx="16">
                  <c:v>1</c:v>
                </c:pt>
                <c:pt idx="17">
                  <c:v>35F</c:v>
                </c:pt>
                <c:pt idx="18">
                  <c:v>6C</c:v>
                </c:pt>
                <c:pt idx="19">
                  <c:v>39</c:v>
                </c:pt>
                <c:pt idx="20">
                  <c:v>31</c:v>
                </c:pt>
                <c:pt idx="21">
                  <c:v>17F</c:v>
                </c:pt>
                <c:pt idx="22">
                  <c:v>6A</c:v>
                </c:pt>
                <c:pt idx="23">
                  <c:v>7C</c:v>
                </c:pt>
                <c:pt idx="24">
                  <c:v>15A</c:v>
                </c:pt>
                <c:pt idx="25">
                  <c:v>15B</c:v>
                </c:pt>
                <c:pt idx="26">
                  <c:v>16F</c:v>
                </c:pt>
                <c:pt idx="27">
                  <c:v>18B</c:v>
                </c:pt>
                <c:pt idx="28">
                  <c:v>20</c:v>
                </c:pt>
                <c:pt idx="29">
                  <c:v>29</c:v>
                </c:pt>
                <c:pt idx="30">
                  <c:v>35A</c:v>
                </c:pt>
                <c:pt idx="31">
                  <c:v>38</c:v>
                </c:pt>
                <c:pt idx="32">
                  <c:v>9L</c:v>
                </c:pt>
                <c:pt idx="33">
                  <c:v>18F</c:v>
                </c:pt>
                <c:pt idx="34">
                  <c:v>23A</c:v>
                </c:pt>
              </c:strCache>
            </c:strRef>
          </c:cat>
          <c:val>
            <c:numRef>
              <c:f>Pneum!$BD$4:$BD$38</c:f>
              <c:numCache>
                <c:formatCode>General</c:formatCode>
                <c:ptCount val="35"/>
                <c:pt idx="0">
                  <c:v>4</c:v>
                </c:pt>
                <c:pt idx="1">
                  <c:v>15</c:v>
                </c:pt>
                <c:pt idx="2">
                  <c:v>30</c:v>
                </c:pt>
                <c:pt idx="3">
                  <c:v>7</c:v>
                </c:pt>
                <c:pt idx="4">
                  <c:v>11</c:v>
                </c:pt>
                <c:pt idx="5">
                  <c:v>9</c:v>
                </c:pt>
                <c:pt idx="6">
                  <c:v>7</c:v>
                </c:pt>
                <c:pt idx="7">
                  <c:v>3</c:v>
                </c:pt>
                <c:pt idx="8">
                  <c:v>4</c:v>
                </c:pt>
                <c:pt idx="9">
                  <c:v>2</c:v>
                </c:pt>
                <c:pt idx="10">
                  <c:v>5</c:v>
                </c:pt>
                <c:pt idx="11">
                  <c:v>3</c:v>
                </c:pt>
                <c:pt idx="12">
                  <c:v>2</c:v>
                </c:pt>
                <c:pt idx="13">
                  <c:v>3</c:v>
                </c:pt>
                <c:pt idx="14">
                  <c:v>1</c:v>
                </c:pt>
                <c:pt idx="18">
                  <c:v>2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8">
                  <c:v>1</c:v>
                </c:pt>
                <c:pt idx="32">
                  <c:v>1</c:v>
                </c:pt>
                <c:pt idx="33">
                  <c:v>2</c:v>
                </c:pt>
                <c:pt idx="3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5E-41EB-BB15-52F26EE41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5291184"/>
        <c:axId val="1"/>
      </c:barChart>
      <c:catAx>
        <c:axId val="68529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t-E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t-EE"/>
          </a:p>
        </c:txPr>
        <c:crossAx val="68529118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575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t-E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t-E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PneuSero!$B$1</c:f>
              <c:strCache>
                <c:ptCount val="1"/>
                <c:pt idx="0">
                  <c:v>2013-2017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PneuSero!$A$2:$A$33</c:f>
              <c:strCache>
                <c:ptCount val="32"/>
                <c:pt idx="0">
                  <c:v>3</c:v>
                </c:pt>
                <c:pt idx="1">
                  <c:v>14</c:v>
                </c:pt>
                <c:pt idx="2">
                  <c:v>4</c:v>
                </c:pt>
                <c:pt idx="3">
                  <c:v>7F</c:v>
                </c:pt>
                <c:pt idx="4">
                  <c:v>23F</c:v>
                </c:pt>
                <c:pt idx="5">
                  <c:v>9V</c:v>
                </c:pt>
                <c:pt idx="6">
                  <c:v>9N</c:v>
                </c:pt>
                <c:pt idx="7">
                  <c:v>19A</c:v>
                </c:pt>
                <c:pt idx="8">
                  <c:v>8</c:v>
                </c:pt>
                <c:pt idx="9">
                  <c:v>22F</c:v>
                </c:pt>
                <c:pt idx="10">
                  <c:v>19F</c:v>
                </c:pt>
                <c:pt idx="11">
                  <c:v>6B</c:v>
                </c:pt>
                <c:pt idx="12">
                  <c:v>6A</c:v>
                </c:pt>
                <c:pt idx="13">
                  <c:v>23A</c:v>
                </c:pt>
                <c:pt idx="14">
                  <c:v>11A</c:v>
                </c:pt>
                <c:pt idx="15">
                  <c:v>6C</c:v>
                </c:pt>
                <c:pt idx="16">
                  <c:v>18C</c:v>
                </c:pt>
                <c:pt idx="17">
                  <c:v>18F</c:v>
                </c:pt>
                <c:pt idx="18">
                  <c:v>28A</c:v>
                </c:pt>
                <c:pt idx="19">
                  <c:v>9L</c:v>
                </c:pt>
                <c:pt idx="20">
                  <c:v>10A</c:v>
                </c:pt>
                <c:pt idx="21">
                  <c:v>33F</c:v>
                </c:pt>
                <c:pt idx="22">
                  <c:v>12F</c:v>
                </c:pt>
                <c:pt idx="23">
                  <c:v>17A</c:v>
                </c:pt>
                <c:pt idx="24">
                  <c:v>31</c:v>
                </c:pt>
                <c:pt idx="25">
                  <c:v>7C</c:v>
                </c:pt>
                <c:pt idx="26">
                  <c:v>17F</c:v>
                </c:pt>
                <c:pt idx="27">
                  <c:v>20</c:v>
                </c:pt>
                <c:pt idx="28">
                  <c:v>9F</c:v>
                </c:pt>
                <c:pt idx="29">
                  <c:v>25F</c:v>
                </c:pt>
                <c:pt idx="30">
                  <c:v>35B</c:v>
                </c:pt>
                <c:pt idx="31">
                  <c:v>35F</c:v>
                </c:pt>
              </c:strCache>
            </c:strRef>
          </c:cat>
          <c:val>
            <c:numRef>
              <c:f>PneuSero!$B$2:$B$33</c:f>
              <c:numCache>
                <c:formatCode>General</c:formatCode>
                <c:ptCount val="32"/>
                <c:pt idx="0">
                  <c:v>74</c:v>
                </c:pt>
                <c:pt idx="1">
                  <c:v>36</c:v>
                </c:pt>
                <c:pt idx="2">
                  <c:v>20</c:v>
                </c:pt>
                <c:pt idx="3">
                  <c:v>17</c:v>
                </c:pt>
                <c:pt idx="4">
                  <c:v>14</c:v>
                </c:pt>
                <c:pt idx="5">
                  <c:v>11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9</c:v>
                </c:pt>
                <c:pt idx="11">
                  <c:v>6</c:v>
                </c:pt>
                <c:pt idx="12">
                  <c:v>5</c:v>
                </c:pt>
                <c:pt idx="13">
                  <c:v>4</c:v>
                </c:pt>
                <c:pt idx="14">
                  <c:v>4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A3-4258-AB50-938C643E4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4941167"/>
        <c:axId val="1354942415"/>
      </c:barChart>
      <c:catAx>
        <c:axId val="135494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354942415"/>
        <c:crosses val="autoZero"/>
        <c:auto val="1"/>
        <c:lblAlgn val="ctr"/>
        <c:lblOffset val="100"/>
        <c:noMultiLvlLbl val="0"/>
      </c:catAx>
      <c:valAx>
        <c:axId val="1354942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354941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Leht2!$B$1</c:f>
              <c:strCache>
                <c:ptCount val="1"/>
                <c:pt idx="0">
                  <c:v>arv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322046676935165E-18"/>
                  <c:y val="0"/>
                </c:manualLayout>
              </c:layout>
              <c:tx>
                <c:rich>
                  <a:bodyPr/>
                  <a:lstStyle/>
                  <a:p>
                    <a:fld id="{50E66E98-D2DE-4F6D-B5C4-C2E13D641DAC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638-4E25-8C1F-0EF15390F37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2E8421D-E039-4AEA-A769-5E3AF531A5F2}" type="VALUE">
                      <a:rPr lang="en-US">
                        <a:solidFill>
                          <a:srgbClr val="FF0000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638-4E25-8C1F-0EF15390F377}"/>
                </c:ext>
              </c:extLst>
            </c:dLbl>
            <c:dLbl>
              <c:idx val="3"/>
              <c:layout>
                <c:manualLayout>
                  <c:x val="-1.1611872344012995E-3"/>
                  <c:y val="-5.27707116732969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38-4E25-8C1F-0EF15390F37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C47C4CF-B881-4E81-8C49-A1DF784B98D9}" type="VALUE">
                      <a:rPr lang="en-US">
                        <a:solidFill>
                          <a:srgbClr val="00B050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AA8-486B-943D-F5A3B0CCEF4E}"/>
                </c:ext>
              </c:extLst>
            </c:dLbl>
            <c:dLbl>
              <c:idx val="5"/>
              <c:layout>
                <c:manualLayout>
                  <c:x val="2.3223744688025561E-3"/>
                  <c:y val="-9.674518712572045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638-4E25-8C1F-0EF15390F37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423324429678772E-2"/>
                      <c:h val="4.2177095184236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638-4E25-8C1F-0EF15390F377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338265544685494E-3"/>
                      <c:h val="3.16229528495768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A638-4E25-8C1F-0EF15390F377}"/>
                </c:ext>
              </c:extLst>
            </c:dLbl>
            <c:dLbl>
              <c:idx val="9"/>
              <c:layout>
                <c:manualLayout>
                  <c:x val="0"/>
                  <c:y val="-2.63853558366484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38-4E25-8C1F-0EF15390F377}"/>
                </c:ext>
              </c:extLst>
            </c:dLbl>
            <c:dLbl>
              <c:idx val="12"/>
              <c:layout>
                <c:manualLayout>
                  <c:x val="-1.1611872344012789E-3"/>
                  <c:y val="-2.63853558366484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2262137195277495E-2"/>
                      <c:h val="3.6900024016906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638-4E25-8C1F-0EF15390F377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9FA37B5B-F684-47FC-8209-1EC09F6EBC37}" type="VALUE">
                      <a:rPr lang="en-US">
                        <a:solidFill>
                          <a:srgbClr val="00B050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A8-486B-943D-F5A3B0CCEF4E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105F78E7-2229-4DB2-B78A-EDB3B6DAB993}" type="VALUE">
                      <a:rPr lang="en-US">
                        <a:solidFill>
                          <a:srgbClr val="00B050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AA8-486B-943D-F5A3B0CCEF4E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83D8DC5D-E6D4-4314-8B8D-30A09F040C32}" type="VALUE">
                      <a:rPr lang="en-US">
                        <a:solidFill>
                          <a:srgbClr val="00B050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AA8-486B-943D-F5A3B0CCEF4E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F27E3E32-E52E-486F-AFF3-59A1BB862FC3}" type="VALUE">
                      <a:rPr lang="en-US">
                        <a:solidFill>
                          <a:srgbClr val="00B050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AA8-486B-943D-F5A3B0CCE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Leht2!$A$2:$A$25</c:f>
              <c:strCache>
                <c:ptCount val="24"/>
                <c:pt idx="0">
                  <c:v>3</c:v>
                </c:pt>
                <c:pt idx="1">
                  <c:v>19A</c:v>
                </c:pt>
                <c:pt idx="2">
                  <c:v>23F</c:v>
                </c:pt>
                <c:pt idx="3">
                  <c:v>14</c:v>
                </c:pt>
                <c:pt idx="4">
                  <c:v>8</c:v>
                </c:pt>
                <c:pt idx="5">
                  <c:v>19F</c:v>
                </c:pt>
                <c:pt idx="6">
                  <c:v>09N</c:v>
                </c:pt>
                <c:pt idx="7">
                  <c:v>06A</c:v>
                </c:pt>
                <c:pt idx="8">
                  <c:v>06B</c:v>
                </c:pt>
                <c:pt idx="9">
                  <c:v>4</c:v>
                </c:pt>
                <c:pt idx="10">
                  <c:v>20</c:v>
                </c:pt>
                <c:pt idx="11">
                  <c:v>06C</c:v>
                </c:pt>
                <c:pt idx="12">
                  <c:v>07F</c:v>
                </c:pt>
                <c:pt idx="13">
                  <c:v>18C</c:v>
                </c:pt>
                <c:pt idx="14">
                  <c:v>06N</c:v>
                </c:pt>
                <c:pt idx="15">
                  <c:v>07C</c:v>
                </c:pt>
                <c:pt idx="16">
                  <c:v>10A</c:v>
                </c:pt>
                <c:pt idx="17">
                  <c:v>10B</c:v>
                </c:pt>
                <c:pt idx="18">
                  <c:v>11A</c:v>
                </c:pt>
                <c:pt idx="19">
                  <c:v>12F</c:v>
                </c:pt>
                <c:pt idx="20">
                  <c:v>15B, 15C</c:v>
                </c:pt>
                <c:pt idx="21">
                  <c:v>18F</c:v>
                </c:pt>
                <c:pt idx="22">
                  <c:v>23B</c:v>
                </c:pt>
                <c:pt idx="23">
                  <c:v>35F</c:v>
                </c:pt>
              </c:strCache>
            </c:strRef>
          </c:cat>
          <c:val>
            <c:numRef>
              <c:f>Leht2!$B$2:$B$25</c:f>
              <c:numCache>
                <c:formatCode>General</c:formatCode>
                <c:ptCount val="24"/>
                <c:pt idx="0">
                  <c:v>34</c:v>
                </c:pt>
                <c:pt idx="1">
                  <c:v>14</c:v>
                </c:pt>
                <c:pt idx="2">
                  <c:v>14</c:v>
                </c:pt>
                <c:pt idx="3">
                  <c:v>12</c:v>
                </c:pt>
                <c:pt idx="4">
                  <c:v>7</c:v>
                </c:pt>
                <c:pt idx="5">
                  <c:v>7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38-4E25-8C1F-0EF15390F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6161471"/>
        <c:axId val="1386163551"/>
      </c:barChart>
      <c:catAx>
        <c:axId val="1386161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386163551"/>
        <c:crosses val="autoZero"/>
        <c:auto val="1"/>
        <c:lblAlgn val="ctr"/>
        <c:lblOffset val="100"/>
        <c:noMultiLvlLbl val="0"/>
      </c:catAx>
      <c:valAx>
        <c:axId val="1386163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386161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Meni!$B$3</c:f>
              <c:strCache>
                <c:ptCount val="1"/>
                <c:pt idx="0">
                  <c:v>Incidence rate per 100 000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numRef>
              <c:f>Meni!$A$4:$A$37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Meni!$B$4:$B$37</c:f>
              <c:numCache>
                <c:formatCode>General</c:formatCode>
                <c:ptCount val="34"/>
                <c:pt idx="0">
                  <c:v>3.4</c:v>
                </c:pt>
                <c:pt idx="1">
                  <c:v>1.6</c:v>
                </c:pt>
                <c:pt idx="2">
                  <c:v>3</c:v>
                </c:pt>
                <c:pt idx="3">
                  <c:v>2.2999999999999998</c:v>
                </c:pt>
                <c:pt idx="4">
                  <c:v>1.6</c:v>
                </c:pt>
                <c:pt idx="5">
                  <c:v>1.2</c:v>
                </c:pt>
                <c:pt idx="6">
                  <c:v>0.8</c:v>
                </c:pt>
                <c:pt idx="7">
                  <c:v>0.5</c:v>
                </c:pt>
                <c:pt idx="8">
                  <c:v>0.4</c:v>
                </c:pt>
                <c:pt idx="9">
                  <c:v>0.8</c:v>
                </c:pt>
                <c:pt idx="10">
                  <c:v>1.6</c:v>
                </c:pt>
                <c:pt idx="11">
                  <c:v>0.7</c:v>
                </c:pt>
                <c:pt idx="12">
                  <c:v>0.8</c:v>
                </c:pt>
                <c:pt idx="13">
                  <c:v>0.8</c:v>
                </c:pt>
                <c:pt idx="14">
                  <c:v>1</c:v>
                </c:pt>
                <c:pt idx="15">
                  <c:v>0.8</c:v>
                </c:pt>
                <c:pt idx="16">
                  <c:v>0.8</c:v>
                </c:pt>
                <c:pt idx="17">
                  <c:v>0.5</c:v>
                </c:pt>
                <c:pt idx="18">
                  <c:v>0.4</c:v>
                </c:pt>
                <c:pt idx="19">
                  <c:v>0.1</c:v>
                </c:pt>
                <c:pt idx="20">
                  <c:v>0.6</c:v>
                </c:pt>
                <c:pt idx="21">
                  <c:v>0.4</c:v>
                </c:pt>
                <c:pt idx="22">
                  <c:v>0.6</c:v>
                </c:pt>
                <c:pt idx="23">
                  <c:v>0.5</c:v>
                </c:pt>
                <c:pt idx="24">
                  <c:v>0.3</c:v>
                </c:pt>
                <c:pt idx="25">
                  <c:v>0.4</c:v>
                </c:pt>
                <c:pt idx="26">
                  <c:v>0.3</c:v>
                </c:pt>
                <c:pt idx="27">
                  <c:v>0.7</c:v>
                </c:pt>
                <c:pt idx="28">
                  <c:v>0.3</c:v>
                </c:pt>
                <c:pt idx="29">
                  <c:v>0.3</c:v>
                </c:pt>
                <c:pt idx="30">
                  <c:v>0.2</c:v>
                </c:pt>
                <c:pt idx="31">
                  <c:v>0.1</c:v>
                </c:pt>
                <c:pt idx="32">
                  <c:v>0.7</c:v>
                </c:pt>
                <c:pt idx="3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27-4BFD-AFA9-2022D5C37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294096"/>
        <c:axId val="1"/>
      </c:barChart>
      <c:catAx>
        <c:axId val="685294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t-EE"/>
                  <a:t>Aastad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>
                <a:solidFill>
                  <a:sysClr val="windowText" lastClr="000000"/>
                </a:solidFill>
              </a:defRPr>
            </a:pPr>
            <a:endParaRPr lang="et-E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t-EE"/>
                  <a:t>Haigestumus 100 000 el. kohta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/>
            </a:pPr>
            <a:endParaRPr lang="et-EE"/>
          </a:p>
        </c:txPr>
        <c:crossAx val="6852940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ysClr val="windowText" lastClr="000000"/>
          </a:solidFill>
          <a:latin typeface="Calibri"/>
          <a:ea typeface="Calibri"/>
          <a:cs typeface="Calibri"/>
        </a:defRPr>
      </a:pPr>
      <a:endParaRPr lang="et-E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Meni!$A$61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numRef>
              <c:f>Meni!$B$60:$Y$60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Meni!$B$61:$Y$61</c:f>
              <c:numCache>
                <c:formatCode>General</c:formatCode>
                <c:ptCount val="2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8">
                  <c:v>2</c:v>
                </c:pt>
                <c:pt idx="10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B4-42CE-AB74-40D6C382EB9A}"/>
            </c:ext>
          </c:extLst>
        </c:ser>
        <c:ser>
          <c:idx val="1"/>
          <c:order val="1"/>
          <c:tx>
            <c:strRef>
              <c:f>Meni!$A$62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cat>
            <c:numRef>
              <c:f>Meni!$B$60:$Y$60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Meni!$B$62:$Y$62</c:f>
              <c:numCache>
                <c:formatCode>General</c:formatCode>
                <c:ptCount val="24"/>
                <c:pt idx="0">
                  <c:v>5</c:v>
                </c:pt>
                <c:pt idx="1">
                  <c:v>3</c:v>
                </c:pt>
                <c:pt idx="2">
                  <c:v>5</c:v>
                </c:pt>
                <c:pt idx="3">
                  <c:v>8</c:v>
                </c:pt>
                <c:pt idx="4">
                  <c:v>3</c:v>
                </c:pt>
                <c:pt idx="5">
                  <c:v>8</c:v>
                </c:pt>
                <c:pt idx="6">
                  <c:v>6</c:v>
                </c:pt>
                <c:pt idx="7">
                  <c:v>9</c:v>
                </c:pt>
                <c:pt idx="8">
                  <c:v>1</c:v>
                </c:pt>
                <c:pt idx="9">
                  <c:v>5</c:v>
                </c:pt>
                <c:pt idx="10">
                  <c:v>1</c:v>
                </c:pt>
                <c:pt idx="11">
                  <c:v>5</c:v>
                </c:pt>
                <c:pt idx="12">
                  <c:v>4</c:v>
                </c:pt>
                <c:pt idx="13">
                  <c:v>1</c:v>
                </c:pt>
                <c:pt idx="14">
                  <c:v>1</c:v>
                </c:pt>
                <c:pt idx="16">
                  <c:v>2</c:v>
                </c:pt>
                <c:pt idx="17">
                  <c:v>1</c:v>
                </c:pt>
                <c:pt idx="18">
                  <c:v>2</c:v>
                </c:pt>
                <c:pt idx="19">
                  <c:v>3</c:v>
                </c:pt>
                <c:pt idx="20">
                  <c:v>2</c:v>
                </c:pt>
                <c:pt idx="21">
                  <c:v>1</c:v>
                </c:pt>
                <c:pt idx="2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B4-42CE-AB74-40D6C382EB9A}"/>
            </c:ext>
          </c:extLst>
        </c:ser>
        <c:ser>
          <c:idx val="2"/>
          <c:order val="2"/>
          <c:tx>
            <c:strRef>
              <c:f>Meni!$A$63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cat>
            <c:numRef>
              <c:f>Meni!$B$60:$Y$60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Meni!$B$63:$Y$63</c:f>
              <c:numCache>
                <c:formatCode>General</c:formatCode>
                <c:ptCount val="24"/>
                <c:pt idx="1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3</c:v>
                </c:pt>
                <c:pt idx="11">
                  <c:v>1</c:v>
                </c:pt>
                <c:pt idx="13">
                  <c:v>1</c:v>
                </c:pt>
                <c:pt idx="15">
                  <c:v>1</c:v>
                </c:pt>
                <c:pt idx="17">
                  <c:v>1</c:v>
                </c:pt>
                <c:pt idx="18">
                  <c:v>3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B4-42CE-AB74-40D6C382EB9A}"/>
            </c:ext>
          </c:extLst>
        </c:ser>
        <c:ser>
          <c:idx val="3"/>
          <c:order val="3"/>
          <c:tx>
            <c:strRef>
              <c:f>Meni!$A$64</c:f>
              <c:strCache>
                <c:ptCount val="1"/>
                <c:pt idx="0">
                  <c:v>Y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invertIfNegative val="0"/>
          <c:cat>
            <c:numRef>
              <c:f>Meni!$B$60:$Y$60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Meni!$B$64:$Y$64</c:f>
              <c:numCache>
                <c:formatCode>General</c:formatCode>
                <c:ptCount val="24"/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B4-42CE-AB74-40D6C382EB9A}"/>
            </c:ext>
          </c:extLst>
        </c:ser>
        <c:ser>
          <c:idx val="4"/>
          <c:order val="4"/>
          <c:tx>
            <c:strRef>
              <c:f>Meni!$A$65</c:f>
              <c:strCache>
                <c:ptCount val="1"/>
                <c:pt idx="0">
                  <c:v>W135</c:v>
                </c:pt>
              </c:strCache>
            </c:strRef>
          </c:tx>
          <c:spPr>
            <a:solidFill>
              <a:srgbClr val="4BACC6"/>
            </a:solidFill>
            <a:ln w="25400">
              <a:noFill/>
            </a:ln>
          </c:spPr>
          <c:invertIfNegative val="0"/>
          <c:cat>
            <c:numRef>
              <c:f>Meni!$B$60:$Y$60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Meni!$B$65:$Y$65</c:f>
              <c:numCache>
                <c:formatCode>General</c:formatCode>
                <c:ptCount val="24"/>
                <c:pt idx="14">
                  <c:v>1</c:v>
                </c:pt>
                <c:pt idx="18">
                  <c:v>1</c:v>
                </c:pt>
                <c:pt idx="2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B4-42CE-AB74-40D6C382EB9A}"/>
            </c:ext>
          </c:extLst>
        </c:ser>
        <c:ser>
          <c:idx val="5"/>
          <c:order val="5"/>
          <c:tx>
            <c:strRef>
              <c:f>Meni!$A$66</c:f>
              <c:strCache>
                <c:ptCount val="1"/>
                <c:pt idx="0">
                  <c:v>teadmata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Meni!$B$60:$Y$60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Meni!$B$66:$Y$66</c:f>
              <c:numCache>
                <c:formatCode>General</c:formatCode>
                <c:ptCount val="24"/>
                <c:pt idx="0">
                  <c:v>5</c:v>
                </c:pt>
                <c:pt idx="1">
                  <c:v>14</c:v>
                </c:pt>
                <c:pt idx="2">
                  <c:v>4</c:v>
                </c:pt>
                <c:pt idx="3">
                  <c:v>2</c:v>
                </c:pt>
                <c:pt idx="4">
                  <c:v>5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1</c:v>
                </c:pt>
                <c:pt idx="13">
                  <c:v>6</c:v>
                </c:pt>
                <c:pt idx="14">
                  <c:v>4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8">
                  <c:v>3</c:v>
                </c:pt>
                <c:pt idx="19">
                  <c:v>4</c:v>
                </c:pt>
                <c:pt idx="20">
                  <c:v>2</c:v>
                </c:pt>
                <c:pt idx="21">
                  <c:v>2</c:v>
                </c:pt>
                <c:pt idx="22">
                  <c:v>1</c:v>
                </c:pt>
                <c:pt idx="2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B4-42CE-AB74-40D6C382EB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5305744"/>
        <c:axId val="1"/>
      </c:barChart>
      <c:catAx>
        <c:axId val="68530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t-E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t-EE"/>
          </a:p>
        </c:txPr>
        <c:crossAx val="685305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098161199237853"/>
          <c:y val="6.7705599300087502E-2"/>
          <c:w val="0.14235179786200192"/>
          <c:h val="0.8229221347331584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et-E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t-E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11DD8-E7A9-4B7F-924E-249F3EBED262}" type="datetimeFigureOut">
              <a:rPr lang="et-EE" smtClean="0"/>
              <a:t>25.09.2025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33425"/>
            <a:ext cx="651827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84B2-7D45-46A9-AA10-C2234E88C9BE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1</a:t>
            </a:fld>
            <a:endParaRPr lang="et-E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-	poiste vaktsineerimine HPV vastu kaitseb nii mehi (suu- ja neeluvähk, peenisevähk, anaalvähk, </a:t>
            </a:r>
            <a:r>
              <a:rPr lang="et-EE" dirty="0" err="1"/>
              <a:t>kondüloomid</a:t>
            </a:r>
            <a:r>
              <a:rPr lang="et-EE" dirty="0"/>
              <a:t>) kui naisi (emakakaelavähk jt vähid, </a:t>
            </a:r>
            <a:r>
              <a:rPr lang="et-EE" dirty="0" err="1"/>
              <a:t>kondüloomid</a:t>
            </a:r>
            <a:r>
              <a:rPr lang="et-EE" dirty="0"/>
              <a:t>)</a:t>
            </a:r>
          </a:p>
          <a:p>
            <a:r>
              <a:rPr lang="et-EE" dirty="0"/>
              <a:t>-	HPV vaktsineerimise sihtrühma laiendamine (poisid, </a:t>
            </a:r>
            <a:r>
              <a:rPr lang="et-EE" dirty="0" err="1"/>
              <a:t>catch-up</a:t>
            </a:r>
            <a:r>
              <a:rPr lang="et-EE" dirty="0"/>
              <a:t> rühm) aitab kiiremini vähendada HPV infektsiooni levimust kogu elanikkonnas ja HPV-</a:t>
            </a:r>
            <a:r>
              <a:rPr lang="et-EE" dirty="0" err="1"/>
              <a:t>ga</a:t>
            </a:r>
            <a:r>
              <a:rPr lang="et-EE" dirty="0"/>
              <a:t> seotud vähkkasvajate  esinemist naistel ja meestel.</a:t>
            </a:r>
          </a:p>
          <a:p>
            <a:r>
              <a:rPr lang="et-EE" dirty="0"/>
              <a:t>-	riikliku immuniseerimiskava raames vaktsineeritakse 12-18-aastaseid ühe doosiga, sest HPV vaktsiini üks doos on efektiivne ja selle kaitse on pikaajaline.</a:t>
            </a:r>
          </a:p>
          <a:p>
            <a:endParaRPr lang="et-EE"/>
          </a:p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4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484B2-7D45-46A9-AA10-C2234E88C9BE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4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9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50035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2AAE3-EB89-4E78-B793-A79B49F00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0" cy="13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52313" cy="6832600"/>
          </a:xfrm>
          <a:prstGeom prst="rect">
            <a:avLst/>
          </a:prstGeom>
          <a:solidFill>
            <a:srgbClr val="003087">
              <a:alpha val="6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9532700" cy="1368152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Vaheslaidide taustaks võib kasutada </a:t>
            </a:r>
            <a:br>
              <a:rPr lang="et-EE" dirty="0"/>
            </a:br>
            <a:r>
              <a:rPr lang="et-EE" dirty="0"/>
              <a:t>temaatilisi koloreeritud fotosid</a:t>
            </a:r>
          </a:p>
        </p:txBody>
      </p:sp>
    </p:spTree>
    <p:extLst>
      <p:ext uri="{BB962C8B-B14F-4D97-AF65-F5344CB8AC3E}">
        <p14:creationId xmlns:p14="http://schemas.microsoft.com/office/powerpoint/2010/main" val="412699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52313" cy="6724316"/>
          </a:xfrm>
        </p:spPr>
        <p:txBody>
          <a:bodyPr/>
          <a:lstStyle>
            <a:lvl1pPr marL="0" indent="0">
              <a:buNone/>
              <a:defRPr sz="4300"/>
            </a:lvl1pPr>
            <a:lvl2pPr marL="607482" indent="0">
              <a:buNone/>
              <a:defRPr sz="3700"/>
            </a:lvl2pPr>
            <a:lvl3pPr marL="1214963" indent="0">
              <a:buNone/>
              <a:defRPr sz="3200"/>
            </a:lvl3pPr>
            <a:lvl4pPr marL="1822445" indent="0">
              <a:buNone/>
              <a:defRPr sz="2700"/>
            </a:lvl4pPr>
            <a:lvl5pPr marL="2429927" indent="0">
              <a:buNone/>
              <a:defRPr sz="2700"/>
            </a:lvl5pPr>
            <a:lvl6pPr marL="3037408" indent="0">
              <a:buNone/>
              <a:defRPr sz="2700"/>
            </a:lvl6pPr>
            <a:lvl7pPr marL="3644890" indent="0">
              <a:buNone/>
              <a:defRPr sz="2700"/>
            </a:lvl7pPr>
            <a:lvl8pPr marL="4252371" indent="0">
              <a:buNone/>
              <a:defRPr sz="2700"/>
            </a:lvl8pPr>
            <a:lvl9pPr marL="4859853" indent="0">
              <a:buNone/>
              <a:defRPr sz="2700"/>
            </a:lvl9pPr>
          </a:lstStyle>
          <a:p>
            <a:r>
              <a:rPr lang="et-EE"/>
              <a:t>Pildi lisamiseks klõpsake ikooni</a:t>
            </a:r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9064" y="1760116"/>
            <a:ext cx="9235604" cy="1572752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9064" y="3332867"/>
            <a:ext cx="9235604" cy="80188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r>
              <a:rPr lang="et-EE" dirty="0"/>
              <a:t>Vaheslaide võib kasutada ka ühe mõtte või idee rõhutamiseks!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Esitlusslaidide</a:t>
            </a:r>
            <a:r>
              <a:rPr lang="en-US" dirty="0"/>
              <a:t> </a:t>
            </a:r>
            <a:r>
              <a:rPr lang="en-US" dirty="0" err="1"/>
              <a:t>kujundamine</a:t>
            </a:r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4" y="1594275"/>
            <a:ext cx="10937083" cy="4735800"/>
          </a:xfrm>
        </p:spPr>
        <p:txBody>
          <a:bodyPr/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 baseline="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err="1"/>
              <a:t>Lähtuda</a:t>
            </a:r>
            <a:r>
              <a:rPr lang="en-US" dirty="0"/>
              <a:t> </a:t>
            </a:r>
            <a:r>
              <a:rPr lang="en-US" dirty="0" err="1"/>
              <a:t>stiiliraamatust</a:t>
            </a:r>
            <a:endParaRPr lang="en-US" dirty="0"/>
          </a:p>
          <a:p>
            <a:pPr lvl="1"/>
            <a:r>
              <a:rPr lang="en-US" dirty="0"/>
              <a:t>Font </a:t>
            </a:r>
            <a:r>
              <a:rPr lang="en-US" dirty="0" err="1"/>
              <a:t>Roboto</a:t>
            </a:r>
            <a:r>
              <a:rPr lang="en-US" dirty="0"/>
              <a:t> Condensed</a:t>
            </a:r>
            <a:r>
              <a:rPr lang="et-EE" dirty="0"/>
              <a:t> või </a:t>
            </a:r>
            <a:r>
              <a:rPr lang="et-EE" dirty="0" err="1"/>
              <a:t>Arial</a:t>
            </a:r>
            <a:r>
              <a:rPr lang="et-EE" dirty="0"/>
              <a:t> </a:t>
            </a:r>
            <a:r>
              <a:rPr lang="et-EE" dirty="0" err="1"/>
              <a:t>Narrow</a:t>
            </a:r>
            <a:endParaRPr lang="en-US" dirty="0"/>
          </a:p>
          <a:p>
            <a:pPr lvl="3"/>
            <a:r>
              <a:rPr lang="en-US" dirty="0" err="1"/>
              <a:t>Pealkirjad</a:t>
            </a:r>
            <a:r>
              <a:rPr lang="en-US" dirty="0"/>
              <a:t> on 48pt Light, </a:t>
            </a:r>
            <a:r>
              <a:rPr lang="en-US" dirty="0" err="1"/>
              <a:t>sisutekstid</a:t>
            </a:r>
            <a:r>
              <a:rPr lang="en-US" dirty="0"/>
              <a:t> 24pt </a:t>
            </a:r>
            <a:r>
              <a:rPr lang="en-US" dirty="0" err="1"/>
              <a:t>või</a:t>
            </a:r>
            <a:r>
              <a:rPr lang="en-US" dirty="0"/>
              <a:t> 18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 err="1"/>
              <a:t>Igale</a:t>
            </a:r>
            <a:r>
              <a:rPr lang="en-US" dirty="0"/>
              <a:t> </a:t>
            </a:r>
            <a:r>
              <a:rPr lang="en-US" dirty="0" err="1"/>
              <a:t>slaidile</a:t>
            </a:r>
            <a:r>
              <a:rPr lang="en-US" dirty="0"/>
              <a:t> </a:t>
            </a:r>
            <a:r>
              <a:rPr lang="en-US" dirty="0" err="1"/>
              <a:t>paigutada</a:t>
            </a:r>
            <a:r>
              <a:rPr lang="en-US" dirty="0"/>
              <a:t> </a:t>
            </a:r>
            <a:r>
              <a:rPr lang="en-US" dirty="0" err="1"/>
              <a:t>mõõdukas</a:t>
            </a:r>
            <a:r>
              <a:rPr lang="en-US" dirty="0"/>
              <a:t> </a:t>
            </a:r>
            <a:r>
              <a:rPr lang="en-US" dirty="0" err="1"/>
              <a:t>kogus</a:t>
            </a:r>
            <a:r>
              <a:rPr lang="en-US" dirty="0"/>
              <a:t> </a:t>
            </a:r>
            <a:r>
              <a:rPr lang="en-US" dirty="0" err="1"/>
              <a:t>infot</a:t>
            </a:r>
            <a:endParaRPr lang="et-E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5" y="1594275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189485" y="1605263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22912" y="158174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20373" y="159427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7616" y="1591541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3258377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1" y="1412388"/>
            <a:ext cx="12152313" cy="542021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616" y="1529428"/>
            <a:ext cx="5369382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66818"/>
            <a:ext cx="6012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209" y="1529428"/>
            <a:ext cx="5371490" cy="63739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3208" y="2191847"/>
            <a:ext cx="5976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3642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540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64828" y="2166819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82414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1161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2157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37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7614" y="273621"/>
            <a:ext cx="11877253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Graafikutes on ka laiendatud värvipalett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8" y="272038"/>
            <a:ext cx="3998027" cy="1157747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17" y="272040"/>
            <a:ext cx="6793481" cy="64417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618" y="1429786"/>
            <a:ext cx="3998027" cy="5266795"/>
          </a:xfrm>
        </p:spPr>
        <p:txBody>
          <a:bodyPr/>
          <a:lstStyle>
            <a:lvl1pPr marL="0" indent="0">
              <a:buNone/>
              <a:defRPr sz="19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E0CC28-327B-401F-B224-26FCF9A0D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5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D0C06-02E0-4CD8-991E-60DFBD725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36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09780-5A1B-4E10-AEF3-6E6036393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41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737C18-BC7F-481C-A8FC-30377075D9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55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2122535"/>
            <a:ext cx="10329466" cy="14645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2847" y="3871807"/>
            <a:ext cx="8506619" cy="17461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4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E1DD-5EB7-45D8-A4E1-91F191C8B14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34726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61628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949" y="4390579"/>
            <a:ext cx="10329466" cy="1357030"/>
          </a:xfrm>
        </p:spPr>
        <p:txBody>
          <a:bodyPr anchor="t"/>
          <a:lstStyle>
            <a:lvl1pPr algn="l">
              <a:defRPr sz="3985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9949" y="2895948"/>
            <a:ext cx="10329466" cy="1494631"/>
          </a:xfrm>
        </p:spPr>
        <p:txBody>
          <a:bodyPr anchor="b"/>
          <a:lstStyle>
            <a:lvl1pPr marL="0" indent="0">
              <a:buNone/>
              <a:defRPr sz="1993">
                <a:solidFill>
                  <a:schemeClr val="tx1">
                    <a:tint val="75000"/>
                  </a:schemeClr>
                </a:solidFill>
              </a:defRPr>
            </a:lvl1pPr>
            <a:lvl2pPr marL="455508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2pPr>
            <a:lvl3pPr marL="911017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366525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4pPr>
            <a:lvl5pPr marL="1822033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5pPr>
            <a:lvl6pPr marL="2277542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6pPr>
            <a:lvl7pPr marL="2733050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7pPr>
            <a:lvl8pPr marL="3188559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8pPr>
            <a:lvl9pPr marL="3644067" indent="0">
              <a:buNone/>
              <a:defRPr sz="13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F51E-63A3-4742-8FA0-E0B7513F49A4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9273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615" y="1594274"/>
            <a:ext cx="5367272" cy="4509200"/>
          </a:xfrm>
        </p:spPr>
        <p:txBody>
          <a:bodyPr/>
          <a:lstStyle>
            <a:lvl1pPr>
              <a:defRPr sz="2790"/>
            </a:lvl1pPr>
            <a:lvl2pPr>
              <a:defRPr sz="2391"/>
            </a:lvl2pPr>
            <a:lvl3pPr>
              <a:defRPr sz="1993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426" y="1594274"/>
            <a:ext cx="5367272" cy="4509200"/>
          </a:xfrm>
        </p:spPr>
        <p:txBody>
          <a:bodyPr/>
          <a:lstStyle>
            <a:lvl1pPr>
              <a:defRPr sz="2790"/>
            </a:lvl1pPr>
            <a:lvl2pPr>
              <a:defRPr sz="2391"/>
            </a:lvl2pPr>
            <a:lvl3pPr>
              <a:defRPr sz="1993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0C9B-4C0A-460F-96C0-7691F8685F0A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08186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29427"/>
            <a:ext cx="5369382" cy="637393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5508" indent="0">
              <a:buNone/>
              <a:defRPr sz="1993" b="1"/>
            </a:lvl2pPr>
            <a:lvl3pPr marL="911017" indent="0">
              <a:buNone/>
              <a:defRPr sz="1793" b="1"/>
            </a:lvl3pPr>
            <a:lvl4pPr marL="1366525" indent="0">
              <a:buNone/>
              <a:defRPr sz="1594" b="1"/>
            </a:lvl4pPr>
            <a:lvl5pPr marL="1822033" indent="0">
              <a:buNone/>
              <a:defRPr sz="1594" b="1"/>
            </a:lvl5pPr>
            <a:lvl6pPr marL="2277542" indent="0">
              <a:buNone/>
              <a:defRPr sz="1594" b="1"/>
            </a:lvl6pPr>
            <a:lvl7pPr marL="2733050" indent="0">
              <a:buNone/>
              <a:defRPr sz="1594" b="1"/>
            </a:lvl7pPr>
            <a:lvl8pPr marL="3188559" indent="0">
              <a:buNone/>
              <a:defRPr sz="1594" b="1"/>
            </a:lvl8pPr>
            <a:lvl9pPr marL="3644067" indent="0">
              <a:buNone/>
              <a:defRPr sz="15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16" y="2166820"/>
            <a:ext cx="5369382" cy="3936654"/>
          </a:xfrm>
        </p:spPr>
        <p:txBody>
          <a:bodyPr/>
          <a:lstStyle>
            <a:lvl1pPr>
              <a:defRPr sz="2391"/>
            </a:lvl1pPr>
            <a:lvl2pPr>
              <a:defRPr sz="1993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207" y="1529427"/>
            <a:ext cx="5371491" cy="637393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5508" indent="0">
              <a:buNone/>
              <a:defRPr sz="1993" b="1"/>
            </a:lvl2pPr>
            <a:lvl3pPr marL="911017" indent="0">
              <a:buNone/>
              <a:defRPr sz="1793" b="1"/>
            </a:lvl3pPr>
            <a:lvl4pPr marL="1366525" indent="0">
              <a:buNone/>
              <a:defRPr sz="1594" b="1"/>
            </a:lvl4pPr>
            <a:lvl5pPr marL="1822033" indent="0">
              <a:buNone/>
              <a:defRPr sz="1594" b="1"/>
            </a:lvl5pPr>
            <a:lvl6pPr marL="2277542" indent="0">
              <a:buNone/>
              <a:defRPr sz="1594" b="1"/>
            </a:lvl6pPr>
            <a:lvl7pPr marL="2733050" indent="0">
              <a:buNone/>
              <a:defRPr sz="1594" b="1"/>
            </a:lvl7pPr>
            <a:lvl8pPr marL="3188559" indent="0">
              <a:buNone/>
              <a:defRPr sz="1594" b="1"/>
            </a:lvl8pPr>
            <a:lvl9pPr marL="3644067" indent="0">
              <a:buNone/>
              <a:defRPr sz="159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207" y="2166820"/>
            <a:ext cx="5371491" cy="3936654"/>
          </a:xfrm>
        </p:spPr>
        <p:txBody>
          <a:bodyPr/>
          <a:lstStyle>
            <a:lvl1pPr>
              <a:defRPr sz="2391"/>
            </a:lvl1pPr>
            <a:lvl2pPr>
              <a:defRPr sz="1993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C354-24E5-4482-BB2C-97E5E3343587}" type="datetime1">
              <a:rPr lang="et-EE" smtClean="0"/>
              <a:t>25.09.2025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59913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A02D-E5C0-4283-8C2A-911FF008B73F}" type="datetime1">
              <a:rPr lang="et-EE" smtClean="0"/>
              <a:t>25.09.2025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74936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84A-8178-47BA-A21A-C167D43EE0C5}" type="datetime1">
              <a:rPr lang="et-EE" smtClean="0"/>
              <a:t>25.09.2025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9631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D1B14A-0CA4-4EB5-BF6F-6ED907835C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1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3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616" y="272039"/>
            <a:ext cx="3998027" cy="1157746"/>
          </a:xfrm>
        </p:spPr>
        <p:txBody>
          <a:bodyPr anchor="b"/>
          <a:lstStyle>
            <a:lvl1pPr algn="l">
              <a:defRPr sz="1993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17" y="272039"/>
            <a:ext cx="6793481" cy="5831435"/>
          </a:xfr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1"/>
            </a:lvl3pPr>
            <a:lvl4pPr>
              <a:defRPr sz="1993"/>
            </a:lvl4pPr>
            <a:lvl5pPr>
              <a:defRPr sz="1993"/>
            </a:lvl5pPr>
            <a:lvl6pPr>
              <a:defRPr sz="1993"/>
            </a:lvl6pPr>
            <a:lvl7pPr>
              <a:defRPr sz="1993"/>
            </a:lvl7pPr>
            <a:lvl8pPr>
              <a:defRPr sz="1993"/>
            </a:lvl8pPr>
            <a:lvl9pPr>
              <a:defRPr sz="19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616" y="1429785"/>
            <a:ext cx="3998027" cy="4673689"/>
          </a:xfrm>
        </p:spPr>
        <p:txBody>
          <a:bodyPr/>
          <a:lstStyle>
            <a:lvl1pPr marL="0" indent="0">
              <a:buNone/>
              <a:defRPr sz="1395"/>
            </a:lvl1pPr>
            <a:lvl2pPr marL="455508" indent="0">
              <a:buNone/>
              <a:defRPr sz="1196"/>
            </a:lvl2pPr>
            <a:lvl3pPr marL="911017" indent="0">
              <a:buNone/>
              <a:defRPr sz="996"/>
            </a:lvl3pPr>
            <a:lvl4pPr marL="1366525" indent="0">
              <a:buNone/>
              <a:defRPr sz="897"/>
            </a:lvl4pPr>
            <a:lvl5pPr marL="1822033" indent="0">
              <a:buNone/>
              <a:defRPr sz="897"/>
            </a:lvl5pPr>
            <a:lvl6pPr marL="2277542" indent="0">
              <a:buNone/>
              <a:defRPr sz="897"/>
            </a:lvl6pPr>
            <a:lvl7pPr marL="2733050" indent="0">
              <a:buNone/>
              <a:defRPr sz="897"/>
            </a:lvl7pPr>
            <a:lvl8pPr marL="3188559" indent="0">
              <a:buNone/>
              <a:defRPr sz="897"/>
            </a:lvl8pPr>
            <a:lvl9pPr marL="3644067" indent="0">
              <a:buNone/>
              <a:defRPr sz="8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B6E4-934D-45A9-B436-A4374E73A5C5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27311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938" y="4782820"/>
            <a:ext cx="7291388" cy="564639"/>
          </a:xfrm>
        </p:spPr>
        <p:txBody>
          <a:bodyPr anchor="b"/>
          <a:lstStyle>
            <a:lvl1pPr algn="l">
              <a:defRPr sz="1993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1938" y="610505"/>
            <a:ext cx="7291388" cy="4099560"/>
          </a:xfrm>
        </p:spPr>
        <p:txBody>
          <a:bodyPr/>
          <a:lstStyle>
            <a:lvl1pPr marL="0" indent="0">
              <a:buNone/>
              <a:defRPr sz="3188"/>
            </a:lvl1pPr>
            <a:lvl2pPr marL="455508" indent="0">
              <a:buNone/>
              <a:defRPr sz="2790"/>
            </a:lvl2pPr>
            <a:lvl3pPr marL="911017" indent="0">
              <a:buNone/>
              <a:defRPr sz="2391"/>
            </a:lvl3pPr>
            <a:lvl4pPr marL="1366525" indent="0">
              <a:buNone/>
              <a:defRPr sz="1993"/>
            </a:lvl4pPr>
            <a:lvl5pPr marL="1822033" indent="0">
              <a:buNone/>
              <a:defRPr sz="1993"/>
            </a:lvl5pPr>
            <a:lvl6pPr marL="2277542" indent="0">
              <a:buNone/>
              <a:defRPr sz="1993"/>
            </a:lvl6pPr>
            <a:lvl7pPr marL="2733050" indent="0">
              <a:buNone/>
              <a:defRPr sz="1993"/>
            </a:lvl7pPr>
            <a:lvl8pPr marL="3188559" indent="0">
              <a:buNone/>
              <a:defRPr sz="1993"/>
            </a:lvl8pPr>
            <a:lvl9pPr marL="3644067" indent="0">
              <a:buNone/>
              <a:defRPr sz="1993"/>
            </a:lvl9pPr>
          </a:lstStyle>
          <a:p>
            <a:r>
              <a:rPr lang="en-US"/>
              <a:t>Click icon to add picture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1938" y="5347459"/>
            <a:ext cx="7291388" cy="801881"/>
          </a:xfrm>
        </p:spPr>
        <p:txBody>
          <a:bodyPr/>
          <a:lstStyle>
            <a:lvl1pPr marL="0" indent="0">
              <a:buNone/>
              <a:defRPr sz="1395"/>
            </a:lvl1pPr>
            <a:lvl2pPr marL="455508" indent="0">
              <a:buNone/>
              <a:defRPr sz="1196"/>
            </a:lvl2pPr>
            <a:lvl3pPr marL="911017" indent="0">
              <a:buNone/>
              <a:defRPr sz="996"/>
            </a:lvl3pPr>
            <a:lvl4pPr marL="1366525" indent="0">
              <a:buNone/>
              <a:defRPr sz="897"/>
            </a:lvl4pPr>
            <a:lvl5pPr marL="1822033" indent="0">
              <a:buNone/>
              <a:defRPr sz="897"/>
            </a:lvl5pPr>
            <a:lvl6pPr marL="2277542" indent="0">
              <a:buNone/>
              <a:defRPr sz="897"/>
            </a:lvl6pPr>
            <a:lvl7pPr marL="2733050" indent="0">
              <a:buNone/>
              <a:defRPr sz="897"/>
            </a:lvl7pPr>
            <a:lvl8pPr marL="3188559" indent="0">
              <a:buNone/>
              <a:defRPr sz="897"/>
            </a:lvl8pPr>
            <a:lvl9pPr marL="3644067" indent="0">
              <a:buNone/>
              <a:defRPr sz="8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E180-4C66-4466-957D-04FEEE251453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56555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59D71-7100-45BB-A699-B90D7765ADFE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71659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0427" y="273621"/>
            <a:ext cx="2734270" cy="58298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616" y="273621"/>
            <a:ext cx="8000273" cy="58298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CBDF-1829-4D8F-AF7F-E870D0F36B87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88813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2AAE3-EB89-4E78-B793-A79B49F00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16000"/>
            <a:ext cx="3465000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9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86978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6" y="273621"/>
            <a:ext cx="11328416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 dirty="0"/>
              <a:t>Lühikese loeteluga võib kasutada ikoone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24478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2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147537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-114"/>
          <a:stretch/>
        </p:blipFill>
        <p:spPr>
          <a:xfrm>
            <a:off x="7880400" y="-40084"/>
            <a:ext cx="4316436" cy="6912768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 </a:t>
            </a:r>
          </a:p>
        </p:txBody>
      </p:sp>
    </p:spTree>
    <p:extLst>
      <p:ext uri="{BB962C8B-B14F-4D97-AF65-F5344CB8AC3E}">
        <p14:creationId xmlns:p14="http://schemas.microsoft.com/office/powerpoint/2010/main" val="64492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94275"/>
            <a:ext cx="10937082" cy="441431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t-E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2041" y="6332809"/>
            <a:ext cx="384823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732" y="6332809"/>
            <a:ext cx="64807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25A551D-654A-4A19-8D78-C05E5488DAD8}" type="slidenum">
              <a:rPr lang="et-EE" smtClean="0"/>
              <a:pPr algn="l"/>
              <a:t>‹#›</a:t>
            </a:fld>
            <a:endParaRPr lang="et-E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76" r:id="rId5"/>
    <p:sldLayoutId id="2147483669" r:id="rId6"/>
    <p:sldLayoutId id="2147483664" r:id="rId7"/>
    <p:sldLayoutId id="2147483665" r:id="rId8"/>
    <p:sldLayoutId id="2147483666" r:id="rId9"/>
    <p:sldLayoutId id="2147483668" r:id="rId10"/>
    <p:sldLayoutId id="2147483657" r:id="rId11"/>
    <p:sldLayoutId id="2147483654" r:id="rId12"/>
    <p:sldLayoutId id="2147483652" r:id="rId13"/>
    <p:sldLayoutId id="2147483667" r:id="rId14"/>
    <p:sldLayoutId id="2147483653" r:id="rId15"/>
    <p:sldLayoutId id="2147483675" r:id="rId16"/>
    <p:sldLayoutId id="2147483674" r:id="rId17"/>
    <p:sldLayoutId id="2147483655" r:id="rId18"/>
    <p:sldLayoutId id="2147483656" r:id="rId19"/>
    <p:sldLayoutId id="2147483681" r:id="rId20"/>
    <p:sldLayoutId id="2147483683" r:id="rId21"/>
    <p:sldLayoutId id="2147483685" r:id="rId22"/>
  </p:sldLayoutIdLst>
  <p:txStyles>
    <p:titleStyle>
      <a:lvl1pPr algn="l" defTabSz="1214963" rtl="0" eaLnBrk="1" latinLnBrk="0" hangingPunct="1">
        <a:spcBef>
          <a:spcPct val="0"/>
        </a:spcBef>
        <a:buNone/>
        <a:defRPr sz="5800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5611" indent="-45561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87158" indent="-379676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18704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26186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33667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41149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8631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112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594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96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45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927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408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89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371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85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94274"/>
            <a:ext cx="10937082" cy="450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7616" y="6332808"/>
            <a:ext cx="2835540" cy="36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09679-0C64-4547-AB5A-EF9BD67DC801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2041" y="6332808"/>
            <a:ext cx="3848232" cy="36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9158" y="6332808"/>
            <a:ext cx="2835540" cy="363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456FC-D9DD-4A87-BFAF-AEFD251D81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3824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/>
  <p:txStyles>
    <p:titleStyle>
      <a:lvl1pPr algn="ctr" defTabSz="911017" rtl="0" eaLnBrk="1" latinLnBrk="0" hangingPunct="1">
        <a:spcBef>
          <a:spcPct val="0"/>
        </a:spcBef>
        <a:buNone/>
        <a:defRPr sz="43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31" indent="-341631" algn="l" defTabSz="911017" rtl="0" eaLnBrk="1" latinLnBrk="0" hangingPunct="1">
        <a:spcBef>
          <a:spcPct val="20000"/>
        </a:spcBef>
        <a:buFont typeface="Arial" panose="020B0604020202020204" pitchFamily="34" charset="0"/>
        <a:buChar char="•"/>
        <a:defRPr sz="3188" kern="1200">
          <a:solidFill>
            <a:schemeClr val="tx1"/>
          </a:solidFill>
          <a:latin typeface="+mn-lt"/>
          <a:ea typeface="+mn-ea"/>
          <a:cs typeface="+mn-cs"/>
        </a:defRPr>
      </a:lvl1pPr>
      <a:lvl2pPr marL="740201" indent="-284693" algn="l" defTabSz="911017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0" kern="1200">
          <a:solidFill>
            <a:schemeClr val="tx1"/>
          </a:solidFill>
          <a:latin typeface="+mn-lt"/>
          <a:ea typeface="+mn-ea"/>
          <a:cs typeface="+mn-cs"/>
        </a:defRPr>
      </a:lvl2pPr>
      <a:lvl3pPr marL="1138771" indent="-227754" algn="l" defTabSz="9110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3pPr>
      <a:lvl4pPr marL="1594279" indent="-227754" algn="l" defTabSz="911017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3" kern="1200">
          <a:solidFill>
            <a:schemeClr val="tx1"/>
          </a:solidFill>
          <a:latin typeface="+mn-lt"/>
          <a:ea typeface="+mn-ea"/>
          <a:cs typeface="+mn-cs"/>
        </a:defRPr>
      </a:lvl4pPr>
      <a:lvl5pPr marL="2049788" indent="-227754" algn="l" defTabSz="911017" rtl="0" eaLnBrk="1" latinLnBrk="0" hangingPunct="1">
        <a:spcBef>
          <a:spcPct val="20000"/>
        </a:spcBef>
        <a:buFont typeface="Arial" panose="020B0604020202020204" pitchFamily="34" charset="0"/>
        <a:buChar char="»"/>
        <a:defRPr sz="1993" kern="1200">
          <a:solidFill>
            <a:schemeClr val="tx1"/>
          </a:solidFill>
          <a:latin typeface="+mn-lt"/>
          <a:ea typeface="+mn-ea"/>
          <a:cs typeface="+mn-cs"/>
        </a:defRPr>
      </a:lvl5pPr>
      <a:lvl6pPr marL="2505296" indent="-227754" algn="l" defTabSz="9110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3" kern="1200">
          <a:solidFill>
            <a:schemeClr val="tx1"/>
          </a:solidFill>
          <a:latin typeface="+mn-lt"/>
          <a:ea typeface="+mn-ea"/>
          <a:cs typeface="+mn-cs"/>
        </a:defRPr>
      </a:lvl6pPr>
      <a:lvl7pPr marL="2960804" indent="-227754" algn="l" defTabSz="9110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3" kern="1200">
          <a:solidFill>
            <a:schemeClr val="tx1"/>
          </a:solidFill>
          <a:latin typeface="+mn-lt"/>
          <a:ea typeface="+mn-ea"/>
          <a:cs typeface="+mn-cs"/>
        </a:defRPr>
      </a:lvl7pPr>
      <a:lvl8pPr marL="3416313" indent="-227754" algn="l" defTabSz="9110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3" kern="1200">
          <a:solidFill>
            <a:schemeClr val="tx1"/>
          </a:solidFill>
          <a:latin typeface="+mn-lt"/>
          <a:ea typeface="+mn-ea"/>
          <a:cs typeface="+mn-cs"/>
        </a:defRPr>
      </a:lvl8pPr>
      <a:lvl9pPr marL="3871821" indent="-227754" algn="l" defTabSz="9110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1017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508" algn="l" defTabSz="911017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1017" algn="l" defTabSz="911017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525" algn="l" defTabSz="911017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2033" algn="l" defTabSz="911017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7542" algn="l" defTabSz="911017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3050" algn="l" defTabSz="911017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8559" algn="l" defTabSz="911017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4067" algn="l" defTabSz="911017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iigiteataja.ee/akt/123032021022" TargetMode="Externa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dc.europa.eu/en/invasive-pneumococcal-diseas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dc.europa.eu/en/meningococcal-disease/factsheet?utm_source=chatgpt.com" TargetMode="Externa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Pneumokokknakkus Eestis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Info immunoprofülaktika ekspertkomisjonile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C2FD446-E49F-467B-B8B8-3C111197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4400" b="1" dirty="0">
                <a:solidFill>
                  <a:srgbClr val="0070C0"/>
                </a:solidFill>
                <a:latin typeface="Roboto Condensed"/>
              </a:rPr>
              <a:t>Pneumokokknakkuse haigusjuhtude jaotus kliinilise pildi järgi kuude kaupa, 2024</a:t>
            </a:r>
            <a:endParaRPr lang="et-EE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1CCAD12-536B-4A53-9478-7AF7CC9D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7465D7A2-421E-4CAB-9CFA-D7B41766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5E09E8D-50BC-47C3-BF30-1FE1FF88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10</a:t>
            </a:fld>
            <a:endParaRPr lang="et-EE"/>
          </a:p>
        </p:txBody>
      </p:sp>
      <p:graphicFrame>
        <p:nvGraphicFramePr>
          <p:cNvPr id="7" name="Chart 4">
            <a:extLst>
              <a:ext uri="{FF2B5EF4-FFF2-40B4-BE49-F238E27FC236}">
                <a16:creationId xmlns:a16="http://schemas.microsoft.com/office/drawing/2014/main" id="{00000000-0008-0000-2C00-000005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8013" y="1593850"/>
          <a:ext cx="10936287" cy="451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291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03A1241-2BE7-4C8D-AEAA-F6E78B1DC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4400" b="1" i="1" dirty="0">
                <a:solidFill>
                  <a:srgbClr val="0070C0"/>
                </a:solidFill>
                <a:latin typeface="Roboto Condensed"/>
              </a:rPr>
              <a:t>S. </a:t>
            </a:r>
            <a:r>
              <a:rPr lang="et-EE" sz="4400" b="1" i="1" dirty="0" err="1">
                <a:solidFill>
                  <a:srgbClr val="0070C0"/>
                </a:solidFill>
                <a:latin typeface="Roboto Condensed"/>
              </a:rPr>
              <a:t>pneumoniae</a:t>
            </a:r>
            <a:r>
              <a:rPr lang="et-EE" sz="4400" b="1" i="1" dirty="0">
                <a:solidFill>
                  <a:srgbClr val="0070C0"/>
                </a:solidFill>
                <a:latin typeface="Roboto Condensed"/>
              </a:rPr>
              <a:t>  </a:t>
            </a:r>
            <a:r>
              <a:rPr lang="et-EE" sz="4400" b="1" dirty="0">
                <a:solidFill>
                  <a:srgbClr val="0070C0"/>
                </a:solidFill>
                <a:latin typeface="Roboto Condensed"/>
              </a:rPr>
              <a:t>tüpiseerimise tulemused, </a:t>
            </a:r>
            <a:br>
              <a:rPr lang="et-EE" sz="4400" b="1" dirty="0">
                <a:solidFill>
                  <a:srgbClr val="0070C0"/>
                </a:solidFill>
                <a:latin typeface="Roboto Condensed"/>
              </a:rPr>
            </a:br>
            <a:r>
              <a:rPr lang="et-EE" sz="4400" b="1" dirty="0">
                <a:solidFill>
                  <a:srgbClr val="0070C0"/>
                </a:solidFill>
                <a:latin typeface="Roboto Condensed"/>
              </a:rPr>
              <a:t>2004 -2012 ja 2013 - 2015</a:t>
            </a:r>
            <a:endParaRPr lang="et-EE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4639B7D-2319-48CF-86C9-5902ED87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1C79FFA-E12A-4B9D-A34B-FF37C257C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D57B0F5-64E2-41E8-ADE4-1B1E4A46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11</a:t>
            </a:fld>
            <a:endParaRPr lang="et-EE"/>
          </a:p>
        </p:txBody>
      </p:sp>
      <p:graphicFrame>
        <p:nvGraphicFramePr>
          <p:cNvPr id="7" name="Sisu kohatäide 6">
            <a:extLst>
              <a:ext uri="{FF2B5EF4-FFF2-40B4-BE49-F238E27FC236}">
                <a16:creationId xmlns:a16="http://schemas.microsoft.com/office/drawing/2014/main" id="{00000000-0008-0000-2C00-00009FFA17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8013" y="1593850"/>
          <a:ext cx="10936287" cy="451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515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495A74F-636B-4740-B065-35A683089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b="1" i="1" dirty="0">
                <a:solidFill>
                  <a:srgbClr val="0070C0"/>
                </a:solidFill>
                <a:latin typeface="Roboto Condensed"/>
              </a:rPr>
              <a:t>S. </a:t>
            </a:r>
            <a:r>
              <a:rPr lang="et-EE" sz="4000" b="1" i="1" dirty="0" err="1">
                <a:solidFill>
                  <a:srgbClr val="0070C0"/>
                </a:solidFill>
                <a:latin typeface="Roboto Condensed"/>
              </a:rPr>
              <a:t>pneumoniae</a:t>
            </a:r>
            <a:r>
              <a:rPr lang="et-EE" sz="4000" b="1" i="1" dirty="0">
                <a:solidFill>
                  <a:srgbClr val="0070C0"/>
                </a:solidFill>
                <a:latin typeface="Roboto Condensed"/>
              </a:rPr>
              <a:t>  </a:t>
            </a:r>
            <a:r>
              <a:rPr lang="et-EE" sz="4000" b="1" dirty="0">
                <a:solidFill>
                  <a:srgbClr val="0070C0"/>
                </a:solidFill>
                <a:latin typeface="Roboto Condensed"/>
              </a:rPr>
              <a:t>tüpiseerimise tulemused, 2013-2017</a:t>
            </a:r>
            <a:endParaRPr lang="et-EE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A6F979A-D192-413D-B855-574E1E47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2582B52-6B4F-494B-BC3F-FF38D90D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9785EE00-47A1-4127-BBC1-0D204160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12</a:t>
            </a:fld>
            <a:endParaRPr lang="et-EE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00000000-0008-0000-2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966384"/>
              </p:ext>
            </p:extLst>
          </p:nvPr>
        </p:nvGraphicFramePr>
        <p:xfrm>
          <a:off x="819572" y="1688107"/>
          <a:ext cx="10585176" cy="417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034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C2A8AAE-A340-476F-BEAE-E0B5B492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>
                <a:solidFill>
                  <a:srgbClr val="0070C0"/>
                </a:solidFill>
                <a:latin typeface="Roboto Condensed"/>
              </a:rPr>
              <a:t>2022. a </a:t>
            </a:r>
            <a:r>
              <a:rPr lang="et-EE" sz="3200" b="1" i="1" dirty="0">
                <a:solidFill>
                  <a:srgbClr val="0070C0"/>
                </a:solidFill>
                <a:latin typeface="Roboto Condensed"/>
              </a:rPr>
              <a:t>S. pneumoniae  </a:t>
            </a:r>
            <a:r>
              <a:rPr lang="et-EE" sz="3200" b="1" dirty="0">
                <a:solidFill>
                  <a:srgbClr val="0070C0"/>
                </a:solidFill>
                <a:latin typeface="Roboto Condensed"/>
              </a:rPr>
              <a:t>tüpiseerimise tulemused (n=127)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5F2128F-E117-48E6-8C61-35177BD00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t-EE" sz="41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t-EE" sz="41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t-EE" sz="4100" dirty="0"/>
          </a:p>
          <a:p>
            <a:pPr marL="0" indent="0" algn="just">
              <a:buNone/>
            </a:pPr>
            <a:endParaRPr lang="et-EE" dirty="0"/>
          </a:p>
          <a:p>
            <a:endParaRPr lang="et-EE" dirty="0"/>
          </a:p>
          <a:p>
            <a:endParaRPr lang="et-EE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D4471456-97D8-4974-A61A-8D122C87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F5EEC7F-D15F-4D7E-9312-95E6106E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13</a:t>
            </a:fld>
            <a:endParaRPr lang="et-EE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8B7A23CB-7A8C-45D6-9FBA-6BF2F591E2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383441"/>
              </p:ext>
            </p:extLst>
          </p:nvPr>
        </p:nvGraphicFramePr>
        <p:xfrm>
          <a:off x="607616" y="1472084"/>
          <a:ext cx="10937082" cy="4813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7757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935B046-5BBB-4AB5-A2B1-C682E435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>
                <a:solidFill>
                  <a:srgbClr val="0070C0"/>
                </a:solidFill>
                <a:latin typeface="Roboto Condensed"/>
              </a:rPr>
              <a:t>2</a:t>
            </a:r>
            <a:r>
              <a:rPr kumimoji="0" lang="et-E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023. a </a:t>
            </a:r>
            <a:r>
              <a:rPr kumimoji="0" lang="et-EE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S. pneumoniae  </a:t>
            </a:r>
            <a:r>
              <a:rPr kumimoji="0" lang="et-E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tüpiseerimise tulemused (n=101)</a:t>
            </a:r>
            <a:endParaRPr lang="et-EE" sz="3200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CB046C8-5B4E-43FA-96F9-519615F7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4F445CC-A7F4-4B08-B1C3-9602FA58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14</a:t>
            </a:fld>
            <a:endParaRPr lang="et-EE"/>
          </a:p>
        </p:txBody>
      </p:sp>
      <p:pic>
        <p:nvPicPr>
          <p:cNvPr id="7" name="Sisu kohatäide 6">
            <a:extLst>
              <a:ext uri="{FF2B5EF4-FFF2-40B4-BE49-F238E27FC236}">
                <a16:creationId xmlns:a16="http://schemas.microsoft.com/office/drawing/2014/main" id="{C19418DC-06A4-4CF2-8BFC-6266B298DCC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6" y="1544092"/>
            <a:ext cx="10937082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2464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u kohatäide 7">
            <a:extLst>
              <a:ext uri="{FF2B5EF4-FFF2-40B4-BE49-F238E27FC236}">
                <a16:creationId xmlns:a16="http://schemas.microsoft.com/office/drawing/2014/main" id="{37BEF614-0458-4DD0-A2FE-D45EB422E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644" y="463972"/>
            <a:ext cx="9577064" cy="5639966"/>
          </a:xfrm>
        </p:spPr>
      </p:pic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1976D9B-DC9E-4C59-88F3-40C1EEE5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FD5A2EA-ADD1-4521-81B3-3E2FB5FA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696637D-B083-4F24-9817-4A1F4B58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25419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7203760-C2E2-46AB-BA50-7437E9F2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>
                <a:solidFill>
                  <a:srgbClr val="0070C0"/>
                </a:solidFill>
                <a:latin typeface="Roboto Condensed"/>
              </a:rPr>
              <a:t>Pneumokoki ja meningokoki vaktsineerimise hüvitamine kõrge riskiga riskirühmadele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EEE4209-2927-4FD4-99E1-0DAFBCA81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t-EE" dirty="0"/>
              <a:t>Alates 01.04.2021 kehtib Tervisekassa tervishoiuteenuse loetelu, mis sisaldab </a:t>
            </a:r>
            <a:r>
              <a:rPr lang="et-EE" dirty="0" err="1"/>
              <a:t>pneumo</a:t>
            </a:r>
            <a:r>
              <a:rPr lang="et-EE" dirty="0"/>
              <a:t>- ja meningokoki vastase vaktsineerimise kompenseerimist kõrgema riskiga riskirühmadele (avaldatud Riigi Teatajas: </a:t>
            </a:r>
            <a:r>
              <a:rPr lang="et-EE" dirty="0">
                <a:hlinkClick r:id="rId2"/>
              </a:rPr>
              <a:t>www.riigiteataja.ee/akt/123032021022</a:t>
            </a:r>
            <a:r>
              <a:rPr lang="et-EE" dirty="0"/>
              <a:t>).</a:t>
            </a:r>
          </a:p>
          <a:p>
            <a:pPr marL="0" indent="0" algn="just">
              <a:buNone/>
            </a:pPr>
            <a:endParaRPr lang="et-EE" dirty="0"/>
          </a:p>
          <a:p>
            <a:pPr marL="0" indent="0" algn="just">
              <a:buNone/>
            </a:pPr>
            <a:r>
              <a:rPr lang="et-EE" b="1" dirty="0"/>
              <a:t>Pneumokoki- ning meningokokivastase vaktsineerimise korraldus:</a:t>
            </a:r>
          </a:p>
          <a:p>
            <a:pPr marL="0" indent="0" algn="just">
              <a:buNone/>
            </a:pPr>
            <a:endParaRPr lang="et-EE" dirty="0"/>
          </a:p>
          <a:p>
            <a:pPr algn="just"/>
            <a:r>
              <a:rPr lang="et-EE" dirty="0"/>
              <a:t>vaktsineerimine viiakse läbi eriarstiabiteenuse raames</a:t>
            </a:r>
          </a:p>
          <a:p>
            <a:pPr algn="just"/>
            <a:r>
              <a:rPr lang="et-EE" dirty="0"/>
              <a:t>tervishoiuteenuseosutaja juures (haiglates) kohapeal</a:t>
            </a:r>
          </a:p>
          <a:p>
            <a:pPr algn="just"/>
            <a:r>
              <a:rPr lang="et-EE" dirty="0"/>
              <a:t>vaktsiini hangivad tervishoiuteenuseosutajad (haiglad) ja esitavad vastava TTL koodiga teenusarve Eesti Tervisekassale</a:t>
            </a:r>
          </a:p>
          <a:p>
            <a:pPr algn="just"/>
            <a:r>
              <a:rPr lang="et-EE" dirty="0"/>
              <a:t>kui eriarsti visiiti ei ole planeeritud pikema perioodi jooksul, võib perearst suunata patsiendi eriarsti visiidile vaktsineerimise läbiviimiseks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2140300F-D8B7-49F0-A60A-98A33A33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C9CFFA03-F050-45F7-BBF9-1C975381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16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61841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7771E2B-7485-4B41-9EE6-D16AE328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5" y="247948"/>
            <a:ext cx="10937082" cy="262358"/>
          </a:xfrm>
        </p:spPr>
        <p:txBody>
          <a:bodyPr>
            <a:normAutofit fontScale="90000"/>
          </a:bodyPr>
          <a:lstStyle/>
          <a:p>
            <a:r>
              <a:rPr lang="et-EE" sz="3200" b="1" dirty="0">
                <a:solidFill>
                  <a:srgbClr val="0070C0"/>
                </a:solidFill>
                <a:latin typeface="Roboto Condensed"/>
              </a:rPr>
              <a:t> Pneumokokknakkuse vastu vaktsineeritute arv, 2007-2024</a:t>
            </a:r>
          </a:p>
        </p:txBody>
      </p:sp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12195308-F381-43C8-9773-6FDE71275D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56578"/>
              </p:ext>
            </p:extLst>
          </p:nvPr>
        </p:nvGraphicFramePr>
        <p:xfrm>
          <a:off x="1467644" y="729118"/>
          <a:ext cx="9865098" cy="5855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86">
                  <a:extLst>
                    <a:ext uri="{9D8B030D-6E8A-4147-A177-3AD203B41FA5}">
                      <a16:colId xmlns:a16="http://schemas.microsoft.com/office/drawing/2014/main" val="185191526"/>
                    </a:ext>
                  </a:extLst>
                </a:gridCol>
                <a:gridCol w="1099239">
                  <a:extLst>
                    <a:ext uri="{9D8B030D-6E8A-4147-A177-3AD203B41FA5}">
                      <a16:colId xmlns:a16="http://schemas.microsoft.com/office/drawing/2014/main" val="3835922348"/>
                    </a:ext>
                  </a:extLst>
                </a:gridCol>
                <a:gridCol w="1099239">
                  <a:extLst>
                    <a:ext uri="{9D8B030D-6E8A-4147-A177-3AD203B41FA5}">
                      <a16:colId xmlns:a16="http://schemas.microsoft.com/office/drawing/2014/main" val="1855738043"/>
                    </a:ext>
                  </a:extLst>
                </a:gridCol>
                <a:gridCol w="1099239">
                  <a:extLst>
                    <a:ext uri="{9D8B030D-6E8A-4147-A177-3AD203B41FA5}">
                      <a16:colId xmlns:a16="http://schemas.microsoft.com/office/drawing/2014/main" val="741163960"/>
                    </a:ext>
                  </a:extLst>
                </a:gridCol>
                <a:gridCol w="1099239">
                  <a:extLst>
                    <a:ext uri="{9D8B030D-6E8A-4147-A177-3AD203B41FA5}">
                      <a16:colId xmlns:a16="http://schemas.microsoft.com/office/drawing/2014/main" val="2013343543"/>
                    </a:ext>
                  </a:extLst>
                </a:gridCol>
                <a:gridCol w="1099239">
                  <a:extLst>
                    <a:ext uri="{9D8B030D-6E8A-4147-A177-3AD203B41FA5}">
                      <a16:colId xmlns:a16="http://schemas.microsoft.com/office/drawing/2014/main" val="2363997534"/>
                    </a:ext>
                  </a:extLst>
                </a:gridCol>
                <a:gridCol w="1099239">
                  <a:extLst>
                    <a:ext uri="{9D8B030D-6E8A-4147-A177-3AD203B41FA5}">
                      <a16:colId xmlns:a16="http://schemas.microsoft.com/office/drawing/2014/main" val="445647649"/>
                    </a:ext>
                  </a:extLst>
                </a:gridCol>
                <a:gridCol w="1099239">
                  <a:extLst>
                    <a:ext uri="{9D8B030D-6E8A-4147-A177-3AD203B41FA5}">
                      <a16:colId xmlns:a16="http://schemas.microsoft.com/office/drawing/2014/main" val="1440552583"/>
                    </a:ext>
                  </a:extLst>
                </a:gridCol>
                <a:gridCol w="1099239">
                  <a:extLst>
                    <a:ext uri="{9D8B030D-6E8A-4147-A177-3AD203B41FA5}">
                      <a16:colId xmlns:a16="http://schemas.microsoft.com/office/drawing/2014/main" val="2932098473"/>
                    </a:ext>
                  </a:extLst>
                </a:gridCol>
              </a:tblGrid>
              <a:tr h="297066">
                <a:tc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Vaktsineerimine</a:t>
                      </a:r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t-EE" sz="1400" dirty="0" err="1"/>
                        <a:t>Revaktsineerimine</a:t>
                      </a:r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extLst>
                  <a:ext uri="{0D108BD9-81ED-4DB2-BD59-A6C34878D82A}">
                    <a16:rowId xmlns:a16="http://schemas.microsoft.com/office/drawing/2014/main" val="1370338001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Aasta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1-14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15-17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18+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Kokku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1-14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15-17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18+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Kokku</a:t>
                      </a:r>
                    </a:p>
                  </a:txBody>
                  <a:tcPr marL="68557" marR="68557" marT="34281" marB="34281"/>
                </a:tc>
                <a:extLst>
                  <a:ext uri="{0D108BD9-81ED-4DB2-BD59-A6C34878D82A}">
                    <a16:rowId xmlns:a16="http://schemas.microsoft.com/office/drawing/2014/main" val="1921453287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2008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5916931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2009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9916616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2010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35238145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2011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934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81537959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2012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900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5994992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2013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169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927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37668132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2014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5467895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2015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1069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1069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11732685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2016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17352672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2017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5204674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2018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6257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1564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8364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t-E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extLst>
                  <a:ext uri="{0D108BD9-81ED-4DB2-BD59-A6C34878D82A}">
                    <a16:rowId xmlns:a16="http://schemas.microsoft.com/office/drawing/2014/main" val="2686313237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2019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159980"/>
                  </a:ext>
                </a:extLst>
              </a:tr>
              <a:tr h="297066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2020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066278"/>
                  </a:ext>
                </a:extLst>
              </a:tr>
              <a:tr h="378598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1078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1018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2110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61971774"/>
                  </a:ext>
                </a:extLst>
              </a:tr>
              <a:tr h="378598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5801910"/>
                  </a:ext>
                </a:extLst>
              </a:tr>
              <a:tr h="321174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0444367"/>
                  </a:ext>
                </a:extLst>
              </a:tr>
              <a:tr h="321174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2019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1336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3375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53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915679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329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7C2051F-B8F4-4243-A8A2-41F652E5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2900" b="1" dirty="0">
                <a:solidFill>
                  <a:srgbClr val="0070C0"/>
                </a:solidFill>
                <a:latin typeface="Roboto Condensed"/>
              </a:rPr>
              <a:t>Tuulerõugete vastu vaktsineeritute arv, 2008-2024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B50C0E1C-2FAF-4AEC-BDC7-B2730535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AFDF479-49BB-4570-86DF-6ED96485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18</a:t>
            </a:fld>
            <a:endParaRPr lang="et-EE"/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80901484-E634-4C54-B2C0-EC93DD4C0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935452"/>
              </p:ext>
            </p:extLst>
          </p:nvPr>
        </p:nvGraphicFramePr>
        <p:xfrm>
          <a:off x="608012" y="1184052"/>
          <a:ext cx="5625321" cy="5534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977">
                  <a:extLst>
                    <a:ext uri="{9D8B030D-6E8A-4147-A177-3AD203B41FA5}">
                      <a16:colId xmlns:a16="http://schemas.microsoft.com/office/drawing/2014/main" val="2123646986"/>
                    </a:ext>
                  </a:extLst>
                </a:gridCol>
                <a:gridCol w="1130836">
                  <a:extLst>
                    <a:ext uri="{9D8B030D-6E8A-4147-A177-3AD203B41FA5}">
                      <a16:colId xmlns:a16="http://schemas.microsoft.com/office/drawing/2014/main" val="3407752656"/>
                    </a:ext>
                  </a:extLst>
                </a:gridCol>
                <a:gridCol w="1130836">
                  <a:extLst>
                    <a:ext uri="{9D8B030D-6E8A-4147-A177-3AD203B41FA5}">
                      <a16:colId xmlns:a16="http://schemas.microsoft.com/office/drawing/2014/main" val="4002516362"/>
                    </a:ext>
                  </a:extLst>
                </a:gridCol>
                <a:gridCol w="1130836">
                  <a:extLst>
                    <a:ext uri="{9D8B030D-6E8A-4147-A177-3AD203B41FA5}">
                      <a16:colId xmlns:a16="http://schemas.microsoft.com/office/drawing/2014/main" val="3908372375"/>
                    </a:ext>
                  </a:extLst>
                </a:gridCol>
                <a:gridCol w="1130836">
                  <a:extLst>
                    <a:ext uri="{9D8B030D-6E8A-4147-A177-3AD203B41FA5}">
                      <a16:colId xmlns:a16="http://schemas.microsoft.com/office/drawing/2014/main" val="4052703506"/>
                    </a:ext>
                  </a:extLst>
                </a:gridCol>
              </a:tblGrid>
              <a:tr h="282653">
                <a:tc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Vaktsineeritud </a:t>
                      </a:r>
                      <a:r>
                        <a:rPr lang="et-EE" sz="1400"/>
                        <a:t>inimeste arv</a:t>
                      </a:r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extLst>
                  <a:ext uri="{0D108BD9-81ED-4DB2-BD59-A6C34878D82A}">
                    <a16:rowId xmlns:a16="http://schemas.microsoft.com/office/drawing/2014/main" val="1897685110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Aasta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1-14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15-17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18+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Kokku</a:t>
                      </a:r>
                    </a:p>
                  </a:txBody>
                  <a:tcPr marL="68557" marR="68557" marT="34281" marB="34281"/>
                </a:tc>
                <a:extLst>
                  <a:ext uri="{0D108BD9-81ED-4DB2-BD59-A6C34878D82A}">
                    <a16:rowId xmlns:a16="http://schemas.microsoft.com/office/drawing/2014/main" val="492355607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2008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07597546"/>
                  </a:ext>
                </a:extLst>
              </a:tr>
              <a:tr h="304169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2009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194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445253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2010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194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731573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2011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211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4068872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2012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258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405776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2013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364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545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40972684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2014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52370355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2015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323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168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501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4655031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2016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1317955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2017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6170590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2018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676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33440655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2019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16000154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2020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9492275"/>
                  </a:ext>
                </a:extLst>
              </a:tr>
              <a:tr h="330779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1138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0337646"/>
                  </a:ext>
                </a:extLst>
              </a:tr>
              <a:tr h="330779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5324091"/>
                  </a:ext>
                </a:extLst>
              </a:tr>
              <a:tr h="305590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29993293"/>
                  </a:ext>
                </a:extLst>
              </a:tr>
              <a:tr h="305590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1735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275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2044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420142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845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Meningokokknakkus Eestis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45267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BAD46CD-82C6-4EDE-8103-026E0D57C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6" y="170880"/>
            <a:ext cx="10937082" cy="1138767"/>
          </a:xfrm>
        </p:spPr>
        <p:txBody>
          <a:bodyPr>
            <a:noAutofit/>
          </a:bodyPr>
          <a:lstStyle/>
          <a:p>
            <a:br>
              <a:rPr lang="et-EE" sz="4800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et-EE" sz="3600" b="1" dirty="0">
                <a:solidFill>
                  <a:srgbClr val="0070C0"/>
                </a:solidFill>
              </a:rPr>
              <a:t>Haigusjuhtude registreerimine</a:t>
            </a:r>
            <a:br>
              <a:rPr lang="et-EE" sz="4800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endParaRPr lang="et-EE" sz="4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B6F123D-89A8-4FBB-B456-27C9D1415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</a:pPr>
            <a:r>
              <a:rPr lang="et-E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Registreerimisele </a:t>
            </a:r>
            <a:r>
              <a:rPr lang="et-EE" sz="2400" dirty="0">
                <a:ea typeface="Calibri" panose="020F0502020204030204" pitchFamily="34" charset="0"/>
                <a:cs typeface="Times New Roman" panose="02020603050405020304" pitchFamily="18" charset="0"/>
              </a:rPr>
              <a:t>kuuluvad (</a:t>
            </a:r>
            <a:r>
              <a:rPr lang="et-E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VV määrus nr 134): </a:t>
            </a:r>
          </a:p>
          <a:p>
            <a:pPr marL="0" indent="0" algn="just">
              <a:lnSpc>
                <a:spcPct val="107000"/>
              </a:lnSpc>
              <a:buNone/>
            </a:pPr>
            <a:endParaRPr lang="et-EE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t-EE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S. pneumoniae </a:t>
            </a:r>
            <a:r>
              <a:rPr lang="et-E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tekkene septitseemia (A40.3), pneumokokkmeningiit (G00.1), 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t-E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t-EE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S. pneumoniae </a:t>
            </a:r>
            <a:r>
              <a:rPr lang="et-E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tekkene kopsupõletik (J13)</a:t>
            </a:r>
          </a:p>
          <a:p>
            <a:pPr marL="0" indent="0">
              <a:buNone/>
            </a:pP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indent="0">
              <a:buNone/>
            </a:pPr>
            <a:r>
              <a:rPr lang="et-EE" sz="2400" dirty="0">
                <a:cs typeface="Times New Roman" panose="02020603050405020304" pitchFamily="18" charset="0"/>
              </a:rPr>
              <a:t>ECDC definitsioon (vt </a:t>
            </a:r>
            <a:r>
              <a:rPr lang="et-EE" sz="2400" dirty="0"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https://www.ecdc.europa.eu/en/invasive-pneumococcal-disease</a:t>
            </a:r>
            <a:r>
              <a:rPr lang="et-EE" sz="2400" dirty="0">
                <a:cs typeface="Times New Roman" panose="02020603050405020304" pitchFamily="18" charset="0"/>
              </a:rPr>
              <a:t> )</a:t>
            </a:r>
          </a:p>
          <a:p>
            <a:pPr marL="0" indent="0">
              <a:buNone/>
            </a:pPr>
            <a:r>
              <a:rPr lang="et-EE" sz="2400" dirty="0"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400" dirty="0">
                <a:cs typeface="Times New Roman" panose="02020603050405020304" pitchFamily="18" charset="0"/>
              </a:rPr>
              <a:t>The term </a:t>
            </a:r>
            <a:r>
              <a:rPr lang="en-US" sz="2400" b="1" dirty="0">
                <a:cs typeface="Times New Roman" panose="02020603050405020304" pitchFamily="18" charset="0"/>
              </a:rPr>
              <a:t>invasive pneumococcal disease </a:t>
            </a:r>
            <a:r>
              <a:rPr lang="en-US" sz="2400" dirty="0">
                <a:cs typeface="Times New Roman" panose="02020603050405020304" pitchFamily="18" charset="0"/>
              </a:rPr>
              <a:t>(IPD) is used for more severe and invasive pneumococcal infections, such as </a:t>
            </a:r>
            <a:r>
              <a:rPr lang="en-US" sz="2400" b="1" dirty="0">
                <a:cs typeface="Times New Roman" panose="02020603050405020304" pitchFamily="18" charset="0"/>
              </a:rPr>
              <a:t>bacteraemia, sepsis, meningitis and osteomyelitis</a:t>
            </a:r>
            <a:r>
              <a:rPr lang="en-US" sz="2400" dirty="0">
                <a:cs typeface="Times New Roman" panose="02020603050405020304" pitchFamily="18" charset="0"/>
              </a:rPr>
              <a:t>, in which the bacterium can be isolated from normally sterile sites.</a:t>
            </a:r>
            <a:endParaRPr lang="et-EE" sz="2400" dirty="0"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endParaRPr lang="et-EE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t-EE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Kõik haigusjuhud kuuluvad registreerimisele </a:t>
            </a:r>
            <a:r>
              <a:rPr lang="et-E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nakkushaiguste registris</a:t>
            </a:r>
            <a:endParaRPr lang="et-EE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87FB969-E0EE-43B3-B2E5-05B66FE22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355D-C30A-4253-B1B6-F9EDC1503BC0}" type="datetime1">
              <a:rPr kumimoji="0" lang="et-EE" sz="119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l" defTabSz="1214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25.09.2025</a:t>
            </a:fld>
            <a:endParaRPr kumimoji="0" lang="et-EE" sz="11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71A10F4-F9A7-4635-A1B7-EC0B629B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456FC-D9DD-4A87-BFAF-AEFD251D8112}" type="slidenum">
              <a:rPr kumimoji="0" lang="et-EE" sz="119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pPr marL="0" marR="0" lvl="0" indent="0" algn="r" defTabSz="1214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t-EE" sz="119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72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18C5217-F74E-42BB-891D-4A6567E2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900" b="1" dirty="0" err="1">
                <a:solidFill>
                  <a:srgbClr val="0070C0"/>
                </a:solidFill>
                <a:latin typeface="Roboto Condensed"/>
              </a:rPr>
              <a:t>Case</a:t>
            </a:r>
            <a:r>
              <a:rPr lang="et-EE" sz="2900" b="1" dirty="0">
                <a:solidFill>
                  <a:srgbClr val="0070C0"/>
                </a:solidFill>
                <a:latin typeface="Roboto Condensed"/>
              </a:rPr>
              <a:t> </a:t>
            </a:r>
            <a:r>
              <a:rPr lang="et-EE" sz="2900" b="1" dirty="0" err="1">
                <a:solidFill>
                  <a:srgbClr val="0070C0"/>
                </a:solidFill>
                <a:latin typeface="Roboto Condensed"/>
              </a:rPr>
              <a:t>definition</a:t>
            </a:r>
            <a:endParaRPr lang="et-EE" sz="2900" b="1" dirty="0">
              <a:solidFill>
                <a:srgbClr val="0070C0"/>
              </a:solidFill>
              <a:latin typeface="Roboto Condensed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06F2BEA-C74F-4CA0-A989-E4610453C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l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All Member States use the EU case definition (Commission Implementing Decision 2012/506/EU of 8 August 2012 of the European Parliament and of the Council) or a case definition compatible with the EU case definition for confirmed cases.</a:t>
            </a:r>
            <a:endParaRPr lang="et-EE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0" indent="0" algn="l">
              <a:buNone/>
            </a:pPr>
            <a:r>
              <a:rPr lang="en-US" b="1" i="0" dirty="0">
                <a:solidFill>
                  <a:srgbClr val="3E5F61"/>
                </a:solidFill>
                <a:effectLst/>
                <a:latin typeface="MetaPro"/>
              </a:rPr>
              <a:t>Clinical criteria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Any person with at least one of the following symptoms: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meningeal signs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haemorrhagic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rash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septic shock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septic arthritis</a:t>
            </a:r>
            <a:endParaRPr lang="et-EE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0" indent="0" algn="l">
              <a:buNone/>
            </a:pPr>
            <a:r>
              <a:rPr lang="en-US" b="1" i="0" dirty="0">
                <a:solidFill>
                  <a:srgbClr val="3E5F61"/>
                </a:solidFill>
                <a:effectLst/>
                <a:latin typeface="MetaPro"/>
              </a:rPr>
              <a:t>Laboratory criteria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At least one of the following: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isolation of </a:t>
            </a:r>
            <a:r>
              <a:rPr lang="en-US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Neisseria meningitidis 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from a normally sterile site or purpuric skin lesions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detection of </a:t>
            </a:r>
            <a:r>
              <a:rPr lang="en-US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Neisseria meningitidis 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nucleic acid from a normally sterile site or purpuric skin lesions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detection of </a:t>
            </a:r>
            <a:r>
              <a:rPr lang="en-US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Neisseria meningitidis 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antigen in cerebrospinal fluid (CSF)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detection of gram-negative stained diplococcus in CSF</a:t>
            </a:r>
          </a:p>
          <a:p>
            <a:endParaRPr lang="et-EE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0C4C3E53-2741-40EE-88AD-6E9020A1D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F3329028-D277-4C17-8709-6D3EEB70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 dirty="0">
                <a:hlinkClick r:id="rId2"/>
              </a:rPr>
              <a:t>https://www.ecdc.europa.eu/en/meningococcal-disease/factsheet?utm_source=chatgpt.com</a:t>
            </a:r>
            <a:endParaRPr lang="et-EE" dirty="0"/>
          </a:p>
          <a:p>
            <a:endParaRPr lang="et-EE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B9525CCD-505D-4993-BC0D-6C52B80C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20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87604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57585FD-FA32-4940-AFFA-98898128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900" b="1" dirty="0">
                <a:solidFill>
                  <a:srgbClr val="0070C0"/>
                </a:solidFill>
                <a:latin typeface="Roboto Condensed"/>
              </a:rPr>
              <a:t>Meningokokknakkus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81CF11C-C91E-4111-BCE5-8CD4ABE1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B052445-916C-403A-880B-3464BDBF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E59FEF1-1FB4-48BB-B59D-71024371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21</a:t>
            </a:fld>
            <a:endParaRPr lang="et-EE"/>
          </a:p>
        </p:txBody>
      </p:sp>
      <p:graphicFrame>
        <p:nvGraphicFramePr>
          <p:cNvPr id="7" name="Sisu kohatäide 6">
            <a:extLst>
              <a:ext uri="{FF2B5EF4-FFF2-40B4-BE49-F238E27FC236}">
                <a16:creationId xmlns:a16="http://schemas.microsoft.com/office/drawing/2014/main" id="{00000000-0008-0000-2900-0000F62043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8013" y="1593850"/>
          <a:ext cx="10936287" cy="451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9116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D07C276-BF64-4878-9D1C-2511B507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2900" b="1" dirty="0">
                <a:solidFill>
                  <a:srgbClr val="0070C0"/>
                </a:solidFill>
                <a:latin typeface="Roboto Condensed"/>
              </a:rPr>
              <a:t>Meningokokknakkus, vanuseline jaotus, 2017-2023</a:t>
            </a:r>
          </a:p>
        </p:txBody>
      </p:sp>
      <p:graphicFrame>
        <p:nvGraphicFramePr>
          <p:cNvPr id="7" name="Sisu kohatäide 6">
            <a:extLst>
              <a:ext uri="{FF2B5EF4-FFF2-40B4-BE49-F238E27FC236}">
                <a16:creationId xmlns:a16="http://schemas.microsoft.com/office/drawing/2014/main" id="{0542E2D9-8958-4CB6-B9E1-6657C9C1D1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623214"/>
              </p:ext>
            </p:extLst>
          </p:nvPr>
        </p:nvGraphicFramePr>
        <p:xfrm>
          <a:off x="1251620" y="1688108"/>
          <a:ext cx="9793083" cy="3960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0106">
                  <a:extLst>
                    <a:ext uri="{9D8B030D-6E8A-4147-A177-3AD203B41FA5}">
                      <a16:colId xmlns:a16="http://schemas.microsoft.com/office/drawing/2014/main" val="3930477323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79441663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4166670356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20326025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1707264469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3285304187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3790062617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4049281259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500445571"/>
                    </a:ext>
                  </a:extLst>
                </a:gridCol>
                <a:gridCol w="960106">
                  <a:extLst>
                    <a:ext uri="{9D8B030D-6E8A-4147-A177-3AD203B41FA5}">
                      <a16:colId xmlns:a16="http://schemas.microsoft.com/office/drawing/2014/main" val="1645071987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2034771285"/>
                    </a:ext>
                  </a:extLst>
                </a:gridCol>
                <a:gridCol w="960106">
                  <a:extLst>
                    <a:ext uri="{9D8B030D-6E8A-4147-A177-3AD203B41FA5}">
                      <a16:colId xmlns:a16="http://schemas.microsoft.com/office/drawing/2014/main" val="278951614"/>
                    </a:ext>
                  </a:extLst>
                </a:gridCol>
              </a:tblGrid>
              <a:tr h="3960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Aasta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Vanusrühmad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Kokku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4446893"/>
                  </a:ext>
                </a:extLst>
              </a:tr>
              <a:tr h="396044"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0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1-4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5-9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10-14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15-19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20-29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30-39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40-49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50-59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&gt;=60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82731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2017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4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1082087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2018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4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9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9995736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2019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4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389478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2020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4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642686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2021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000" u="none" strike="noStrike">
                          <a:effectLst/>
                        </a:rPr>
                        <a:t>3</a:t>
                      </a:r>
                      <a:endParaRPr lang="et-E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8430564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2022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7538882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2023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2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4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9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07156954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100" u="none" strike="noStrike">
                          <a:effectLst/>
                        </a:rPr>
                        <a:t>2023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1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 dirty="0">
                          <a:effectLst/>
                        </a:rPr>
                        <a:t>2</a:t>
                      </a:r>
                      <a:endParaRPr lang="et-E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 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>
                          <a:effectLst/>
                        </a:rPr>
                        <a:t>2</a:t>
                      </a:r>
                      <a:endParaRPr lang="et-E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100" u="none" strike="noStrike" dirty="0">
                          <a:effectLst/>
                        </a:rPr>
                        <a:t>6</a:t>
                      </a:r>
                      <a:endParaRPr lang="et-E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1110785"/>
                  </a:ext>
                </a:extLst>
              </a:tr>
            </a:tbl>
          </a:graphicData>
        </a:graphic>
      </p:graphicFrame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489D41E8-EC2E-4DA1-BD3A-523437F9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574AB85-04BA-4472-B159-6474545B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FF4799EA-DC25-4B9B-9320-16876D52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22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37506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52CDB3E-DC16-472D-9888-F8D005E5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900" b="1" dirty="0">
                <a:solidFill>
                  <a:srgbClr val="0070C0"/>
                </a:solidFill>
                <a:latin typeface="Roboto Condensed"/>
              </a:rPr>
              <a:t>Meningokoki </a:t>
            </a:r>
            <a:r>
              <a:rPr lang="et-EE" sz="2900" b="1" dirty="0" err="1">
                <a:solidFill>
                  <a:srgbClr val="0070C0"/>
                </a:solidFill>
                <a:latin typeface="Roboto Condensed"/>
              </a:rPr>
              <a:t>serogrupid</a:t>
            </a:r>
            <a:endParaRPr lang="et-EE" sz="2900" b="1" dirty="0">
              <a:solidFill>
                <a:srgbClr val="0070C0"/>
              </a:solidFill>
              <a:latin typeface="Roboto Condensed"/>
            </a:endParaRP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6D3D0E39-1725-49D5-8E81-69DA7FC0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498F87B-993D-47F3-896C-01DEBC5F5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B18FD62-AD6F-4E59-B2D6-378B547B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23</a:t>
            </a:fld>
            <a:endParaRPr lang="et-EE"/>
          </a:p>
        </p:txBody>
      </p:sp>
      <p:graphicFrame>
        <p:nvGraphicFramePr>
          <p:cNvPr id="7" name="Sisu kohatäide 6">
            <a:extLst>
              <a:ext uri="{FF2B5EF4-FFF2-40B4-BE49-F238E27FC236}">
                <a16:creationId xmlns:a16="http://schemas.microsoft.com/office/drawing/2014/main" id="{00000000-0008-0000-2900-0000F7204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402684"/>
              </p:ext>
            </p:extLst>
          </p:nvPr>
        </p:nvGraphicFramePr>
        <p:xfrm>
          <a:off x="608013" y="1593850"/>
          <a:ext cx="8348463" cy="451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5835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35A485D-4F24-404E-8037-2CDF42D9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2900" b="1" dirty="0">
                <a:solidFill>
                  <a:srgbClr val="0070C0"/>
                </a:solidFill>
                <a:latin typeface="Roboto Condensed"/>
              </a:rPr>
              <a:t>Meningokokknakkuse vastu vaktsineeritute arv, </a:t>
            </a:r>
            <a:br>
              <a:rPr lang="et-EE" sz="2900" b="1" dirty="0">
                <a:solidFill>
                  <a:srgbClr val="0070C0"/>
                </a:solidFill>
                <a:latin typeface="Roboto Condensed"/>
              </a:rPr>
            </a:br>
            <a:r>
              <a:rPr lang="et-EE" sz="2900" b="1" dirty="0">
                <a:solidFill>
                  <a:srgbClr val="0070C0"/>
                </a:solidFill>
                <a:latin typeface="Roboto Condensed"/>
              </a:rPr>
              <a:t>2008-2024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78189ED-F1FD-40B1-9317-F7D5218E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5E600C3-0207-43B0-AD3F-74F5B0EB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24</a:t>
            </a:fld>
            <a:endParaRPr lang="et-EE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20496C04-995A-4041-B9D4-51740AFC9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458951"/>
              </p:ext>
            </p:extLst>
          </p:nvPr>
        </p:nvGraphicFramePr>
        <p:xfrm>
          <a:off x="608012" y="1412389"/>
          <a:ext cx="10292679" cy="5448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615">
                  <a:extLst>
                    <a:ext uri="{9D8B030D-6E8A-4147-A177-3AD203B41FA5}">
                      <a16:colId xmlns:a16="http://schemas.microsoft.com/office/drawing/2014/main" val="2123646986"/>
                    </a:ext>
                  </a:extLst>
                </a:gridCol>
                <a:gridCol w="1146883">
                  <a:extLst>
                    <a:ext uri="{9D8B030D-6E8A-4147-A177-3AD203B41FA5}">
                      <a16:colId xmlns:a16="http://schemas.microsoft.com/office/drawing/2014/main" val="3407752656"/>
                    </a:ext>
                  </a:extLst>
                </a:gridCol>
                <a:gridCol w="1146883">
                  <a:extLst>
                    <a:ext uri="{9D8B030D-6E8A-4147-A177-3AD203B41FA5}">
                      <a16:colId xmlns:a16="http://schemas.microsoft.com/office/drawing/2014/main" val="4002516362"/>
                    </a:ext>
                  </a:extLst>
                </a:gridCol>
                <a:gridCol w="1146883">
                  <a:extLst>
                    <a:ext uri="{9D8B030D-6E8A-4147-A177-3AD203B41FA5}">
                      <a16:colId xmlns:a16="http://schemas.microsoft.com/office/drawing/2014/main" val="3908372375"/>
                    </a:ext>
                  </a:extLst>
                </a:gridCol>
                <a:gridCol w="1146883">
                  <a:extLst>
                    <a:ext uri="{9D8B030D-6E8A-4147-A177-3AD203B41FA5}">
                      <a16:colId xmlns:a16="http://schemas.microsoft.com/office/drawing/2014/main" val="4052703506"/>
                    </a:ext>
                  </a:extLst>
                </a:gridCol>
                <a:gridCol w="1146883">
                  <a:extLst>
                    <a:ext uri="{9D8B030D-6E8A-4147-A177-3AD203B41FA5}">
                      <a16:colId xmlns:a16="http://schemas.microsoft.com/office/drawing/2014/main" val="1792286859"/>
                    </a:ext>
                  </a:extLst>
                </a:gridCol>
                <a:gridCol w="1146883">
                  <a:extLst>
                    <a:ext uri="{9D8B030D-6E8A-4147-A177-3AD203B41FA5}">
                      <a16:colId xmlns:a16="http://schemas.microsoft.com/office/drawing/2014/main" val="2791478498"/>
                    </a:ext>
                  </a:extLst>
                </a:gridCol>
                <a:gridCol w="1146883">
                  <a:extLst>
                    <a:ext uri="{9D8B030D-6E8A-4147-A177-3AD203B41FA5}">
                      <a16:colId xmlns:a16="http://schemas.microsoft.com/office/drawing/2014/main" val="2304667666"/>
                    </a:ext>
                  </a:extLst>
                </a:gridCol>
                <a:gridCol w="1146883">
                  <a:extLst>
                    <a:ext uri="{9D8B030D-6E8A-4147-A177-3AD203B41FA5}">
                      <a16:colId xmlns:a16="http://schemas.microsoft.com/office/drawing/2014/main" val="1880123353"/>
                    </a:ext>
                  </a:extLst>
                </a:gridCol>
              </a:tblGrid>
              <a:tr h="251250">
                <a:tc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Vaktsineerimine</a:t>
                      </a:r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t-EE" sz="1400" dirty="0" err="1"/>
                        <a:t>Revaktsineerimine</a:t>
                      </a:r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tc hMerge="1">
                  <a:txBody>
                    <a:bodyPr/>
                    <a:lstStyle/>
                    <a:p>
                      <a:pPr algn="ctr"/>
                      <a:endParaRPr lang="et-EE" sz="1400" dirty="0"/>
                    </a:p>
                  </a:txBody>
                  <a:tcPr marL="68557" marR="68557" marT="34281" marB="34281"/>
                </a:tc>
                <a:extLst>
                  <a:ext uri="{0D108BD9-81ED-4DB2-BD59-A6C34878D82A}">
                    <a16:rowId xmlns:a16="http://schemas.microsoft.com/office/drawing/2014/main" val="1897685110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Aasta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1-14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15-17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18+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Kokku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1-14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15-17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18+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Kokku</a:t>
                      </a:r>
                    </a:p>
                  </a:txBody>
                  <a:tcPr marL="68557" marR="68557" marT="34281" marB="34281"/>
                </a:tc>
                <a:extLst>
                  <a:ext uri="{0D108BD9-81ED-4DB2-BD59-A6C34878D82A}">
                    <a16:rowId xmlns:a16="http://schemas.microsoft.com/office/drawing/2014/main" val="492355607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2008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07597546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2009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445253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2010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731573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2011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322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4068872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2012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405776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2013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40972684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2014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52370355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2015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4655031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2016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1317955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2017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6170590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2018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465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548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33440655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2019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16000154"/>
                  </a:ext>
                </a:extLst>
              </a:tr>
              <a:tr h="25125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/>
                        <a:t>2020</a:t>
                      </a:r>
                    </a:p>
                  </a:txBody>
                  <a:tcPr marL="68557" marR="68557" marT="34281" marB="3428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9492275"/>
                  </a:ext>
                </a:extLst>
              </a:tr>
              <a:tr h="286101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178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000" b="0" i="0" u="none" strike="noStrike" dirty="0"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0337646"/>
                  </a:ext>
                </a:extLst>
              </a:tr>
              <a:tr h="286101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5324091"/>
                  </a:ext>
                </a:extLst>
              </a:tr>
              <a:tr h="271639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29993293"/>
                  </a:ext>
                </a:extLst>
              </a:tr>
              <a:tr h="271639">
                <a:tc>
                  <a:txBody>
                    <a:bodyPr/>
                    <a:lstStyle/>
                    <a:p>
                      <a:pPr marL="0" algn="ctr" defTabSz="911017" rtl="0" eaLnBrk="1" latinLnBrk="0" hangingPunct="1"/>
                      <a:r>
                        <a:rPr lang="et-EE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80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32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496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608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155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t-E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165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420142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114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675CE0E-E780-4A44-A19D-2C812B24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3600" b="1" dirty="0">
                <a:solidFill>
                  <a:srgbClr val="0070C0"/>
                </a:solidFill>
              </a:rPr>
              <a:t>Pneumokokknakkus Eestis.</a:t>
            </a:r>
            <a:br>
              <a:rPr lang="et-EE" sz="3600" b="1" dirty="0">
                <a:solidFill>
                  <a:srgbClr val="0070C0"/>
                </a:solidFill>
              </a:rPr>
            </a:br>
            <a:r>
              <a:rPr lang="et-EE" sz="3600" b="1" dirty="0">
                <a:solidFill>
                  <a:srgbClr val="0070C0"/>
                </a:solidFill>
              </a:rPr>
              <a:t> Haigestumus (100 000 el. kohta) maakonniti, 2024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28EB344-5275-47AD-947D-82B798A6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3</a:t>
            </a:fld>
            <a:endParaRPr lang="et-EE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18F246A8-6352-4823-92CB-29F2EA7B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68" y="1483540"/>
            <a:ext cx="9289032" cy="459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23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60A0FB7-97F1-4062-B57E-D33ADCC6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3600" b="1" dirty="0">
                <a:solidFill>
                  <a:srgbClr val="0070C0"/>
                </a:solidFill>
              </a:rPr>
              <a:t>Pneumokokknakkuse haigusjuhtude vanuseline jaotus, 2014-2023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AF534A01-6B71-4B77-AE19-30FA4D7B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615EFA0-D8C8-4FB9-9142-E1AF6ECC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4</a:t>
            </a:fld>
            <a:endParaRPr lang="et-EE"/>
          </a:p>
        </p:txBody>
      </p:sp>
      <p:pic>
        <p:nvPicPr>
          <p:cNvPr id="1026" name="Diagramm 2">
            <a:extLst>
              <a:ext uri="{FF2B5EF4-FFF2-40B4-BE49-F238E27FC236}">
                <a16:creationId xmlns:a16="http://schemas.microsoft.com/office/drawing/2014/main" id="{A6A06C97-5B0A-4D62-925E-8FA1BF49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0" y="2192164"/>
            <a:ext cx="892899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151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D4FCC03-600C-4B13-8A39-C170B9AB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3200" b="1" dirty="0">
                <a:solidFill>
                  <a:srgbClr val="0070C0"/>
                </a:solidFill>
              </a:rPr>
              <a:t>Pneumokokknakkuse haigete vanuseline jaotus, 2014-2023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7898399-2B60-48D6-A43F-BBAB6413E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et-EE" sz="1800" b="0" i="0" u="none" strike="noStrike" baseline="0" dirty="0">
              <a:latin typeface="BookAntiqua"/>
            </a:endParaRPr>
          </a:p>
          <a:p>
            <a:pPr algn="l"/>
            <a:endParaRPr lang="et-EE" sz="3200" dirty="0">
              <a:cs typeface="Times New Roman" panose="02020603050405020304" pitchFamily="18" charset="0"/>
            </a:endParaRP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F21A3E4B-2841-48BC-9FB1-77F0A54B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6633B45-4EEA-4A86-967A-D54418CB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5</a:t>
            </a:fld>
            <a:endParaRPr lang="et-EE"/>
          </a:p>
        </p:txBody>
      </p:sp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4A172B98-3FF0-468D-A712-778E908C8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480063"/>
              </p:ext>
            </p:extLst>
          </p:nvPr>
        </p:nvGraphicFramePr>
        <p:xfrm>
          <a:off x="607614" y="1641722"/>
          <a:ext cx="10937076" cy="4174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423">
                  <a:extLst>
                    <a:ext uri="{9D8B030D-6E8A-4147-A177-3AD203B41FA5}">
                      <a16:colId xmlns:a16="http://schemas.microsoft.com/office/drawing/2014/main" val="1762486605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1785337321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3217558894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800236519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1439341849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1944907009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2304097968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3635547991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4082165028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3027656395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4146428129"/>
                    </a:ext>
                  </a:extLst>
                </a:gridCol>
                <a:gridCol w="911423">
                  <a:extLst>
                    <a:ext uri="{9D8B030D-6E8A-4147-A177-3AD203B41FA5}">
                      <a16:colId xmlns:a16="http://schemas.microsoft.com/office/drawing/2014/main" val="438578920"/>
                    </a:ext>
                  </a:extLst>
                </a:gridCol>
              </a:tblGrid>
              <a:tr h="340630">
                <a:tc>
                  <a:txBody>
                    <a:bodyPr/>
                    <a:lstStyle/>
                    <a:p>
                      <a:pPr algn="ctr"/>
                      <a:r>
                        <a:rPr lang="et-EE" dirty="0"/>
                        <a:t>Aasta</a:t>
                      </a:r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t-EE" dirty="0"/>
                        <a:t>Vanuserühmad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t-E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849750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algn="l" fontAlgn="t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1-4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5-9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10-14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15-19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20-29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30-39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40-49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50-59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Kokku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58148588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99404343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45963364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3506673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41131661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752650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41665663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53177569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1827228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99335731"/>
                  </a:ext>
                </a:extLst>
              </a:tr>
              <a:tr h="346383"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ctr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algn="ctr" defTabSz="911017" rtl="0" eaLnBrk="1" fontAlgn="b" latinLnBrk="0" hangingPunct="1"/>
                      <a:r>
                        <a:rPr lang="et-E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34195339"/>
                  </a:ext>
                </a:extLst>
              </a:tr>
            </a:tbl>
          </a:graphicData>
        </a:graphic>
      </p:graphicFrame>
      <p:sp>
        <p:nvSpPr>
          <p:cNvPr id="5" name="Ovaal 4">
            <a:extLst>
              <a:ext uri="{FF2B5EF4-FFF2-40B4-BE49-F238E27FC236}">
                <a16:creationId xmlns:a16="http://schemas.microsoft.com/office/drawing/2014/main" id="{1C8567E8-930E-40E1-93D7-DA1D649393BB}"/>
              </a:ext>
            </a:extLst>
          </p:cNvPr>
          <p:cNvSpPr/>
          <p:nvPr/>
        </p:nvSpPr>
        <p:spPr>
          <a:xfrm>
            <a:off x="2403748" y="3704332"/>
            <a:ext cx="936104" cy="17762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09C5EB51-5B6F-4D63-85E5-9F934746275E}"/>
              </a:ext>
            </a:extLst>
          </p:cNvPr>
          <p:cNvSpPr/>
          <p:nvPr/>
        </p:nvSpPr>
        <p:spPr>
          <a:xfrm>
            <a:off x="9748565" y="3056260"/>
            <a:ext cx="864095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44A970CC-7A66-4C8D-9AB7-D26966FFE4BB}"/>
              </a:ext>
            </a:extLst>
          </p:cNvPr>
          <p:cNvSpPr/>
          <p:nvPr/>
        </p:nvSpPr>
        <p:spPr>
          <a:xfrm>
            <a:off x="9820572" y="5238326"/>
            <a:ext cx="648072" cy="807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2300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5415643-1BAF-4C66-B5FF-304B6AA00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4400" b="1" dirty="0">
                <a:solidFill>
                  <a:srgbClr val="0070C0"/>
                </a:solidFill>
              </a:rPr>
              <a:t>Pneumokokknakkuse haigusjuhtude struktuur, 2024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DB0C38C-E4AF-441F-A30C-311B5DE5B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t-EE" dirty="0"/>
              <a:t>Haigetest 14,0% olid lapsed vanuses 0-4 ja 6,3% lapsed vanused 5-9 aastat, 17,9% olid 20-49-aastased isikud, 10,2% olid 50-59 aastased isikud ning 49,8% olid 60- aastased ja vanemad isikud. </a:t>
            </a:r>
          </a:p>
          <a:p>
            <a:r>
              <a:rPr lang="et-EE" dirty="0"/>
              <a:t>Mehi oli 59,3%, naisi 40,7%. </a:t>
            </a:r>
          </a:p>
          <a:p>
            <a:r>
              <a:rPr lang="et-EE" dirty="0"/>
              <a:t>1,4% haigete üldarvust moodustasid koolieelsed lapsed, 3,5% moodustasid lasteasutuses käivad koolieelikud, 5,3% töötavad isikud ning 22,5% vanaduspensionärid või muud pensionärid. 56,0% juhtudest tegevusala ei ole teada. </a:t>
            </a:r>
          </a:p>
          <a:p>
            <a:r>
              <a:rPr lang="et-EE" dirty="0"/>
              <a:t>Nakatumist väljaspool Eestit ei olnud. </a:t>
            </a:r>
          </a:p>
          <a:p>
            <a:r>
              <a:rPr lang="et-EE" dirty="0"/>
              <a:t>Haigete seas vaktsineeritud oli 2 isikut (0,7%). </a:t>
            </a:r>
          </a:p>
          <a:p>
            <a:r>
              <a:rPr lang="et-EE" dirty="0"/>
              <a:t>Esines üks haiguskolle 13 haigega, kõik mehed, kõik nakatunud hospitaliseeriti, keskmine vanus 43 (noorim 27 aastat ning vanim 57 aastat). Haigestumist põhjustas S. </a:t>
            </a:r>
            <a:r>
              <a:rPr lang="et-EE" dirty="0" err="1"/>
              <a:t>pneumoniae</a:t>
            </a:r>
            <a:r>
              <a:rPr lang="et-EE" dirty="0"/>
              <a:t> </a:t>
            </a:r>
            <a:r>
              <a:rPr lang="et-EE" dirty="0" err="1"/>
              <a:t>serotüüp</a:t>
            </a:r>
            <a:r>
              <a:rPr lang="et-EE" dirty="0"/>
              <a:t> 4.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2A411097-1863-42B1-8FEE-DA662147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B5880792-FB28-452C-A730-06BBC4D5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15D82C4-9AFA-4670-B6AA-915369C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5669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7451C5A-9301-4D58-919E-5D3EE856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>
                <a:solidFill>
                  <a:srgbClr val="0070C0"/>
                </a:solidFill>
                <a:latin typeface="Roboto Condensed"/>
              </a:rPr>
              <a:t>Kliinilised vormid lastel, 2020-2023</a:t>
            </a:r>
          </a:p>
        </p:txBody>
      </p:sp>
      <p:graphicFrame>
        <p:nvGraphicFramePr>
          <p:cNvPr id="7" name="Tabel 7">
            <a:extLst>
              <a:ext uri="{FF2B5EF4-FFF2-40B4-BE49-F238E27FC236}">
                <a16:creationId xmlns:a16="http://schemas.microsoft.com/office/drawing/2014/main" id="{D5C5BCC7-3B1E-4A9C-8713-E65B38F7BC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308119"/>
              </p:ext>
            </p:extLst>
          </p:nvPr>
        </p:nvGraphicFramePr>
        <p:xfrm>
          <a:off x="608013" y="1904132"/>
          <a:ext cx="10936285" cy="358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257">
                  <a:extLst>
                    <a:ext uri="{9D8B030D-6E8A-4147-A177-3AD203B41FA5}">
                      <a16:colId xmlns:a16="http://schemas.microsoft.com/office/drawing/2014/main" val="4041730298"/>
                    </a:ext>
                  </a:extLst>
                </a:gridCol>
                <a:gridCol w="2187257">
                  <a:extLst>
                    <a:ext uri="{9D8B030D-6E8A-4147-A177-3AD203B41FA5}">
                      <a16:colId xmlns:a16="http://schemas.microsoft.com/office/drawing/2014/main" val="3315838254"/>
                    </a:ext>
                  </a:extLst>
                </a:gridCol>
                <a:gridCol w="2187257">
                  <a:extLst>
                    <a:ext uri="{9D8B030D-6E8A-4147-A177-3AD203B41FA5}">
                      <a16:colId xmlns:a16="http://schemas.microsoft.com/office/drawing/2014/main" val="697143340"/>
                    </a:ext>
                  </a:extLst>
                </a:gridCol>
                <a:gridCol w="2187257">
                  <a:extLst>
                    <a:ext uri="{9D8B030D-6E8A-4147-A177-3AD203B41FA5}">
                      <a16:colId xmlns:a16="http://schemas.microsoft.com/office/drawing/2014/main" val="1266458189"/>
                    </a:ext>
                  </a:extLst>
                </a:gridCol>
                <a:gridCol w="2187257">
                  <a:extLst>
                    <a:ext uri="{9D8B030D-6E8A-4147-A177-3AD203B41FA5}">
                      <a16:colId xmlns:a16="http://schemas.microsoft.com/office/drawing/2014/main" val="185948923"/>
                    </a:ext>
                  </a:extLst>
                </a:gridCol>
              </a:tblGrid>
              <a:tr h="567969"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t-E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2023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2022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2021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2020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55390975"/>
                  </a:ext>
                </a:extLst>
              </a:tr>
              <a:tr h="471489"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Haigusjuhtude üldarv (kõik vanused)</a:t>
                      </a:r>
                      <a:endParaRPr lang="et-E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174</a:t>
                      </a:r>
                      <a:endParaRPr lang="et-E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110</a:t>
                      </a:r>
                      <a:endParaRPr lang="et-E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78</a:t>
                      </a:r>
                      <a:endParaRPr lang="et-E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82</a:t>
                      </a:r>
                      <a:endParaRPr lang="et-EE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55869032"/>
                  </a:ext>
                </a:extLst>
              </a:tr>
              <a:tr h="358528"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sh lapsi 0-14 a</a:t>
                      </a:r>
                      <a:endParaRPr lang="et-E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17</a:t>
                      </a:r>
                      <a:endParaRPr lang="et-E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16</a:t>
                      </a:r>
                      <a:endParaRPr lang="et-EE" sz="16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23</a:t>
                      </a:r>
                      <a:endParaRPr lang="et-E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9</a:t>
                      </a:r>
                      <a:endParaRPr lang="et-E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15412066"/>
                  </a:ext>
                </a:extLst>
              </a:tr>
              <a:tr h="358528"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lastel: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t-EE" sz="1600" b="1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42981687"/>
                  </a:ext>
                </a:extLst>
              </a:tr>
              <a:tr h="358528"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J13 (kopsupõletik)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11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15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21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64477736"/>
                  </a:ext>
                </a:extLst>
              </a:tr>
              <a:tr h="358528"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G00.1 (meningiit)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92340718"/>
                  </a:ext>
                </a:extLst>
              </a:tr>
              <a:tr h="358528"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A40.3 (septitseemia)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</a:t>
                      </a:r>
                      <a:endParaRPr lang="et-EE" sz="1600" b="1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66936302"/>
                  </a:ext>
                </a:extLst>
              </a:tr>
              <a:tr h="740486"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J13 osakaal (%)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64,7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93,8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91,3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77,8</a:t>
                      </a:r>
                      <a:endParaRPr lang="et-E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26256979"/>
                  </a:ext>
                </a:extLst>
              </a:tr>
            </a:tbl>
          </a:graphicData>
        </a:graphic>
      </p:graphicFrame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85BB0A09-4C09-43C0-80FC-C013ED123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7BD1749-9387-40C8-8613-25706180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3256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0645D99-8393-4630-BB0D-52384DFD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910431"/>
          </a:xfrm>
        </p:spPr>
        <p:txBody>
          <a:bodyPr>
            <a:normAutofit fontScale="90000"/>
          </a:bodyPr>
          <a:lstStyle/>
          <a:p>
            <a:r>
              <a:rPr lang="et-EE" sz="3600" b="1" dirty="0">
                <a:solidFill>
                  <a:srgbClr val="0070C0"/>
                </a:solidFill>
                <a:latin typeface="Roboto Condensed"/>
              </a:rPr>
              <a:t>Pneumokokknakkuse haigusjuhtude jaotus kliinilise pildi järgi, 2005–2024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FBD8E14-283E-446D-BC31-81F0F6F20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Aft>
                <a:spcPts val="15"/>
              </a:spcAft>
              <a:buNone/>
            </a:pPr>
            <a:br>
              <a:rPr lang="en-GB" sz="9600" dirty="0"/>
            </a:br>
            <a:endParaRPr lang="en-GB" sz="9600" dirty="0"/>
          </a:p>
          <a:p>
            <a:endParaRPr lang="et-EE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FE0D6801-E068-448D-B6A8-06173A49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8480EB0-60F5-45F7-BD62-80EEC420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8</a:t>
            </a:fld>
            <a:endParaRPr lang="et-EE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856F724E-E8C0-4A28-8744-3003DF382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628" y="1413387"/>
            <a:ext cx="9937103" cy="445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1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B9DBB61-5D63-4157-8A94-0CA3F50E4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b="1" dirty="0">
                <a:solidFill>
                  <a:srgbClr val="0070C0"/>
                </a:solidFill>
                <a:latin typeface="Roboto Condensed"/>
              </a:rPr>
              <a:t>Kliinilised vormid</a:t>
            </a:r>
            <a:r>
              <a:rPr kumimoji="0" lang="et-E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, 2024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384C338-3761-4765-864B-FD37966E8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2024. aastal registreeriti 285 </a:t>
            </a:r>
            <a:r>
              <a:rPr lang="et-EE" sz="2800" dirty="0" err="1"/>
              <a:t>pneumokokknakkuse</a:t>
            </a:r>
            <a:r>
              <a:rPr lang="et-EE" sz="2800" dirty="0"/>
              <a:t> juhtu, neist:</a:t>
            </a:r>
          </a:p>
          <a:p>
            <a:pPr marL="0" indent="0">
              <a:buNone/>
            </a:pPr>
            <a:endParaRPr lang="et-EE" sz="2800" dirty="0"/>
          </a:p>
          <a:p>
            <a:r>
              <a:rPr lang="et-EE" sz="2800" b="1" dirty="0"/>
              <a:t>invasiivne pneumokokknakkus </a:t>
            </a:r>
            <a:r>
              <a:rPr lang="et-EE" sz="2800" dirty="0"/>
              <a:t>– 81 juhtu (septitseemia – 76 juhtu ja meningiit - 5 juhtu)</a:t>
            </a:r>
          </a:p>
          <a:p>
            <a:r>
              <a:rPr lang="et-EE" sz="2800" b="1" dirty="0"/>
              <a:t>kopsupõletikud</a:t>
            </a:r>
            <a:r>
              <a:rPr lang="et-EE" sz="2800" dirty="0"/>
              <a:t> – 204 juhtu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FE3EFDC-6388-4AD1-ADBF-51411ABBA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355D-C30A-4253-B1B6-F9EDC1503BC0}" type="datetime1">
              <a:rPr lang="et-EE" smtClean="0"/>
              <a:t>25.09.2025</a:t>
            </a:fld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FA0E40FA-3DA7-4751-804B-28F14CFC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56FC-D9DD-4A87-BFAF-AEFD251D8112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5526098"/>
      </p:ext>
    </p:extLst>
  </p:cSld>
  <p:clrMapOvr>
    <a:masterClrMapping/>
  </p:clrMapOvr>
</p:sld>
</file>

<file path=ppt/theme/theme1.xml><?xml version="1.0" encoding="utf-8"?>
<a:theme xmlns:a="http://schemas.openxmlformats.org/drawingml/2006/main" name="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slaidid_2.0" id="{F79D94D4-7318-46D5-B69E-3797256D7263}" vid="{80B8DB8B-CB66-4BAA-824C-FBE97BF2F537}"/>
    </a:ext>
  </a:extLst>
</a:theme>
</file>

<file path=ppt/theme/theme2.xml><?xml version="1.0" encoding="utf-8"?>
<a:theme xmlns:a="http://schemas.openxmlformats.org/drawingml/2006/main" name="Esitlusslaidid_3lovi_eesti.keel_sinine.tau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oboto (Ravimiamet)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esitlusslaidid_2.0_3lovi (1)</Template>
  <TotalTime>15530</TotalTime>
  <Words>1504</Words>
  <Application>Microsoft Office PowerPoint</Application>
  <PresentationFormat>Kohandatud</PresentationFormat>
  <Paragraphs>830</Paragraphs>
  <Slides>24</Slides>
  <Notes>3</Notes>
  <HiddenSlides>0</HiddenSlides>
  <MMClips>0</MMClips>
  <ScaleCrop>false</ScaleCrop>
  <HeadingPairs>
    <vt:vector size="6" baseType="variant">
      <vt:variant>
        <vt:lpstr>Kasutatud fondid</vt:lpstr>
      </vt:variant>
      <vt:variant>
        <vt:i4>9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24</vt:i4>
      </vt:variant>
    </vt:vector>
  </HeadingPairs>
  <TitlesOfParts>
    <vt:vector size="35" baseType="lpstr">
      <vt:lpstr>Arial</vt:lpstr>
      <vt:lpstr>Arial Narrow</vt:lpstr>
      <vt:lpstr>BookAntiqua</vt:lpstr>
      <vt:lpstr>Calibri</vt:lpstr>
      <vt:lpstr>MetaPro</vt:lpstr>
      <vt:lpstr>Roboto</vt:lpstr>
      <vt:lpstr>Roboto Condensed</vt:lpstr>
      <vt:lpstr>Symbol</vt:lpstr>
      <vt:lpstr>Wingdings</vt:lpstr>
      <vt:lpstr>val.vis.id_esitlus_2018</vt:lpstr>
      <vt:lpstr>Esitlusslaidid_3lovi_eesti.keel_sinine.taust</vt:lpstr>
      <vt:lpstr>Pneumokokknakkus Eestis</vt:lpstr>
      <vt:lpstr> Haigusjuhtude registreerimine </vt:lpstr>
      <vt:lpstr>Pneumokokknakkus Eestis.  Haigestumus (100 000 el. kohta) maakonniti, 2024</vt:lpstr>
      <vt:lpstr>Pneumokokknakkuse haigusjuhtude vanuseline jaotus, 2014-2023</vt:lpstr>
      <vt:lpstr>Pneumokokknakkuse haigete vanuseline jaotus, 2014-2023</vt:lpstr>
      <vt:lpstr>Pneumokokknakkuse haigusjuhtude struktuur, 2024</vt:lpstr>
      <vt:lpstr>Kliinilised vormid lastel, 2020-2023</vt:lpstr>
      <vt:lpstr>Pneumokokknakkuse haigusjuhtude jaotus kliinilise pildi järgi, 2005–2024</vt:lpstr>
      <vt:lpstr>Kliinilised vormid, 2024</vt:lpstr>
      <vt:lpstr>Pneumokokknakkuse haigusjuhtude jaotus kliinilise pildi järgi kuude kaupa, 2024</vt:lpstr>
      <vt:lpstr>S. pneumoniae  tüpiseerimise tulemused,  2004 -2012 ja 2013 - 2015</vt:lpstr>
      <vt:lpstr>S. pneumoniae  tüpiseerimise tulemused, 2013-2017</vt:lpstr>
      <vt:lpstr>2022. a S. pneumoniae  tüpiseerimise tulemused (n=127)</vt:lpstr>
      <vt:lpstr>2023. a S. pneumoniae  tüpiseerimise tulemused (n=101)</vt:lpstr>
      <vt:lpstr>PowerPointi esitlus</vt:lpstr>
      <vt:lpstr>Pneumokoki ja meningokoki vaktsineerimise hüvitamine kõrge riskiga riskirühmadele</vt:lpstr>
      <vt:lpstr> Pneumokokknakkuse vastu vaktsineeritute arv, 2007-2024</vt:lpstr>
      <vt:lpstr>Tuulerõugete vastu vaktsineeritute arv, 2008-2024</vt:lpstr>
      <vt:lpstr>Meningokokknakkus Eestis</vt:lpstr>
      <vt:lpstr>Case definition</vt:lpstr>
      <vt:lpstr>Meningokokknakkus</vt:lpstr>
      <vt:lpstr>Meningokokknakkus, vanuseline jaotus, 2017-2023</vt:lpstr>
      <vt:lpstr>Meningokoki serogrupid</vt:lpstr>
      <vt:lpstr>Meningokokknakkuse vastu vaktsineeritute arv,  2008-2024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Triin Vasli</dc:creator>
  <cp:lastModifiedBy>Irina Filippova</cp:lastModifiedBy>
  <cp:revision>272</cp:revision>
  <cp:lastPrinted>2024-04-08T08:58:21Z</cp:lastPrinted>
  <dcterms:created xsi:type="dcterms:W3CDTF">2023-02-13T10:01:55Z</dcterms:created>
  <dcterms:modified xsi:type="dcterms:W3CDTF">2025-09-25T18:58:59Z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322874603</vt:i4>
  </property>
  <property fmtid="{D5CDD505-2E9C-101B-9397-08002B2CF9AE}" pid="3" name="_NewReviewCycle">
    <vt:lpwstr/>
  </property>
  <property fmtid="{D5CDD505-2E9C-101B-9397-08002B2CF9AE}" pid="4" name="_EmailSubject">
    <vt:lpwstr>Teabenõue nakkushaiguste ja vaktsiiniga hõlmatuse osas</vt:lpwstr>
  </property>
  <property fmtid="{D5CDD505-2E9C-101B-9397-08002B2CF9AE}" pid="5" name="_AuthorEmail">
    <vt:lpwstr>Irina.Filippova@terviseamet.ee</vt:lpwstr>
  </property>
  <property fmtid="{D5CDD505-2E9C-101B-9397-08002B2CF9AE}" pid="6" name="_AuthorEmailDisplayName">
    <vt:lpwstr>Irina Filippova</vt:lpwstr>
  </property>
  <property fmtid="{D5CDD505-2E9C-101B-9397-08002B2CF9AE}" pid="7" name="_PreviousAdHocReviewCycleID">
    <vt:i4>-1934835897</vt:i4>
  </property>
</Properties>
</file>