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366" r:id="rId5"/>
    <p:sldId id="367" r:id="rId6"/>
    <p:sldId id="375" r:id="rId7"/>
    <p:sldId id="256" r:id="rId8"/>
    <p:sldId id="371" r:id="rId9"/>
    <p:sldId id="368" r:id="rId10"/>
    <p:sldId id="370" r:id="rId11"/>
  </p:sldIdLst>
  <p:sldSz cx="12192000" cy="6858000"/>
  <p:notesSz cx="6797675" cy="9928225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04A62E-9D31-0DE7-BEF6-642D538408C0}" name="Kärt Voor - RK" initials="KR" userId="S::kart.voor@riigikantselei.ee::8d6ac25c-9867-45fa-9767-420a335abf3c" providerId="AD"/>
  <p188:author id="{46386062-0B53-0879-E31B-3BD3F9DC2138}" name="Keaty Siivelt - RK" initials="KR" userId="S::keaty.siivelt@riigikantselei.ee::1b18206c-3c9f-4a7c-86c5-4552da84527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007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7D441-848A-43EC-B256-0EC6CE01FFE1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5A470-68B6-4D57-B8DF-6558F5C8622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67927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484B2-7D45-46A9-AA10-C2234E88C9BE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7568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E9F28-21EE-1F4C-58DF-481C3B576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87044EB0-C9D5-3CCB-DA09-AEA9C9309B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59976950-89B6-6D02-5D44-BD58660A8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34E01E76-2616-CED6-1080-8E393A640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25A470-68B6-4D57-B8DF-6558F5C86228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54121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22792-449C-3540-8A76-EE5A9080D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E19BB79C-F84F-A1A8-599A-94E0049BAC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9134E290-2D92-710E-05D2-20FE70AB66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7A920230-FF58-B99F-F4C2-9EEEDE0A4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25A470-68B6-4D57-B8DF-6558F5C86228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10553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7E14F-9F3C-F7D9-48FE-2FB7428A3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41E7FC0D-338A-B934-6D80-674540906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4BD06CF8-EB28-6E38-1ED0-3F773D942C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/>
              <a:t>PPA võib vastavalt enda pädevustele reageerida vahetu olulisele või kõrgendatud ohu korral. </a:t>
            </a:r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FB887DB0-7004-34D2-6A83-F5FD0F9FDF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25A470-68B6-4D57-B8DF-6558F5C86228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87771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25A470-68B6-4D57-B8DF-6558F5C86228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56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1CF8D-D237-49B0-ACBF-683D11E9F852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42367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- Eelnõu mõju ei ole otsene (suunatud kaitsetööstusele), aga loob eeldused kasutuse laienemiseks</a:t>
            </a:r>
          </a:p>
          <a:p>
            <a:r>
              <a:rPr lang="et-EE" dirty="0"/>
              <a:t>- Võib suureneda nõudlus droonitõrje lahenduste järele</a:t>
            </a:r>
          </a:p>
          <a:p>
            <a:r>
              <a:rPr lang="et-EE" dirty="0"/>
              <a:t>- Olemasolevate kasutajate (nt PPA) kasutusjuhtude arv suureneb</a:t>
            </a:r>
          </a:p>
          <a:p>
            <a:r>
              <a:rPr lang="et-EE" dirty="0"/>
              <a:t>- Lisanduvad uued kasutajad – eelkõige turvaettevõtted ja riigikaitseobjektide valdajad  </a:t>
            </a:r>
          </a:p>
          <a:p>
            <a:r>
              <a:rPr lang="et-EE" dirty="0"/>
              <a:t>- Suureneb vajadus tuvastus-, seire- ja tõrjetehnoloogiate järele</a:t>
            </a:r>
          </a:p>
          <a:p>
            <a:r>
              <a:rPr lang="et-EE" dirty="0"/>
              <a:t>- Tekib rohkem praktilised kasutusjuhte (nt üritused, taristu kaitse)</a:t>
            </a:r>
          </a:p>
          <a:p>
            <a:r>
              <a:rPr lang="et-EE" dirty="0"/>
              <a:t>- Kasvab vajadus integreeritud süsteemide ja andmevahetuse järele</a:t>
            </a:r>
          </a:p>
          <a:p>
            <a:r>
              <a:rPr lang="et-EE" dirty="0"/>
              <a:t>- Olulisemaks muutub lahenduste sidumine ühtseks seirepildiks</a:t>
            </a:r>
          </a:p>
          <a:p>
            <a:r>
              <a:rPr lang="et-EE" dirty="0"/>
              <a:t>- Laieneb järelturg – koolitus, hooldus, töökindluse tagamine</a:t>
            </a:r>
          </a:p>
          <a:p>
            <a:r>
              <a:rPr lang="et-EE" dirty="0"/>
              <a:t>- Liikumine ühekordsest müügist </a:t>
            </a:r>
            <a:r>
              <a:rPr lang="et-EE" b="1" dirty="0"/>
              <a:t>elutsüklipõhise lähenemise suunas </a:t>
            </a:r>
            <a:r>
              <a:rPr lang="et-EE" b="0" dirty="0"/>
              <a:t>(tehnika rent, koolituste pakett turvaettevõtjatele?)</a:t>
            </a:r>
            <a:endParaRPr lang="et-EE" b="1" dirty="0"/>
          </a:p>
          <a:p>
            <a:r>
              <a:rPr lang="et-EE" dirty="0"/>
              <a:t>- Selgem raamistik võib soodustada koostööd riigiga (hanked)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25A470-68B6-4D57-B8DF-6558F5C86228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8056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CF06C4C-9E65-5E9C-2990-4F7DAE4D0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BEE7FF59-043D-56E8-C2B2-7CB7E1640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D2BE717-5E45-463B-797D-CFBC10924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7EB6C8B-4F7D-5BE4-5E70-73EFE857D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7D5FD7F6-6EDB-B2B8-413A-EA778E96D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3826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0D3DA64-CB88-9032-A5BE-27AF1B39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132609AD-414D-BF4A-0886-EE052A5A4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C267D6B8-9940-F6D6-7A0D-9047AE484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A17394F-5C0F-C5F2-8CC4-509608E8F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A8A1489-AF58-51AC-66D3-55316C2CB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3671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E68E9705-6E57-A728-89DA-6A14CEF8A7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5EDB0EC7-E17A-9948-5C2F-0E466E989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FC16B56-914B-7492-A73B-4F46A315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4DD3E22B-4D7B-6661-0B9C-14F3A39A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38BD285A-7755-2413-80E1-042795F13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56069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ite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983486"/>
            <a:ext cx="12207738" cy="487451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4703" y="2633968"/>
            <a:ext cx="6890835" cy="1084135"/>
          </a:xfrm>
        </p:spPr>
        <p:txBody>
          <a:bodyPr wrap="none">
            <a:noAutofit/>
          </a:bodyPr>
          <a:lstStyle>
            <a:lvl1pPr algn="l">
              <a:defRPr sz="4816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703" y="3718103"/>
            <a:ext cx="8335698" cy="843762"/>
          </a:xfrm>
        </p:spPr>
        <p:txBody>
          <a:bodyPr wrap="none">
            <a:noAutofit/>
          </a:bodyPr>
          <a:lstStyle>
            <a:lvl1pPr marL="0" indent="0" algn="l">
              <a:buNone/>
              <a:defRPr sz="3612" baseline="0">
                <a:solidFill>
                  <a:schemeClr val="bg1">
                    <a:lumMod val="85000"/>
                  </a:schemeClr>
                </a:solidFill>
                <a:latin typeface="Arial Narrow" pitchFamily="34" charset="0"/>
              </a:defRPr>
            </a:lvl1pPr>
            <a:lvl2pPr marL="60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t-EE"/>
          </a:p>
        </p:txBody>
      </p:sp>
      <p:pic>
        <p:nvPicPr>
          <p:cNvPr id="9" name="Picture 8" descr="kolm lõvi_sinise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5092" y="1043902"/>
            <a:ext cx="4765035" cy="6858000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4" hasCustomPrompt="1"/>
          </p:nvPr>
        </p:nvSpPr>
        <p:spPr>
          <a:xfrm>
            <a:off x="1444703" y="6175476"/>
            <a:ext cx="7035321" cy="524378"/>
          </a:xfrm>
        </p:spPr>
        <p:txBody>
          <a:bodyPr wrap="none">
            <a:noAutofit/>
          </a:bodyPr>
          <a:lstStyle>
            <a:lvl1pPr>
              <a:buNone/>
              <a:defRPr sz="1806">
                <a:solidFill>
                  <a:schemeClr val="bg1"/>
                </a:solidFill>
              </a:defRPr>
            </a:lvl1pPr>
          </a:lstStyle>
          <a:p>
            <a:pPr lvl="0"/>
            <a:r>
              <a:rPr lang="et-EE"/>
              <a:t>Koht, kuupäev (, 1.01.2018)</a:t>
            </a:r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5"/>
          </p:nvPr>
        </p:nvSpPr>
        <p:spPr>
          <a:xfrm>
            <a:off x="1444703" y="5492342"/>
            <a:ext cx="7007587" cy="289103"/>
          </a:xfrm>
        </p:spPr>
        <p:txBody>
          <a:bodyPr wrap="none">
            <a:noAutofit/>
          </a:bodyPr>
          <a:lstStyle>
            <a:lvl1pPr>
              <a:buNone/>
              <a:defRPr sz="1806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endParaRPr lang="et-E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1444703" y="5019314"/>
            <a:ext cx="7007587" cy="433405"/>
          </a:xfrm>
        </p:spPr>
        <p:txBody>
          <a:bodyPr wrap="none">
            <a:noAutofit/>
          </a:bodyPr>
          <a:lstStyle>
            <a:lvl1pPr>
              <a:buNone/>
              <a:defRPr sz="2408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433" y="252937"/>
            <a:ext cx="3611758" cy="1445353"/>
          </a:xfrm>
          <a:prstGeom prst="rect">
            <a:avLst/>
          </a:prstGeom>
        </p:spPr>
      </p:pic>
      <p:sp>
        <p:nvSpPr>
          <p:cNvPr id="4" name="Ristkülik 3">
            <a:extLst>
              <a:ext uri="{FF2B5EF4-FFF2-40B4-BE49-F238E27FC236}">
                <a16:creationId xmlns:a16="http://schemas.microsoft.com/office/drawing/2014/main" id="{4DBB7613-7364-37F0-60BF-CF7F8EC0B1F2}"/>
              </a:ext>
            </a:extLst>
          </p:cNvPr>
          <p:cNvSpPr/>
          <p:nvPr userDrawn="1"/>
        </p:nvSpPr>
        <p:spPr>
          <a:xfrm>
            <a:off x="1255707" y="1432282"/>
            <a:ext cx="288973" cy="1571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 sz="1806"/>
          </a:p>
        </p:txBody>
      </p:sp>
    </p:spTree>
    <p:extLst>
      <p:ext uri="{BB962C8B-B14F-4D97-AF65-F5344CB8AC3E}">
        <p14:creationId xmlns:p14="http://schemas.microsoft.com/office/powerpoint/2010/main" val="230074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8231930-DA7C-FE52-2AB9-2F3D1651B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722D428-9928-918F-E901-E0912B391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80368BC9-5A45-734C-BF58-D7AFF6D6A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79D79BD-F760-730C-9C04-F62703ACD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396D9CE9-207C-E80E-E439-C57D709B3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7705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722B5FE-73F9-1481-2C74-3EE983EF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8B5AA3E4-C0CF-2D65-32BD-9E489EB98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EE26567-57AB-C529-EA4C-D045FAD42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DD9AF572-384D-5533-FEB3-222441DC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702F6DD-9608-6827-B185-1135F3538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15469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445FC6F-C6A4-A851-3D58-DEB91C5B7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695E847-95D0-0440-719E-ECFB7BC863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5247357A-67FC-57DF-7E0D-0653093B9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A6BDA4CF-E44D-CCFB-452B-0D6C5E23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BD41B6CA-B462-931C-336F-93B69CED9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087E3F9E-37CD-B202-B8DF-E06AD2BD2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1813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A5AE9A4-CE51-38D9-DAE4-6EDF4408C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A3B72218-0E03-CA9A-32A3-2A8906F38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0F7A0831-4FFD-66E2-3C76-940958447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13FF2332-3548-B926-E3A0-571421A39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A812CA89-A306-78D4-9387-E8FC532633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87D3BD0E-ADFB-04C5-976C-24CE10F68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D83B9C1C-C37C-E996-2742-1E6B99B18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A92E0BF9-D4F0-E40A-F06A-6592E7798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8302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90DE2BF-F00B-08C6-24A4-1B87F07C8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CB07082E-C2FB-93B0-AC82-507BB962B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E0767D7D-0A4C-E43D-A0DE-A14C2DE22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B80A1BD5-1453-6E43-5A61-C7F5FAE6A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474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F4E050ED-F69B-FDDD-AF58-0BDD0A0D7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C4731E50-53A6-6868-ADF9-39DF663B3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063FD693-95DC-FC91-EFF4-A4D06C6A0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05083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BCF5513-F040-FB39-ED44-017D79322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364289D1-E391-4BC0-BA44-1AE10DE7B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80E38E40-6842-C4BC-DE48-F0D36FCAA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A97EDCB9-8745-09F5-D775-7D69E8B4B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5CBB9BAC-BDD6-4048-7B74-F3813369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1709ECB1-90B3-CF3C-57E9-D84DC1B92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0405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B54F2DE-6A5F-D441-5AD9-ACC42E28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887EDFB7-B85F-83C8-7C05-2D10F61473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42603E24-1C1B-448B-9F44-6EFBE4071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0168AA13-CFD8-B4FC-BC20-881291F83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B6F7BA54-3910-4622-1B7E-7A4D5E3B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B0A4F90A-7FD4-A1D1-9FFE-87CD7BE7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062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5EFD28C9-5EDC-C8A7-D287-2CE3D7EFA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4979CD7-6B40-2AC4-B46A-F67D9E496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DEB7270-DDF8-6665-8BDB-D1E427F17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8B77B-CBC6-418D-A104-E21327E6EFF9}" type="datetimeFigureOut">
              <a:rPr lang="et-EE" smtClean="0"/>
              <a:t>08.05.2026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92583EC-4974-C85B-72D7-26D522A45E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8B357279-F3BD-319C-51F1-F0121DAE38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295D7B-5B9C-4EFC-87B7-E0399A5494AC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4095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Relationship Id="rId9" Type="http://schemas.openxmlformats.org/officeDocument/2006/relationships/image" Target="../media/image1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E25431B-CD58-51E7-6762-F898A8BCF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401" y="2634325"/>
            <a:ext cx="6890835" cy="1083647"/>
          </a:xfrm>
        </p:spPr>
        <p:txBody>
          <a:bodyPr/>
          <a:lstStyle/>
          <a:p>
            <a:br>
              <a:rPr lang="et-EE"/>
            </a:br>
            <a:br>
              <a:rPr lang="et-EE" sz="3500"/>
            </a:br>
            <a:br>
              <a:rPr lang="et-EE" sz="3500"/>
            </a:br>
            <a:br>
              <a:rPr lang="et-EE" sz="3500"/>
            </a:br>
            <a:r>
              <a:rPr lang="et-EE" sz="3500"/>
              <a:t>Ülevaade mehitamata </a:t>
            </a:r>
            <a:br>
              <a:rPr lang="et-EE" sz="3500"/>
            </a:br>
            <a:r>
              <a:rPr lang="et-EE" sz="3500"/>
              <a:t>õhusõidukite</a:t>
            </a:r>
            <a:br>
              <a:rPr lang="et-EE" sz="3500"/>
            </a:br>
            <a:r>
              <a:rPr lang="et-EE" sz="3500"/>
              <a:t>seiramise ja tõrje pädevuste </a:t>
            </a:r>
            <a:br>
              <a:rPr lang="et-EE" sz="3500"/>
            </a:br>
            <a:r>
              <a:rPr lang="et-EE" sz="3500"/>
              <a:t>jaotusest rahu ajal</a:t>
            </a:r>
            <a:br>
              <a:rPr lang="et-EE" sz="3500"/>
            </a:br>
            <a:br>
              <a:rPr lang="et-EE" sz="3500"/>
            </a:br>
            <a:endParaRPr lang="et-EE" sz="2000"/>
          </a:p>
        </p:txBody>
      </p:sp>
    </p:spTree>
    <p:extLst>
      <p:ext uri="{BB962C8B-B14F-4D97-AF65-F5344CB8AC3E}">
        <p14:creationId xmlns:p14="http://schemas.microsoft.com/office/powerpoint/2010/main" val="4149648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6B12E-EF6F-CBCD-10B5-423EC9C47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8292D5A-2346-66B6-5D44-03B02A5E6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>
                <a:latin typeface="Arial Narrow" panose="020B0606020202030204" pitchFamily="34" charset="0"/>
              </a:rPr>
              <a:t>Kiirem</a:t>
            </a:r>
            <a:r>
              <a:rPr lang="fi-FI">
                <a:latin typeface="Arial Narrow" panose="020B0606020202030204" pitchFamily="34" charset="0"/>
              </a:rPr>
              <a:t> </a:t>
            </a:r>
            <a:r>
              <a:rPr lang="fi-FI" err="1">
                <a:latin typeface="Arial Narrow" panose="020B0606020202030204" pitchFamily="34" charset="0"/>
              </a:rPr>
              <a:t>reageerimine</a:t>
            </a:r>
            <a:r>
              <a:rPr lang="fi-FI">
                <a:latin typeface="Arial Narrow" panose="020B0606020202030204" pitchFamily="34" charset="0"/>
              </a:rPr>
              <a:t>. </a:t>
            </a:r>
            <a:r>
              <a:rPr lang="fi-FI" err="1">
                <a:latin typeface="Arial Narrow" panose="020B0606020202030204" pitchFamily="34" charset="0"/>
              </a:rPr>
              <a:t>Selge</a:t>
            </a:r>
            <a:r>
              <a:rPr lang="fi-FI">
                <a:latin typeface="Arial Narrow" panose="020B0606020202030204" pitchFamily="34" charset="0"/>
              </a:rPr>
              <a:t> </a:t>
            </a:r>
            <a:r>
              <a:rPr lang="fi-FI" err="1">
                <a:latin typeface="Arial Narrow" panose="020B0606020202030204" pitchFamily="34" charset="0"/>
              </a:rPr>
              <a:t>vastutus</a:t>
            </a:r>
            <a:r>
              <a:rPr lang="fi-FI">
                <a:latin typeface="Arial Narrow" panose="020B0606020202030204" pitchFamily="34" charset="0"/>
              </a:rPr>
              <a:t>. </a:t>
            </a:r>
            <a:r>
              <a:rPr lang="fi-FI" err="1">
                <a:latin typeface="Arial Narrow" panose="020B0606020202030204" pitchFamily="34" charset="0"/>
              </a:rPr>
              <a:t>Turvalisem</a:t>
            </a:r>
            <a:r>
              <a:rPr lang="fi-FI">
                <a:latin typeface="Arial Narrow" panose="020B0606020202030204" pitchFamily="34" charset="0"/>
              </a:rPr>
              <a:t> </a:t>
            </a:r>
            <a:r>
              <a:rPr lang="fi-FI" err="1">
                <a:latin typeface="Arial Narrow" panose="020B0606020202030204" pitchFamily="34" charset="0"/>
              </a:rPr>
              <a:t>õhuruum</a:t>
            </a:r>
            <a:r>
              <a:rPr lang="fi-FI">
                <a:latin typeface="Arial Narrow" panose="020B0606020202030204" pitchFamily="34" charset="0"/>
              </a:rPr>
              <a:t>.</a:t>
            </a:r>
            <a:r>
              <a:rPr lang="et-EE">
                <a:latin typeface="Arial Narrow" panose="020B0606020202030204" pitchFamily="34" charset="0"/>
              </a:rPr>
              <a:t> Mitmekihiline kaitse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056C313-1EE1-E894-1776-F25F75EC8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1"/>
            <a:ext cx="105156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t-EE" sz="2000">
                <a:latin typeface="Arial Narrow" panose="020B0606020202030204" pitchFamily="34" charset="0"/>
              </a:rPr>
              <a:t>              </a:t>
            </a:r>
            <a:r>
              <a:rPr lang="et-EE" sz="2000" b="1">
                <a:latin typeface="Arial Narrow" panose="020B0606020202030204" pitchFamily="34" charset="0"/>
              </a:rPr>
              <a:t>Ühine ja reaalajas seirepilt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</a:t>
            </a:r>
            <a:r>
              <a:rPr lang="et-EE" sz="1800">
                <a:latin typeface="Arial Narrow" panose="020B0606020202030204" pitchFamily="34" charset="0"/>
              </a:rPr>
              <a:t>vajalikud osapooled jagavad sama olukorrateadlikkust</a:t>
            </a:r>
          </a:p>
          <a:p>
            <a:pPr marL="0" indent="0">
              <a:buNone/>
            </a:pPr>
            <a:r>
              <a:rPr lang="et-EE" sz="2000">
                <a:latin typeface="Arial Narrow" panose="020B0606020202030204" pitchFamily="34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Rahuajal on PPA „droonipolitsei“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</a:t>
            </a:r>
            <a:r>
              <a:rPr lang="et-EE" sz="1800">
                <a:latin typeface="Arial Narrow" panose="020B0606020202030204" pitchFamily="34" charset="0"/>
              </a:rPr>
              <a:t>PPA vastutab järelevalve, rikkumiste menetlemise ja tsiviilvaldkonnas esmase reageerimise eest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>
                <a:latin typeface="Arial Narrow" panose="020B0606020202030204" pitchFamily="34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Kaitseväele (ja Kaitseliit) õigus tegutseda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</a:t>
            </a:r>
            <a:r>
              <a:rPr lang="et-EE" sz="1800">
                <a:latin typeface="Arial Narrow" panose="020B0606020202030204" pitchFamily="34" charset="0"/>
              </a:rPr>
              <a:t>ka rahuajal, kui olukord seda nõuab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Kriitiline taristu paremini kaitstud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>
                <a:latin typeface="Arial Narrow" panose="020B0606020202030204" pitchFamily="34" charset="0"/>
              </a:rPr>
              <a:t>              </a:t>
            </a:r>
            <a:r>
              <a:rPr lang="et-EE" sz="1800">
                <a:latin typeface="Arial Narrow" panose="020B0606020202030204" pitchFamily="34" charset="0"/>
              </a:rPr>
              <a:t>riigikaitseobjektidel õigus sekkuda vahetu olulise ja kõrgendatud ohu korral</a:t>
            </a:r>
          </a:p>
          <a:p>
            <a:pPr marL="0" indent="0">
              <a:spcBef>
                <a:spcPts val="0"/>
              </a:spcBef>
              <a:buNone/>
            </a:pPr>
            <a:endParaRPr lang="et-EE" sz="2000" b="1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</a:t>
            </a:r>
            <a:r>
              <a:rPr lang="et-EE" sz="2000" b="1" err="1">
                <a:latin typeface="Arial Narrow" panose="020B0606020202030204" pitchFamily="34" charset="0"/>
              </a:rPr>
              <a:t>Reageerijatele</a:t>
            </a:r>
            <a:r>
              <a:rPr lang="et-EE" sz="2000" b="1">
                <a:latin typeface="Arial Narrow" panose="020B0606020202030204" pitchFamily="34" charset="0"/>
              </a:rPr>
              <a:t> vajalikud tööriistad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1800" b="1">
                <a:latin typeface="Arial Narrow" panose="020B0606020202030204" pitchFamily="34" charset="0"/>
              </a:rPr>
              <a:t>               </a:t>
            </a:r>
            <a:r>
              <a:rPr lang="et-EE" sz="1800">
                <a:latin typeface="Arial Narrow" panose="020B0606020202030204" pitchFamily="34" charset="0"/>
              </a:rPr>
              <a:t>õigus kasutada tõrjeks erivahendeid (maanduma sundimine, juhtimise ülevõtmine, raadioside piiramine)</a:t>
            </a:r>
          </a:p>
          <a:p>
            <a:pPr marL="0" indent="0">
              <a:buNone/>
            </a:pPr>
            <a:r>
              <a:rPr lang="et-EE" sz="2000">
                <a:latin typeface="Arial Narrow" panose="020B0606020202030204" pitchFamily="34" charset="0"/>
              </a:rPr>
              <a:t>             </a:t>
            </a:r>
            <a:endParaRPr lang="et-EE" sz="2000" b="1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b="1">
                <a:latin typeface="Arial Narrow" panose="020B0606020202030204" pitchFamily="34" charset="0"/>
              </a:rPr>
              <a:t>              </a:t>
            </a:r>
            <a:endParaRPr lang="et-EE" sz="1800">
              <a:latin typeface="Arial Narrow" panose="020B0606020202030204" pitchFamily="34" charset="0"/>
            </a:endParaRPr>
          </a:p>
        </p:txBody>
      </p:sp>
      <p:pic>
        <p:nvPicPr>
          <p:cNvPr id="13" name="Pilt 12" descr="Quadcopter with solid fill">
            <a:extLst>
              <a:ext uri="{FF2B5EF4-FFF2-40B4-BE49-F238E27FC236}">
                <a16:creationId xmlns:a16="http://schemas.microsoft.com/office/drawing/2014/main" id="{535D7CEF-7F74-10C1-6727-3CA7A60567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7689" y="2886297"/>
            <a:ext cx="914400" cy="914400"/>
          </a:xfrm>
          <a:prstGeom prst="rect">
            <a:avLst/>
          </a:prstGeom>
        </p:spPr>
      </p:pic>
      <p:pic>
        <p:nvPicPr>
          <p:cNvPr id="16" name="Pilt 15" descr="Shield with solid fill">
            <a:extLst>
              <a:ext uri="{FF2B5EF4-FFF2-40B4-BE49-F238E27FC236}">
                <a16:creationId xmlns:a16="http://schemas.microsoft.com/office/drawing/2014/main" id="{15DF9160-ED4B-042D-B36D-C67B6F48750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6923" y="3800696"/>
            <a:ext cx="766427" cy="766427"/>
          </a:xfrm>
          <a:prstGeom prst="rect">
            <a:avLst/>
          </a:prstGeom>
        </p:spPr>
      </p:pic>
      <p:pic>
        <p:nvPicPr>
          <p:cNvPr id="18" name="Pilt 17" descr="Radar Chart with solid fill">
            <a:extLst>
              <a:ext uri="{FF2B5EF4-FFF2-40B4-BE49-F238E27FC236}">
                <a16:creationId xmlns:a16="http://schemas.microsoft.com/office/drawing/2014/main" id="{670CE6B8-DCEF-EEE5-9296-4008779DECF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7689" y="5482173"/>
            <a:ext cx="914400" cy="914400"/>
          </a:xfrm>
          <a:prstGeom prst="rect">
            <a:avLst/>
          </a:prstGeom>
        </p:spPr>
      </p:pic>
      <p:pic>
        <p:nvPicPr>
          <p:cNvPr id="20" name="Pilt 19" descr="Cell Tower with solid fill">
            <a:extLst>
              <a:ext uri="{FF2B5EF4-FFF2-40B4-BE49-F238E27FC236}">
                <a16:creationId xmlns:a16="http://schemas.microsoft.com/office/drawing/2014/main" id="{2057A26A-39C3-381A-ADE1-29CE1F2644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7689" y="1971897"/>
            <a:ext cx="914400" cy="914400"/>
          </a:xfrm>
          <a:prstGeom prst="rect">
            <a:avLst/>
          </a:prstGeom>
        </p:spPr>
      </p:pic>
      <p:pic>
        <p:nvPicPr>
          <p:cNvPr id="22" name="Pilt 21" descr="Electric Tower with solid fill">
            <a:extLst>
              <a:ext uri="{FF2B5EF4-FFF2-40B4-BE49-F238E27FC236}">
                <a16:creationId xmlns:a16="http://schemas.microsoft.com/office/drawing/2014/main" id="{BDAFB7F4-23D6-C115-068E-CE5CA415E1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4682" y="4629593"/>
            <a:ext cx="840414" cy="84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2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6FC1A-3B36-1D2B-2B50-3C25561BE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A462FC8-056D-B0B5-253E-587CFD9AE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Arial Narrow" panose="020B0606020202030204" pitchFamily="34" charset="0"/>
              </a:rPr>
              <a:t>Tänane õigusruum</a:t>
            </a:r>
            <a:br>
              <a:rPr lang="et-EE" dirty="0">
                <a:latin typeface="Arial Narrow" panose="020B0606020202030204" pitchFamily="34" charset="0"/>
              </a:rPr>
            </a:br>
            <a:endParaRPr lang="et-EE" dirty="0">
              <a:latin typeface="Arial Narrow" panose="020B0606020202030204" pitchFamily="34" charset="0"/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21D9080-DDF1-9655-E559-FA4E46FE0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1"/>
            <a:ext cx="105156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t-EE" sz="2000" dirty="0">
                <a:latin typeface="Arial Narrow" panose="020B0606020202030204" pitchFamily="34" charset="0"/>
              </a:rPr>
              <a:t>              Olukorrapilti jagatakse, kuid puudub ühtne seiresüsteem, mis koondaks ja integreeriks ka RKO 	seireandmed, mistõttu ei ole ülevaade terviklik.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dirty="0">
                <a:latin typeface="Arial Narrow" panose="020B0606020202030204" pitchFamily="34" charset="0"/>
              </a:rPr>
              <a:t>  </a:t>
            </a:r>
          </a:p>
          <a:p>
            <a:pPr marL="0" indent="0">
              <a:spcBef>
                <a:spcPts val="0"/>
              </a:spcBef>
              <a:buNone/>
            </a:pPr>
            <a:endParaRPr lang="et-EE" sz="20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dirty="0">
                <a:latin typeface="Arial Narrow" panose="020B0606020202030204" pitchFamily="34" charset="0"/>
              </a:rPr>
              <a:t>	PPA saab sekkuda üksnes oma geograafiliselt määratletud aladel, mis piirab reageerimisvõime 	ulatust.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 dirty="0">
                <a:latin typeface="Arial Narrow" panose="020B0606020202030204" pitchFamily="34" charset="0"/>
              </a:rPr>
              <a:t>              </a:t>
            </a:r>
            <a:endParaRPr lang="et-EE" sz="20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dirty="0">
                <a:latin typeface="Arial Narrow" panose="020B0606020202030204" pitchFamily="34" charset="0"/>
              </a:rPr>
              <a:t>	Kaitsevägi saab rahuajal mitte-sõjalisele </a:t>
            </a:r>
            <a:r>
              <a:rPr lang="et-EE" sz="2000" dirty="0" err="1">
                <a:latin typeface="Arial Narrow" panose="020B0606020202030204" pitchFamily="34" charset="0"/>
              </a:rPr>
              <a:t>MÕS-ile</a:t>
            </a:r>
            <a:r>
              <a:rPr lang="et-EE" sz="2000" dirty="0">
                <a:latin typeface="Arial Narrow" panose="020B0606020202030204" pitchFamily="34" charset="0"/>
              </a:rPr>
              <a:t> reageerida samuti vaid oma geograafilistes 	vastutusalades, st piiratud asukohtades</a:t>
            </a:r>
            <a:r>
              <a:rPr lang="et-EE" sz="2000" b="1" dirty="0">
                <a:latin typeface="Arial Narrow" panose="020B0606020202030204" pitchFamily="34" charset="0"/>
              </a:rPr>
              <a:t>. </a:t>
            </a:r>
            <a:r>
              <a:rPr lang="et-EE" sz="2000" dirty="0">
                <a:latin typeface="Arial Narrow" panose="020B0606020202030204" pitchFamily="34" charset="0"/>
              </a:rPr>
              <a:t>Ei ole võimalik kaasata </a:t>
            </a:r>
            <a:r>
              <a:rPr lang="et-EE" sz="2000" dirty="0" err="1">
                <a:latin typeface="Arial Narrow" panose="020B0606020202030204" pitchFamily="34" charset="0"/>
              </a:rPr>
              <a:t>KL-i</a:t>
            </a:r>
            <a:r>
              <a:rPr lang="et-EE" sz="2000" dirty="0">
                <a:latin typeface="Arial Narrow" panose="020B0606020202030204" pitchFamily="34" charset="0"/>
              </a:rPr>
              <a:t> nt suursündmuste kaitsele. </a:t>
            </a:r>
            <a:r>
              <a:rPr lang="et-EE" sz="2000" b="1" dirty="0">
                <a:latin typeface="Arial Narrow" panose="020B0606020202030204" pitchFamily="34" charset="0"/>
              </a:rPr>
              <a:t>	</a:t>
            </a:r>
            <a:endParaRPr lang="et-EE" sz="20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b="1" dirty="0">
                <a:latin typeface="Arial Narrow" panose="020B0606020202030204" pitchFamily="34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t-EE" sz="2000" b="1" dirty="0">
                <a:latin typeface="Arial Narrow" panose="020B0606020202030204" pitchFamily="34" charset="0"/>
              </a:rPr>
              <a:t>	</a:t>
            </a:r>
            <a:r>
              <a:rPr lang="et-EE" sz="2000" dirty="0">
                <a:latin typeface="Arial Narrow" panose="020B0606020202030204" pitchFamily="34" charset="0"/>
              </a:rPr>
              <a:t>Kriitilise taristu kaitse </a:t>
            </a:r>
            <a:r>
              <a:rPr lang="et-EE" sz="2000" dirty="0" err="1">
                <a:latin typeface="Arial Narrow" panose="020B0606020202030204" pitchFamily="34" charset="0"/>
              </a:rPr>
              <a:t>MõS</a:t>
            </a:r>
            <a:r>
              <a:rPr lang="et-EE" sz="2000" dirty="0">
                <a:latin typeface="Arial Narrow" panose="020B0606020202030204" pitchFamily="34" charset="0"/>
              </a:rPr>
              <a:t> ohu vastu ainult erandlikult PPA või KL kaasamisel, igapäevane süsteemne 	kaitsevõime puudub. </a:t>
            </a:r>
          </a:p>
          <a:p>
            <a:pPr marL="0" indent="0">
              <a:spcBef>
                <a:spcPts val="0"/>
              </a:spcBef>
              <a:buNone/>
            </a:pPr>
            <a:endParaRPr lang="et-EE" sz="2000" b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b="1" dirty="0">
                <a:latin typeface="Arial Narrow" panose="020B0606020202030204" pitchFamily="34" charset="0"/>
              </a:rPr>
              <a:t>	</a:t>
            </a:r>
            <a:r>
              <a:rPr lang="et-EE" sz="2000" dirty="0" err="1">
                <a:latin typeface="Arial Narrow" panose="020B0606020202030204" pitchFamily="34" charset="0"/>
              </a:rPr>
              <a:t>PPA-l</a:t>
            </a:r>
            <a:r>
              <a:rPr lang="et-EE" sz="2000" dirty="0">
                <a:latin typeface="Arial Narrow" panose="020B0606020202030204" pitchFamily="34" charset="0"/>
              </a:rPr>
              <a:t> ja KV-l õigus kasutada erivahendeid (maanduma sundimine, juhtimise ülevõtmine, raadioside 	piiramine) ainult oma </a:t>
            </a:r>
            <a:r>
              <a:rPr lang="fr-FR" sz="2000" dirty="0" err="1">
                <a:latin typeface="Arial Narrow" panose="020B0606020202030204" pitchFamily="34" charset="0"/>
              </a:rPr>
              <a:t>geograafilistes</a:t>
            </a:r>
            <a:r>
              <a:rPr lang="fr-FR" sz="2000" dirty="0">
                <a:latin typeface="Arial Narrow" panose="020B0606020202030204" pitchFamily="34" charset="0"/>
              </a:rPr>
              <a:t> </a:t>
            </a:r>
            <a:r>
              <a:rPr lang="fr-FR" sz="2000" dirty="0" err="1">
                <a:latin typeface="Arial Narrow" panose="020B0606020202030204" pitchFamily="34" charset="0"/>
              </a:rPr>
              <a:t>alades</a:t>
            </a:r>
            <a:r>
              <a:rPr lang="fr-FR" sz="2000" dirty="0">
                <a:latin typeface="Arial Narrow" panose="020B0606020202030204" pitchFamily="34" charset="0"/>
              </a:rPr>
              <a:t>, mis </a:t>
            </a:r>
            <a:r>
              <a:rPr lang="fr-FR" sz="2000" dirty="0" err="1">
                <a:latin typeface="Arial Narrow" panose="020B0606020202030204" pitchFamily="34" charset="0"/>
              </a:rPr>
              <a:t>tähendab</a:t>
            </a:r>
            <a:r>
              <a:rPr lang="fr-FR" sz="2000" dirty="0">
                <a:latin typeface="Arial Narrow" panose="020B0606020202030204" pitchFamily="34" charset="0"/>
              </a:rPr>
              <a:t> </a:t>
            </a:r>
            <a:r>
              <a:rPr lang="fr-FR" sz="2000" dirty="0" err="1">
                <a:latin typeface="Arial Narrow" panose="020B0606020202030204" pitchFamily="34" charset="0"/>
              </a:rPr>
              <a:t>piiratud</a:t>
            </a:r>
            <a:r>
              <a:rPr lang="fr-FR" sz="2000" dirty="0">
                <a:latin typeface="Arial Narrow" panose="020B0606020202030204" pitchFamily="34" charset="0"/>
              </a:rPr>
              <a:t> </a:t>
            </a:r>
            <a:r>
              <a:rPr lang="fr-FR" sz="2000" dirty="0" err="1">
                <a:latin typeface="Arial Narrow" panose="020B0606020202030204" pitchFamily="34" charset="0"/>
              </a:rPr>
              <a:t>rakendatavust</a:t>
            </a:r>
            <a:r>
              <a:rPr lang="fr-FR" sz="2000" dirty="0">
                <a:latin typeface="Arial Narrow" panose="020B0606020202030204" pitchFamily="34" charset="0"/>
              </a:rPr>
              <a:t>.</a:t>
            </a:r>
            <a:r>
              <a:rPr lang="et-EE" sz="2000" b="1" dirty="0">
                <a:latin typeface="Arial Narrow" panose="020B0606020202030204" pitchFamily="34" charset="0"/>
              </a:rPr>
              <a:t>               </a:t>
            </a:r>
            <a:r>
              <a:rPr lang="et-EE" sz="2000" dirty="0">
                <a:latin typeface="Arial Narrow" panose="020B0606020202030204" pitchFamily="34" charset="0"/>
              </a:rPr>
              <a:t>             </a:t>
            </a:r>
            <a:endParaRPr lang="et-EE" sz="2000" b="1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t-EE" sz="2000" b="1" dirty="0">
                <a:latin typeface="Arial Narrow" panose="020B0606020202030204" pitchFamily="34" charset="0"/>
              </a:rPr>
              <a:t>              </a:t>
            </a:r>
            <a:endParaRPr lang="et-EE" sz="2000" dirty="0">
              <a:latin typeface="Arial Narrow" panose="020B0606020202030204" pitchFamily="34" charset="0"/>
            </a:endParaRPr>
          </a:p>
        </p:txBody>
      </p:sp>
      <p:pic>
        <p:nvPicPr>
          <p:cNvPr id="13" name="Pilt 12" descr="Quadcopter with solid fill">
            <a:extLst>
              <a:ext uri="{FF2B5EF4-FFF2-40B4-BE49-F238E27FC236}">
                <a16:creationId xmlns:a16="http://schemas.microsoft.com/office/drawing/2014/main" id="{07086B3A-41A9-EBB4-9DF3-6F4CDC79AB5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7689" y="2886297"/>
            <a:ext cx="914400" cy="914400"/>
          </a:xfrm>
          <a:prstGeom prst="rect">
            <a:avLst/>
          </a:prstGeom>
        </p:spPr>
      </p:pic>
      <p:pic>
        <p:nvPicPr>
          <p:cNvPr id="16" name="Pilt 15" descr="Shield with solid fill">
            <a:extLst>
              <a:ext uri="{FF2B5EF4-FFF2-40B4-BE49-F238E27FC236}">
                <a16:creationId xmlns:a16="http://schemas.microsoft.com/office/drawing/2014/main" id="{2B59C006-E90A-0511-603B-F45D2EC0208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6923" y="3800696"/>
            <a:ext cx="766427" cy="766427"/>
          </a:xfrm>
          <a:prstGeom prst="rect">
            <a:avLst/>
          </a:prstGeom>
        </p:spPr>
      </p:pic>
      <p:pic>
        <p:nvPicPr>
          <p:cNvPr id="18" name="Pilt 17" descr="Radar Chart with solid fill">
            <a:extLst>
              <a:ext uri="{FF2B5EF4-FFF2-40B4-BE49-F238E27FC236}">
                <a16:creationId xmlns:a16="http://schemas.microsoft.com/office/drawing/2014/main" id="{88D5A576-B40B-97FF-FE42-DC313A1B3E0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7689" y="5482173"/>
            <a:ext cx="914400" cy="914400"/>
          </a:xfrm>
          <a:prstGeom prst="rect">
            <a:avLst/>
          </a:prstGeom>
        </p:spPr>
      </p:pic>
      <p:pic>
        <p:nvPicPr>
          <p:cNvPr id="20" name="Pilt 19" descr="Cell Tower with solid fill">
            <a:extLst>
              <a:ext uri="{FF2B5EF4-FFF2-40B4-BE49-F238E27FC236}">
                <a16:creationId xmlns:a16="http://schemas.microsoft.com/office/drawing/2014/main" id="{093DAD9A-D291-47A6-EA3B-6BC043A96A6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7689" y="1971897"/>
            <a:ext cx="914400" cy="914400"/>
          </a:xfrm>
          <a:prstGeom prst="rect">
            <a:avLst/>
          </a:prstGeom>
        </p:spPr>
      </p:pic>
      <p:pic>
        <p:nvPicPr>
          <p:cNvPr id="22" name="Pilt 21" descr="Electric Tower with solid fill">
            <a:extLst>
              <a:ext uri="{FF2B5EF4-FFF2-40B4-BE49-F238E27FC236}">
                <a16:creationId xmlns:a16="http://schemas.microsoft.com/office/drawing/2014/main" id="{E77B9528-9A73-6502-CB93-5F4409EE49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14682" y="4629593"/>
            <a:ext cx="840414" cy="84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003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788C1-D58C-3067-B847-8E04020DC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E1DBF5D-32DF-0095-91C8-6C27367CCB9B}"/>
              </a:ext>
            </a:extLst>
          </p:cNvPr>
          <p:cNvSpPr txBox="1"/>
          <p:nvPr/>
        </p:nvSpPr>
        <p:spPr>
          <a:xfrm>
            <a:off x="2846407" y="2819512"/>
            <a:ext cx="1330072" cy="107721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KV ja PPA ühine </a:t>
            </a:r>
          </a:p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õhuruumi seirepilt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5C7EE6-D16C-B9A4-151E-8F3BAD1FA8DD}"/>
              </a:ext>
            </a:extLst>
          </p:cNvPr>
          <p:cNvSpPr txBox="1"/>
          <p:nvPr/>
        </p:nvSpPr>
        <p:spPr>
          <a:xfrm>
            <a:off x="348398" y="1611972"/>
            <a:ext cx="1661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KV seiresüsteemid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596F2F-D080-5155-74CA-DF9E14C438AB}"/>
              </a:ext>
            </a:extLst>
          </p:cNvPr>
          <p:cNvSpPr txBox="1"/>
          <p:nvPr/>
        </p:nvSpPr>
        <p:spPr>
          <a:xfrm>
            <a:off x="346222" y="2297921"/>
            <a:ext cx="1734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PPA seiresüsteemid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14A920-360E-CE3A-8C16-AB1C5C0EDE1E}"/>
              </a:ext>
            </a:extLst>
          </p:cNvPr>
          <p:cNvSpPr txBox="1"/>
          <p:nvPr/>
        </p:nvSpPr>
        <p:spPr>
          <a:xfrm>
            <a:off x="353579" y="3064007"/>
            <a:ext cx="1661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ETO-de (sh RKO) seiresüsteemid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913D97-4FBD-F9FC-3A5D-363A12B1308D}"/>
              </a:ext>
            </a:extLst>
          </p:cNvPr>
          <p:cNvSpPr txBox="1"/>
          <p:nvPr/>
        </p:nvSpPr>
        <p:spPr>
          <a:xfrm>
            <a:off x="333559" y="5076751"/>
            <a:ext cx="1667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TRAM registrid 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D4A68DD-7C3C-F267-065B-3FBBE63F0F98}"/>
              </a:ext>
            </a:extLst>
          </p:cNvPr>
          <p:cNvSpPr txBox="1"/>
          <p:nvPr/>
        </p:nvSpPr>
        <p:spPr>
          <a:xfrm>
            <a:off x="6136781" y="5090571"/>
            <a:ext cx="1810512" cy="338554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KV reageerib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D64AA2C-D3FD-D4FE-B079-156F8FFFC51C}"/>
              </a:ext>
            </a:extLst>
          </p:cNvPr>
          <p:cNvSpPr txBox="1"/>
          <p:nvPr/>
        </p:nvSpPr>
        <p:spPr>
          <a:xfrm>
            <a:off x="6136781" y="1605707"/>
            <a:ext cx="1810512" cy="338554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PPA reageerib </a:t>
            </a:r>
          </a:p>
        </p:txBody>
      </p:sp>
      <p:cxnSp>
        <p:nvCxnSpPr>
          <p:cNvPr id="63" name="Konnektor: nurkne 62">
            <a:extLst>
              <a:ext uri="{FF2B5EF4-FFF2-40B4-BE49-F238E27FC236}">
                <a16:creationId xmlns:a16="http://schemas.microsoft.com/office/drawing/2014/main" id="{E76EE3EF-C3EF-F483-0AA2-BE189323EC98}"/>
              </a:ext>
            </a:extLst>
          </p:cNvPr>
          <p:cNvCxnSpPr>
            <a:cxnSpLocks/>
            <a:stCxn id="9" idx="3"/>
            <a:endCxn id="58" idx="1"/>
          </p:cNvCxnSpPr>
          <p:nvPr/>
        </p:nvCxnSpPr>
        <p:spPr>
          <a:xfrm flipV="1">
            <a:off x="4176479" y="1774984"/>
            <a:ext cx="1960302" cy="158313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46FC9AC4-8ED2-2CD6-6B10-7FA275C029CA}"/>
              </a:ext>
            </a:extLst>
          </p:cNvPr>
          <p:cNvSpPr txBox="1"/>
          <p:nvPr/>
        </p:nvSpPr>
        <p:spPr>
          <a:xfrm>
            <a:off x="9886964" y="1592408"/>
            <a:ext cx="1339150" cy="338554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PPA menetlus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A5C2F0C-AF79-3401-91E7-B75731421950}"/>
              </a:ext>
            </a:extLst>
          </p:cNvPr>
          <p:cNvSpPr txBox="1"/>
          <p:nvPr/>
        </p:nvSpPr>
        <p:spPr>
          <a:xfrm>
            <a:off x="9946528" y="4967460"/>
            <a:ext cx="1279586" cy="584775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KAPO menetlus 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79069FA-4A28-E341-4202-6349334AA7D4}"/>
              </a:ext>
            </a:extLst>
          </p:cNvPr>
          <p:cNvSpPr txBox="1"/>
          <p:nvPr/>
        </p:nvSpPr>
        <p:spPr>
          <a:xfrm>
            <a:off x="5944948" y="3092074"/>
            <a:ext cx="2194178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400" i="1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Kui PPA ei saa või ei jõua reageerida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953BB4C-7410-E103-A79C-FEA1D77BBF87}"/>
              </a:ext>
            </a:extLst>
          </p:cNvPr>
          <p:cNvSpPr txBox="1"/>
          <p:nvPr/>
        </p:nvSpPr>
        <p:spPr>
          <a:xfrm>
            <a:off x="2603945" y="850445"/>
            <a:ext cx="7717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2000">
                <a:latin typeface="Arial Narrow" panose="020B0606020202030204" pitchFamily="34" charset="0"/>
              </a:rPr>
              <a:t>Rahuaegne reageerimine mehitamata õhusõidukist tuleneva ohu korral </a:t>
            </a:r>
          </a:p>
        </p:txBody>
      </p:sp>
      <p:cxnSp>
        <p:nvCxnSpPr>
          <p:cNvPr id="3" name="Konnektor: nurkne 2">
            <a:extLst>
              <a:ext uri="{FF2B5EF4-FFF2-40B4-BE49-F238E27FC236}">
                <a16:creationId xmlns:a16="http://schemas.microsoft.com/office/drawing/2014/main" id="{43D42B21-C063-D4C4-74AB-4670765CCF27}"/>
              </a:ext>
            </a:extLst>
          </p:cNvPr>
          <p:cNvCxnSpPr>
            <a:cxnSpLocks/>
            <a:endCxn id="9" idx="1"/>
          </p:cNvCxnSpPr>
          <p:nvPr/>
        </p:nvCxnSpPr>
        <p:spPr>
          <a:xfrm rot="16200000" flipH="1">
            <a:off x="1858425" y="2370139"/>
            <a:ext cx="1583138" cy="392826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irgkonnektor 5">
            <a:extLst>
              <a:ext uri="{FF2B5EF4-FFF2-40B4-BE49-F238E27FC236}">
                <a16:creationId xmlns:a16="http://schemas.microsoft.com/office/drawing/2014/main" id="{41CE36EA-140F-F04F-8EB5-9540416BCB94}"/>
              </a:ext>
            </a:extLst>
          </p:cNvPr>
          <p:cNvCxnSpPr>
            <a:cxnSpLocks/>
          </p:cNvCxnSpPr>
          <p:nvPr/>
        </p:nvCxnSpPr>
        <p:spPr>
          <a:xfrm>
            <a:off x="2244175" y="2467198"/>
            <a:ext cx="222687" cy="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Konnektor: nurkne 15">
            <a:extLst>
              <a:ext uri="{FF2B5EF4-FFF2-40B4-BE49-F238E27FC236}">
                <a16:creationId xmlns:a16="http://schemas.microsoft.com/office/drawing/2014/main" id="{EE97F0AA-276C-CC80-D515-B568D4844564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376167" y="4185438"/>
            <a:ext cx="1915546" cy="233273"/>
          </a:xfrm>
          <a:prstGeom prst="bentConnector3">
            <a:avLst>
              <a:gd name="adj1" fmla="val 370"/>
            </a:avLst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irgkonnektor 17">
            <a:extLst>
              <a:ext uri="{FF2B5EF4-FFF2-40B4-BE49-F238E27FC236}">
                <a16:creationId xmlns:a16="http://schemas.microsoft.com/office/drawing/2014/main" id="{1CFD7515-8005-E157-7978-FD0CED33CE03}"/>
              </a:ext>
            </a:extLst>
          </p:cNvPr>
          <p:cNvCxnSpPr>
            <a:cxnSpLocks/>
          </p:cNvCxnSpPr>
          <p:nvPr/>
        </p:nvCxnSpPr>
        <p:spPr>
          <a:xfrm>
            <a:off x="2222415" y="3368497"/>
            <a:ext cx="223049" cy="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irge noolkonnektor 4">
            <a:extLst>
              <a:ext uri="{FF2B5EF4-FFF2-40B4-BE49-F238E27FC236}">
                <a16:creationId xmlns:a16="http://schemas.microsoft.com/office/drawing/2014/main" id="{A507456A-1F35-00AD-B65E-05C2E09E2DE4}"/>
              </a:ext>
            </a:extLst>
          </p:cNvPr>
          <p:cNvCxnSpPr>
            <a:cxnSpLocks/>
            <a:stCxn id="58" idx="3"/>
            <a:endCxn id="67" idx="1"/>
          </p:cNvCxnSpPr>
          <p:nvPr/>
        </p:nvCxnSpPr>
        <p:spPr>
          <a:xfrm flipV="1">
            <a:off x="7947293" y="1761685"/>
            <a:ext cx="1939671" cy="132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722B89C-8FD1-4EF8-FF1F-BE4E3F71AB15}"/>
              </a:ext>
            </a:extLst>
          </p:cNvPr>
          <p:cNvSpPr txBox="1"/>
          <p:nvPr/>
        </p:nvSpPr>
        <p:spPr>
          <a:xfrm>
            <a:off x="3813316" y="2073197"/>
            <a:ext cx="2726688" cy="5232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400" i="1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tsiviilotstarbeline mehitamata õhusõiduk</a:t>
            </a:r>
          </a:p>
        </p:txBody>
      </p:sp>
      <p:cxnSp>
        <p:nvCxnSpPr>
          <p:cNvPr id="4" name="Konnektor: nurkne 3">
            <a:extLst>
              <a:ext uri="{FF2B5EF4-FFF2-40B4-BE49-F238E27FC236}">
                <a16:creationId xmlns:a16="http://schemas.microsoft.com/office/drawing/2014/main" id="{54ED0175-1E0C-9593-1F9E-4BF8F0244CD9}"/>
              </a:ext>
            </a:extLst>
          </p:cNvPr>
          <p:cNvCxnSpPr>
            <a:cxnSpLocks/>
            <a:stCxn id="9" idx="3"/>
            <a:endCxn id="57" idx="1"/>
          </p:cNvCxnSpPr>
          <p:nvPr/>
        </p:nvCxnSpPr>
        <p:spPr>
          <a:xfrm>
            <a:off x="4176479" y="3358121"/>
            <a:ext cx="1960302" cy="19017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6E03F64-84F7-2B0B-26FF-F48A0E4AB4C0}"/>
              </a:ext>
            </a:extLst>
          </p:cNvPr>
          <p:cNvSpPr txBox="1"/>
          <p:nvPr/>
        </p:nvSpPr>
        <p:spPr>
          <a:xfrm>
            <a:off x="3933285" y="4267811"/>
            <a:ext cx="2433357" cy="5232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400" i="1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Eeldatavalt sõjalise otstarbega mehitamata õhusõiduk</a:t>
            </a:r>
          </a:p>
        </p:txBody>
      </p:sp>
      <p:cxnSp>
        <p:nvCxnSpPr>
          <p:cNvPr id="82" name="Sirge noolkonnektor 81">
            <a:extLst>
              <a:ext uri="{FF2B5EF4-FFF2-40B4-BE49-F238E27FC236}">
                <a16:creationId xmlns:a16="http://schemas.microsoft.com/office/drawing/2014/main" id="{E3E63D8F-57E2-CFFB-2735-D4206C4DBE48}"/>
              </a:ext>
            </a:extLst>
          </p:cNvPr>
          <p:cNvCxnSpPr>
            <a:cxnSpLocks/>
            <a:stCxn id="78" idx="2"/>
            <a:endCxn id="57" idx="0"/>
          </p:cNvCxnSpPr>
          <p:nvPr/>
        </p:nvCxnSpPr>
        <p:spPr>
          <a:xfrm>
            <a:off x="7042037" y="3615294"/>
            <a:ext cx="0" cy="147527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irge noolkonnektor 79">
            <a:extLst>
              <a:ext uri="{FF2B5EF4-FFF2-40B4-BE49-F238E27FC236}">
                <a16:creationId xmlns:a16="http://schemas.microsoft.com/office/drawing/2014/main" id="{544F9D30-47A0-5A1D-7CD6-80E07470CB43}"/>
              </a:ext>
            </a:extLst>
          </p:cNvPr>
          <p:cNvCxnSpPr>
            <a:cxnSpLocks/>
            <a:stCxn id="58" idx="2"/>
            <a:endCxn id="78" idx="0"/>
          </p:cNvCxnSpPr>
          <p:nvPr/>
        </p:nvCxnSpPr>
        <p:spPr>
          <a:xfrm>
            <a:off x="7042037" y="1944261"/>
            <a:ext cx="0" cy="1147813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F30FE60-0445-8948-8324-4295C9D4839F}"/>
              </a:ext>
            </a:extLst>
          </p:cNvPr>
          <p:cNvSpPr txBox="1"/>
          <p:nvPr/>
        </p:nvSpPr>
        <p:spPr>
          <a:xfrm>
            <a:off x="8061716" y="4023098"/>
            <a:ext cx="1539242" cy="523220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4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RKO turvaettevõtja/</a:t>
            </a:r>
          </a:p>
          <a:p>
            <a:pPr algn="ctr"/>
            <a:r>
              <a:rPr lang="et-EE" sz="1400" err="1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siseturvakorraldaja</a:t>
            </a:r>
            <a:endParaRPr lang="et-EE" sz="1400">
              <a:latin typeface="Arial Narrow" panose="020B0606020202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Konnektor: nurkne 50">
            <a:extLst>
              <a:ext uri="{FF2B5EF4-FFF2-40B4-BE49-F238E27FC236}">
                <a16:creationId xmlns:a16="http://schemas.microsoft.com/office/drawing/2014/main" id="{D3136A7F-DC99-DE52-07B3-1FAE2F457790}"/>
              </a:ext>
            </a:extLst>
          </p:cNvPr>
          <p:cNvCxnSpPr>
            <a:cxnSpLocks/>
            <a:stCxn id="78" idx="3"/>
            <a:endCxn id="7" idx="0"/>
          </p:cNvCxnSpPr>
          <p:nvPr/>
        </p:nvCxnSpPr>
        <p:spPr>
          <a:xfrm>
            <a:off x="8139126" y="3353684"/>
            <a:ext cx="692211" cy="66941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4D6E643F-B4B6-39A8-6D04-7F79075E8C9C}"/>
              </a:ext>
            </a:extLst>
          </p:cNvPr>
          <p:cNvSpPr txBox="1"/>
          <p:nvPr/>
        </p:nvSpPr>
        <p:spPr>
          <a:xfrm>
            <a:off x="8283461" y="3072885"/>
            <a:ext cx="1460499" cy="5232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400" i="1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Vahetu oht elule, tervisele, varale</a:t>
            </a:r>
          </a:p>
        </p:txBody>
      </p:sp>
      <p:cxnSp>
        <p:nvCxnSpPr>
          <p:cNvPr id="29" name="Sirgkonnektor 28">
            <a:extLst>
              <a:ext uri="{FF2B5EF4-FFF2-40B4-BE49-F238E27FC236}">
                <a16:creationId xmlns:a16="http://schemas.microsoft.com/office/drawing/2014/main" id="{E4150278-4A57-E424-7CA3-EF9859E1D3F6}"/>
              </a:ext>
            </a:extLst>
          </p:cNvPr>
          <p:cNvCxnSpPr>
            <a:cxnSpLocks/>
          </p:cNvCxnSpPr>
          <p:nvPr/>
        </p:nvCxnSpPr>
        <p:spPr>
          <a:xfrm>
            <a:off x="9743962" y="1774984"/>
            <a:ext cx="0" cy="34848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irge noolkonnektor 61">
            <a:extLst>
              <a:ext uri="{FF2B5EF4-FFF2-40B4-BE49-F238E27FC236}">
                <a16:creationId xmlns:a16="http://schemas.microsoft.com/office/drawing/2014/main" id="{2875562F-CAE2-920A-ABC2-10B50289E8BF}"/>
              </a:ext>
            </a:extLst>
          </p:cNvPr>
          <p:cNvCxnSpPr>
            <a:cxnSpLocks/>
            <a:stCxn id="57" idx="3"/>
            <a:endCxn id="68" idx="1"/>
          </p:cNvCxnSpPr>
          <p:nvPr/>
        </p:nvCxnSpPr>
        <p:spPr>
          <a:xfrm>
            <a:off x="7947293" y="5259848"/>
            <a:ext cx="199923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irgkonnektor 73">
            <a:extLst>
              <a:ext uri="{FF2B5EF4-FFF2-40B4-BE49-F238E27FC236}">
                <a16:creationId xmlns:a16="http://schemas.microsoft.com/office/drawing/2014/main" id="{054CD079-F0C0-6296-53E2-95DF02D589FA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9600958" y="4284708"/>
            <a:ext cx="143002" cy="0"/>
          </a:xfrm>
          <a:prstGeom prst="line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4426F770-1A2E-98D0-21AC-6FAA32184C19}"/>
              </a:ext>
            </a:extLst>
          </p:cNvPr>
          <p:cNvSpPr txBox="1"/>
          <p:nvPr/>
        </p:nvSpPr>
        <p:spPr>
          <a:xfrm>
            <a:off x="9886965" y="3097129"/>
            <a:ext cx="1383599" cy="584775"/>
          </a:xfrm>
          <a:prstGeom prst="rect">
            <a:avLst/>
          </a:prstGeom>
          <a:noFill/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Prokuratuuri  menetlus </a:t>
            </a:r>
          </a:p>
        </p:txBody>
      </p:sp>
      <p:cxnSp>
        <p:nvCxnSpPr>
          <p:cNvPr id="44" name="Sirgkonnektor 43">
            <a:extLst>
              <a:ext uri="{FF2B5EF4-FFF2-40B4-BE49-F238E27FC236}">
                <a16:creationId xmlns:a16="http://schemas.microsoft.com/office/drawing/2014/main" id="{E901EF1E-4180-32AA-3194-0A7085D9CDBF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10576386" y="1930962"/>
            <a:ext cx="2379" cy="1166167"/>
          </a:xfrm>
          <a:prstGeom prst="line">
            <a:avLst/>
          </a:prstGeom>
          <a:ln>
            <a:prstDash val="dash"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irgkonnektor 45">
            <a:extLst>
              <a:ext uri="{FF2B5EF4-FFF2-40B4-BE49-F238E27FC236}">
                <a16:creationId xmlns:a16="http://schemas.microsoft.com/office/drawing/2014/main" id="{2A2F92F1-9882-37C5-1DD8-3169D5946A08}"/>
              </a:ext>
            </a:extLst>
          </p:cNvPr>
          <p:cNvCxnSpPr>
            <a:cxnSpLocks/>
            <a:stCxn id="68" idx="0"/>
            <a:endCxn id="43" idx="2"/>
          </p:cNvCxnSpPr>
          <p:nvPr/>
        </p:nvCxnSpPr>
        <p:spPr>
          <a:xfrm flipH="1" flipV="1">
            <a:off x="10578765" y="3681904"/>
            <a:ext cx="7556" cy="1285556"/>
          </a:xfrm>
          <a:prstGeom prst="line">
            <a:avLst/>
          </a:prstGeom>
          <a:ln>
            <a:prstDash val="dash"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D2403E2-6022-E634-917B-AE565E823884}"/>
              </a:ext>
            </a:extLst>
          </p:cNvPr>
          <p:cNvSpPr txBox="1"/>
          <p:nvPr/>
        </p:nvSpPr>
        <p:spPr>
          <a:xfrm>
            <a:off x="4397260" y="3070733"/>
            <a:ext cx="1558800" cy="55399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t-EE" sz="1600">
                <a:latin typeface="Arial Narrow" panose="020B0606020202030204" pitchFamily="34" charset="0"/>
              </a:rPr>
              <a:t>KV tuvastab   </a:t>
            </a:r>
            <a:r>
              <a:rPr lang="et-EE" sz="1400">
                <a:latin typeface="Arial Narrow" panose="020B0606020202030204" pitchFamily="34" charset="0"/>
              </a:rPr>
              <a:t>(koostöös </a:t>
            </a:r>
            <a:r>
              <a:rPr lang="et-EE" sz="1400" err="1">
                <a:latin typeface="Arial Narrow" panose="020B0606020202030204" pitchFamily="34" charset="0"/>
              </a:rPr>
              <a:t>PPA-ga</a:t>
            </a:r>
            <a:r>
              <a:rPr lang="et-EE" sz="1400">
                <a:latin typeface="Arial Narrow" panose="020B0606020202030204" pitchFamily="34" charset="0"/>
              </a:rPr>
              <a:t>) </a:t>
            </a:r>
          </a:p>
        </p:txBody>
      </p:sp>
      <p:pic>
        <p:nvPicPr>
          <p:cNvPr id="38" name="Pilt 37" descr="Magnifying glass outline">
            <a:extLst>
              <a:ext uri="{FF2B5EF4-FFF2-40B4-BE49-F238E27FC236}">
                <a16:creationId xmlns:a16="http://schemas.microsoft.com/office/drawing/2014/main" id="{9EF8E01F-A12A-379B-FF41-89436C323E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6704" y="3131741"/>
            <a:ext cx="215991" cy="215991"/>
          </a:xfrm>
          <a:prstGeom prst="rect">
            <a:avLst/>
          </a:prstGeom>
        </p:spPr>
      </p:pic>
      <p:pic>
        <p:nvPicPr>
          <p:cNvPr id="45" name="Pilt 44" descr="Magnifying glass outline">
            <a:extLst>
              <a:ext uri="{FF2B5EF4-FFF2-40B4-BE49-F238E27FC236}">
                <a16:creationId xmlns:a16="http://schemas.microsoft.com/office/drawing/2014/main" id="{38E13494-0F1E-EC96-191C-1B15F82C4AB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30416" y="5699146"/>
            <a:ext cx="215991" cy="215991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A2382EB5-427A-6B4C-0C06-B9CDDA87EC8B}"/>
              </a:ext>
            </a:extLst>
          </p:cNvPr>
          <p:cNvSpPr txBox="1"/>
          <p:nvPr/>
        </p:nvSpPr>
        <p:spPr>
          <a:xfrm>
            <a:off x="2846407" y="5646519"/>
            <a:ext cx="95211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200">
                <a:latin typeface="Arial Narrow" panose="020B0606020202030204" pitchFamily="34" charset="0"/>
              </a:rPr>
              <a:t>1. Ühine õhuruumi seirepilt, mille raames jagavad KV ja PPA olukorrateadlikkust ning, kus mõlemad osapooled saavad märkida, et lendav objekt on „punane“ (st ei tea/vaenulik/eeldatavalt sõjalise otstarbega); </a:t>
            </a:r>
          </a:p>
          <a:p>
            <a:r>
              <a:rPr lang="et-EE" sz="1200">
                <a:latin typeface="Arial Narrow" panose="020B0606020202030204" pitchFamily="34" charset="0"/>
              </a:rPr>
              <a:t>2. „Punaste“ puhul reageerib alati KV ning PPA võib vastavalt enda pädevustele reageerida vahetu olulisele või kõrgendatud ohu korral;</a:t>
            </a:r>
          </a:p>
          <a:p>
            <a:r>
              <a:rPr lang="et-EE" sz="1200">
                <a:latin typeface="Arial Narrow" panose="020B0606020202030204" pitchFamily="34" charset="0"/>
              </a:rPr>
              <a:t>3. Mitte „punane“ olukorras reageerib PPA (st tavapärane </a:t>
            </a:r>
            <a:r>
              <a:rPr lang="et-EE" sz="1200" err="1">
                <a:latin typeface="Arial Narrow" panose="020B0606020202030204" pitchFamily="34" charset="0"/>
              </a:rPr>
              <a:t>MõS</a:t>
            </a:r>
            <a:r>
              <a:rPr lang="et-EE" sz="1200">
                <a:latin typeface="Arial Narrow" panose="020B0606020202030204" pitchFamily="34" charset="0"/>
              </a:rPr>
              <a:t> liiklus, eksimised, muu kahtlane lennutamine, väljakutsed jms).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1F781F-ACC0-3E6A-06EB-73A2E97CA0E2}"/>
              </a:ext>
            </a:extLst>
          </p:cNvPr>
          <p:cNvSpPr txBox="1"/>
          <p:nvPr/>
        </p:nvSpPr>
        <p:spPr>
          <a:xfrm>
            <a:off x="347577" y="3975423"/>
            <a:ext cx="18962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>
                <a:latin typeface="Arial Narrow" panose="020B0606020202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Lennuliiklusteeninduse AS seiresüsteemid</a:t>
            </a:r>
          </a:p>
        </p:txBody>
      </p:sp>
      <p:cxnSp>
        <p:nvCxnSpPr>
          <p:cNvPr id="13" name="Sirgkonnektor 12">
            <a:extLst>
              <a:ext uri="{FF2B5EF4-FFF2-40B4-BE49-F238E27FC236}">
                <a16:creationId xmlns:a16="http://schemas.microsoft.com/office/drawing/2014/main" id="{830A2E24-7AFA-59C4-525D-C19D2B2B0080}"/>
              </a:ext>
            </a:extLst>
          </p:cNvPr>
          <p:cNvCxnSpPr>
            <a:cxnSpLocks/>
          </p:cNvCxnSpPr>
          <p:nvPr/>
        </p:nvCxnSpPr>
        <p:spPr>
          <a:xfrm>
            <a:off x="2243813" y="4267810"/>
            <a:ext cx="204224" cy="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irgkonnektor 26">
            <a:extLst>
              <a:ext uri="{FF2B5EF4-FFF2-40B4-BE49-F238E27FC236}">
                <a16:creationId xmlns:a16="http://schemas.microsoft.com/office/drawing/2014/main" id="{41CE36EA-140F-F04F-8EB5-9540416BCB94}"/>
              </a:ext>
            </a:extLst>
          </p:cNvPr>
          <p:cNvCxnSpPr>
            <a:cxnSpLocks/>
          </p:cNvCxnSpPr>
          <p:nvPr/>
        </p:nvCxnSpPr>
        <p:spPr>
          <a:xfrm>
            <a:off x="2234902" y="1782618"/>
            <a:ext cx="222687" cy="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902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C579C8A-4862-3AC9-C731-3606F088B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>
                <a:latin typeface="Arial Narrow" panose="020B0606020202030204" pitchFamily="34" charset="0"/>
              </a:rPr>
              <a:t>Riigikaitseobjektide kaitse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85A10AE-063F-EE37-024C-ACCB199E6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>
                <a:latin typeface="Arial Narrow" panose="020B0606020202030204" pitchFamily="34" charset="0"/>
              </a:rPr>
              <a:t>Riigikaitseobjekti </a:t>
            </a:r>
            <a:r>
              <a:rPr lang="et-EE" b="1">
                <a:solidFill>
                  <a:srgbClr val="156082"/>
                </a:solidFill>
                <a:latin typeface="Arial Narrow" panose="020B0606020202030204" pitchFamily="34" charset="0"/>
              </a:rPr>
              <a:t>turvatöötaja ning turvajuht </a:t>
            </a:r>
            <a:r>
              <a:rPr lang="et-EE">
                <a:latin typeface="Arial Narrow" panose="020B0606020202030204" pitchFamily="34" charset="0"/>
              </a:rPr>
              <a:t>saavad õiguse reageerida nende objekti ohustavale droonile (eelnev väljaõpe).</a:t>
            </a:r>
          </a:p>
          <a:p>
            <a:r>
              <a:rPr lang="et-EE">
                <a:latin typeface="Arial Narrow" panose="020B0606020202030204" pitchFamily="34" charset="0"/>
              </a:rPr>
              <a:t>Reageerimisõigus on </a:t>
            </a:r>
            <a:r>
              <a:rPr lang="et-EE" b="1">
                <a:solidFill>
                  <a:srgbClr val="156082"/>
                </a:solidFill>
                <a:latin typeface="Arial Narrow" panose="020B0606020202030204" pitchFamily="34" charset="0"/>
              </a:rPr>
              <a:t>objektipõhine</a:t>
            </a:r>
            <a:r>
              <a:rPr lang="et-EE">
                <a:latin typeface="Arial Narrow" panose="020B0606020202030204" pitchFamily="34" charset="0"/>
              </a:rPr>
              <a:t> – oleneb objekti riskianalüüsist ja turvaplaanist (kas on oht, millise meetmega seda ohtu maandatakse ja millise vahendiga seda tehakse).</a:t>
            </a:r>
          </a:p>
          <a:p>
            <a:r>
              <a:rPr lang="et-EE">
                <a:latin typeface="Arial Narrow" panose="020B0606020202030204" pitchFamily="34" charset="0"/>
              </a:rPr>
              <a:t>Objekti turvaplaani koostamist ja vajalikke meetmeid </a:t>
            </a:r>
            <a:r>
              <a:rPr lang="et-EE" b="1">
                <a:solidFill>
                  <a:srgbClr val="156082"/>
                </a:solidFill>
                <a:latin typeface="Arial Narrow" panose="020B0606020202030204" pitchFamily="34" charset="0"/>
              </a:rPr>
              <a:t>nõustavad PPA, Kaitsevägi, KAPO.</a:t>
            </a:r>
          </a:p>
          <a:p>
            <a:r>
              <a:rPr lang="et-EE" b="1">
                <a:solidFill>
                  <a:srgbClr val="156082"/>
                </a:solidFill>
                <a:latin typeface="Arial Narrow" panose="020B0606020202030204" pitchFamily="34" charset="0"/>
              </a:rPr>
              <a:t>Lubatud meetmed</a:t>
            </a:r>
            <a:r>
              <a:rPr lang="et-EE">
                <a:solidFill>
                  <a:srgbClr val="156082"/>
                </a:solidFill>
                <a:latin typeface="Arial Narrow" panose="020B0606020202030204" pitchFamily="34" charset="0"/>
              </a:rPr>
              <a:t>: </a:t>
            </a:r>
            <a:r>
              <a:rPr lang="et-EE">
                <a:latin typeface="Arial Narrow" panose="020B0606020202030204" pitchFamily="34" charset="0"/>
              </a:rPr>
              <a:t>tulirelv, raadioside piiraja, droonipüss, püüdurdroon ja </a:t>
            </a:r>
            <a:r>
              <a:rPr lang="et-EE" i="1" err="1">
                <a:latin typeface="Arial Narrow" panose="020B0606020202030204" pitchFamily="34" charset="0"/>
              </a:rPr>
              <a:t>jammer</a:t>
            </a:r>
            <a:r>
              <a:rPr lang="et-EE">
                <a:latin typeface="Arial Narrow" panose="020B0606020202030204" pitchFamily="34" charset="0"/>
              </a:rPr>
              <a:t>. </a:t>
            </a:r>
          </a:p>
          <a:p>
            <a:r>
              <a:rPr lang="et-EE">
                <a:latin typeface="Arial Narrow" panose="020B0606020202030204" pitchFamily="34" charset="0"/>
              </a:rPr>
              <a:t>Raadioside piiramine </a:t>
            </a:r>
            <a:r>
              <a:rPr lang="et-EE" b="1">
                <a:solidFill>
                  <a:srgbClr val="156082"/>
                </a:solidFill>
                <a:latin typeface="Arial Narrow" panose="020B0606020202030204" pitchFamily="34" charset="0"/>
              </a:rPr>
              <a:t>ainult TTJA otsusel.</a:t>
            </a:r>
            <a:endParaRPr lang="et-EE">
              <a:solidFill>
                <a:srgbClr val="15608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59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al 12">
            <a:extLst>
              <a:ext uri="{FF2B5EF4-FFF2-40B4-BE49-F238E27FC236}">
                <a16:creationId xmlns:a16="http://schemas.microsoft.com/office/drawing/2014/main" id="{C8F27C0B-0121-D479-5338-8D1B97A86B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97972" y="669559"/>
            <a:ext cx="12387943" cy="12376882"/>
          </a:xfrm>
          <a:prstGeom prst="ellipse">
            <a:avLst/>
          </a:prstGeom>
          <a:solidFill>
            <a:schemeClr val="accent6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4" name="Ovaal 13">
            <a:extLst>
              <a:ext uri="{FF2B5EF4-FFF2-40B4-BE49-F238E27FC236}">
                <a16:creationId xmlns:a16="http://schemas.microsoft.com/office/drawing/2014/main" id="{32F612EF-31F9-3ECE-C0AC-34948FE767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97976" y="2469607"/>
            <a:ext cx="12387943" cy="8285868"/>
          </a:xfrm>
          <a:prstGeom prst="ellipse">
            <a:avLst/>
          </a:prstGeom>
          <a:solidFill>
            <a:schemeClr val="tx2">
              <a:lumMod val="50000"/>
              <a:lumOff val="5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93863550-8D80-2477-C214-C175C71727C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6437" y="4239455"/>
            <a:ext cx="3461657" cy="3581400"/>
          </a:xfrm>
          <a:prstGeom prst="ellipse">
            <a:avLst/>
          </a:prstGeom>
          <a:solidFill>
            <a:srgbClr val="FFC0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6" name="Ovaal 15">
            <a:extLst>
              <a:ext uri="{FF2B5EF4-FFF2-40B4-BE49-F238E27FC236}">
                <a16:creationId xmlns:a16="http://schemas.microsoft.com/office/drawing/2014/main" id="{12AEDF31-8DF2-D3E1-2C86-F0D56502355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06346" y="4239455"/>
            <a:ext cx="3461657" cy="3581400"/>
          </a:xfrm>
          <a:prstGeom prst="ellipse">
            <a:avLst/>
          </a:prstGeom>
          <a:solidFill>
            <a:srgbClr val="0070C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7" name="Ovaal 16">
            <a:extLst>
              <a:ext uri="{FF2B5EF4-FFF2-40B4-BE49-F238E27FC236}">
                <a16:creationId xmlns:a16="http://schemas.microsoft.com/office/drawing/2014/main" id="{4F676E64-444B-11DA-659B-6BF4DD4AC4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013906" y="4179496"/>
            <a:ext cx="3461657" cy="3581400"/>
          </a:xfrm>
          <a:prstGeom prst="ellipse">
            <a:avLst/>
          </a:prstGeom>
          <a:solidFill>
            <a:schemeClr val="accent3">
              <a:lumMod val="5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pic>
        <p:nvPicPr>
          <p:cNvPr id="9" name="Pilt 8" descr="Warehouse with solid fill">
            <a:extLst>
              <a:ext uri="{FF2B5EF4-FFF2-40B4-BE49-F238E27FC236}">
                <a16:creationId xmlns:a16="http://schemas.microsoft.com/office/drawing/2014/main" id="{85F19E74-0E7E-8E57-8FF3-83A6F3223F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85505" y="5217018"/>
            <a:ext cx="914400" cy="914400"/>
          </a:xfrm>
          <a:prstGeom prst="rect">
            <a:avLst/>
          </a:prstGeom>
        </p:spPr>
      </p:pic>
      <p:pic>
        <p:nvPicPr>
          <p:cNvPr id="5" name="Pilt 4" descr="Factory with solid fill">
            <a:extLst>
              <a:ext uri="{FF2B5EF4-FFF2-40B4-BE49-F238E27FC236}">
                <a16:creationId xmlns:a16="http://schemas.microsoft.com/office/drawing/2014/main" id="{2AB8D7D0-405E-B34A-4053-67B447DF831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90064" y="5256040"/>
            <a:ext cx="914400" cy="914400"/>
          </a:xfrm>
          <a:prstGeom prst="rect">
            <a:avLst/>
          </a:prstGeom>
        </p:spPr>
      </p:pic>
      <p:pic>
        <p:nvPicPr>
          <p:cNvPr id="7" name="Pilt 6" descr="Modern architecture with solid fill">
            <a:extLst>
              <a:ext uri="{FF2B5EF4-FFF2-40B4-BE49-F238E27FC236}">
                <a16:creationId xmlns:a16="http://schemas.microsoft.com/office/drawing/2014/main" id="{CBDCAFB1-996A-FC67-C755-17CC526446C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800" y="5256040"/>
            <a:ext cx="914400" cy="914400"/>
          </a:xfrm>
          <a:prstGeom prst="rect">
            <a:avLst/>
          </a:prstGeom>
        </p:spPr>
      </p:pic>
      <p:pic>
        <p:nvPicPr>
          <p:cNvPr id="19" name="Pilt 18" descr="Quadcopter with solid fill">
            <a:extLst>
              <a:ext uri="{FF2B5EF4-FFF2-40B4-BE49-F238E27FC236}">
                <a16:creationId xmlns:a16="http://schemas.microsoft.com/office/drawing/2014/main" id="{0C530B85-1042-A98E-A905-709B619767F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57157" y="3916641"/>
            <a:ext cx="646331" cy="646331"/>
          </a:xfrm>
          <a:prstGeom prst="rect">
            <a:avLst/>
          </a:prstGeom>
        </p:spPr>
      </p:pic>
      <p:pic>
        <p:nvPicPr>
          <p:cNvPr id="20" name="Pilt 19" descr="Quadcopter with solid fill">
            <a:extLst>
              <a:ext uri="{FF2B5EF4-FFF2-40B4-BE49-F238E27FC236}">
                <a16:creationId xmlns:a16="http://schemas.microsoft.com/office/drawing/2014/main" id="{E0514ABD-61FB-EE3D-71DC-7FE0E6A4054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13767" y="3916640"/>
            <a:ext cx="646331" cy="64633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F4B5983-C37D-E4EF-2CC5-06AFD1253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343660" y="938882"/>
            <a:ext cx="3504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b="1">
                <a:solidFill>
                  <a:schemeClr val="accent3">
                    <a:lumMod val="75000"/>
                  </a:schemeClr>
                </a:solidFill>
              </a:rPr>
              <a:t>Eeldatav sõjaline droon</a:t>
            </a:r>
          </a:p>
          <a:p>
            <a:pPr algn="ctr"/>
            <a:r>
              <a:rPr lang="et-EE">
                <a:solidFill>
                  <a:schemeClr val="accent3">
                    <a:lumMod val="75000"/>
                  </a:schemeClr>
                </a:solidFill>
              </a:rPr>
              <a:t>Reageerib KV kogu Eesti ulatuses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D2976F-2E69-6DA4-C7D3-7853E4CB21A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303488" y="2708730"/>
            <a:ext cx="3585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b="1">
                <a:solidFill>
                  <a:schemeClr val="tx2">
                    <a:lumMod val="75000"/>
                    <a:lumOff val="25000"/>
                  </a:schemeClr>
                </a:solidFill>
              </a:rPr>
              <a:t>Mittesõjaline droon</a:t>
            </a:r>
          </a:p>
          <a:p>
            <a:pPr algn="ctr"/>
            <a:r>
              <a:rPr lang="et-EE">
                <a:solidFill>
                  <a:schemeClr val="tx2">
                    <a:lumMod val="75000"/>
                    <a:lumOff val="25000"/>
                  </a:schemeClr>
                </a:solidFill>
              </a:rPr>
              <a:t>Reageerib PPA kogu Eesti ulatuses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4E6A8F-C12F-2C43-A0D3-0E4EBAA5C2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26518" y="6131418"/>
            <a:ext cx="23598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Reageerib turvaettevõte/</a:t>
            </a:r>
          </a:p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siseturvakorraldaja</a:t>
            </a:r>
          </a:p>
          <a:p>
            <a:pPr algn="ctr"/>
            <a:endParaRPr lang="et-EE" sz="160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4413B50-1BE0-44BB-B2EF-611DACE891D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49458" y="6122614"/>
            <a:ext cx="27336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Reageerib geoala kehtestaja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DCD9FA-2884-CD0A-BFF8-4884D366A64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028317" y="6125763"/>
            <a:ext cx="16287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Reageerib KV/KL</a:t>
            </a:r>
          </a:p>
          <a:p>
            <a:pPr algn="ctr"/>
            <a:endParaRPr lang="et-EE" sz="160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Võrdkülgne kolmnurk 33">
            <a:extLst>
              <a:ext uri="{FF2B5EF4-FFF2-40B4-BE49-F238E27FC236}">
                <a16:creationId xmlns:a16="http://schemas.microsoft.com/office/drawing/2014/main" id="{7F6BD89E-B977-A997-1E27-3B962AF931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496303">
            <a:off x="3751770" y="1761903"/>
            <a:ext cx="508414" cy="434187"/>
          </a:xfrm>
          <a:prstGeom prst="triangle">
            <a:avLst/>
          </a:prstGeom>
          <a:solidFill>
            <a:srgbClr val="1350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5" name="Vooskeemikujund &quot;terminaator&quot; 34">
            <a:extLst>
              <a:ext uri="{FF2B5EF4-FFF2-40B4-BE49-F238E27FC236}">
                <a16:creationId xmlns:a16="http://schemas.microsoft.com/office/drawing/2014/main" id="{BA029B68-1666-0653-A347-B9387883160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7896303">
            <a:off x="3787468" y="1890376"/>
            <a:ext cx="513399" cy="86339"/>
          </a:xfrm>
          <a:prstGeom prst="flowChartTerminator">
            <a:avLst/>
          </a:prstGeom>
          <a:solidFill>
            <a:srgbClr val="1350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7" name="Võrdkülgne kolmnurk 36">
            <a:extLst>
              <a:ext uri="{FF2B5EF4-FFF2-40B4-BE49-F238E27FC236}">
                <a16:creationId xmlns:a16="http://schemas.microsoft.com/office/drawing/2014/main" id="{ED262666-3BDC-45C5-BD05-2250EA2B60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496303">
            <a:off x="7969130" y="1832814"/>
            <a:ext cx="503657" cy="434187"/>
          </a:xfrm>
          <a:prstGeom prst="triangle">
            <a:avLst/>
          </a:prstGeom>
          <a:solidFill>
            <a:srgbClr val="1350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8" name="Vooskeemikujund &quot;terminaator&quot; 37">
            <a:extLst>
              <a:ext uri="{FF2B5EF4-FFF2-40B4-BE49-F238E27FC236}">
                <a16:creationId xmlns:a16="http://schemas.microsoft.com/office/drawing/2014/main" id="{2A77E5D7-31C7-ADBF-D5BA-187F51BCA3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7896303">
            <a:off x="8000672" y="1959708"/>
            <a:ext cx="513399" cy="86339"/>
          </a:xfrm>
          <a:prstGeom prst="flowChartTerminator">
            <a:avLst/>
          </a:prstGeom>
          <a:solidFill>
            <a:srgbClr val="1350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39" name="Ristkülik 38">
            <a:extLst>
              <a:ext uri="{FF2B5EF4-FFF2-40B4-BE49-F238E27FC236}">
                <a16:creationId xmlns:a16="http://schemas.microsoft.com/office/drawing/2014/main" id="{F9139EB5-8E48-6B0B-9322-64A1E2C308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508435">
            <a:off x="3643832" y="2053216"/>
            <a:ext cx="507135" cy="109944"/>
          </a:xfrm>
          <a:prstGeom prst="rect">
            <a:avLst/>
          </a:prstGeom>
          <a:solidFill>
            <a:srgbClr val="1350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0" name="Ristkülik 39">
            <a:extLst>
              <a:ext uri="{FF2B5EF4-FFF2-40B4-BE49-F238E27FC236}">
                <a16:creationId xmlns:a16="http://schemas.microsoft.com/office/drawing/2014/main" id="{598B403F-458D-6CD6-5EBB-5E5204CDA22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508435">
            <a:off x="7835869" y="2144862"/>
            <a:ext cx="507135" cy="109944"/>
          </a:xfrm>
          <a:prstGeom prst="rect">
            <a:avLst/>
          </a:prstGeom>
          <a:solidFill>
            <a:srgbClr val="13501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AC3311B-9417-BE0A-1BFD-8AD844ED35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03258" y="4972229"/>
            <a:ext cx="18880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RKO, sh ETO taristu</a:t>
            </a:r>
          </a:p>
          <a:p>
            <a:pPr algn="ctr"/>
            <a:endParaRPr lang="et-EE" sz="160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FD12516-6434-FEFC-0F70-8219B68EBC4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05684" y="4924630"/>
            <a:ext cx="2088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Ajutine/alaline geoala</a:t>
            </a:r>
          </a:p>
          <a:p>
            <a:pPr algn="ctr"/>
            <a:endParaRPr lang="et-EE" sz="160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C6DCD53-0FDF-FCD5-A3E9-B3C90391A03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57371" y="4914930"/>
            <a:ext cx="30469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16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KV/KL julgeolekuala/territoorium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6042517-D9F4-92C0-231D-343F088FC3A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374" y="354107"/>
            <a:ext cx="17420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t-EE" sz="3200"/>
              <a:t>Rahuaeg</a:t>
            </a:r>
          </a:p>
        </p:txBody>
      </p:sp>
      <p:pic>
        <p:nvPicPr>
          <p:cNvPr id="46" name="Pilt 45" descr="Quadcopter with solid fill">
            <a:extLst>
              <a:ext uri="{FF2B5EF4-FFF2-40B4-BE49-F238E27FC236}">
                <a16:creationId xmlns:a16="http://schemas.microsoft.com/office/drawing/2014/main" id="{03BAA8C7-0CDA-BAF8-EEA7-47D9E8D6A5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68236" y="4481863"/>
            <a:ext cx="496132" cy="496132"/>
          </a:xfrm>
          <a:prstGeom prst="rect">
            <a:avLst/>
          </a:prstGeom>
        </p:spPr>
      </p:pic>
      <p:pic>
        <p:nvPicPr>
          <p:cNvPr id="47" name="Pilt 46" descr="Quadcopter with solid fill">
            <a:extLst>
              <a:ext uri="{FF2B5EF4-FFF2-40B4-BE49-F238E27FC236}">
                <a16:creationId xmlns:a16="http://schemas.microsoft.com/office/drawing/2014/main" id="{5942AF2A-F6F7-B305-A0D5-A526C3F02F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94639" y="4481863"/>
            <a:ext cx="496132" cy="496132"/>
          </a:xfrm>
          <a:prstGeom prst="rect">
            <a:avLst/>
          </a:prstGeom>
        </p:spPr>
      </p:pic>
      <p:pic>
        <p:nvPicPr>
          <p:cNvPr id="48" name="Pilt 47" descr="Quadcopter with solid fill">
            <a:extLst>
              <a:ext uri="{FF2B5EF4-FFF2-40B4-BE49-F238E27FC236}">
                <a16:creationId xmlns:a16="http://schemas.microsoft.com/office/drawing/2014/main" id="{EBBFB3DC-7D82-1AB0-DD78-DF73D5621B0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199197" y="4487196"/>
            <a:ext cx="496132" cy="49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92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B62CB5B-D9ED-2140-7F62-8FCD6B9D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202"/>
            <a:ext cx="10515600" cy="1325563"/>
          </a:xfrm>
        </p:spPr>
        <p:txBody>
          <a:bodyPr>
            <a:noAutofit/>
          </a:bodyPr>
          <a:lstStyle/>
          <a:p>
            <a:br>
              <a:rPr lang="et-EE">
                <a:latin typeface="Arial Narrow" panose="020B0606020202030204" pitchFamily="34" charset="0"/>
              </a:rPr>
            </a:br>
            <a:r>
              <a:rPr lang="et-EE">
                <a:latin typeface="Arial Narrow" panose="020B0606020202030204" pitchFamily="34" charset="0"/>
              </a:rPr>
              <a:t>Mõju kaitsetööstusele</a:t>
            </a:r>
            <a:br>
              <a:rPr lang="et-EE">
                <a:latin typeface="Arial Narrow" panose="020B0606020202030204" pitchFamily="34" charset="0"/>
              </a:rPr>
            </a:br>
            <a:endParaRPr lang="et-EE">
              <a:latin typeface="Arial Narrow" panose="020B060602020203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CD12A1-A72C-7DF2-CA05-79E8F2880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124131"/>
            <a:ext cx="773521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t-EE" altLang="et-EE" sz="180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t-EE" altLang="et-EE" sz="180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t-EE" altLang="et-EE" sz="1800">
                <a:latin typeface="Arial" panose="020B0604020202020204" pitchFamily="34" charset="0"/>
              </a:rPr>
              <a:t>​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t-EE" altLang="et-EE" sz="180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t-EE" altLang="et-EE" sz="1800">
                <a:latin typeface="Arial" panose="020B0604020202020204" pitchFamily="34" charset="0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t-EE" altLang="et-E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4C11E9-B933-3DC0-0E34-E55B59077D7F}"/>
              </a:ext>
            </a:extLst>
          </p:cNvPr>
          <p:cNvSpPr txBox="1"/>
          <p:nvPr/>
        </p:nvSpPr>
        <p:spPr>
          <a:xfrm>
            <a:off x="838200" y="1919200"/>
            <a:ext cx="9000744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3000" b="1">
                <a:solidFill>
                  <a:srgbClr val="156082"/>
                </a:solidFill>
                <a:latin typeface="Arial Narrow" panose="020B0606020202030204" pitchFamily="34" charset="0"/>
              </a:rPr>
              <a:t>Laieneb droonitõrje lahenduste </a:t>
            </a:r>
          </a:p>
          <a:p>
            <a:r>
              <a:rPr lang="et-EE" sz="3000" b="1">
                <a:solidFill>
                  <a:srgbClr val="156082"/>
                </a:solidFill>
                <a:latin typeface="Arial Narrow" panose="020B0606020202030204" pitchFamily="34" charset="0"/>
              </a:rPr>
              <a:t>nõudlus ja kasutajate ring</a:t>
            </a:r>
            <a:r>
              <a:rPr lang="et-EE" sz="3000">
                <a:latin typeface="Arial Narrow" panose="020B0606020202030204" pitchFamily="34" charset="0"/>
              </a:rPr>
              <a:t>​ </a:t>
            </a:r>
            <a:endParaRPr lang="et-EE" sz="2000">
              <a:latin typeface="Arial Narrow" panose="020B0606020202030204" pitchFamily="34" charset="0"/>
            </a:endParaRPr>
          </a:p>
          <a:p>
            <a:pPr>
              <a:spcAft>
                <a:spcPts val="1000"/>
              </a:spcAft>
            </a:pPr>
            <a:endParaRPr lang="et-EE" sz="2000">
              <a:latin typeface="Arial Narrow" panose="020B0606020202030204" pitchFamily="34" charset="0"/>
            </a:endParaRPr>
          </a:p>
          <a:p>
            <a:pPr>
              <a:spcAft>
                <a:spcPts val="1000"/>
              </a:spcAft>
            </a:pPr>
            <a:r>
              <a:rPr lang="et-EE" sz="2000" b="1">
                <a:latin typeface="Arial Narrow" panose="020B0606020202030204" pitchFamily="34" charset="0"/>
              </a:rPr>
              <a:t>Tehnoloogiad </a:t>
            </a:r>
            <a:r>
              <a:rPr lang="et-EE" sz="2000">
                <a:latin typeface="Arial Narrow" panose="020B0606020202030204" pitchFamily="34" charset="0"/>
              </a:rPr>
              <a:t>– tuvastus, seire, C-UAS, </a:t>
            </a:r>
            <a:r>
              <a:rPr lang="et-EE" sz="2000" i="1" err="1">
                <a:latin typeface="Arial Narrow" panose="020B0606020202030204" pitchFamily="34" charset="0"/>
              </a:rPr>
              <a:t>jammimine</a:t>
            </a:r>
            <a:r>
              <a:rPr lang="et-EE" sz="2000">
                <a:latin typeface="Arial Narrow" panose="020B0606020202030204" pitchFamily="34" charset="0"/>
              </a:rPr>
              <a:t>, </a:t>
            </a:r>
          </a:p>
          <a:p>
            <a:pPr>
              <a:spcAft>
                <a:spcPts val="1000"/>
              </a:spcAft>
            </a:pPr>
            <a:r>
              <a:rPr lang="et-EE" sz="2000">
                <a:latin typeface="Arial Narrow" panose="020B0606020202030204" pitchFamily="34" charset="0"/>
              </a:rPr>
              <a:t>                           püüdurlahendused </a:t>
            </a:r>
          </a:p>
          <a:p>
            <a:pPr>
              <a:spcAft>
                <a:spcPts val="1000"/>
              </a:spcAft>
            </a:pPr>
            <a:r>
              <a:rPr lang="et-EE" sz="2000" b="1">
                <a:latin typeface="Arial Narrow" panose="020B0606020202030204" pitchFamily="34" charset="0"/>
              </a:rPr>
              <a:t>Teenused </a:t>
            </a:r>
            <a:r>
              <a:rPr lang="et-EE" sz="2000">
                <a:latin typeface="Arial Narrow" panose="020B0606020202030204" pitchFamily="34" charset="0"/>
              </a:rPr>
              <a:t>– droonitõrje (üritused, taristu, objektikaitse) </a:t>
            </a:r>
          </a:p>
          <a:p>
            <a:pPr>
              <a:spcAft>
                <a:spcPts val="1000"/>
              </a:spcAft>
            </a:pPr>
            <a:r>
              <a:rPr lang="et-EE" sz="2000" b="1">
                <a:latin typeface="Arial Narrow" panose="020B0606020202030204" pitchFamily="34" charset="0"/>
              </a:rPr>
              <a:t>Süsteemid </a:t>
            </a:r>
            <a:r>
              <a:rPr lang="et-EE" sz="2000">
                <a:latin typeface="Arial Narrow" panose="020B0606020202030204" pitchFamily="34" charset="0"/>
              </a:rPr>
              <a:t>– andmevahetus ja integreeritud seire </a:t>
            </a:r>
          </a:p>
          <a:p>
            <a:pPr>
              <a:spcAft>
                <a:spcPts val="1000"/>
              </a:spcAft>
            </a:pPr>
            <a:r>
              <a:rPr lang="et-EE" sz="2000" b="1">
                <a:latin typeface="Arial Narrow" panose="020B0606020202030204" pitchFamily="34" charset="0"/>
              </a:rPr>
              <a:t>Järelturg ja tugi </a:t>
            </a:r>
            <a:r>
              <a:rPr lang="et-EE" sz="2000">
                <a:latin typeface="Arial Narrow" panose="020B0606020202030204" pitchFamily="34" charset="0"/>
              </a:rPr>
              <a:t>– koolitus, hooldus, remont, juhendid </a:t>
            </a:r>
          </a:p>
          <a:p>
            <a:pPr>
              <a:spcAft>
                <a:spcPts val="1000"/>
              </a:spcAft>
            </a:pPr>
            <a:r>
              <a:rPr lang="et-EE" sz="2000" b="1">
                <a:latin typeface="Arial Narrow" panose="020B0606020202030204" pitchFamily="34" charset="0"/>
              </a:rPr>
              <a:t>Koostöö riigiga </a:t>
            </a:r>
            <a:r>
              <a:rPr lang="et-EE" sz="2000">
                <a:latin typeface="Arial Narrow" panose="020B0606020202030204" pitchFamily="34" charset="0"/>
              </a:rPr>
              <a:t>– hanked, piloodid, testimine</a:t>
            </a:r>
          </a:p>
        </p:txBody>
      </p:sp>
      <p:pic>
        <p:nvPicPr>
          <p:cNvPr id="15" name="Pilt 14">
            <a:extLst>
              <a:ext uri="{FF2B5EF4-FFF2-40B4-BE49-F238E27FC236}">
                <a16:creationId xmlns:a16="http://schemas.microsoft.com/office/drawing/2014/main" id="{DB792A4B-098A-3B5A-2E9B-EDBAC048B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8832" y="0"/>
            <a:ext cx="47731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348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D182EF018C4774C9FAF59AEC7035A44" ma:contentTypeVersion="13" ma:contentTypeDescription="Loo uus dokument" ma:contentTypeScope="" ma:versionID="a659a137b194de0fba3f4a7c123b498f">
  <xsd:schema xmlns:xsd="http://www.w3.org/2001/XMLSchema" xmlns:xs="http://www.w3.org/2001/XMLSchema" xmlns:p="http://schemas.microsoft.com/office/2006/metadata/properties" xmlns:ns2="b182c44d-c452-4f64-b61d-cabc7447e7bb" xmlns:ns3="c5156b3a-ff22-4a19-b162-f72b4762b399" targetNamespace="http://schemas.microsoft.com/office/2006/metadata/properties" ma:root="true" ma:fieldsID="f7b34b54dc945ca515b0eb914fbe1539" ns2:_="" ns3:_="">
    <xsd:import namespace="b182c44d-c452-4f64-b61d-cabc7447e7bb"/>
    <xsd:import namespace="c5156b3a-ff22-4a19-b162-f72b4762b3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82c44d-c452-4f64-b61d-cabc7447e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Pildisildid" ma:readOnly="false" ma:fieldId="{5cf76f15-5ced-4ddc-b409-7134ff3c332f}" ma:taxonomyMulti="true" ma:sspId="8bf6974d-894c-4b76-94e9-da4eaeb0c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56b3a-ff22-4a19-b162-f72b4762b39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48caba9-4334-4b43-968b-df30b7e3b793}" ma:internalName="TaxCatchAll" ma:showField="CatchAllData" ma:web="c5156b3a-ff22-4a19-b162-f72b4762b3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156b3a-ff22-4a19-b162-f72b4762b399" xsi:nil="true"/>
    <lcf76f155ced4ddcb4097134ff3c332f xmlns="b182c44d-c452-4f64-b61d-cabc7447e7b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124412-51FC-4A7A-AF4E-0DDC940C6A72}">
  <ds:schemaRefs>
    <ds:schemaRef ds:uri="b182c44d-c452-4f64-b61d-cabc7447e7bb"/>
    <ds:schemaRef ds:uri="c5156b3a-ff22-4a19-b162-f72b4762b3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3F5DED2-A947-4D74-9B8E-AB758058E03A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b182c44d-c452-4f64-b61d-cabc7447e7bb"/>
    <ds:schemaRef ds:uri="http://www.w3.org/XML/1998/namespace"/>
    <ds:schemaRef ds:uri="http://purl.org/dc/terms/"/>
    <ds:schemaRef ds:uri="http://schemas.microsoft.com/office/infopath/2007/PartnerControls"/>
    <ds:schemaRef ds:uri="c5156b3a-ff22-4a19-b162-f72b4762b399"/>
  </ds:schemaRefs>
</ds:datastoreItem>
</file>

<file path=customXml/itemProps3.xml><?xml version="1.0" encoding="utf-8"?>
<ds:datastoreItem xmlns:ds="http://schemas.openxmlformats.org/officeDocument/2006/customXml" ds:itemID="{F928466A-0087-4BA0-BD0F-6571E0757B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706</Words>
  <Application>Microsoft Office PowerPoint</Application>
  <PresentationFormat>Laiekraan</PresentationFormat>
  <Paragraphs>105</Paragraphs>
  <Slides>7</Slides>
  <Notes>7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Arial Narrow</vt:lpstr>
      <vt:lpstr>Office'i kujundus</vt:lpstr>
      <vt:lpstr>    Ülevaade mehitamata  õhusõidukite seiramise ja tõrje pädevuste  jaotusest rahu ajal  </vt:lpstr>
      <vt:lpstr>Kiirem reageerimine. Selge vastutus. Turvalisem õhuruum. Mitmekihiline kaitse</vt:lpstr>
      <vt:lpstr>Tänane õigusruum </vt:lpstr>
      <vt:lpstr>PowerPointi esitlus</vt:lpstr>
      <vt:lpstr>Riigikaitseobjektide kaitse</vt:lpstr>
      <vt:lpstr>PowerPointi esitlus</vt:lpstr>
      <vt:lpstr> Mõju kaitsetööstusele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Keaty Siivelt - RK</dc:creator>
  <cp:lastModifiedBy>Kristi Purtsak - RK</cp:lastModifiedBy>
  <cp:revision>9</cp:revision>
  <cp:lastPrinted>2026-02-06T07:48:22Z</cp:lastPrinted>
  <dcterms:created xsi:type="dcterms:W3CDTF">2026-02-01T16:35:36Z</dcterms:created>
  <dcterms:modified xsi:type="dcterms:W3CDTF">2026-05-08T08:59:17Z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2026-02-01T16:35:59Z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8fe098d2-428d-4bd4-9803-7195fe96f0e2</vt:lpwstr>
  </property>
  <property fmtid="{D5CDD505-2E9C-101B-9397-08002B2CF9AE}" pid="7" name="MSIP_Label_defa4170-0d19-0005-0004-bc88714345d2_ActionId">
    <vt:lpwstr>e1c3d14c-54b9-463a-add8-807462f7b727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0x0101003D182EF018C4774C9FAF59AEC7035A44</vt:lpwstr>
  </property>
  <property fmtid="{D5CDD505-2E9C-101B-9397-08002B2CF9AE}" pid="11" name="MediaServiceImageTags">
    <vt:lpwstr/>
  </property>
</Properties>
</file>