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9" r:id="rId6"/>
    <p:sldId id="268" r:id="rId7"/>
    <p:sldId id="259" r:id="rId8"/>
    <p:sldId id="258" r:id="rId9"/>
    <p:sldId id="260" r:id="rId10"/>
    <p:sldId id="262" r:id="rId11"/>
    <p:sldId id="265" r:id="rId12"/>
    <p:sldId id="266" r:id="rId13"/>
    <p:sldId id="267" r:id="rId14"/>
    <p:sldId id="270" r:id="rId1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6DEA73C-8FC9-B131-07F6-A1482CB2ACC0}" name="FARKASNE PASS Beatrix" initials="FB" userId="S::beatrix.farkasnepass@europarl.europa.eu::48bd6349-99e9-4aa0-8f09-29367c87d093" providerId="AD"/>
  <p188:author id="{C00D2647-AABC-5235-4BD3-4E117BEC2CDE}" name="GECSE PATAKY Lucia" initials="GL" userId="S::lucia.gecsepataky@europarl.europa.eu::b5190866-6365-4c60-af17-7bc8fa4fbf04" providerId="AD"/>
  <p188:author id="{6FCE9DC0-4A17-E97D-0300-F26E2767528A}" name="REGO BARRENETXEA Itsasne" initials="IR" userId="S::itsasne.rego@europarl.europa.eu::2cb1a281-347d-4d3f-ae58-c543deea5103" providerId="AD"/>
  <p188:author id="{13BA8ED9-E96F-4F43-E084-E9BBCB68EC67}" name="NEHER Franziska" initials="NF" userId="S::franziska.neher@europarl.europa.eu::6c6d2c2d-68bc-4675-b98a-aa94fa71c403" providerId="AD"/>
  <p188:author id="{02EEBFDF-5942-EB5C-7862-4AE5B2B511B6}" name="MARTINS DE MELO RODRIGUES MATEUS Catarina" initials="" userId="S::catarina.martinsdemelo@europarl.europa.eu::658c7fa4-d713-460b-aac7-9684d9011c0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4DA2"/>
    <a:srgbClr val="1F4E78"/>
    <a:srgbClr val="E7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4" autoAdjust="0"/>
    <p:restoredTop sz="94673" autoAdjust="0"/>
  </p:normalViewPr>
  <p:slideViewPr>
    <p:cSldViewPr snapToGrid="0">
      <p:cViewPr varScale="1">
        <p:scale>
          <a:sx n="73" d="100"/>
          <a:sy n="73" d="100"/>
        </p:scale>
        <p:origin x="3222" y="90"/>
      </p:cViewPr>
      <p:guideLst>
        <p:guide orient="horz" pos="3120"/>
        <p:guide pos="216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43BD06CB-CB86-4880-8A48-2B50BCEA8695}" type="datetimeFigureOut">
              <a:rPr lang="en-GB" smtClean="0"/>
              <a:t>30/06/2026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CD6693-D44E-4225-A95D-6F5476673A80}" type="slidenum">
              <a:rPr lang="en-GB" smtClean="0"/>
              <a:t>‹#›</a:t>
            </a:fld>
            <a:endParaRPr lang="en-GB"/>
          </a:p>
        </p:txBody>
      </p:sp>
    </p:spTree>
    <p:extLst>
      <p:ext uri="{BB962C8B-B14F-4D97-AF65-F5344CB8AC3E}">
        <p14:creationId xmlns:p14="http://schemas.microsoft.com/office/powerpoint/2010/main" val="2528961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BD06CB-CB86-4880-8A48-2B50BCEA8695}" type="datetimeFigureOut">
              <a:rPr lang="en-GB" smtClean="0"/>
              <a:t>30/06/2026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CD6693-D44E-4225-A95D-6F5476673A80}" type="slidenum">
              <a:rPr lang="en-GB" smtClean="0"/>
              <a:t>‹#›</a:t>
            </a:fld>
            <a:endParaRPr lang="en-GB"/>
          </a:p>
        </p:txBody>
      </p:sp>
    </p:spTree>
    <p:extLst>
      <p:ext uri="{BB962C8B-B14F-4D97-AF65-F5344CB8AC3E}">
        <p14:creationId xmlns:p14="http://schemas.microsoft.com/office/powerpoint/2010/main" val="199537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BD06CB-CB86-4880-8A48-2B50BCEA8695}" type="datetimeFigureOut">
              <a:rPr lang="en-GB" smtClean="0"/>
              <a:t>30/06/2026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CD6693-D44E-4225-A95D-6F5476673A80}" type="slidenum">
              <a:rPr lang="en-GB" smtClean="0"/>
              <a:t>‹#›</a:t>
            </a:fld>
            <a:endParaRPr lang="en-GB"/>
          </a:p>
        </p:txBody>
      </p:sp>
    </p:spTree>
    <p:extLst>
      <p:ext uri="{BB962C8B-B14F-4D97-AF65-F5344CB8AC3E}">
        <p14:creationId xmlns:p14="http://schemas.microsoft.com/office/powerpoint/2010/main" val="3693134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BD06CB-CB86-4880-8A48-2B50BCEA8695}" type="datetimeFigureOut">
              <a:rPr lang="en-GB" smtClean="0"/>
              <a:t>30/06/2026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CD6693-D44E-4225-A95D-6F5476673A80}" type="slidenum">
              <a:rPr lang="en-GB" smtClean="0"/>
              <a:t>‹#›</a:t>
            </a:fld>
            <a:endParaRPr lang="en-GB"/>
          </a:p>
        </p:txBody>
      </p:sp>
    </p:spTree>
    <p:extLst>
      <p:ext uri="{BB962C8B-B14F-4D97-AF65-F5344CB8AC3E}">
        <p14:creationId xmlns:p14="http://schemas.microsoft.com/office/powerpoint/2010/main" val="2146849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3BD06CB-CB86-4880-8A48-2B50BCEA8695}" type="datetimeFigureOut">
              <a:rPr lang="en-GB" smtClean="0"/>
              <a:t>30/06/2026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CD6693-D44E-4225-A95D-6F5476673A80}" type="slidenum">
              <a:rPr lang="en-GB" smtClean="0"/>
              <a:t>‹#›</a:t>
            </a:fld>
            <a:endParaRPr lang="en-GB"/>
          </a:p>
        </p:txBody>
      </p:sp>
    </p:spTree>
    <p:extLst>
      <p:ext uri="{BB962C8B-B14F-4D97-AF65-F5344CB8AC3E}">
        <p14:creationId xmlns:p14="http://schemas.microsoft.com/office/powerpoint/2010/main" val="1973275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3BD06CB-CB86-4880-8A48-2B50BCEA8695}" type="datetimeFigureOut">
              <a:rPr lang="en-GB" smtClean="0"/>
              <a:t>30/06/2026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CD6693-D44E-4225-A95D-6F5476673A80}" type="slidenum">
              <a:rPr lang="en-GB" smtClean="0"/>
              <a:t>‹#›</a:t>
            </a:fld>
            <a:endParaRPr lang="en-GB"/>
          </a:p>
        </p:txBody>
      </p:sp>
    </p:spTree>
    <p:extLst>
      <p:ext uri="{BB962C8B-B14F-4D97-AF65-F5344CB8AC3E}">
        <p14:creationId xmlns:p14="http://schemas.microsoft.com/office/powerpoint/2010/main" val="4008631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3BD06CB-CB86-4880-8A48-2B50BCEA8695}" type="datetimeFigureOut">
              <a:rPr lang="en-GB" smtClean="0"/>
              <a:t>30/06/2026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4CD6693-D44E-4225-A95D-6F5476673A80}" type="slidenum">
              <a:rPr lang="en-GB" smtClean="0"/>
              <a:t>‹#›</a:t>
            </a:fld>
            <a:endParaRPr lang="en-GB"/>
          </a:p>
        </p:txBody>
      </p:sp>
    </p:spTree>
    <p:extLst>
      <p:ext uri="{BB962C8B-B14F-4D97-AF65-F5344CB8AC3E}">
        <p14:creationId xmlns:p14="http://schemas.microsoft.com/office/powerpoint/2010/main" val="31191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3BD06CB-CB86-4880-8A48-2B50BCEA8695}" type="datetimeFigureOut">
              <a:rPr lang="en-GB" smtClean="0"/>
              <a:t>30/06/2026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4CD6693-D44E-4225-A95D-6F5476673A80}" type="slidenum">
              <a:rPr lang="en-GB" smtClean="0"/>
              <a:t>‹#›</a:t>
            </a:fld>
            <a:endParaRPr lang="en-GB"/>
          </a:p>
        </p:txBody>
      </p:sp>
    </p:spTree>
    <p:extLst>
      <p:ext uri="{BB962C8B-B14F-4D97-AF65-F5344CB8AC3E}">
        <p14:creationId xmlns:p14="http://schemas.microsoft.com/office/powerpoint/2010/main" val="3899461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BD06CB-CB86-4880-8A48-2B50BCEA8695}" type="datetimeFigureOut">
              <a:rPr lang="en-GB" smtClean="0"/>
              <a:t>30/06/2026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4CD6693-D44E-4225-A95D-6F5476673A80}" type="slidenum">
              <a:rPr lang="en-GB" smtClean="0"/>
              <a:t>‹#›</a:t>
            </a:fld>
            <a:endParaRPr lang="en-GB"/>
          </a:p>
        </p:txBody>
      </p:sp>
    </p:spTree>
    <p:extLst>
      <p:ext uri="{BB962C8B-B14F-4D97-AF65-F5344CB8AC3E}">
        <p14:creationId xmlns:p14="http://schemas.microsoft.com/office/powerpoint/2010/main" val="754685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3BD06CB-CB86-4880-8A48-2B50BCEA8695}" type="datetimeFigureOut">
              <a:rPr lang="en-GB" smtClean="0"/>
              <a:t>30/06/2026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CD6693-D44E-4225-A95D-6F5476673A80}" type="slidenum">
              <a:rPr lang="en-GB" smtClean="0"/>
              <a:t>‹#›</a:t>
            </a:fld>
            <a:endParaRPr lang="en-GB"/>
          </a:p>
        </p:txBody>
      </p:sp>
    </p:spTree>
    <p:extLst>
      <p:ext uri="{BB962C8B-B14F-4D97-AF65-F5344CB8AC3E}">
        <p14:creationId xmlns:p14="http://schemas.microsoft.com/office/powerpoint/2010/main" val="2026445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3BD06CB-CB86-4880-8A48-2B50BCEA8695}" type="datetimeFigureOut">
              <a:rPr lang="en-GB" smtClean="0"/>
              <a:t>30/06/2026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CD6693-D44E-4225-A95D-6F5476673A80}" type="slidenum">
              <a:rPr lang="en-GB" smtClean="0"/>
              <a:t>‹#›</a:t>
            </a:fld>
            <a:endParaRPr lang="en-GB"/>
          </a:p>
        </p:txBody>
      </p:sp>
    </p:spTree>
    <p:extLst>
      <p:ext uri="{BB962C8B-B14F-4D97-AF65-F5344CB8AC3E}">
        <p14:creationId xmlns:p14="http://schemas.microsoft.com/office/powerpoint/2010/main" val="1476898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3BD06CB-CB86-4880-8A48-2B50BCEA8695}" type="datetimeFigureOut">
              <a:rPr lang="en-GB" smtClean="0"/>
              <a:t>30/06/2026</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4CD6693-D44E-4225-A95D-6F5476673A80}" type="slidenum">
              <a:rPr lang="en-GB" smtClean="0"/>
              <a:t>‹#›</a:t>
            </a:fld>
            <a:endParaRPr lang="en-GB"/>
          </a:p>
        </p:txBody>
      </p:sp>
    </p:spTree>
    <p:extLst>
      <p:ext uri="{BB962C8B-B14F-4D97-AF65-F5344CB8AC3E}">
        <p14:creationId xmlns:p14="http://schemas.microsoft.com/office/powerpoint/2010/main" val="12962255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Linc.custom-solutions@europarl.europa.eu"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mailto:Linc.custom-solutions@europarl.europa.eu"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circabc.europa.eu/ui/group/ac6053ef-72a9-4a4f-8a54-5b9d8a0613d0"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mailto:interpreting@inveni.re" TargetMode="External"/><Relationship Id="rId4" Type="http://schemas.openxmlformats.org/officeDocument/2006/relationships/hyperlink" Target="mailto:ep.interpreters@interactio.io"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ec.europa.eu/eusurvey/runner/EUVCLOT2-RemoteSimultaneousInterpretation"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CDA4653-C915-C348-9B03-05911990F191}"/>
              </a:ext>
            </a:extLst>
          </p:cNvPr>
          <p:cNvSpPr/>
          <p:nvPr/>
        </p:nvSpPr>
        <p:spPr>
          <a:xfrm>
            <a:off x="0" y="-2"/>
            <a:ext cx="6858000" cy="856526"/>
          </a:xfrm>
          <a:prstGeom prst="rect">
            <a:avLst/>
          </a:prstGeom>
          <a:solidFill>
            <a:srgbClr val="0C4DA2"/>
          </a:solidFill>
          <a:ln>
            <a:solidFill>
              <a:srgbClr val="0C4D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pic>
        <p:nvPicPr>
          <p:cNvPr id="5" name="Picture 4">
            <a:extLst>
              <a:ext uri="{FF2B5EF4-FFF2-40B4-BE49-F238E27FC236}">
                <a16:creationId xmlns:a16="http://schemas.microsoft.com/office/drawing/2014/main" id="{7BB33029-95F8-3B42-8CA5-E809242FCB1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85649" y="-87334"/>
            <a:ext cx="1299580" cy="1031189"/>
          </a:xfrm>
          <a:prstGeom prst="rect">
            <a:avLst/>
          </a:prstGeom>
        </p:spPr>
      </p:pic>
      <p:sp>
        <p:nvSpPr>
          <p:cNvPr id="6" name="Rectangle 5"/>
          <p:cNvSpPr/>
          <p:nvPr/>
        </p:nvSpPr>
        <p:spPr>
          <a:xfrm>
            <a:off x="316777" y="4190031"/>
            <a:ext cx="6224447" cy="646331"/>
          </a:xfrm>
          <a:prstGeom prst="rect">
            <a:avLst/>
          </a:prstGeom>
        </p:spPr>
        <p:txBody>
          <a:bodyPr wrap="square" lIns="91440" tIns="45720" rIns="91440" bIns="45720" anchor="t">
            <a:spAutoFit/>
          </a:bodyPr>
          <a:lstStyle/>
          <a:p>
            <a:pPr defTabSz="914373"/>
            <a:r>
              <a:rPr lang="en-GB" b="1" kern="0" dirty="0">
                <a:solidFill>
                  <a:srgbClr val="0C4DA2"/>
                </a:solidFill>
                <a:latin typeface="Europea"/>
                <a:ea typeface="Europea" pitchFamily="2" charset="0"/>
              </a:rPr>
              <a:t>EP-LINC/2024/OP/0002 - EUVC LOT 2</a:t>
            </a:r>
            <a:r>
              <a:rPr lang="en-GB" kern="0" dirty="0">
                <a:solidFill>
                  <a:srgbClr val="0C4DA2"/>
                </a:solidFill>
                <a:latin typeface="Europea"/>
                <a:ea typeface="Europea" pitchFamily="2" charset="0"/>
              </a:rPr>
              <a:t> </a:t>
            </a:r>
          </a:p>
          <a:p>
            <a:pPr lvl="0">
              <a:defRPr/>
            </a:pPr>
            <a:r>
              <a:rPr lang="en-GB" b="1" kern="0" dirty="0">
                <a:solidFill>
                  <a:srgbClr val="0C4DA2"/>
                </a:solidFill>
                <a:latin typeface="Europea"/>
                <a:ea typeface="Europea" pitchFamily="2" charset="0"/>
              </a:rPr>
              <a:t>REMOTE SIMULTANEOUS INTERPRETATION SERVICES</a:t>
            </a:r>
            <a:endParaRPr lang="en-GB" kern="0" dirty="0">
              <a:solidFill>
                <a:srgbClr val="0C4DA2"/>
              </a:solidFill>
              <a:latin typeface="Europea"/>
              <a:ea typeface="Europea" pitchFamily="2" charset="0"/>
            </a:endParaRPr>
          </a:p>
        </p:txBody>
      </p:sp>
      <p:sp>
        <p:nvSpPr>
          <p:cNvPr id="7" name="Rectangle 6"/>
          <p:cNvSpPr/>
          <p:nvPr/>
        </p:nvSpPr>
        <p:spPr>
          <a:xfrm>
            <a:off x="368501" y="166651"/>
            <a:ext cx="4836136" cy="523220"/>
          </a:xfrm>
          <a:prstGeom prst="rect">
            <a:avLst/>
          </a:prstGeom>
        </p:spPr>
        <p:txBody>
          <a:bodyPr wrap="square">
            <a:spAutoFit/>
          </a:bodyPr>
          <a:lstStyle/>
          <a:p>
            <a:r>
              <a:rPr lang="en-GB" sz="1400" b="1" dirty="0">
                <a:solidFill>
                  <a:schemeClr val="bg1"/>
                </a:solidFill>
                <a:latin typeface="Europea" pitchFamily="2" charset="0"/>
                <a:ea typeface="Europea" pitchFamily="2" charset="0"/>
              </a:rPr>
              <a:t>Directorate-General for Logistics and Interpretation for Conferences (DG LINC)</a:t>
            </a:r>
          </a:p>
        </p:txBody>
      </p:sp>
      <p:graphicFrame>
        <p:nvGraphicFramePr>
          <p:cNvPr id="9" name="Table 8"/>
          <p:cNvGraphicFramePr>
            <a:graphicFrameLocks noGrp="1"/>
          </p:cNvGraphicFramePr>
          <p:nvPr>
            <p:extLst>
              <p:ext uri="{D42A27DB-BD31-4B8C-83A1-F6EECF244321}">
                <p14:modId xmlns:p14="http://schemas.microsoft.com/office/powerpoint/2010/main" val="1128828698"/>
              </p:ext>
            </p:extLst>
          </p:nvPr>
        </p:nvGraphicFramePr>
        <p:xfrm>
          <a:off x="368501" y="5069638"/>
          <a:ext cx="5612447" cy="2045970"/>
        </p:xfrm>
        <a:graphic>
          <a:graphicData uri="http://schemas.openxmlformats.org/drawingml/2006/table">
            <a:tbl>
              <a:tblPr firstRow="1" firstCol="1" bandRow="1"/>
              <a:tblGrid>
                <a:gridCol w="5612447">
                  <a:extLst>
                    <a:ext uri="{9D8B030D-6E8A-4147-A177-3AD203B41FA5}">
                      <a16:colId xmlns:a16="http://schemas.microsoft.com/office/drawing/2014/main" val="2751076797"/>
                    </a:ext>
                  </a:extLst>
                </a:gridCol>
              </a:tblGrid>
              <a:tr h="298806">
                <a:tc>
                  <a:txBody>
                    <a:bodyPr/>
                    <a:lstStyle/>
                    <a:p>
                      <a:pPr algn="l">
                        <a:lnSpc>
                          <a:spcPct val="200000"/>
                        </a:lnSpc>
                        <a:spcAft>
                          <a:spcPts val="0"/>
                        </a:spcAft>
                      </a:pPr>
                      <a:r>
                        <a:rPr lang="en-GB" sz="1400" b="0" kern="1200" dirty="0">
                          <a:solidFill>
                            <a:schemeClr val="tx1"/>
                          </a:solidFill>
                          <a:latin typeface="Europea"/>
                          <a:ea typeface="Europea" pitchFamily="2" charset="0"/>
                          <a:cs typeface="+mn-cs"/>
                        </a:rPr>
                        <a:t>Directorate-General for Logistics and Interpretation for Conferences </a:t>
                      </a:r>
                    </a:p>
                  </a:txBody>
                  <a:tcPr marL="0" marR="9525" marT="9525" marB="0" anchor="ctr">
                    <a:lnL>
                      <a:noFill/>
                    </a:lnL>
                    <a:lnR>
                      <a:noFill/>
                    </a:lnR>
                    <a:lnT>
                      <a:noFill/>
                    </a:lnT>
                    <a:lnB>
                      <a:noFill/>
                    </a:lnB>
                  </a:tcPr>
                </a:tc>
                <a:extLst>
                  <a:ext uri="{0D108BD9-81ED-4DB2-BD59-A6C34878D82A}">
                    <a16:rowId xmlns:a16="http://schemas.microsoft.com/office/drawing/2014/main" val="1281219992"/>
                  </a:ext>
                </a:extLst>
              </a:tr>
              <a:tr h="314759">
                <a:tc>
                  <a:txBody>
                    <a:bodyPr/>
                    <a:lstStyle/>
                    <a:p>
                      <a:pPr algn="l">
                        <a:lnSpc>
                          <a:spcPct val="200000"/>
                        </a:lnSpc>
                        <a:spcAft>
                          <a:spcPts val="0"/>
                        </a:spcAft>
                      </a:pPr>
                      <a:r>
                        <a:rPr lang="en-GB" sz="1400" b="0" kern="1200" dirty="0">
                          <a:solidFill>
                            <a:schemeClr val="tx1"/>
                          </a:solidFill>
                          <a:latin typeface="Europea"/>
                          <a:ea typeface="Europea" pitchFamily="2" charset="0"/>
                          <a:cs typeface="+mn-cs"/>
                        </a:rPr>
                        <a:t>Directorate for Operational Planning </a:t>
                      </a:r>
                    </a:p>
                  </a:txBody>
                  <a:tcPr marL="0" marR="9525" marT="9525" marB="0" anchor="ctr">
                    <a:lnL>
                      <a:noFill/>
                    </a:lnL>
                    <a:lnR>
                      <a:noFill/>
                    </a:lnR>
                    <a:lnT>
                      <a:noFill/>
                    </a:lnT>
                    <a:lnB>
                      <a:noFill/>
                    </a:lnB>
                  </a:tcPr>
                </a:tc>
                <a:extLst>
                  <a:ext uri="{0D108BD9-81ED-4DB2-BD59-A6C34878D82A}">
                    <a16:rowId xmlns:a16="http://schemas.microsoft.com/office/drawing/2014/main" val="3856809888"/>
                  </a:ext>
                </a:extLst>
              </a:tr>
              <a:tr h="253191">
                <a:tc>
                  <a:txBody>
                    <a:bodyPr/>
                    <a:lstStyle/>
                    <a:p>
                      <a:pPr algn="l">
                        <a:lnSpc>
                          <a:spcPct val="200000"/>
                        </a:lnSpc>
                        <a:spcAft>
                          <a:spcPts val="0"/>
                        </a:spcAft>
                      </a:pPr>
                      <a:r>
                        <a:rPr lang="en-GB" sz="1400" b="0" kern="1200" dirty="0">
                          <a:solidFill>
                            <a:schemeClr val="tx1"/>
                          </a:solidFill>
                          <a:latin typeface="Europea"/>
                          <a:ea typeface="Europea" pitchFamily="2" charset="0"/>
                          <a:cs typeface="+mn-cs"/>
                        </a:rPr>
                        <a:t>Multilingual Solutions Unit</a:t>
                      </a:r>
                    </a:p>
                    <a:p>
                      <a:pPr marL="0" marR="0" lvl="0" indent="0" algn="l" defTabSz="685800" rtl="0" eaLnBrk="1" fontAlgn="auto" latinLnBrk="0" hangingPunct="1">
                        <a:lnSpc>
                          <a:spcPct val="200000"/>
                        </a:lnSpc>
                        <a:spcBef>
                          <a:spcPts val="0"/>
                        </a:spcBef>
                        <a:spcAft>
                          <a:spcPts val="0"/>
                        </a:spcAft>
                        <a:buClrTx/>
                        <a:buSzTx/>
                        <a:buFontTx/>
                        <a:buNone/>
                        <a:tabLst/>
                        <a:defRPr/>
                      </a:pPr>
                      <a:r>
                        <a:rPr lang="en-GB" sz="1400" dirty="0">
                          <a:latin typeface="Europea"/>
                          <a:ea typeface="Europea" pitchFamily="2" charset="0"/>
                          <a:hlinkClick r:id="rId3"/>
                        </a:rPr>
                        <a:t>Linc.custom-solutions@europarl.europa.eu</a:t>
                      </a:r>
                      <a:r>
                        <a:rPr lang="en-GB" sz="1600" dirty="0"/>
                        <a:t> </a:t>
                      </a:r>
                      <a:endParaRPr lang="en-GB" sz="1600" dirty="0">
                        <a:ea typeface="Calibri"/>
                        <a:cs typeface="Calibri"/>
                      </a:endParaRPr>
                    </a:p>
                    <a:p>
                      <a:pPr algn="l">
                        <a:lnSpc>
                          <a:spcPct val="200000"/>
                        </a:lnSpc>
                        <a:spcAft>
                          <a:spcPts val="0"/>
                        </a:spcAft>
                      </a:pPr>
                      <a:endParaRPr lang="en-GB" sz="1400" b="0" kern="1200" dirty="0">
                        <a:solidFill>
                          <a:schemeClr val="tx1"/>
                        </a:solidFill>
                        <a:latin typeface="Europea"/>
                        <a:ea typeface="Europea" pitchFamily="2" charset="0"/>
                        <a:cs typeface="+mn-cs"/>
                      </a:endParaRPr>
                    </a:p>
                  </a:txBody>
                  <a:tcPr marL="9525" marR="9525" marT="9525" marB="9525" anchor="ctr">
                    <a:lnL>
                      <a:noFill/>
                    </a:lnL>
                    <a:lnR>
                      <a:noFill/>
                    </a:lnR>
                    <a:lnT>
                      <a:noFill/>
                    </a:lnT>
                    <a:lnB>
                      <a:noFill/>
                    </a:lnB>
                  </a:tcPr>
                </a:tc>
                <a:extLst>
                  <a:ext uri="{0D108BD9-81ED-4DB2-BD59-A6C34878D82A}">
                    <a16:rowId xmlns:a16="http://schemas.microsoft.com/office/drawing/2014/main" val="75392334"/>
                  </a:ext>
                </a:extLst>
              </a:tr>
            </a:tbl>
          </a:graphicData>
        </a:graphic>
      </p:graphicFrame>
      <p:cxnSp>
        <p:nvCxnSpPr>
          <p:cNvPr id="12" name="Straight Connector 11"/>
          <p:cNvCxnSpPr/>
          <p:nvPr/>
        </p:nvCxnSpPr>
        <p:spPr>
          <a:xfrm>
            <a:off x="227230" y="4945966"/>
            <a:ext cx="6403541" cy="14068"/>
          </a:xfrm>
          <a:prstGeom prst="line">
            <a:avLst/>
          </a:prstGeom>
          <a:ln w="57150">
            <a:solidFill>
              <a:srgbClr val="0C4DA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6675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58DC0-2D57-E30C-E195-D99BC67FB10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584446B-88DB-AAA9-47B0-27909AF5D042}"/>
              </a:ext>
            </a:extLst>
          </p:cNvPr>
          <p:cNvSpPr/>
          <p:nvPr/>
        </p:nvSpPr>
        <p:spPr>
          <a:xfrm>
            <a:off x="0" y="-2"/>
            <a:ext cx="6858000" cy="856526"/>
          </a:xfrm>
          <a:prstGeom prst="rect">
            <a:avLst/>
          </a:prstGeom>
          <a:solidFill>
            <a:srgbClr val="0C4DA2"/>
          </a:solidFill>
          <a:ln>
            <a:solidFill>
              <a:srgbClr val="0C4D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pic>
        <p:nvPicPr>
          <p:cNvPr id="9" name="Picture 8">
            <a:extLst>
              <a:ext uri="{FF2B5EF4-FFF2-40B4-BE49-F238E27FC236}">
                <a16:creationId xmlns:a16="http://schemas.microsoft.com/office/drawing/2014/main" id="{1E34ED1D-2561-8131-A26B-97984E27BE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85649" y="-87334"/>
            <a:ext cx="1299580" cy="1031189"/>
          </a:xfrm>
          <a:prstGeom prst="rect">
            <a:avLst/>
          </a:prstGeom>
        </p:spPr>
      </p:pic>
      <p:sp>
        <p:nvSpPr>
          <p:cNvPr id="10" name="Rectangle 9">
            <a:extLst>
              <a:ext uri="{FF2B5EF4-FFF2-40B4-BE49-F238E27FC236}">
                <a16:creationId xmlns:a16="http://schemas.microsoft.com/office/drawing/2014/main" id="{61118771-8313-F2F6-A64E-62403D424FDF}"/>
              </a:ext>
            </a:extLst>
          </p:cNvPr>
          <p:cNvSpPr/>
          <p:nvPr/>
        </p:nvSpPr>
        <p:spPr>
          <a:xfrm>
            <a:off x="368501" y="166651"/>
            <a:ext cx="4836136" cy="523220"/>
          </a:xfrm>
          <a:prstGeom prst="rect">
            <a:avLst/>
          </a:prstGeom>
        </p:spPr>
        <p:txBody>
          <a:bodyPr wrap="square">
            <a:spAutoFit/>
          </a:bodyPr>
          <a:lstStyle/>
          <a:p>
            <a:r>
              <a:rPr lang="en-GB" sz="1400" b="1">
                <a:solidFill>
                  <a:schemeClr val="bg1"/>
                </a:solidFill>
                <a:latin typeface="Europea" pitchFamily="2" charset="0"/>
                <a:ea typeface="Europea" pitchFamily="2" charset="0"/>
              </a:rPr>
              <a:t>Directorate-General for Logistics and Interpretation for Conferences (DG LINC)</a:t>
            </a:r>
          </a:p>
        </p:txBody>
      </p:sp>
      <p:sp>
        <p:nvSpPr>
          <p:cNvPr id="22" name="Rectangle 21">
            <a:extLst>
              <a:ext uri="{FF2B5EF4-FFF2-40B4-BE49-F238E27FC236}">
                <a16:creationId xmlns:a16="http://schemas.microsoft.com/office/drawing/2014/main" id="{02D0A7B9-C242-E491-7B40-8E3FB1CCFB52}"/>
              </a:ext>
            </a:extLst>
          </p:cNvPr>
          <p:cNvSpPr/>
          <p:nvPr/>
        </p:nvSpPr>
        <p:spPr>
          <a:xfrm>
            <a:off x="548680" y="1020260"/>
            <a:ext cx="564578" cy="307777"/>
          </a:xfrm>
          <a:prstGeom prst="rect">
            <a:avLst/>
          </a:prstGeom>
        </p:spPr>
        <p:txBody>
          <a:bodyPr wrap="none">
            <a:spAutoFit/>
          </a:bodyPr>
          <a:lstStyle/>
          <a:p>
            <a:r>
              <a:rPr lang="en-GB" sz="1400" b="1">
                <a:solidFill>
                  <a:srgbClr val="0C4DA2"/>
                </a:solidFill>
                <a:latin typeface="Europea" pitchFamily="2" charset="0"/>
                <a:ea typeface="Europea" pitchFamily="2" charset="0"/>
              </a:rPr>
              <a:t>Q&amp;A</a:t>
            </a:r>
          </a:p>
        </p:txBody>
      </p:sp>
      <p:sp>
        <p:nvSpPr>
          <p:cNvPr id="23" name="Rectangle 22">
            <a:extLst>
              <a:ext uri="{FF2B5EF4-FFF2-40B4-BE49-F238E27FC236}">
                <a16:creationId xmlns:a16="http://schemas.microsoft.com/office/drawing/2014/main" id="{250E8D07-8229-0FDA-1C4A-C1A7C98114E0}"/>
              </a:ext>
            </a:extLst>
          </p:cNvPr>
          <p:cNvSpPr/>
          <p:nvPr/>
        </p:nvSpPr>
        <p:spPr>
          <a:xfrm>
            <a:off x="546061" y="1332095"/>
            <a:ext cx="5765878" cy="7294305"/>
          </a:xfrm>
          <a:prstGeom prst="rect">
            <a:avLst/>
          </a:prstGeom>
        </p:spPr>
        <p:txBody>
          <a:bodyPr wrap="square" lIns="91440" tIns="45720" rIns="91440" bIns="45720" anchor="t">
            <a:spAutoFit/>
          </a:bodyPr>
          <a:lstStyle/>
          <a:p>
            <a:pPr algn="just">
              <a:lnSpc>
                <a:spcPct val="150000"/>
              </a:lnSpc>
            </a:pPr>
            <a:r>
              <a:rPr lang="en-GB" sz="1200" dirty="0"/>
              <a:t>Please note this Q&amp;A will be updated continuously as we receive more questions from you.</a:t>
            </a:r>
          </a:p>
          <a:p>
            <a:pPr lvl="0" algn="just">
              <a:lnSpc>
                <a:spcPct val="150000"/>
              </a:lnSpc>
            </a:pPr>
            <a:endParaRPr lang="en-GB" sz="1200" dirty="0">
              <a:ea typeface="Calibri"/>
              <a:cs typeface="Calibri"/>
            </a:endParaRPr>
          </a:p>
          <a:p>
            <a:pPr algn="just">
              <a:lnSpc>
                <a:spcPct val="150000"/>
              </a:lnSpc>
            </a:pPr>
            <a:r>
              <a:rPr lang="en-GB" sz="1200" b="1" dirty="0">
                <a:solidFill>
                  <a:srgbClr val="0C4DA2"/>
                </a:solidFill>
                <a:ea typeface="Calibri"/>
                <a:cs typeface="Calibri"/>
              </a:rPr>
              <a:t>Q: </a:t>
            </a:r>
            <a:r>
              <a:rPr lang="en-GB" sz="1200" dirty="0">
                <a:ea typeface="Calibri"/>
                <a:cs typeface="Calibri"/>
              </a:rPr>
              <a:t>What are the Technical Specifications?</a:t>
            </a:r>
          </a:p>
          <a:p>
            <a:pPr algn="just">
              <a:lnSpc>
                <a:spcPct val="150000"/>
              </a:lnSpc>
            </a:pPr>
            <a:r>
              <a:rPr lang="en-GB" sz="1200" b="1" dirty="0">
                <a:solidFill>
                  <a:srgbClr val="0C4DA2"/>
                </a:solidFill>
                <a:ea typeface="Calibri"/>
                <a:cs typeface="Calibri"/>
              </a:rPr>
              <a:t>A: </a:t>
            </a:r>
            <a:r>
              <a:rPr lang="en-GB" sz="1200" dirty="0">
                <a:solidFill>
                  <a:srgbClr val="000000"/>
                </a:solidFill>
                <a:ea typeface="Calibri"/>
                <a:cs typeface="Calibri"/>
              </a:rPr>
              <a:t>Technical Specifications contain important information about meetings under each Reopening of Competition including information about the pricing, award criteria and meetings specifications. They form an integral part of the document package which was sent to contractors in the Call for Offer. </a:t>
            </a:r>
          </a:p>
          <a:p>
            <a:pPr algn="just">
              <a:lnSpc>
                <a:spcPct val="150000"/>
              </a:lnSpc>
            </a:pPr>
            <a:endParaRPr lang="en-GB" sz="1200" b="1" dirty="0">
              <a:solidFill>
                <a:srgbClr val="0C4DA2"/>
              </a:solidFill>
              <a:ea typeface="Calibri"/>
              <a:cs typeface="Calibri"/>
            </a:endParaRPr>
          </a:p>
          <a:p>
            <a:pPr algn="just">
              <a:lnSpc>
                <a:spcPct val="150000"/>
              </a:lnSpc>
            </a:pPr>
            <a:r>
              <a:rPr lang="en-GB" sz="1200" b="1" dirty="0">
                <a:solidFill>
                  <a:srgbClr val="0C4DA2"/>
                </a:solidFill>
                <a:ea typeface="Calibri"/>
                <a:cs typeface="Calibri"/>
              </a:rPr>
              <a:t>Q: </a:t>
            </a:r>
            <a:r>
              <a:rPr lang="en-GB" sz="1200" dirty="0">
                <a:solidFill>
                  <a:srgbClr val="000000"/>
                </a:solidFill>
                <a:ea typeface="Calibri"/>
                <a:cs typeface="Calibri"/>
              </a:rPr>
              <a:t>Where can I find the annexes to the Technical Specifications of  each </a:t>
            </a:r>
            <a:r>
              <a:rPr lang="en-GB" sz="1200" dirty="0" err="1">
                <a:solidFill>
                  <a:srgbClr val="000000"/>
                </a:solidFill>
                <a:ea typeface="Calibri"/>
                <a:cs typeface="Calibri"/>
              </a:rPr>
              <a:t>RoC</a:t>
            </a:r>
            <a:r>
              <a:rPr lang="en-GB" sz="1200" dirty="0">
                <a:solidFill>
                  <a:srgbClr val="000000"/>
                </a:solidFill>
                <a:ea typeface="Calibri"/>
                <a:cs typeface="Calibri"/>
              </a:rPr>
              <a:t>?</a:t>
            </a:r>
          </a:p>
          <a:p>
            <a:pPr algn="just">
              <a:lnSpc>
                <a:spcPct val="150000"/>
              </a:lnSpc>
            </a:pPr>
            <a:r>
              <a:rPr lang="en-GB" sz="1200" b="1" dirty="0">
                <a:solidFill>
                  <a:srgbClr val="0C4DA2"/>
                </a:solidFill>
                <a:ea typeface="Calibri"/>
                <a:cs typeface="Calibri"/>
              </a:rPr>
              <a:t>A: </a:t>
            </a:r>
            <a:r>
              <a:rPr lang="en-GB" sz="1200" dirty="0">
                <a:ea typeface="Calibri"/>
                <a:cs typeface="Calibri"/>
              </a:rPr>
              <a:t>The annexes are relevant for meetings of the European Parliament. You can request them via email if you are interested.</a:t>
            </a:r>
            <a:endParaRPr lang="en-GB" dirty="0">
              <a:ea typeface="Calibri"/>
              <a:cs typeface="Calibri"/>
            </a:endParaRPr>
          </a:p>
          <a:p>
            <a:pPr algn="just">
              <a:lnSpc>
                <a:spcPct val="150000"/>
              </a:lnSpc>
            </a:pPr>
            <a:endParaRPr lang="en-GB" sz="1200" dirty="0">
              <a:ea typeface="Calibri"/>
              <a:cs typeface="Calibri"/>
            </a:endParaRPr>
          </a:p>
          <a:p>
            <a:pPr algn="just">
              <a:lnSpc>
                <a:spcPct val="150000"/>
              </a:lnSpc>
            </a:pPr>
            <a:r>
              <a:rPr lang="en-GB" sz="1200" b="1" dirty="0">
                <a:solidFill>
                  <a:srgbClr val="0C4DA2"/>
                </a:solidFill>
                <a:ea typeface="Calibri"/>
                <a:cs typeface="Calibri"/>
              </a:rPr>
              <a:t>Q:</a:t>
            </a:r>
            <a:r>
              <a:rPr lang="en-GB" sz="1200" dirty="0">
                <a:ea typeface="Calibri"/>
                <a:cs typeface="Calibri"/>
              </a:rPr>
              <a:t> How can I access the </a:t>
            </a:r>
            <a:r>
              <a:rPr lang="en-GB" sz="1200" dirty="0" err="1">
                <a:ea typeface="Calibri"/>
                <a:cs typeface="Calibri"/>
              </a:rPr>
              <a:t>CircABC</a:t>
            </a:r>
            <a:r>
              <a:rPr lang="en-GB" sz="1200" dirty="0">
                <a:ea typeface="Calibri"/>
                <a:cs typeface="Calibri"/>
              </a:rPr>
              <a:t> Platform?</a:t>
            </a:r>
          </a:p>
          <a:p>
            <a:pPr algn="just">
              <a:lnSpc>
                <a:spcPct val="150000"/>
              </a:lnSpc>
            </a:pPr>
            <a:r>
              <a:rPr lang="en-GB" sz="1200" b="1" dirty="0">
                <a:solidFill>
                  <a:srgbClr val="0C4DA2"/>
                </a:solidFill>
                <a:ea typeface="Calibri"/>
                <a:cs typeface="Calibri"/>
              </a:rPr>
              <a:t>A:</a:t>
            </a:r>
            <a:r>
              <a:rPr lang="en-GB" sz="1200" dirty="0">
                <a:ea typeface="Calibri"/>
                <a:cs typeface="Calibri"/>
              </a:rPr>
              <a:t> The contact person nominated in the signed Memorandum of Understanding shall provide us with a list of persons who need access to the sharing platform in your chamber. </a:t>
            </a:r>
            <a:endParaRPr lang="en-GB" dirty="0"/>
          </a:p>
          <a:p>
            <a:pPr algn="just">
              <a:lnSpc>
                <a:spcPct val="150000"/>
              </a:lnSpc>
            </a:pPr>
            <a:r>
              <a:rPr lang="en-GB" sz="1200" dirty="0">
                <a:ea typeface="Calibri"/>
                <a:cs typeface="Calibri"/>
              </a:rPr>
              <a:t>The request should include the following information: chamber, name of person(s) to access the sharing platform, function, access to Lot 1 "Multilingual video-conferencing system" (Y/N), access to Lot 2 "Remote simultaneous interpretation services" (Y/N), email address which will be used for accessing the platform. Please send your request to the following email address:</a:t>
            </a:r>
            <a:r>
              <a:rPr lang="en-GB" sz="1200" dirty="0">
                <a:ea typeface="+mn-lt"/>
                <a:cs typeface="+mn-lt"/>
              </a:rPr>
              <a:t> LINC.custom-solutions@europarl.europa.eu</a:t>
            </a:r>
            <a:r>
              <a:rPr lang="en-GB" sz="1200" dirty="0">
                <a:ea typeface="Calibri"/>
                <a:cs typeface="Calibri"/>
              </a:rPr>
              <a:t>. Do not forget to create your EU Login without which access cannot be granted.</a:t>
            </a:r>
          </a:p>
          <a:p>
            <a:pPr algn="just">
              <a:lnSpc>
                <a:spcPct val="150000"/>
              </a:lnSpc>
            </a:pPr>
            <a:endParaRPr lang="en-GB" sz="1200" dirty="0">
              <a:ea typeface="Calibri"/>
              <a:cs typeface="Calibri"/>
            </a:endParaRPr>
          </a:p>
          <a:p>
            <a:pPr algn="just">
              <a:lnSpc>
                <a:spcPct val="150000"/>
              </a:lnSpc>
            </a:pPr>
            <a:endParaRPr lang="en-GB" sz="1200" dirty="0">
              <a:ea typeface="Calibri"/>
              <a:cs typeface="Calibri"/>
            </a:endParaRPr>
          </a:p>
          <a:p>
            <a:pPr algn="just">
              <a:lnSpc>
                <a:spcPct val="150000"/>
              </a:lnSpc>
            </a:pPr>
            <a:endParaRPr lang="en-GB" sz="1200" dirty="0">
              <a:ea typeface="Calibri"/>
              <a:cs typeface="Calibri"/>
            </a:endParaRPr>
          </a:p>
          <a:p>
            <a:pPr algn="just">
              <a:lnSpc>
                <a:spcPct val="150000"/>
              </a:lnSpc>
            </a:pPr>
            <a:endParaRPr lang="en-GB" sz="1200" dirty="0">
              <a:ea typeface="Calibri"/>
              <a:cs typeface="Calibri"/>
            </a:endParaRPr>
          </a:p>
        </p:txBody>
      </p:sp>
      <p:sp>
        <p:nvSpPr>
          <p:cNvPr id="24" name="Rectangle 23">
            <a:extLst>
              <a:ext uri="{FF2B5EF4-FFF2-40B4-BE49-F238E27FC236}">
                <a16:creationId xmlns:a16="http://schemas.microsoft.com/office/drawing/2014/main" id="{8E6D73FE-1F78-0048-8AA9-12A59DAD410F}"/>
              </a:ext>
            </a:extLst>
          </p:cNvPr>
          <p:cNvSpPr/>
          <p:nvPr/>
        </p:nvSpPr>
        <p:spPr>
          <a:xfrm>
            <a:off x="548680" y="9598344"/>
            <a:ext cx="5760640" cy="215444"/>
          </a:xfrm>
          <a:prstGeom prst="rect">
            <a:avLst/>
          </a:prstGeom>
        </p:spPr>
        <p:txBody>
          <a:bodyPr wrap="square">
            <a:spAutoFit/>
          </a:bodyPr>
          <a:lstStyle/>
          <a:p>
            <a:pPr algn="ctr" defTabSz="914373"/>
            <a:r>
              <a:rPr lang="en-GB" sz="800" kern="0">
                <a:solidFill>
                  <a:schemeClr val="bg1">
                    <a:lumMod val="50000"/>
                  </a:schemeClr>
                </a:solidFill>
                <a:latin typeface="Europea" pitchFamily="2" charset="0"/>
                <a:ea typeface="Europea" pitchFamily="2" charset="0"/>
              </a:rPr>
              <a:t>EP-LINC/2024/OP/0002 - EUVC LOT 2  REMOTE SIMULTANEOUS INTERPRETATION SERVICES</a:t>
            </a:r>
          </a:p>
        </p:txBody>
      </p:sp>
      <p:sp>
        <p:nvSpPr>
          <p:cNvPr id="8" name="Rectangle 7">
            <a:extLst>
              <a:ext uri="{FF2B5EF4-FFF2-40B4-BE49-F238E27FC236}">
                <a16:creationId xmlns:a16="http://schemas.microsoft.com/office/drawing/2014/main" id="{1B4D4378-0C8B-E806-DFC7-29168EF423E4}"/>
              </a:ext>
            </a:extLst>
          </p:cNvPr>
          <p:cNvSpPr/>
          <p:nvPr/>
        </p:nvSpPr>
        <p:spPr>
          <a:xfrm>
            <a:off x="3425790" y="9598343"/>
            <a:ext cx="5760640" cy="215444"/>
          </a:xfrm>
          <a:prstGeom prst="rect">
            <a:avLst/>
          </a:prstGeom>
        </p:spPr>
        <p:txBody>
          <a:bodyPr wrap="square" lIns="91440" tIns="45720" rIns="91440" bIns="45720" anchor="t">
            <a:spAutoFit/>
          </a:bodyPr>
          <a:lstStyle/>
          <a:p>
            <a:pPr algn="ctr" defTabSz="914373"/>
            <a:r>
              <a:rPr lang="en-GB" sz="800" kern="0" dirty="0">
                <a:solidFill>
                  <a:schemeClr val="bg1">
                    <a:lumMod val="50000"/>
                  </a:schemeClr>
                </a:solidFill>
                <a:latin typeface="Europea"/>
              </a:rPr>
              <a:t> [11]</a:t>
            </a:r>
          </a:p>
        </p:txBody>
      </p:sp>
    </p:spTree>
    <p:extLst>
      <p:ext uri="{BB962C8B-B14F-4D97-AF65-F5344CB8AC3E}">
        <p14:creationId xmlns:p14="http://schemas.microsoft.com/office/powerpoint/2010/main" val="3079764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58DC0-2D57-E30C-E195-D99BC67FB10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584446B-88DB-AAA9-47B0-27909AF5D042}"/>
              </a:ext>
            </a:extLst>
          </p:cNvPr>
          <p:cNvSpPr/>
          <p:nvPr/>
        </p:nvSpPr>
        <p:spPr>
          <a:xfrm>
            <a:off x="0" y="-2"/>
            <a:ext cx="6858000" cy="856526"/>
          </a:xfrm>
          <a:prstGeom prst="rect">
            <a:avLst/>
          </a:prstGeom>
          <a:solidFill>
            <a:srgbClr val="0C4DA2"/>
          </a:solidFill>
          <a:ln>
            <a:solidFill>
              <a:srgbClr val="0C4D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pic>
        <p:nvPicPr>
          <p:cNvPr id="9" name="Picture 8">
            <a:extLst>
              <a:ext uri="{FF2B5EF4-FFF2-40B4-BE49-F238E27FC236}">
                <a16:creationId xmlns:a16="http://schemas.microsoft.com/office/drawing/2014/main" id="{1E34ED1D-2561-8131-A26B-97984E27BE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85649" y="-87334"/>
            <a:ext cx="1299580" cy="1031189"/>
          </a:xfrm>
          <a:prstGeom prst="rect">
            <a:avLst/>
          </a:prstGeom>
        </p:spPr>
      </p:pic>
      <p:sp>
        <p:nvSpPr>
          <p:cNvPr id="10" name="Rectangle 9">
            <a:extLst>
              <a:ext uri="{FF2B5EF4-FFF2-40B4-BE49-F238E27FC236}">
                <a16:creationId xmlns:a16="http://schemas.microsoft.com/office/drawing/2014/main" id="{61118771-8313-F2F6-A64E-62403D424FDF}"/>
              </a:ext>
            </a:extLst>
          </p:cNvPr>
          <p:cNvSpPr/>
          <p:nvPr/>
        </p:nvSpPr>
        <p:spPr>
          <a:xfrm>
            <a:off x="368501" y="166651"/>
            <a:ext cx="4836136" cy="523220"/>
          </a:xfrm>
          <a:prstGeom prst="rect">
            <a:avLst/>
          </a:prstGeom>
        </p:spPr>
        <p:txBody>
          <a:bodyPr wrap="square">
            <a:spAutoFit/>
          </a:bodyPr>
          <a:lstStyle/>
          <a:p>
            <a:r>
              <a:rPr lang="en-GB" sz="1400" b="1">
                <a:solidFill>
                  <a:schemeClr val="bg1"/>
                </a:solidFill>
                <a:latin typeface="Europea" pitchFamily="2" charset="0"/>
                <a:ea typeface="Europea" pitchFamily="2" charset="0"/>
              </a:rPr>
              <a:t>Directorate-General for Logistics and Interpretation for Conferences (DG LINC)</a:t>
            </a:r>
          </a:p>
        </p:txBody>
      </p:sp>
      <p:sp>
        <p:nvSpPr>
          <p:cNvPr id="22" name="Rectangle 21">
            <a:extLst>
              <a:ext uri="{FF2B5EF4-FFF2-40B4-BE49-F238E27FC236}">
                <a16:creationId xmlns:a16="http://schemas.microsoft.com/office/drawing/2014/main" id="{02D0A7B9-C242-E491-7B40-8E3FB1CCFB52}"/>
              </a:ext>
            </a:extLst>
          </p:cNvPr>
          <p:cNvSpPr/>
          <p:nvPr/>
        </p:nvSpPr>
        <p:spPr>
          <a:xfrm>
            <a:off x="548680" y="1020260"/>
            <a:ext cx="564578" cy="307777"/>
          </a:xfrm>
          <a:prstGeom prst="rect">
            <a:avLst/>
          </a:prstGeom>
        </p:spPr>
        <p:txBody>
          <a:bodyPr wrap="none">
            <a:spAutoFit/>
          </a:bodyPr>
          <a:lstStyle/>
          <a:p>
            <a:r>
              <a:rPr lang="en-GB" sz="1400" b="1">
                <a:solidFill>
                  <a:srgbClr val="0C4DA2"/>
                </a:solidFill>
                <a:latin typeface="Europea" pitchFamily="2" charset="0"/>
                <a:ea typeface="Europea" pitchFamily="2" charset="0"/>
              </a:rPr>
              <a:t>Q&amp;A</a:t>
            </a:r>
          </a:p>
        </p:txBody>
      </p:sp>
      <p:sp>
        <p:nvSpPr>
          <p:cNvPr id="23" name="Rectangle 22">
            <a:extLst>
              <a:ext uri="{FF2B5EF4-FFF2-40B4-BE49-F238E27FC236}">
                <a16:creationId xmlns:a16="http://schemas.microsoft.com/office/drawing/2014/main" id="{250E8D07-8229-0FDA-1C4A-C1A7C98114E0}"/>
              </a:ext>
            </a:extLst>
          </p:cNvPr>
          <p:cNvSpPr/>
          <p:nvPr/>
        </p:nvSpPr>
        <p:spPr>
          <a:xfrm>
            <a:off x="546061" y="1332095"/>
            <a:ext cx="5765878" cy="5355312"/>
          </a:xfrm>
          <a:prstGeom prst="rect">
            <a:avLst/>
          </a:prstGeom>
        </p:spPr>
        <p:txBody>
          <a:bodyPr wrap="square" lIns="91440" tIns="45720" rIns="91440" bIns="45720" anchor="t">
            <a:spAutoFit/>
          </a:bodyPr>
          <a:lstStyle/>
          <a:p>
            <a:pPr algn="just">
              <a:lnSpc>
                <a:spcPct val="150000"/>
              </a:lnSpc>
            </a:pPr>
            <a:r>
              <a:rPr lang="en-GB" sz="1200" dirty="0"/>
              <a:t>Please note this Q&amp;A will be updated continuously as we receive more questions from you.</a:t>
            </a:r>
          </a:p>
          <a:p>
            <a:pPr lvl="0" algn="just">
              <a:lnSpc>
                <a:spcPct val="150000"/>
              </a:lnSpc>
            </a:pPr>
            <a:endParaRPr lang="en-GB" sz="1200" dirty="0">
              <a:ea typeface="Calibri"/>
              <a:cs typeface="Calibri"/>
            </a:endParaRPr>
          </a:p>
          <a:p>
            <a:pPr algn="just">
              <a:lnSpc>
                <a:spcPct val="150000"/>
              </a:lnSpc>
            </a:pPr>
            <a:r>
              <a:rPr lang="en-GB" sz="1200" b="1" dirty="0">
                <a:solidFill>
                  <a:srgbClr val="0C4DA2"/>
                </a:solidFill>
                <a:ea typeface="Calibri"/>
                <a:cs typeface="Calibri"/>
              </a:rPr>
              <a:t>Q:</a:t>
            </a:r>
            <a:r>
              <a:rPr lang="en-GB" sz="1200" dirty="0"/>
              <a:t> How do I register an interpreter on </a:t>
            </a:r>
            <a:r>
              <a:rPr lang="en-GB" sz="1200" dirty="0" err="1"/>
              <a:t>Interactio</a:t>
            </a:r>
            <a:r>
              <a:rPr lang="en-GB" sz="1200" dirty="0"/>
              <a:t> panel (for those users who have their own </a:t>
            </a:r>
            <a:r>
              <a:rPr lang="en-GB" sz="1200" dirty="0" err="1"/>
              <a:t>Interactio</a:t>
            </a:r>
            <a:r>
              <a:rPr lang="en-GB" sz="1200" dirty="0"/>
              <a:t> accounts aka. </a:t>
            </a:r>
            <a:r>
              <a:rPr lang="en-GB" sz="1200" dirty="0" err="1"/>
              <a:t>Interactio</a:t>
            </a:r>
            <a:r>
              <a:rPr lang="en-GB" sz="1200" dirty="0"/>
              <a:t> panel)?</a:t>
            </a:r>
          </a:p>
          <a:p>
            <a:pPr algn="just">
              <a:lnSpc>
                <a:spcPct val="150000"/>
              </a:lnSpc>
            </a:pPr>
            <a:r>
              <a:rPr lang="en-GB" sz="1200" b="1" dirty="0">
                <a:solidFill>
                  <a:srgbClr val="0C4DA2"/>
                </a:solidFill>
                <a:ea typeface="Calibri"/>
                <a:cs typeface="Calibri"/>
              </a:rPr>
              <a:t>A:</a:t>
            </a:r>
            <a:r>
              <a:rPr lang="en-GB" sz="1200" dirty="0"/>
              <a:t> </a:t>
            </a:r>
            <a:r>
              <a:rPr lang="en-GB" sz="1200" b="1" dirty="0"/>
              <a:t> Enter your credentials </a:t>
            </a:r>
            <a:r>
              <a:rPr lang="en-GB" sz="1200" dirty="0"/>
              <a:t>on your own </a:t>
            </a:r>
            <a:r>
              <a:rPr lang="en-GB" sz="1200" dirty="0" err="1"/>
              <a:t>Interactio</a:t>
            </a:r>
            <a:r>
              <a:rPr lang="en-GB" sz="1200" dirty="0"/>
              <a:t> account to access </a:t>
            </a:r>
            <a:r>
              <a:rPr lang="en-GB" sz="1200" dirty="0" err="1"/>
              <a:t>Interactio</a:t>
            </a:r>
            <a:r>
              <a:rPr lang="en-GB" sz="1200" dirty="0"/>
              <a:t> panel. Once you can see the panel, </a:t>
            </a:r>
            <a:r>
              <a:rPr lang="en-GB" sz="1200" b="1" dirty="0"/>
              <a:t>click on the three dots </a:t>
            </a:r>
            <a:r>
              <a:rPr lang="en-GB" sz="1200" dirty="0"/>
              <a:t>which can be found at the top of the screen on the right side, </a:t>
            </a:r>
            <a:r>
              <a:rPr lang="en-GB" sz="1200" b="1" dirty="0"/>
              <a:t>click on the User Management feature</a:t>
            </a:r>
            <a:r>
              <a:rPr lang="en-GB" sz="1200" dirty="0"/>
              <a:t> that will appear. </a:t>
            </a:r>
            <a:r>
              <a:rPr lang="en-GB" sz="1200" b="1" dirty="0"/>
              <a:t>Click on Add new user</a:t>
            </a:r>
            <a:r>
              <a:rPr lang="en-GB" sz="1200" dirty="0"/>
              <a:t>, select </a:t>
            </a:r>
            <a:r>
              <a:rPr lang="en-GB" sz="1200" b="1" dirty="0"/>
              <a:t>Interpreter</a:t>
            </a:r>
            <a:r>
              <a:rPr lang="en-GB" sz="1200" dirty="0"/>
              <a:t> as role, type the email of the interpreter and click on add new user once again. The interpreter will automatically receive a registration invite in their mailbox in order to complete the registration procedure. </a:t>
            </a:r>
          </a:p>
          <a:p>
            <a:pPr algn="just">
              <a:lnSpc>
                <a:spcPct val="150000"/>
              </a:lnSpc>
            </a:pPr>
            <a:endParaRPr lang="en-GB" sz="1200" dirty="0"/>
          </a:p>
          <a:p>
            <a:pPr algn="just">
              <a:lnSpc>
                <a:spcPct val="150000"/>
              </a:lnSpc>
            </a:pPr>
            <a:endParaRPr lang="en-GB" sz="1200" dirty="0"/>
          </a:p>
          <a:p>
            <a:pPr algn="just">
              <a:lnSpc>
                <a:spcPct val="150000"/>
              </a:lnSpc>
            </a:pPr>
            <a:endParaRPr lang="en-GB" sz="1200" dirty="0"/>
          </a:p>
          <a:p>
            <a:pPr algn="just">
              <a:lnSpc>
                <a:spcPct val="150000"/>
              </a:lnSpc>
            </a:pPr>
            <a:r>
              <a:rPr lang="en-GB" sz="1200" dirty="0"/>
              <a:t>Should you have any further questions, please do not hesitate to contact us at:</a:t>
            </a:r>
          </a:p>
          <a:p>
            <a:pPr algn="just">
              <a:lnSpc>
                <a:spcPct val="150000"/>
              </a:lnSpc>
            </a:pPr>
            <a:r>
              <a:rPr lang="en-GB" sz="1200" dirty="0">
                <a:latin typeface="Europea"/>
                <a:ea typeface="Europea" pitchFamily="2" charset="0"/>
                <a:hlinkClick r:id="rId3"/>
              </a:rPr>
              <a:t>linc.custom-solutions@europarl.europa.eu</a:t>
            </a:r>
            <a:endParaRPr lang="en-GB" sz="1200" dirty="0"/>
          </a:p>
          <a:p>
            <a:pPr algn="just">
              <a:lnSpc>
                <a:spcPct val="150000"/>
              </a:lnSpc>
            </a:pPr>
            <a:endParaRPr lang="en-GB" sz="1200" dirty="0">
              <a:ea typeface="Calibri"/>
              <a:cs typeface="Calibri"/>
            </a:endParaRPr>
          </a:p>
          <a:p>
            <a:pPr algn="just">
              <a:lnSpc>
                <a:spcPct val="150000"/>
              </a:lnSpc>
            </a:pPr>
            <a:endParaRPr lang="en-GB" sz="1200" dirty="0">
              <a:ea typeface="Calibri"/>
              <a:cs typeface="Calibri"/>
            </a:endParaRPr>
          </a:p>
          <a:p>
            <a:pPr algn="just">
              <a:lnSpc>
                <a:spcPct val="150000"/>
              </a:lnSpc>
            </a:pPr>
            <a:endParaRPr lang="en-GB" sz="1200" dirty="0">
              <a:ea typeface="Calibri"/>
              <a:cs typeface="Calibri"/>
            </a:endParaRPr>
          </a:p>
        </p:txBody>
      </p:sp>
      <p:sp>
        <p:nvSpPr>
          <p:cNvPr id="24" name="Rectangle 23">
            <a:extLst>
              <a:ext uri="{FF2B5EF4-FFF2-40B4-BE49-F238E27FC236}">
                <a16:creationId xmlns:a16="http://schemas.microsoft.com/office/drawing/2014/main" id="{8E6D73FE-1F78-0048-8AA9-12A59DAD410F}"/>
              </a:ext>
            </a:extLst>
          </p:cNvPr>
          <p:cNvSpPr/>
          <p:nvPr/>
        </p:nvSpPr>
        <p:spPr>
          <a:xfrm>
            <a:off x="548680" y="9598344"/>
            <a:ext cx="5760640" cy="215444"/>
          </a:xfrm>
          <a:prstGeom prst="rect">
            <a:avLst/>
          </a:prstGeom>
        </p:spPr>
        <p:txBody>
          <a:bodyPr wrap="square">
            <a:spAutoFit/>
          </a:bodyPr>
          <a:lstStyle/>
          <a:p>
            <a:pPr algn="ctr" defTabSz="914373"/>
            <a:r>
              <a:rPr lang="en-GB" sz="800" kern="0">
                <a:solidFill>
                  <a:schemeClr val="bg1">
                    <a:lumMod val="50000"/>
                  </a:schemeClr>
                </a:solidFill>
                <a:latin typeface="Europea" pitchFamily="2" charset="0"/>
                <a:ea typeface="Europea" pitchFamily="2" charset="0"/>
              </a:rPr>
              <a:t>EP-LINC/2024/OP/0002 - EUVC LOT 2  REMOTE SIMULTANEOUS INTERPRETATION SERVICES</a:t>
            </a:r>
          </a:p>
        </p:txBody>
      </p:sp>
      <p:sp>
        <p:nvSpPr>
          <p:cNvPr id="8" name="Rectangle 7">
            <a:extLst>
              <a:ext uri="{FF2B5EF4-FFF2-40B4-BE49-F238E27FC236}">
                <a16:creationId xmlns:a16="http://schemas.microsoft.com/office/drawing/2014/main" id="{1B4D4378-0C8B-E806-DFC7-29168EF423E4}"/>
              </a:ext>
            </a:extLst>
          </p:cNvPr>
          <p:cNvSpPr/>
          <p:nvPr/>
        </p:nvSpPr>
        <p:spPr>
          <a:xfrm>
            <a:off x="3425790" y="9598343"/>
            <a:ext cx="5760640" cy="215444"/>
          </a:xfrm>
          <a:prstGeom prst="rect">
            <a:avLst/>
          </a:prstGeom>
        </p:spPr>
        <p:txBody>
          <a:bodyPr wrap="square" lIns="91440" tIns="45720" rIns="91440" bIns="45720" anchor="t">
            <a:spAutoFit/>
          </a:bodyPr>
          <a:lstStyle/>
          <a:p>
            <a:pPr algn="ctr" defTabSz="914373"/>
            <a:r>
              <a:rPr lang="en-GB" sz="800" kern="0" dirty="0">
                <a:solidFill>
                  <a:schemeClr val="bg1">
                    <a:lumMod val="50000"/>
                  </a:schemeClr>
                </a:solidFill>
                <a:latin typeface="Europea"/>
              </a:rPr>
              <a:t> [12]</a:t>
            </a:r>
          </a:p>
        </p:txBody>
      </p:sp>
    </p:spTree>
    <p:extLst>
      <p:ext uri="{BB962C8B-B14F-4D97-AF65-F5344CB8AC3E}">
        <p14:creationId xmlns:p14="http://schemas.microsoft.com/office/powerpoint/2010/main" val="2881900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CDA4653-C915-C348-9B03-05911990F191}"/>
              </a:ext>
            </a:extLst>
          </p:cNvPr>
          <p:cNvSpPr/>
          <p:nvPr/>
        </p:nvSpPr>
        <p:spPr>
          <a:xfrm>
            <a:off x="0" y="-2"/>
            <a:ext cx="6858000" cy="856526"/>
          </a:xfrm>
          <a:prstGeom prst="rect">
            <a:avLst/>
          </a:prstGeom>
          <a:solidFill>
            <a:srgbClr val="0C4DA2"/>
          </a:solidFill>
          <a:ln>
            <a:solidFill>
              <a:srgbClr val="0C4D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pic>
        <p:nvPicPr>
          <p:cNvPr id="5" name="Picture 4">
            <a:extLst>
              <a:ext uri="{FF2B5EF4-FFF2-40B4-BE49-F238E27FC236}">
                <a16:creationId xmlns:a16="http://schemas.microsoft.com/office/drawing/2014/main" id="{7BB33029-95F8-3B42-8CA5-E809242FCB1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85649" y="-87334"/>
            <a:ext cx="1299580" cy="1031189"/>
          </a:xfrm>
          <a:prstGeom prst="rect">
            <a:avLst/>
          </a:prstGeom>
        </p:spPr>
      </p:pic>
      <p:sp>
        <p:nvSpPr>
          <p:cNvPr id="7" name="Rectangle 6"/>
          <p:cNvSpPr/>
          <p:nvPr/>
        </p:nvSpPr>
        <p:spPr>
          <a:xfrm>
            <a:off x="368501" y="166651"/>
            <a:ext cx="4836136" cy="523220"/>
          </a:xfrm>
          <a:prstGeom prst="rect">
            <a:avLst/>
          </a:prstGeom>
        </p:spPr>
        <p:txBody>
          <a:bodyPr wrap="square">
            <a:spAutoFit/>
          </a:bodyPr>
          <a:lstStyle/>
          <a:p>
            <a:r>
              <a:rPr lang="en-GB" sz="1400" b="1">
                <a:solidFill>
                  <a:schemeClr val="bg1"/>
                </a:solidFill>
                <a:latin typeface="Europea" pitchFamily="2" charset="0"/>
                <a:ea typeface="Europea" pitchFamily="2" charset="0"/>
              </a:rPr>
              <a:t>Directorate-General for Logistics and Interpretation for Conferences (DG LINC)</a:t>
            </a:r>
          </a:p>
        </p:txBody>
      </p:sp>
      <p:sp>
        <p:nvSpPr>
          <p:cNvPr id="8" name="Rectangle 7">
            <a:extLst>
              <a:ext uri="{FF2B5EF4-FFF2-40B4-BE49-F238E27FC236}">
                <a16:creationId xmlns:a16="http://schemas.microsoft.com/office/drawing/2014/main" id="{1B4D4378-0C8B-E806-DFC7-29168EF423E4}"/>
              </a:ext>
            </a:extLst>
          </p:cNvPr>
          <p:cNvSpPr/>
          <p:nvPr/>
        </p:nvSpPr>
        <p:spPr>
          <a:xfrm>
            <a:off x="3425790" y="9598343"/>
            <a:ext cx="5760640" cy="215444"/>
          </a:xfrm>
          <a:prstGeom prst="rect">
            <a:avLst/>
          </a:prstGeom>
        </p:spPr>
        <p:txBody>
          <a:bodyPr wrap="square" lIns="91440" tIns="45720" rIns="91440" bIns="45720" anchor="t">
            <a:spAutoFit/>
          </a:bodyPr>
          <a:lstStyle/>
          <a:p>
            <a:pPr algn="ctr" defTabSz="914373"/>
            <a:r>
              <a:rPr lang="en-GB" sz="800" kern="0" dirty="0">
                <a:solidFill>
                  <a:schemeClr val="bg1">
                    <a:lumMod val="50000"/>
                  </a:schemeClr>
                </a:solidFill>
                <a:latin typeface="Europea"/>
              </a:rPr>
              <a:t> [1]</a:t>
            </a:r>
          </a:p>
        </p:txBody>
      </p:sp>
      <p:sp>
        <p:nvSpPr>
          <p:cNvPr id="9" name="Rectangle 8">
            <a:extLst>
              <a:ext uri="{FF2B5EF4-FFF2-40B4-BE49-F238E27FC236}">
                <a16:creationId xmlns:a16="http://schemas.microsoft.com/office/drawing/2014/main" id="{869F93D9-1A05-CF8B-1175-9D2BBFE5E992}"/>
              </a:ext>
            </a:extLst>
          </p:cNvPr>
          <p:cNvSpPr/>
          <p:nvPr/>
        </p:nvSpPr>
        <p:spPr>
          <a:xfrm>
            <a:off x="548680" y="9598344"/>
            <a:ext cx="5760640" cy="215444"/>
          </a:xfrm>
          <a:prstGeom prst="rect">
            <a:avLst/>
          </a:prstGeom>
        </p:spPr>
        <p:txBody>
          <a:bodyPr wrap="square">
            <a:spAutoFit/>
          </a:bodyPr>
          <a:lstStyle/>
          <a:p>
            <a:pPr algn="ctr" defTabSz="914373"/>
            <a:r>
              <a:rPr lang="en-GB" sz="800" kern="0" dirty="0">
                <a:solidFill>
                  <a:schemeClr val="bg1">
                    <a:lumMod val="50000"/>
                  </a:schemeClr>
                </a:solidFill>
                <a:latin typeface="Europea" pitchFamily="2" charset="0"/>
                <a:ea typeface="Europea" pitchFamily="2" charset="0"/>
              </a:rPr>
              <a:t>EP-LINC/2024/OP/0002 - EUVC LOT 2  REMOTE SIMULTANEOUS INTERPRETATION SERVICES</a:t>
            </a:r>
          </a:p>
        </p:txBody>
      </p:sp>
      <p:sp>
        <p:nvSpPr>
          <p:cNvPr id="10" name="TextBox 9">
            <a:extLst>
              <a:ext uri="{FF2B5EF4-FFF2-40B4-BE49-F238E27FC236}">
                <a16:creationId xmlns:a16="http://schemas.microsoft.com/office/drawing/2014/main" id="{9E318465-74C0-7B39-52EE-F351E92E85D6}"/>
              </a:ext>
            </a:extLst>
          </p:cNvPr>
          <p:cNvSpPr txBox="1"/>
          <p:nvPr/>
        </p:nvSpPr>
        <p:spPr>
          <a:xfrm>
            <a:off x="350577" y="1163857"/>
            <a:ext cx="6156843" cy="584775"/>
          </a:xfrm>
          <a:prstGeom prst="rect">
            <a:avLst/>
          </a:prstGeom>
          <a:noFill/>
        </p:spPr>
        <p:txBody>
          <a:bodyPr wrap="square" lIns="91440" tIns="45720" rIns="91440" bIns="45720" rtlCol="0" anchor="b">
            <a:spAutoFit/>
          </a:bodyPr>
          <a:lstStyle/>
          <a:p>
            <a:pPr defTabSz="914373"/>
            <a:r>
              <a:rPr lang="en-GB" sz="1600" b="1" dirty="0">
                <a:solidFill>
                  <a:srgbClr val="0C4DA2"/>
                </a:solidFill>
                <a:latin typeface="Europea"/>
                <a:ea typeface="Europea" pitchFamily="2" charset="0"/>
              </a:rPr>
              <a:t>Table of contents</a:t>
            </a:r>
          </a:p>
          <a:p>
            <a:endParaRPr lang="en-US" sz="1600" b="1" dirty="0">
              <a:solidFill>
                <a:srgbClr val="0C4DA2"/>
              </a:solidFill>
            </a:endParaRPr>
          </a:p>
        </p:txBody>
      </p:sp>
      <p:sp>
        <p:nvSpPr>
          <p:cNvPr id="11" name="TextBox 10">
            <a:extLst>
              <a:ext uri="{FF2B5EF4-FFF2-40B4-BE49-F238E27FC236}">
                <a16:creationId xmlns:a16="http://schemas.microsoft.com/office/drawing/2014/main" id="{9E318465-74C0-7B39-52EE-F351E92E85D6}"/>
              </a:ext>
            </a:extLst>
          </p:cNvPr>
          <p:cNvSpPr txBox="1"/>
          <p:nvPr/>
        </p:nvSpPr>
        <p:spPr>
          <a:xfrm>
            <a:off x="350577" y="1721758"/>
            <a:ext cx="6156843" cy="3847207"/>
          </a:xfrm>
          <a:prstGeom prst="rect">
            <a:avLst/>
          </a:prstGeom>
          <a:noFill/>
        </p:spPr>
        <p:txBody>
          <a:bodyPr wrap="square" lIns="91440" tIns="45720" rIns="91440" bIns="45720" rtlCol="0" anchor="b">
            <a:spAutoFit/>
          </a:bodyPr>
          <a:lstStyle/>
          <a:p>
            <a:pPr>
              <a:lnSpc>
                <a:spcPct val="200000"/>
              </a:lnSpc>
            </a:pPr>
            <a:r>
              <a:rPr lang="en-US" sz="1200" dirty="0">
                <a:latin typeface="Europea"/>
                <a:ea typeface="Europea" pitchFamily="2" charset="0"/>
              </a:rPr>
              <a:t>Reopening of Competition 2026 (RoC) ............................................................................. [2]</a:t>
            </a:r>
          </a:p>
          <a:p>
            <a:pPr>
              <a:lnSpc>
                <a:spcPct val="200000"/>
              </a:lnSpc>
            </a:pPr>
            <a:r>
              <a:rPr lang="en-GB" sz="1200" dirty="0">
                <a:latin typeface="Europea"/>
                <a:ea typeface="Europea" pitchFamily="2" charset="0"/>
              </a:rPr>
              <a:t>List of providers and their contact details ........................................................................ [2]</a:t>
            </a:r>
          </a:p>
          <a:p>
            <a:pPr>
              <a:lnSpc>
                <a:spcPct val="200000"/>
              </a:lnSpc>
            </a:pPr>
            <a:r>
              <a:rPr lang="en-GB" sz="1200" kern="0" dirty="0">
                <a:latin typeface="Europea" pitchFamily="2" charset="0"/>
                <a:ea typeface="Europea" pitchFamily="2" charset="0"/>
              </a:rPr>
              <a:t>How to request Interpretation – Step by step ................................................................. [3]</a:t>
            </a:r>
          </a:p>
          <a:p>
            <a:pPr>
              <a:lnSpc>
                <a:spcPct val="200000"/>
              </a:lnSpc>
            </a:pPr>
            <a:r>
              <a:rPr lang="en-GB" sz="1200" dirty="0">
                <a:latin typeface="Europea" pitchFamily="2" charset="0"/>
                <a:ea typeface="Europea" pitchFamily="2" charset="0"/>
              </a:rPr>
              <a:t>Price list</a:t>
            </a:r>
            <a:r>
              <a:rPr lang="en-GB" sz="1200" kern="0" dirty="0">
                <a:latin typeface="Europea" pitchFamily="2" charset="0"/>
                <a:ea typeface="Europea" pitchFamily="2" charset="0"/>
              </a:rPr>
              <a:t> ................................................................................................................................ [6]</a:t>
            </a:r>
          </a:p>
          <a:p>
            <a:pPr>
              <a:lnSpc>
                <a:spcPct val="200000"/>
              </a:lnSpc>
            </a:pPr>
            <a:r>
              <a:rPr lang="en-GB" sz="1200" dirty="0">
                <a:latin typeface="Europea" pitchFamily="2" charset="0"/>
                <a:ea typeface="Europea" pitchFamily="2" charset="0"/>
              </a:rPr>
              <a:t>Q&amp;A ....................................................................................................................................... [8]</a:t>
            </a:r>
            <a:endParaRPr lang="en-GB" sz="1200" kern="0" dirty="0">
              <a:latin typeface="Europea" pitchFamily="2" charset="0"/>
              <a:ea typeface="Europea" pitchFamily="2" charset="0"/>
            </a:endParaRPr>
          </a:p>
          <a:p>
            <a:pPr>
              <a:lnSpc>
                <a:spcPct val="150000"/>
              </a:lnSpc>
            </a:pPr>
            <a:endParaRPr lang="en-GB" sz="1200" b="1" dirty="0">
              <a:solidFill>
                <a:srgbClr val="0C4DA2"/>
              </a:solidFill>
              <a:latin typeface="Europea"/>
              <a:ea typeface="Europea" pitchFamily="2" charset="0"/>
            </a:endParaRPr>
          </a:p>
          <a:p>
            <a:pPr>
              <a:lnSpc>
                <a:spcPct val="150000"/>
              </a:lnSpc>
            </a:pPr>
            <a:endParaRPr lang="en-US" sz="1200" b="1" dirty="0">
              <a:solidFill>
                <a:srgbClr val="0C4DA2"/>
              </a:solidFill>
              <a:latin typeface="Europea"/>
              <a:ea typeface="Europea" pitchFamily="2" charset="0"/>
            </a:endParaRPr>
          </a:p>
          <a:p>
            <a:pPr lvl="0">
              <a:lnSpc>
                <a:spcPct val="150000"/>
              </a:lnSpc>
            </a:pPr>
            <a:endParaRPr lang="en-GB" sz="1200" dirty="0">
              <a:ea typeface="+mn-lt"/>
              <a:cs typeface="+mn-lt"/>
            </a:endParaRPr>
          </a:p>
          <a:p>
            <a:pPr lvl="0">
              <a:lnSpc>
                <a:spcPct val="150000"/>
              </a:lnSpc>
            </a:pPr>
            <a:endParaRPr lang="en-GB" sz="1200" dirty="0">
              <a:solidFill>
                <a:srgbClr val="000000"/>
              </a:solidFill>
              <a:latin typeface="Calibri Light" panose="020F0302020204030204"/>
            </a:endParaRPr>
          </a:p>
          <a:p>
            <a:pPr lvl="0">
              <a:lnSpc>
                <a:spcPct val="150000"/>
              </a:lnSpc>
            </a:pPr>
            <a:endParaRPr lang="en-GB" sz="1200" dirty="0">
              <a:solidFill>
                <a:srgbClr val="000000"/>
              </a:solidFill>
              <a:latin typeface="Calibri Light" panose="020F0302020204030204"/>
            </a:endParaRPr>
          </a:p>
          <a:p>
            <a:pPr lvl="0">
              <a:lnSpc>
                <a:spcPct val="150000"/>
              </a:lnSpc>
            </a:pPr>
            <a:endParaRPr lang="en-GB" sz="1200" dirty="0">
              <a:solidFill>
                <a:prstClr val="black"/>
              </a:solidFill>
              <a:latin typeface="Calibri Light" panose="020F0302020204030204"/>
            </a:endParaRPr>
          </a:p>
          <a:p>
            <a:endParaRPr lang="en-US" sz="1600" b="1" dirty="0">
              <a:solidFill>
                <a:srgbClr val="0C4DA2"/>
              </a:solidFill>
            </a:endParaRPr>
          </a:p>
        </p:txBody>
      </p:sp>
    </p:spTree>
    <p:extLst>
      <p:ext uri="{BB962C8B-B14F-4D97-AF65-F5344CB8AC3E}">
        <p14:creationId xmlns:p14="http://schemas.microsoft.com/office/powerpoint/2010/main" val="3979718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77C86A-C6AE-4D7F-C1B8-67F123B27D01}"/>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9E318465-74C0-7B39-52EE-F351E92E85D6}"/>
              </a:ext>
            </a:extLst>
          </p:cNvPr>
          <p:cNvSpPr txBox="1"/>
          <p:nvPr/>
        </p:nvSpPr>
        <p:spPr>
          <a:xfrm>
            <a:off x="350577" y="1861938"/>
            <a:ext cx="6156843" cy="6463308"/>
          </a:xfrm>
          <a:prstGeom prst="rect">
            <a:avLst/>
          </a:prstGeom>
          <a:noFill/>
        </p:spPr>
        <p:txBody>
          <a:bodyPr wrap="square" lIns="91440" tIns="45720" rIns="91440" bIns="45720" rtlCol="0" anchor="b">
            <a:spAutoFit/>
          </a:bodyPr>
          <a:lstStyle/>
          <a:p>
            <a:r>
              <a:rPr lang="en-US" sz="1400" b="1" dirty="0">
                <a:solidFill>
                  <a:srgbClr val="0C4DA2"/>
                </a:solidFill>
                <a:latin typeface="Europea"/>
                <a:ea typeface="Europea" pitchFamily="2" charset="0"/>
              </a:rPr>
              <a:t>Reopening of Competition 2026 (RoC)</a:t>
            </a:r>
          </a:p>
          <a:p>
            <a:endParaRPr lang="en-US" sz="1600" b="1" dirty="0">
              <a:solidFill>
                <a:srgbClr val="0C4DA2"/>
              </a:solidFill>
            </a:endParaRPr>
          </a:p>
          <a:p>
            <a:pPr algn="just">
              <a:lnSpc>
                <a:spcPct val="150000"/>
              </a:lnSpc>
            </a:pPr>
            <a:r>
              <a:rPr lang="en-GB" sz="1200" dirty="0">
                <a:solidFill>
                  <a:srgbClr val="000000"/>
                </a:solidFill>
              </a:rPr>
              <a:t>There are 3 Reopening of Competitions within Lot 2. They are grouped according to the meeting duration and number of languages requested:</a:t>
            </a:r>
            <a:endParaRPr lang="en-GB" sz="1200" dirty="0">
              <a:solidFill>
                <a:srgbClr val="000000"/>
              </a:solidFill>
              <a:ea typeface="Calibri"/>
              <a:cs typeface="Calibri"/>
            </a:endParaRPr>
          </a:p>
          <a:p>
            <a:pPr lvl="0">
              <a:lnSpc>
                <a:spcPct val="150000"/>
              </a:lnSpc>
            </a:pPr>
            <a:endParaRPr lang="en-GB" sz="1200" dirty="0">
              <a:solidFill>
                <a:srgbClr val="000000"/>
              </a:solidFill>
              <a:latin typeface="Calibri Light" panose="020F0302020204030204"/>
            </a:endParaRPr>
          </a:p>
          <a:p>
            <a:pPr lvl="0">
              <a:lnSpc>
                <a:spcPct val="150000"/>
              </a:lnSpc>
            </a:pPr>
            <a:endParaRPr lang="en-GB" sz="1200" dirty="0">
              <a:solidFill>
                <a:srgbClr val="000000"/>
              </a:solidFill>
              <a:latin typeface="Calibri Light" panose="020F0302020204030204"/>
            </a:endParaRPr>
          </a:p>
          <a:p>
            <a:pPr lvl="0">
              <a:lnSpc>
                <a:spcPct val="150000"/>
              </a:lnSpc>
            </a:pPr>
            <a:endParaRPr lang="en-GB" sz="1200" dirty="0">
              <a:solidFill>
                <a:srgbClr val="000000"/>
              </a:solidFill>
              <a:latin typeface="Calibri Light" panose="020F0302020204030204"/>
            </a:endParaRPr>
          </a:p>
          <a:p>
            <a:pPr lvl="0">
              <a:lnSpc>
                <a:spcPct val="150000"/>
              </a:lnSpc>
            </a:pPr>
            <a:endParaRPr lang="en-GB" sz="1200" dirty="0">
              <a:solidFill>
                <a:srgbClr val="000000"/>
              </a:solidFill>
              <a:latin typeface="Calibri Light" panose="020F0302020204030204"/>
            </a:endParaRPr>
          </a:p>
          <a:p>
            <a:pPr lvl="0">
              <a:lnSpc>
                <a:spcPct val="150000"/>
              </a:lnSpc>
            </a:pPr>
            <a:endParaRPr lang="en-GB" sz="1200" dirty="0">
              <a:solidFill>
                <a:srgbClr val="000000"/>
              </a:solidFill>
              <a:latin typeface="Calibri Light" panose="020F0302020204030204"/>
            </a:endParaRPr>
          </a:p>
          <a:p>
            <a:pPr lvl="0">
              <a:lnSpc>
                <a:spcPct val="150000"/>
              </a:lnSpc>
            </a:pPr>
            <a:endParaRPr lang="en-GB" sz="1200" dirty="0">
              <a:solidFill>
                <a:srgbClr val="000000"/>
              </a:solidFill>
              <a:latin typeface="Calibri Light" panose="020F0302020204030204"/>
            </a:endParaRPr>
          </a:p>
          <a:p>
            <a:pPr lvl="0">
              <a:lnSpc>
                <a:spcPct val="150000"/>
              </a:lnSpc>
            </a:pPr>
            <a:endParaRPr lang="en-GB" sz="1200" dirty="0">
              <a:solidFill>
                <a:srgbClr val="000000"/>
              </a:solidFill>
              <a:latin typeface="Calibri Light" panose="020F0302020204030204"/>
            </a:endParaRPr>
          </a:p>
          <a:p>
            <a:pPr lvl="0">
              <a:lnSpc>
                <a:spcPct val="150000"/>
              </a:lnSpc>
            </a:pPr>
            <a:endParaRPr lang="en-GB" sz="1200" dirty="0">
              <a:solidFill>
                <a:srgbClr val="000000"/>
              </a:solidFill>
              <a:latin typeface="Calibri Light" panose="020F0302020204030204"/>
            </a:endParaRPr>
          </a:p>
          <a:p>
            <a:pPr>
              <a:lnSpc>
                <a:spcPct val="150000"/>
              </a:lnSpc>
            </a:pPr>
            <a:endParaRPr lang="en-GB" sz="1200" b="1" dirty="0">
              <a:solidFill>
                <a:srgbClr val="0C4DA2"/>
              </a:solidFill>
            </a:endParaRPr>
          </a:p>
          <a:p>
            <a:pPr>
              <a:lnSpc>
                <a:spcPct val="150000"/>
              </a:lnSpc>
            </a:pPr>
            <a:endParaRPr lang="en-GB" sz="1600" b="1" dirty="0">
              <a:solidFill>
                <a:srgbClr val="0C4DA2"/>
              </a:solidFill>
            </a:endParaRPr>
          </a:p>
          <a:p>
            <a:pPr>
              <a:lnSpc>
                <a:spcPct val="150000"/>
              </a:lnSpc>
            </a:pPr>
            <a:endParaRPr lang="en-GB" sz="1600" b="1" dirty="0">
              <a:solidFill>
                <a:srgbClr val="0C4DA2"/>
              </a:solidFill>
            </a:endParaRPr>
          </a:p>
          <a:p>
            <a:pPr>
              <a:lnSpc>
                <a:spcPct val="150000"/>
              </a:lnSpc>
            </a:pPr>
            <a:r>
              <a:rPr lang="en-GB" sz="1400" b="1" dirty="0">
                <a:solidFill>
                  <a:srgbClr val="0C4DA2"/>
                </a:solidFill>
                <a:latin typeface="Europea"/>
                <a:ea typeface="Europea" pitchFamily="2" charset="0"/>
              </a:rPr>
              <a:t>List of providers and their contact details </a:t>
            </a:r>
          </a:p>
          <a:p>
            <a:pPr lvl="0">
              <a:lnSpc>
                <a:spcPct val="150000"/>
              </a:lnSpc>
            </a:pPr>
            <a:endParaRPr lang="en-GB" sz="1600" b="1" dirty="0">
              <a:solidFill>
                <a:srgbClr val="0C4DA2"/>
              </a:solidFill>
            </a:endParaRPr>
          </a:p>
          <a:p>
            <a:pPr lvl="0">
              <a:lnSpc>
                <a:spcPct val="150000"/>
              </a:lnSpc>
            </a:pPr>
            <a:endParaRPr lang="en-GB" sz="1200" dirty="0">
              <a:solidFill>
                <a:srgbClr val="000000"/>
              </a:solidFill>
              <a:latin typeface="Calibri Light" panose="020F0302020204030204"/>
            </a:endParaRPr>
          </a:p>
          <a:p>
            <a:pPr lvl="0">
              <a:lnSpc>
                <a:spcPct val="150000"/>
              </a:lnSpc>
            </a:pPr>
            <a:endParaRPr lang="en-GB" sz="1200" dirty="0">
              <a:solidFill>
                <a:srgbClr val="000000"/>
              </a:solidFill>
              <a:latin typeface="Calibri Light" panose="020F0302020204030204"/>
            </a:endParaRPr>
          </a:p>
          <a:p>
            <a:pPr lvl="0">
              <a:lnSpc>
                <a:spcPct val="150000"/>
              </a:lnSpc>
            </a:pPr>
            <a:endParaRPr lang="en-GB" sz="1200" dirty="0">
              <a:solidFill>
                <a:srgbClr val="000000"/>
              </a:solidFill>
              <a:latin typeface="Calibri Light" panose="020F0302020204030204"/>
            </a:endParaRPr>
          </a:p>
          <a:p>
            <a:pPr lvl="0">
              <a:lnSpc>
                <a:spcPct val="150000"/>
              </a:lnSpc>
            </a:pPr>
            <a:endParaRPr lang="en-GB" sz="1200" dirty="0">
              <a:solidFill>
                <a:prstClr val="black"/>
              </a:solidFill>
              <a:latin typeface="Calibri Light" panose="020F0302020204030204"/>
            </a:endParaRPr>
          </a:p>
          <a:p>
            <a:endParaRPr lang="en-US" sz="1600" b="1" dirty="0">
              <a:solidFill>
                <a:srgbClr val="0C4DA2"/>
              </a:solidFill>
            </a:endParaRPr>
          </a:p>
        </p:txBody>
      </p:sp>
      <p:graphicFrame>
        <p:nvGraphicFramePr>
          <p:cNvPr id="12" name="Table 11">
            <a:extLst>
              <a:ext uri="{FF2B5EF4-FFF2-40B4-BE49-F238E27FC236}">
                <a16:creationId xmlns:a16="http://schemas.microsoft.com/office/drawing/2014/main" id="{D89EFC15-B23C-8874-1F01-0D718235926C}"/>
              </a:ext>
            </a:extLst>
          </p:cNvPr>
          <p:cNvGraphicFramePr>
            <a:graphicFrameLocks noGrp="1"/>
          </p:cNvGraphicFramePr>
          <p:nvPr>
            <p:extLst>
              <p:ext uri="{D42A27DB-BD31-4B8C-83A1-F6EECF244321}">
                <p14:modId xmlns:p14="http://schemas.microsoft.com/office/powerpoint/2010/main" val="1137199197"/>
              </p:ext>
            </p:extLst>
          </p:nvPr>
        </p:nvGraphicFramePr>
        <p:xfrm>
          <a:off x="548999" y="3384228"/>
          <a:ext cx="5760000" cy="2051657"/>
        </p:xfrm>
        <a:graphic>
          <a:graphicData uri="http://schemas.openxmlformats.org/drawingml/2006/table">
            <a:tbl>
              <a:tblPr/>
              <a:tblGrid>
                <a:gridCol w="374622">
                  <a:extLst>
                    <a:ext uri="{9D8B030D-6E8A-4147-A177-3AD203B41FA5}">
                      <a16:colId xmlns:a16="http://schemas.microsoft.com/office/drawing/2014/main" val="1785386946"/>
                    </a:ext>
                  </a:extLst>
                </a:gridCol>
                <a:gridCol w="2078636">
                  <a:extLst>
                    <a:ext uri="{9D8B030D-6E8A-4147-A177-3AD203B41FA5}">
                      <a16:colId xmlns:a16="http://schemas.microsoft.com/office/drawing/2014/main" val="821889281"/>
                    </a:ext>
                  </a:extLst>
                </a:gridCol>
                <a:gridCol w="1751251">
                  <a:extLst>
                    <a:ext uri="{9D8B030D-6E8A-4147-A177-3AD203B41FA5}">
                      <a16:colId xmlns:a16="http://schemas.microsoft.com/office/drawing/2014/main" val="4228941345"/>
                    </a:ext>
                  </a:extLst>
                </a:gridCol>
                <a:gridCol w="1555491">
                  <a:extLst>
                    <a:ext uri="{9D8B030D-6E8A-4147-A177-3AD203B41FA5}">
                      <a16:colId xmlns:a16="http://schemas.microsoft.com/office/drawing/2014/main" val="1302052451"/>
                    </a:ext>
                  </a:extLst>
                </a:gridCol>
              </a:tblGrid>
              <a:tr h="351863">
                <a:tc>
                  <a:txBody>
                    <a:bodyPr/>
                    <a:lstStyle/>
                    <a:p>
                      <a:pPr algn="ctr" rtl="0" fontAlgn="base"/>
                      <a:endParaRPr lang="en-GB" sz="1100" b="0" i="0">
                        <a:effectLst/>
                      </a:endParaRPr>
                    </a:p>
                  </a:txBody>
                  <a:tcPr marT="45721" marB="45721" anchor="ctr">
                    <a:lnL w="4763"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4763" cap="flat" cmpd="sng" algn="ctr">
                      <a:no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ap="flat" cmpd="sng" algn="ctr">
                      <a:noFill/>
                      <a:prstDash val="solid"/>
                      <a:round/>
                      <a:headEnd type="none" w="med" len="med"/>
                      <a:tailEnd type="none" w="med" len="med"/>
                    </a:lnTlToBr>
                    <a:lnBlToTr w="12700" cmpd="sng">
                      <a:noFill/>
                      <a:prstDash val="solid"/>
                    </a:lnBlToTr>
                    <a:solidFill>
                      <a:schemeClr val="bg1"/>
                    </a:solidFill>
                  </a:tcPr>
                </a:tc>
                <a:tc>
                  <a:txBody>
                    <a:bodyPr/>
                    <a:lstStyle/>
                    <a:p>
                      <a:pPr algn="ctr" rtl="0" fontAlgn="base"/>
                      <a:endParaRPr lang="en-GB" sz="1100" b="0" i="0">
                        <a:effectLst/>
                      </a:endParaRPr>
                    </a:p>
                  </a:txBody>
                  <a:tcPr marT="45721" marB="45721"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4763" cap="flat" cmpd="sng" algn="ctr">
                      <a:no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ap="flat" cmpd="sng" algn="ctr">
                      <a:noFill/>
                      <a:prstDash val="solid"/>
                      <a:round/>
                      <a:headEnd type="none" w="med" len="med"/>
                      <a:tailEnd type="none" w="med" len="med"/>
                    </a:lnTlToBr>
                    <a:lnBlToTr w="12700" cmpd="sng">
                      <a:noFill/>
                      <a:prstDash val="solid"/>
                    </a:lnBlToTr>
                    <a:solidFill>
                      <a:schemeClr val="bg1"/>
                    </a:solidFill>
                  </a:tcPr>
                </a:tc>
                <a:tc gridSpan="2">
                  <a:txBody>
                    <a:bodyPr/>
                    <a:lstStyle/>
                    <a:p>
                      <a:pPr algn="ctr" rtl="0" fontAlgn="base"/>
                      <a:r>
                        <a:rPr lang="en-GB" sz="1400" b="1" i="0">
                          <a:solidFill>
                            <a:srgbClr val="1F4E78"/>
                          </a:solidFill>
                          <a:effectLst/>
                        </a:rPr>
                        <a:t>Number of Languages</a:t>
                      </a:r>
                    </a:p>
                  </a:txBody>
                  <a:tcPr marT="45721" marB="45721" anchor="ctr">
                    <a:lnL w="57150" cap="flat" cmpd="sng" algn="ctr">
                      <a:solidFill>
                        <a:schemeClr val="bg1"/>
                      </a:solidFill>
                      <a:prstDash val="solid"/>
                      <a:round/>
                      <a:headEnd type="none" w="med" len="med"/>
                      <a:tailEnd type="none" w="med" len="med"/>
                    </a:lnL>
                    <a:lnR w="57150" cap="flat" cmpd="sng" algn="ctr">
                      <a:noFill/>
                      <a:prstDash val="solid"/>
                      <a:round/>
                      <a:headEnd type="none" w="med" len="med"/>
                      <a:tailEnd type="none" w="med" len="med"/>
                    </a:lnR>
                    <a:lnT w="4763" cap="flat" cmpd="sng" algn="ctr">
                      <a:no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rtl="0" fontAlgn="base"/>
                      <a:endParaRPr lang="en-GB" sz="2400" b="0" i="0">
                        <a:effectLst/>
                      </a:endParaRPr>
                    </a:p>
                  </a:txBody>
                  <a:tcPr anchor="ctr">
                    <a:lnL w="57150" cap="flat" cmpd="sng" algn="ctr">
                      <a:solidFill>
                        <a:schemeClr val="bg1"/>
                      </a:solidFill>
                      <a:prstDash val="solid"/>
                      <a:round/>
                      <a:headEnd type="none" w="med" len="med"/>
                      <a:tailEnd type="none" w="med" len="med"/>
                    </a:lnL>
                    <a:lnR w="4763" cap="flat" cmpd="sng" algn="ctr">
                      <a:noFill/>
                      <a:prstDash val="solid"/>
                      <a:round/>
                      <a:headEnd type="none" w="med" len="med"/>
                      <a:tailEnd type="none" w="med" len="med"/>
                    </a:lnR>
                    <a:lnT w="4763" cap="flat" cmpd="sng" algn="ctr">
                      <a:no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8"/>
                    </a:solidFill>
                  </a:tcPr>
                </a:tc>
                <a:extLst>
                  <a:ext uri="{0D108BD9-81ED-4DB2-BD59-A6C34878D82A}">
                    <a16:rowId xmlns:a16="http://schemas.microsoft.com/office/drawing/2014/main" val="383388626"/>
                  </a:ext>
                </a:extLst>
              </a:tr>
              <a:tr h="403106">
                <a:tc>
                  <a:txBody>
                    <a:bodyPr/>
                    <a:lstStyle/>
                    <a:p>
                      <a:pPr algn="ctr" rtl="0" fontAlgn="base"/>
                      <a:endParaRPr lang="en-GB" sz="1100" b="0" i="0" dirty="0">
                        <a:effectLst/>
                      </a:endParaRPr>
                    </a:p>
                  </a:txBody>
                  <a:tcPr marT="45721" marB="45721" anchor="ctr">
                    <a:lnL w="4763"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ap="flat" cmpd="sng" algn="ctr">
                      <a:noFill/>
                      <a:prstDash val="solid"/>
                      <a:round/>
                      <a:headEnd type="none" w="med" len="med"/>
                      <a:tailEnd type="none" w="med" len="med"/>
                    </a:lnTlToBr>
                    <a:lnBlToTr w="12700" cmpd="sng">
                      <a:noFill/>
                      <a:prstDash val="solid"/>
                    </a:lnBlToTr>
                    <a:solidFill>
                      <a:schemeClr val="bg1"/>
                    </a:solidFill>
                  </a:tcPr>
                </a:tc>
                <a:tc>
                  <a:txBody>
                    <a:bodyPr/>
                    <a:lstStyle/>
                    <a:p>
                      <a:pPr algn="ctr" rtl="0" fontAlgn="base"/>
                      <a:r>
                        <a:rPr lang="en-GB" sz="1100" b="0" i="0">
                          <a:solidFill>
                            <a:srgbClr val="000000"/>
                          </a:solidFill>
                          <a:effectLst/>
                          <a:latin typeface="Calibri"/>
                        </a:rPr>
                        <a:t>  </a:t>
                      </a:r>
                      <a:endParaRPr lang="en-GB" sz="1100" b="0" i="0">
                        <a:effectLst/>
                        <a:latin typeface="Calibri"/>
                      </a:endParaRPr>
                    </a:p>
                  </a:txBody>
                  <a:tcPr marT="45721" marB="45721"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ap="flat" cmpd="sng" algn="ctr">
                      <a:noFill/>
                      <a:prstDash val="solid"/>
                      <a:round/>
                      <a:headEnd type="none" w="med" len="med"/>
                      <a:tailEnd type="none" w="med" len="med"/>
                    </a:lnTlToBr>
                    <a:lnBlToTr w="12700" cmpd="sng">
                      <a:noFill/>
                      <a:prstDash val="solid"/>
                    </a:lnBlToTr>
                    <a:solidFill>
                      <a:schemeClr val="bg1"/>
                    </a:solidFill>
                  </a:tcPr>
                </a:tc>
                <a:tc>
                  <a:txBody>
                    <a:bodyPr/>
                    <a:lstStyle/>
                    <a:p>
                      <a:pPr algn="ctr" rtl="0" fontAlgn="base"/>
                      <a:r>
                        <a:rPr lang="en-GB" sz="1400" b="0" i="0" dirty="0">
                          <a:solidFill>
                            <a:srgbClr val="FFFFFF"/>
                          </a:solidFill>
                          <a:effectLst/>
                          <a:latin typeface="+mn-lt"/>
                        </a:rPr>
                        <a:t>2 - 15  </a:t>
                      </a:r>
                      <a:endParaRPr lang="en-GB" sz="2400" b="0" i="0" dirty="0">
                        <a:effectLst/>
                        <a:latin typeface="+mn-lt"/>
                      </a:endParaRPr>
                    </a:p>
                  </a:txBody>
                  <a:tcPr marT="45721" marB="45721"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8"/>
                    </a:solidFill>
                  </a:tcPr>
                </a:tc>
                <a:tc>
                  <a:txBody>
                    <a:bodyPr/>
                    <a:lstStyle/>
                    <a:p>
                      <a:pPr algn="ctr" rtl="0" fontAlgn="base"/>
                      <a:r>
                        <a:rPr lang="en-GB" sz="1400" b="0" i="0">
                          <a:solidFill>
                            <a:srgbClr val="FFFFFF"/>
                          </a:solidFill>
                          <a:effectLst/>
                          <a:latin typeface="+mn-lt"/>
                        </a:rPr>
                        <a:t>&gt; 15</a:t>
                      </a:r>
                      <a:endParaRPr lang="en-GB" sz="2400" b="0" i="0">
                        <a:effectLst/>
                        <a:latin typeface="+mn-lt"/>
                      </a:endParaRPr>
                    </a:p>
                  </a:txBody>
                  <a:tcPr marT="45721" marB="45721" anchor="ctr">
                    <a:lnL w="57150" cap="flat" cmpd="sng" algn="ctr">
                      <a:solidFill>
                        <a:schemeClr val="bg1"/>
                      </a:solidFill>
                      <a:prstDash val="solid"/>
                      <a:round/>
                      <a:headEnd type="none" w="med" len="med"/>
                      <a:tailEnd type="none" w="med" len="med"/>
                    </a:lnL>
                    <a:lnR w="4763" cap="flat" cmpd="sng" algn="ctr">
                      <a:no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8"/>
                    </a:solidFill>
                  </a:tcPr>
                </a:tc>
                <a:extLst>
                  <a:ext uri="{0D108BD9-81ED-4DB2-BD59-A6C34878D82A}">
                    <a16:rowId xmlns:a16="http://schemas.microsoft.com/office/drawing/2014/main" val="789282493"/>
                  </a:ext>
                </a:extLst>
              </a:tr>
              <a:tr h="648344">
                <a:tc rowSpan="2">
                  <a:txBody>
                    <a:bodyPr/>
                    <a:lstStyle/>
                    <a:p>
                      <a:pPr algn="ctr" rtl="0" fontAlgn="base"/>
                      <a:r>
                        <a:rPr lang="en-GB" sz="1400" b="1" i="0" kern="1200" dirty="0">
                          <a:solidFill>
                            <a:srgbClr val="1F4E78"/>
                          </a:solidFill>
                          <a:effectLst/>
                          <a:latin typeface="+mn-lt"/>
                          <a:ea typeface="+mn-ea"/>
                          <a:cs typeface="+mn-cs"/>
                        </a:rPr>
                        <a:t>Meeting duration</a:t>
                      </a:r>
                    </a:p>
                  </a:txBody>
                  <a:tcPr marT="45721" marB="45721" vert="vert270" anchor="ctr">
                    <a:lnL w="4763"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base"/>
                      <a:r>
                        <a:rPr lang="en-GB" sz="1400" b="0" i="0" dirty="0">
                          <a:solidFill>
                            <a:srgbClr val="000000"/>
                          </a:solidFill>
                          <a:effectLst/>
                          <a:latin typeface="+mn-lt"/>
                        </a:rPr>
                        <a:t>up to 4 hours  </a:t>
                      </a:r>
                      <a:endParaRPr lang="en-GB" sz="2400" b="0" i="0" dirty="0">
                        <a:effectLst/>
                        <a:latin typeface="+mn-lt"/>
                      </a:endParaRPr>
                    </a:p>
                  </a:txBody>
                  <a:tcPr marT="45721" marB="45721"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algn="ctr" rtl="0" fontAlgn="base"/>
                      <a:r>
                        <a:rPr lang="en-GB" sz="1400" b="1" i="0" dirty="0" err="1">
                          <a:solidFill>
                            <a:srgbClr val="5B9AD5"/>
                          </a:solidFill>
                          <a:effectLst/>
                          <a:latin typeface="+mn-lt"/>
                        </a:rPr>
                        <a:t>RoC</a:t>
                      </a:r>
                      <a:r>
                        <a:rPr lang="en-GB" sz="1400" b="1" i="0" dirty="0">
                          <a:solidFill>
                            <a:srgbClr val="5B9AD5"/>
                          </a:solidFill>
                          <a:effectLst/>
                          <a:latin typeface="+mn-lt"/>
                        </a:rPr>
                        <a:t> 1-2026 </a:t>
                      </a:r>
                      <a:r>
                        <a:rPr lang="en-GB" sz="1400" b="0" i="0" dirty="0">
                          <a:solidFill>
                            <a:srgbClr val="5B9AD5"/>
                          </a:solidFill>
                          <a:effectLst/>
                          <a:latin typeface="+mn-lt"/>
                        </a:rPr>
                        <a:t>  </a:t>
                      </a:r>
                      <a:endParaRPr lang="en-GB" sz="1400" b="0" i="0" dirty="0">
                        <a:effectLst/>
                        <a:latin typeface="+mn-lt"/>
                      </a:endParaRPr>
                    </a:p>
                    <a:p>
                      <a:pPr algn="ctr" rtl="0" fontAlgn="base"/>
                      <a:r>
                        <a:rPr lang="en-GB" sz="1400" b="1" i="0" dirty="0" err="1">
                          <a:solidFill>
                            <a:srgbClr val="5B9AD5"/>
                          </a:solidFill>
                          <a:effectLst/>
                          <a:latin typeface="+mn-lt"/>
                        </a:rPr>
                        <a:t>Interactio</a:t>
                      </a:r>
                      <a:r>
                        <a:rPr lang="en-GB" sz="1400" b="0" i="0" dirty="0">
                          <a:solidFill>
                            <a:srgbClr val="5B9AD5"/>
                          </a:solidFill>
                          <a:effectLst/>
                          <a:latin typeface="+mn-lt"/>
                        </a:rPr>
                        <a:t>  </a:t>
                      </a:r>
                      <a:endParaRPr lang="en-GB" sz="1400" b="0" i="0" dirty="0">
                        <a:effectLst/>
                        <a:latin typeface="+mn-lt"/>
                      </a:endParaRPr>
                    </a:p>
                  </a:txBody>
                  <a:tcPr marT="45721" marB="45721"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7E6E6"/>
                    </a:solidFill>
                  </a:tcPr>
                </a:tc>
                <a:tc rowSpan="2">
                  <a:txBody>
                    <a:bodyPr/>
                    <a:lstStyle/>
                    <a:p>
                      <a:pPr algn="ctr" rtl="0" fontAlgn="base"/>
                      <a:r>
                        <a:rPr lang="en-GB" sz="1400" b="1" i="0" dirty="0" err="1">
                          <a:solidFill>
                            <a:srgbClr val="6FAC47"/>
                          </a:solidFill>
                          <a:effectLst/>
                          <a:latin typeface="+mn-lt"/>
                        </a:rPr>
                        <a:t>RoC</a:t>
                      </a:r>
                      <a:r>
                        <a:rPr lang="en-GB" sz="1400" b="1" i="0" dirty="0">
                          <a:solidFill>
                            <a:srgbClr val="6FAC47"/>
                          </a:solidFill>
                          <a:effectLst/>
                          <a:latin typeface="+mn-lt"/>
                        </a:rPr>
                        <a:t> 3-2026</a:t>
                      </a:r>
                      <a:r>
                        <a:rPr lang="en-GB" sz="1400" b="0" i="0" dirty="0">
                          <a:solidFill>
                            <a:srgbClr val="6FAC47"/>
                          </a:solidFill>
                          <a:effectLst/>
                          <a:latin typeface="+mn-lt"/>
                        </a:rPr>
                        <a:t>  </a:t>
                      </a:r>
                      <a:endParaRPr lang="en-GB" sz="1400" b="0" i="0" dirty="0">
                        <a:effectLst/>
                        <a:latin typeface="+mn-lt"/>
                      </a:endParaRPr>
                    </a:p>
                    <a:p>
                      <a:pPr algn="ctr" rtl="0" fontAlgn="base"/>
                      <a:r>
                        <a:rPr lang="en-GB" sz="1400" b="1" i="0" dirty="0" err="1">
                          <a:solidFill>
                            <a:srgbClr val="6FAC47"/>
                          </a:solidFill>
                          <a:effectLst/>
                          <a:latin typeface="+mn-lt"/>
                        </a:rPr>
                        <a:t>Interactio</a:t>
                      </a:r>
                      <a:r>
                        <a:rPr lang="en-GB" sz="1400" b="1" i="0" dirty="0">
                          <a:solidFill>
                            <a:srgbClr val="6FAC47"/>
                          </a:solidFill>
                          <a:effectLst/>
                          <a:latin typeface="+mn-lt"/>
                        </a:rPr>
                        <a:t> </a:t>
                      </a:r>
                      <a:endParaRPr lang="en-GB" sz="1400" b="0" i="0" dirty="0">
                        <a:effectLst/>
                        <a:latin typeface="+mn-lt"/>
                      </a:endParaRPr>
                    </a:p>
                  </a:txBody>
                  <a:tcPr marT="45721" marB="45721" anchor="ctr">
                    <a:lnL w="57150" cap="flat" cmpd="sng" algn="ctr">
                      <a:solidFill>
                        <a:schemeClr val="bg1"/>
                      </a:solidFill>
                      <a:prstDash val="solid"/>
                      <a:round/>
                      <a:headEnd type="none" w="med" len="med"/>
                      <a:tailEnd type="none" w="med" len="med"/>
                    </a:lnL>
                    <a:lnR w="4763" cap="flat" cmpd="sng" algn="ctr">
                      <a:no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455469518"/>
                  </a:ext>
                </a:extLst>
              </a:tr>
              <a:tr h="648344">
                <a:tc vMerge="1">
                  <a:txBody>
                    <a:bodyPr/>
                    <a:lstStyle/>
                    <a:p>
                      <a:pPr algn="l" rtl="0" fontAlgn="base"/>
                      <a:endParaRPr lang="en-GB" sz="2800" b="0" i="0">
                        <a:effectLst/>
                      </a:endParaRPr>
                    </a:p>
                  </a:txBody>
                  <a:tcPr anchor="ctr">
                    <a:lnL w="4763"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2EFDA"/>
                    </a:solidFill>
                  </a:tcPr>
                </a:tc>
                <a:tc>
                  <a:txBody>
                    <a:bodyPr/>
                    <a:lstStyle/>
                    <a:p>
                      <a:pPr algn="l" rtl="0" fontAlgn="base"/>
                      <a:r>
                        <a:rPr lang="en-GB" sz="1400" b="0" i="0" dirty="0">
                          <a:solidFill>
                            <a:srgbClr val="000000"/>
                          </a:solidFill>
                          <a:effectLst/>
                          <a:latin typeface="Calibri"/>
                        </a:rPr>
                        <a:t>Full day</a:t>
                      </a:r>
                      <a:endParaRPr lang="en-GB" sz="2400" b="0" i="0" dirty="0">
                        <a:effectLst/>
                        <a:latin typeface="Calibri"/>
                      </a:endParaRPr>
                    </a:p>
                  </a:txBody>
                  <a:tcPr marT="45721" marB="45721"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2EFDA"/>
                    </a:solidFill>
                  </a:tcPr>
                </a:tc>
                <a:tc>
                  <a:txBody>
                    <a:bodyPr/>
                    <a:lstStyle/>
                    <a:p>
                      <a:pPr algn="ctr" rtl="0" fontAlgn="base"/>
                      <a:r>
                        <a:rPr lang="en-GB" sz="1400" b="1" i="0" dirty="0" err="1">
                          <a:solidFill>
                            <a:srgbClr val="7030A0"/>
                          </a:solidFill>
                          <a:effectLst/>
                          <a:latin typeface="+mn-lt"/>
                        </a:rPr>
                        <a:t>RoC</a:t>
                      </a:r>
                      <a:r>
                        <a:rPr lang="en-GB" sz="1400" b="1" i="0" dirty="0">
                          <a:solidFill>
                            <a:srgbClr val="7030A0"/>
                          </a:solidFill>
                          <a:effectLst/>
                          <a:latin typeface="+mn-lt"/>
                        </a:rPr>
                        <a:t> 2-2026</a:t>
                      </a:r>
                      <a:r>
                        <a:rPr lang="en-GB" sz="1400" b="0" i="0" dirty="0">
                          <a:solidFill>
                            <a:srgbClr val="7030A0"/>
                          </a:solidFill>
                          <a:effectLst/>
                          <a:latin typeface="+mn-lt"/>
                        </a:rPr>
                        <a:t>  </a:t>
                      </a:r>
                      <a:endParaRPr lang="en-GB" sz="1400" b="0" i="0" dirty="0">
                        <a:effectLst/>
                        <a:latin typeface="+mn-lt"/>
                      </a:endParaRPr>
                    </a:p>
                    <a:p>
                      <a:pPr algn="ctr" rtl="0" fontAlgn="base"/>
                      <a:r>
                        <a:rPr lang="en-GB" sz="1400" b="1" i="0" dirty="0">
                          <a:solidFill>
                            <a:srgbClr val="7030A0"/>
                          </a:solidFill>
                          <a:effectLst/>
                          <a:latin typeface="+mn-lt"/>
                        </a:rPr>
                        <a:t>GTC AMG  </a:t>
                      </a:r>
                      <a:r>
                        <a:rPr lang="en-GB" sz="1400" b="0" i="0" dirty="0">
                          <a:solidFill>
                            <a:srgbClr val="7030A0"/>
                          </a:solidFill>
                          <a:effectLst/>
                          <a:latin typeface="+mn-lt"/>
                        </a:rPr>
                        <a:t> </a:t>
                      </a:r>
                      <a:endParaRPr lang="en-GB" sz="1400" b="0" i="0" dirty="0">
                        <a:effectLst/>
                        <a:latin typeface="+mn-lt"/>
                      </a:endParaRPr>
                    </a:p>
                  </a:txBody>
                  <a:tcPr marT="45721" marB="45721"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7E6E6"/>
                    </a:solidFill>
                  </a:tcPr>
                </a:tc>
                <a:tc vMerge="1">
                  <a:txBody>
                    <a:bodyPr/>
                    <a:lstStyle/>
                    <a:p>
                      <a:endParaRPr lang="en-GB"/>
                    </a:p>
                  </a:txBody>
                  <a:tcPr/>
                </a:tc>
                <a:extLst>
                  <a:ext uri="{0D108BD9-81ED-4DB2-BD59-A6C34878D82A}">
                    <a16:rowId xmlns:a16="http://schemas.microsoft.com/office/drawing/2014/main" val="970846773"/>
                  </a:ext>
                </a:extLst>
              </a:tr>
            </a:tbl>
          </a:graphicData>
        </a:graphic>
      </p:graphicFrame>
      <p:sp>
        <p:nvSpPr>
          <p:cNvPr id="4" name="Rectangle 3">
            <a:extLst>
              <a:ext uri="{FF2B5EF4-FFF2-40B4-BE49-F238E27FC236}">
                <a16:creationId xmlns:a16="http://schemas.microsoft.com/office/drawing/2014/main" id="{A487B73E-A24B-B1F8-DAB0-9DC446D57B3E}"/>
              </a:ext>
            </a:extLst>
          </p:cNvPr>
          <p:cNvSpPr/>
          <p:nvPr/>
        </p:nvSpPr>
        <p:spPr>
          <a:xfrm>
            <a:off x="0" y="-2"/>
            <a:ext cx="6858000" cy="856526"/>
          </a:xfrm>
          <a:prstGeom prst="rect">
            <a:avLst/>
          </a:prstGeom>
          <a:solidFill>
            <a:srgbClr val="0C4DA2"/>
          </a:solidFill>
          <a:ln>
            <a:solidFill>
              <a:srgbClr val="0C4D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pic>
        <p:nvPicPr>
          <p:cNvPr id="5" name="Picture 4">
            <a:extLst>
              <a:ext uri="{FF2B5EF4-FFF2-40B4-BE49-F238E27FC236}">
                <a16:creationId xmlns:a16="http://schemas.microsoft.com/office/drawing/2014/main" id="{4FDB3E58-8B67-C74E-715B-F8FA8AC4283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85649" y="-87334"/>
            <a:ext cx="1299580" cy="1031189"/>
          </a:xfrm>
          <a:prstGeom prst="rect">
            <a:avLst/>
          </a:prstGeom>
        </p:spPr>
      </p:pic>
      <p:sp>
        <p:nvSpPr>
          <p:cNvPr id="6" name="Rectangle 5">
            <a:extLst>
              <a:ext uri="{FF2B5EF4-FFF2-40B4-BE49-F238E27FC236}">
                <a16:creationId xmlns:a16="http://schemas.microsoft.com/office/drawing/2014/main" id="{5031FF3A-C458-12A6-C40A-68AB67BAD0A5}"/>
              </a:ext>
            </a:extLst>
          </p:cNvPr>
          <p:cNvSpPr/>
          <p:nvPr/>
        </p:nvSpPr>
        <p:spPr>
          <a:xfrm>
            <a:off x="354758" y="1110509"/>
            <a:ext cx="5958289" cy="584775"/>
          </a:xfrm>
          <a:prstGeom prst="rect">
            <a:avLst/>
          </a:prstGeom>
        </p:spPr>
        <p:txBody>
          <a:bodyPr wrap="square">
            <a:spAutoFit/>
          </a:bodyPr>
          <a:lstStyle/>
          <a:p>
            <a:pPr defTabSz="914373"/>
            <a:r>
              <a:rPr lang="en-GB" sz="1600" b="1" kern="0" dirty="0">
                <a:solidFill>
                  <a:srgbClr val="0C4DA2"/>
                </a:solidFill>
                <a:latin typeface="Europea" pitchFamily="2" charset="0"/>
                <a:ea typeface="Europea" pitchFamily="2" charset="0"/>
              </a:rPr>
              <a:t>EP-LINC/2024/OP/0002 - EUVC LOT 2</a:t>
            </a:r>
            <a:r>
              <a:rPr lang="en-GB" sz="1600" kern="0" dirty="0">
                <a:solidFill>
                  <a:srgbClr val="0C4DA2"/>
                </a:solidFill>
                <a:latin typeface="Europea" pitchFamily="2" charset="0"/>
                <a:ea typeface="Europea" pitchFamily="2" charset="0"/>
              </a:rPr>
              <a:t> </a:t>
            </a:r>
          </a:p>
          <a:p>
            <a:pPr lvl="0">
              <a:defRPr/>
            </a:pPr>
            <a:r>
              <a:rPr lang="en-GB" sz="1600" b="1" kern="0" dirty="0">
                <a:solidFill>
                  <a:srgbClr val="0C4DA2"/>
                </a:solidFill>
                <a:latin typeface="Europea" pitchFamily="2" charset="0"/>
                <a:ea typeface="Europea" pitchFamily="2" charset="0"/>
              </a:rPr>
              <a:t>REMOTE SIMULTANEOUS INTERPRETATION SERVICES</a:t>
            </a:r>
            <a:endParaRPr lang="en-GB" sz="1600" kern="0" dirty="0">
              <a:solidFill>
                <a:srgbClr val="0C4DA2"/>
              </a:solidFill>
              <a:latin typeface="Europea" pitchFamily="2" charset="0"/>
              <a:ea typeface="Europea" pitchFamily="2" charset="0"/>
            </a:endParaRPr>
          </a:p>
        </p:txBody>
      </p:sp>
      <p:sp>
        <p:nvSpPr>
          <p:cNvPr id="7" name="Rectangle 6">
            <a:extLst>
              <a:ext uri="{FF2B5EF4-FFF2-40B4-BE49-F238E27FC236}">
                <a16:creationId xmlns:a16="http://schemas.microsoft.com/office/drawing/2014/main" id="{2F588EED-9E36-9D3A-27DA-C84D344BE775}"/>
              </a:ext>
            </a:extLst>
          </p:cNvPr>
          <p:cNvSpPr/>
          <p:nvPr/>
        </p:nvSpPr>
        <p:spPr>
          <a:xfrm>
            <a:off x="368501" y="166651"/>
            <a:ext cx="4836136" cy="523220"/>
          </a:xfrm>
          <a:prstGeom prst="rect">
            <a:avLst/>
          </a:prstGeom>
        </p:spPr>
        <p:txBody>
          <a:bodyPr wrap="square">
            <a:spAutoFit/>
          </a:bodyPr>
          <a:lstStyle/>
          <a:p>
            <a:r>
              <a:rPr lang="en-GB" sz="1400" b="1">
                <a:solidFill>
                  <a:schemeClr val="bg1"/>
                </a:solidFill>
                <a:latin typeface="Europea" pitchFamily="2" charset="0"/>
                <a:ea typeface="Europea" pitchFamily="2" charset="0"/>
              </a:rPr>
              <a:t>Directorate-General for Logistics and Interpretation for Conferences (DG LINC)</a:t>
            </a:r>
          </a:p>
        </p:txBody>
      </p:sp>
      <p:sp>
        <p:nvSpPr>
          <p:cNvPr id="15" name="Rectangle 14">
            <a:extLst>
              <a:ext uri="{FF2B5EF4-FFF2-40B4-BE49-F238E27FC236}">
                <a16:creationId xmlns:a16="http://schemas.microsoft.com/office/drawing/2014/main" id="{6E81B413-D6EF-994C-7463-93845450307A}"/>
              </a:ext>
            </a:extLst>
          </p:cNvPr>
          <p:cNvSpPr/>
          <p:nvPr/>
        </p:nvSpPr>
        <p:spPr>
          <a:xfrm>
            <a:off x="404664" y="8021944"/>
            <a:ext cx="6102756" cy="1200329"/>
          </a:xfrm>
          <a:prstGeom prst="rect">
            <a:avLst/>
          </a:prstGeom>
        </p:spPr>
        <p:txBody>
          <a:bodyPr wrap="square" lIns="91440" tIns="45720" rIns="91440" bIns="45720" anchor="t">
            <a:spAutoFit/>
          </a:bodyPr>
          <a:lstStyle/>
          <a:p>
            <a:pPr algn="just">
              <a:lnSpc>
                <a:spcPct val="150000"/>
              </a:lnSpc>
            </a:pPr>
            <a:r>
              <a:rPr lang="en-GB" sz="1200" dirty="0">
                <a:solidFill>
                  <a:srgbClr val="000000"/>
                </a:solidFill>
                <a:ea typeface="+mn-lt"/>
                <a:cs typeface="+mn-lt"/>
              </a:rPr>
              <a:t>Please note that for each Reopening of Competition, the respective Specifications can be found in the </a:t>
            </a:r>
            <a:r>
              <a:rPr lang="en-GB" sz="1200" dirty="0" err="1">
                <a:solidFill>
                  <a:srgbClr val="000000"/>
                </a:solidFill>
                <a:ea typeface="+mn-lt"/>
                <a:cs typeface="+mn-lt"/>
              </a:rPr>
              <a:t>Infopack</a:t>
            </a:r>
            <a:r>
              <a:rPr lang="en-GB" sz="1200" dirty="0">
                <a:solidFill>
                  <a:srgbClr val="000000"/>
                </a:solidFill>
                <a:ea typeface="+mn-lt"/>
                <a:cs typeface="+mn-lt"/>
              </a:rPr>
              <a:t> shared on the </a:t>
            </a:r>
            <a:r>
              <a:rPr lang="en-GB" sz="1200" dirty="0" err="1">
                <a:solidFill>
                  <a:srgbClr val="000000"/>
                </a:solidFill>
                <a:ea typeface="+mn-lt"/>
                <a:cs typeface="+mn-lt"/>
              </a:rPr>
              <a:t>CircABC</a:t>
            </a:r>
            <a:r>
              <a:rPr lang="en-GB" sz="1200" dirty="0">
                <a:solidFill>
                  <a:srgbClr val="000000"/>
                </a:solidFill>
                <a:ea typeface="+mn-lt"/>
                <a:cs typeface="+mn-lt"/>
              </a:rPr>
              <a:t> platform.</a:t>
            </a:r>
          </a:p>
          <a:p>
            <a:pPr>
              <a:lnSpc>
                <a:spcPct val="150000"/>
              </a:lnSpc>
            </a:pPr>
            <a:r>
              <a:rPr lang="en-GB" sz="1200" dirty="0">
                <a:ea typeface="+mn-lt"/>
                <a:cs typeface="+mn-lt"/>
              </a:rPr>
              <a:t>Link </a:t>
            </a:r>
            <a:r>
              <a:rPr lang="en-GB" sz="1200" dirty="0" err="1">
                <a:ea typeface="+mn-lt"/>
                <a:cs typeface="+mn-lt"/>
              </a:rPr>
              <a:t>CircABC</a:t>
            </a:r>
            <a:r>
              <a:rPr lang="en-GB" sz="1200" dirty="0">
                <a:ea typeface="+mn-lt"/>
                <a:cs typeface="+mn-lt"/>
              </a:rPr>
              <a:t> platform: </a:t>
            </a:r>
            <a:r>
              <a:rPr lang="en-GB" sz="1200" dirty="0">
                <a:ea typeface="+mn-lt"/>
                <a:cs typeface="+mn-lt"/>
                <a:hlinkClick r:id="rId3"/>
              </a:rPr>
              <a:t>https://circabc.europa.eu/ui/group/ac6053ef-72a9-4a4f-8a54-5b9d8a0613d0</a:t>
            </a:r>
            <a:r>
              <a:rPr lang="en-GB" sz="1200" dirty="0">
                <a:ea typeface="+mn-lt"/>
                <a:cs typeface="+mn-lt"/>
              </a:rPr>
              <a:t> </a:t>
            </a:r>
          </a:p>
        </p:txBody>
      </p:sp>
      <p:graphicFrame>
        <p:nvGraphicFramePr>
          <p:cNvPr id="2" name="Table 1">
            <a:extLst>
              <a:ext uri="{FF2B5EF4-FFF2-40B4-BE49-F238E27FC236}">
                <a16:creationId xmlns:a16="http://schemas.microsoft.com/office/drawing/2014/main" id="{029D258C-8EB2-0EDF-32AC-11B966AF6AB8}"/>
              </a:ext>
            </a:extLst>
          </p:cNvPr>
          <p:cNvGraphicFramePr>
            <a:graphicFrameLocks noGrp="1"/>
          </p:cNvGraphicFramePr>
          <p:nvPr>
            <p:extLst>
              <p:ext uri="{D42A27DB-BD31-4B8C-83A1-F6EECF244321}">
                <p14:modId xmlns:p14="http://schemas.microsoft.com/office/powerpoint/2010/main" val="3508985542"/>
              </p:ext>
            </p:extLst>
          </p:nvPr>
        </p:nvGraphicFramePr>
        <p:xfrm>
          <a:off x="998982" y="6825209"/>
          <a:ext cx="4860032" cy="847690"/>
        </p:xfrm>
        <a:graphic>
          <a:graphicData uri="http://schemas.openxmlformats.org/drawingml/2006/table">
            <a:tbl>
              <a:tblPr firstRow="1" bandRow="1">
                <a:tableStyleId>{5C22544A-7EE6-4342-B048-85BDC9FD1C3A}</a:tableStyleId>
              </a:tblPr>
              <a:tblGrid>
                <a:gridCol w="2430016">
                  <a:extLst>
                    <a:ext uri="{9D8B030D-6E8A-4147-A177-3AD203B41FA5}">
                      <a16:colId xmlns:a16="http://schemas.microsoft.com/office/drawing/2014/main" val="3916660466"/>
                    </a:ext>
                  </a:extLst>
                </a:gridCol>
                <a:gridCol w="2430016">
                  <a:extLst>
                    <a:ext uri="{9D8B030D-6E8A-4147-A177-3AD203B41FA5}">
                      <a16:colId xmlns:a16="http://schemas.microsoft.com/office/drawing/2014/main" val="2686825482"/>
                    </a:ext>
                  </a:extLst>
                </a:gridCol>
              </a:tblGrid>
              <a:tr h="246519">
                <a:tc>
                  <a:txBody>
                    <a:bodyPr/>
                    <a:lstStyle/>
                    <a:p>
                      <a:r>
                        <a:rPr lang="en-GB" sz="1200" b="0">
                          <a:latin typeface="+mn-lt"/>
                        </a:rPr>
                        <a:t>Provider name</a:t>
                      </a:r>
                    </a:p>
                  </a:txBody>
                  <a:tcPr>
                    <a:solidFill>
                      <a:srgbClr val="0C4DA2"/>
                    </a:solidFill>
                  </a:tcPr>
                </a:tc>
                <a:tc>
                  <a:txBody>
                    <a:bodyPr/>
                    <a:lstStyle/>
                    <a:p>
                      <a:r>
                        <a:rPr lang="en-GB" sz="1200" b="0">
                          <a:latin typeface="+mn-lt"/>
                        </a:rPr>
                        <a:t>Contact email</a:t>
                      </a:r>
                    </a:p>
                  </a:txBody>
                  <a:tcPr>
                    <a:solidFill>
                      <a:srgbClr val="0C4DA2"/>
                    </a:solidFill>
                  </a:tcPr>
                </a:tc>
                <a:extLst>
                  <a:ext uri="{0D108BD9-81ED-4DB2-BD59-A6C34878D82A}">
                    <a16:rowId xmlns:a16="http://schemas.microsoft.com/office/drawing/2014/main" val="1892959070"/>
                  </a:ext>
                </a:extLst>
              </a:tr>
              <a:tr h="24651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0" i="0">
                          <a:solidFill>
                            <a:srgbClr val="000000"/>
                          </a:solidFill>
                          <a:effectLst/>
                          <a:latin typeface="+mn-lt"/>
                        </a:rPr>
                        <a:t>UAB </a:t>
                      </a:r>
                      <a:r>
                        <a:rPr lang="en-GB" sz="1200" b="0" i="0" err="1">
                          <a:solidFill>
                            <a:srgbClr val="000000"/>
                          </a:solidFill>
                          <a:effectLst/>
                          <a:latin typeface="+mn-lt"/>
                        </a:rPr>
                        <a:t>Interactio</a:t>
                      </a:r>
                      <a:r>
                        <a:rPr lang="en-GB" sz="1200" b="0" i="0">
                          <a:solidFill>
                            <a:srgbClr val="000000"/>
                          </a:solidFill>
                          <a:effectLst/>
                          <a:latin typeface="+mn-lt"/>
                        </a:rPr>
                        <a:t>  </a:t>
                      </a:r>
                      <a:endParaRPr lang="en-GB" sz="1200" b="0" i="0">
                        <a:effectLst/>
                        <a:latin typeface="+mn-lt"/>
                      </a:endParaRPr>
                    </a:p>
                  </a:txBody>
                  <a:tcPr>
                    <a:solidFill>
                      <a:srgbClr val="E7E6E6"/>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0" i="0" dirty="0">
                          <a:effectLst/>
                          <a:latin typeface="+mn-lt"/>
                          <a:hlinkClick r:id="rId4"/>
                        </a:rPr>
                        <a:t>ep.interpreters@interactio.io</a:t>
                      </a:r>
                      <a:r>
                        <a:rPr lang="en-GB" sz="1200" b="0" i="0" dirty="0">
                          <a:effectLst/>
                          <a:latin typeface="+mn-lt"/>
                        </a:rPr>
                        <a:t> </a:t>
                      </a:r>
                      <a:endParaRPr lang="en-GB" sz="1200" b="0" i="0" dirty="0">
                        <a:effectLst/>
                        <a:highlight>
                          <a:srgbClr val="FFFF00"/>
                        </a:highlight>
                        <a:latin typeface="+mn-lt"/>
                      </a:endParaRPr>
                    </a:p>
                  </a:txBody>
                  <a:tcPr>
                    <a:solidFill>
                      <a:srgbClr val="E7E6E6"/>
                    </a:solidFill>
                  </a:tcPr>
                </a:tc>
                <a:extLst>
                  <a:ext uri="{0D108BD9-81ED-4DB2-BD59-A6C34878D82A}">
                    <a16:rowId xmlns:a16="http://schemas.microsoft.com/office/drawing/2014/main" val="1691432577"/>
                  </a:ext>
                </a:extLst>
              </a:tr>
              <a:tr h="29905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pl-PL" sz="1200" b="0" i="0">
                          <a:solidFill>
                            <a:srgbClr val="000000"/>
                          </a:solidFill>
                          <a:effectLst/>
                          <a:latin typeface="+mn-lt"/>
                        </a:rPr>
                        <a:t>GTC AMG Sp. z o.o.  </a:t>
                      </a:r>
                      <a:r>
                        <a:rPr lang="en-GB" sz="1200" b="0">
                          <a:latin typeface="+mn-lt"/>
                        </a:rPr>
                        <a:t>(</a:t>
                      </a:r>
                      <a:r>
                        <a:rPr lang="en-GB" sz="1200" b="0" err="1">
                          <a:latin typeface="+mn-lt"/>
                        </a:rPr>
                        <a:t>Invenire</a:t>
                      </a:r>
                      <a:r>
                        <a:rPr lang="en-GB" sz="1200" b="0">
                          <a:latin typeface="+mn-lt"/>
                        </a:rPr>
                        <a:t>)</a:t>
                      </a:r>
                    </a:p>
                  </a:txBody>
                  <a:tcPr>
                    <a:solidFill>
                      <a:srgbClr val="E7E6E6"/>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0" i="0" u="sng" strike="noStrike" dirty="0">
                          <a:solidFill>
                            <a:srgbClr val="000000"/>
                          </a:solidFill>
                          <a:effectLst/>
                          <a:latin typeface="+mn-lt"/>
                          <a:hlinkClick r:id="rId5"/>
                        </a:rPr>
                        <a:t>interpreting@inveni.re</a:t>
                      </a:r>
                      <a:r>
                        <a:rPr lang="en-GB" sz="1200" b="0" i="0" dirty="0">
                          <a:effectLst/>
                          <a:latin typeface="+mn-lt"/>
                        </a:rPr>
                        <a:t>  </a:t>
                      </a:r>
                    </a:p>
                  </a:txBody>
                  <a:tcPr>
                    <a:solidFill>
                      <a:srgbClr val="E7E6E6"/>
                    </a:solidFill>
                  </a:tcPr>
                </a:tc>
                <a:extLst>
                  <a:ext uri="{0D108BD9-81ED-4DB2-BD59-A6C34878D82A}">
                    <a16:rowId xmlns:a16="http://schemas.microsoft.com/office/drawing/2014/main" val="553131624"/>
                  </a:ext>
                </a:extLst>
              </a:tr>
            </a:tbl>
          </a:graphicData>
        </a:graphic>
      </p:graphicFrame>
      <p:sp>
        <p:nvSpPr>
          <p:cNvPr id="8" name="Rectangle 7">
            <a:extLst>
              <a:ext uri="{FF2B5EF4-FFF2-40B4-BE49-F238E27FC236}">
                <a16:creationId xmlns:a16="http://schemas.microsoft.com/office/drawing/2014/main" id="{869F93D9-1A05-CF8B-1175-9D2BBFE5E992}"/>
              </a:ext>
            </a:extLst>
          </p:cNvPr>
          <p:cNvSpPr/>
          <p:nvPr/>
        </p:nvSpPr>
        <p:spPr>
          <a:xfrm>
            <a:off x="548680" y="9598344"/>
            <a:ext cx="5760640" cy="215444"/>
          </a:xfrm>
          <a:prstGeom prst="rect">
            <a:avLst/>
          </a:prstGeom>
        </p:spPr>
        <p:txBody>
          <a:bodyPr wrap="square">
            <a:spAutoFit/>
          </a:bodyPr>
          <a:lstStyle/>
          <a:p>
            <a:pPr algn="ctr" defTabSz="914373"/>
            <a:r>
              <a:rPr lang="en-GB" sz="800" kern="0" dirty="0">
                <a:solidFill>
                  <a:schemeClr val="bg1">
                    <a:lumMod val="50000"/>
                  </a:schemeClr>
                </a:solidFill>
                <a:latin typeface="Europea" pitchFamily="2" charset="0"/>
                <a:ea typeface="Europea" pitchFamily="2" charset="0"/>
              </a:rPr>
              <a:t>EP-LINC/2024/OP/0002 - EUVC LOT 2  REMOTE SIMULTANEOUS INTERPRETATION SERVICES</a:t>
            </a:r>
          </a:p>
        </p:txBody>
      </p:sp>
      <p:sp>
        <p:nvSpPr>
          <p:cNvPr id="9" name="Rectangle 8">
            <a:extLst>
              <a:ext uri="{FF2B5EF4-FFF2-40B4-BE49-F238E27FC236}">
                <a16:creationId xmlns:a16="http://schemas.microsoft.com/office/drawing/2014/main" id="{1B4D4378-0C8B-E806-DFC7-29168EF423E4}"/>
              </a:ext>
            </a:extLst>
          </p:cNvPr>
          <p:cNvSpPr/>
          <p:nvPr/>
        </p:nvSpPr>
        <p:spPr>
          <a:xfrm>
            <a:off x="3425790" y="9598343"/>
            <a:ext cx="5760640" cy="215444"/>
          </a:xfrm>
          <a:prstGeom prst="rect">
            <a:avLst/>
          </a:prstGeom>
        </p:spPr>
        <p:txBody>
          <a:bodyPr wrap="square" lIns="91440" tIns="45720" rIns="91440" bIns="45720" anchor="t">
            <a:spAutoFit/>
          </a:bodyPr>
          <a:lstStyle/>
          <a:p>
            <a:pPr algn="ctr" defTabSz="914373"/>
            <a:r>
              <a:rPr lang="en-GB" sz="800" kern="0" dirty="0">
                <a:solidFill>
                  <a:schemeClr val="bg1">
                    <a:lumMod val="50000"/>
                  </a:schemeClr>
                </a:solidFill>
                <a:latin typeface="Europea"/>
              </a:rPr>
              <a:t> [2]</a:t>
            </a:r>
          </a:p>
        </p:txBody>
      </p:sp>
    </p:spTree>
    <p:extLst>
      <p:ext uri="{BB962C8B-B14F-4D97-AF65-F5344CB8AC3E}">
        <p14:creationId xmlns:p14="http://schemas.microsoft.com/office/powerpoint/2010/main" val="3867908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2A49CDC-274F-09D0-163A-B81B27A266FB}"/>
              </a:ext>
            </a:extLst>
          </p:cNvPr>
          <p:cNvPicPr>
            <a:picLocks noChangeAspect="1"/>
          </p:cNvPicPr>
          <p:nvPr/>
        </p:nvPicPr>
        <p:blipFill>
          <a:blip r:embed="rId2"/>
          <a:stretch>
            <a:fillRect/>
          </a:stretch>
        </p:blipFill>
        <p:spPr>
          <a:xfrm>
            <a:off x="2179334" y="7727095"/>
            <a:ext cx="4288111" cy="1604511"/>
          </a:xfrm>
          <a:prstGeom prst="rect">
            <a:avLst/>
          </a:prstGeom>
        </p:spPr>
      </p:pic>
      <p:sp>
        <p:nvSpPr>
          <p:cNvPr id="16" name="Rectangle 15"/>
          <p:cNvSpPr/>
          <p:nvPr/>
        </p:nvSpPr>
        <p:spPr>
          <a:xfrm>
            <a:off x="390555" y="1541000"/>
            <a:ext cx="6078890" cy="8281370"/>
          </a:xfrm>
          <a:prstGeom prst="rect">
            <a:avLst/>
          </a:prstGeom>
        </p:spPr>
        <p:txBody>
          <a:bodyPr wrap="square" lIns="91440" tIns="45720" rIns="91440" bIns="45720" anchor="t">
            <a:spAutoFit/>
          </a:bodyPr>
          <a:lstStyle/>
          <a:p>
            <a:pPr algn="just">
              <a:lnSpc>
                <a:spcPct val="150000"/>
              </a:lnSpc>
            </a:pPr>
            <a:r>
              <a:rPr lang="en-GB" sz="1200" dirty="0"/>
              <a:t>The process of requesting interpretation services for your meeting will be explained step by step, based on the example below:</a:t>
            </a:r>
            <a:endParaRPr lang="en-GB" sz="1200" dirty="0">
              <a:ea typeface="Calibri"/>
              <a:cs typeface="Calibri"/>
            </a:endParaRPr>
          </a:p>
          <a:p>
            <a:pPr algn="just">
              <a:lnSpc>
                <a:spcPct val="150000"/>
              </a:lnSpc>
            </a:pPr>
            <a:endParaRPr lang="en-GB" sz="1200" dirty="0"/>
          </a:p>
          <a:p>
            <a:pPr marL="228600" indent="-228600" algn="just">
              <a:lnSpc>
                <a:spcPct val="150000"/>
              </a:lnSpc>
              <a:buFont typeface="Wingdings" panose="05000000000000000000" pitchFamily="2" charset="2"/>
              <a:buChar char="§"/>
            </a:pPr>
            <a:r>
              <a:rPr lang="en-GB" sz="1200" b="1" dirty="0">
                <a:solidFill>
                  <a:srgbClr val="000000"/>
                </a:solidFill>
              </a:rPr>
              <a:t>Meeting information: </a:t>
            </a:r>
            <a:r>
              <a:rPr lang="en-GB" sz="1200" b="1" dirty="0">
                <a:solidFill>
                  <a:srgbClr val="000000"/>
                </a:solidFill>
                <a:ea typeface="Calibri"/>
                <a:cs typeface="Calibri"/>
              </a:rPr>
              <a:t>Define the parameters of your meeting: how long will it be? Interpretation from / into which languages? </a:t>
            </a:r>
          </a:p>
          <a:p>
            <a:pPr algn="just">
              <a:lnSpc>
                <a:spcPct val="150000"/>
              </a:lnSpc>
            </a:pPr>
            <a:r>
              <a:rPr lang="en-GB" sz="1200" i="1" dirty="0">
                <a:solidFill>
                  <a:srgbClr val="0C4DA2"/>
                </a:solidFill>
              </a:rPr>
              <a:t>EXAMPLE</a:t>
            </a:r>
            <a:r>
              <a:rPr lang="en-GB" sz="1200" i="1" dirty="0"/>
              <a:t>: </a:t>
            </a:r>
            <a:endParaRPr lang="en-GB" sz="1200" i="1" dirty="0">
              <a:ea typeface="Calibri"/>
              <a:cs typeface="Calibri"/>
            </a:endParaRPr>
          </a:p>
          <a:p>
            <a:pPr algn="just">
              <a:lnSpc>
                <a:spcPct val="150000"/>
              </a:lnSpc>
            </a:pPr>
            <a:r>
              <a:rPr lang="en-GB" sz="1200" i="1" dirty="0"/>
              <a:t>Estimated meeting duration: 2.5 hours.</a:t>
            </a:r>
            <a:endParaRPr lang="en-GB" sz="1200" i="1" dirty="0">
              <a:ea typeface="Calibri"/>
              <a:cs typeface="Calibri"/>
            </a:endParaRPr>
          </a:p>
          <a:p>
            <a:pPr algn="just">
              <a:lnSpc>
                <a:spcPct val="150000"/>
              </a:lnSpc>
            </a:pPr>
            <a:r>
              <a:rPr lang="en-GB" sz="1200" i="1" dirty="0">
                <a:ea typeface="Calibri"/>
                <a:cs typeface="Calibri"/>
              </a:rPr>
              <a:t>Languages / interpretation needs: English, German, French, Ukrainian.</a:t>
            </a:r>
            <a:endParaRPr lang="en-GB" i="1" dirty="0">
              <a:ea typeface="Calibri"/>
              <a:cs typeface="Calibri"/>
            </a:endParaRPr>
          </a:p>
          <a:p>
            <a:pPr algn="just">
              <a:lnSpc>
                <a:spcPct val="150000"/>
              </a:lnSpc>
            </a:pPr>
            <a:r>
              <a:rPr lang="en-GB" sz="1200" dirty="0">
                <a:solidFill>
                  <a:srgbClr val="000000"/>
                </a:solidFill>
                <a:ea typeface="Calibri"/>
                <a:cs typeface="Calibri"/>
              </a:rPr>
              <a:t>Please also remember to include your national language into the list of languages you need for your meeting.</a:t>
            </a:r>
          </a:p>
          <a:p>
            <a:pPr algn="just">
              <a:lnSpc>
                <a:spcPct val="150000"/>
              </a:lnSpc>
            </a:pPr>
            <a:endParaRPr lang="en-GB" sz="1200" dirty="0">
              <a:solidFill>
                <a:srgbClr val="000000"/>
              </a:solidFill>
            </a:endParaRPr>
          </a:p>
          <a:p>
            <a:pPr marL="228600" indent="-228600" algn="just">
              <a:lnSpc>
                <a:spcPct val="150000"/>
              </a:lnSpc>
              <a:buFont typeface="Wingdings" panose="05000000000000000000" pitchFamily="2" charset="2"/>
              <a:buChar char="§"/>
            </a:pPr>
            <a:r>
              <a:rPr lang="en-GB" sz="1200" b="1" dirty="0">
                <a:solidFill>
                  <a:srgbClr val="000000"/>
                </a:solidFill>
              </a:rPr>
              <a:t>Request of Interpretation</a:t>
            </a:r>
            <a:endParaRPr lang="en-GB" sz="1200" b="1" dirty="0">
              <a:solidFill>
                <a:srgbClr val="000000"/>
              </a:solidFill>
              <a:ea typeface="Calibri"/>
              <a:cs typeface="Calibri"/>
            </a:endParaRPr>
          </a:p>
          <a:p>
            <a:pPr algn="just">
              <a:lnSpc>
                <a:spcPct val="150000"/>
              </a:lnSpc>
            </a:pPr>
            <a:r>
              <a:rPr lang="en-GB" sz="1200" dirty="0">
                <a:ea typeface="+mn-lt"/>
                <a:cs typeface="+mn-lt"/>
              </a:rPr>
              <a:t>Once the meeting parameters are defined by you, it is necessary to determine under which Reopening of Competition your meeting should be requested. The duration and language profile (number of languages) define which contractor should be contacted.</a:t>
            </a:r>
            <a:endParaRPr lang="en-GB" dirty="0">
              <a:ea typeface="+mn-lt"/>
              <a:cs typeface="+mn-lt"/>
            </a:endParaRPr>
          </a:p>
          <a:p>
            <a:pPr algn="just">
              <a:lnSpc>
                <a:spcPct val="150000"/>
              </a:lnSpc>
            </a:pPr>
            <a:endParaRPr lang="en-GB" sz="1200" dirty="0"/>
          </a:p>
          <a:p>
            <a:pPr marL="228600" indent="-228600">
              <a:lnSpc>
                <a:spcPct val="150000"/>
              </a:lnSpc>
              <a:buAutoNum type="arabicParenR"/>
            </a:pPr>
            <a:r>
              <a:rPr lang="en-GB" sz="1200" dirty="0"/>
              <a:t>Confirm the meeting details, including duration and language profile.</a:t>
            </a:r>
            <a:endParaRPr lang="en-GB" sz="1200" dirty="0">
              <a:ea typeface="Calibri"/>
              <a:cs typeface="Calibri"/>
            </a:endParaRPr>
          </a:p>
          <a:p>
            <a:pPr marL="228600" indent="-228600">
              <a:lnSpc>
                <a:spcPct val="150000"/>
              </a:lnSpc>
              <a:buAutoNum type="arabicParenR"/>
            </a:pPr>
            <a:r>
              <a:rPr lang="en-GB" sz="1200" dirty="0"/>
              <a:t>Identify under which Reopening of Competition the meeting falls, based on the table below.</a:t>
            </a:r>
            <a:endParaRPr lang="en-GB" sz="1200" dirty="0">
              <a:ea typeface="Calibri"/>
              <a:cs typeface="Calibri"/>
            </a:endParaRPr>
          </a:p>
          <a:p>
            <a:pPr marL="228600" indent="-228600">
              <a:lnSpc>
                <a:spcPct val="150000"/>
              </a:lnSpc>
              <a:buAutoNum type="arabicParenR"/>
            </a:pPr>
            <a:r>
              <a:rPr lang="en-GB" sz="1200" dirty="0"/>
              <a:t>Determine which contractor should be contacted for the corresponding interpretation request.</a:t>
            </a:r>
            <a:endParaRPr lang="en-GB" sz="1200" dirty="0">
              <a:ea typeface="Calibri"/>
              <a:cs typeface="Calibri"/>
            </a:endParaRPr>
          </a:p>
          <a:p>
            <a:pPr algn="just"/>
            <a:endParaRPr lang="en-GB" sz="1200" b="1" dirty="0"/>
          </a:p>
          <a:p>
            <a:pPr algn="just">
              <a:lnSpc>
                <a:spcPct val="150000"/>
              </a:lnSpc>
            </a:pPr>
            <a:r>
              <a:rPr lang="en-GB" sz="1200" b="1" i="1" dirty="0"/>
              <a:t>Meeting duration: 2h30</a:t>
            </a:r>
            <a:endParaRPr lang="en-GB" sz="1200" b="1" i="1" dirty="0">
              <a:ea typeface="Calibri"/>
              <a:cs typeface="Calibri"/>
            </a:endParaRPr>
          </a:p>
          <a:p>
            <a:pPr algn="just">
              <a:lnSpc>
                <a:spcPct val="150000"/>
              </a:lnSpc>
            </a:pPr>
            <a:r>
              <a:rPr lang="en-GB" sz="1200" b="1" i="1" dirty="0"/>
              <a:t>Languages: 4 (English, German, French, Ukrainian)</a:t>
            </a:r>
            <a:endParaRPr lang="en-GB" sz="1200" b="1" i="1" dirty="0">
              <a:ea typeface="Calibri"/>
              <a:cs typeface="Calibri"/>
            </a:endParaRPr>
          </a:p>
          <a:p>
            <a:pPr algn="just">
              <a:lnSpc>
                <a:spcPct val="150000"/>
              </a:lnSpc>
            </a:pPr>
            <a:endParaRPr lang="en-GB" sz="1200" b="1" dirty="0"/>
          </a:p>
          <a:p>
            <a:pPr algn="just">
              <a:lnSpc>
                <a:spcPct val="150000"/>
              </a:lnSpc>
            </a:pPr>
            <a:endParaRPr lang="en-GB" sz="1200" b="1" dirty="0"/>
          </a:p>
          <a:p>
            <a:pPr algn="just">
              <a:lnSpc>
                <a:spcPct val="150000"/>
              </a:lnSpc>
            </a:pPr>
            <a:endParaRPr lang="en-GB" sz="1200" b="1" dirty="0"/>
          </a:p>
          <a:p>
            <a:pPr marL="228600" indent="-228600" algn="just">
              <a:lnSpc>
                <a:spcPct val="150000"/>
              </a:lnSpc>
              <a:buAutoNum type="arabicParenR"/>
            </a:pPr>
            <a:endParaRPr lang="en-GB" sz="1200" b="1" dirty="0"/>
          </a:p>
          <a:p>
            <a:pPr algn="just">
              <a:lnSpc>
                <a:spcPct val="150000"/>
              </a:lnSpc>
            </a:pPr>
            <a:endParaRPr lang="en-GB" sz="1200" dirty="0"/>
          </a:p>
        </p:txBody>
      </p:sp>
      <p:sp>
        <p:nvSpPr>
          <p:cNvPr id="4" name="Rectangle 3">
            <a:extLst>
              <a:ext uri="{FF2B5EF4-FFF2-40B4-BE49-F238E27FC236}">
                <a16:creationId xmlns:a16="http://schemas.microsoft.com/office/drawing/2014/main" id="{2CDA4653-C915-C348-9B03-05911990F191}"/>
              </a:ext>
            </a:extLst>
          </p:cNvPr>
          <p:cNvSpPr/>
          <p:nvPr/>
        </p:nvSpPr>
        <p:spPr>
          <a:xfrm>
            <a:off x="0" y="-2"/>
            <a:ext cx="6858000" cy="856526"/>
          </a:xfrm>
          <a:prstGeom prst="rect">
            <a:avLst/>
          </a:prstGeom>
          <a:solidFill>
            <a:srgbClr val="0C4DA2"/>
          </a:solidFill>
          <a:ln>
            <a:solidFill>
              <a:srgbClr val="0C4D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15" name="Rectangle 14"/>
          <p:cNvSpPr/>
          <p:nvPr/>
        </p:nvSpPr>
        <p:spPr>
          <a:xfrm>
            <a:off x="368501" y="1110509"/>
            <a:ext cx="7607507" cy="338554"/>
          </a:xfrm>
          <a:prstGeom prst="rect">
            <a:avLst/>
          </a:prstGeom>
        </p:spPr>
        <p:txBody>
          <a:bodyPr wrap="square">
            <a:spAutoFit/>
          </a:bodyPr>
          <a:lstStyle/>
          <a:p>
            <a:pPr defTabSz="914373"/>
            <a:r>
              <a:rPr lang="en-GB" sz="1600" b="1" kern="0" dirty="0">
                <a:solidFill>
                  <a:srgbClr val="0C4DA2"/>
                </a:solidFill>
                <a:latin typeface="Europea" pitchFamily="2" charset="0"/>
                <a:ea typeface="Europea" pitchFamily="2" charset="0"/>
              </a:rPr>
              <a:t>How to request Interpretation – Step by step </a:t>
            </a:r>
            <a:endParaRPr lang="en-GB" sz="1600" kern="0" dirty="0">
              <a:solidFill>
                <a:srgbClr val="0C4DA2"/>
              </a:solidFill>
              <a:latin typeface="Europea" pitchFamily="2" charset="0"/>
              <a:ea typeface="Europea" pitchFamily="2" charset="0"/>
            </a:endParaRPr>
          </a:p>
        </p:txBody>
      </p:sp>
      <p:pic>
        <p:nvPicPr>
          <p:cNvPr id="24" name="Picture 23">
            <a:extLst>
              <a:ext uri="{FF2B5EF4-FFF2-40B4-BE49-F238E27FC236}">
                <a16:creationId xmlns:a16="http://schemas.microsoft.com/office/drawing/2014/main" id="{7BB33029-95F8-3B42-8CA5-E809242FCB1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85649" y="-87334"/>
            <a:ext cx="1299580" cy="1031189"/>
          </a:xfrm>
          <a:prstGeom prst="rect">
            <a:avLst/>
          </a:prstGeom>
        </p:spPr>
      </p:pic>
      <p:sp>
        <p:nvSpPr>
          <p:cNvPr id="25" name="Rectangle 24"/>
          <p:cNvSpPr/>
          <p:nvPr/>
        </p:nvSpPr>
        <p:spPr>
          <a:xfrm>
            <a:off x="368501" y="166651"/>
            <a:ext cx="4836136" cy="523220"/>
          </a:xfrm>
          <a:prstGeom prst="rect">
            <a:avLst/>
          </a:prstGeom>
        </p:spPr>
        <p:txBody>
          <a:bodyPr wrap="square">
            <a:spAutoFit/>
          </a:bodyPr>
          <a:lstStyle/>
          <a:p>
            <a:r>
              <a:rPr lang="en-GB" sz="1400" b="1">
                <a:solidFill>
                  <a:schemeClr val="bg1"/>
                </a:solidFill>
                <a:latin typeface="Europea" pitchFamily="2" charset="0"/>
                <a:ea typeface="Europea" pitchFamily="2" charset="0"/>
              </a:rPr>
              <a:t>Directorate-General for Logistics and Interpretation for Conferences (DG LINC)</a:t>
            </a:r>
          </a:p>
        </p:txBody>
      </p:sp>
      <p:sp>
        <p:nvSpPr>
          <p:cNvPr id="10" name="Rectangle 9"/>
          <p:cNvSpPr/>
          <p:nvPr/>
        </p:nvSpPr>
        <p:spPr>
          <a:xfrm>
            <a:off x="548680" y="9598344"/>
            <a:ext cx="5760640" cy="215444"/>
          </a:xfrm>
          <a:prstGeom prst="rect">
            <a:avLst/>
          </a:prstGeom>
        </p:spPr>
        <p:txBody>
          <a:bodyPr wrap="square">
            <a:spAutoFit/>
          </a:bodyPr>
          <a:lstStyle/>
          <a:p>
            <a:pPr algn="ctr" defTabSz="914373"/>
            <a:r>
              <a:rPr lang="en-GB" sz="800" kern="0">
                <a:solidFill>
                  <a:schemeClr val="bg1">
                    <a:lumMod val="50000"/>
                  </a:schemeClr>
                </a:solidFill>
                <a:latin typeface="Europea" pitchFamily="2" charset="0"/>
                <a:ea typeface="Europea" pitchFamily="2" charset="0"/>
              </a:rPr>
              <a:t>EP-LINC/2024/OP/0002 - EUVC LOT 2  REMOTE SIMULTANEOUS INTERPRETATION SERVICES</a:t>
            </a:r>
          </a:p>
        </p:txBody>
      </p:sp>
      <p:sp>
        <p:nvSpPr>
          <p:cNvPr id="3" name="Oval 2">
            <a:extLst>
              <a:ext uri="{FF2B5EF4-FFF2-40B4-BE49-F238E27FC236}">
                <a16:creationId xmlns:a16="http://schemas.microsoft.com/office/drawing/2014/main" id="{5890E725-2944-945C-2289-750FB2CEEEA0}"/>
              </a:ext>
            </a:extLst>
          </p:cNvPr>
          <p:cNvSpPr/>
          <p:nvPr/>
        </p:nvSpPr>
        <p:spPr>
          <a:xfrm>
            <a:off x="4144959" y="8113084"/>
            <a:ext cx="950496" cy="800783"/>
          </a:xfrm>
          <a:prstGeom prst="ellipse">
            <a:avLst/>
          </a:prstGeom>
          <a:noFill/>
          <a:ln w="28575">
            <a:solidFill>
              <a:srgbClr val="0C4D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1B4D4378-0C8B-E806-DFC7-29168EF423E4}"/>
              </a:ext>
            </a:extLst>
          </p:cNvPr>
          <p:cNvSpPr/>
          <p:nvPr/>
        </p:nvSpPr>
        <p:spPr>
          <a:xfrm>
            <a:off x="3425790" y="9598343"/>
            <a:ext cx="5760640" cy="215444"/>
          </a:xfrm>
          <a:prstGeom prst="rect">
            <a:avLst/>
          </a:prstGeom>
        </p:spPr>
        <p:txBody>
          <a:bodyPr wrap="square" lIns="91440" tIns="45720" rIns="91440" bIns="45720" anchor="t">
            <a:spAutoFit/>
          </a:bodyPr>
          <a:lstStyle/>
          <a:p>
            <a:pPr algn="ctr" defTabSz="914373"/>
            <a:r>
              <a:rPr lang="en-GB" sz="800" kern="0" dirty="0">
                <a:solidFill>
                  <a:schemeClr val="bg1">
                    <a:lumMod val="50000"/>
                  </a:schemeClr>
                </a:solidFill>
                <a:latin typeface="Europea"/>
              </a:rPr>
              <a:t> [3]</a:t>
            </a:r>
          </a:p>
        </p:txBody>
      </p:sp>
    </p:spTree>
    <p:extLst>
      <p:ext uri="{BB962C8B-B14F-4D97-AF65-F5344CB8AC3E}">
        <p14:creationId xmlns:p14="http://schemas.microsoft.com/office/powerpoint/2010/main" val="3007531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CDA4653-C915-C348-9B03-05911990F191}"/>
              </a:ext>
            </a:extLst>
          </p:cNvPr>
          <p:cNvSpPr/>
          <p:nvPr/>
        </p:nvSpPr>
        <p:spPr>
          <a:xfrm>
            <a:off x="0" y="-2"/>
            <a:ext cx="6858000" cy="856526"/>
          </a:xfrm>
          <a:prstGeom prst="rect">
            <a:avLst/>
          </a:prstGeom>
          <a:solidFill>
            <a:srgbClr val="0C4DA2"/>
          </a:solidFill>
          <a:ln>
            <a:solidFill>
              <a:srgbClr val="0C4D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16" name="Rectangle 15"/>
          <p:cNvSpPr/>
          <p:nvPr/>
        </p:nvSpPr>
        <p:spPr>
          <a:xfrm>
            <a:off x="521785" y="1110509"/>
            <a:ext cx="5814430" cy="10405028"/>
          </a:xfrm>
          <a:prstGeom prst="rect">
            <a:avLst/>
          </a:prstGeom>
        </p:spPr>
        <p:txBody>
          <a:bodyPr wrap="square" lIns="91440" tIns="45720" rIns="91440" bIns="45720" anchor="t">
            <a:spAutoFit/>
          </a:bodyPr>
          <a:lstStyle/>
          <a:p>
            <a:pPr algn="just">
              <a:lnSpc>
                <a:spcPct val="150000"/>
              </a:lnSpc>
            </a:pPr>
            <a:r>
              <a:rPr lang="en-GB" sz="1200" dirty="0">
                <a:solidFill>
                  <a:prstClr val="black"/>
                </a:solidFill>
                <a:ea typeface="+mn-lt"/>
                <a:cs typeface="+mn-lt"/>
              </a:rPr>
              <a:t>4) Once the </a:t>
            </a:r>
            <a:r>
              <a:rPr lang="en-GB" sz="1200" dirty="0" err="1">
                <a:solidFill>
                  <a:prstClr val="black"/>
                </a:solidFill>
                <a:ea typeface="+mn-lt"/>
                <a:cs typeface="+mn-lt"/>
              </a:rPr>
              <a:t>RoC</a:t>
            </a:r>
            <a:r>
              <a:rPr lang="en-GB" sz="1200" dirty="0">
                <a:solidFill>
                  <a:prstClr val="black"/>
                </a:solidFill>
                <a:ea typeface="+mn-lt"/>
                <a:cs typeface="+mn-lt"/>
              </a:rPr>
              <a:t> covering your meeting request is identified, please contact the respective provider directly via email with the specific interpretation request. Providing context on the meeting topic at this stage will help the provider assign suitable interpreters.</a:t>
            </a:r>
            <a:endParaRPr lang="en-US" dirty="0">
              <a:solidFill>
                <a:prstClr val="black"/>
              </a:solidFill>
              <a:ea typeface="+mn-lt"/>
              <a:cs typeface="+mn-lt"/>
            </a:endParaRPr>
          </a:p>
          <a:p>
            <a:pPr algn="just">
              <a:lnSpc>
                <a:spcPct val="150000"/>
              </a:lnSpc>
            </a:pPr>
            <a:endParaRPr lang="en-GB" sz="1200" dirty="0">
              <a:solidFill>
                <a:prstClr val="black"/>
              </a:solidFill>
              <a:ea typeface="Calibri" panose="020F0502020204030204"/>
              <a:cs typeface="Calibri" panose="020F0502020204030204"/>
            </a:endParaRPr>
          </a:p>
          <a:p>
            <a:pPr>
              <a:lnSpc>
                <a:spcPct val="150000"/>
              </a:lnSpc>
            </a:pPr>
            <a:r>
              <a:rPr lang="en-GB" sz="1200" dirty="0"/>
              <a:t>Please see a template below:</a:t>
            </a:r>
            <a:endParaRPr lang="en-GB" sz="1200" dirty="0">
              <a:ea typeface="Calibri"/>
              <a:cs typeface="Calibri"/>
            </a:endParaRPr>
          </a:p>
          <a:p>
            <a:pPr>
              <a:lnSpc>
                <a:spcPct val="150000"/>
              </a:lnSpc>
            </a:pPr>
            <a:endParaRPr lang="en-GB" sz="1200" dirty="0"/>
          </a:p>
          <a:p>
            <a:pPr algn="just"/>
            <a:r>
              <a:rPr lang="en-GB" sz="1200" i="1" dirty="0"/>
              <a:t>Dear Contractor,</a:t>
            </a:r>
            <a:endParaRPr lang="en-GB" sz="1200" i="1" dirty="0">
              <a:ea typeface="Calibri"/>
              <a:cs typeface="Calibri"/>
            </a:endParaRPr>
          </a:p>
          <a:p>
            <a:pPr algn="just"/>
            <a:endParaRPr lang="en-GB" sz="1200" i="1" dirty="0"/>
          </a:p>
          <a:p>
            <a:pPr algn="just"/>
            <a:r>
              <a:rPr lang="en-GB" sz="1200" i="1" dirty="0"/>
              <a:t>In the framework of </a:t>
            </a:r>
            <a:r>
              <a:rPr lang="en-GB" sz="1200" i="1" dirty="0">
                <a:solidFill>
                  <a:srgbClr val="C00000"/>
                </a:solidFill>
              </a:rPr>
              <a:t>RoC 1-2026</a:t>
            </a:r>
            <a:r>
              <a:rPr lang="en-GB" sz="1200" i="1" dirty="0"/>
              <a:t>, we would like to request a team for a meeting, scheduled on the </a:t>
            </a:r>
            <a:r>
              <a:rPr lang="en-GB" sz="1200" i="1" dirty="0">
                <a:solidFill>
                  <a:srgbClr val="C00000"/>
                </a:solidFill>
              </a:rPr>
              <a:t>01.05.2026. </a:t>
            </a:r>
            <a:endParaRPr lang="en-GB" sz="1200" i="1" dirty="0">
              <a:solidFill>
                <a:srgbClr val="C00000"/>
              </a:solidFill>
              <a:ea typeface="Calibri"/>
              <a:cs typeface="Calibri"/>
            </a:endParaRPr>
          </a:p>
          <a:p>
            <a:pPr algn="just"/>
            <a:r>
              <a:rPr lang="en-GB" sz="1200" i="1" dirty="0"/>
              <a:t>Please find the description of the meeting below. Would you please be so kind and send us a quote for this meeting?</a:t>
            </a:r>
            <a:endParaRPr lang="en-GB" sz="1200" i="1" dirty="0">
              <a:ea typeface="Calibri"/>
              <a:cs typeface="Calibri"/>
            </a:endParaRPr>
          </a:p>
          <a:p>
            <a:pPr algn="just"/>
            <a:endParaRPr lang="en-GB" sz="1200" i="1" dirty="0"/>
          </a:p>
          <a:p>
            <a:pPr algn="just"/>
            <a:endParaRPr lang="en-GB" sz="1200" i="1" dirty="0">
              <a:ea typeface="Calibri"/>
              <a:cs typeface="Calibri"/>
            </a:endParaRPr>
          </a:p>
          <a:p>
            <a:pPr algn="just"/>
            <a:endParaRPr lang="en-GB" sz="1200" i="1" dirty="0"/>
          </a:p>
          <a:p>
            <a:pPr algn="just"/>
            <a:endParaRPr lang="en-GB" sz="1200" i="1" dirty="0"/>
          </a:p>
          <a:p>
            <a:pPr algn="just"/>
            <a:endParaRPr lang="en-GB" sz="1200" i="1" dirty="0"/>
          </a:p>
          <a:p>
            <a:pPr algn="just"/>
            <a:endParaRPr lang="en-GB" sz="1200" i="1" dirty="0"/>
          </a:p>
          <a:p>
            <a:pPr algn="just"/>
            <a:r>
              <a:rPr lang="en-GB" sz="1200" i="1" dirty="0"/>
              <a:t>Feel free to contact us should you have further questions. </a:t>
            </a:r>
            <a:endParaRPr lang="en-GB" sz="1200" i="1" dirty="0">
              <a:ea typeface="Calibri"/>
              <a:cs typeface="Calibri"/>
            </a:endParaRPr>
          </a:p>
          <a:p>
            <a:pPr algn="just"/>
            <a:r>
              <a:rPr lang="en-GB" sz="1200" i="1" dirty="0"/>
              <a:t>Thank you and kind regards,</a:t>
            </a:r>
            <a:endParaRPr lang="en-GB" sz="1200" i="1" dirty="0">
              <a:ea typeface="Calibri"/>
              <a:cs typeface="Calibri"/>
            </a:endParaRPr>
          </a:p>
          <a:p>
            <a:pPr>
              <a:lnSpc>
                <a:spcPct val="150000"/>
              </a:lnSpc>
            </a:pPr>
            <a:endParaRPr lang="en-GB" sz="1200" dirty="0"/>
          </a:p>
          <a:p>
            <a:pPr marL="228600" indent="-228600">
              <a:lnSpc>
                <a:spcPct val="150000"/>
              </a:lnSpc>
              <a:buFont typeface="Calibri Light" panose="020F0302020204030204"/>
              <a:buAutoNum type="arabicParenR" startAt="5"/>
            </a:pPr>
            <a:r>
              <a:rPr lang="en-GB" sz="1200" dirty="0"/>
              <a:t>The contractor will confirm availability and send you a quote.</a:t>
            </a:r>
            <a:r>
              <a:rPr lang="en-GB" sz="1200" dirty="0">
                <a:ea typeface="+mn-lt"/>
                <a:cs typeface="+mn-lt"/>
              </a:rPr>
              <a:t> We advise you to cross-check this quote with the price list for the specific RoC available on page 6. Please bear in mind that the prices for every </a:t>
            </a:r>
            <a:r>
              <a:rPr lang="en-GB" sz="1200" dirty="0" err="1">
                <a:ea typeface="+mn-lt"/>
                <a:cs typeface="+mn-lt"/>
              </a:rPr>
              <a:t>RoC</a:t>
            </a:r>
            <a:r>
              <a:rPr lang="en-GB" sz="1200" dirty="0">
                <a:ea typeface="+mn-lt"/>
                <a:cs typeface="+mn-lt"/>
              </a:rPr>
              <a:t> are firm and not open to negotiation. If you need more pricing information, we invite you to read the Technical Specifications for the respective </a:t>
            </a:r>
            <a:r>
              <a:rPr lang="en-GB" sz="1200" dirty="0" err="1">
                <a:ea typeface="+mn-lt"/>
                <a:cs typeface="+mn-lt"/>
              </a:rPr>
              <a:t>RoC</a:t>
            </a:r>
            <a:r>
              <a:rPr lang="en-GB" sz="1200" dirty="0">
                <a:ea typeface="+mn-lt"/>
                <a:cs typeface="+mn-lt"/>
              </a:rPr>
              <a:t> available in the </a:t>
            </a:r>
            <a:r>
              <a:rPr lang="en-GB" sz="1200" dirty="0" err="1">
                <a:ea typeface="+mn-lt"/>
                <a:cs typeface="+mn-lt"/>
              </a:rPr>
              <a:t>Infopack</a:t>
            </a:r>
            <a:r>
              <a:rPr lang="en-GB" sz="1200" dirty="0">
                <a:ea typeface="+mn-lt"/>
                <a:cs typeface="+mn-lt"/>
              </a:rPr>
              <a:t> on the </a:t>
            </a:r>
            <a:r>
              <a:rPr lang="en-GB" sz="1200" dirty="0" err="1">
                <a:ea typeface="+mn-lt"/>
                <a:cs typeface="+mn-lt"/>
              </a:rPr>
              <a:t>CircABC</a:t>
            </a:r>
            <a:r>
              <a:rPr lang="en-GB" sz="1200" dirty="0">
                <a:ea typeface="+mn-lt"/>
                <a:cs typeface="+mn-lt"/>
              </a:rPr>
              <a:t> platform.</a:t>
            </a:r>
            <a:endParaRPr lang="en-GB" sz="1200" dirty="0">
              <a:ea typeface="Calibri"/>
              <a:cs typeface="Calibri"/>
            </a:endParaRPr>
          </a:p>
          <a:p>
            <a:pPr marL="228600" indent="-228600">
              <a:lnSpc>
                <a:spcPct val="150000"/>
              </a:lnSpc>
              <a:buFont typeface="+mj-lt"/>
              <a:buAutoNum type="arabicParenR" startAt="5"/>
            </a:pPr>
            <a:r>
              <a:rPr lang="en-GB" sz="1200" dirty="0"/>
              <a:t>You accept the quote by replying to the provider`s email. </a:t>
            </a:r>
            <a:endParaRPr lang="en-GB" sz="1200" dirty="0">
              <a:ea typeface="Calibri"/>
              <a:cs typeface="Calibri"/>
            </a:endParaRPr>
          </a:p>
          <a:p>
            <a:pPr marL="228600" indent="-228600">
              <a:lnSpc>
                <a:spcPct val="150000"/>
              </a:lnSpc>
              <a:buAutoNum type="arabicParenR" startAt="5"/>
            </a:pPr>
            <a:r>
              <a:rPr lang="en-GB" sz="1200" dirty="0">
                <a:ea typeface="Calibri"/>
                <a:cs typeface="Calibri"/>
              </a:rPr>
              <a:t>In order to draw up the contract with the provider, you can use the standard Order Form template provided in the </a:t>
            </a:r>
            <a:r>
              <a:rPr lang="en-GB" sz="1200" dirty="0" err="1">
                <a:ea typeface="Calibri"/>
                <a:cs typeface="Calibri"/>
              </a:rPr>
              <a:t>Infopack</a:t>
            </a:r>
            <a:r>
              <a:rPr lang="en-GB" sz="1200" dirty="0">
                <a:ea typeface="Calibri"/>
                <a:cs typeface="Calibri"/>
              </a:rPr>
              <a:t>.  </a:t>
            </a:r>
          </a:p>
          <a:p>
            <a:pPr marL="228600" indent="-228600">
              <a:lnSpc>
                <a:spcPct val="150000"/>
              </a:lnSpc>
              <a:buFont typeface="+mj-lt"/>
              <a:buAutoNum type="arabicParenR" startAt="5"/>
            </a:pPr>
            <a:r>
              <a:rPr lang="en-GB" sz="1200" dirty="0"/>
              <a:t>For all the practicalities - changes to meeting arrangements (time, language profile), questions regarding documentation, instructions for interpreters - please get in touch with the provider directly. </a:t>
            </a:r>
            <a:endParaRPr lang="en-GB" sz="1200" dirty="0">
              <a:ea typeface="Calibri"/>
              <a:cs typeface="Calibri"/>
            </a:endParaRPr>
          </a:p>
          <a:p>
            <a:pPr marL="228600" indent="-228600">
              <a:lnSpc>
                <a:spcPct val="150000"/>
              </a:lnSpc>
              <a:buAutoNum type="arabicParenR" startAt="5"/>
            </a:pPr>
            <a:endParaRPr lang="en-GB" sz="1200" dirty="0">
              <a:ea typeface="Calibri"/>
              <a:cs typeface="Calibri"/>
            </a:endParaRPr>
          </a:p>
          <a:p>
            <a:pPr marL="228600" indent="-228600">
              <a:lnSpc>
                <a:spcPct val="150000"/>
              </a:lnSpc>
              <a:buAutoNum type="arabicParenR" startAt="5"/>
            </a:pPr>
            <a:endParaRPr lang="en-GB" sz="1200" dirty="0">
              <a:ea typeface="Calibri"/>
              <a:cs typeface="Calibri"/>
            </a:endParaRPr>
          </a:p>
          <a:p>
            <a:pPr marL="228600" indent="-228600">
              <a:lnSpc>
                <a:spcPct val="150000"/>
              </a:lnSpc>
              <a:buAutoNum type="arabicParenR" startAt="5"/>
            </a:pPr>
            <a:endParaRPr lang="en-GB" sz="1200" dirty="0">
              <a:ea typeface="Calibri"/>
              <a:cs typeface="Calibri"/>
            </a:endParaRPr>
          </a:p>
          <a:p>
            <a:pPr>
              <a:lnSpc>
                <a:spcPct val="150000"/>
              </a:lnSpc>
            </a:pPr>
            <a:endParaRPr lang="en-GB" sz="1200" dirty="0">
              <a:ea typeface="Calibri"/>
              <a:cs typeface="Calibri"/>
            </a:endParaRPr>
          </a:p>
          <a:p>
            <a:pPr marL="228600" indent="-228600">
              <a:lnSpc>
                <a:spcPct val="150000"/>
              </a:lnSpc>
              <a:buFont typeface="+mj-lt"/>
              <a:buAutoNum type="arabicParenR" startAt="8"/>
            </a:pPr>
            <a:endParaRPr lang="en-GB" sz="1200" dirty="0"/>
          </a:p>
          <a:p>
            <a:pPr marL="228600" indent="-228600">
              <a:lnSpc>
                <a:spcPct val="150000"/>
              </a:lnSpc>
              <a:buFont typeface="Calibri Light" panose="020F0302020204030204"/>
              <a:buAutoNum type="arabicParenR" startAt="8"/>
            </a:pPr>
            <a:endParaRPr lang="en-GB" sz="1200" dirty="0">
              <a:ea typeface="Calibri" panose="020F0502020204030204"/>
              <a:cs typeface="Calibri" panose="020F0502020204030204"/>
            </a:endParaRPr>
          </a:p>
          <a:p>
            <a:pPr>
              <a:lnSpc>
                <a:spcPct val="150000"/>
              </a:lnSpc>
            </a:pPr>
            <a:endParaRPr lang="en-GB" sz="1200" dirty="0">
              <a:ea typeface="Calibri" panose="020F0502020204030204"/>
              <a:cs typeface="Calibri" panose="020F0502020204030204"/>
            </a:endParaRPr>
          </a:p>
          <a:p>
            <a:pPr marL="228600" indent="-228600">
              <a:lnSpc>
                <a:spcPct val="150000"/>
              </a:lnSpc>
              <a:buFont typeface="Calibri Light" panose="020F0302020204030204"/>
              <a:buAutoNum type="arabicParenR" startAt="5"/>
            </a:pPr>
            <a:endParaRPr lang="en-GB" sz="1200" dirty="0">
              <a:ea typeface="Calibri" panose="020F0502020204030204"/>
              <a:cs typeface="Calibri" panose="020F0502020204030204"/>
            </a:endParaRPr>
          </a:p>
          <a:p>
            <a:pPr>
              <a:lnSpc>
                <a:spcPct val="150000"/>
              </a:lnSpc>
            </a:pPr>
            <a:endParaRPr lang="en-GB" sz="1200" dirty="0"/>
          </a:p>
          <a:p>
            <a:pPr>
              <a:lnSpc>
                <a:spcPct val="150000"/>
              </a:lnSpc>
            </a:pPr>
            <a:endParaRPr lang="en-GB" sz="1200" dirty="0">
              <a:ea typeface="Calibri" panose="020F0502020204030204"/>
              <a:cs typeface="Calibri" panose="020F0502020204030204"/>
            </a:endParaRPr>
          </a:p>
        </p:txBody>
      </p:sp>
      <p:graphicFrame>
        <p:nvGraphicFramePr>
          <p:cNvPr id="3" name="Table 2"/>
          <p:cNvGraphicFramePr>
            <a:graphicFrameLocks noGrp="1"/>
          </p:cNvGraphicFramePr>
          <p:nvPr>
            <p:extLst>
              <p:ext uri="{D42A27DB-BD31-4B8C-83A1-F6EECF244321}">
                <p14:modId xmlns:p14="http://schemas.microsoft.com/office/powerpoint/2010/main" val="3189207299"/>
              </p:ext>
            </p:extLst>
          </p:nvPr>
        </p:nvGraphicFramePr>
        <p:xfrm>
          <a:off x="613962" y="3956220"/>
          <a:ext cx="5610277" cy="770061"/>
        </p:xfrm>
        <a:graphic>
          <a:graphicData uri="http://schemas.openxmlformats.org/drawingml/2006/table">
            <a:tbl>
              <a:tblPr firstRow="1" bandRow="1">
                <a:tableStyleId>{5C22544A-7EE6-4342-B048-85BDC9FD1C3A}</a:tableStyleId>
              </a:tblPr>
              <a:tblGrid>
                <a:gridCol w="949551">
                  <a:extLst>
                    <a:ext uri="{9D8B030D-6E8A-4147-A177-3AD203B41FA5}">
                      <a16:colId xmlns:a16="http://schemas.microsoft.com/office/drawing/2014/main" val="2586750017"/>
                    </a:ext>
                  </a:extLst>
                </a:gridCol>
                <a:gridCol w="916305">
                  <a:extLst>
                    <a:ext uri="{9D8B030D-6E8A-4147-A177-3AD203B41FA5}">
                      <a16:colId xmlns:a16="http://schemas.microsoft.com/office/drawing/2014/main" val="3154147947"/>
                    </a:ext>
                  </a:extLst>
                </a:gridCol>
                <a:gridCol w="1944216">
                  <a:extLst>
                    <a:ext uri="{9D8B030D-6E8A-4147-A177-3AD203B41FA5}">
                      <a16:colId xmlns:a16="http://schemas.microsoft.com/office/drawing/2014/main" val="4180570656"/>
                    </a:ext>
                  </a:extLst>
                </a:gridCol>
                <a:gridCol w="678193">
                  <a:extLst>
                    <a:ext uri="{9D8B030D-6E8A-4147-A177-3AD203B41FA5}">
                      <a16:colId xmlns:a16="http://schemas.microsoft.com/office/drawing/2014/main" val="3956065633"/>
                    </a:ext>
                  </a:extLst>
                </a:gridCol>
                <a:gridCol w="1122012">
                  <a:extLst>
                    <a:ext uri="{9D8B030D-6E8A-4147-A177-3AD203B41FA5}">
                      <a16:colId xmlns:a16="http://schemas.microsoft.com/office/drawing/2014/main" val="3402121770"/>
                    </a:ext>
                  </a:extLst>
                </a:gridCol>
              </a:tblGrid>
              <a:tr h="293356">
                <a:tc>
                  <a:txBody>
                    <a:bodyPr/>
                    <a:lstStyle/>
                    <a:p>
                      <a:pPr algn="l"/>
                      <a:r>
                        <a:rPr lang="en-GB" sz="1200" b="0" i="1" dirty="0"/>
                        <a:t>Start</a:t>
                      </a:r>
                    </a:p>
                  </a:txBody>
                  <a:tcPr anchor="ctr">
                    <a:solidFill>
                      <a:srgbClr val="0C4DA2"/>
                    </a:solidFill>
                  </a:tcPr>
                </a:tc>
                <a:tc>
                  <a:txBody>
                    <a:bodyPr/>
                    <a:lstStyle/>
                    <a:p>
                      <a:pPr algn="l"/>
                      <a:r>
                        <a:rPr lang="en-GB" sz="1200" b="0" i="1"/>
                        <a:t>End</a:t>
                      </a:r>
                    </a:p>
                  </a:txBody>
                  <a:tcPr anchor="ctr">
                    <a:solidFill>
                      <a:srgbClr val="0C4DA2"/>
                    </a:solidFill>
                  </a:tcPr>
                </a:tc>
                <a:tc>
                  <a:txBody>
                    <a:bodyPr/>
                    <a:lstStyle/>
                    <a:p>
                      <a:pPr algn="l"/>
                      <a:r>
                        <a:rPr lang="en-GB" sz="1200" b="0" i="1"/>
                        <a:t>Description</a:t>
                      </a:r>
                    </a:p>
                  </a:txBody>
                  <a:tcPr anchor="ctr">
                    <a:solidFill>
                      <a:srgbClr val="0C4DA2"/>
                    </a:solidFill>
                  </a:tcPr>
                </a:tc>
                <a:tc>
                  <a:txBody>
                    <a:bodyPr/>
                    <a:lstStyle/>
                    <a:p>
                      <a:pPr algn="l"/>
                      <a:r>
                        <a:rPr lang="en-GB" sz="1200" b="0" i="1" err="1"/>
                        <a:t>Nbr</a:t>
                      </a:r>
                      <a:r>
                        <a:rPr lang="en-GB" sz="1200" b="0" i="1"/>
                        <a:t> LL</a:t>
                      </a:r>
                    </a:p>
                  </a:txBody>
                  <a:tcPr anchor="ctr">
                    <a:solidFill>
                      <a:srgbClr val="0C4DA2"/>
                    </a:solidFill>
                  </a:tcPr>
                </a:tc>
                <a:tc>
                  <a:txBody>
                    <a:bodyPr/>
                    <a:lstStyle/>
                    <a:p>
                      <a:pPr algn="l"/>
                      <a:r>
                        <a:rPr lang="en-GB" sz="1200" b="0" i="1"/>
                        <a:t>Languages</a:t>
                      </a:r>
                    </a:p>
                  </a:txBody>
                  <a:tcPr anchor="ctr">
                    <a:solidFill>
                      <a:srgbClr val="0C4DA2"/>
                    </a:solidFill>
                  </a:tcPr>
                </a:tc>
                <a:extLst>
                  <a:ext uri="{0D108BD9-81ED-4DB2-BD59-A6C34878D82A}">
                    <a16:rowId xmlns:a16="http://schemas.microsoft.com/office/drawing/2014/main" val="1041901772"/>
                  </a:ext>
                </a:extLst>
              </a:tr>
              <a:tr h="476705">
                <a:tc>
                  <a:txBody>
                    <a:bodyPr/>
                    <a:lstStyle/>
                    <a:p>
                      <a:pPr algn="l"/>
                      <a:r>
                        <a:rPr lang="en-GB" sz="1200" b="0" i="1" kern="1200" dirty="0">
                          <a:solidFill>
                            <a:schemeClr val="tx1"/>
                          </a:solidFill>
                          <a:latin typeface="+mn-lt"/>
                          <a:ea typeface="+mn-ea"/>
                          <a:cs typeface="+mn-cs"/>
                        </a:rPr>
                        <a:t>01.05.2026</a:t>
                      </a:r>
                    </a:p>
                  </a:txBody>
                  <a:tcPr>
                    <a:solidFill>
                      <a:srgbClr val="E7E6E6"/>
                    </a:solidFill>
                  </a:tcPr>
                </a:tc>
                <a:tc>
                  <a:txBody>
                    <a:bodyPr/>
                    <a:lstStyle/>
                    <a:p>
                      <a:pPr algn="l"/>
                      <a:r>
                        <a:rPr lang="en-GB" sz="1200" b="0" i="1" kern="1200" dirty="0">
                          <a:solidFill>
                            <a:schemeClr val="tx1"/>
                          </a:solidFill>
                          <a:latin typeface="+mn-lt"/>
                          <a:ea typeface="+mn-ea"/>
                          <a:cs typeface="+mn-cs"/>
                        </a:rPr>
                        <a:t>01.05.2026</a:t>
                      </a:r>
                    </a:p>
                  </a:txBody>
                  <a:tcPr>
                    <a:solidFill>
                      <a:srgbClr val="E7E6E6"/>
                    </a:solidFill>
                  </a:tcPr>
                </a:tc>
                <a:tc>
                  <a:txBody>
                    <a:bodyPr/>
                    <a:lstStyle/>
                    <a:p>
                      <a:pPr algn="l"/>
                      <a:r>
                        <a:rPr lang="en-GB" sz="1200" b="0" i="1" kern="1200">
                          <a:solidFill>
                            <a:schemeClr val="tx1"/>
                          </a:solidFill>
                          <a:latin typeface="+mn-lt"/>
                          <a:ea typeface="+mn-ea"/>
                          <a:cs typeface="+mn-cs"/>
                        </a:rPr>
                        <a:t>Meeting on Civil Law</a:t>
                      </a:r>
                    </a:p>
                    <a:p>
                      <a:pPr algn="l"/>
                      <a:r>
                        <a:rPr lang="en-GB" sz="1200" b="0" i="1" kern="1200">
                          <a:solidFill>
                            <a:schemeClr val="tx1"/>
                          </a:solidFill>
                          <a:latin typeface="+mn-lt"/>
                          <a:ea typeface="+mn-ea"/>
                          <a:cs typeface="+mn-cs"/>
                        </a:rPr>
                        <a:t>10:00 – 12:30 (2h30)</a:t>
                      </a:r>
                    </a:p>
                  </a:txBody>
                  <a:tcPr>
                    <a:solidFill>
                      <a:srgbClr val="E7E6E6"/>
                    </a:solidFill>
                  </a:tcPr>
                </a:tc>
                <a:tc>
                  <a:txBody>
                    <a:bodyPr/>
                    <a:lstStyle/>
                    <a:p>
                      <a:pPr algn="l"/>
                      <a:r>
                        <a:rPr lang="en-GB" sz="1200" b="0" i="1" kern="1200">
                          <a:solidFill>
                            <a:schemeClr val="tx1"/>
                          </a:solidFill>
                          <a:latin typeface="+mn-lt"/>
                          <a:ea typeface="+mn-ea"/>
                          <a:cs typeface="+mn-cs"/>
                        </a:rPr>
                        <a:t>4</a:t>
                      </a:r>
                    </a:p>
                  </a:txBody>
                  <a:tcPr>
                    <a:solidFill>
                      <a:srgbClr val="E7E6E6"/>
                    </a:solidFill>
                  </a:tcPr>
                </a:tc>
                <a:tc>
                  <a:txBody>
                    <a:bodyPr/>
                    <a:lstStyle/>
                    <a:p>
                      <a:pPr algn="l"/>
                      <a:r>
                        <a:rPr lang="en-GB" sz="1200" b="0" i="1" kern="1200" dirty="0">
                          <a:solidFill>
                            <a:schemeClr val="tx1"/>
                          </a:solidFill>
                          <a:latin typeface="+mn-lt"/>
                          <a:ea typeface="+mn-ea"/>
                          <a:cs typeface="+mn-cs"/>
                        </a:rPr>
                        <a:t>EN DE FR UK</a:t>
                      </a:r>
                    </a:p>
                  </a:txBody>
                  <a:tcPr>
                    <a:solidFill>
                      <a:srgbClr val="E7E6E6"/>
                    </a:solidFill>
                  </a:tcPr>
                </a:tc>
                <a:extLst>
                  <a:ext uri="{0D108BD9-81ED-4DB2-BD59-A6C34878D82A}">
                    <a16:rowId xmlns:a16="http://schemas.microsoft.com/office/drawing/2014/main" val="2313182010"/>
                  </a:ext>
                </a:extLst>
              </a:tr>
            </a:tbl>
          </a:graphicData>
        </a:graphic>
      </p:graphicFrame>
      <p:pic>
        <p:nvPicPr>
          <p:cNvPr id="8" name="Picture 7">
            <a:extLst>
              <a:ext uri="{FF2B5EF4-FFF2-40B4-BE49-F238E27FC236}">
                <a16:creationId xmlns:a16="http://schemas.microsoft.com/office/drawing/2014/main" id="{7BB33029-95F8-3B42-8CA5-E809242FCB1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85649" y="-87334"/>
            <a:ext cx="1299580" cy="1031189"/>
          </a:xfrm>
          <a:prstGeom prst="rect">
            <a:avLst/>
          </a:prstGeom>
        </p:spPr>
      </p:pic>
      <p:sp>
        <p:nvSpPr>
          <p:cNvPr id="9" name="Rectangle 8"/>
          <p:cNvSpPr/>
          <p:nvPr/>
        </p:nvSpPr>
        <p:spPr>
          <a:xfrm>
            <a:off x="368501" y="166651"/>
            <a:ext cx="4836136" cy="523220"/>
          </a:xfrm>
          <a:prstGeom prst="rect">
            <a:avLst/>
          </a:prstGeom>
        </p:spPr>
        <p:txBody>
          <a:bodyPr wrap="square">
            <a:spAutoFit/>
          </a:bodyPr>
          <a:lstStyle/>
          <a:p>
            <a:r>
              <a:rPr lang="en-GB" sz="1400" b="1">
                <a:solidFill>
                  <a:schemeClr val="bg1"/>
                </a:solidFill>
                <a:latin typeface="Europea" pitchFamily="2" charset="0"/>
                <a:ea typeface="Europea" pitchFamily="2" charset="0"/>
              </a:rPr>
              <a:t>Directorate-General for Logistics and Interpretation for Conferences (DG LINC)</a:t>
            </a:r>
          </a:p>
        </p:txBody>
      </p:sp>
      <p:sp>
        <p:nvSpPr>
          <p:cNvPr id="2" name="Rectangle 1"/>
          <p:cNvSpPr/>
          <p:nvPr/>
        </p:nvSpPr>
        <p:spPr>
          <a:xfrm>
            <a:off x="527179" y="2687001"/>
            <a:ext cx="5806823" cy="2819296"/>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548680" y="9598344"/>
            <a:ext cx="5760640" cy="215444"/>
          </a:xfrm>
          <a:prstGeom prst="rect">
            <a:avLst/>
          </a:prstGeom>
        </p:spPr>
        <p:txBody>
          <a:bodyPr wrap="square">
            <a:spAutoFit/>
          </a:bodyPr>
          <a:lstStyle/>
          <a:p>
            <a:pPr algn="ctr" defTabSz="914373"/>
            <a:r>
              <a:rPr lang="en-GB" sz="800" kern="0">
                <a:solidFill>
                  <a:schemeClr val="bg1">
                    <a:lumMod val="50000"/>
                  </a:schemeClr>
                </a:solidFill>
                <a:latin typeface="Europea" pitchFamily="2" charset="0"/>
                <a:ea typeface="Europea" pitchFamily="2" charset="0"/>
              </a:rPr>
              <a:t>EP-LINC/2024/OP/0002 - EUVC LOT 2  REMOTE SIMULTANEOUS INTERPRETATION SERVICES</a:t>
            </a:r>
          </a:p>
        </p:txBody>
      </p:sp>
      <p:sp>
        <p:nvSpPr>
          <p:cNvPr id="11" name="Rectangle 10">
            <a:extLst>
              <a:ext uri="{FF2B5EF4-FFF2-40B4-BE49-F238E27FC236}">
                <a16:creationId xmlns:a16="http://schemas.microsoft.com/office/drawing/2014/main" id="{1B4D4378-0C8B-E806-DFC7-29168EF423E4}"/>
              </a:ext>
            </a:extLst>
          </p:cNvPr>
          <p:cNvSpPr/>
          <p:nvPr/>
        </p:nvSpPr>
        <p:spPr>
          <a:xfrm>
            <a:off x="3425790" y="9598343"/>
            <a:ext cx="5760640" cy="215444"/>
          </a:xfrm>
          <a:prstGeom prst="rect">
            <a:avLst/>
          </a:prstGeom>
        </p:spPr>
        <p:txBody>
          <a:bodyPr wrap="square" lIns="91440" tIns="45720" rIns="91440" bIns="45720" anchor="t">
            <a:spAutoFit/>
          </a:bodyPr>
          <a:lstStyle/>
          <a:p>
            <a:pPr algn="ctr" defTabSz="914373"/>
            <a:r>
              <a:rPr lang="en-GB" sz="800" kern="0" dirty="0">
                <a:solidFill>
                  <a:schemeClr val="bg1">
                    <a:lumMod val="50000"/>
                  </a:schemeClr>
                </a:solidFill>
                <a:latin typeface="Europea"/>
              </a:rPr>
              <a:t> [4]</a:t>
            </a:r>
          </a:p>
        </p:txBody>
      </p:sp>
    </p:spTree>
    <p:extLst>
      <p:ext uri="{BB962C8B-B14F-4D97-AF65-F5344CB8AC3E}">
        <p14:creationId xmlns:p14="http://schemas.microsoft.com/office/powerpoint/2010/main" val="3510671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CDA4653-C915-C348-9B03-05911990F191}"/>
              </a:ext>
            </a:extLst>
          </p:cNvPr>
          <p:cNvSpPr/>
          <p:nvPr/>
        </p:nvSpPr>
        <p:spPr>
          <a:xfrm>
            <a:off x="0" y="-2"/>
            <a:ext cx="6858000" cy="856526"/>
          </a:xfrm>
          <a:prstGeom prst="rect">
            <a:avLst/>
          </a:prstGeom>
          <a:solidFill>
            <a:srgbClr val="0C4DA2"/>
          </a:solidFill>
          <a:ln>
            <a:solidFill>
              <a:srgbClr val="0C4D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8" name="Rectangle 7"/>
          <p:cNvSpPr/>
          <p:nvPr/>
        </p:nvSpPr>
        <p:spPr>
          <a:xfrm>
            <a:off x="521785" y="1110509"/>
            <a:ext cx="5814430" cy="8125301"/>
          </a:xfrm>
          <a:prstGeom prst="rect">
            <a:avLst/>
          </a:prstGeom>
        </p:spPr>
        <p:txBody>
          <a:bodyPr wrap="square" lIns="91440" tIns="45720" rIns="91440" bIns="45720" anchor="t">
            <a:spAutoFit/>
          </a:bodyPr>
          <a:lstStyle/>
          <a:p>
            <a:pPr>
              <a:lnSpc>
                <a:spcPct val="150000"/>
              </a:lnSpc>
            </a:pPr>
            <a:r>
              <a:rPr lang="en-GB" sz="1200" dirty="0"/>
              <a:t>9)  A few days before the meeting, the provider of interpretation will send you a team sheet with names and contact details of interpreters assigned to your meeting.  There are 2 options: </a:t>
            </a:r>
          </a:p>
          <a:p>
            <a:pPr marL="228600" indent="-228600">
              <a:lnSpc>
                <a:spcPct val="150000"/>
              </a:lnSpc>
              <a:buFont typeface="+mj-lt"/>
              <a:buAutoNum type="alphaLcParenR"/>
            </a:pPr>
            <a:r>
              <a:rPr lang="en-GB" sz="1200" dirty="0"/>
              <a:t>You register the interpreters and their contact details (name, surname, email address) on your </a:t>
            </a:r>
            <a:r>
              <a:rPr lang="en-GB" sz="1200" dirty="0" err="1"/>
              <a:t>Interactio</a:t>
            </a:r>
            <a:r>
              <a:rPr lang="en-GB" sz="1200" dirty="0"/>
              <a:t> account (aka.  </a:t>
            </a:r>
            <a:r>
              <a:rPr lang="en-GB" sz="1200" dirty="0" err="1"/>
              <a:t>Interactio</a:t>
            </a:r>
            <a:r>
              <a:rPr lang="en-GB" sz="1200" dirty="0"/>
              <a:t> panel). </a:t>
            </a:r>
          </a:p>
          <a:p>
            <a:pPr marL="228600" indent="-228600">
              <a:lnSpc>
                <a:spcPct val="150000"/>
              </a:lnSpc>
              <a:buAutoNum type="alphaLcParenR"/>
            </a:pPr>
            <a:r>
              <a:rPr lang="en-GB" sz="1200" dirty="0"/>
              <a:t>In case you do not have your own </a:t>
            </a:r>
            <a:r>
              <a:rPr lang="en-GB" sz="1200" dirty="0" err="1"/>
              <a:t>Interactio</a:t>
            </a:r>
            <a:r>
              <a:rPr lang="en-GB" sz="1200" dirty="0"/>
              <a:t> account, because you asked </a:t>
            </a:r>
            <a:r>
              <a:rPr lang="en-GB" sz="1200" dirty="0" err="1"/>
              <a:t>Interactio</a:t>
            </a:r>
            <a:r>
              <a:rPr lang="en-GB" sz="1200" dirty="0"/>
              <a:t> to create the meetings for you – you have to send the details of interpreters to be registered to </a:t>
            </a:r>
            <a:r>
              <a:rPr lang="en-GB" sz="1200" dirty="0" err="1"/>
              <a:t>Interactio</a:t>
            </a:r>
            <a:r>
              <a:rPr lang="en-GB" sz="1200" dirty="0"/>
              <a:t>. </a:t>
            </a:r>
          </a:p>
          <a:p>
            <a:pPr>
              <a:lnSpc>
                <a:spcPct val="150000"/>
              </a:lnSpc>
            </a:pPr>
            <a:r>
              <a:rPr lang="en-GB" sz="1200" dirty="0"/>
              <a:t>In both cases, interpreters will receive an email from </a:t>
            </a:r>
            <a:r>
              <a:rPr lang="en-GB" sz="1200" dirty="0" err="1"/>
              <a:t>Interactio</a:t>
            </a:r>
            <a:r>
              <a:rPr lang="en-GB" sz="1200" dirty="0"/>
              <a:t> to activate their account. </a:t>
            </a:r>
          </a:p>
          <a:p>
            <a:pPr>
              <a:lnSpc>
                <a:spcPct val="150000"/>
              </a:lnSpc>
            </a:pPr>
            <a:r>
              <a:rPr lang="en-GB" sz="1200" dirty="0"/>
              <a:t>Interpreters do usually have good sound quality when connecting, however, you are free to test their sound as of 15 minutes before the start of the meeting. Make sure the interpreters are connected on the right booth – it is visible on the AV console/moderator console that your technician will have access to. Please be aware that the team sheets are subject to Data Protection.</a:t>
            </a:r>
          </a:p>
          <a:p>
            <a:pPr>
              <a:lnSpc>
                <a:spcPct val="150000"/>
              </a:lnSpc>
            </a:pPr>
            <a:endParaRPr lang="en-GB" sz="1200" dirty="0">
              <a:ea typeface="Calibri"/>
              <a:cs typeface="Calibri"/>
            </a:endParaRPr>
          </a:p>
          <a:p>
            <a:pPr>
              <a:lnSpc>
                <a:spcPct val="150000"/>
              </a:lnSpc>
            </a:pPr>
            <a:r>
              <a:rPr lang="en-GB" sz="1200" b="1" dirty="0">
                <a:solidFill>
                  <a:srgbClr val="0C4DA2"/>
                </a:solidFill>
              </a:rPr>
              <a:t>After the event / meeting:</a:t>
            </a:r>
            <a:endParaRPr lang="en-GB" b="1" dirty="0">
              <a:solidFill>
                <a:srgbClr val="0C4DA2"/>
              </a:solidFill>
            </a:endParaRPr>
          </a:p>
          <a:p>
            <a:pPr marL="228600" indent="-228600">
              <a:lnSpc>
                <a:spcPct val="150000"/>
              </a:lnSpc>
              <a:buAutoNum type="arabicPeriod"/>
            </a:pPr>
            <a:endParaRPr lang="en-GB" sz="1200" dirty="0">
              <a:ea typeface="Calibri" panose="020F0502020204030204"/>
              <a:cs typeface="Calibri" panose="020F0502020204030204"/>
            </a:endParaRPr>
          </a:p>
          <a:p>
            <a:pPr>
              <a:lnSpc>
                <a:spcPct val="150000"/>
              </a:lnSpc>
            </a:pPr>
            <a:r>
              <a:rPr lang="en-GB" sz="1200" dirty="0"/>
              <a:t>10) The provider will complete the Interpretation Session Debriefing (Annex 13 of the FWC) and send it to you for signature. Please return the signed document to the provider, who will need to attach it to the invoice before submission. </a:t>
            </a:r>
            <a:endParaRPr lang="en-GB" sz="1200" dirty="0">
              <a:ea typeface="+mn-lt"/>
              <a:cs typeface="+mn-lt"/>
            </a:endParaRPr>
          </a:p>
          <a:p>
            <a:pPr>
              <a:lnSpc>
                <a:spcPct val="150000"/>
              </a:lnSpc>
            </a:pPr>
            <a:endParaRPr lang="en-GB" sz="1200" dirty="0">
              <a:ea typeface="+mn-lt"/>
              <a:cs typeface="+mn-lt"/>
            </a:endParaRPr>
          </a:p>
          <a:p>
            <a:pPr>
              <a:lnSpc>
                <a:spcPct val="150000"/>
              </a:lnSpc>
            </a:pPr>
            <a:r>
              <a:rPr lang="en-GB" sz="1200" dirty="0">
                <a:ea typeface="+mn-lt"/>
                <a:cs typeface="+mn-lt"/>
              </a:rPr>
              <a:t>11) To allow us to conduct quality control and track the expenditure under each </a:t>
            </a:r>
            <a:r>
              <a:rPr lang="en-GB" sz="1200" dirty="0" err="1">
                <a:ea typeface="+mn-lt"/>
                <a:cs typeface="+mn-lt"/>
              </a:rPr>
              <a:t>RoC</a:t>
            </a:r>
            <a:r>
              <a:rPr lang="en-GB" sz="1200" dirty="0">
                <a:ea typeface="+mn-lt"/>
                <a:cs typeface="+mn-lt"/>
              </a:rPr>
              <a:t>, please complete the questionnaire linked below and share your feedback regarding the interpretation provided. Additionally, we kindly request that you provide the Purchase Order, as well as information on the invoiced amount.</a:t>
            </a:r>
            <a:endParaRPr lang="en-GB" sz="1200" dirty="0">
              <a:ea typeface="Calibri"/>
              <a:cs typeface="Calibri"/>
            </a:endParaRPr>
          </a:p>
          <a:p>
            <a:pPr>
              <a:lnSpc>
                <a:spcPct val="150000"/>
              </a:lnSpc>
            </a:pPr>
            <a:endParaRPr lang="en-GB" sz="1200" dirty="0">
              <a:ea typeface="Calibri"/>
              <a:cs typeface="Calibri"/>
            </a:endParaRPr>
          </a:p>
          <a:p>
            <a:pPr>
              <a:lnSpc>
                <a:spcPct val="150000"/>
              </a:lnSpc>
            </a:pPr>
            <a:r>
              <a:rPr lang="en-GB" sz="1200" dirty="0"/>
              <a:t>Link to EU survey: </a:t>
            </a:r>
            <a:r>
              <a:rPr lang="en-GB" sz="1200" dirty="0">
                <a:hlinkClick r:id="rId2"/>
              </a:rPr>
              <a:t>https://ec.europa.eu/eusurvey/runner/EUVCLOT2-RemoteSimultaneousInterpretation</a:t>
            </a:r>
            <a:r>
              <a:rPr lang="en-GB" sz="1200" dirty="0"/>
              <a:t> </a:t>
            </a:r>
          </a:p>
        </p:txBody>
      </p:sp>
      <p:pic>
        <p:nvPicPr>
          <p:cNvPr id="9" name="Picture 8">
            <a:extLst>
              <a:ext uri="{FF2B5EF4-FFF2-40B4-BE49-F238E27FC236}">
                <a16:creationId xmlns:a16="http://schemas.microsoft.com/office/drawing/2014/main" id="{7BB33029-95F8-3B42-8CA5-E809242FCB1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85649" y="-87334"/>
            <a:ext cx="1299580" cy="1031189"/>
          </a:xfrm>
          <a:prstGeom prst="rect">
            <a:avLst/>
          </a:prstGeom>
        </p:spPr>
      </p:pic>
      <p:sp>
        <p:nvSpPr>
          <p:cNvPr id="10" name="Rectangle 9"/>
          <p:cNvSpPr/>
          <p:nvPr/>
        </p:nvSpPr>
        <p:spPr>
          <a:xfrm>
            <a:off x="368501" y="166651"/>
            <a:ext cx="4836136" cy="523220"/>
          </a:xfrm>
          <a:prstGeom prst="rect">
            <a:avLst/>
          </a:prstGeom>
        </p:spPr>
        <p:txBody>
          <a:bodyPr wrap="square">
            <a:spAutoFit/>
          </a:bodyPr>
          <a:lstStyle/>
          <a:p>
            <a:r>
              <a:rPr lang="en-GB" sz="1400" b="1">
                <a:solidFill>
                  <a:schemeClr val="bg1"/>
                </a:solidFill>
                <a:latin typeface="Europea" pitchFamily="2" charset="0"/>
                <a:ea typeface="Europea" pitchFamily="2" charset="0"/>
              </a:rPr>
              <a:t>Directorate-General for Logistics and Interpretation for Conferences (DG LINC)</a:t>
            </a:r>
          </a:p>
        </p:txBody>
      </p:sp>
      <p:sp>
        <p:nvSpPr>
          <p:cNvPr id="6" name="Rectangle 5"/>
          <p:cNvSpPr/>
          <p:nvPr/>
        </p:nvSpPr>
        <p:spPr>
          <a:xfrm>
            <a:off x="548680" y="9598344"/>
            <a:ext cx="5760640" cy="215444"/>
          </a:xfrm>
          <a:prstGeom prst="rect">
            <a:avLst/>
          </a:prstGeom>
        </p:spPr>
        <p:txBody>
          <a:bodyPr wrap="square">
            <a:spAutoFit/>
          </a:bodyPr>
          <a:lstStyle/>
          <a:p>
            <a:pPr algn="ctr" defTabSz="914373"/>
            <a:r>
              <a:rPr lang="en-GB" sz="800" kern="0">
                <a:solidFill>
                  <a:schemeClr val="bg1">
                    <a:lumMod val="50000"/>
                  </a:schemeClr>
                </a:solidFill>
                <a:latin typeface="Europea" pitchFamily="2" charset="0"/>
                <a:ea typeface="Europea" pitchFamily="2" charset="0"/>
              </a:rPr>
              <a:t>EP-LINC/2024/OP/0002 - EUVC LOT 2  REMOTE SIMULTANEOUS INTERPRETATION SERVICES</a:t>
            </a:r>
          </a:p>
        </p:txBody>
      </p:sp>
      <p:sp>
        <p:nvSpPr>
          <p:cNvPr id="7" name="Rectangle 6">
            <a:extLst>
              <a:ext uri="{FF2B5EF4-FFF2-40B4-BE49-F238E27FC236}">
                <a16:creationId xmlns:a16="http://schemas.microsoft.com/office/drawing/2014/main" id="{1B4D4378-0C8B-E806-DFC7-29168EF423E4}"/>
              </a:ext>
            </a:extLst>
          </p:cNvPr>
          <p:cNvSpPr/>
          <p:nvPr/>
        </p:nvSpPr>
        <p:spPr>
          <a:xfrm>
            <a:off x="3425790" y="9598343"/>
            <a:ext cx="5760640" cy="215444"/>
          </a:xfrm>
          <a:prstGeom prst="rect">
            <a:avLst/>
          </a:prstGeom>
        </p:spPr>
        <p:txBody>
          <a:bodyPr wrap="square" lIns="91440" tIns="45720" rIns="91440" bIns="45720" anchor="t">
            <a:spAutoFit/>
          </a:bodyPr>
          <a:lstStyle/>
          <a:p>
            <a:pPr algn="ctr" defTabSz="914373"/>
            <a:r>
              <a:rPr lang="en-GB" sz="800" kern="0" dirty="0">
                <a:solidFill>
                  <a:schemeClr val="bg1">
                    <a:lumMod val="50000"/>
                  </a:schemeClr>
                </a:solidFill>
                <a:latin typeface="Europea"/>
              </a:rPr>
              <a:t> [5]</a:t>
            </a:r>
          </a:p>
        </p:txBody>
      </p:sp>
    </p:spTree>
    <p:extLst>
      <p:ext uri="{BB962C8B-B14F-4D97-AF65-F5344CB8AC3E}">
        <p14:creationId xmlns:p14="http://schemas.microsoft.com/office/powerpoint/2010/main" val="3480804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CDA4653-C915-C348-9B03-05911990F191}"/>
              </a:ext>
            </a:extLst>
          </p:cNvPr>
          <p:cNvSpPr/>
          <p:nvPr/>
        </p:nvSpPr>
        <p:spPr>
          <a:xfrm>
            <a:off x="0" y="-2"/>
            <a:ext cx="6858000" cy="856526"/>
          </a:xfrm>
          <a:prstGeom prst="rect">
            <a:avLst/>
          </a:prstGeom>
          <a:solidFill>
            <a:srgbClr val="0C4DA2"/>
          </a:solidFill>
          <a:ln>
            <a:solidFill>
              <a:srgbClr val="0C4D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pic>
        <p:nvPicPr>
          <p:cNvPr id="9" name="Picture 8">
            <a:extLst>
              <a:ext uri="{FF2B5EF4-FFF2-40B4-BE49-F238E27FC236}">
                <a16:creationId xmlns:a16="http://schemas.microsoft.com/office/drawing/2014/main" id="{7BB33029-95F8-3B42-8CA5-E809242FCB1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85649" y="-87334"/>
            <a:ext cx="1299580" cy="1031189"/>
          </a:xfrm>
          <a:prstGeom prst="rect">
            <a:avLst/>
          </a:prstGeom>
        </p:spPr>
      </p:pic>
      <p:sp>
        <p:nvSpPr>
          <p:cNvPr id="10" name="Rectangle 9"/>
          <p:cNvSpPr/>
          <p:nvPr/>
        </p:nvSpPr>
        <p:spPr>
          <a:xfrm>
            <a:off x="368501" y="166651"/>
            <a:ext cx="4836136" cy="523220"/>
          </a:xfrm>
          <a:prstGeom prst="rect">
            <a:avLst/>
          </a:prstGeom>
        </p:spPr>
        <p:txBody>
          <a:bodyPr wrap="square">
            <a:spAutoFit/>
          </a:bodyPr>
          <a:lstStyle/>
          <a:p>
            <a:r>
              <a:rPr lang="en-GB" sz="1400" b="1">
                <a:solidFill>
                  <a:schemeClr val="bg1"/>
                </a:solidFill>
                <a:latin typeface="Europea" pitchFamily="2" charset="0"/>
                <a:ea typeface="Europea" pitchFamily="2" charset="0"/>
              </a:rPr>
              <a:t>Directorate-General for Logistics and Interpretation for Conferences (DG LINC)</a:t>
            </a:r>
          </a:p>
        </p:txBody>
      </p:sp>
      <p:sp>
        <p:nvSpPr>
          <p:cNvPr id="22" name="Rectangle 21"/>
          <p:cNvSpPr/>
          <p:nvPr/>
        </p:nvSpPr>
        <p:spPr>
          <a:xfrm>
            <a:off x="548680" y="1020260"/>
            <a:ext cx="564578" cy="307777"/>
          </a:xfrm>
          <a:prstGeom prst="rect">
            <a:avLst/>
          </a:prstGeom>
        </p:spPr>
        <p:txBody>
          <a:bodyPr wrap="none">
            <a:spAutoFit/>
          </a:bodyPr>
          <a:lstStyle/>
          <a:p>
            <a:r>
              <a:rPr lang="en-GB" sz="1400" b="1" dirty="0">
                <a:solidFill>
                  <a:srgbClr val="0C4DA2"/>
                </a:solidFill>
                <a:latin typeface="Europea" pitchFamily="2" charset="0"/>
                <a:ea typeface="Europea" pitchFamily="2" charset="0"/>
              </a:rPr>
              <a:t>Q&amp;A</a:t>
            </a:r>
          </a:p>
        </p:txBody>
      </p:sp>
      <p:sp>
        <p:nvSpPr>
          <p:cNvPr id="23" name="Rectangle 22"/>
          <p:cNvSpPr/>
          <p:nvPr/>
        </p:nvSpPr>
        <p:spPr>
          <a:xfrm>
            <a:off x="546061" y="1332095"/>
            <a:ext cx="5765878" cy="8373703"/>
          </a:xfrm>
          <a:prstGeom prst="rect">
            <a:avLst/>
          </a:prstGeom>
        </p:spPr>
        <p:txBody>
          <a:bodyPr wrap="square" lIns="91440" tIns="45720" rIns="91440" bIns="45720" anchor="t">
            <a:spAutoFit/>
          </a:bodyPr>
          <a:lstStyle/>
          <a:p>
            <a:pPr algn="just">
              <a:lnSpc>
                <a:spcPct val="150000"/>
              </a:lnSpc>
            </a:pPr>
            <a:r>
              <a:rPr lang="en-GB" sz="1200" dirty="0"/>
              <a:t>Please note this Q&amp;A will be updated continuously as we receive more questions from you.</a:t>
            </a:r>
          </a:p>
          <a:p>
            <a:pPr lvl="0" algn="just">
              <a:lnSpc>
                <a:spcPct val="150000"/>
              </a:lnSpc>
            </a:pPr>
            <a:endParaRPr lang="en-GB" sz="1200" dirty="0">
              <a:ea typeface="Calibri"/>
              <a:cs typeface="Calibri"/>
            </a:endParaRPr>
          </a:p>
          <a:p>
            <a:pPr algn="just">
              <a:lnSpc>
                <a:spcPct val="150000"/>
              </a:lnSpc>
            </a:pPr>
            <a:r>
              <a:rPr lang="en-GB" sz="1200" b="1" dirty="0">
                <a:solidFill>
                  <a:srgbClr val="0C4DA2"/>
                </a:solidFill>
              </a:rPr>
              <a:t>Q: </a:t>
            </a:r>
            <a:r>
              <a:rPr lang="en-GB" sz="1200" dirty="0">
                <a:ea typeface="+mn-lt"/>
                <a:cs typeface="+mn-lt"/>
              </a:rPr>
              <a:t>Can participants have interpretation if they connect online?</a:t>
            </a:r>
          </a:p>
          <a:p>
            <a:pPr algn="just">
              <a:lnSpc>
                <a:spcPct val="150000"/>
              </a:lnSpc>
            </a:pPr>
            <a:r>
              <a:rPr lang="en-GB" sz="1200" b="1" dirty="0">
                <a:solidFill>
                  <a:srgbClr val="0C4DA2"/>
                </a:solidFill>
              </a:rPr>
              <a:t>A:</a:t>
            </a:r>
            <a:r>
              <a:rPr lang="en-GB" sz="1200" dirty="0">
                <a:solidFill>
                  <a:srgbClr val="000000"/>
                </a:solidFill>
                <a:ea typeface="Calibri"/>
                <a:cs typeface="Calibri"/>
              </a:rPr>
              <a:t> Yes, they can. </a:t>
            </a:r>
            <a:r>
              <a:rPr lang="en-GB" sz="1200" dirty="0">
                <a:solidFill>
                  <a:srgbClr val="000000"/>
                </a:solidFill>
                <a:ea typeface="+mn-lt"/>
                <a:cs typeface="+mn-lt"/>
              </a:rPr>
              <a:t>The platform supports hybrid participation, meaning all participants—whether online or in the room—have equal access to interpretation, provided their equipment is compatible. The same applies to interventions during meetings: all participants are able to speak. However, online participants should ensure that their equipment and stable internet connection allow for clear audio transmission.</a:t>
            </a:r>
          </a:p>
          <a:p>
            <a:pPr algn="just">
              <a:lnSpc>
                <a:spcPct val="150000"/>
              </a:lnSpc>
            </a:pPr>
            <a:endParaRPr lang="en-GB" sz="1200" dirty="0">
              <a:solidFill>
                <a:srgbClr val="000000"/>
              </a:solidFill>
              <a:ea typeface="Calibri"/>
              <a:cs typeface="Calibri"/>
            </a:endParaRPr>
          </a:p>
          <a:p>
            <a:pPr algn="just">
              <a:lnSpc>
                <a:spcPct val="150000"/>
              </a:lnSpc>
            </a:pPr>
            <a:r>
              <a:rPr lang="en-GB" sz="1200" b="1" dirty="0">
                <a:solidFill>
                  <a:srgbClr val="0C4DA2"/>
                </a:solidFill>
              </a:rPr>
              <a:t>Q:</a:t>
            </a:r>
            <a:r>
              <a:rPr lang="en-GB" sz="1200" dirty="0">
                <a:solidFill>
                  <a:srgbClr val="000000"/>
                </a:solidFill>
                <a:ea typeface="Calibri"/>
                <a:cs typeface="Calibri"/>
              </a:rPr>
              <a:t> Why </a:t>
            </a:r>
            <a:r>
              <a:rPr lang="en-GB" sz="1200" dirty="0">
                <a:solidFill>
                  <a:srgbClr val="000000"/>
                </a:solidFill>
                <a:ea typeface="+mn-lt"/>
                <a:cs typeface="+mn-lt"/>
              </a:rPr>
              <a:t>should I provide the provider with information on the meeting topic?</a:t>
            </a:r>
          </a:p>
          <a:p>
            <a:pPr algn="just">
              <a:lnSpc>
                <a:spcPct val="150000"/>
              </a:lnSpc>
            </a:pPr>
            <a:r>
              <a:rPr lang="en-GB" sz="1200" b="1" dirty="0">
                <a:solidFill>
                  <a:srgbClr val="0C4DA2"/>
                </a:solidFill>
              </a:rPr>
              <a:t>A:</a:t>
            </a:r>
            <a:r>
              <a:rPr lang="en-GB" sz="1200" dirty="0">
                <a:solidFill>
                  <a:srgbClr val="000000"/>
                </a:solidFill>
                <a:ea typeface="Calibri"/>
                <a:cs typeface="Calibri"/>
              </a:rPr>
              <a:t> </a:t>
            </a:r>
            <a:r>
              <a:rPr lang="en-GB" sz="1200" dirty="0">
                <a:solidFill>
                  <a:srgbClr val="000000"/>
                </a:solidFill>
                <a:ea typeface="+mn-lt"/>
                <a:cs typeface="+mn-lt"/>
              </a:rPr>
              <a:t>Sharing details about the meeting topic with the provider helps them to select the most suitable interpreters. This ensures that the interpreters are well-prepared, which enhances the quality of the interpretation during the meeting.</a:t>
            </a:r>
            <a:endParaRPr lang="en-GB" sz="1200" dirty="0">
              <a:ea typeface="+mn-lt"/>
              <a:cs typeface="+mn-lt"/>
            </a:endParaRPr>
          </a:p>
          <a:p>
            <a:pPr algn="just">
              <a:lnSpc>
                <a:spcPct val="150000"/>
              </a:lnSpc>
            </a:pPr>
            <a:endParaRPr lang="en-GB" sz="1200" dirty="0">
              <a:solidFill>
                <a:srgbClr val="000000"/>
              </a:solidFill>
              <a:ea typeface="Calibri"/>
              <a:cs typeface="Calibri"/>
            </a:endParaRPr>
          </a:p>
          <a:p>
            <a:pPr lvl="0" algn="just">
              <a:lnSpc>
                <a:spcPct val="150000"/>
              </a:lnSpc>
            </a:pPr>
            <a:r>
              <a:rPr lang="en-GB" sz="1200" b="1" dirty="0">
                <a:solidFill>
                  <a:srgbClr val="0C4DA2"/>
                </a:solidFill>
              </a:rPr>
              <a:t>Q: </a:t>
            </a:r>
            <a:r>
              <a:rPr lang="en-GB" sz="1200" dirty="0"/>
              <a:t>How does the price change if there is an overrun? If the meeting goes beyond the scheduled time? </a:t>
            </a:r>
            <a:endParaRPr lang="en-GB" sz="1200" dirty="0">
              <a:ea typeface="Calibri"/>
              <a:cs typeface="Calibri"/>
            </a:endParaRPr>
          </a:p>
          <a:p>
            <a:pPr algn="just">
              <a:lnSpc>
                <a:spcPct val="150000"/>
              </a:lnSpc>
            </a:pPr>
            <a:r>
              <a:rPr lang="en-GB" sz="1200" b="1" dirty="0">
                <a:solidFill>
                  <a:srgbClr val="0C4DA2"/>
                </a:solidFill>
              </a:rPr>
              <a:t>A: </a:t>
            </a:r>
            <a:r>
              <a:rPr lang="en-GB" sz="1200" dirty="0"/>
              <a:t>A potential overrun of up to 20 minutes for which full interpretation should be provided, might occur. It is covered by the FWC. Overruns extending the meeting beyond the contracted duration (1h, 4h or 8h, as specified in the respective </a:t>
            </a:r>
            <a:r>
              <a:rPr lang="en-GB" sz="1200" dirty="0" err="1"/>
              <a:t>RoC</a:t>
            </a:r>
            <a:r>
              <a:rPr lang="en-GB" sz="1200" dirty="0"/>
              <a:t>) will have to be compensated at an hourly rate using the price quoted for Remote Simultaneous Interpretation per language per hour (see the respective </a:t>
            </a:r>
            <a:r>
              <a:rPr lang="en-GB" sz="1200" dirty="0" err="1"/>
              <a:t>RoC</a:t>
            </a:r>
            <a:r>
              <a:rPr lang="en-GB" sz="1200" dirty="0"/>
              <a:t> documents).</a:t>
            </a:r>
            <a:endParaRPr lang="en-GB" sz="1200" dirty="0">
              <a:ea typeface="Calibri"/>
              <a:cs typeface="Calibri"/>
            </a:endParaRPr>
          </a:p>
          <a:p>
            <a:pPr lvl="0" algn="just">
              <a:lnSpc>
                <a:spcPct val="150000"/>
              </a:lnSpc>
            </a:pPr>
            <a:endParaRPr lang="en-GB" sz="1200" dirty="0"/>
          </a:p>
          <a:p>
            <a:pPr lvl="0" algn="just">
              <a:lnSpc>
                <a:spcPct val="150000"/>
              </a:lnSpc>
            </a:pPr>
            <a:r>
              <a:rPr lang="en-GB" sz="1200" b="1" dirty="0">
                <a:solidFill>
                  <a:srgbClr val="0C4DA2"/>
                </a:solidFill>
              </a:rPr>
              <a:t>Q: </a:t>
            </a:r>
            <a:r>
              <a:rPr lang="en-GB" sz="1200" dirty="0"/>
              <a:t>How does the price change if the meeting finishes earlier? </a:t>
            </a:r>
            <a:endParaRPr lang="en-GB" sz="1200" dirty="0">
              <a:ea typeface="Calibri"/>
              <a:cs typeface="Calibri"/>
            </a:endParaRPr>
          </a:p>
          <a:p>
            <a:pPr algn="just">
              <a:lnSpc>
                <a:spcPct val="150000"/>
              </a:lnSpc>
            </a:pPr>
            <a:r>
              <a:rPr lang="en-GB" sz="1200" b="1" dirty="0">
                <a:solidFill>
                  <a:srgbClr val="0C4DA2"/>
                </a:solidFill>
              </a:rPr>
              <a:t>A: </a:t>
            </a:r>
            <a:r>
              <a:rPr lang="en-GB" sz="1200" dirty="0"/>
              <a:t>The price does not change, you pay for the meeting length you requested, even if your meeting ends earlier.</a:t>
            </a:r>
            <a:endParaRPr lang="en-GB" sz="1200" dirty="0">
              <a:ea typeface="Calibri"/>
              <a:cs typeface="Calibri"/>
            </a:endParaRPr>
          </a:p>
          <a:p>
            <a:pPr lvl="0" algn="just">
              <a:lnSpc>
                <a:spcPct val="150000"/>
              </a:lnSpc>
            </a:pPr>
            <a:endParaRPr lang="en-GB" sz="1200" dirty="0"/>
          </a:p>
          <a:p>
            <a:pPr lvl="0" algn="just">
              <a:lnSpc>
                <a:spcPct val="150000"/>
              </a:lnSpc>
            </a:pPr>
            <a:endParaRPr lang="en-GB" sz="1200" dirty="0"/>
          </a:p>
          <a:p>
            <a:pPr lvl="0" algn="just">
              <a:lnSpc>
                <a:spcPct val="150000"/>
              </a:lnSpc>
            </a:pPr>
            <a:r>
              <a:rPr lang="en-GB" sz="1200" dirty="0"/>
              <a:t> </a:t>
            </a:r>
            <a:endParaRPr lang="en-GB" sz="1200" dirty="0">
              <a:ea typeface="Calibri"/>
              <a:cs typeface="Calibri"/>
            </a:endParaRPr>
          </a:p>
          <a:p>
            <a:pPr lvl="0" algn="just">
              <a:lnSpc>
                <a:spcPct val="150000"/>
              </a:lnSpc>
            </a:pPr>
            <a:endParaRPr lang="en-GB" sz="1200" dirty="0"/>
          </a:p>
        </p:txBody>
      </p:sp>
      <p:sp>
        <p:nvSpPr>
          <p:cNvPr id="24" name="Rectangle 23"/>
          <p:cNvSpPr/>
          <p:nvPr/>
        </p:nvSpPr>
        <p:spPr>
          <a:xfrm>
            <a:off x="548680" y="9598344"/>
            <a:ext cx="5760640" cy="215444"/>
          </a:xfrm>
          <a:prstGeom prst="rect">
            <a:avLst/>
          </a:prstGeom>
        </p:spPr>
        <p:txBody>
          <a:bodyPr wrap="square">
            <a:spAutoFit/>
          </a:bodyPr>
          <a:lstStyle/>
          <a:p>
            <a:pPr algn="ctr" defTabSz="914373"/>
            <a:r>
              <a:rPr lang="en-GB" sz="800" kern="0">
                <a:solidFill>
                  <a:schemeClr val="bg1">
                    <a:lumMod val="50000"/>
                  </a:schemeClr>
                </a:solidFill>
                <a:latin typeface="Europea" pitchFamily="2" charset="0"/>
                <a:ea typeface="Europea" pitchFamily="2" charset="0"/>
              </a:rPr>
              <a:t>EP-LINC/2024/OP/0002 - EUVC LOT 2  REMOTE SIMULTANEOUS INTERPRETATION SERVICES</a:t>
            </a:r>
          </a:p>
        </p:txBody>
      </p:sp>
      <p:sp>
        <p:nvSpPr>
          <p:cNvPr id="8" name="Rectangle 7">
            <a:extLst>
              <a:ext uri="{FF2B5EF4-FFF2-40B4-BE49-F238E27FC236}">
                <a16:creationId xmlns:a16="http://schemas.microsoft.com/office/drawing/2014/main" id="{1B4D4378-0C8B-E806-DFC7-29168EF423E4}"/>
              </a:ext>
            </a:extLst>
          </p:cNvPr>
          <p:cNvSpPr/>
          <p:nvPr/>
        </p:nvSpPr>
        <p:spPr>
          <a:xfrm>
            <a:off x="3425790" y="9598343"/>
            <a:ext cx="5760640" cy="215444"/>
          </a:xfrm>
          <a:prstGeom prst="rect">
            <a:avLst/>
          </a:prstGeom>
        </p:spPr>
        <p:txBody>
          <a:bodyPr wrap="square" lIns="91440" tIns="45720" rIns="91440" bIns="45720" anchor="t">
            <a:spAutoFit/>
          </a:bodyPr>
          <a:lstStyle/>
          <a:p>
            <a:pPr algn="ctr" defTabSz="914373"/>
            <a:r>
              <a:rPr lang="en-GB" sz="800" kern="0" dirty="0">
                <a:solidFill>
                  <a:schemeClr val="bg1">
                    <a:lumMod val="50000"/>
                  </a:schemeClr>
                </a:solidFill>
                <a:latin typeface="Europea"/>
              </a:rPr>
              <a:t> [8]</a:t>
            </a:r>
          </a:p>
        </p:txBody>
      </p:sp>
    </p:spTree>
    <p:extLst>
      <p:ext uri="{BB962C8B-B14F-4D97-AF65-F5344CB8AC3E}">
        <p14:creationId xmlns:p14="http://schemas.microsoft.com/office/powerpoint/2010/main" val="1718316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35E3D-7A1B-A13A-7F7F-A812912AAB1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BDA5745-FFBF-560C-F43A-33FBA6949EB7}"/>
              </a:ext>
            </a:extLst>
          </p:cNvPr>
          <p:cNvSpPr/>
          <p:nvPr/>
        </p:nvSpPr>
        <p:spPr>
          <a:xfrm>
            <a:off x="0" y="-2"/>
            <a:ext cx="6858000" cy="856526"/>
          </a:xfrm>
          <a:prstGeom prst="rect">
            <a:avLst/>
          </a:prstGeom>
          <a:solidFill>
            <a:srgbClr val="0C4DA2"/>
          </a:solidFill>
          <a:ln>
            <a:solidFill>
              <a:srgbClr val="0C4D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pic>
        <p:nvPicPr>
          <p:cNvPr id="9" name="Picture 8">
            <a:extLst>
              <a:ext uri="{FF2B5EF4-FFF2-40B4-BE49-F238E27FC236}">
                <a16:creationId xmlns:a16="http://schemas.microsoft.com/office/drawing/2014/main" id="{3E00E3E1-9361-F93B-CFB1-A8BDD38DCA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85649" y="-87334"/>
            <a:ext cx="1299580" cy="1031189"/>
          </a:xfrm>
          <a:prstGeom prst="rect">
            <a:avLst/>
          </a:prstGeom>
        </p:spPr>
      </p:pic>
      <p:sp>
        <p:nvSpPr>
          <p:cNvPr id="10" name="Rectangle 9">
            <a:extLst>
              <a:ext uri="{FF2B5EF4-FFF2-40B4-BE49-F238E27FC236}">
                <a16:creationId xmlns:a16="http://schemas.microsoft.com/office/drawing/2014/main" id="{EFF87DD4-DE85-3D07-5C37-889D81E31A65}"/>
              </a:ext>
            </a:extLst>
          </p:cNvPr>
          <p:cNvSpPr/>
          <p:nvPr/>
        </p:nvSpPr>
        <p:spPr>
          <a:xfrm>
            <a:off x="368501" y="166651"/>
            <a:ext cx="4836136" cy="523220"/>
          </a:xfrm>
          <a:prstGeom prst="rect">
            <a:avLst/>
          </a:prstGeom>
        </p:spPr>
        <p:txBody>
          <a:bodyPr wrap="square">
            <a:spAutoFit/>
          </a:bodyPr>
          <a:lstStyle/>
          <a:p>
            <a:r>
              <a:rPr lang="en-GB" sz="1400" b="1">
                <a:solidFill>
                  <a:schemeClr val="bg1"/>
                </a:solidFill>
                <a:latin typeface="Europea" pitchFamily="2" charset="0"/>
                <a:ea typeface="Europea" pitchFamily="2" charset="0"/>
              </a:rPr>
              <a:t>Directorate-General for Logistics and Interpretation for Conferences (DG LINC)</a:t>
            </a:r>
          </a:p>
        </p:txBody>
      </p:sp>
      <p:sp>
        <p:nvSpPr>
          <p:cNvPr id="22" name="Rectangle 21">
            <a:extLst>
              <a:ext uri="{FF2B5EF4-FFF2-40B4-BE49-F238E27FC236}">
                <a16:creationId xmlns:a16="http://schemas.microsoft.com/office/drawing/2014/main" id="{48A886DF-07B1-53EE-5476-8356697EB038}"/>
              </a:ext>
            </a:extLst>
          </p:cNvPr>
          <p:cNvSpPr/>
          <p:nvPr/>
        </p:nvSpPr>
        <p:spPr>
          <a:xfrm>
            <a:off x="548680" y="1020260"/>
            <a:ext cx="564578" cy="307777"/>
          </a:xfrm>
          <a:prstGeom prst="rect">
            <a:avLst/>
          </a:prstGeom>
        </p:spPr>
        <p:txBody>
          <a:bodyPr wrap="none">
            <a:spAutoFit/>
          </a:bodyPr>
          <a:lstStyle/>
          <a:p>
            <a:r>
              <a:rPr lang="en-GB" sz="1400" b="1">
                <a:solidFill>
                  <a:srgbClr val="0C4DA2"/>
                </a:solidFill>
                <a:latin typeface="Europea" pitchFamily="2" charset="0"/>
                <a:ea typeface="Europea" pitchFamily="2" charset="0"/>
              </a:rPr>
              <a:t>Q&amp;A</a:t>
            </a:r>
          </a:p>
        </p:txBody>
      </p:sp>
      <p:sp>
        <p:nvSpPr>
          <p:cNvPr id="23" name="Rectangle 22">
            <a:extLst>
              <a:ext uri="{FF2B5EF4-FFF2-40B4-BE49-F238E27FC236}">
                <a16:creationId xmlns:a16="http://schemas.microsoft.com/office/drawing/2014/main" id="{EB26E861-B3C8-AF64-B295-8267A5CB3F2F}"/>
              </a:ext>
            </a:extLst>
          </p:cNvPr>
          <p:cNvSpPr/>
          <p:nvPr/>
        </p:nvSpPr>
        <p:spPr>
          <a:xfrm>
            <a:off x="546061" y="1332095"/>
            <a:ext cx="5765878" cy="8096704"/>
          </a:xfrm>
          <a:prstGeom prst="rect">
            <a:avLst/>
          </a:prstGeom>
        </p:spPr>
        <p:txBody>
          <a:bodyPr wrap="square" lIns="91440" tIns="45720" rIns="91440" bIns="45720" anchor="t">
            <a:spAutoFit/>
          </a:bodyPr>
          <a:lstStyle/>
          <a:p>
            <a:pPr algn="just">
              <a:lnSpc>
                <a:spcPct val="150000"/>
              </a:lnSpc>
            </a:pPr>
            <a:r>
              <a:rPr lang="en-GB" sz="1200" dirty="0"/>
              <a:t>Please note this Q&amp;A will be updated continuously as we receive more questions from you.</a:t>
            </a:r>
          </a:p>
          <a:p>
            <a:pPr lvl="0" algn="just">
              <a:lnSpc>
                <a:spcPct val="150000"/>
              </a:lnSpc>
            </a:pPr>
            <a:endParaRPr lang="en-GB" sz="1200" dirty="0">
              <a:ea typeface="Calibri"/>
              <a:cs typeface="Calibri"/>
            </a:endParaRPr>
          </a:p>
          <a:p>
            <a:pPr algn="just">
              <a:lnSpc>
                <a:spcPct val="150000"/>
              </a:lnSpc>
            </a:pPr>
            <a:r>
              <a:rPr lang="en-GB" sz="1200" b="1" dirty="0">
                <a:solidFill>
                  <a:srgbClr val="0C4DA2"/>
                </a:solidFill>
                <a:ea typeface="Calibri"/>
                <a:cs typeface="Calibri"/>
              </a:rPr>
              <a:t>Q: </a:t>
            </a:r>
            <a:r>
              <a:rPr lang="en-GB" sz="1200" dirty="0">
                <a:ea typeface="Calibri"/>
                <a:cs typeface="Calibri"/>
              </a:rPr>
              <a:t>How</a:t>
            </a:r>
            <a:r>
              <a:rPr lang="en-GB" sz="1200" dirty="0">
                <a:ea typeface="+mn-lt"/>
                <a:cs typeface="+mn-lt"/>
              </a:rPr>
              <a:t> long is the connection time, including sound check, before the meeting? Is it included in the price?</a:t>
            </a:r>
          </a:p>
          <a:p>
            <a:pPr algn="just">
              <a:lnSpc>
                <a:spcPct val="150000"/>
              </a:lnSpc>
            </a:pPr>
            <a:r>
              <a:rPr lang="en-GB" sz="1200" b="1" dirty="0">
                <a:solidFill>
                  <a:srgbClr val="0C4DA2"/>
                </a:solidFill>
                <a:ea typeface="Calibri"/>
                <a:cs typeface="Calibri"/>
              </a:rPr>
              <a:t>A: </a:t>
            </a:r>
            <a:r>
              <a:rPr lang="en-GB" sz="1200" dirty="0">
                <a:ea typeface="Calibri"/>
                <a:cs typeface="Calibri"/>
              </a:rPr>
              <a:t>The price quoted should include any compensation to interpreters for the connection time of 15 minutes, as well as any testing time needed. The partner contracting authority may, for quality assurance reasons, request interpreters to connect earlier than 15’ before the meeting (for example 30’, 45’ or even 1 hour). In this case, the difference will be compensated according to the Technical Specifications of the respective </a:t>
            </a:r>
            <a:r>
              <a:rPr lang="en-GB" sz="1200" dirty="0" err="1">
                <a:ea typeface="Calibri"/>
                <a:cs typeface="Calibri"/>
              </a:rPr>
              <a:t>RoC</a:t>
            </a:r>
            <a:r>
              <a:rPr lang="en-GB" sz="1200" dirty="0">
                <a:ea typeface="Calibri"/>
                <a:cs typeface="Calibri"/>
              </a:rPr>
              <a:t>.</a:t>
            </a:r>
          </a:p>
          <a:p>
            <a:pPr algn="just">
              <a:lnSpc>
                <a:spcPct val="150000"/>
              </a:lnSpc>
            </a:pPr>
            <a:r>
              <a:rPr lang="en-GB" sz="1200" dirty="0">
                <a:ea typeface="+mn-lt"/>
                <a:cs typeface="+mn-lt"/>
              </a:rPr>
              <a:t>Please note that arranging the sound check and testing prior to the meeting is your responsibility. Therefore, it is important to clearly communicate your specific testing requirements to the provider in advance when submitting your meeting request, ensuring that all technical aspects are properly addressed ahead of time.</a:t>
            </a:r>
            <a:endParaRPr lang="en-GB" dirty="0">
              <a:ea typeface="Calibri"/>
              <a:cs typeface="Calibri"/>
            </a:endParaRPr>
          </a:p>
          <a:p>
            <a:pPr algn="just">
              <a:lnSpc>
                <a:spcPct val="150000"/>
              </a:lnSpc>
            </a:pPr>
            <a:endParaRPr lang="en-GB" sz="1200" dirty="0">
              <a:ea typeface="Calibri"/>
              <a:cs typeface="Calibri"/>
            </a:endParaRPr>
          </a:p>
          <a:p>
            <a:pPr algn="just">
              <a:lnSpc>
                <a:spcPct val="150000"/>
              </a:lnSpc>
            </a:pPr>
            <a:r>
              <a:rPr lang="en-GB" sz="1200" b="1" dirty="0">
                <a:solidFill>
                  <a:srgbClr val="0C4DA2"/>
                </a:solidFill>
                <a:ea typeface="Calibri"/>
                <a:cs typeface="Calibri"/>
              </a:rPr>
              <a:t>Q: </a:t>
            </a:r>
            <a:r>
              <a:rPr lang="en-GB" sz="1200" dirty="0">
                <a:ea typeface="Calibri"/>
                <a:cs typeface="Calibri"/>
              </a:rPr>
              <a:t>To whom</a:t>
            </a:r>
            <a:r>
              <a:rPr lang="en-GB" sz="1200" b="1" dirty="0">
                <a:solidFill>
                  <a:srgbClr val="0C4DA2"/>
                </a:solidFill>
                <a:ea typeface="Calibri"/>
                <a:cs typeface="Calibri"/>
              </a:rPr>
              <a:t> </a:t>
            </a:r>
            <a:r>
              <a:rPr lang="en-GB" sz="1200" dirty="0">
                <a:ea typeface="Calibri"/>
                <a:cs typeface="Calibri"/>
              </a:rPr>
              <a:t>and how do we send documents and/or videos for interpreters? </a:t>
            </a:r>
          </a:p>
          <a:p>
            <a:pPr algn="just">
              <a:lnSpc>
                <a:spcPct val="150000"/>
              </a:lnSpc>
            </a:pPr>
            <a:r>
              <a:rPr lang="en-GB" sz="1200" b="1" dirty="0">
                <a:solidFill>
                  <a:srgbClr val="0C4DA2"/>
                </a:solidFill>
                <a:ea typeface="Calibri"/>
                <a:cs typeface="Calibri"/>
              </a:rPr>
              <a:t>A: </a:t>
            </a:r>
            <a:r>
              <a:rPr lang="en-GB" sz="1200" dirty="0">
                <a:ea typeface="Calibri"/>
                <a:cs typeface="Calibri"/>
              </a:rPr>
              <a:t>All preparation material shall be sent directly by email to the provider who will share it with interpreters. Please use the generic contact email of the provider (stated on page 1 of this document) unless instructed otherwise by the provider.</a:t>
            </a:r>
          </a:p>
          <a:p>
            <a:pPr algn="just">
              <a:lnSpc>
                <a:spcPct val="150000"/>
              </a:lnSpc>
            </a:pPr>
            <a:endParaRPr lang="en-GB" sz="1200" dirty="0">
              <a:ea typeface="Calibri"/>
              <a:cs typeface="Calibri"/>
            </a:endParaRPr>
          </a:p>
          <a:p>
            <a:pPr algn="just">
              <a:lnSpc>
                <a:spcPct val="150000"/>
              </a:lnSpc>
            </a:pPr>
            <a:r>
              <a:rPr lang="en-GB" sz="1200" b="1" dirty="0">
                <a:solidFill>
                  <a:srgbClr val="0C4DA2"/>
                </a:solidFill>
                <a:ea typeface="Calibri"/>
                <a:cs typeface="Calibri"/>
              </a:rPr>
              <a:t>Q: </a:t>
            </a:r>
            <a:r>
              <a:rPr lang="en-GB" sz="1200" dirty="0">
                <a:ea typeface="Calibri"/>
                <a:cs typeface="Calibri"/>
              </a:rPr>
              <a:t>If we have an important message for the interpreters, how do we communicate it to them? </a:t>
            </a:r>
          </a:p>
          <a:p>
            <a:pPr algn="just">
              <a:lnSpc>
                <a:spcPct val="150000"/>
              </a:lnSpc>
            </a:pPr>
            <a:r>
              <a:rPr lang="en-GB" sz="1200" b="1" dirty="0">
                <a:solidFill>
                  <a:srgbClr val="0C4DA2"/>
                </a:solidFill>
                <a:ea typeface="Calibri"/>
                <a:cs typeface="Calibri"/>
              </a:rPr>
              <a:t>A: </a:t>
            </a:r>
            <a:r>
              <a:rPr lang="en-GB" sz="1200" dirty="0">
                <a:ea typeface="Calibri"/>
                <a:cs typeface="Calibri"/>
              </a:rPr>
              <a:t>Via the provider. </a:t>
            </a:r>
          </a:p>
          <a:p>
            <a:pPr algn="just">
              <a:lnSpc>
                <a:spcPct val="150000"/>
              </a:lnSpc>
            </a:pPr>
            <a:endParaRPr lang="en-GB" sz="1200" dirty="0">
              <a:ea typeface="Calibri"/>
              <a:cs typeface="Calibri"/>
            </a:endParaRPr>
          </a:p>
          <a:p>
            <a:pPr algn="just">
              <a:lnSpc>
                <a:spcPct val="150000"/>
              </a:lnSpc>
            </a:pPr>
            <a:r>
              <a:rPr lang="en-GB" sz="1200" b="1" dirty="0">
                <a:solidFill>
                  <a:srgbClr val="0C4DA2"/>
                </a:solidFill>
                <a:ea typeface="Calibri"/>
                <a:cs typeface="Calibri"/>
              </a:rPr>
              <a:t>Q: </a:t>
            </a:r>
            <a:r>
              <a:rPr lang="en-GB" sz="1200" dirty="0">
                <a:ea typeface="Calibri"/>
                <a:cs typeface="Calibri"/>
              </a:rPr>
              <a:t>What is the cancellation policy?</a:t>
            </a:r>
            <a:endParaRPr lang="en-US" sz="1200" dirty="0">
              <a:ea typeface="Calibri"/>
              <a:cs typeface="Calibri"/>
            </a:endParaRPr>
          </a:p>
          <a:p>
            <a:pPr algn="just">
              <a:lnSpc>
                <a:spcPct val="150000"/>
              </a:lnSpc>
            </a:pPr>
            <a:r>
              <a:rPr lang="en-GB" sz="1200" b="1" dirty="0">
                <a:solidFill>
                  <a:srgbClr val="0C4DA2"/>
                </a:solidFill>
                <a:ea typeface="Calibri"/>
                <a:cs typeface="Calibri"/>
              </a:rPr>
              <a:t>A:</a:t>
            </a:r>
            <a:r>
              <a:rPr lang="en-GB" sz="1200" dirty="0">
                <a:ea typeface="Calibri"/>
                <a:cs typeface="Calibri"/>
              </a:rPr>
              <a:t> Please refer to point 3.6 of the </a:t>
            </a:r>
            <a:r>
              <a:rPr lang="en-GB" sz="1200" dirty="0">
                <a:ea typeface="+mn-lt"/>
                <a:cs typeface="+mn-lt"/>
              </a:rPr>
              <a:t>Technical Specifications for Lot 2</a:t>
            </a:r>
            <a:r>
              <a:rPr lang="en-GB" sz="1200" dirty="0">
                <a:ea typeface="Calibri"/>
                <a:cs typeface="Calibri"/>
              </a:rPr>
              <a:t> in the FWC, available on the </a:t>
            </a:r>
            <a:r>
              <a:rPr lang="en-GB" sz="1200" dirty="0" err="1">
                <a:ea typeface="Calibri"/>
                <a:cs typeface="Calibri"/>
              </a:rPr>
              <a:t>CircABC</a:t>
            </a:r>
            <a:r>
              <a:rPr lang="en-GB" sz="1200" dirty="0">
                <a:ea typeface="Calibri"/>
                <a:cs typeface="Calibri"/>
              </a:rPr>
              <a:t> platform, (Library/Lot 2/Contractual Documents).</a:t>
            </a:r>
          </a:p>
          <a:p>
            <a:pPr algn="just">
              <a:lnSpc>
                <a:spcPct val="150000"/>
              </a:lnSpc>
            </a:pPr>
            <a:endParaRPr lang="en-GB" sz="1200" dirty="0">
              <a:ea typeface="Calibri"/>
              <a:cs typeface="Calibri"/>
            </a:endParaRPr>
          </a:p>
        </p:txBody>
      </p:sp>
      <p:sp>
        <p:nvSpPr>
          <p:cNvPr id="24" name="Rectangle 23">
            <a:extLst>
              <a:ext uri="{FF2B5EF4-FFF2-40B4-BE49-F238E27FC236}">
                <a16:creationId xmlns:a16="http://schemas.microsoft.com/office/drawing/2014/main" id="{9780E0D1-7A4C-DAC3-E5F1-70EAC30DF310}"/>
              </a:ext>
            </a:extLst>
          </p:cNvPr>
          <p:cNvSpPr/>
          <p:nvPr/>
        </p:nvSpPr>
        <p:spPr>
          <a:xfrm>
            <a:off x="548680" y="9598344"/>
            <a:ext cx="5760640" cy="215444"/>
          </a:xfrm>
          <a:prstGeom prst="rect">
            <a:avLst/>
          </a:prstGeom>
        </p:spPr>
        <p:txBody>
          <a:bodyPr wrap="square">
            <a:spAutoFit/>
          </a:bodyPr>
          <a:lstStyle/>
          <a:p>
            <a:pPr algn="ctr" defTabSz="914373"/>
            <a:r>
              <a:rPr lang="en-GB" sz="800" kern="0">
                <a:solidFill>
                  <a:schemeClr val="bg1">
                    <a:lumMod val="50000"/>
                  </a:schemeClr>
                </a:solidFill>
                <a:latin typeface="Europea" pitchFamily="2" charset="0"/>
                <a:ea typeface="Europea" pitchFamily="2" charset="0"/>
              </a:rPr>
              <a:t>EP-LINC/2024/OP/0002 - EUVC LOT 2  REMOTE SIMULTANEOUS INTERPRETATION SERVICES</a:t>
            </a:r>
          </a:p>
        </p:txBody>
      </p:sp>
      <p:sp>
        <p:nvSpPr>
          <p:cNvPr id="8" name="Rectangle 7">
            <a:extLst>
              <a:ext uri="{FF2B5EF4-FFF2-40B4-BE49-F238E27FC236}">
                <a16:creationId xmlns:a16="http://schemas.microsoft.com/office/drawing/2014/main" id="{1B4D4378-0C8B-E806-DFC7-29168EF423E4}"/>
              </a:ext>
            </a:extLst>
          </p:cNvPr>
          <p:cNvSpPr/>
          <p:nvPr/>
        </p:nvSpPr>
        <p:spPr>
          <a:xfrm>
            <a:off x="3425790" y="9598343"/>
            <a:ext cx="5760640" cy="215444"/>
          </a:xfrm>
          <a:prstGeom prst="rect">
            <a:avLst/>
          </a:prstGeom>
        </p:spPr>
        <p:txBody>
          <a:bodyPr wrap="square" lIns="91440" tIns="45720" rIns="91440" bIns="45720" anchor="t">
            <a:spAutoFit/>
          </a:bodyPr>
          <a:lstStyle/>
          <a:p>
            <a:pPr algn="ctr" defTabSz="914373"/>
            <a:r>
              <a:rPr lang="en-GB" sz="800" kern="0" dirty="0">
                <a:solidFill>
                  <a:schemeClr val="bg1">
                    <a:lumMod val="50000"/>
                  </a:schemeClr>
                </a:solidFill>
                <a:latin typeface="Europea"/>
              </a:rPr>
              <a:t> [9]</a:t>
            </a:r>
          </a:p>
        </p:txBody>
      </p:sp>
    </p:spTree>
    <p:extLst>
      <p:ext uri="{BB962C8B-B14F-4D97-AF65-F5344CB8AC3E}">
        <p14:creationId xmlns:p14="http://schemas.microsoft.com/office/powerpoint/2010/main" val="2741920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7369C8-6154-BBF4-40CF-3F38CABB4EE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FB11F16-1E82-7F0F-C1DA-07E28D041B85}"/>
              </a:ext>
            </a:extLst>
          </p:cNvPr>
          <p:cNvSpPr/>
          <p:nvPr/>
        </p:nvSpPr>
        <p:spPr>
          <a:xfrm>
            <a:off x="0" y="-2"/>
            <a:ext cx="6858000" cy="856526"/>
          </a:xfrm>
          <a:prstGeom prst="rect">
            <a:avLst/>
          </a:prstGeom>
          <a:solidFill>
            <a:srgbClr val="0C4DA2"/>
          </a:solidFill>
          <a:ln>
            <a:solidFill>
              <a:srgbClr val="0C4D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pic>
        <p:nvPicPr>
          <p:cNvPr id="9" name="Picture 8">
            <a:extLst>
              <a:ext uri="{FF2B5EF4-FFF2-40B4-BE49-F238E27FC236}">
                <a16:creationId xmlns:a16="http://schemas.microsoft.com/office/drawing/2014/main" id="{4549397B-387C-9F7D-8F5C-0B48459C32C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85649" y="-87334"/>
            <a:ext cx="1299580" cy="1031189"/>
          </a:xfrm>
          <a:prstGeom prst="rect">
            <a:avLst/>
          </a:prstGeom>
        </p:spPr>
      </p:pic>
      <p:sp>
        <p:nvSpPr>
          <p:cNvPr id="10" name="Rectangle 9">
            <a:extLst>
              <a:ext uri="{FF2B5EF4-FFF2-40B4-BE49-F238E27FC236}">
                <a16:creationId xmlns:a16="http://schemas.microsoft.com/office/drawing/2014/main" id="{75F95B02-6EE8-0F16-E383-5950B2696ECD}"/>
              </a:ext>
            </a:extLst>
          </p:cNvPr>
          <p:cNvSpPr/>
          <p:nvPr/>
        </p:nvSpPr>
        <p:spPr>
          <a:xfrm>
            <a:off x="368501" y="166651"/>
            <a:ext cx="4836136" cy="523220"/>
          </a:xfrm>
          <a:prstGeom prst="rect">
            <a:avLst/>
          </a:prstGeom>
        </p:spPr>
        <p:txBody>
          <a:bodyPr wrap="square">
            <a:spAutoFit/>
          </a:bodyPr>
          <a:lstStyle/>
          <a:p>
            <a:r>
              <a:rPr lang="en-GB" sz="1400" b="1">
                <a:solidFill>
                  <a:schemeClr val="bg1"/>
                </a:solidFill>
                <a:latin typeface="Europea" pitchFamily="2" charset="0"/>
                <a:ea typeface="Europea" pitchFamily="2" charset="0"/>
              </a:rPr>
              <a:t>Directorate-General for Logistics and Interpretation for Conferences (DG LINC)</a:t>
            </a:r>
          </a:p>
        </p:txBody>
      </p:sp>
      <p:sp>
        <p:nvSpPr>
          <p:cNvPr id="22" name="Rectangle 21">
            <a:extLst>
              <a:ext uri="{FF2B5EF4-FFF2-40B4-BE49-F238E27FC236}">
                <a16:creationId xmlns:a16="http://schemas.microsoft.com/office/drawing/2014/main" id="{386E3B80-34D2-FB3B-ECA1-085756AEE433}"/>
              </a:ext>
            </a:extLst>
          </p:cNvPr>
          <p:cNvSpPr/>
          <p:nvPr/>
        </p:nvSpPr>
        <p:spPr>
          <a:xfrm>
            <a:off x="548680" y="1020260"/>
            <a:ext cx="564578" cy="307777"/>
          </a:xfrm>
          <a:prstGeom prst="rect">
            <a:avLst/>
          </a:prstGeom>
        </p:spPr>
        <p:txBody>
          <a:bodyPr wrap="none">
            <a:spAutoFit/>
          </a:bodyPr>
          <a:lstStyle/>
          <a:p>
            <a:r>
              <a:rPr lang="en-GB" sz="1400" b="1">
                <a:solidFill>
                  <a:srgbClr val="0C4DA2"/>
                </a:solidFill>
                <a:latin typeface="Europea" pitchFamily="2" charset="0"/>
                <a:ea typeface="Europea" pitchFamily="2" charset="0"/>
              </a:rPr>
              <a:t>Q&amp;A</a:t>
            </a:r>
          </a:p>
        </p:txBody>
      </p:sp>
      <p:sp>
        <p:nvSpPr>
          <p:cNvPr id="23" name="Rectangle 22">
            <a:extLst>
              <a:ext uri="{FF2B5EF4-FFF2-40B4-BE49-F238E27FC236}">
                <a16:creationId xmlns:a16="http://schemas.microsoft.com/office/drawing/2014/main" id="{256BD261-EE3E-974D-B22E-03B66B71DA54}"/>
              </a:ext>
            </a:extLst>
          </p:cNvPr>
          <p:cNvSpPr/>
          <p:nvPr/>
        </p:nvSpPr>
        <p:spPr>
          <a:xfrm>
            <a:off x="546061" y="1332095"/>
            <a:ext cx="5765878" cy="8650701"/>
          </a:xfrm>
          <a:prstGeom prst="rect">
            <a:avLst/>
          </a:prstGeom>
        </p:spPr>
        <p:txBody>
          <a:bodyPr wrap="square" lIns="91440" tIns="45720" rIns="91440" bIns="45720" anchor="t">
            <a:spAutoFit/>
          </a:bodyPr>
          <a:lstStyle/>
          <a:p>
            <a:pPr algn="just">
              <a:lnSpc>
                <a:spcPct val="150000"/>
              </a:lnSpc>
            </a:pPr>
            <a:r>
              <a:rPr lang="en-GB" sz="1200" dirty="0"/>
              <a:t>Please note this Q&amp;A will be updated continuously as we receive more questions from you.</a:t>
            </a:r>
          </a:p>
          <a:p>
            <a:pPr lvl="0" algn="just">
              <a:lnSpc>
                <a:spcPct val="150000"/>
              </a:lnSpc>
            </a:pPr>
            <a:endParaRPr lang="en-GB" sz="1200" dirty="0">
              <a:ea typeface="Calibri"/>
              <a:cs typeface="Calibri"/>
            </a:endParaRPr>
          </a:p>
          <a:p>
            <a:pPr algn="just">
              <a:lnSpc>
                <a:spcPct val="150000"/>
              </a:lnSpc>
            </a:pPr>
            <a:r>
              <a:rPr lang="en-GB" sz="1200" b="1" dirty="0">
                <a:solidFill>
                  <a:srgbClr val="0C4DA2"/>
                </a:solidFill>
                <a:ea typeface="Calibri"/>
                <a:cs typeface="Calibri"/>
              </a:rPr>
              <a:t>Q: </a:t>
            </a:r>
            <a:r>
              <a:rPr lang="en-GB" sz="1200" dirty="0">
                <a:ea typeface="Calibri"/>
                <a:cs typeface="Calibri"/>
              </a:rPr>
              <a:t>What is Annex 13? </a:t>
            </a:r>
          </a:p>
          <a:p>
            <a:pPr algn="just">
              <a:lnSpc>
                <a:spcPct val="150000"/>
              </a:lnSpc>
            </a:pPr>
            <a:r>
              <a:rPr lang="en-GB" sz="1200" b="1" dirty="0">
                <a:solidFill>
                  <a:srgbClr val="0C4DA2"/>
                </a:solidFill>
                <a:ea typeface="Calibri"/>
                <a:cs typeface="Calibri"/>
              </a:rPr>
              <a:t>A: </a:t>
            </a:r>
            <a:r>
              <a:rPr lang="en-GB" sz="1200" dirty="0">
                <a:ea typeface="Calibri"/>
                <a:cs typeface="Calibri"/>
              </a:rPr>
              <a:t>Annex 13 of the Framework Contract is a reporting document concerning the quality of services delivered by the provider. The provider fills it in after each meeting and sends it to you for signature. You return it duly signed to the provider who will attach it to the invoice. If you do not agree with the provider’s assessment, you may inform them that you do not accept the feedback. </a:t>
            </a:r>
          </a:p>
          <a:p>
            <a:pPr algn="just">
              <a:lnSpc>
                <a:spcPct val="150000"/>
              </a:lnSpc>
            </a:pPr>
            <a:endParaRPr lang="en-GB" sz="1200" dirty="0">
              <a:solidFill>
                <a:srgbClr val="000000"/>
              </a:solidFill>
              <a:ea typeface="Calibri"/>
              <a:cs typeface="Calibri"/>
            </a:endParaRPr>
          </a:p>
          <a:p>
            <a:pPr algn="just">
              <a:lnSpc>
                <a:spcPct val="150000"/>
              </a:lnSpc>
            </a:pPr>
            <a:r>
              <a:rPr lang="en-GB" sz="1200" b="1" dirty="0">
                <a:solidFill>
                  <a:srgbClr val="0C4DA2"/>
                </a:solidFill>
                <a:ea typeface="Calibri"/>
                <a:cs typeface="Calibri"/>
              </a:rPr>
              <a:t>Q: </a:t>
            </a:r>
            <a:r>
              <a:rPr lang="en-GB" sz="1200" dirty="0">
                <a:ea typeface="Calibri"/>
                <a:cs typeface="Calibri"/>
              </a:rPr>
              <a:t>Do National Parliaments need to inform the European Parliament about individual interpretation requests? </a:t>
            </a:r>
          </a:p>
          <a:p>
            <a:pPr algn="just">
              <a:lnSpc>
                <a:spcPct val="150000"/>
              </a:lnSpc>
            </a:pPr>
            <a:r>
              <a:rPr lang="en-GB" sz="1200" b="1" dirty="0">
                <a:solidFill>
                  <a:srgbClr val="0C4DA2"/>
                </a:solidFill>
                <a:ea typeface="Calibri"/>
                <a:cs typeface="Calibri"/>
              </a:rPr>
              <a:t>A: </a:t>
            </a:r>
            <a:r>
              <a:rPr lang="en-GB" sz="1200" dirty="0">
                <a:ea typeface="Calibri"/>
                <a:cs typeface="Calibri"/>
              </a:rPr>
              <a:t>Yes, they do. After each meeting, an EU Survey needs to be filled in. It should include the </a:t>
            </a:r>
            <a:r>
              <a:rPr lang="en-GB" sz="1200" dirty="0" err="1">
                <a:ea typeface="Calibri"/>
                <a:cs typeface="Calibri"/>
              </a:rPr>
              <a:t>RoC</a:t>
            </a:r>
            <a:r>
              <a:rPr lang="en-GB" sz="1200" dirty="0">
                <a:ea typeface="Calibri"/>
                <a:cs typeface="Calibri"/>
              </a:rPr>
              <a:t> number, the Purchase Order, the invoiced amount, and your feedback. </a:t>
            </a:r>
            <a:endParaRPr lang="en-GB" dirty="0">
              <a:ea typeface="Calibri" panose="020F0502020204030204"/>
              <a:cs typeface="Calibri" panose="020F0502020204030204"/>
            </a:endParaRPr>
          </a:p>
          <a:p>
            <a:pPr algn="just">
              <a:lnSpc>
                <a:spcPct val="150000"/>
              </a:lnSpc>
            </a:pPr>
            <a:endParaRPr lang="en-GB" sz="1200" dirty="0">
              <a:ea typeface="Calibri"/>
              <a:cs typeface="Calibri"/>
            </a:endParaRPr>
          </a:p>
          <a:p>
            <a:pPr algn="just">
              <a:lnSpc>
                <a:spcPct val="150000"/>
              </a:lnSpc>
            </a:pPr>
            <a:r>
              <a:rPr lang="en-GB" sz="1200" b="1" dirty="0">
                <a:solidFill>
                  <a:srgbClr val="0C4DA2"/>
                </a:solidFill>
                <a:ea typeface="Calibri"/>
                <a:cs typeface="Calibri"/>
              </a:rPr>
              <a:t>Q: </a:t>
            </a:r>
            <a:r>
              <a:rPr lang="en-GB" sz="1200" dirty="0">
                <a:ea typeface="Calibri"/>
                <a:cs typeface="Calibri"/>
              </a:rPr>
              <a:t>W</a:t>
            </a:r>
            <a:r>
              <a:rPr lang="en-GB" sz="1200" dirty="0">
                <a:ea typeface="+mn-lt"/>
                <a:cs typeface="+mn-lt"/>
              </a:rPr>
              <a:t>hat if the interpretation did not meet my expectations?</a:t>
            </a:r>
          </a:p>
          <a:p>
            <a:pPr algn="just">
              <a:lnSpc>
                <a:spcPct val="150000"/>
              </a:lnSpc>
            </a:pPr>
            <a:r>
              <a:rPr lang="en-GB" sz="1200" b="1" dirty="0">
                <a:solidFill>
                  <a:srgbClr val="0C4DA2"/>
                </a:solidFill>
                <a:ea typeface="Calibri"/>
                <a:cs typeface="Calibri"/>
              </a:rPr>
              <a:t>A:</a:t>
            </a:r>
            <a:r>
              <a:rPr lang="en-GB" sz="1200" dirty="0">
                <a:ea typeface="Calibri"/>
                <a:cs typeface="Calibri"/>
              </a:rPr>
              <a:t> </a:t>
            </a:r>
            <a:r>
              <a:rPr lang="en-GB" sz="1200" dirty="0">
                <a:ea typeface="+mn-lt"/>
                <a:cs typeface="+mn-lt"/>
              </a:rPr>
              <a:t>If you had issues with the interpretation, please contact the provider directly to discuss the matter. You also have the possibility not to accept the provider's interpretation debrief in the form of Annex 13, should you disagree with its content. Additionally, please share your feedback through the survey. If you have any further questions or concerns, the EP Lot 2 team is happy to assist you.</a:t>
            </a:r>
            <a:endParaRPr lang="en-GB" sz="1200" dirty="0">
              <a:ea typeface="Calibri"/>
              <a:cs typeface="Calibri"/>
            </a:endParaRPr>
          </a:p>
          <a:p>
            <a:pPr algn="just">
              <a:lnSpc>
                <a:spcPct val="150000"/>
              </a:lnSpc>
            </a:pPr>
            <a:endParaRPr lang="en-GB" sz="1200" dirty="0">
              <a:ea typeface="Calibri"/>
              <a:cs typeface="Calibri"/>
            </a:endParaRPr>
          </a:p>
          <a:p>
            <a:pPr algn="just">
              <a:lnSpc>
                <a:spcPct val="150000"/>
              </a:lnSpc>
            </a:pPr>
            <a:r>
              <a:rPr lang="en-GB" sz="1200" b="1" dirty="0">
                <a:solidFill>
                  <a:srgbClr val="0C4DA2"/>
                </a:solidFill>
                <a:ea typeface="Calibri"/>
                <a:cs typeface="Calibri"/>
              </a:rPr>
              <a:t>Q:</a:t>
            </a:r>
            <a:r>
              <a:rPr lang="en-GB" sz="1200" dirty="0">
                <a:ea typeface="Calibri"/>
                <a:cs typeface="Calibri"/>
              </a:rPr>
              <a:t> What is a team sheet?</a:t>
            </a:r>
            <a:endParaRPr lang="en-US" sz="1200" dirty="0">
              <a:ea typeface="Calibri"/>
              <a:cs typeface="Calibri"/>
            </a:endParaRPr>
          </a:p>
          <a:p>
            <a:pPr algn="just">
              <a:lnSpc>
                <a:spcPct val="150000"/>
              </a:lnSpc>
            </a:pPr>
            <a:r>
              <a:rPr lang="en-GB" sz="1200" b="1" dirty="0">
                <a:solidFill>
                  <a:srgbClr val="0C4DA2"/>
                </a:solidFill>
                <a:ea typeface="Calibri"/>
                <a:cs typeface="Calibri"/>
              </a:rPr>
              <a:t>A:</a:t>
            </a:r>
            <a:r>
              <a:rPr lang="en-GB" sz="1200" dirty="0">
                <a:ea typeface="Calibri"/>
                <a:cs typeface="Calibri"/>
              </a:rPr>
              <a:t> A few days before the meeting, the provider will send you a team sheet containing important details regarding the language coverage, technical specifications, and contact information of the interpreters assigned to the meeting. This information is necessary for registering the interpreters on the Lot 1 platform. For your convenience, a template can be found in the </a:t>
            </a:r>
            <a:r>
              <a:rPr lang="en-GB" sz="1200" dirty="0" err="1">
                <a:ea typeface="Calibri"/>
                <a:cs typeface="Calibri"/>
              </a:rPr>
              <a:t>Infopack</a:t>
            </a:r>
            <a:r>
              <a:rPr lang="en-GB" sz="1200" dirty="0">
                <a:ea typeface="Calibri"/>
                <a:cs typeface="Calibri"/>
              </a:rPr>
              <a:t>. Please note that the information contained in this document is subject to Data Protection.</a:t>
            </a:r>
            <a:endParaRPr lang="en-GB" dirty="0"/>
          </a:p>
          <a:p>
            <a:pPr algn="just">
              <a:lnSpc>
                <a:spcPct val="150000"/>
              </a:lnSpc>
            </a:pPr>
            <a:endParaRPr lang="en-GB" sz="1200" dirty="0">
              <a:ea typeface="Calibri"/>
              <a:cs typeface="Calibri"/>
            </a:endParaRPr>
          </a:p>
          <a:p>
            <a:pPr algn="just">
              <a:lnSpc>
                <a:spcPct val="150000"/>
              </a:lnSpc>
            </a:pPr>
            <a:endParaRPr lang="en-GB" sz="1200" dirty="0">
              <a:ea typeface="Calibri"/>
              <a:cs typeface="Calibri"/>
            </a:endParaRPr>
          </a:p>
        </p:txBody>
      </p:sp>
      <p:sp>
        <p:nvSpPr>
          <p:cNvPr id="24" name="Rectangle 23">
            <a:extLst>
              <a:ext uri="{FF2B5EF4-FFF2-40B4-BE49-F238E27FC236}">
                <a16:creationId xmlns:a16="http://schemas.microsoft.com/office/drawing/2014/main" id="{D3ED0406-46CF-C0E8-9CD3-F7D87A79FECB}"/>
              </a:ext>
            </a:extLst>
          </p:cNvPr>
          <p:cNvSpPr/>
          <p:nvPr/>
        </p:nvSpPr>
        <p:spPr>
          <a:xfrm>
            <a:off x="548680" y="9598344"/>
            <a:ext cx="5760640" cy="215444"/>
          </a:xfrm>
          <a:prstGeom prst="rect">
            <a:avLst/>
          </a:prstGeom>
        </p:spPr>
        <p:txBody>
          <a:bodyPr wrap="square">
            <a:spAutoFit/>
          </a:bodyPr>
          <a:lstStyle/>
          <a:p>
            <a:pPr algn="ctr" defTabSz="914373"/>
            <a:r>
              <a:rPr lang="en-GB" sz="800" kern="0">
                <a:solidFill>
                  <a:schemeClr val="bg1">
                    <a:lumMod val="50000"/>
                  </a:schemeClr>
                </a:solidFill>
                <a:latin typeface="Europea" pitchFamily="2" charset="0"/>
                <a:ea typeface="Europea" pitchFamily="2" charset="0"/>
              </a:rPr>
              <a:t>EP-LINC/2024/OP/0002 - EUVC LOT 2  REMOTE SIMULTANEOUS INTERPRETATION SERVICES</a:t>
            </a:r>
          </a:p>
        </p:txBody>
      </p:sp>
      <p:sp>
        <p:nvSpPr>
          <p:cNvPr id="8" name="Rectangle 7">
            <a:extLst>
              <a:ext uri="{FF2B5EF4-FFF2-40B4-BE49-F238E27FC236}">
                <a16:creationId xmlns:a16="http://schemas.microsoft.com/office/drawing/2014/main" id="{1B4D4378-0C8B-E806-DFC7-29168EF423E4}"/>
              </a:ext>
            </a:extLst>
          </p:cNvPr>
          <p:cNvSpPr/>
          <p:nvPr/>
        </p:nvSpPr>
        <p:spPr>
          <a:xfrm>
            <a:off x="3425790" y="9598343"/>
            <a:ext cx="5760640" cy="215444"/>
          </a:xfrm>
          <a:prstGeom prst="rect">
            <a:avLst/>
          </a:prstGeom>
        </p:spPr>
        <p:txBody>
          <a:bodyPr wrap="square" lIns="91440" tIns="45720" rIns="91440" bIns="45720" anchor="t">
            <a:spAutoFit/>
          </a:bodyPr>
          <a:lstStyle/>
          <a:p>
            <a:pPr algn="ctr" defTabSz="914373"/>
            <a:r>
              <a:rPr lang="en-GB" sz="800" kern="0" dirty="0">
                <a:solidFill>
                  <a:schemeClr val="bg1">
                    <a:lumMod val="50000"/>
                  </a:schemeClr>
                </a:solidFill>
                <a:latin typeface="Europea"/>
              </a:rPr>
              <a:t> [10]</a:t>
            </a:r>
          </a:p>
        </p:txBody>
      </p:sp>
    </p:spTree>
    <p:extLst>
      <p:ext uri="{BB962C8B-B14F-4D97-AF65-F5344CB8AC3E}">
        <p14:creationId xmlns:p14="http://schemas.microsoft.com/office/powerpoint/2010/main" val="37528692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E630D8DD00519418A66AADCE11DE488" ma:contentTypeVersion="4" ma:contentTypeDescription="Create a new document." ma:contentTypeScope="" ma:versionID="1ce88855023a4f848b5f8b09ef48e185">
  <xsd:schema xmlns:xsd="http://www.w3.org/2001/XMLSchema" xmlns:xs="http://www.w3.org/2001/XMLSchema" xmlns:p="http://schemas.microsoft.com/office/2006/metadata/properties" xmlns:ns2="910228eb-a0f3-4394-bbce-92ddef288024" targetNamespace="http://schemas.microsoft.com/office/2006/metadata/properties" ma:root="true" ma:fieldsID="6527c9e5cfb0d3818c97ccf0051133e2" ns2:_="">
    <xsd:import namespace="910228eb-a0f3-4394-bbce-92ddef28802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0228eb-a0f3-4394-bbce-92ddef2880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46CC627-03C3-4EE2-A9A0-103C2B18B053}">
  <ds:schemaRefs>
    <ds:schemaRef ds:uri="http://purl.org/dc/elements/1.1/"/>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910228eb-a0f3-4394-bbce-92ddef288024"/>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99C36AE8-9981-409F-A530-01D53659BE85}">
  <ds:schemaRefs>
    <ds:schemaRef ds:uri="910228eb-a0f3-4394-bbce-92ddef28802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7E1AD55-6AC6-4852-9CFA-28D109900ED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393</TotalTime>
  <Words>2699</Words>
  <Application>Microsoft Office PowerPoint</Application>
  <PresentationFormat>A4 Paper (210x297 mm)</PresentationFormat>
  <Paragraphs>235</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Europea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European Parliament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MARTINS DE MELO RODRIGUES MATEUS Catarina</dc:creator>
  <cp:lastModifiedBy>GECSE PATAKY Lucia</cp:lastModifiedBy>
  <cp:revision>89</cp:revision>
  <dcterms:created xsi:type="dcterms:W3CDTF">2025-02-19T19:01:23Z</dcterms:created>
  <dcterms:modified xsi:type="dcterms:W3CDTF">2026-06-30T15:09:21Z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0x010100DE630D8DD00519418A66AADCE11DE488</vt:lpwstr>
  </property>
</Properties>
</file>