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9" r:id="rId4"/>
    <p:sldMasterId id="2147483911" r:id="rId5"/>
  </p:sldMasterIdLst>
  <p:notesMasterIdLst>
    <p:notesMasterId r:id="rId81"/>
  </p:notesMasterIdLst>
  <p:handoutMasterIdLst>
    <p:handoutMasterId r:id="rId82"/>
  </p:handoutMasterIdLst>
  <p:sldIdLst>
    <p:sldId id="337" r:id="rId6"/>
    <p:sldId id="2146848390" r:id="rId7"/>
    <p:sldId id="2146848109" r:id="rId8"/>
    <p:sldId id="341" r:id="rId9"/>
    <p:sldId id="2146848417" r:id="rId10"/>
    <p:sldId id="342" r:id="rId11"/>
    <p:sldId id="2146848418" r:id="rId12"/>
    <p:sldId id="2146848530" r:id="rId13"/>
    <p:sldId id="2146848114" r:id="rId14"/>
    <p:sldId id="2146848057" r:id="rId15"/>
    <p:sldId id="2146848459" r:id="rId16"/>
    <p:sldId id="2076137949" r:id="rId17"/>
    <p:sldId id="2076137959" r:id="rId18"/>
    <p:sldId id="2076137963" r:id="rId19"/>
    <p:sldId id="2146848391" r:id="rId20"/>
    <p:sldId id="2146848416" r:id="rId21"/>
    <p:sldId id="340" r:id="rId22"/>
    <p:sldId id="614" r:id="rId23"/>
    <p:sldId id="353" r:id="rId24"/>
    <p:sldId id="2146848531" r:id="rId25"/>
    <p:sldId id="2146848060" r:id="rId26"/>
    <p:sldId id="2146848392" r:id="rId27"/>
    <p:sldId id="2146848111" r:id="rId28"/>
    <p:sldId id="2146848532" r:id="rId29"/>
    <p:sldId id="2146848536" r:id="rId30"/>
    <p:sldId id="2146848458" r:id="rId31"/>
    <p:sldId id="2146848533" r:id="rId32"/>
    <p:sldId id="257" r:id="rId33"/>
    <p:sldId id="2146848452" r:id="rId34"/>
    <p:sldId id="2146848455" r:id="rId35"/>
    <p:sldId id="2146848535" r:id="rId36"/>
    <p:sldId id="2146848522" r:id="rId37"/>
    <p:sldId id="2146848534" r:id="rId38"/>
    <p:sldId id="2146848579" r:id="rId39"/>
    <p:sldId id="2146848580" r:id="rId40"/>
    <p:sldId id="2146848581" r:id="rId41"/>
    <p:sldId id="2146848582" r:id="rId42"/>
    <p:sldId id="2146848583" r:id="rId43"/>
    <p:sldId id="2146848584" r:id="rId44"/>
    <p:sldId id="2146848585" r:id="rId45"/>
    <p:sldId id="2146848586" r:id="rId46"/>
    <p:sldId id="2146848587" r:id="rId47"/>
    <p:sldId id="2146848588" r:id="rId48"/>
    <p:sldId id="2146848589" r:id="rId49"/>
    <p:sldId id="2146848590" r:id="rId50"/>
    <p:sldId id="2146848591" r:id="rId51"/>
    <p:sldId id="2146848592" r:id="rId52"/>
    <p:sldId id="2146848593" r:id="rId53"/>
    <p:sldId id="2146848594" r:id="rId54"/>
    <p:sldId id="2146848595" r:id="rId55"/>
    <p:sldId id="2146848596" r:id="rId56"/>
    <p:sldId id="2146848597" r:id="rId57"/>
    <p:sldId id="2146848598" r:id="rId58"/>
    <p:sldId id="2146848599" r:id="rId59"/>
    <p:sldId id="2146848600" r:id="rId60"/>
    <p:sldId id="2146848601" r:id="rId61"/>
    <p:sldId id="2146848602" r:id="rId62"/>
    <p:sldId id="2146848603" r:id="rId63"/>
    <p:sldId id="2146848604" r:id="rId64"/>
    <p:sldId id="2146848605" r:id="rId65"/>
    <p:sldId id="2146848606" r:id="rId66"/>
    <p:sldId id="2146848607" r:id="rId67"/>
    <p:sldId id="2146848608" r:id="rId68"/>
    <p:sldId id="2146848609" r:id="rId69"/>
    <p:sldId id="2146848610" r:id="rId70"/>
    <p:sldId id="2146848611" r:id="rId71"/>
    <p:sldId id="2146848612" r:id="rId72"/>
    <p:sldId id="2146848613" r:id="rId73"/>
    <p:sldId id="2146848614" r:id="rId74"/>
    <p:sldId id="2146848615" r:id="rId75"/>
    <p:sldId id="2146848616" r:id="rId76"/>
    <p:sldId id="2146848617" r:id="rId77"/>
    <p:sldId id="2146848618" r:id="rId78"/>
    <p:sldId id="2146848619" r:id="rId79"/>
    <p:sldId id="2146848620" r:id="rId80"/>
  </p:sldIdLst>
  <p:sldSz cx="12192000" cy="6858000"/>
  <p:notesSz cx="7102475" cy="10233025"/>
  <p:embeddedFontLst>
    <p:embeddedFont>
      <p:font typeface="Aino" panose="02000603040504020204" pitchFamily="50" charset="0"/>
      <p:regular r:id="rId83"/>
      <p:bold r:id="rId84"/>
    </p:embeddedFont>
    <p:embeddedFont>
      <p:font typeface="Aino Headline" panose="020B0303040504020204" pitchFamily="34" charset="0"/>
      <p:regular r:id="rId85"/>
    </p:embeddedFont>
    <p:embeddedFont>
      <p:font typeface="Roboto" panose="02000000000000000000" pitchFamily="2" charset="0"/>
      <p:regular r:id="rId86"/>
      <p:bold r:id="rId87"/>
      <p:italic r:id="rId88"/>
      <p:boldItalic r:id="rId89"/>
    </p:embeddedFont>
    <p:embeddedFont>
      <p:font typeface="Roboto Condensed" panose="02000000000000000000" pitchFamily="2"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ve Pastarus" initials="UP" lastIdx="2" clrIdx="0">
    <p:extLst>
      <p:ext uri="{19B8F6BF-5375-455C-9EA6-DF929625EA0E}">
        <p15:presenceInfo xmlns:p15="http://schemas.microsoft.com/office/powerpoint/2012/main" userId="Urve Pastarus" providerId="None"/>
      </p:ext>
    </p:extLst>
  </p:cmAuthor>
  <p:cmAuthor id="2" name="Veronika Laasi" initials="VL" lastIdx="2" clrIdx="1">
    <p:extLst>
      <p:ext uri="{19B8F6BF-5375-455C-9EA6-DF929625EA0E}">
        <p15:presenceInfo xmlns:p15="http://schemas.microsoft.com/office/powerpoint/2012/main" userId="Veronika Laasi" providerId="None"/>
      </p:ext>
    </p:extLst>
  </p:cmAuthor>
  <p:cmAuthor id="3" name="Kadi Padur" initials="KP" lastIdx="4" clrIdx="2"/>
  <p:cmAuthor id="4" name="Märt Pakats" initials="MP" lastIdx="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EE9F2"/>
    <a:srgbClr val="5B9BD5"/>
    <a:srgbClr val="FB806B"/>
    <a:srgbClr val="FF33CC"/>
    <a:srgbClr val="F0F1F2"/>
    <a:srgbClr val="2B7AA1"/>
    <a:srgbClr val="FCEDC5"/>
    <a:srgbClr val="2E7AA1"/>
    <a:srgbClr val="3C0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9" autoAdjust="0"/>
    <p:restoredTop sz="96131" autoAdjust="0"/>
  </p:normalViewPr>
  <p:slideViewPr>
    <p:cSldViewPr snapToGrid="0" showGuides="1">
      <p:cViewPr varScale="1">
        <p:scale>
          <a:sx n="154" d="100"/>
          <a:sy n="154" d="100"/>
        </p:scale>
        <p:origin x="720" y="138"/>
      </p:cViewPr>
      <p:guideLst>
        <p:guide orient="horz" pos="2160"/>
        <p:guide pos="3840"/>
      </p:guideLst>
    </p:cSldViewPr>
  </p:slideViewPr>
  <p:outlineViewPr>
    <p:cViewPr>
      <p:scale>
        <a:sx n="33" d="100"/>
        <a:sy n="33" d="100"/>
      </p:scale>
      <p:origin x="0" y="-16217"/>
    </p:cViewPr>
  </p:outlineViewPr>
  <p:notesTextViewPr>
    <p:cViewPr>
      <p:scale>
        <a:sx n="100" d="100"/>
        <a:sy n="100" d="100"/>
      </p:scale>
      <p:origin x="0" y="0"/>
    </p:cViewPr>
  </p:notesTextViewPr>
  <p:notesViewPr>
    <p:cSldViewPr snapToGrid="0" showGuides="1">
      <p:cViewPr varScale="1">
        <p:scale>
          <a:sx n="88" d="100"/>
          <a:sy n="88"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font" Target="fonts/font8.fntdata"/><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5.fntdata"/><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11.fntdata"/><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M&#228;rt\Digip&#246;&#246;re\2024\REM_Detailsem%20plaan_0103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M&#228;rt\Digip&#246;&#246;re\2024\REM_Detailsem%20plaan_0103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M&#228;rt\Digip&#246;&#246;re\2024\REM_Detailsem%20plaan_0103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M&#228;rt\Digip&#246;&#246;re\2024\Copy%20of%20REM%20IT%20t&#246;&#246;pered%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M&#228;rt\Digip&#246;&#246;re\2024\REM_Detailsem%20plaan_0103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M&#228;rt\Digip&#246;&#246;re\2024\REM_Detailsem%20plaan_0103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2</a:t>
            </a:r>
            <a:r>
              <a:rPr lang="et-EE"/>
              <a:t>024 eelarve liikide lõikes</a:t>
            </a:r>
            <a:endParaRPr lang="en-US"/>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t-E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691-48CC-9825-DC6BC23F70D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691-48CC-9825-DC6BC23F70D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691-48CC-9825-DC6BC23F70DC}"/>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'Ettekande arvutused'!$B$37:$B$39</c:f>
              <c:strCache>
                <c:ptCount val="3"/>
                <c:pt idx="0">
                  <c:v>Riigieelarve​</c:v>
                </c:pt>
                <c:pt idx="1">
                  <c:v>Välistoetused​</c:v>
                </c:pt>
                <c:pt idx="2">
                  <c:v>Muud​</c:v>
                </c:pt>
              </c:strCache>
            </c:strRef>
          </c:cat>
          <c:val>
            <c:numRef>
              <c:f>'Ettekande arvutused'!$C$37:$C$39</c:f>
              <c:numCache>
                <c:formatCode>#,##0</c:formatCode>
                <c:ptCount val="3"/>
                <c:pt idx="0">
                  <c:v>8679599</c:v>
                </c:pt>
                <c:pt idx="1">
                  <c:v>3610431</c:v>
                </c:pt>
                <c:pt idx="2">
                  <c:v>1587528</c:v>
                </c:pt>
              </c:numCache>
            </c:numRef>
          </c:val>
          <c:extLst>
            <c:ext xmlns:c16="http://schemas.microsoft.com/office/drawing/2014/chart" uri="{C3380CC4-5D6E-409C-BE32-E72D297353CC}">
              <c16:uniqueId val="{00000006-5691-48CC-9825-DC6BC23F70D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6047738582353435"/>
          <c:y val="0.89029216783044318"/>
          <c:w val="0.68417412523118804"/>
          <c:h val="9.70096649383605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2024 eelarve majandusliku sisu lõikes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12C-41D6-8601-3EBE7B3D832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12C-41D6-8601-3EBE7B3D832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12C-41D6-8601-3EBE7B3D832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12C-41D6-8601-3EBE7B3D83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'Ettekande arvutused'!$B$43:$B$46</c:f>
              <c:strCache>
                <c:ptCount val="4"/>
                <c:pt idx="0">
                  <c:v>Investeeringud​</c:v>
                </c:pt>
                <c:pt idx="1">
                  <c:v>Tööjõukulud</c:v>
                </c:pt>
                <c:pt idx="2">
                  <c:v>​Majandamiskulud​</c:v>
                </c:pt>
                <c:pt idx="3">
                  <c:v>​Toetused ja muud</c:v>
                </c:pt>
              </c:strCache>
            </c:strRef>
          </c:cat>
          <c:val>
            <c:numRef>
              <c:f>'Ettekande arvutused'!$C$43:$C$46</c:f>
              <c:numCache>
                <c:formatCode>#,##0</c:formatCode>
                <c:ptCount val="4"/>
                <c:pt idx="0">
                  <c:v>6661579</c:v>
                </c:pt>
                <c:pt idx="1">
                  <c:v>4315079</c:v>
                </c:pt>
                <c:pt idx="2">
                  <c:v>2896900</c:v>
                </c:pt>
                <c:pt idx="3">
                  <c:v>4000</c:v>
                </c:pt>
              </c:numCache>
            </c:numRef>
          </c:val>
          <c:extLst>
            <c:ext xmlns:c16="http://schemas.microsoft.com/office/drawing/2014/chart" uri="{C3380CC4-5D6E-409C-BE32-E72D297353CC}">
              <c16:uniqueId val="{00000008-D12C-41D6-8601-3EBE7B3D832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57509141077E-2"/>
          <c:y val="0.83015642103033083"/>
          <c:w val="0.89999988498171779"/>
          <c:h val="0.14293774937325657"/>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a:t>Personali</a:t>
            </a:r>
            <a:r>
              <a:rPr lang="et-EE" baseline="0"/>
              <a:t> muutus</a:t>
            </a:r>
            <a:endParaRPr lang="et-E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4"/>
            <c:marker>
              <c:symbol val="circle"/>
              <c:size val="5"/>
              <c:spPr>
                <a:solidFill>
                  <a:schemeClr val="accent1"/>
                </a:solidFill>
                <a:ln w="9525">
                  <a:solidFill>
                    <a:schemeClr val="accent1"/>
                  </a:solidFill>
                </a:ln>
                <a:effectLst/>
              </c:spPr>
            </c:marker>
            <c:bubble3D val="0"/>
            <c:spPr>
              <a:ln w="28575" cap="rnd">
                <a:solidFill>
                  <a:schemeClr val="accent5">
                    <a:lumMod val="60000"/>
                    <a:lumOff val="40000"/>
                  </a:schemeClr>
                </a:solidFill>
                <a:round/>
              </a:ln>
              <a:effectLst/>
            </c:spPr>
            <c:extLst>
              <c:ext xmlns:c16="http://schemas.microsoft.com/office/drawing/2014/chart" uri="{C3380CC4-5D6E-409C-BE32-E72D297353CC}">
                <c16:uniqueId val="{00000001-D7D5-4E2C-A3D4-E99AA8AA3197}"/>
              </c:ext>
            </c:extLst>
          </c:dPt>
          <c:dPt>
            <c:idx val="5"/>
            <c:marker>
              <c:symbol val="circle"/>
              <c:size val="5"/>
              <c:spPr>
                <a:solidFill>
                  <a:schemeClr val="accent1"/>
                </a:solidFill>
                <a:ln w="9525">
                  <a:solidFill>
                    <a:schemeClr val="accent1"/>
                  </a:solidFill>
                </a:ln>
                <a:effectLst/>
              </c:spPr>
            </c:marker>
            <c:bubble3D val="0"/>
            <c:spPr>
              <a:ln w="28575" cap="rnd">
                <a:solidFill>
                  <a:schemeClr val="accent5">
                    <a:lumMod val="60000"/>
                    <a:lumOff val="40000"/>
                  </a:schemeClr>
                </a:solidFill>
                <a:round/>
              </a:ln>
              <a:effectLst/>
            </c:spPr>
            <c:extLst>
              <c:ext xmlns:c16="http://schemas.microsoft.com/office/drawing/2014/chart" uri="{C3380CC4-5D6E-409C-BE32-E72D297353CC}">
                <c16:uniqueId val="{00000003-D7D5-4E2C-A3D4-E99AA8AA3197}"/>
              </c:ext>
            </c:extLst>
          </c:dPt>
          <c:dPt>
            <c:idx val="6"/>
            <c:marker>
              <c:symbol val="circle"/>
              <c:size val="5"/>
              <c:spPr>
                <a:solidFill>
                  <a:schemeClr val="accent1"/>
                </a:solidFill>
                <a:ln w="9525">
                  <a:solidFill>
                    <a:schemeClr val="accent1"/>
                  </a:solidFill>
                </a:ln>
                <a:effectLst/>
              </c:spPr>
            </c:marker>
            <c:bubble3D val="0"/>
            <c:spPr>
              <a:ln w="28575" cap="rnd">
                <a:solidFill>
                  <a:schemeClr val="accent1">
                    <a:lumMod val="40000"/>
                    <a:lumOff val="60000"/>
                  </a:schemeClr>
                </a:solidFill>
                <a:round/>
              </a:ln>
              <a:effectLst/>
            </c:spPr>
            <c:extLst>
              <c:ext xmlns:c16="http://schemas.microsoft.com/office/drawing/2014/chart" uri="{C3380CC4-5D6E-409C-BE32-E72D297353CC}">
                <c16:uniqueId val="{00000005-D7D5-4E2C-A3D4-E99AA8AA3197}"/>
              </c:ext>
            </c:extLst>
          </c:dPt>
          <c:cat>
            <c:strRef>
              <c:f>'Ettekande arvutused'!$C$52:$I$52</c:f>
              <c:strCache>
                <c:ptCount val="7"/>
                <c:pt idx="0">
                  <c:v>01.01.2021</c:v>
                </c:pt>
                <c:pt idx="1">
                  <c:v>01.01.2022</c:v>
                </c:pt>
                <c:pt idx="2">
                  <c:v>01.01.2023</c:v>
                </c:pt>
                <c:pt idx="3">
                  <c:v>01.01.2024</c:v>
                </c:pt>
                <c:pt idx="4">
                  <c:v>01.01.2025*​</c:v>
                </c:pt>
                <c:pt idx="5">
                  <c:v>01.01.2026*​</c:v>
                </c:pt>
                <c:pt idx="6">
                  <c:v>01.01.2027*​</c:v>
                </c:pt>
              </c:strCache>
            </c:strRef>
          </c:cat>
          <c:val>
            <c:numRef>
              <c:f>'Ettekande arvutused'!$C$53:$I$53</c:f>
              <c:numCache>
                <c:formatCode>#,##0</c:formatCode>
                <c:ptCount val="7"/>
                <c:pt idx="0">
                  <c:v>85</c:v>
                </c:pt>
                <c:pt idx="1">
                  <c:v>89</c:v>
                </c:pt>
                <c:pt idx="2">
                  <c:v>100</c:v>
                </c:pt>
                <c:pt idx="3">
                  <c:v>116</c:v>
                </c:pt>
                <c:pt idx="4">
                  <c:v>124.12</c:v>
                </c:pt>
                <c:pt idx="5">
                  <c:v>130.32600000000002</c:v>
                </c:pt>
                <c:pt idx="6">
                  <c:v>134.23578000000003</c:v>
                </c:pt>
              </c:numCache>
            </c:numRef>
          </c:val>
          <c:smooth val="0"/>
          <c:extLst>
            <c:ext xmlns:c16="http://schemas.microsoft.com/office/drawing/2014/chart" uri="{C3380CC4-5D6E-409C-BE32-E72D297353CC}">
              <c16:uniqueId val="{00000006-D7D5-4E2C-A3D4-E99AA8AA3197}"/>
            </c:ext>
          </c:extLst>
        </c:ser>
        <c:dLbls>
          <c:showLegendKey val="0"/>
          <c:showVal val="0"/>
          <c:showCatName val="0"/>
          <c:showSerName val="0"/>
          <c:showPercent val="0"/>
          <c:showBubbleSize val="0"/>
        </c:dLbls>
        <c:marker val="1"/>
        <c:smooth val="0"/>
        <c:axId val="2014720464"/>
        <c:axId val="337308592"/>
      </c:lineChart>
      <c:lineChart>
        <c:grouping val="stacke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lumMod val="40000"/>
                    <a:lumOff val="60000"/>
                  </a:schemeClr>
                </a:solidFill>
                <a:round/>
              </a:ln>
              <a:effectLst/>
            </c:spPr>
            <c:extLst>
              <c:ext xmlns:c16="http://schemas.microsoft.com/office/drawing/2014/chart" uri="{C3380CC4-5D6E-409C-BE32-E72D297353CC}">
                <c16:uniqueId val="{00000008-D7D5-4E2C-A3D4-E99AA8AA3197}"/>
              </c:ext>
            </c:extLst>
          </c:dPt>
          <c:dPt>
            <c:idx val="5"/>
            <c:marker>
              <c:symbol val="circle"/>
              <c:size val="5"/>
              <c:spPr>
                <a:solidFill>
                  <a:schemeClr val="accent2"/>
                </a:solidFill>
                <a:ln w="9525">
                  <a:solidFill>
                    <a:schemeClr val="accent2"/>
                  </a:solidFill>
                </a:ln>
                <a:effectLst/>
              </c:spPr>
            </c:marker>
            <c:bubble3D val="0"/>
            <c:spPr>
              <a:ln w="28575" cap="rnd">
                <a:solidFill>
                  <a:schemeClr val="accent2">
                    <a:lumMod val="40000"/>
                    <a:lumOff val="60000"/>
                  </a:schemeClr>
                </a:solidFill>
                <a:round/>
              </a:ln>
              <a:effectLst/>
            </c:spPr>
            <c:extLst>
              <c:ext xmlns:c16="http://schemas.microsoft.com/office/drawing/2014/chart" uri="{C3380CC4-5D6E-409C-BE32-E72D297353CC}">
                <c16:uniqueId val="{0000000A-D7D5-4E2C-A3D4-E99AA8AA3197}"/>
              </c:ext>
            </c:extLst>
          </c:dPt>
          <c:dPt>
            <c:idx val="6"/>
            <c:marker>
              <c:symbol val="circle"/>
              <c:size val="5"/>
              <c:spPr>
                <a:solidFill>
                  <a:schemeClr val="accent2"/>
                </a:solidFill>
                <a:ln w="9525">
                  <a:solidFill>
                    <a:schemeClr val="accent2"/>
                  </a:solidFill>
                </a:ln>
                <a:effectLst/>
              </c:spPr>
            </c:marker>
            <c:bubble3D val="0"/>
            <c:spPr>
              <a:ln w="28575" cap="rnd">
                <a:solidFill>
                  <a:schemeClr val="accent2">
                    <a:lumMod val="40000"/>
                    <a:lumOff val="60000"/>
                  </a:schemeClr>
                </a:solidFill>
                <a:round/>
              </a:ln>
              <a:effectLst/>
            </c:spPr>
            <c:extLst>
              <c:ext xmlns:c16="http://schemas.microsoft.com/office/drawing/2014/chart" uri="{C3380CC4-5D6E-409C-BE32-E72D297353CC}">
                <c16:uniqueId val="{0000000C-D7D5-4E2C-A3D4-E99AA8AA3197}"/>
              </c:ext>
            </c:extLst>
          </c:dPt>
          <c:cat>
            <c:strRef>
              <c:f>'Ettekande arvutused'!$C$52:$I$52</c:f>
              <c:strCache>
                <c:ptCount val="7"/>
                <c:pt idx="0">
                  <c:v>01.01.2021</c:v>
                </c:pt>
                <c:pt idx="1">
                  <c:v>01.01.2022</c:v>
                </c:pt>
                <c:pt idx="2">
                  <c:v>01.01.2023</c:v>
                </c:pt>
                <c:pt idx="3">
                  <c:v>01.01.2024</c:v>
                </c:pt>
                <c:pt idx="4">
                  <c:v>01.01.2025*​</c:v>
                </c:pt>
                <c:pt idx="5">
                  <c:v>01.01.2026*​</c:v>
                </c:pt>
                <c:pt idx="6">
                  <c:v>01.01.2027*​</c:v>
                </c:pt>
              </c:strCache>
            </c:strRef>
          </c:cat>
          <c:val>
            <c:numRef>
              <c:f>'Ettekande arvutused'!$C$54:$I$54</c:f>
              <c:numCache>
                <c:formatCode>0.0</c:formatCode>
                <c:ptCount val="7"/>
                <c:pt idx="0" formatCode="#,##0">
                  <c:v>0</c:v>
                </c:pt>
                <c:pt idx="1">
                  <c:v>4.7058823529411882</c:v>
                </c:pt>
                <c:pt idx="2">
                  <c:v>12.359550561797761</c:v>
                </c:pt>
                <c:pt idx="3">
                  <c:v>15.999999999999986</c:v>
                </c:pt>
                <c:pt idx="4">
                  <c:v>7</c:v>
                </c:pt>
                <c:pt idx="5">
                  <c:v>5</c:v>
                </c:pt>
                <c:pt idx="6">
                  <c:v>3</c:v>
                </c:pt>
              </c:numCache>
            </c:numRef>
          </c:val>
          <c:smooth val="0"/>
          <c:extLst>
            <c:ext xmlns:c16="http://schemas.microsoft.com/office/drawing/2014/chart" uri="{C3380CC4-5D6E-409C-BE32-E72D297353CC}">
              <c16:uniqueId val="{0000000D-D7D5-4E2C-A3D4-E99AA8AA3197}"/>
            </c:ext>
          </c:extLst>
        </c:ser>
        <c:dLbls>
          <c:showLegendKey val="0"/>
          <c:showVal val="0"/>
          <c:showCatName val="0"/>
          <c:showSerName val="0"/>
          <c:showPercent val="0"/>
          <c:showBubbleSize val="0"/>
        </c:dLbls>
        <c:marker val="1"/>
        <c:smooth val="0"/>
        <c:axId val="309844304"/>
        <c:axId val="2118284000"/>
      </c:lineChart>
      <c:dateAx>
        <c:axId val="2014720464"/>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337308592"/>
        <c:crosses val="max"/>
        <c:auto val="0"/>
        <c:lblOffset val="100"/>
        <c:baseTimeUnit val="days"/>
      </c:dateAx>
      <c:valAx>
        <c:axId val="337308592"/>
        <c:scaling>
          <c:orientation val="minMax"/>
          <c:min val="8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014720464"/>
        <c:crosses val="max"/>
        <c:crossBetween val="between"/>
      </c:valAx>
      <c:valAx>
        <c:axId val="2118284000"/>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309844304"/>
        <c:crosses val="autoZero"/>
        <c:crossBetween val="between"/>
      </c:valAx>
      <c:catAx>
        <c:axId val="309844304"/>
        <c:scaling>
          <c:orientation val="minMax"/>
        </c:scaling>
        <c:delete val="1"/>
        <c:axPos val="b"/>
        <c:numFmt formatCode="General" sourceLinked="1"/>
        <c:majorTickMark val="out"/>
        <c:minorTickMark val="none"/>
        <c:tickLblPos val="nextTo"/>
        <c:crossAx val="21182840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t-EE"/>
              <a:t>IT - süsteemianalüüs tööpere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t-EE"/>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DD5-49B1-B89E-7EBED728EB4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DD5-49B1-B89E-7EBED728EB4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DD5-49B1-B89E-7EBED728EB4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DD5-49B1-B89E-7EBED728EB4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DD5-49B1-B89E-7EBED728EB4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DD5-49B1-B89E-7EBED728EB4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DD5-49B1-B89E-7EBED728EB4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DD5-49B1-B89E-7EBED728EB4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DD5-49B1-B89E-7EBED728EB4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t-EE"/>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5-49B1-B89E-7EBED728EB48}"/>
                </c:ext>
              </c:extLst>
            </c:dLbl>
            <c:dLbl>
              <c:idx val="1"/>
              <c:layout>
                <c:manualLayout>
                  <c:x val="4.2136945071482315E-2"/>
                  <c:y val="-1.178890617515901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t-E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938287623753576"/>
                      <c:h val="8.0783479565277122E-2"/>
                    </c:manualLayout>
                  </c15:layout>
                </c:ext>
                <c:ext xmlns:c16="http://schemas.microsoft.com/office/drawing/2014/chart" uri="{C3380CC4-5D6E-409C-BE32-E72D297353CC}">
                  <c16:uniqueId val="{00000003-0DD5-49B1-B89E-7EBED728EB48}"/>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t-EE"/>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D5-49B1-B89E-7EBED728EB48}"/>
                </c:ext>
              </c:extLst>
            </c:dLbl>
            <c:dLbl>
              <c:idx val="3"/>
              <c:layout>
                <c:manualLayout>
                  <c:x val="-5.3417702019754561E-4"/>
                  <c:y val="5.274328774956278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t-E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413104400324676"/>
                      <c:h val="8.0783479565277122E-2"/>
                    </c:manualLayout>
                  </c15:layout>
                </c:ext>
                <c:ext xmlns:c16="http://schemas.microsoft.com/office/drawing/2014/chart" uri="{C3380CC4-5D6E-409C-BE32-E72D297353CC}">
                  <c16:uniqueId val="{00000007-0DD5-49B1-B89E-7EBED728EB48}"/>
                </c:ext>
              </c:extLst>
            </c:dLbl>
            <c:dLbl>
              <c:idx val="4"/>
              <c:layout>
                <c:manualLayout>
                  <c:x val="-7.0626781133170981E-3"/>
                  <c:y val="5.305007778821554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t-E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8979992060812"/>
                      <c:h val="8.0783479565277122E-2"/>
                    </c:manualLayout>
                  </c15:layout>
                </c:ext>
                <c:ext xmlns:c16="http://schemas.microsoft.com/office/drawing/2014/chart" uri="{C3380CC4-5D6E-409C-BE32-E72D297353CC}">
                  <c16:uniqueId val="{00000009-0DD5-49B1-B89E-7EBED728EB48}"/>
                </c:ext>
              </c:extLst>
            </c:dLbl>
            <c:dLbl>
              <c:idx val="5"/>
              <c:layout>
                <c:manualLayout>
                  <c:x val="-3.6117381489841983E-2"/>
                  <c:y val="0.1002057024888514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t-E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DD5-49B1-B89E-7EBED728EB48}"/>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t-EE"/>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5-49B1-B89E-7EBED728EB48}"/>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t-EE"/>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D5-49B1-B89E-7EBED728EB48}"/>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t-EE"/>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DD5-49B1-B89E-7EBED728EB48}"/>
                </c:ext>
              </c:extLst>
            </c:dLbl>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Sheet6!$I$4:$I$12</c:f>
              <c:strCache>
                <c:ptCount val="9"/>
                <c:pt idx="0">
                  <c:v>nõunik</c:v>
                </c:pt>
                <c:pt idx="1">
                  <c:v>arendusnõunik</c:v>
                </c:pt>
                <c:pt idx="2">
                  <c:v>ärianalüütik</c:v>
                </c:pt>
                <c:pt idx="3">
                  <c:v>juhtivspetsialist</c:v>
                </c:pt>
                <c:pt idx="4">
                  <c:v>kvaliteedinõunik</c:v>
                </c:pt>
                <c:pt idx="5">
                  <c:v>kvaliteedijuht</c:v>
                </c:pt>
                <c:pt idx="6">
                  <c:v>süsteemianalüütik</c:v>
                </c:pt>
                <c:pt idx="7">
                  <c:v>arendusspetsialist</c:v>
                </c:pt>
                <c:pt idx="8">
                  <c:v>peaspetsialist</c:v>
                </c:pt>
              </c:strCache>
            </c:strRef>
          </c:cat>
          <c:val>
            <c:numRef>
              <c:f>Sheet6!$K$4:$K$12</c:f>
              <c:numCache>
                <c:formatCode>General</c:formatCode>
                <c:ptCount val="9"/>
                <c:pt idx="0">
                  <c:v>1</c:v>
                </c:pt>
                <c:pt idx="1">
                  <c:v>3</c:v>
                </c:pt>
                <c:pt idx="2">
                  <c:v>15</c:v>
                </c:pt>
                <c:pt idx="3">
                  <c:v>2</c:v>
                </c:pt>
                <c:pt idx="4">
                  <c:v>1</c:v>
                </c:pt>
                <c:pt idx="5">
                  <c:v>1</c:v>
                </c:pt>
                <c:pt idx="6">
                  <c:v>27</c:v>
                </c:pt>
                <c:pt idx="7">
                  <c:v>5</c:v>
                </c:pt>
                <c:pt idx="8">
                  <c:v>5</c:v>
                </c:pt>
              </c:numCache>
            </c:numRef>
          </c:val>
          <c:extLst>
            <c:ext xmlns:c16="http://schemas.microsoft.com/office/drawing/2014/chart" uri="{C3380CC4-5D6E-409C-BE32-E72D297353CC}">
              <c16:uniqueId val="{00000012-0DD5-49B1-B89E-7EBED728EB4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'Ettekande arvutused'!$C$115</c:f>
              <c:strCache>
                <c:ptCount val="1"/>
                <c:pt idx="0">
                  <c:v>Täitmata</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'Ettekande arvutused'!$B$114:$C$114</c:f>
              <c:numCache>
                <c:formatCode>General</c:formatCode>
                <c:ptCount val="2"/>
                <c:pt idx="0">
                  <c:v>2023</c:v>
                </c:pt>
              </c:numCache>
            </c:numRef>
          </c:cat>
          <c:val>
            <c:numRef>
              <c:f>'Ettekande arvutused'!$C$116</c:f>
              <c:numCache>
                <c:formatCode>#,##0</c:formatCode>
                <c:ptCount val="1"/>
                <c:pt idx="0">
                  <c:v>16</c:v>
                </c:pt>
              </c:numCache>
            </c:numRef>
          </c:val>
          <c:extLst>
            <c:ext xmlns:c16="http://schemas.microsoft.com/office/drawing/2014/chart" uri="{C3380CC4-5D6E-409C-BE32-E72D297353CC}">
              <c16:uniqueId val="{00000000-BE3F-4744-80FF-BC88ED154B92}"/>
            </c:ext>
          </c:extLst>
        </c:ser>
        <c:ser>
          <c:idx val="1"/>
          <c:order val="1"/>
          <c:tx>
            <c:strRef>
              <c:f>'Ettekande arvutused'!$B$115</c:f>
              <c:strCache>
                <c:ptCount val="1"/>
                <c:pt idx="0">
                  <c:v>Kokku</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'Ettekande arvutused'!$B$114:$C$114</c:f>
              <c:numCache>
                <c:formatCode>General</c:formatCode>
                <c:ptCount val="2"/>
                <c:pt idx="0">
                  <c:v>2023</c:v>
                </c:pt>
              </c:numCache>
            </c:numRef>
          </c:cat>
          <c:val>
            <c:numRef>
              <c:f>'Ettekande arvutused'!$B$116</c:f>
              <c:numCache>
                <c:formatCode>#,##0</c:formatCode>
                <c:ptCount val="1"/>
                <c:pt idx="0">
                  <c:v>116</c:v>
                </c:pt>
              </c:numCache>
            </c:numRef>
          </c:val>
          <c:extLst>
            <c:ext xmlns:c16="http://schemas.microsoft.com/office/drawing/2014/chart" uri="{C3380CC4-5D6E-409C-BE32-E72D297353CC}">
              <c16:uniqueId val="{00000001-BE3F-4744-80FF-BC88ED154B92}"/>
            </c:ext>
          </c:extLst>
        </c:ser>
        <c:dLbls>
          <c:dLblPos val="ctr"/>
          <c:showLegendKey val="0"/>
          <c:showVal val="1"/>
          <c:showCatName val="0"/>
          <c:showSerName val="0"/>
          <c:showPercent val="0"/>
          <c:showBubbleSize val="0"/>
        </c:dLbls>
        <c:gapWidth val="0"/>
        <c:overlap val="100"/>
        <c:axId val="184667599"/>
        <c:axId val="184667119"/>
      </c:barChart>
      <c:catAx>
        <c:axId val="18466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lgn="ctr">
              <a:defRPr lang="en-US" sz="1600" b="0" i="0" u="none" strike="noStrike" kern="1200" cap="all" spc="120" normalizeH="0" baseline="0">
                <a:solidFill>
                  <a:schemeClr val="tx1"/>
                </a:solidFill>
                <a:latin typeface="+mn-lt"/>
                <a:ea typeface="+mn-ea"/>
                <a:cs typeface="+mn-cs"/>
              </a:defRPr>
            </a:pPr>
            <a:endParaRPr lang="et-EE"/>
          </a:p>
        </c:txPr>
        <c:crossAx val="184667119"/>
        <c:crosses val="autoZero"/>
        <c:auto val="1"/>
        <c:lblAlgn val="ctr"/>
        <c:lblOffset val="100"/>
        <c:noMultiLvlLbl val="0"/>
      </c:catAx>
      <c:valAx>
        <c:axId val="184667119"/>
        <c:scaling>
          <c:orientation val="minMax"/>
        </c:scaling>
        <c:delete val="1"/>
        <c:axPos val="b"/>
        <c:numFmt formatCode="#,##0" sourceLinked="1"/>
        <c:majorTickMark val="none"/>
        <c:minorTickMark val="none"/>
        <c:tickLblPos val="nextTo"/>
        <c:crossAx val="184667599"/>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'Ettekande arvutused'!$C$115</c:f>
              <c:strCache>
                <c:ptCount val="1"/>
                <c:pt idx="0">
                  <c:v>Täitmata</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'Ettekande arvutused'!$D$114:$E$114</c:f>
              <c:numCache>
                <c:formatCode>General</c:formatCode>
                <c:ptCount val="2"/>
                <c:pt idx="0">
                  <c:v>2024</c:v>
                </c:pt>
              </c:numCache>
            </c:numRef>
          </c:cat>
          <c:val>
            <c:numRef>
              <c:f>'Ettekande arvutused'!$E$116</c:f>
              <c:numCache>
                <c:formatCode>#,##0</c:formatCode>
                <c:ptCount val="1"/>
                <c:pt idx="0">
                  <c:v>12</c:v>
                </c:pt>
              </c:numCache>
            </c:numRef>
          </c:val>
          <c:extLst>
            <c:ext xmlns:c16="http://schemas.microsoft.com/office/drawing/2014/chart" uri="{C3380CC4-5D6E-409C-BE32-E72D297353CC}">
              <c16:uniqueId val="{00000000-EA3A-4E18-8504-2A18124FCB6A}"/>
            </c:ext>
          </c:extLst>
        </c:ser>
        <c:ser>
          <c:idx val="1"/>
          <c:order val="1"/>
          <c:tx>
            <c:strRef>
              <c:f>'Ettekande arvutused'!$B$115</c:f>
              <c:strCache>
                <c:ptCount val="1"/>
                <c:pt idx="0">
                  <c:v>Kokku</c:v>
                </c:pt>
              </c:strCache>
            </c:strRef>
          </c:tx>
          <c:spPr>
            <a:solidFill>
              <a:schemeClr val="accent1">
                <a:lumMod val="40000"/>
                <a:lumOff val="60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3A-4E18-8504-2A18124FCB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t-EE"/>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'Ettekande arvutused'!$D$114:$E$114</c:f>
              <c:numCache>
                <c:formatCode>General</c:formatCode>
                <c:ptCount val="2"/>
                <c:pt idx="0">
                  <c:v>2024</c:v>
                </c:pt>
              </c:numCache>
            </c:numRef>
          </c:cat>
          <c:val>
            <c:numRef>
              <c:f>'Ettekande arvutused'!$D$116</c:f>
              <c:numCache>
                <c:formatCode>#,##0</c:formatCode>
                <c:ptCount val="1"/>
                <c:pt idx="0">
                  <c:v>128</c:v>
                </c:pt>
              </c:numCache>
            </c:numRef>
          </c:val>
          <c:extLst>
            <c:ext xmlns:c16="http://schemas.microsoft.com/office/drawing/2014/chart" uri="{C3380CC4-5D6E-409C-BE32-E72D297353CC}">
              <c16:uniqueId val="{00000002-EA3A-4E18-8504-2A18124FCB6A}"/>
            </c:ext>
          </c:extLst>
        </c:ser>
        <c:dLbls>
          <c:dLblPos val="ctr"/>
          <c:showLegendKey val="0"/>
          <c:showVal val="1"/>
          <c:showCatName val="0"/>
          <c:showSerName val="0"/>
          <c:showPercent val="0"/>
          <c:showBubbleSize val="0"/>
        </c:dLbls>
        <c:gapWidth val="0"/>
        <c:overlap val="100"/>
        <c:axId val="184667599"/>
        <c:axId val="184667119"/>
      </c:barChart>
      <c:catAx>
        <c:axId val="18466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lgn="ctr">
              <a:defRPr lang="en-US" sz="1600" b="0" i="0" u="none" strike="noStrike" kern="1200" cap="all" spc="120" normalizeH="0" baseline="0">
                <a:solidFill>
                  <a:schemeClr val="tx1"/>
                </a:solidFill>
                <a:latin typeface="+mn-lt"/>
                <a:ea typeface="+mn-ea"/>
                <a:cs typeface="+mn-cs"/>
              </a:defRPr>
            </a:pPr>
            <a:endParaRPr lang="et-EE"/>
          </a:p>
        </c:txPr>
        <c:crossAx val="184667119"/>
        <c:crosses val="autoZero"/>
        <c:auto val="1"/>
        <c:lblAlgn val="ctr"/>
        <c:lblOffset val="100"/>
        <c:noMultiLvlLbl val="0"/>
      </c:catAx>
      <c:valAx>
        <c:axId val="184667119"/>
        <c:scaling>
          <c:orientation val="minMax"/>
        </c:scaling>
        <c:delete val="1"/>
        <c:axPos val="b"/>
        <c:numFmt formatCode="#,##0" sourceLinked="1"/>
        <c:majorTickMark val="none"/>
        <c:minorTickMark val="none"/>
        <c:tickLblPos val="nextTo"/>
        <c:crossAx val="184667599"/>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a:t>Töötundide</a:t>
            </a:r>
            <a:r>
              <a:rPr lang="et-EE" baseline="0"/>
              <a:t> kokkuhoid aastas</a:t>
            </a:r>
            <a:r>
              <a:rPr lang="et-EE"/>
              <a:t>,</a:t>
            </a:r>
            <a:r>
              <a:rPr lang="et-EE" baseline="0"/>
              <a:t> h</a:t>
            </a:r>
            <a:endParaRPr lang="et-E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pieChart>
        <c:varyColors val="1"/>
        <c:ser>
          <c:idx val="0"/>
          <c:order val="0"/>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DA-4B43-B3D3-2287A4449F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DA-4B43-B3D3-2287A4449F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DA-4B43-B3D3-2287A4449F9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DA-4B43-B3D3-2287A4449F9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DA-4B43-B3D3-2287A4449F9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FDA-4B43-B3D3-2287A4449F9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t-E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Sheet1!$B$2:$B$7</c:f>
              <c:strCache>
                <c:ptCount val="6"/>
                <c:pt idx="0">
                  <c:v>Klientide halduskoormuse vähendamine läbi ühtlustatud järelevalve ja risikihindamise</c:v>
                </c:pt>
                <c:pt idx="1">
                  <c:v>E-kanali kaudu tulevate taotluste suurendamine</c:v>
                </c:pt>
                <c:pt idx="2">
                  <c:v>Järelevalvetegevuse planeerimise ja täitmise ühtlustamine ja digitaliseerimine</c:v>
                </c:pt>
                <c:pt idx="3">
                  <c:v>Automaatne andmete raporteerimine</c:v>
                </c:pt>
                <c:pt idx="4">
                  <c:v>Kõik seired e-keskkonda</c:v>
                </c:pt>
                <c:pt idx="5">
                  <c:v>Registripidajate kaotamine</c:v>
                </c:pt>
              </c:strCache>
            </c:strRef>
          </c:cat>
          <c:val>
            <c:numRef>
              <c:f>Sheet1!$C$2:$C$7</c:f>
              <c:numCache>
                <c:formatCode>General</c:formatCode>
                <c:ptCount val="6"/>
                <c:pt idx="0">
                  <c:v>4000</c:v>
                </c:pt>
                <c:pt idx="1">
                  <c:v>2250</c:v>
                </c:pt>
                <c:pt idx="2">
                  <c:v>17500</c:v>
                </c:pt>
                <c:pt idx="3">
                  <c:v>1600</c:v>
                </c:pt>
                <c:pt idx="4">
                  <c:v>5500</c:v>
                </c:pt>
                <c:pt idx="5">
                  <c:v>1600</c:v>
                </c:pt>
              </c:numCache>
            </c:numRef>
          </c:val>
          <c:extLst>
            <c:ext xmlns:c16="http://schemas.microsoft.com/office/drawing/2014/chart" uri="{C3380CC4-5D6E-409C-BE32-E72D297353CC}">
              <c16:uniqueId val="{0000000C-8FDA-4B43-B3D3-2287A4449F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6119042184944274"/>
          <c:y val="0.64896314650803955"/>
          <c:w val="0.59839210316101787"/>
          <c:h val="0.333524998517697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a:t>Kokkuhoid</a:t>
            </a:r>
            <a:r>
              <a:rPr lang="et-EE" baseline="0"/>
              <a:t> aastas, eurodes</a:t>
            </a:r>
            <a:endParaRPr lang="et-E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D5-465D-8270-559BFDF25D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D5-465D-8270-559BFDF25D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D5-465D-8270-559BFDF25D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D5-465D-8270-559BFDF25D02}"/>
              </c:ext>
            </c:extLst>
          </c:dPt>
          <c:dLbls>
            <c:dLbl>
              <c:idx val="0"/>
              <c:layout>
                <c:manualLayout>
                  <c:x val="-0.11666666666666677"/>
                  <c:y val="-0.157407407407407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D5-465D-8270-559BFDF25D02}"/>
                </c:ext>
              </c:extLst>
            </c:dLbl>
            <c:dLbl>
              <c:idx val="1"/>
              <c:layout>
                <c:manualLayout>
                  <c:x val="1.3888888888888888E-2"/>
                  <c:y val="9.259259259259217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D5-465D-8270-559BFDF25D02}"/>
                </c:ext>
              </c:extLst>
            </c:dLbl>
            <c:dLbl>
              <c:idx val="2"/>
              <c:layout>
                <c:manualLayout>
                  <c:x val="8.3333333333333332E-3"/>
                  <c:y val="1.388888888888888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D5-465D-8270-559BFDF25D02}"/>
                </c:ext>
              </c:extLst>
            </c:dLbl>
            <c:dLbl>
              <c:idx val="3"/>
              <c:layout>
                <c:manualLayout>
                  <c:x val="1.3888888888888888E-2"/>
                  <c:y val="-2.1218890680033321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D5-465D-8270-559BFDF25D0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Sheet1!$B$10:$B$13</c:f>
              <c:strCache>
                <c:ptCount val="4"/>
                <c:pt idx="0">
                  <c:v>palgakulu</c:v>
                </c:pt>
                <c:pt idx="1">
                  <c:v>halduskulu</c:v>
                </c:pt>
                <c:pt idx="2">
                  <c:v>infosüsteemide hoolduskulud</c:v>
                </c:pt>
                <c:pt idx="3">
                  <c:v>sõidukulud</c:v>
                </c:pt>
              </c:strCache>
            </c:strRef>
          </c:cat>
          <c:val>
            <c:numRef>
              <c:f>Sheet1!$C$10:$C$13</c:f>
              <c:numCache>
                <c:formatCode>#,##0</c:formatCode>
                <c:ptCount val="4"/>
                <c:pt idx="0">
                  <c:v>500000</c:v>
                </c:pt>
                <c:pt idx="1">
                  <c:v>50000</c:v>
                </c:pt>
                <c:pt idx="2">
                  <c:v>50000</c:v>
                </c:pt>
                <c:pt idx="3">
                  <c:v>25000</c:v>
                </c:pt>
              </c:numCache>
            </c:numRef>
          </c:val>
          <c:extLst>
            <c:ext xmlns:c16="http://schemas.microsoft.com/office/drawing/2014/chart" uri="{C3380CC4-5D6E-409C-BE32-E72D297353CC}">
              <c16:uniqueId val="{00000008-15D5-465D-8270-559BFDF25D0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8225F-8038-4688-82E6-55682DAF2B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t-EE"/>
        </a:p>
      </dgm:t>
    </dgm:pt>
    <dgm:pt modelId="{62DC8CF8-6C90-4085-9E14-E19E9BFDD59B}">
      <dgm:prSet phldrT="[Text]" custT="1"/>
      <dgm:spPr>
        <a:solidFill>
          <a:schemeClr val="accent6"/>
        </a:solidFill>
      </dgm:spPr>
      <dgm:t>
        <a:bodyPr/>
        <a:lstStyle/>
        <a:p>
          <a:r>
            <a:rPr lang="et-EE" sz="2400" dirty="0">
              <a:solidFill>
                <a:schemeClr val="tx1"/>
              </a:solidFill>
            </a:rPr>
            <a:t>Hästi!</a:t>
          </a:r>
        </a:p>
      </dgm:t>
    </dgm:pt>
    <dgm:pt modelId="{8FCAAD9E-57C6-4549-9214-11053B0BC321}" type="parTrans" cxnId="{7F61E0F6-A706-4F5F-B8C0-CB6967B33383}">
      <dgm:prSet/>
      <dgm:spPr/>
      <dgm:t>
        <a:bodyPr/>
        <a:lstStyle/>
        <a:p>
          <a:endParaRPr lang="et-EE" sz="1600"/>
        </a:p>
      </dgm:t>
    </dgm:pt>
    <dgm:pt modelId="{5507D5B9-D14F-4168-AD65-43CB0F8EB96E}" type="sibTrans" cxnId="{7F61E0F6-A706-4F5F-B8C0-CB6967B33383}">
      <dgm:prSet/>
      <dgm:spPr/>
      <dgm:t>
        <a:bodyPr/>
        <a:lstStyle/>
        <a:p>
          <a:endParaRPr lang="et-EE" sz="1600"/>
        </a:p>
      </dgm:t>
    </dgm:pt>
    <dgm:pt modelId="{00B51C51-1E41-4049-9B00-1CE81B4AA47A}">
      <dgm:prSet phldrT="[Text]" custT="1"/>
      <dgm:spPr>
        <a:solidFill>
          <a:srgbClr val="FFFF00"/>
        </a:solidFill>
      </dgm:spPr>
      <dgm:t>
        <a:bodyPr/>
        <a:lstStyle/>
        <a:p>
          <a:r>
            <a:rPr lang="et-EE" sz="2000" dirty="0">
              <a:solidFill>
                <a:schemeClr val="tx1"/>
              </a:solidFill>
            </a:rPr>
            <a:t>Vajab</a:t>
          </a:r>
          <a:r>
            <a:rPr lang="et-EE" sz="2000" baseline="0" dirty="0">
              <a:solidFill>
                <a:schemeClr val="tx1"/>
              </a:solidFill>
            </a:rPr>
            <a:t> tähelepanu</a:t>
          </a:r>
          <a:endParaRPr lang="et-EE" sz="2000" dirty="0">
            <a:solidFill>
              <a:schemeClr val="tx1"/>
            </a:solidFill>
          </a:endParaRPr>
        </a:p>
      </dgm:t>
    </dgm:pt>
    <dgm:pt modelId="{97F1D6C9-59D2-4544-A982-FC77C04F6208}" type="parTrans" cxnId="{C1738C05-7542-4289-A2EF-E2E21110A445}">
      <dgm:prSet/>
      <dgm:spPr/>
      <dgm:t>
        <a:bodyPr/>
        <a:lstStyle/>
        <a:p>
          <a:endParaRPr lang="et-EE" sz="1600"/>
        </a:p>
      </dgm:t>
    </dgm:pt>
    <dgm:pt modelId="{BA3D6820-9A0B-493F-BC31-BF992E696809}" type="sibTrans" cxnId="{C1738C05-7542-4289-A2EF-E2E21110A445}">
      <dgm:prSet/>
      <dgm:spPr/>
      <dgm:t>
        <a:bodyPr/>
        <a:lstStyle/>
        <a:p>
          <a:endParaRPr lang="et-EE" sz="1600"/>
        </a:p>
      </dgm:t>
    </dgm:pt>
    <dgm:pt modelId="{E528639D-59DA-4304-A076-E675F965018B}">
      <dgm:prSet phldrT="[Text]" custT="1"/>
      <dgm:spPr>
        <a:solidFill>
          <a:srgbClr val="FF0000"/>
        </a:solidFill>
      </dgm:spPr>
      <dgm:t>
        <a:bodyPr/>
        <a:lstStyle/>
        <a:p>
          <a:r>
            <a:rPr lang="et-EE" sz="2000" dirty="0">
              <a:solidFill>
                <a:schemeClr val="tx1"/>
              </a:solidFill>
            </a:rPr>
            <a:t>Vajab </a:t>
          </a:r>
          <a:r>
            <a:rPr lang="et-EE" sz="2000" baseline="0" dirty="0">
              <a:solidFill>
                <a:schemeClr val="tx1"/>
              </a:solidFill>
            </a:rPr>
            <a:t>palju</a:t>
          </a:r>
          <a:r>
            <a:rPr lang="et-EE" sz="2400" baseline="0" dirty="0">
              <a:solidFill>
                <a:schemeClr val="tx1"/>
              </a:solidFill>
            </a:rPr>
            <a:t> </a:t>
          </a:r>
          <a:r>
            <a:rPr lang="et-EE" sz="2000" baseline="0" dirty="0">
              <a:solidFill>
                <a:schemeClr val="tx1"/>
              </a:solidFill>
            </a:rPr>
            <a:t>tähelepanu!</a:t>
          </a:r>
          <a:endParaRPr lang="et-EE" sz="2400" dirty="0">
            <a:solidFill>
              <a:schemeClr val="tx1"/>
            </a:solidFill>
          </a:endParaRPr>
        </a:p>
      </dgm:t>
    </dgm:pt>
    <dgm:pt modelId="{E5FC6E7A-3BF3-4285-A507-CD02F3B09437}" type="parTrans" cxnId="{0A500B2F-987D-4CE7-9A4B-FD9BF02983CC}">
      <dgm:prSet/>
      <dgm:spPr/>
      <dgm:t>
        <a:bodyPr/>
        <a:lstStyle/>
        <a:p>
          <a:endParaRPr lang="et-EE" sz="1600"/>
        </a:p>
      </dgm:t>
    </dgm:pt>
    <dgm:pt modelId="{215F52E0-013C-4A69-BA81-866D6F137D46}" type="sibTrans" cxnId="{0A500B2F-987D-4CE7-9A4B-FD9BF02983CC}">
      <dgm:prSet/>
      <dgm:spPr/>
      <dgm:t>
        <a:bodyPr/>
        <a:lstStyle/>
        <a:p>
          <a:endParaRPr lang="et-EE" sz="1600"/>
        </a:p>
      </dgm:t>
    </dgm:pt>
    <dgm:pt modelId="{3BBB5A69-1B67-415B-BD4C-C0F3BA623FD9}">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r>
            <a:rPr lang="et-EE" sz="1200" kern="1200" dirty="0">
              <a:latin typeface="+mn-lt"/>
            </a:rPr>
            <a:t> Krooniline baasrahastuse nappus ja sõltuvus </a:t>
          </a:r>
          <a:r>
            <a:rPr lang="et-EE" sz="1200" kern="1200" dirty="0" err="1">
              <a:latin typeface="+mn-lt"/>
            </a:rPr>
            <a:t>RESi</a:t>
          </a:r>
          <a:r>
            <a:rPr lang="et-EE" sz="1200" kern="1200" dirty="0">
              <a:latin typeface="+mn-lt"/>
            </a:rPr>
            <a:t> läbirääkimistest</a:t>
          </a:r>
        </a:p>
      </dgm:t>
    </dgm:pt>
    <dgm:pt modelId="{B14925C5-9C04-4E72-9044-29F22ABEF590}" type="parTrans" cxnId="{86F5E28B-C361-49A6-B456-576443597993}">
      <dgm:prSet/>
      <dgm:spPr/>
      <dgm:t>
        <a:bodyPr/>
        <a:lstStyle/>
        <a:p>
          <a:endParaRPr lang="en-US" sz="1600"/>
        </a:p>
      </dgm:t>
    </dgm:pt>
    <dgm:pt modelId="{7F8C75B2-2BC7-4E0A-ACB5-F349F2EAF22E}" type="sibTrans" cxnId="{86F5E28B-C361-49A6-B456-576443597993}">
      <dgm:prSet/>
      <dgm:spPr/>
      <dgm:t>
        <a:bodyPr/>
        <a:lstStyle/>
        <a:p>
          <a:endParaRPr lang="en-US" sz="1600"/>
        </a:p>
      </dgm:t>
    </dgm:pt>
    <dgm:pt modelId="{FAD440BD-A250-4D83-902B-5B5BF31A77B8}">
      <dgm:prSet phldrT="[Text]" custT="1"/>
      <dgm:spPr>
        <a:solidFill>
          <a:schemeClr val="accent6">
            <a:lumMod val="20000"/>
            <a:lumOff val="80000"/>
            <a:alpha val="89804"/>
          </a:schemeClr>
        </a:solidFill>
      </dgm:spPr>
      <dgm:t>
        <a:bodyPr/>
        <a:lstStyle/>
        <a:p>
          <a:r>
            <a:rPr lang="et-EE" sz="1200" dirty="0"/>
            <a:t>  Äriline keskne digipöörde ja teenuste juhtimine saaks olla parem</a:t>
          </a:r>
        </a:p>
      </dgm:t>
    </dgm:pt>
    <dgm:pt modelId="{43FD0A2F-E619-48B2-B505-B427B20DE571}" type="parTrans" cxnId="{3984AC0C-A017-4AB8-8E7E-CA3D59483C9C}">
      <dgm:prSet/>
      <dgm:spPr/>
      <dgm:t>
        <a:bodyPr/>
        <a:lstStyle/>
        <a:p>
          <a:endParaRPr lang="et-EE"/>
        </a:p>
      </dgm:t>
    </dgm:pt>
    <dgm:pt modelId="{BA7124C4-97C2-49B9-A057-1C928FB616E8}" type="sibTrans" cxnId="{3984AC0C-A017-4AB8-8E7E-CA3D59483C9C}">
      <dgm:prSet/>
      <dgm:spPr/>
      <dgm:t>
        <a:bodyPr/>
        <a:lstStyle/>
        <a:p>
          <a:endParaRPr lang="et-EE"/>
        </a:p>
      </dgm:t>
    </dgm:pt>
    <dgm:pt modelId="{A4FABA63-9166-4800-AB17-878D0589AAF9}">
      <dgm:prSet phldrT="[Text]" custT="1"/>
      <dgm:spPr>
        <a:solidFill>
          <a:schemeClr val="accent6">
            <a:lumMod val="20000"/>
            <a:lumOff val="80000"/>
            <a:alpha val="89804"/>
          </a:schemeClr>
        </a:solidFill>
      </dgm:spPr>
      <dgm:t>
        <a:bodyPr/>
        <a:lstStyle/>
        <a:p>
          <a:r>
            <a:rPr lang="et-EE" sz="1200" dirty="0"/>
            <a:t> IKT eelarve täitmine</a:t>
          </a:r>
        </a:p>
      </dgm:t>
    </dgm:pt>
    <dgm:pt modelId="{BEC294C2-2B8B-418E-B77C-AE10B3AE60BF}" type="sibTrans" cxnId="{F74F3259-1F08-4E35-8906-3DDD7916DE12}">
      <dgm:prSet/>
      <dgm:spPr/>
      <dgm:t>
        <a:bodyPr/>
        <a:lstStyle/>
        <a:p>
          <a:endParaRPr lang="et-EE"/>
        </a:p>
      </dgm:t>
    </dgm:pt>
    <dgm:pt modelId="{61F96BE9-153D-4645-B819-43C87413E19B}" type="parTrans" cxnId="{F74F3259-1F08-4E35-8906-3DDD7916DE12}">
      <dgm:prSet/>
      <dgm:spPr/>
      <dgm:t>
        <a:bodyPr/>
        <a:lstStyle/>
        <a:p>
          <a:endParaRPr lang="et-EE"/>
        </a:p>
      </dgm:t>
    </dgm:pt>
    <dgm:pt modelId="{D59BE78C-5FB4-42C9-934C-549EAD5E8B3A}">
      <dgm:prSet phldrT="[Text]" custT="1"/>
      <dgm:spPr>
        <a:solidFill>
          <a:schemeClr val="accent6">
            <a:lumMod val="20000"/>
            <a:lumOff val="80000"/>
            <a:alpha val="89804"/>
          </a:schemeClr>
        </a:solidFill>
      </dgm:spPr>
      <dgm:t>
        <a:bodyPr/>
        <a:lstStyle/>
        <a:p>
          <a:r>
            <a:rPr lang="et-EE" sz="1200" dirty="0"/>
            <a:t> IKT personali kohtade täidetus</a:t>
          </a:r>
        </a:p>
      </dgm:t>
    </dgm:pt>
    <dgm:pt modelId="{31E24203-062C-49C5-9C45-8FA927B4D526}" type="parTrans" cxnId="{2AA52187-6F1D-4FD2-A274-AD43A32ED6CB}">
      <dgm:prSet/>
      <dgm:spPr/>
      <dgm:t>
        <a:bodyPr/>
        <a:lstStyle/>
        <a:p>
          <a:endParaRPr lang="et-EE"/>
        </a:p>
      </dgm:t>
    </dgm:pt>
    <dgm:pt modelId="{7FF94DB3-C99D-4577-9F55-A5AE2B1DB0E9}" type="sibTrans" cxnId="{2AA52187-6F1D-4FD2-A274-AD43A32ED6CB}">
      <dgm:prSet/>
      <dgm:spPr/>
      <dgm:t>
        <a:bodyPr/>
        <a:lstStyle/>
        <a:p>
          <a:endParaRPr lang="et-EE"/>
        </a:p>
      </dgm:t>
    </dgm:pt>
    <dgm:pt modelId="{19D62784-69C8-4AFD-B56D-1E88A7BF9079}">
      <dgm:prSet phldrT="[Text]" custT="1"/>
      <dgm:spPr>
        <a:solidFill>
          <a:schemeClr val="accent6">
            <a:lumMod val="20000"/>
            <a:lumOff val="80000"/>
            <a:alpha val="89804"/>
          </a:schemeClr>
        </a:solidFill>
      </dgm:spPr>
      <dgm:t>
        <a:bodyPr/>
        <a:lstStyle/>
        <a:p>
          <a:r>
            <a:rPr lang="et-EE" sz="1200" dirty="0"/>
            <a:t> Strateegia suund on taakvarast vabanemise poole</a:t>
          </a:r>
        </a:p>
      </dgm:t>
    </dgm:pt>
    <dgm:pt modelId="{C22FADEE-8A1C-41B5-819E-760743DAB588}" type="parTrans" cxnId="{C2091FFC-5A84-403B-9DAB-D753855F10A3}">
      <dgm:prSet/>
      <dgm:spPr/>
      <dgm:t>
        <a:bodyPr/>
        <a:lstStyle/>
        <a:p>
          <a:endParaRPr lang="et-EE"/>
        </a:p>
      </dgm:t>
    </dgm:pt>
    <dgm:pt modelId="{A8BE738F-3792-48E1-9839-610556AFF312}" type="sibTrans" cxnId="{C2091FFC-5A84-403B-9DAB-D753855F10A3}">
      <dgm:prSet/>
      <dgm:spPr/>
      <dgm:t>
        <a:bodyPr/>
        <a:lstStyle/>
        <a:p>
          <a:endParaRPr lang="et-EE"/>
        </a:p>
      </dgm:t>
    </dgm:pt>
    <dgm:pt modelId="{0D36AFC6-87A3-45B6-A41D-B9DE59C1EAF3}">
      <dgm:prSet phldrT="[Text]" custT="1"/>
      <dgm:spPr>
        <a:solidFill>
          <a:schemeClr val="accent6">
            <a:lumMod val="20000"/>
            <a:lumOff val="80000"/>
            <a:alpha val="89804"/>
          </a:schemeClr>
        </a:solidFill>
      </dgm:spPr>
      <dgm:t>
        <a:bodyPr/>
        <a:lstStyle/>
        <a:p>
          <a:r>
            <a:rPr lang="et-EE" sz="1200" dirty="0"/>
            <a:t> Infoturbe juht ja hetkel kehtiv audit olemas, </a:t>
          </a:r>
          <a:r>
            <a:rPr lang="et-EE" sz="1200" dirty="0" err="1"/>
            <a:t>küberreservist</a:t>
          </a:r>
          <a:r>
            <a:rPr lang="et-EE" sz="1200" dirty="0"/>
            <a:t> saime lisa ressursse </a:t>
          </a:r>
        </a:p>
      </dgm:t>
    </dgm:pt>
    <dgm:pt modelId="{10DC3865-2E18-4D1E-BD86-73C3E2DA95F6}" type="parTrans" cxnId="{9788243C-4941-4505-8157-07079DD97310}">
      <dgm:prSet/>
      <dgm:spPr/>
      <dgm:t>
        <a:bodyPr/>
        <a:lstStyle/>
        <a:p>
          <a:endParaRPr lang="et-EE"/>
        </a:p>
      </dgm:t>
    </dgm:pt>
    <dgm:pt modelId="{60376549-8E3F-49F5-9702-911BB6F19D8E}" type="sibTrans" cxnId="{9788243C-4941-4505-8157-07079DD97310}">
      <dgm:prSet/>
      <dgm:spPr/>
      <dgm:t>
        <a:bodyPr/>
        <a:lstStyle/>
        <a:p>
          <a:endParaRPr lang="et-EE"/>
        </a:p>
      </dgm:t>
    </dgm:pt>
    <dgm:pt modelId="{975DB44C-7031-402F-9D8B-AA343A361DF3}">
      <dgm:prSet phldrT="[Text]" custT="1"/>
      <dgm:spPr>
        <a:solidFill>
          <a:schemeClr val="accent6">
            <a:lumMod val="20000"/>
            <a:lumOff val="80000"/>
            <a:alpha val="89804"/>
          </a:schemeClr>
        </a:solidFill>
      </dgm:spPr>
      <dgm:t>
        <a:bodyPr/>
        <a:lstStyle/>
        <a:p>
          <a:r>
            <a:rPr lang="et-EE" sz="1200" dirty="0"/>
            <a:t> Ülevaade olemasolevatest teenustest hea</a:t>
          </a:r>
        </a:p>
      </dgm:t>
    </dgm:pt>
    <dgm:pt modelId="{A07DFCC8-2643-456E-873E-E79F44D1CAF2}" type="parTrans" cxnId="{6C5DADAA-2009-48DD-A054-EE34FBC886F1}">
      <dgm:prSet/>
      <dgm:spPr/>
      <dgm:t>
        <a:bodyPr/>
        <a:lstStyle/>
        <a:p>
          <a:endParaRPr lang="et-EE"/>
        </a:p>
      </dgm:t>
    </dgm:pt>
    <dgm:pt modelId="{0E6BADD8-6779-4A6D-97E4-7F63600633E8}" type="sibTrans" cxnId="{6C5DADAA-2009-48DD-A054-EE34FBC886F1}">
      <dgm:prSet/>
      <dgm:spPr/>
      <dgm:t>
        <a:bodyPr/>
        <a:lstStyle/>
        <a:p>
          <a:endParaRPr lang="et-EE"/>
        </a:p>
      </dgm:t>
    </dgm:pt>
    <dgm:pt modelId="{B995EF54-DEF1-483C-ADF8-3FE92C7AA2D9}">
      <dgm:prSet phldrT="[Text]" custT="1"/>
      <dgm:spPr>
        <a:solidFill>
          <a:schemeClr val="accent6">
            <a:lumMod val="20000"/>
            <a:lumOff val="80000"/>
            <a:alpha val="89804"/>
          </a:schemeClr>
        </a:solidFill>
      </dgm:spPr>
      <dgm:t>
        <a:bodyPr/>
        <a:lstStyle/>
        <a:p>
          <a:r>
            <a:rPr lang="et-EE" sz="1200" dirty="0"/>
            <a:t> Suund </a:t>
          </a:r>
          <a:r>
            <a:rPr lang="et-EE" sz="1200" dirty="0" err="1"/>
            <a:t>VAs</a:t>
          </a:r>
          <a:r>
            <a:rPr lang="et-EE" sz="1200" dirty="0"/>
            <a:t> IT teenuste konsolideerimise suunas</a:t>
          </a:r>
        </a:p>
      </dgm:t>
    </dgm:pt>
    <dgm:pt modelId="{117C19D1-E5B4-45A8-8662-6A6D9FB40758}" type="parTrans" cxnId="{B5EDBEC7-7C1D-4B86-B59B-9878D346A231}">
      <dgm:prSet/>
      <dgm:spPr/>
      <dgm:t>
        <a:bodyPr/>
        <a:lstStyle/>
        <a:p>
          <a:endParaRPr lang="et-EE"/>
        </a:p>
      </dgm:t>
    </dgm:pt>
    <dgm:pt modelId="{ABB8D3FE-6254-4B94-975D-5E9B2380D877}" type="sibTrans" cxnId="{B5EDBEC7-7C1D-4B86-B59B-9878D346A231}">
      <dgm:prSet/>
      <dgm:spPr/>
      <dgm:t>
        <a:bodyPr/>
        <a:lstStyle/>
        <a:p>
          <a:endParaRPr lang="et-EE"/>
        </a:p>
      </dgm:t>
    </dgm:pt>
    <dgm:pt modelId="{24AB0FF2-733A-4810-A4FF-E3F7922367C9}">
      <dgm:prSet phldrT="[Text]" custT="1"/>
      <dgm:spPr>
        <a:solidFill>
          <a:schemeClr val="accent6">
            <a:lumMod val="20000"/>
            <a:lumOff val="80000"/>
            <a:alpha val="89804"/>
          </a:schemeClr>
        </a:solidFill>
      </dgm:spPr>
      <dgm:t>
        <a:bodyPr/>
        <a:lstStyle/>
        <a:p>
          <a:r>
            <a:rPr lang="et-EE" sz="1200" dirty="0"/>
            <a:t>  Digipöörde elluviimisel sõltume tugevalt </a:t>
          </a:r>
          <a:r>
            <a:rPr lang="et-EE" sz="1200" dirty="0" err="1"/>
            <a:t>SFi</a:t>
          </a:r>
          <a:r>
            <a:rPr lang="et-EE" sz="1200" dirty="0"/>
            <a:t> rahastusest</a:t>
          </a:r>
        </a:p>
      </dgm:t>
    </dgm:pt>
    <dgm:pt modelId="{64A9A3CA-8BD7-40CD-924D-4C42E397F741}" type="parTrans" cxnId="{BE24583E-963A-44FC-BEB0-185B2B6AE386}">
      <dgm:prSet/>
      <dgm:spPr/>
      <dgm:t>
        <a:bodyPr/>
        <a:lstStyle/>
        <a:p>
          <a:endParaRPr lang="et-EE"/>
        </a:p>
      </dgm:t>
    </dgm:pt>
    <dgm:pt modelId="{28AE08AD-8C75-4EAE-ACF3-B76C6BD8A87B}" type="sibTrans" cxnId="{BE24583E-963A-44FC-BEB0-185B2B6AE386}">
      <dgm:prSet/>
      <dgm:spPr/>
      <dgm:t>
        <a:bodyPr/>
        <a:lstStyle/>
        <a:p>
          <a:endParaRPr lang="et-EE"/>
        </a:p>
      </dgm:t>
    </dgm:pt>
    <dgm:pt modelId="{B97B56DA-8E39-465E-8DA5-66D12703FA3D}">
      <dgm:prSet phldrT="[Text]" custT="1"/>
      <dgm:spPr>
        <a:solidFill>
          <a:schemeClr val="accent6">
            <a:lumMod val="20000"/>
            <a:lumOff val="80000"/>
            <a:alpha val="89804"/>
          </a:schemeClr>
        </a:solidFill>
      </dgm:spPr>
      <dgm:t>
        <a:bodyPr/>
        <a:lstStyle/>
        <a:p>
          <a:r>
            <a:rPr lang="et-EE" sz="1200" dirty="0"/>
            <a:t> Digipöörde raames tekib riigile teatud kokkuhoid, kuid mitte suur (fookus teenuse kvaliteedil)</a:t>
          </a:r>
        </a:p>
      </dgm:t>
    </dgm:pt>
    <dgm:pt modelId="{5B5DFAC9-6A93-4EAD-937D-85A2300ED6B7}" type="parTrans" cxnId="{C3439AF8-C8D5-4B91-895B-5FFC5B21673F}">
      <dgm:prSet/>
      <dgm:spPr/>
      <dgm:t>
        <a:bodyPr/>
        <a:lstStyle/>
        <a:p>
          <a:endParaRPr lang="et-EE"/>
        </a:p>
      </dgm:t>
    </dgm:pt>
    <dgm:pt modelId="{C66AF2F4-A38C-45C7-B27D-55A6924FA1C2}" type="sibTrans" cxnId="{C3439AF8-C8D5-4B91-895B-5FFC5B21673F}">
      <dgm:prSet/>
      <dgm:spPr/>
      <dgm:t>
        <a:bodyPr/>
        <a:lstStyle/>
        <a:p>
          <a:endParaRPr lang="et-EE"/>
        </a:p>
      </dgm:t>
    </dgm:pt>
    <dgm:pt modelId="{4F3E1036-5A9C-407B-A2C5-C0DA9D6FDEE7}">
      <dgm:prSet phldrT="[Text]" custT="1"/>
      <dgm:spPr>
        <a:solidFill>
          <a:schemeClr val="accent6">
            <a:lumMod val="20000"/>
            <a:lumOff val="80000"/>
            <a:alpha val="89804"/>
          </a:schemeClr>
        </a:solidFill>
      </dgm:spPr>
      <dgm:t>
        <a:bodyPr/>
        <a:lstStyle/>
        <a:p>
          <a:r>
            <a:rPr lang="et-EE" sz="1200" dirty="0"/>
            <a:t> Digipöörde suund on läbi mõeldud ja kliendikeskse lähenemisega</a:t>
          </a:r>
        </a:p>
      </dgm:t>
    </dgm:pt>
    <dgm:pt modelId="{04310043-26FB-4BFA-AD73-61F56BBD698F}" type="parTrans" cxnId="{10FE0FCB-ED73-4C8A-A118-9AA245CC58AC}">
      <dgm:prSet/>
      <dgm:spPr/>
      <dgm:t>
        <a:bodyPr/>
        <a:lstStyle/>
        <a:p>
          <a:endParaRPr lang="et-EE"/>
        </a:p>
      </dgm:t>
    </dgm:pt>
    <dgm:pt modelId="{1D63F07B-689F-48B9-B265-C97A034F0105}" type="sibTrans" cxnId="{10FE0FCB-ED73-4C8A-A118-9AA245CC58AC}">
      <dgm:prSet/>
      <dgm:spPr/>
      <dgm:t>
        <a:bodyPr/>
        <a:lstStyle/>
        <a:p>
          <a:endParaRPr lang="et-EE"/>
        </a:p>
      </dgm:t>
    </dgm:pt>
    <dgm:pt modelId="{B7A5B1D1-DE26-49F5-BC9D-2AFCD1D1DC62}">
      <dgm:prSet phldrT="[Text]" custT="1"/>
      <dgm:spPr>
        <a:solidFill>
          <a:schemeClr val="accent6">
            <a:lumMod val="20000"/>
            <a:lumOff val="80000"/>
            <a:alpha val="89804"/>
          </a:schemeClr>
        </a:solidFill>
      </dgm:spPr>
      <dgm:t>
        <a:bodyPr/>
        <a:lstStyle/>
        <a:p>
          <a:r>
            <a:rPr lang="et-EE" sz="1200" dirty="0"/>
            <a:t> Digipöörde mõõdikud saaksid olla paremad</a:t>
          </a:r>
        </a:p>
      </dgm:t>
    </dgm:pt>
    <dgm:pt modelId="{52503D3F-C64E-42BB-A357-41C175019F9B}" type="parTrans" cxnId="{CC1BAF9F-9A23-4570-BD8B-073953646F44}">
      <dgm:prSet/>
      <dgm:spPr/>
      <dgm:t>
        <a:bodyPr/>
        <a:lstStyle/>
        <a:p>
          <a:endParaRPr lang="et-EE"/>
        </a:p>
      </dgm:t>
    </dgm:pt>
    <dgm:pt modelId="{F545A706-D245-473C-B82A-A784FB8EDCD3}" type="sibTrans" cxnId="{CC1BAF9F-9A23-4570-BD8B-073953646F44}">
      <dgm:prSet/>
      <dgm:spPr/>
      <dgm:t>
        <a:bodyPr/>
        <a:lstStyle/>
        <a:p>
          <a:endParaRPr lang="et-EE"/>
        </a:p>
      </dgm:t>
    </dgm:pt>
    <dgm:pt modelId="{612B10C6-8B8B-4823-9375-F6B4050AED1D}">
      <dgm:prSet phldrT="[Text]" custT="1"/>
      <dgm:spPr>
        <a:solidFill>
          <a:schemeClr val="accent6">
            <a:lumMod val="20000"/>
            <a:lumOff val="80000"/>
            <a:alpha val="89804"/>
          </a:schemeClr>
        </a:solidFill>
      </dgm:spPr>
      <dgm:t>
        <a:bodyPr/>
        <a:lstStyle/>
        <a:p>
          <a:r>
            <a:rPr lang="et-EE" sz="1200" dirty="0"/>
            <a:t> Äri ja IT rollid digipöördes vajavad veel tööd</a:t>
          </a:r>
        </a:p>
      </dgm:t>
    </dgm:pt>
    <dgm:pt modelId="{E5536304-945C-4347-B97F-655ED1EADF03}" type="parTrans" cxnId="{3D031664-9461-4C08-8D27-B580B1C06493}">
      <dgm:prSet/>
      <dgm:spPr/>
      <dgm:t>
        <a:bodyPr/>
        <a:lstStyle/>
        <a:p>
          <a:endParaRPr lang="et-EE"/>
        </a:p>
      </dgm:t>
    </dgm:pt>
    <dgm:pt modelId="{8378EA2C-D9FB-4855-8AAD-8BAB15CBB286}" type="sibTrans" cxnId="{3D031664-9461-4C08-8D27-B580B1C06493}">
      <dgm:prSet/>
      <dgm:spPr/>
      <dgm:t>
        <a:bodyPr/>
        <a:lstStyle/>
        <a:p>
          <a:endParaRPr lang="et-EE"/>
        </a:p>
      </dgm:t>
    </dgm:pt>
    <dgm:pt modelId="{7FCD930F-A0C9-4CBD-8215-721BE860253B}">
      <dgm:prSet phldrT="[Text]" custT="1"/>
      <dgm:spPr>
        <a:solidFill>
          <a:schemeClr val="accent6">
            <a:lumMod val="20000"/>
            <a:lumOff val="80000"/>
            <a:alpha val="89804"/>
          </a:schemeClr>
        </a:solidFill>
      </dgm:spPr>
      <dgm:t>
        <a:bodyPr/>
        <a:lstStyle/>
        <a:p>
          <a:endParaRPr lang="et-EE" sz="1050" dirty="0"/>
        </a:p>
      </dgm:t>
    </dgm:pt>
    <dgm:pt modelId="{D4A38B14-A897-4378-B9F1-D7003B5BD7FB}" type="parTrans" cxnId="{4EA6E008-7049-411A-821A-B8D1282000FD}">
      <dgm:prSet/>
      <dgm:spPr/>
      <dgm:t>
        <a:bodyPr/>
        <a:lstStyle/>
        <a:p>
          <a:endParaRPr lang="et-EE"/>
        </a:p>
      </dgm:t>
    </dgm:pt>
    <dgm:pt modelId="{A2366BD3-A63A-4ECB-94D0-22C5CA65F7FC}" type="sibTrans" cxnId="{4EA6E008-7049-411A-821A-B8D1282000FD}">
      <dgm:prSet/>
      <dgm:spPr/>
      <dgm:t>
        <a:bodyPr/>
        <a:lstStyle/>
        <a:p>
          <a:endParaRPr lang="et-EE"/>
        </a:p>
      </dgm:t>
    </dgm:pt>
    <dgm:pt modelId="{0A62BB64-5216-4373-9B57-F664B5CB7BAA}">
      <dgm:prSet phldrT="[Text]" custT="1"/>
      <dgm:spPr>
        <a:solidFill>
          <a:schemeClr val="accent6">
            <a:lumMod val="20000"/>
            <a:lumOff val="80000"/>
            <a:alpha val="89804"/>
          </a:schemeClr>
        </a:solidFill>
      </dgm:spPr>
      <dgm:t>
        <a:bodyPr/>
        <a:lstStyle/>
        <a:p>
          <a:endParaRPr lang="et-EE" sz="1050" dirty="0"/>
        </a:p>
      </dgm:t>
    </dgm:pt>
    <dgm:pt modelId="{48BFBF6A-4385-42B7-9780-58898080576E}" type="parTrans" cxnId="{28E23203-DF7C-4590-8A54-E79D44542D20}">
      <dgm:prSet/>
      <dgm:spPr/>
      <dgm:t>
        <a:bodyPr/>
        <a:lstStyle/>
        <a:p>
          <a:endParaRPr lang="et-EE"/>
        </a:p>
      </dgm:t>
    </dgm:pt>
    <dgm:pt modelId="{B77610D6-69B4-4D96-AEBF-2C98E5F6D8DB}" type="sibTrans" cxnId="{28E23203-DF7C-4590-8A54-E79D44542D20}">
      <dgm:prSet/>
      <dgm:spPr/>
      <dgm:t>
        <a:bodyPr/>
        <a:lstStyle/>
        <a:p>
          <a:endParaRPr lang="et-EE"/>
        </a:p>
      </dgm:t>
    </dgm:pt>
    <dgm:pt modelId="{ABDC68E7-B1DF-4924-8C0E-954886B0A677}">
      <dgm:prSet phldrT="[Text]" custT="1"/>
      <dgm:spPr>
        <a:solidFill>
          <a:schemeClr val="accent6">
            <a:lumMod val="20000"/>
            <a:lumOff val="80000"/>
            <a:alpha val="89804"/>
          </a:schemeClr>
        </a:solidFill>
      </dgm:spPr>
      <dgm:t>
        <a:bodyPr/>
        <a:lstStyle/>
        <a:p>
          <a:r>
            <a:rPr lang="et-EE" sz="1200" dirty="0"/>
            <a:t> </a:t>
          </a:r>
          <a:r>
            <a:rPr lang="et-EE" sz="1200" dirty="0" err="1"/>
            <a:t>EITSi</a:t>
          </a:r>
          <a:r>
            <a:rPr lang="et-EE" sz="1200" dirty="0"/>
            <a:t> juurutamisega ajahädas</a:t>
          </a:r>
        </a:p>
      </dgm:t>
    </dgm:pt>
    <dgm:pt modelId="{0D4E2BD4-AF51-4F22-B7EA-0AC0189EC0E6}" type="parTrans" cxnId="{98217BF9-B34A-462D-9386-8262B9DE5C5C}">
      <dgm:prSet/>
      <dgm:spPr/>
      <dgm:t>
        <a:bodyPr/>
        <a:lstStyle/>
        <a:p>
          <a:endParaRPr lang="et-EE"/>
        </a:p>
      </dgm:t>
    </dgm:pt>
    <dgm:pt modelId="{76CA3444-8E3D-450D-9854-2DF9AEF76D2D}" type="sibTrans" cxnId="{98217BF9-B34A-462D-9386-8262B9DE5C5C}">
      <dgm:prSet/>
      <dgm:spPr/>
      <dgm:t>
        <a:bodyPr/>
        <a:lstStyle/>
        <a:p>
          <a:endParaRPr lang="et-EE"/>
        </a:p>
      </dgm:t>
    </dgm:pt>
    <dgm:pt modelId="{37092DD6-9C62-41AF-9195-3F2A0356B6A1}">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r>
            <a:rPr lang="et-EE" sz="1200" kern="1200" dirty="0">
              <a:latin typeface="+mn-lt"/>
            </a:rPr>
            <a:t> Taakvara tekib süsteemide aegumise näol rohkem kui oleme suutnud välja vahetada</a:t>
          </a:r>
        </a:p>
      </dgm:t>
    </dgm:pt>
    <dgm:pt modelId="{FF1855C1-AC01-408A-8381-F0DDC4FF963C}" type="parTrans" cxnId="{AFD787EA-E98F-473B-94B9-18A4D2BEE37E}">
      <dgm:prSet/>
      <dgm:spPr/>
      <dgm:t>
        <a:bodyPr/>
        <a:lstStyle/>
        <a:p>
          <a:endParaRPr lang="et-EE"/>
        </a:p>
      </dgm:t>
    </dgm:pt>
    <dgm:pt modelId="{07FEFC72-3420-4741-99DE-E13959B0C0B9}" type="sibTrans" cxnId="{AFD787EA-E98F-473B-94B9-18A4D2BEE37E}">
      <dgm:prSet/>
      <dgm:spPr/>
      <dgm:t>
        <a:bodyPr/>
        <a:lstStyle/>
        <a:p>
          <a:endParaRPr lang="et-EE"/>
        </a:p>
      </dgm:t>
    </dgm:pt>
    <dgm:pt modelId="{C2394676-A7FD-434F-9A27-D8D80104DFA2}">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r>
            <a:rPr lang="et-EE" sz="1200" kern="1200" dirty="0">
              <a:latin typeface="+mn-lt"/>
            </a:rPr>
            <a:t> Tehnoloogiliste riskide juhtimine puudulik</a:t>
          </a:r>
        </a:p>
      </dgm:t>
    </dgm:pt>
    <dgm:pt modelId="{38873401-259F-4BD6-8644-FC5B6A83BA69}" type="parTrans" cxnId="{26A044A8-CF3D-4571-A534-0E4F2E5C88DE}">
      <dgm:prSet/>
      <dgm:spPr/>
      <dgm:t>
        <a:bodyPr/>
        <a:lstStyle/>
        <a:p>
          <a:endParaRPr lang="et-EE"/>
        </a:p>
      </dgm:t>
    </dgm:pt>
    <dgm:pt modelId="{F490334B-BB25-4068-88FC-FD00E850BC72}" type="sibTrans" cxnId="{26A044A8-CF3D-4571-A534-0E4F2E5C88DE}">
      <dgm:prSet/>
      <dgm:spPr/>
      <dgm:t>
        <a:bodyPr/>
        <a:lstStyle/>
        <a:p>
          <a:endParaRPr lang="et-EE"/>
        </a:p>
      </dgm:t>
    </dgm:pt>
    <dgm:pt modelId="{DE86948E-F2CE-4D19-93D4-FC0D7EA03007}">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r>
            <a:rPr lang="et-EE" sz="1200" kern="1200" dirty="0">
              <a:latin typeface="+mn-lt"/>
            </a:rPr>
            <a:t>  Pilve tehnoloogiate juurutamiseks puudub vajalik kompetents / ressurss.</a:t>
          </a:r>
        </a:p>
      </dgm:t>
    </dgm:pt>
    <dgm:pt modelId="{58825A69-0BCB-4A08-944D-FA5D8F5133BB}" type="parTrans" cxnId="{CB9E3B0B-7844-4217-B690-8CDCFF3D741A}">
      <dgm:prSet/>
      <dgm:spPr/>
      <dgm:t>
        <a:bodyPr/>
        <a:lstStyle/>
        <a:p>
          <a:endParaRPr lang="et-EE"/>
        </a:p>
      </dgm:t>
    </dgm:pt>
    <dgm:pt modelId="{02251A2A-C230-4A3D-9A3C-6140C3D323F4}" type="sibTrans" cxnId="{CB9E3B0B-7844-4217-B690-8CDCFF3D741A}">
      <dgm:prSet/>
      <dgm:spPr/>
      <dgm:t>
        <a:bodyPr/>
        <a:lstStyle/>
        <a:p>
          <a:endParaRPr lang="et-EE"/>
        </a:p>
      </dgm:t>
    </dgm:pt>
    <dgm:pt modelId="{4955BF7A-DCAF-49F7-9537-D8703321F48F}">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r>
            <a:rPr lang="et-EE" sz="1200" kern="1200" dirty="0">
              <a:latin typeface="+mn-lt"/>
            </a:rPr>
            <a:t> Keskset VA arhitektuurilist juhtimist siiani pole olnud ( arhitekt värbamisel)</a:t>
          </a:r>
        </a:p>
      </dgm:t>
    </dgm:pt>
    <dgm:pt modelId="{61BF5ACA-C74F-4370-8597-28EE88AA130E}" type="parTrans" cxnId="{6A2CFFFA-3804-46F8-8487-688C00AD8B66}">
      <dgm:prSet/>
      <dgm:spPr/>
      <dgm:t>
        <a:bodyPr/>
        <a:lstStyle/>
        <a:p>
          <a:endParaRPr lang="et-EE"/>
        </a:p>
      </dgm:t>
    </dgm:pt>
    <dgm:pt modelId="{6B32D7F8-2497-4DDF-B02F-DC3527E27A5D}" type="sibTrans" cxnId="{6A2CFFFA-3804-46F8-8487-688C00AD8B66}">
      <dgm:prSet/>
      <dgm:spPr/>
      <dgm:t>
        <a:bodyPr/>
        <a:lstStyle/>
        <a:p>
          <a:endParaRPr lang="et-EE"/>
        </a:p>
      </dgm:t>
    </dgm:pt>
    <dgm:pt modelId="{694D66E6-242D-4E56-AD12-C34C827976EA}">
      <dgm:prSet phldrT="[Text]" custT="1"/>
      <dgm:spPr>
        <a:solidFill>
          <a:schemeClr val="accent6">
            <a:lumMod val="20000"/>
            <a:lumOff val="80000"/>
            <a:alpha val="89804"/>
          </a:schemeClr>
        </a:solidFill>
      </dgm:spPr>
      <dgm:t>
        <a:bodyPr/>
        <a:lstStyle/>
        <a:p>
          <a:r>
            <a:rPr lang="et-EE" sz="1200" dirty="0"/>
            <a:t> Vastutuse portfell ja ressurss ei ole tasakaalus peale eelmise suve reforme</a:t>
          </a:r>
        </a:p>
      </dgm:t>
    </dgm:pt>
    <dgm:pt modelId="{F1D91CF6-36E2-4CD9-8B54-DB4994B3AEB6}" type="parTrans" cxnId="{F91F3AB4-A34D-4140-A326-C363C40BE574}">
      <dgm:prSet/>
      <dgm:spPr/>
      <dgm:t>
        <a:bodyPr/>
        <a:lstStyle/>
        <a:p>
          <a:endParaRPr lang="et-EE"/>
        </a:p>
      </dgm:t>
    </dgm:pt>
    <dgm:pt modelId="{4321AC21-302F-494D-B902-5A674DFDF7D8}" type="sibTrans" cxnId="{F91F3AB4-A34D-4140-A326-C363C40BE574}">
      <dgm:prSet/>
      <dgm:spPr/>
      <dgm:t>
        <a:bodyPr/>
        <a:lstStyle/>
        <a:p>
          <a:endParaRPr lang="et-EE"/>
        </a:p>
      </dgm:t>
    </dgm:pt>
    <dgm:pt modelId="{A28E0780-7D93-4829-80B3-CEF685D6E005}">
      <dgm:prSet phldrT="[Text]" custT="1"/>
      <dgm:spPr>
        <a:solidFill>
          <a:schemeClr val="accent6">
            <a:lumMod val="20000"/>
            <a:lumOff val="80000"/>
            <a:alpha val="89804"/>
          </a:schemeClr>
        </a:solidFill>
      </dgm:spPr>
      <dgm:t>
        <a:bodyPr/>
        <a:lstStyle/>
        <a:p>
          <a:r>
            <a:rPr lang="et-EE" sz="1200" dirty="0"/>
            <a:t>Laiapõhjaline digipööre – kogu </a:t>
          </a:r>
          <a:r>
            <a:rPr lang="et-EE" sz="1200" dirty="0" err="1"/>
            <a:t>ReMi</a:t>
          </a:r>
          <a:r>
            <a:rPr lang="et-EE" sz="1200" dirty="0"/>
            <a:t> VA kaasatud + Ruumiinfo pöördes kokku 4 </a:t>
          </a:r>
          <a:r>
            <a:rPr lang="et-EE" sz="1200" dirty="0" err="1"/>
            <a:t>VA’d</a:t>
          </a:r>
          <a:endParaRPr lang="et-EE" sz="1200" dirty="0"/>
        </a:p>
      </dgm:t>
    </dgm:pt>
    <dgm:pt modelId="{1010CEE0-0D57-4DA2-AE76-B8891A4AA846}" type="parTrans" cxnId="{889550FE-BCEE-4685-9D2F-2EFBCEF8F498}">
      <dgm:prSet/>
      <dgm:spPr/>
    </dgm:pt>
    <dgm:pt modelId="{1F80168E-4060-4613-8DE6-06931668F000}" type="sibTrans" cxnId="{889550FE-BCEE-4685-9D2F-2EFBCEF8F498}">
      <dgm:prSet/>
      <dgm:spPr/>
    </dgm:pt>
    <dgm:pt modelId="{FE363B93-347E-4CDF-9DDF-7D4E8E6E27FF}">
      <dgm:prSet phldrT="[Text]" custT="1"/>
      <dgm:spPr>
        <a:solidFill>
          <a:schemeClr val="accent6">
            <a:lumMod val="20000"/>
            <a:lumOff val="80000"/>
            <a:alpha val="89804"/>
          </a:schemeClr>
        </a:solidFill>
      </dgm:spPr>
      <dgm:t>
        <a:bodyPr/>
        <a:lstStyle/>
        <a:p>
          <a:r>
            <a:rPr lang="et-EE" sz="1200" dirty="0"/>
            <a:t>Digipöördes on läbi mõeldud seotud osapoolte teadmiste ja oskuste kasvatamine</a:t>
          </a:r>
        </a:p>
      </dgm:t>
    </dgm:pt>
    <dgm:pt modelId="{F899CEB9-B628-4EE9-BFA9-551C56CA8A69}" type="parTrans" cxnId="{4A80E535-168D-4732-862D-8AE7E4C7F68E}">
      <dgm:prSet/>
      <dgm:spPr/>
    </dgm:pt>
    <dgm:pt modelId="{88291422-6AF3-4A75-8CFB-50A8C6395981}" type="sibTrans" cxnId="{4A80E535-168D-4732-862D-8AE7E4C7F68E}">
      <dgm:prSet/>
      <dgm:spPr/>
    </dgm:pt>
    <dgm:pt modelId="{D77D9905-8670-4CA6-8C0D-8C4C4A34C86F}">
      <dgm:prSet phldrT="[Text]" custT="1"/>
      <dgm:spPr>
        <a:solidFill>
          <a:schemeClr val="accent6">
            <a:lumMod val="20000"/>
            <a:lumOff val="80000"/>
            <a:alpha val="89804"/>
          </a:schemeClr>
        </a:solidFill>
      </dgm:spPr>
      <dgm:t>
        <a:bodyPr/>
        <a:lstStyle/>
        <a:p>
          <a:r>
            <a:rPr lang="et-EE" sz="1200" dirty="0" err="1">
              <a:latin typeface="+mn-lt"/>
            </a:rPr>
            <a:t>VA’s</a:t>
          </a:r>
          <a:r>
            <a:rPr lang="et-EE" sz="1200" dirty="0">
              <a:latin typeface="+mn-lt"/>
            </a:rPr>
            <a:t> IKT teenused killustunud</a:t>
          </a:r>
          <a:endParaRPr lang="et-EE" sz="1200" dirty="0"/>
        </a:p>
      </dgm:t>
    </dgm:pt>
    <dgm:pt modelId="{B844D69E-22BD-4448-8095-261F8197A1FA}" type="parTrans" cxnId="{D6B030D8-3111-41DC-8B41-47C65A115735}">
      <dgm:prSet/>
      <dgm:spPr/>
    </dgm:pt>
    <dgm:pt modelId="{908709C8-906B-41DE-8EFE-D64E7F62639B}" type="sibTrans" cxnId="{D6B030D8-3111-41DC-8B41-47C65A115735}">
      <dgm:prSet/>
      <dgm:spPr/>
    </dgm:pt>
    <dgm:pt modelId="{30C8054B-6738-4AD8-88E9-4F9C579459E6}">
      <dgm:prSet phldrT="[Text]" custT="1"/>
      <dgm:spPr>
        <a:solidFill>
          <a:schemeClr val="accent6">
            <a:lumMod val="20000"/>
            <a:lumOff val="80000"/>
            <a:alpha val="89804"/>
          </a:schemeClr>
        </a:solidFill>
      </dgm:spPr>
      <dgm:t>
        <a:bodyPr/>
        <a:lstStyle/>
        <a:p>
          <a:r>
            <a:rPr lang="et-EE" sz="1200" dirty="0"/>
            <a:t>AMR – antibiootikumide kasutamise register valmis</a:t>
          </a:r>
        </a:p>
      </dgm:t>
    </dgm:pt>
    <dgm:pt modelId="{F36F73DE-155C-4191-8366-004CB84FDA65}" type="parTrans" cxnId="{2D597E32-278F-49E5-AB75-B9E0347FFDDA}">
      <dgm:prSet/>
      <dgm:spPr/>
    </dgm:pt>
    <dgm:pt modelId="{FE86F633-9D88-44DA-945F-85B557A5EE34}" type="sibTrans" cxnId="{2D597E32-278F-49E5-AB75-B9E0347FFDDA}">
      <dgm:prSet/>
      <dgm:spPr/>
    </dgm:pt>
    <dgm:pt modelId="{A0293217-FE4A-4A2F-97C5-9C04D580E321}">
      <dgm:prSet phldrT="[Text]" custT="1"/>
      <dgm:spPr>
        <a:solidFill>
          <a:schemeClr val="accent6">
            <a:lumMod val="20000"/>
            <a:lumOff val="80000"/>
            <a:alpha val="89804"/>
          </a:schemeClr>
        </a:solidFill>
      </dgm:spPr>
      <dgm:t>
        <a:bodyPr/>
        <a:lstStyle/>
        <a:p>
          <a:r>
            <a:rPr lang="et-EE" sz="1200" dirty="0" err="1"/>
            <a:t>Vet</a:t>
          </a:r>
          <a:r>
            <a:rPr lang="et-EE" sz="1200" dirty="0"/>
            <a:t> ravimid ja digiretsept</a:t>
          </a:r>
        </a:p>
      </dgm:t>
    </dgm:pt>
    <dgm:pt modelId="{A6730BE9-B300-412D-B929-A3D2A2A2AF8F}" type="parTrans" cxnId="{5F44D4B0-33D8-4B49-9280-0EAE36D26BC2}">
      <dgm:prSet/>
      <dgm:spPr/>
    </dgm:pt>
    <dgm:pt modelId="{E15A6962-5E11-4EC0-AE14-C2E97316F5CD}" type="sibTrans" cxnId="{5F44D4B0-33D8-4B49-9280-0EAE36D26BC2}">
      <dgm:prSet/>
      <dgm:spPr/>
    </dgm:pt>
    <dgm:pt modelId="{12B245E0-0E1F-4708-ACA6-AE64AF5557A9}">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r>
            <a:rPr lang="et-EE" sz="1200" kern="1200" dirty="0" err="1">
              <a:latin typeface="+mn-lt"/>
            </a:rPr>
            <a:t>TRAMist</a:t>
          </a:r>
          <a:r>
            <a:rPr lang="et-EE" sz="1200" kern="1200" dirty="0">
              <a:latin typeface="+mn-lt"/>
            </a:rPr>
            <a:t> ületulevad tugevalt ärikriitilised taakvaralised dokumenteerimata süsteemid</a:t>
          </a:r>
        </a:p>
      </dgm:t>
    </dgm:pt>
    <dgm:pt modelId="{6511C637-61AB-41A3-B1D2-5390305E2046}" type="parTrans" cxnId="{97BE3B25-5F18-4C35-B4F1-C3AF9E1B3BBA}">
      <dgm:prSet/>
      <dgm:spPr/>
    </dgm:pt>
    <dgm:pt modelId="{132AE232-0320-46FF-9B16-E736667934BC}" type="sibTrans" cxnId="{97BE3B25-5F18-4C35-B4F1-C3AF9E1B3BBA}">
      <dgm:prSet/>
      <dgm:spPr/>
    </dgm:pt>
    <dgm:pt modelId="{5A8BCCE9-E39D-4B08-AE73-860A356AC213}" type="pres">
      <dgm:prSet presAssocID="{44D8225F-8038-4688-82E6-55682DAF2B5A}" presName="Name0" presStyleCnt="0">
        <dgm:presLayoutVars>
          <dgm:dir/>
          <dgm:animLvl val="lvl"/>
          <dgm:resizeHandles val="exact"/>
        </dgm:presLayoutVars>
      </dgm:prSet>
      <dgm:spPr/>
    </dgm:pt>
    <dgm:pt modelId="{77E57F59-BD10-47D5-8B87-517EC59209D0}" type="pres">
      <dgm:prSet presAssocID="{62DC8CF8-6C90-4085-9E14-E19E9BFDD59B}" presName="composite" presStyleCnt="0"/>
      <dgm:spPr/>
    </dgm:pt>
    <dgm:pt modelId="{1531C2B5-C11E-4AD1-A96B-E2163872BA7A}" type="pres">
      <dgm:prSet presAssocID="{62DC8CF8-6C90-4085-9E14-E19E9BFDD59B}" presName="parTx" presStyleLbl="alignNode1" presStyleIdx="0" presStyleCnt="3" custScaleX="107743">
        <dgm:presLayoutVars>
          <dgm:chMax val="0"/>
          <dgm:chPref val="0"/>
          <dgm:bulletEnabled val="1"/>
        </dgm:presLayoutVars>
      </dgm:prSet>
      <dgm:spPr/>
    </dgm:pt>
    <dgm:pt modelId="{BE90B2BC-CB0B-4FE2-B6BC-4F7639D03DBB}" type="pres">
      <dgm:prSet presAssocID="{62DC8CF8-6C90-4085-9E14-E19E9BFDD59B}" presName="desTx" presStyleLbl="alignAccFollowNode1" presStyleIdx="0" presStyleCnt="3" custScaleX="105925" custLinFactNeighborX="266">
        <dgm:presLayoutVars>
          <dgm:bulletEnabled val="1"/>
        </dgm:presLayoutVars>
      </dgm:prSet>
      <dgm:spPr/>
    </dgm:pt>
    <dgm:pt modelId="{7CD05D8B-1A2C-437F-AAE5-2D777E7DA191}" type="pres">
      <dgm:prSet presAssocID="{5507D5B9-D14F-4168-AD65-43CB0F8EB96E}" presName="space" presStyleCnt="0"/>
      <dgm:spPr/>
    </dgm:pt>
    <dgm:pt modelId="{7DA65727-BCE6-4B7C-B288-144FB1F23B9D}" type="pres">
      <dgm:prSet presAssocID="{00B51C51-1E41-4049-9B00-1CE81B4AA47A}" presName="composite" presStyleCnt="0"/>
      <dgm:spPr/>
    </dgm:pt>
    <dgm:pt modelId="{6707AA74-3860-43FD-96E4-8E8A422ADE39}" type="pres">
      <dgm:prSet presAssocID="{00B51C51-1E41-4049-9B00-1CE81B4AA47A}" presName="parTx" presStyleLbl="alignNode1" presStyleIdx="1" presStyleCnt="3" custScaleX="108771">
        <dgm:presLayoutVars>
          <dgm:chMax val="0"/>
          <dgm:chPref val="0"/>
          <dgm:bulletEnabled val="1"/>
        </dgm:presLayoutVars>
      </dgm:prSet>
      <dgm:spPr/>
    </dgm:pt>
    <dgm:pt modelId="{7AC486C8-CB38-4108-B7B1-1AE95E9D5FCC}" type="pres">
      <dgm:prSet presAssocID="{00B51C51-1E41-4049-9B00-1CE81B4AA47A}" presName="desTx" presStyleLbl="alignAccFollowNode1" presStyleIdx="1" presStyleCnt="3" custScaleX="109035">
        <dgm:presLayoutVars>
          <dgm:bulletEnabled val="1"/>
        </dgm:presLayoutVars>
      </dgm:prSet>
      <dgm:spPr/>
    </dgm:pt>
    <dgm:pt modelId="{1A122719-E075-4057-A779-2201FFAD2FEB}" type="pres">
      <dgm:prSet presAssocID="{BA3D6820-9A0B-493F-BC31-BF992E696809}" presName="space" presStyleCnt="0"/>
      <dgm:spPr/>
    </dgm:pt>
    <dgm:pt modelId="{6FFA08E1-9D14-447F-B75E-B0504DF12E7F}" type="pres">
      <dgm:prSet presAssocID="{E528639D-59DA-4304-A076-E675F965018B}" presName="composite" presStyleCnt="0"/>
      <dgm:spPr/>
    </dgm:pt>
    <dgm:pt modelId="{9D258083-34F1-41F1-A879-075E425AD0F4}" type="pres">
      <dgm:prSet presAssocID="{E528639D-59DA-4304-A076-E675F965018B}" presName="parTx" presStyleLbl="alignNode1" presStyleIdx="2" presStyleCnt="3">
        <dgm:presLayoutVars>
          <dgm:chMax val="0"/>
          <dgm:chPref val="0"/>
          <dgm:bulletEnabled val="1"/>
        </dgm:presLayoutVars>
      </dgm:prSet>
      <dgm:spPr/>
    </dgm:pt>
    <dgm:pt modelId="{8251A3AC-3391-49BB-9D59-8FEA7868424D}" type="pres">
      <dgm:prSet presAssocID="{E528639D-59DA-4304-A076-E675F965018B}" presName="desTx" presStyleLbl="alignAccFollowNode1" presStyleIdx="2" presStyleCnt="3">
        <dgm:presLayoutVars>
          <dgm:bulletEnabled val="1"/>
        </dgm:presLayoutVars>
      </dgm:prSet>
      <dgm:spPr/>
    </dgm:pt>
  </dgm:ptLst>
  <dgm:cxnLst>
    <dgm:cxn modelId="{28E23203-DF7C-4590-8A54-E79D44542D20}" srcId="{00B51C51-1E41-4049-9B00-1CE81B4AA47A}" destId="{0A62BB64-5216-4373-9B57-F664B5CB7BAA}" srcOrd="9" destOrd="0" parTransId="{48BFBF6A-4385-42B7-9780-58898080576E}" sibTransId="{B77610D6-69B4-4D96-AEBF-2C98E5F6D8DB}"/>
    <dgm:cxn modelId="{C1738C05-7542-4289-A2EF-E2E21110A445}" srcId="{44D8225F-8038-4688-82E6-55682DAF2B5A}" destId="{00B51C51-1E41-4049-9B00-1CE81B4AA47A}" srcOrd="1" destOrd="0" parTransId="{97F1D6C9-59D2-4544-A982-FC77C04F6208}" sibTransId="{BA3D6820-9A0B-493F-BC31-BF992E696809}"/>
    <dgm:cxn modelId="{4EA6E008-7049-411A-821A-B8D1282000FD}" srcId="{00B51C51-1E41-4049-9B00-1CE81B4AA47A}" destId="{7FCD930F-A0C9-4CBD-8215-721BE860253B}" srcOrd="10" destOrd="0" parTransId="{D4A38B14-A897-4378-B9F1-D7003B5BD7FB}" sibTransId="{A2366BD3-A63A-4ECB-94D0-22C5CA65F7FC}"/>
    <dgm:cxn modelId="{CB9E3B0B-7844-4217-B690-8CDCFF3D741A}" srcId="{E528639D-59DA-4304-A076-E675F965018B}" destId="{DE86948E-F2CE-4D19-93D4-FC0D7EA03007}" srcOrd="3" destOrd="0" parTransId="{58825A69-0BCB-4A08-944D-FA5D8F5133BB}" sibTransId="{02251A2A-C230-4A3D-9A3C-6140C3D323F4}"/>
    <dgm:cxn modelId="{3984AC0C-A017-4AB8-8E7E-CA3D59483C9C}" srcId="{00B51C51-1E41-4049-9B00-1CE81B4AA47A}" destId="{FAD440BD-A250-4D83-902B-5B5BF31A77B8}" srcOrd="0" destOrd="0" parTransId="{43FD0A2F-E619-48B2-B505-B427B20DE571}" sibTransId="{BA7124C4-97C2-49B9-A057-1C928FB616E8}"/>
    <dgm:cxn modelId="{84119316-58E3-4BA6-9E8B-A45075117726}" type="presOf" srcId="{24AB0FF2-733A-4810-A4FF-E3F7922367C9}" destId="{7AC486C8-CB38-4108-B7B1-1AE95E9D5FCC}" srcOrd="0" destOrd="1" presId="urn:microsoft.com/office/officeart/2005/8/layout/hList1"/>
    <dgm:cxn modelId="{141DC816-FC2C-4BFA-BFFB-4C14013D3F2E}" type="presOf" srcId="{612B10C6-8B8B-4823-9375-F6B4050AED1D}" destId="{7AC486C8-CB38-4108-B7B1-1AE95E9D5FCC}" srcOrd="0" destOrd="4" presId="urn:microsoft.com/office/officeart/2005/8/layout/hList1"/>
    <dgm:cxn modelId="{8F713A1A-F490-40D8-94F9-6252768EA959}" type="presOf" srcId="{62DC8CF8-6C90-4085-9E14-E19E9BFDD59B}" destId="{1531C2B5-C11E-4AD1-A96B-E2163872BA7A}" srcOrd="0" destOrd="0" presId="urn:microsoft.com/office/officeart/2005/8/layout/hList1"/>
    <dgm:cxn modelId="{97BE3B25-5F18-4C35-B4F1-C3AF9E1B3BBA}" srcId="{E528639D-59DA-4304-A076-E675F965018B}" destId="{12B245E0-0E1F-4708-ACA6-AE64AF5557A9}" srcOrd="5" destOrd="0" parTransId="{6511C637-61AB-41A3-B1D2-5390305E2046}" sibTransId="{132AE232-0320-46FF-9B16-E736667934BC}"/>
    <dgm:cxn modelId="{B6C6EF26-A592-48BD-8552-E494C0E8E0EC}" type="presOf" srcId="{0A62BB64-5216-4373-9B57-F664B5CB7BAA}" destId="{7AC486C8-CB38-4108-B7B1-1AE95E9D5FCC}" srcOrd="0" destOrd="9" presId="urn:microsoft.com/office/officeart/2005/8/layout/hList1"/>
    <dgm:cxn modelId="{2F9F1327-307B-4AE3-924F-73FD239F8B05}" type="presOf" srcId="{FE363B93-347E-4CDF-9DDF-7D4E8E6E27FF}" destId="{BE90B2BC-CB0B-4FE2-B6BC-4F7639D03DBB}" srcOrd="0" destOrd="7" presId="urn:microsoft.com/office/officeart/2005/8/layout/hList1"/>
    <dgm:cxn modelId="{A8FCEC27-1BCB-4E5B-BA94-7B98774A6BDD}" type="presOf" srcId="{A0293217-FE4A-4A2F-97C5-9C04D580E321}" destId="{7AC486C8-CB38-4108-B7B1-1AE95E9D5FCC}" srcOrd="0" destOrd="8" presId="urn:microsoft.com/office/officeart/2005/8/layout/hList1"/>
    <dgm:cxn modelId="{991B802A-A20F-43E5-83AB-8DAA0DDB9D54}" type="presOf" srcId="{A4FABA63-9166-4800-AB17-878D0589AAF9}" destId="{BE90B2BC-CB0B-4FE2-B6BC-4F7639D03DBB}" srcOrd="0" destOrd="0" presId="urn:microsoft.com/office/officeart/2005/8/layout/hList1"/>
    <dgm:cxn modelId="{0A500B2F-987D-4CE7-9A4B-FD9BF02983CC}" srcId="{44D8225F-8038-4688-82E6-55682DAF2B5A}" destId="{E528639D-59DA-4304-A076-E675F965018B}" srcOrd="2" destOrd="0" parTransId="{E5FC6E7A-3BF3-4285-A507-CD02F3B09437}" sibTransId="{215F52E0-013C-4A69-BA81-866D6F137D46}"/>
    <dgm:cxn modelId="{2D597E32-278F-49E5-AB75-B9E0347FFDDA}" srcId="{62DC8CF8-6C90-4085-9E14-E19E9BFDD59B}" destId="{30C8054B-6738-4AD8-88E9-4F9C579459E6}" srcOrd="9" destOrd="0" parTransId="{F36F73DE-155C-4191-8366-004CB84FDA65}" sibTransId="{FE86F633-9D88-44DA-945F-85B557A5EE34}"/>
    <dgm:cxn modelId="{4A80E535-168D-4732-862D-8AE7E4C7F68E}" srcId="{62DC8CF8-6C90-4085-9E14-E19E9BFDD59B}" destId="{FE363B93-347E-4CDF-9DDF-7D4E8E6E27FF}" srcOrd="7" destOrd="0" parTransId="{F899CEB9-B628-4EE9-BFA9-551C56CA8A69}" sibTransId="{88291422-6AF3-4A75-8CFB-50A8C6395981}"/>
    <dgm:cxn modelId="{9788243C-4941-4505-8157-07079DD97310}" srcId="{62DC8CF8-6C90-4085-9E14-E19E9BFDD59B}" destId="{0D36AFC6-87A3-45B6-A41D-B9DE59C1EAF3}" srcOrd="3" destOrd="0" parTransId="{10DC3865-2E18-4D1E-BD86-73C3E2DA95F6}" sibTransId="{60376549-8E3F-49F5-9702-911BB6F19D8E}"/>
    <dgm:cxn modelId="{BE24583E-963A-44FC-BEB0-185B2B6AE386}" srcId="{00B51C51-1E41-4049-9B00-1CE81B4AA47A}" destId="{24AB0FF2-733A-4810-A4FF-E3F7922367C9}" srcOrd="1" destOrd="0" parTransId="{64A9A3CA-8BD7-40CD-924D-4C42E397F741}" sibTransId="{28AE08AD-8C75-4EAE-ACF3-B76C6BD8A87B}"/>
    <dgm:cxn modelId="{94B6F943-067C-4AE4-B527-3488E76ADDA2}" type="presOf" srcId="{FAD440BD-A250-4D83-902B-5B5BF31A77B8}" destId="{7AC486C8-CB38-4108-B7B1-1AE95E9D5FCC}" srcOrd="0" destOrd="0" presId="urn:microsoft.com/office/officeart/2005/8/layout/hList1"/>
    <dgm:cxn modelId="{3D031664-9461-4C08-8D27-B580B1C06493}" srcId="{00B51C51-1E41-4049-9B00-1CE81B4AA47A}" destId="{612B10C6-8B8B-4823-9375-F6B4050AED1D}" srcOrd="4" destOrd="0" parTransId="{E5536304-945C-4347-B97F-655ED1EADF03}" sibTransId="{8378EA2C-D9FB-4855-8AAD-8BAB15CBB286}"/>
    <dgm:cxn modelId="{CABE9266-29C9-41C0-9525-A5A39C6BD45E}" type="presOf" srcId="{4955BF7A-DCAF-49F7-9537-D8703321F48F}" destId="{8251A3AC-3391-49BB-9D59-8FEA7868424D}" srcOrd="0" destOrd="4" presId="urn:microsoft.com/office/officeart/2005/8/layout/hList1"/>
    <dgm:cxn modelId="{B970A768-8E1A-4594-942B-0F700B4CEB26}" type="presOf" srcId="{DE86948E-F2CE-4D19-93D4-FC0D7EA03007}" destId="{8251A3AC-3391-49BB-9D59-8FEA7868424D}" srcOrd="0" destOrd="3" presId="urn:microsoft.com/office/officeart/2005/8/layout/hList1"/>
    <dgm:cxn modelId="{6BFB5971-DEF7-4945-9DC0-A0095B839DC2}" type="presOf" srcId="{44D8225F-8038-4688-82E6-55682DAF2B5A}" destId="{5A8BCCE9-E39D-4B08-AE73-860A356AC213}" srcOrd="0" destOrd="0" presId="urn:microsoft.com/office/officeart/2005/8/layout/hList1"/>
    <dgm:cxn modelId="{D8EBDA51-89BE-4543-9F3A-75D2D7C52402}" type="presOf" srcId="{975DB44C-7031-402F-9D8B-AA343A361DF3}" destId="{BE90B2BC-CB0B-4FE2-B6BC-4F7639D03DBB}" srcOrd="0" destOrd="4" presId="urn:microsoft.com/office/officeart/2005/8/layout/hList1"/>
    <dgm:cxn modelId="{51220157-69A8-43C8-A874-FA9381216830}" type="presOf" srcId="{30C8054B-6738-4AD8-88E9-4F9C579459E6}" destId="{BE90B2BC-CB0B-4FE2-B6BC-4F7639D03DBB}" srcOrd="0" destOrd="9" presId="urn:microsoft.com/office/officeart/2005/8/layout/hList1"/>
    <dgm:cxn modelId="{F74F3259-1F08-4E35-8906-3DDD7916DE12}" srcId="{62DC8CF8-6C90-4085-9E14-E19E9BFDD59B}" destId="{A4FABA63-9166-4800-AB17-878D0589AAF9}" srcOrd="0" destOrd="0" parTransId="{61F96BE9-153D-4645-B819-43C87413E19B}" sibTransId="{BEC294C2-2B8B-418E-B77C-AE10B3AE60BF}"/>
    <dgm:cxn modelId="{4D96BD59-AD07-452B-9D6C-F2CC43063707}" type="presOf" srcId="{12B245E0-0E1F-4708-ACA6-AE64AF5557A9}" destId="{8251A3AC-3391-49BB-9D59-8FEA7868424D}" srcOrd="0" destOrd="5" presId="urn:microsoft.com/office/officeart/2005/8/layout/hList1"/>
    <dgm:cxn modelId="{F6A6DC7C-B27E-48C0-BC68-6ED51CBB246C}" type="presOf" srcId="{B7A5B1D1-DE26-49F5-BC9D-2AFCD1D1DC62}" destId="{7AC486C8-CB38-4108-B7B1-1AE95E9D5FCC}" srcOrd="0" destOrd="3" presId="urn:microsoft.com/office/officeart/2005/8/layout/hList1"/>
    <dgm:cxn modelId="{A5AEEF7D-1537-4E10-974F-AB29A739FDFB}" type="presOf" srcId="{D77D9905-8670-4CA6-8C0D-8C4C4A34C86F}" destId="{7AC486C8-CB38-4108-B7B1-1AE95E9D5FCC}" srcOrd="0" destOrd="7" presId="urn:microsoft.com/office/officeart/2005/8/layout/hList1"/>
    <dgm:cxn modelId="{64CF4E83-9857-49A9-B2BE-A6C98FACD7EE}" type="presOf" srcId="{D59BE78C-5FB4-42C9-934C-549EAD5E8B3A}" destId="{BE90B2BC-CB0B-4FE2-B6BC-4F7639D03DBB}" srcOrd="0" destOrd="1" presId="urn:microsoft.com/office/officeart/2005/8/layout/hList1"/>
    <dgm:cxn modelId="{EC2DC783-B943-4195-A715-99E75C0B0EF6}" type="presOf" srcId="{C2394676-A7FD-434F-9A27-D8D80104DFA2}" destId="{8251A3AC-3391-49BB-9D59-8FEA7868424D}" srcOrd="0" destOrd="2" presId="urn:microsoft.com/office/officeart/2005/8/layout/hList1"/>
    <dgm:cxn modelId="{D096CA86-6B3E-42FB-B621-6CDF73F9F27F}" type="presOf" srcId="{E528639D-59DA-4304-A076-E675F965018B}" destId="{9D258083-34F1-41F1-A879-075E425AD0F4}" srcOrd="0" destOrd="0" presId="urn:microsoft.com/office/officeart/2005/8/layout/hList1"/>
    <dgm:cxn modelId="{2AA52187-6F1D-4FD2-A274-AD43A32ED6CB}" srcId="{62DC8CF8-6C90-4085-9E14-E19E9BFDD59B}" destId="{D59BE78C-5FB4-42C9-934C-549EAD5E8B3A}" srcOrd="1" destOrd="0" parTransId="{31E24203-062C-49C5-9C45-8FA927B4D526}" sibTransId="{7FF94DB3-C99D-4577-9F55-A5AE2B1DB0E9}"/>
    <dgm:cxn modelId="{86F5E28B-C361-49A6-B456-576443597993}" srcId="{E528639D-59DA-4304-A076-E675F965018B}" destId="{3BBB5A69-1B67-415B-BD4C-C0F3BA623FD9}" srcOrd="0" destOrd="0" parTransId="{B14925C5-9C04-4E72-9044-29F22ABEF590}" sibTransId="{7F8C75B2-2BC7-4E0A-ACB5-F349F2EAF22E}"/>
    <dgm:cxn modelId="{FC3FDD8E-6C07-4257-9D31-AC427DC22067}" type="presOf" srcId="{B995EF54-DEF1-483C-ADF8-3FE92C7AA2D9}" destId="{BE90B2BC-CB0B-4FE2-B6BC-4F7639D03DBB}" srcOrd="0" destOrd="5" presId="urn:microsoft.com/office/officeart/2005/8/layout/hList1"/>
    <dgm:cxn modelId="{8FDBD992-2148-47A4-9858-59F064F99723}" type="presOf" srcId="{A28E0780-7D93-4829-80B3-CEF685D6E005}" destId="{BE90B2BC-CB0B-4FE2-B6BC-4F7639D03DBB}" srcOrd="0" destOrd="8" presId="urn:microsoft.com/office/officeart/2005/8/layout/hList1"/>
    <dgm:cxn modelId="{CC1BAF9F-9A23-4570-BD8B-073953646F44}" srcId="{00B51C51-1E41-4049-9B00-1CE81B4AA47A}" destId="{B7A5B1D1-DE26-49F5-BC9D-2AFCD1D1DC62}" srcOrd="3" destOrd="0" parTransId="{52503D3F-C64E-42BB-A357-41C175019F9B}" sibTransId="{F545A706-D245-473C-B82A-A784FB8EDCD3}"/>
    <dgm:cxn modelId="{26A044A8-CF3D-4571-A534-0E4F2E5C88DE}" srcId="{E528639D-59DA-4304-A076-E675F965018B}" destId="{C2394676-A7FD-434F-9A27-D8D80104DFA2}" srcOrd="2" destOrd="0" parTransId="{38873401-259F-4BD6-8644-FC5B6A83BA69}" sibTransId="{F490334B-BB25-4068-88FC-FD00E850BC72}"/>
    <dgm:cxn modelId="{6C5DADAA-2009-48DD-A054-EE34FBC886F1}" srcId="{62DC8CF8-6C90-4085-9E14-E19E9BFDD59B}" destId="{975DB44C-7031-402F-9D8B-AA343A361DF3}" srcOrd="4" destOrd="0" parTransId="{A07DFCC8-2643-456E-873E-E79F44D1CAF2}" sibTransId="{0E6BADD8-6779-4A6D-97E4-7F63600633E8}"/>
    <dgm:cxn modelId="{C107D6AC-FC83-4BE1-B87A-5F7C1160709C}" type="presOf" srcId="{ABDC68E7-B1DF-4924-8C0E-954886B0A677}" destId="{7AC486C8-CB38-4108-B7B1-1AE95E9D5FCC}" srcOrd="0" destOrd="5" presId="urn:microsoft.com/office/officeart/2005/8/layout/hList1"/>
    <dgm:cxn modelId="{5F44D4B0-33D8-4B49-9280-0EAE36D26BC2}" srcId="{00B51C51-1E41-4049-9B00-1CE81B4AA47A}" destId="{A0293217-FE4A-4A2F-97C5-9C04D580E321}" srcOrd="8" destOrd="0" parTransId="{A6730BE9-B300-412D-B929-A3D2A2A2AF8F}" sibTransId="{E15A6962-5E11-4EC0-AE14-C2E97316F5CD}"/>
    <dgm:cxn modelId="{F91F3AB4-A34D-4140-A326-C363C40BE574}" srcId="{00B51C51-1E41-4049-9B00-1CE81B4AA47A}" destId="{694D66E6-242D-4E56-AD12-C34C827976EA}" srcOrd="6" destOrd="0" parTransId="{F1D91CF6-36E2-4CD9-8B54-DB4994B3AEB6}" sibTransId="{4321AC21-302F-494D-B902-5A674DFDF7D8}"/>
    <dgm:cxn modelId="{4F48B6B4-A31F-44EA-964D-27456EB3CA42}" type="presOf" srcId="{19D62784-69C8-4AFD-B56D-1E88A7BF9079}" destId="{BE90B2BC-CB0B-4FE2-B6BC-4F7639D03DBB}" srcOrd="0" destOrd="2" presId="urn:microsoft.com/office/officeart/2005/8/layout/hList1"/>
    <dgm:cxn modelId="{B90995BD-F5FA-4007-9435-14B9A057B904}" type="presOf" srcId="{694D66E6-242D-4E56-AD12-C34C827976EA}" destId="{7AC486C8-CB38-4108-B7B1-1AE95E9D5FCC}" srcOrd="0" destOrd="6" presId="urn:microsoft.com/office/officeart/2005/8/layout/hList1"/>
    <dgm:cxn modelId="{8BC216C6-099E-49D7-BE50-7452E5FACDF0}" type="presOf" srcId="{4F3E1036-5A9C-407B-A2C5-C0DA9D6FDEE7}" destId="{BE90B2BC-CB0B-4FE2-B6BC-4F7639D03DBB}" srcOrd="0" destOrd="6" presId="urn:microsoft.com/office/officeart/2005/8/layout/hList1"/>
    <dgm:cxn modelId="{B5EDBEC7-7C1D-4B86-B59B-9878D346A231}" srcId="{62DC8CF8-6C90-4085-9E14-E19E9BFDD59B}" destId="{B995EF54-DEF1-483C-ADF8-3FE92C7AA2D9}" srcOrd="5" destOrd="0" parTransId="{117C19D1-E5B4-45A8-8662-6A6D9FB40758}" sibTransId="{ABB8D3FE-6254-4B94-975D-5E9B2380D877}"/>
    <dgm:cxn modelId="{F84AC2CA-1EAD-4069-BA4B-FABBCAAD6F46}" type="presOf" srcId="{3BBB5A69-1B67-415B-BD4C-C0F3BA623FD9}" destId="{8251A3AC-3391-49BB-9D59-8FEA7868424D}" srcOrd="0" destOrd="0" presId="urn:microsoft.com/office/officeart/2005/8/layout/hList1"/>
    <dgm:cxn modelId="{10FE0FCB-ED73-4C8A-A118-9AA245CC58AC}" srcId="{62DC8CF8-6C90-4085-9E14-E19E9BFDD59B}" destId="{4F3E1036-5A9C-407B-A2C5-C0DA9D6FDEE7}" srcOrd="6" destOrd="0" parTransId="{04310043-26FB-4BFA-AD73-61F56BBD698F}" sibTransId="{1D63F07B-689F-48B9-B265-C97A034F0105}"/>
    <dgm:cxn modelId="{6C4E24CB-D44F-4A99-9E0C-0079DB731FDB}" type="presOf" srcId="{7FCD930F-A0C9-4CBD-8215-721BE860253B}" destId="{7AC486C8-CB38-4108-B7B1-1AE95E9D5FCC}" srcOrd="0" destOrd="10" presId="urn:microsoft.com/office/officeart/2005/8/layout/hList1"/>
    <dgm:cxn modelId="{B62451D3-80E8-47EC-8F6F-089D3214B7D1}" type="presOf" srcId="{37092DD6-9C62-41AF-9195-3F2A0356B6A1}" destId="{8251A3AC-3391-49BB-9D59-8FEA7868424D}" srcOrd="0" destOrd="1" presId="urn:microsoft.com/office/officeart/2005/8/layout/hList1"/>
    <dgm:cxn modelId="{D6B030D8-3111-41DC-8B41-47C65A115735}" srcId="{00B51C51-1E41-4049-9B00-1CE81B4AA47A}" destId="{D77D9905-8670-4CA6-8C0D-8C4C4A34C86F}" srcOrd="7" destOrd="0" parTransId="{B844D69E-22BD-4448-8095-261F8197A1FA}" sibTransId="{908709C8-906B-41DE-8EFE-D64E7F62639B}"/>
    <dgm:cxn modelId="{73B72CDF-E779-4205-A70D-2A237E3F5FF7}" type="presOf" srcId="{B97B56DA-8E39-465E-8DA5-66D12703FA3D}" destId="{7AC486C8-CB38-4108-B7B1-1AE95E9D5FCC}" srcOrd="0" destOrd="2" presId="urn:microsoft.com/office/officeart/2005/8/layout/hList1"/>
    <dgm:cxn modelId="{304173E1-06CE-4B7D-A78E-D8C4907DE6E2}" type="presOf" srcId="{0D36AFC6-87A3-45B6-A41D-B9DE59C1EAF3}" destId="{BE90B2BC-CB0B-4FE2-B6BC-4F7639D03DBB}" srcOrd="0" destOrd="3" presId="urn:microsoft.com/office/officeart/2005/8/layout/hList1"/>
    <dgm:cxn modelId="{5CC565E9-312D-4D63-8EEE-A9D7FE7AFC63}" type="presOf" srcId="{00B51C51-1E41-4049-9B00-1CE81B4AA47A}" destId="{6707AA74-3860-43FD-96E4-8E8A422ADE39}" srcOrd="0" destOrd="0" presId="urn:microsoft.com/office/officeart/2005/8/layout/hList1"/>
    <dgm:cxn modelId="{AFD787EA-E98F-473B-94B9-18A4D2BEE37E}" srcId="{E528639D-59DA-4304-A076-E675F965018B}" destId="{37092DD6-9C62-41AF-9195-3F2A0356B6A1}" srcOrd="1" destOrd="0" parTransId="{FF1855C1-AC01-408A-8381-F0DDC4FF963C}" sibTransId="{07FEFC72-3420-4741-99DE-E13959B0C0B9}"/>
    <dgm:cxn modelId="{7F61E0F6-A706-4F5F-B8C0-CB6967B33383}" srcId="{44D8225F-8038-4688-82E6-55682DAF2B5A}" destId="{62DC8CF8-6C90-4085-9E14-E19E9BFDD59B}" srcOrd="0" destOrd="0" parTransId="{8FCAAD9E-57C6-4549-9214-11053B0BC321}" sibTransId="{5507D5B9-D14F-4168-AD65-43CB0F8EB96E}"/>
    <dgm:cxn modelId="{C3439AF8-C8D5-4B91-895B-5FFC5B21673F}" srcId="{00B51C51-1E41-4049-9B00-1CE81B4AA47A}" destId="{B97B56DA-8E39-465E-8DA5-66D12703FA3D}" srcOrd="2" destOrd="0" parTransId="{5B5DFAC9-6A93-4EAD-937D-85A2300ED6B7}" sibTransId="{C66AF2F4-A38C-45C7-B27D-55A6924FA1C2}"/>
    <dgm:cxn modelId="{98217BF9-B34A-462D-9386-8262B9DE5C5C}" srcId="{00B51C51-1E41-4049-9B00-1CE81B4AA47A}" destId="{ABDC68E7-B1DF-4924-8C0E-954886B0A677}" srcOrd="5" destOrd="0" parTransId="{0D4E2BD4-AF51-4F22-B7EA-0AC0189EC0E6}" sibTransId="{76CA3444-8E3D-450D-9854-2DF9AEF76D2D}"/>
    <dgm:cxn modelId="{6A2CFFFA-3804-46F8-8487-688C00AD8B66}" srcId="{E528639D-59DA-4304-A076-E675F965018B}" destId="{4955BF7A-DCAF-49F7-9537-D8703321F48F}" srcOrd="4" destOrd="0" parTransId="{61BF5ACA-C74F-4370-8597-28EE88AA130E}" sibTransId="{6B32D7F8-2497-4DDF-B02F-DC3527E27A5D}"/>
    <dgm:cxn modelId="{C2091FFC-5A84-403B-9DAB-D753855F10A3}" srcId="{62DC8CF8-6C90-4085-9E14-E19E9BFDD59B}" destId="{19D62784-69C8-4AFD-B56D-1E88A7BF9079}" srcOrd="2" destOrd="0" parTransId="{C22FADEE-8A1C-41B5-819E-760743DAB588}" sibTransId="{A8BE738F-3792-48E1-9839-610556AFF312}"/>
    <dgm:cxn modelId="{889550FE-BCEE-4685-9D2F-2EFBCEF8F498}" srcId="{62DC8CF8-6C90-4085-9E14-E19E9BFDD59B}" destId="{A28E0780-7D93-4829-80B3-CEF685D6E005}" srcOrd="8" destOrd="0" parTransId="{1010CEE0-0D57-4DA2-AE76-B8891A4AA846}" sibTransId="{1F80168E-4060-4613-8DE6-06931668F000}"/>
    <dgm:cxn modelId="{27A62EBA-A62E-4015-AC92-936870660C9B}" type="presParOf" srcId="{5A8BCCE9-E39D-4B08-AE73-860A356AC213}" destId="{77E57F59-BD10-47D5-8B87-517EC59209D0}" srcOrd="0" destOrd="0" presId="urn:microsoft.com/office/officeart/2005/8/layout/hList1"/>
    <dgm:cxn modelId="{C197A82C-F9D2-4BC5-A1BF-E5AEB23D078F}" type="presParOf" srcId="{77E57F59-BD10-47D5-8B87-517EC59209D0}" destId="{1531C2B5-C11E-4AD1-A96B-E2163872BA7A}" srcOrd="0" destOrd="0" presId="urn:microsoft.com/office/officeart/2005/8/layout/hList1"/>
    <dgm:cxn modelId="{C9BAF4E2-29DA-4434-91C0-3AFFA1DB8101}" type="presParOf" srcId="{77E57F59-BD10-47D5-8B87-517EC59209D0}" destId="{BE90B2BC-CB0B-4FE2-B6BC-4F7639D03DBB}" srcOrd="1" destOrd="0" presId="urn:microsoft.com/office/officeart/2005/8/layout/hList1"/>
    <dgm:cxn modelId="{C9C1B94B-98FF-4CB7-9BDB-02D9E306F8EA}" type="presParOf" srcId="{5A8BCCE9-E39D-4B08-AE73-860A356AC213}" destId="{7CD05D8B-1A2C-437F-AAE5-2D777E7DA191}" srcOrd="1" destOrd="0" presId="urn:microsoft.com/office/officeart/2005/8/layout/hList1"/>
    <dgm:cxn modelId="{5DEF7E4C-7F45-4DDA-889A-167C8E6CCABC}" type="presParOf" srcId="{5A8BCCE9-E39D-4B08-AE73-860A356AC213}" destId="{7DA65727-BCE6-4B7C-B288-144FB1F23B9D}" srcOrd="2" destOrd="0" presId="urn:microsoft.com/office/officeart/2005/8/layout/hList1"/>
    <dgm:cxn modelId="{F055973B-4EA1-4585-A44B-18B6260071E9}" type="presParOf" srcId="{7DA65727-BCE6-4B7C-B288-144FB1F23B9D}" destId="{6707AA74-3860-43FD-96E4-8E8A422ADE39}" srcOrd="0" destOrd="0" presId="urn:microsoft.com/office/officeart/2005/8/layout/hList1"/>
    <dgm:cxn modelId="{CD5F6C9B-3750-49EE-BBA0-C7D713A8865F}" type="presParOf" srcId="{7DA65727-BCE6-4B7C-B288-144FB1F23B9D}" destId="{7AC486C8-CB38-4108-B7B1-1AE95E9D5FCC}" srcOrd="1" destOrd="0" presId="urn:microsoft.com/office/officeart/2005/8/layout/hList1"/>
    <dgm:cxn modelId="{73621304-CE11-45DA-945B-F2706B3931EF}" type="presParOf" srcId="{5A8BCCE9-E39D-4B08-AE73-860A356AC213}" destId="{1A122719-E075-4057-A779-2201FFAD2FEB}" srcOrd="3" destOrd="0" presId="urn:microsoft.com/office/officeart/2005/8/layout/hList1"/>
    <dgm:cxn modelId="{88D650E7-82D9-4D11-B395-A0B321178B84}" type="presParOf" srcId="{5A8BCCE9-E39D-4B08-AE73-860A356AC213}" destId="{6FFA08E1-9D14-447F-B75E-B0504DF12E7F}" srcOrd="4" destOrd="0" presId="urn:microsoft.com/office/officeart/2005/8/layout/hList1"/>
    <dgm:cxn modelId="{4D5CE404-3CDD-4DBE-89D7-77524C98D0DB}" type="presParOf" srcId="{6FFA08E1-9D14-447F-B75E-B0504DF12E7F}" destId="{9D258083-34F1-41F1-A879-075E425AD0F4}" srcOrd="0" destOrd="0" presId="urn:microsoft.com/office/officeart/2005/8/layout/hList1"/>
    <dgm:cxn modelId="{BB6B45B8-96BF-4C0B-A457-6BD3015172A6}" type="presParOf" srcId="{6FFA08E1-9D14-447F-B75E-B0504DF12E7F}" destId="{8251A3AC-3391-49BB-9D59-8FEA7868424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8225F-8038-4688-82E6-55682DAF2B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t-EE"/>
        </a:p>
      </dgm:t>
    </dgm:pt>
    <dgm:pt modelId="{62DC8CF8-6C90-4085-9E14-E19E9BFDD59B}">
      <dgm:prSet phldrT="[Text]" custT="1"/>
      <dgm:spPr>
        <a:solidFill>
          <a:schemeClr val="accent4">
            <a:lumMod val="20000"/>
            <a:lumOff val="80000"/>
          </a:schemeClr>
        </a:solidFill>
      </dgm:spPr>
      <dgm:t>
        <a:bodyPr/>
        <a:lstStyle/>
        <a:p>
          <a:r>
            <a:rPr lang="et-EE" sz="1050" dirty="0">
              <a:solidFill>
                <a:schemeClr val="tx1"/>
              </a:solidFill>
            </a:rPr>
            <a:t>ARHITEKTUUR</a:t>
          </a:r>
        </a:p>
        <a:p>
          <a:r>
            <a:rPr lang="et-EE" sz="1050" dirty="0">
              <a:solidFill>
                <a:schemeClr val="tx1"/>
              </a:solidFill>
            </a:rPr>
            <a:t> (3,6 / 5 st)</a:t>
          </a:r>
          <a:endParaRPr lang="et-EE" sz="300" dirty="0">
            <a:solidFill>
              <a:schemeClr val="tx1"/>
            </a:solidFill>
          </a:endParaRPr>
        </a:p>
      </dgm:t>
    </dgm:pt>
    <dgm:pt modelId="{8FCAAD9E-57C6-4549-9214-11053B0BC321}" type="parTrans" cxnId="{7F61E0F6-A706-4F5F-B8C0-CB6967B33383}">
      <dgm:prSet/>
      <dgm:spPr/>
      <dgm:t>
        <a:bodyPr/>
        <a:lstStyle/>
        <a:p>
          <a:endParaRPr lang="et-EE" sz="1600"/>
        </a:p>
      </dgm:t>
    </dgm:pt>
    <dgm:pt modelId="{5507D5B9-D14F-4168-AD65-43CB0F8EB96E}" type="sibTrans" cxnId="{7F61E0F6-A706-4F5F-B8C0-CB6967B33383}">
      <dgm:prSet/>
      <dgm:spPr/>
      <dgm:t>
        <a:bodyPr/>
        <a:lstStyle/>
        <a:p>
          <a:endParaRPr lang="et-EE" sz="1600"/>
        </a:p>
      </dgm:t>
    </dgm:pt>
    <dgm:pt modelId="{FE78F9C6-0F25-434B-9A0B-774B5AAB6271}">
      <dgm:prSet phldrT="[Text]" custT="1"/>
      <dgm:spPr>
        <a:solidFill>
          <a:schemeClr val="accent6">
            <a:lumMod val="20000"/>
            <a:lumOff val="80000"/>
            <a:alpha val="89804"/>
          </a:schemeClr>
        </a:solidFill>
      </dgm:spPr>
      <dgm:t>
        <a:bodyPr/>
        <a:lstStyle/>
        <a:p>
          <a:r>
            <a:rPr lang="et-EE" sz="1050" dirty="0">
              <a:solidFill>
                <a:prstClr val="black"/>
              </a:solidFill>
            </a:rPr>
            <a:t>Üle valitsemisala tase erinev </a:t>
          </a:r>
          <a:endParaRPr lang="et-EE" sz="1050" dirty="0"/>
        </a:p>
      </dgm:t>
    </dgm:pt>
    <dgm:pt modelId="{0973D3E8-BDFF-4214-B23C-98C0E89BF853}" type="parTrans" cxnId="{1A7B4843-A151-489F-BE90-7CBE2FD22599}">
      <dgm:prSet/>
      <dgm:spPr/>
      <dgm:t>
        <a:bodyPr/>
        <a:lstStyle/>
        <a:p>
          <a:endParaRPr lang="et-EE" sz="1600"/>
        </a:p>
      </dgm:t>
    </dgm:pt>
    <dgm:pt modelId="{64009680-F1A4-4720-92B6-4A25BC70EBD5}" type="sibTrans" cxnId="{1A7B4843-A151-489F-BE90-7CBE2FD22599}">
      <dgm:prSet/>
      <dgm:spPr/>
      <dgm:t>
        <a:bodyPr/>
        <a:lstStyle/>
        <a:p>
          <a:endParaRPr lang="et-EE" sz="1600"/>
        </a:p>
      </dgm:t>
    </dgm:pt>
    <dgm:pt modelId="{00B51C51-1E41-4049-9B00-1CE81B4AA47A}">
      <dgm:prSet phldrT="[Text]" custT="1"/>
      <dgm:spPr>
        <a:solidFill>
          <a:schemeClr val="accent4">
            <a:lumMod val="20000"/>
            <a:lumOff val="80000"/>
          </a:schemeClr>
        </a:solidFill>
      </dgm:spPr>
      <dgm:t>
        <a:bodyPr/>
        <a:lstStyle/>
        <a:p>
          <a:r>
            <a:rPr lang="et-EE" sz="1100" dirty="0">
              <a:solidFill>
                <a:schemeClr val="tx1"/>
              </a:solidFill>
            </a:rPr>
            <a:t>ANDMEHALDUS</a:t>
          </a:r>
        </a:p>
        <a:p>
          <a:r>
            <a:rPr lang="et-EE" sz="1050" dirty="0">
              <a:solidFill>
                <a:schemeClr val="tx1"/>
              </a:solidFill>
            </a:rPr>
            <a:t> (3,8 / 5 st)</a:t>
          </a:r>
        </a:p>
      </dgm:t>
    </dgm:pt>
    <dgm:pt modelId="{97F1D6C9-59D2-4544-A982-FC77C04F6208}" type="parTrans" cxnId="{C1738C05-7542-4289-A2EF-E2E21110A445}">
      <dgm:prSet/>
      <dgm:spPr/>
      <dgm:t>
        <a:bodyPr/>
        <a:lstStyle/>
        <a:p>
          <a:endParaRPr lang="et-EE" sz="1600"/>
        </a:p>
      </dgm:t>
    </dgm:pt>
    <dgm:pt modelId="{BA3D6820-9A0B-493F-BC31-BF992E696809}" type="sibTrans" cxnId="{C1738C05-7542-4289-A2EF-E2E21110A445}">
      <dgm:prSet/>
      <dgm:spPr/>
      <dgm:t>
        <a:bodyPr/>
        <a:lstStyle/>
        <a:p>
          <a:endParaRPr lang="et-EE" sz="1600"/>
        </a:p>
      </dgm:t>
    </dgm:pt>
    <dgm:pt modelId="{BA7B36CF-6ACC-4F36-8349-292C967DE8F3}">
      <dgm:prSet phldrT="[Text]" custT="1"/>
      <dgm:spPr>
        <a:solidFill>
          <a:schemeClr val="accent6">
            <a:lumMod val="20000"/>
            <a:lumOff val="80000"/>
            <a:alpha val="89804"/>
          </a:schemeClr>
        </a:solidFill>
      </dgm:spPr>
      <dgm:t>
        <a:bodyPr/>
        <a:lstStyle/>
        <a:p>
          <a:r>
            <a:rPr kumimoji="0" lang="et-EE" sz="1050" b="0" i="0" u="none" strike="noStrike" cap="none" spc="0" normalizeH="0" baseline="0" noProof="0" dirty="0">
              <a:ln>
                <a:noFill/>
              </a:ln>
              <a:solidFill>
                <a:prstClr val="black"/>
              </a:solidFill>
              <a:effectLst/>
              <a:uLnTx/>
              <a:uFillTx/>
              <a:latin typeface="Calibri" panose="020F0502020204030204"/>
              <a:ea typeface="+mn-ea"/>
              <a:cs typeface="+mn-cs"/>
            </a:rPr>
            <a:t>Andmete valdkonna eesmärgistamine ja andmestandardi juurutamine on töös </a:t>
          </a:r>
          <a:endParaRPr lang="et-EE" sz="1050" dirty="0"/>
        </a:p>
      </dgm:t>
    </dgm:pt>
    <dgm:pt modelId="{A860CE06-7747-4A50-BC2D-970B851FE8D1}" type="parTrans" cxnId="{72016854-0936-48F9-86D5-FBE8A265A610}">
      <dgm:prSet/>
      <dgm:spPr/>
      <dgm:t>
        <a:bodyPr/>
        <a:lstStyle/>
        <a:p>
          <a:endParaRPr lang="et-EE" sz="1600"/>
        </a:p>
      </dgm:t>
    </dgm:pt>
    <dgm:pt modelId="{1926AD5E-74E0-4A33-969C-9D0435FD803C}" type="sibTrans" cxnId="{72016854-0936-48F9-86D5-FBE8A265A610}">
      <dgm:prSet/>
      <dgm:spPr/>
      <dgm:t>
        <a:bodyPr/>
        <a:lstStyle/>
        <a:p>
          <a:endParaRPr lang="et-EE" sz="1600"/>
        </a:p>
      </dgm:t>
    </dgm:pt>
    <dgm:pt modelId="{AE99939B-9E36-4C0C-94AE-9EA881D4CBE1}">
      <dgm:prSet phldrT="[Text]" custT="1"/>
      <dgm:spPr>
        <a:solidFill>
          <a:srgbClr val="FFFF00"/>
        </a:solidFill>
      </dgm:spPr>
      <dgm:t>
        <a:bodyPr/>
        <a:lstStyle/>
        <a:p>
          <a:r>
            <a:rPr lang="et-EE" sz="1050" dirty="0">
              <a:solidFill>
                <a:schemeClr val="tx1"/>
              </a:solidFill>
            </a:rPr>
            <a:t>KÜBERTURVE</a:t>
          </a:r>
        </a:p>
        <a:p>
          <a:r>
            <a:rPr lang="et-EE" sz="1050" dirty="0">
              <a:solidFill>
                <a:schemeClr val="tx1"/>
              </a:solidFill>
            </a:rPr>
            <a:t> (2,7 / 4 st)</a:t>
          </a:r>
        </a:p>
      </dgm:t>
    </dgm:pt>
    <dgm:pt modelId="{29B09B21-0F25-4E21-A904-CF918DDE1C9B}" type="parTrans" cxnId="{806764D6-650C-4893-BF3A-522AECF71544}">
      <dgm:prSet/>
      <dgm:spPr/>
      <dgm:t>
        <a:bodyPr/>
        <a:lstStyle/>
        <a:p>
          <a:endParaRPr lang="et-EE" sz="1600"/>
        </a:p>
      </dgm:t>
    </dgm:pt>
    <dgm:pt modelId="{A90A4260-EB30-4B85-8501-3D526F19C55F}" type="sibTrans" cxnId="{806764D6-650C-4893-BF3A-522AECF71544}">
      <dgm:prSet/>
      <dgm:spPr/>
      <dgm:t>
        <a:bodyPr/>
        <a:lstStyle/>
        <a:p>
          <a:endParaRPr lang="et-EE" sz="1600"/>
        </a:p>
      </dgm:t>
    </dgm:pt>
    <dgm:pt modelId="{B143D0ED-7CE4-498F-A0C6-BCC7CD534453}">
      <dgm:prSet phldrT="[Text]" custT="1"/>
      <dgm:spPr>
        <a:solidFill>
          <a:schemeClr val="accent4">
            <a:lumMod val="20000"/>
            <a:lumOff val="80000"/>
            <a:alpha val="89804"/>
          </a:schemeClr>
        </a:solidFill>
      </dgm:spPr>
      <dgm:t>
        <a:bodyPr/>
        <a:lstStyle/>
        <a:p>
          <a:r>
            <a:rPr lang="et-EE" sz="1000" dirty="0">
              <a:solidFill>
                <a:prstClr val="black"/>
              </a:solidFill>
            </a:rPr>
            <a:t>Valitsemisala ristfunktsionaalsed nõuded on välja töötatud riigi ristfunktsionaalsetest nõuetest lähtuvalt; </a:t>
          </a:r>
          <a:endParaRPr lang="et-EE" sz="1000" dirty="0"/>
        </a:p>
      </dgm:t>
    </dgm:pt>
    <dgm:pt modelId="{C1C4BF9A-D02A-48EC-9EBA-5EA489C722BB}" type="parTrans" cxnId="{D89CF85C-4745-48CA-94B8-F3A5D3B897BE}">
      <dgm:prSet/>
      <dgm:spPr/>
      <dgm:t>
        <a:bodyPr/>
        <a:lstStyle/>
        <a:p>
          <a:endParaRPr lang="et-EE" sz="1600"/>
        </a:p>
      </dgm:t>
    </dgm:pt>
    <dgm:pt modelId="{110E40A4-4206-407F-8C62-538CD8F51D1A}" type="sibTrans" cxnId="{D89CF85C-4745-48CA-94B8-F3A5D3B897BE}">
      <dgm:prSet/>
      <dgm:spPr/>
      <dgm:t>
        <a:bodyPr/>
        <a:lstStyle/>
        <a:p>
          <a:endParaRPr lang="et-EE" sz="1600"/>
        </a:p>
      </dgm:t>
    </dgm:pt>
    <dgm:pt modelId="{9A8EF368-594E-442F-9334-5AB549ECB70C}">
      <dgm:prSet phldrT="[Text]" custT="1"/>
      <dgm:spPr>
        <a:solidFill>
          <a:srgbClr val="FB806B"/>
        </a:solidFill>
      </dgm:spPr>
      <dgm:t>
        <a:bodyPr/>
        <a:lstStyle/>
        <a:p>
          <a:r>
            <a:rPr lang="et-EE" sz="1050" dirty="0">
              <a:solidFill>
                <a:schemeClr val="tx1"/>
              </a:solidFill>
            </a:rPr>
            <a:t>KESTLIKKUS</a:t>
          </a:r>
        </a:p>
        <a:p>
          <a:r>
            <a:rPr lang="et-EE" sz="1050" dirty="0">
              <a:solidFill>
                <a:schemeClr val="tx1"/>
              </a:solidFill>
            </a:rPr>
            <a:t> (1,8 / 5st)</a:t>
          </a:r>
        </a:p>
      </dgm:t>
    </dgm:pt>
    <dgm:pt modelId="{0094E2A4-CCBB-4448-837B-5A4BE334C415}" type="parTrans" cxnId="{E29C774C-3BEA-4375-95AF-E0DD274BE5FA}">
      <dgm:prSet/>
      <dgm:spPr/>
      <dgm:t>
        <a:bodyPr/>
        <a:lstStyle/>
        <a:p>
          <a:endParaRPr lang="et-EE" sz="1600"/>
        </a:p>
      </dgm:t>
    </dgm:pt>
    <dgm:pt modelId="{CFA6D612-F373-4F73-8B43-642C5B68635D}" type="sibTrans" cxnId="{E29C774C-3BEA-4375-95AF-E0DD274BE5FA}">
      <dgm:prSet/>
      <dgm:spPr/>
      <dgm:t>
        <a:bodyPr/>
        <a:lstStyle/>
        <a:p>
          <a:endParaRPr lang="et-EE" sz="1600"/>
        </a:p>
      </dgm:t>
    </dgm:pt>
    <dgm:pt modelId="{39837B8D-0C33-4A76-B348-14B928B558D3}">
      <dgm:prSet phldrT="[Text]" custT="1"/>
      <dgm:spPr>
        <a:solidFill>
          <a:srgbClr val="FBDBC7">
            <a:alpha val="89804"/>
          </a:srgbClr>
        </a:solidFill>
      </dgm:spPr>
      <dgm:t>
        <a:bodyPr/>
        <a:lstStyle/>
        <a:p>
          <a:r>
            <a:rPr lang="et-EE" sz="1050" dirty="0"/>
            <a:t>Kestlikkuse komponendiga ei ole keskselt arvestatud </a:t>
          </a:r>
        </a:p>
      </dgm:t>
    </dgm:pt>
    <dgm:pt modelId="{9595A187-3B4A-45EF-B058-3A2D0F13B615}" type="parTrans" cxnId="{8C9CE067-9188-4E71-A411-6E9F51C9EE13}">
      <dgm:prSet/>
      <dgm:spPr/>
      <dgm:t>
        <a:bodyPr/>
        <a:lstStyle/>
        <a:p>
          <a:endParaRPr lang="et-EE" sz="1600"/>
        </a:p>
      </dgm:t>
    </dgm:pt>
    <dgm:pt modelId="{50EED23B-DE60-452E-8816-FA343DBAAD84}" type="sibTrans" cxnId="{8C9CE067-9188-4E71-A411-6E9F51C9EE13}">
      <dgm:prSet/>
      <dgm:spPr/>
      <dgm:t>
        <a:bodyPr/>
        <a:lstStyle/>
        <a:p>
          <a:endParaRPr lang="et-EE" sz="1600"/>
        </a:p>
      </dgm:t>
    </dgm:pt>
    <dgm:pt modelId="{1F6CCA9D-62F2-472D-94C4-CB4C68D3D4D8}">
      <dgm:prSet phldrT="[Text]" custT="1"/>
      <dgm:spPr>
        <a:solidFill>
          <a:schemeClr val="accent6">
            <a:lumMod val="60000"/>
            <a:lumOff val="40000"/>
          </a:schemeClr>
        </a:solidFill>
      </dgm:spPr>
      <dgm:t>
        <a:bodyPr/>
        <a:lstStyle/>
        <a:p>
          <a:r>
            <a:rPr lang="et-EE" sz="1050" dirty="0">
              <a:solidFill>
                <a:schemeClr val="tx1"/>
              </a:solidFill>
            </a:rPr>
            <a:t>TEENUSE JUHTIMINE </a:t>
          </a:r>
        </a:p>
        <a:p>
          <a:r>
            <a:rPr lang="et-EE" sz="1050" dirty="0">
              <a:solidFill>
                <a:schemeClr val="tx1"/>
              </a:solidFill>
            </a:rPr>
            <a:t>(4,2 / 5 st)</a:t>
          </a:r>
        </a:p>
      </dgm:t>
    </dgm:pt>
    <dgm:pt modelId="{8CF8977A-7538-47E4-863C-DDE8B7A2B39F}" type="parTrans" cxnId="{B49AC596-28E1-4BD4-B568-2BFE1F96B6C8}">
      <dgm:prSet/>
      <dgm:spPr/>
      <dgm:t>
        <a:bodyPr/>
        <a:lstStyle/>
        <a:p>
          <a:endParaRPr lang="et-EE" sz="1600"/>
        </a:p>
      </dgm:t>
    </dgm:pt>
    <dgm:pt modelId="{E845DC25-5E79-42E2-92C5-EBE790B86312}" type="sibTrans" cxnId="{B49AC596-28E1-4BD4-B568-2BFE1F96B6C8}">
      <dgm:prSet/>
      <dgm:spPr/>
      <dgm:t>
        <a:bodyPr/>
        <a:lstStyle/>
        <a:p>
          <a:endParaRPr lang="et-EE" sz="1600"/>
        </a:p>
      </dgm:t>
    </dgm:pt>
    <dgm:pt modelId="{613DBDD9-6161-4CB4-8912-C5C8BF1BC88F}">
      <dgm:prSet phldrT="[Text]" custT="1"/>
      <dgm:spPr>
        <a:solidFill>
          <a:srgbClr val="E3EFD3">
            <a:alpha val="89804"/>
          </a:srgbClr>
        </a:solidFill>
      </dgm:spPr>
      <dgm:t>
        <a:bodyPr/>
        <a:lstStyle/>
        <a:p>
          <a:pPr marL="57150" lvl="1" indent="0" algn="l" defTabSz="466725">
            <a:lnSpc>
              <a:spcPct val="90000"/>
            </a:lnSpc>
            <a:spcBef>
              <a:spcPct val="0"/>
            </a:spcBef>
            <a:spcAft>
              <a:spcPct val="15000"/>
            </a:spcAft>
          </a:pPr>
          <a:r>
            <a:rPr lang="et-EE" sz="1050" kern="1200" dirty="0"/>
            <a:t> Tegeleme teenuste kasutajamugavuse mõõtmisega regulaarselt. </a:t>
          </a:r>
        </a:p>
      </dgm:t>
    </dgm:pt>
    <dgm:pt modelId="{5A3B4E9C-DA48-4595-B8E5-3C14EA8BABFA}" type="parTrans" cxnId="{AEF5F56E-780B-4FB5-8E58-777FF19FD1A8}">
      <dgm:prSet/>
      <dgm:spPr/>
      <dgm:t>
        <a:bodyPr/>
        <a:lstStyle/>
        <a:p>
          <a:endParaRPr lang="et-EE" sz="1600"/>
        </a:p>
      </dgm:t>
    </dgm:pt>
    <dgm:pt modelId="{215DC748-126D-44B4-8D72-86D69F3BC0B0}" type="sibTrans" cxnId="{AEF5F56E-780B-4FB5-8E58-777FF19FD1A8}">
      <dgm:prSet/>
      <dgm:spPr/>
      <dgm:t>
        <a:bodyPr/>
        <a:lstStyle/>
        <a:p>
          <a:endParaRPr lang="et-EE" sz="1600"/>
        </a:p>
      </dgm:t>
    </dgm:pt>
    <dgm:pt modelId="{E528639D-59DA-4304-A076-E675F965018B}">
      <dgm:prSet phldrT="[Text]" custT="1"/>
      <dgm:spPr>
        <a:solidFill>
          <a:schemeClr val="accent4">
            <a:lumMod val="20000"/>
            <a:lumOff val="80000"/>
          </a:schemeClr>
        </a:solidFill>
      </dgm:spPr>
      <dgm:t>
        <a:bodyPr/>
        <a:lstStyle/>
        <a:p>
          <a:r>
            <a:rPr lang="et-EE" sz="1000" dirty="0">
              <a:solidFill>
                <a:schemeClr val="tx1"/>
              </a:solidFill>
            </a:rPr>
            <a:t>ÜLDINE VÕIMEKUS </a:t>
          </a:r>
        </a:p>
        <a:p>
          <a:r>
            <a:rPr lang="et-EE" sz="1000" dirty="0">
              <a:solidFill>
                <a:schemeClr val="tx1"/>
              </a:solidFill>
            </a:rPr>
            <a:t>(3,2 / 5st)</a:t>
          </a:r>
        </a:p>
      </dgm:t>
    </dgm:pt>
    <dgm:pt modelId="{E5FC6E7A-3BF3-4285-A507-CD02F3B09437}" type="parTrans" cxnId="{0A500B2F-987D-4CE7-9A4B-FD9BF02983CC}">
      <dgm:prSet/>
      <dgm:spPr/>
      <dgm:t>
        <a:bodyPr/>
        <a:lstStyle/>
        <a:p>
          <a:endParaRPr lang="et-EE" sz="1600"/>
        </a:p>
      </dgm:t>
    </dgm:pt>
    <dgm:pt modelId="{215F52E0-013C-4A69-BA81-866D6F137D46}" type="sibTrans" cxnId="{0A500B2F-987D-4CE7-9A4B-FD9BF02983CC}">
      <dgm:prSet/>
      <dgm:spPr/>
      <dgm:t>
        <a:bodyPr/>
        <a:lstStyle/>
        <a:p>
          <a:endParaRPr lang="et-EE" sz="1600"/>
        </a:p>
      </dgm:t>
    </dgm:pt>
    <dgm:pt modelId="{66A1EB72-83BE-4781-A9B7-39021049A282}">
      <dgm:prSet phldrT="[Text]" custT="1"/>
      <dgm:spPr>
        <a:solidFill>
          <a:schemeClr val="accent6">
            <a:lumMod val="20000"/>
            <a:lumOff val="80000"/>
            <a:alpha val="89804"/>
          </a:schemeClr>
        </a:solidFill>
      </dgm:spPr>
      <dgm:t>
        <a:bodyPr/>
        <a:lstStyle/>
        <a:p>
          <a:r>
            <a:rPr lang="et-EE" sz="1050" dirty="0"/>
            <a:t>Core süsteemide taakvarast vabanemine ja  uuele arhitektuurile  viimine peab liikuma kiiremini. </a:t>
          </a:r>
        </a:p>
      </dgm:t>
    </dgm:pt>
    <dgm:pt modelId="{3D890A04-A137-45EB-9C91-64D042D4E422}" type="parTrans" cxnId="{7E6D390E-41A6-45FD-8E18-C8AC35C00BFD}">
      <dgm:prSet/>
      <dgm:spPr/>
      <dgm:t>
        <a:bodyPr/>
        <a:lstStyle/>
        <a:p>
          <a:endParaRPr lang="et-EE" sz="1600"/>
        </a:p>
      </dgm:t>
    </dgm:pt>
    <dgm:pt modelId="{89B15FFA-6130-42C1-89C7-4904AD559ED3}" type="sibTrans" cxnId="{7E6D390E-41A6-45FD-8E18-C8AC35C00BFD}">
      <dgm:prSet/>
      <dgm:spPr/>
      <dgm:t>
        <a:bodyPr/>
        <a:lstStyle/>
        <a:p>
          <a:endParaRPr lang="et-EE" sz="1600"/>
        </a:p>
      </dgm:t>
    </dgm:pt>
    <dgm:pt modelId="{F2281955-BD62-4FB1-8CE3-6D853E04187B}">
      <dgm:prSet phldrT="[Text]" custT="1"/>
      <dgm:spPr>
        <a:solidFill>
          <a:srgbClr val="E3EFD3">
            <a:alpha val="89804"/>
          </a:srgbClr>
        </a:solidFill>
      </dgm:spPr>
      <dgm:t>
        <a:bodyPr/>
        <a:lstStyle/>
        <a:p>
          <a:pPr marL="57150" lvl="1" indent="0" algn="l" defTabSz="466725">
            <a:lnSpc>
              <a:spcPct val="90000"/>
            </a:lnSpc>
            <a:spcBef>
              <a:spcPct val="0"/>
            </a:spcBef>
            <a:spcAft>
              <a:spcPct val="15000"/>
            </a:spcAft>
          </a:pPr>
          <a:r>
            <a:rPr lang="et-EE" sz="1050" kern="1200" dirty="0"/>
            <a:t>Teenuste arendamisel kaasatakse teenusdisainereid </a:t>
          </a:r>
        </a:p>
      </dgm:t>
    </dgm:pt>
    <dgm:pt modelId="{5DEDC5C1-1B59-4E8D-8C25-3C1C1E868DFB}" type="parTrans" cxnId="{FC156E8A-5D4A-4CCC-95B2-7284F840C2EB}">
      <dgm:prSet/>
      <dgm:spPr/>
      <dgm:t>
        <a:bodyPr/>
        <a:lstStyle/>
        <a:p>
          <a:endParaRPr lang="et-EE" sz="1600"/>
        </a:p>
      </dgm:t>
    </dgm:pt>
    <dgm:pt modelId="{37B035F6-5474-4698-9934-3509A7DFC27B}" type="sibTrans" cxnId="{FC156E8A-5D4A-4CCC-95B2-7284F840C2EB}">
      <dgm:prSet/>
      <dgm:spPr/>
      <dgm:t>
        <a:bodyPr/>
        <a:lstStyle/>
        <a:p>
          <a:endParaRPr lang="et-EE" sz="1600"/>
        </a:p>
      </dgm:t>
    </dgm:pt>
    <dgm:pt modelId="{B6EE3D66-8610-46BD-9DD7-66E23F46EDD3}">
      <dgm:prSet phldrT="[Text]" custT="1"/>
      <dgm:spPr>
        <a:solidFill>
          <a:srgbClr val="E3EFD3">
            <a:alpha val="89804"/>
          </a:srgbClr>
        </a:solidFill>
      </dgm:spPr>
      <dgm:t>
        <a:bodyPr/>
        <a:lstStyle/>
        <a:p>
          <a:pPr marL="57150" lvl="1" indent="0" algn="l" defTabSz="466725">
            <a:lnSpc>
              <a:spcPct val="90000"/>
            </a:lnSpc>
            <a:spcBef>
              <a:spcPct val="0"/>
            </a:spcBef>
            <a:spcAft>
              <a:spcPct val="15000"/>
            </a:spcAft>
          </a:pPr>
          <a:r>
            <a:rPr lang="et-EE" sz="1050" kern="1200" dirty="0"/>
            <a:t>Teenused on riigiportaalist leitavad</a:t>
          </a:r>
          <a:endParaRPr lang="et-EE" sz="900" kern="1200" dirty="0"/>
        </a:p>
      </dgm:t>
    </dgm:pt>
    <dgm:pt modelId="{947ABF5B-1C6F-426D-8088-3B834705121D}" type="parTrans" cxnId="{3C733079-2345-4F53-8412-572B7A19F789}">
      <dgm:prSet/>
      <dgm:spPr/>
      <dgm:t>
        <a:bodyPr/>
        <a:lstStyle/>
        <a:p>
          <a:endParaRPr lang="et-EE" sz="1600"/>
        </a:p>
      </dgm:t>
    </dgm:pt>
    <dgm:pt modelId="{CEA4C830-8433-437F-B5FC-4B40D38A2E81}" type="sibTrans" cxnId="{3C733079-2345-4F53-8412-572B7A19F789}">
      <dgm:prSet/>
      <dgm:spPr/>
      <dgm:t>
        <a:bodyPr/>
        <a:lstStyle/>
        <a:p>
          <a:endParaRPr lang="et-EE" sz="1600"/>
        </a:p>
      </dgm:t>
    </dgm:pt>
    <dgm:pt modelId="{F4A48A79-9C09-4373-AE47-93C5D275F93F}">
      <dgm:prSet phldrT="[Text]" custT="1"/>
      <dgm:spPr>
        <a:solidFill>
          <a:schemeClr val="accent4">
            <a:lumMod val="20000"/>
            <a:lumOff val="80000"/>
            <a:alpha val="89804"/>
          </a:schemeClr>
        </a:solidFill>
      </dgm:spPr>
      <dgm:t>
        <a:bodyPr/>
        <a:lstStyle/>
        <a:p>
          <a:r>
            <a:rPr lang="et-EE" sz="1000" dirty="0">
              <a:solidFill>
                <a:prstClr val="black"/>
              </a:solidFill>
            </a:rPr>
            <a:t>Valitud infoturbestrateegia (E-ITS või ISO27001) kohta on olemas rakendusplaan ja rakendamine on töös, osati (PRIA) on olemas  kehtiv ISO auditiraport. </a:t>
          </a:r>
          <a:endParaRPr lang="et-EE" sz="1000" dirty="0"/>
        </a:p>
      </dgm:t>
    </dgm:pt>
    <dgm:pt modelId="{8E48C401-D498-4551-80BA-917D3324DEAD}" type="parTrans" cxnId="{A0F5591A-CB8F-479A-8555-76CDBECF1F7F}">
      <dgm:prSet/>
      <dgm:spPr/>
      <dgm:t>
        <a:bodyPr/>
        <a:lstStyle/>
        <a:p>
          <a:endParaRPr lang="et-EE" sz="1600"/>
        </a:p>
      </dgm:t>
    </dgm:pt>
    <dgm:pt modelId="{B8AC0152-7F18-429D-B096-1F31584F6ADF}" type="sibTrans" cxnId="{A0F5591A-CB8F-479A-8555-76CDBECF1F7F}">
      <dgm:prSet/>
      <dgm:spPr/>
      <dgm:t>
        <a:bodyPr/>
        <a:lstStyle/>
        <a:p>
          <a:endParaRPr lang="et-EE" sz="1600"/>
        </a:p>
      </dgm:t>
    </dgm:pt>
    <dgm:pt modelId="{BDEB8224-19A8-4B52-BFAA-DD46D3E513B7}">
      <dgm:prSet phldrT="[Text]" custT="1"/>
      <dgm:spPr>
        <a:solidFill>
          <a:schemeClr val="accent6">
            <a:lumMod val="20000"/>
            <a:lumOff val="80000"/>
            <a:alpha val="89804"/>
          </a:schemeClr>
        </a:solidFill>
      </dgm:spPr>
      <dgm:t>
        <a:bodyPr/>
        <a:lstStyle/>
        <a:p>
          <a:r>
            <a:rPr kumimoji="0" lang="et-EE" sz="1050" b="0" i="0" u="none" strike="noStrike" cap="none" spc="0" normalizeH="0" baseline="0" noProof="0" dirty="0">
              <a:ln>
                <a:noFill/>
              </a:ln>
              <a:solidFill>
                <a:prstClr val="black"/>
              </a:solidFill>
              <a:effectLst/>
              <a:uLnTx/>
              <a:uFillTx/>
              <a:latin typeface="Calibri" panose="020F0502020204030204"/>
              <a:ea typeface="+mn-ea"/>
              <a:cs typeface="+mn-cs"/>
            </a:rPr>
            <a:t>Andmestrateegia koostamisel </a:t>
          </a:r>
          <a:endParaRPr lang="et-EE" sz="1050" dirty="0"/>
        </a:p>
      </dgm:t>
    </dgm:pt>
    <dgm:pt modelId="{B138A329-BD17-46AF-A2DB-B3A002D50F8C}" type="parTrans" cxnId="{44A3C1F3-DCE9-4D9F-B172-27614A263688}">
      <dgm:prSet/>
      <dgm:spPr/>
      <dgm:t>
        <a:bodyPr/>
        <a:lstStyle/>
        <a:p>
          <a:endParaRPr lang="et-EE" sz="1600"/>
        </a:p>
      </dgm:t>
    </dgm:pt>
    <dgm:pt modelId="{C936BE7D-FFE8-4B58-B65C-B6FEF0FB3799}" type="sibTrans" cxnId="{44A3C1F3-DCE9-4D9F-B172-27614A263688}">
      <dgm:prSet/>
      <dgm:spPr/>
      <dgm:t>
        <a:bodyPr/>
        <a:lstStyle/>
        <a:p>
          <a:endParaRPr lang="et-EE" sz="1600"/>
        </a:p>
      </dgm:t>
    </dgm:pt>
    <dgm:pt modelId="{2D873054-B4F4-4BD7-A1A4-12EDC05C544F}">
      <dgm:prSet phldrT="[Text]" custT="1"/>
      <dgm:spPr>
        <a:solidFill>
          <a:schemeClr val="accent6">
            <a:lumMod val="20000"/>
            <a:lumOff val="80000"/>
            <a:alpha val="89804"/>
          </a:schemeClr>
        </a:solidFill>
      </dgm:spPr>
      <dgm:t>
        <a:bodyPr/>
        <a:lstStyle/>
        <a:p>
          <a:r>
            <a:rPr kumimoji="0" lang="et-EE" sz="1050" b="0" i="0" u="none" strike="noStrike" cap="none" spc="0" normalizeH="0" baseline="0" noProof="0" dirty="0">
              <a:ln>
                <a:noFill/>
              </a:ln>
              <a:solidFill>
                <a:prstClr val="black"/>
              </a:solidFill>
              <a:effectLst/>
              <a:uLnTx/>
              <a:uFillTx/>
              <a:latin typeface="Calibri" panose="020F0502020204030204"/>
              <a:ea typeface="+mn-ea"/>
              <a:cs typeface="+mn-cs"/>
            </a:rPr>
            <a:t>Andmestike kirjelduste uuendamine  on töös </a:t>
          </a:r>
          <a:endParaRPr lang="et-EE" sz="1050" dirty="0"/>
        </a:p>
      </dgm:t>
    </dgm:pt>
    <dgm:pt modelId="{3CBC2831-7930-49CB-BEF2-24E141BB2F5B}" type="parTrans" cxnId="{99337FB8-76EB-4028-81CB-8AAD6A3F6DB1}">
      <dgm:prSet/>
      <dgm:spPr/>
      <dgm:t>
        <a:bodyPr/>
        <a:lstStyle/>
        <a:p>
          <a:endParaRPr lang="et-EE" sz="1600"/>
        </a:p>
      </dgm:t>
    </dgm:pt>
    <dgm:pt modelId="{A9680986-25C7-4CC3-ABCF-9DF628E8B311}" type="sibTrans" cxnId="{99337FB8-76EB-4028-81CB-8AAD6A3F6DB1}">
      <dgm:prSet/>
      <dgm:spPr/>
      <dgm:t>
        <a:bodyPr/>
        <a:lstStyle/>
        <a:p>
          <a:endParaRPr lang="et-EE" sz="1600"/>
        </a:p>
      </dgm:t>
    </dgm:pt>
    <dgm:pt modelId="{1CCEF6B0-2D9C-4B99-BD00-C9BFA664B45B}">
      <dgm:prSet phldrT="[Text]" custT="1"/>
      <dgm:spPr>
        <a:solidFill>
          <a:schemeClr val="accent6">
            <a:lumMod val="20000"/>
            <a:lumOff val="80000"/>
            <a:alpha val="89804"/>
          </a:schemeClr>
        </a:solidFill>
      </dgm:spPr>
      <dgm:t>
        <a:bodyPr/>
        <a:lstStyle/>
        <a:p>
          <a:r>
            <a:rPr kumimoji="0" lang="et-EE" sz="1050" b="0" i="0" u="none" strike="noStrike" cap="none" spc="0" normalizeH="0" baseline="0" noProof="0" dirty="0" err="1">
              <a:ln>
                <a:noFill/>
              </a:ln>
              <a:solidFill>
                <a:prstClr val="black"/>
              </a:solidFill>
              <a:effectLst/>
              <a:uLnTx/>
              <a:uFillTx/>
              <a:latin typeface="Calibri" panose="020F0502020204030204"/>
              <a:ea typeface="+mn-ea"/>
              <a:cs typeface="+mn-cs"/>
            </a:rPr>
            <a:t>RIHAKEse</a:t>
          </a:r>
          <a:r>
            <a:rPr kumimoji="0" lang="et-EE" sz="1050" b="0" i="0" u="none" strike="noStrike" cap="none" spc="0" normalizeH="0" baseline="0" noProof="0" dirty="0">
              <a:ln>
                <a:noFill/>
              </a:ln>
              <a:solidFill>
                <a:prstClr val="black"/>
              </a:solidFill>
              <a:effectLst/>
              <a:uLnTx/>
              <a:uFillTx/>
              <a:latin typeface="Calibri" panose="020F0502020204030204"/>
              <a:ea typeface="+mn-ea"/>
              <a:cs typeface="+mn-cs"/>
            </a:rPr>
            <a:t> kasutuselevõtt</a:t>
          </a:r>
          <a:r>
            <a:rPr kumimoji="0" lang="et-EE" sz="1050" b="0" i="0" u="none" strike="noStrike" cap="none" spc="0" normalizeH="0" noProof="0" dirty="0">
              <a:ln>
                <a:noFill/>
              </a:ln>
              <a:solidFill>
                <a:prstClr val="black"/>
              </a:solidFill>
              <a:effectLst/>
              <a:uLnTx/>
              <a:uFillTx/>
              <a:latin typeface="Calibri" panose="020F0502020204030204"/>
              <a:ea typeface="+mn-ea"/>
              <a:cs typeface="+mn-cs"/>
            </a:rPr>
            <a:t> (</a:t>
          </a:r>
          <a:r>
            <a:rPr kumimoji="0" lang="et-EE" sz="1050" b="0" i="0" u="none" strike="noStrike" cap="none" spc="0" normalizeH="0" noProof="0" dirty="0" err="1">
              <a:ln>
                <a:noFill/>
              </a:ln>
              <a:solidFill>
                <a:prstClr val="black"/>
              </a:solidFill>
              <a:effectLst/>
              <a:uLnTx/>
              <a:uFillTx/>
              <a:latin typeface="Calibri" panose="020F0502020204030204"/>
              <a:ea typeface="+mn-ea"/>
              <a:cs typeface="+mn-cs"/>
            </a:rPr>
            <a:t>PRIAs</a:t>
          </a:r>
          <a:r>
            <a:rPr kumimoji="0" lang="et-EE" sz="1050" b="0" i="0" u="none" strike="noStrike" cap="none" spc="0" normalizeH="0" noProof="0" dirty="0">
              <a:ln>
                <a:noFill/>
              </a:ln>
              <a:solidFill>
                <a:prstClr val="black"/>
              </a:solidFill>
              <a:effectLst/>
              <a:uLnTx/>
              <a:uFillTx/>
              <a:latin typeface="Calibri" panose="020F0502020204030204"/>
              <a:ea typeface="+mn-ea"/>
              <a:cs typeface="+mn-cs"/>
            </a:rPr>
            <a:t> </a:t>
          </a:r>
          <a:r>
            <a:rPr kumimoji="0" lang="et-EE" sz="1050" b="0" i="0" u="none" strike="noStrike" cap="none" spc="0" normalizeH="0" noProof="0" dirty="0" err="1">
              <a:ln>
                <a:noFill/>
              </a:ln>
              <a:solidFill>
                <a:prstClr val="black"/>
              </a:solidFill>
              <a:effectLst/>
              <a:uLnTx/>
              <a:uFillTx/>
              <a:latin typeface="Calibri" panose="020F0502020204030204"/>
              <a:ea typeface="+mn-ea"/>
              <a:cs typeface="+mn-cs"/>
            </a:rPr>
            <a:t>RIHAKEse</a:t>
          </a:r>
          <a:r>
            <a:rPr kumimoji="0" lang="et-EE" sz="1050" b="0" i="0" u="none" strike="noStrike" cap="none" spc="0" normalizeH="0" noProof="0" dirty="0">
              <a:ln>
                <a:noFill/>
              </a:ln>
              <a:solidFill>
                <a:prstClr val="black"/>
              </a:solidFill>
              <a:effectLst/>
              <a:uLnTx/>
              <a:uFillTx/>
              <a:latin typeface="Calibri" panose="020F0502020204030204"/>
              <a:ea typeface="+mn-ea"/>
              <a:cs typeface="+mn-cs"/>
            </a:rPr>
            <a:t> piloot)- väga suur käsitöö</a:t>
          </a:r>
          <a:endParaRPr lang="et-EE" sz="1050" dirty="0"/>
        </a:p>
      </dgm:t>
    </dgm:pt>
    <dgm:pt modelId="{263D39F2-DD04-48FD-A796-2F580CF5DE17}" type="parTrans" cxnId="{FD5FD7E8-147C-4B92-BF02-A27A44EEBCB1}">
      <dgm:prSet/>
      <dgm:spPr/>
      <dgm:t>
        <a:bodyPr/>
        <a:lstStyle/>
        <a:p>
          <a:endParaRPr lang="et-EE" sz="1600"/>
        </a:p>
      </dgm:t>
    </dgm:pt>
    <dgm:pt modelId="{A127354C-9F7B-42FD-A804-41CBA5EADD9A}" type="sibTrans" cxnId="{FD5FD7E8-147C-4B92-BF02-A27A44EEBCB1}">
      <dgm:prSet/>
      <dgm:spPr/>
      <dgm:t>
        <a:bodyPr/>
        <a:lstStyle/>
        <a:p>
          <a:endParaRPr lang="et-EE" sz="1600"/>
        </a:p>
      </dgm:t>
    </dgm:pt>
    <dgm:pt modelId="{1F93C911-8344-4A34-97E7-EB726AD05A73}">
      <dgm:prSet phldrT="[Text]" custT="1"/>
      <dgm:spPr>
        <a:solidFill>
          <a:schemeClr val="accent6">
            <a:lumMod val="20000"/>
            <a:lumOff val="80000"/>
            <a:alpha val="89804"/>
          </a:schemeClr>
        </a:solidFill>
      </dgm:spPr>
      <dgm:t>
        <a:bodyPr/>
        <a:lstStyle/>
        <a:p>
          <a:r>
            <a:rPr lang="et-EE" sz="1050" dirty="0">
              <a:solidFill>
                <a:prstClr val="black"/>
              </a:solidFill>
            </a:rPr>
            <a:t>A</a:t>
          </a:r>
          <a:r>
            <a:rPr lang="et-EE" sz="1050" dirty="0"/>
            <a:t>rhitektuuri visioon on selge, kuid tegevuste tempo visiooni elluviimiseks on ebapiisav</a:t>
          </a:r>
        </a:p>
      </dgm:t>
    </dgm:pt>
    <dgm:pt modelId="{5E02081F-E3BA-4092-9057-DA9C6D441A8F}" type="parTrans" cxnId="{1E870A9F-1547-4C89-BDBB-73639D1F975B}">
      <dgm:prSet/>
      <dgm:spPr/>
      <dgm:t>
        <a:bodyPr/>
        <a:lstStyle/>
        <a:p>
          <a:endParaRPr lang="et-EE" sz="1600"/>
        </a:p>
      </dgm:t>
    </dgm:pt>
    <dgm:pt modelId="{861A3690-F496-474A-863F-490532F60EDB}" type="sibTrans" cxnId="{1E870A9F-1547-4C89-BDBB-73639D1F975B}">
      <dgm:prSet/>
      <dgm:spPr/>
      <dgm:t>
        <a:bodyPr/>
        <a:lstStyle/>
        <a:p>
          <a:endParaRPr lang="et-EE" sz="1600"/>
        </a:p>
      </dgm:t>
    </dgm:pt>
    <dgm:pt modelId="{B48A5206-1867-480A-8955-BD50C2D3C96E}">
      <dgm:prSet phldrT="[Text]" custT="1"/>
      <dgm:spPr>
        <a:solidFill>
          <a:srgbClr val="FBDBC7">
            <a:alpha val="89804"/>
          </a:srgbClr>
        </a:solidFill>
      </dgm:spPr>
      <dgm:t>
        <a:bodyPr/>
        <a:lstStyle/>
        <a:p>
          <a:r>
            <a:rPr lang="et-EE" sz="1050" dirty="0"/>
            <a:t>Samas oleme kestlikkusega arvestanud energiatõhusa riistvara taristu soetamisel, </a:t>
          </a:r>
          <a:r>
            <a:rPr lang="et-EE" sz="1050" dirty="0" err="1"/>
            <a:t>digiprügikoristuse</a:t>
          </a:r>
          <a:r>
            <a:rPr lang="et-EE" sz="1050" dirty="0"/>
            <a:t> kampaaniate korraldamisel.</a:t>
          </a:r>
        </a:p>
      </dgm:t>
    </dgm:pt>
    <dgm:pt modelId="{DAFFAF2E-EC75-4156-8D6A-52BA39F10C00}" type="parTrans" cxnId="{05D556D7-025E-4902-94AF-3916F0135083}">
      <dgm:prSet/>
      <dgm:spPr/>
      <dgm:t>
        <a:bodyPr/>
        <a:lstStyle/>
        <a:p>
          <a:endParaRPr lang="et-EE" sz="1600"/>
        </a:p>
      </dgm:t>
    </dgm:pt>
    <dgm:pt modelId="{AA5AB34D-9EB6-4E0C-95F1-A6564C708BB0}" type="sibTrans" cxnId="{05D556D7-025E-4902-94AF-3916F0135083}">
      <dgm:prSet/>
      <dgm:spPr/>
      <dgm:t>
        <a:bodyPr/>
        <a:lstStyle/>
        <a:p>
          <a:endParaRPr lang="et-EE" sz="1600"/>
        </a:p>
      </dgm:t>
    </dgm:pt>
    <dgm:pt modelId="{A86C2295-35F0-4AD3-B3BC-C4F7E346C942}">
      <dgm:prSet phldrT="[Text]" custT="1"/>
      <dgm:spPr>
        <a:solidFill>
          <a:srgbClr val="FBDBC7">
            <a:alpha val="89804"/>
          </a:srgbClr>
        </a:solidFill>
      </dgm:spPr>
      <dgm:t>
        <a:bodyPr/>
        <a:lstStyle/>
        <a:p>
          <a:r>
            <a:rPr lang="et-EE" sz="1050" dirty="0"/>
            <a:t>Ootame tuge kestlikkuse suuna  paremaks mõistmiseks</a:t>
          </a:r>
        </a:p>
      </dgm:t>
    </dgm:pt>
    <dgm:pt modelId="{81098231-E48C-47C6-9A64-F7F045F1D340}" type="parTrans" cxnId="{194DBAE3-56D0-4559-91E2-B79A5FDC7518}">
      <dgm:prSet/>
      <dgm:spPr/>
      <dgm:t>
        <a:bodyPr/>
        <a:lstStyle/>
        <a:p>
          <a:endParaRPr lang="et-EE" sz="1600"/>
        </a:p>
      </dgm:t>
    </dgm:pt>
    <dgm:pt modelId="{25E0DF58-D26F-47D6-B146-B2F07F60DC28}" type="sibTrans" cxnId="{194DBAE3-56D0-4559-91E2-B79A5FDC7518}">
      <dgm:prSet/>
      <dgm:spPr/>
      <dgm:t>
        <a:bodyPr/>
        <a:lstStyle/>
        <a:p>
          <a:endParaRPr lang="et-EE" sz="1600"/>
        </a:p>
      </dgm:t>
    </dgm:pt>
    <dgm:pt modelId="{C88FB308-9257-4348-8856-E3527520BB6C}">
      <dgm:prSet phldrT="[Text]" custT="1"/>
      <dgm:spPr>
        <a:solidFill>
          <a:schemeClr val="accent6">
            <a:lumMod val="20000"/>
            <a:lumOff val="80000"/>
            <a:alpha val="89804"/>
          </a:schemeClr>
        </a:solidFill>
      </dgm:spPr>
      <dgm:t>
        <a:bodyPr/>
        <a:lstStyle/>
        <a:p>
          <a:pPr marL="57150" lvl="1" indent="0" algn="l" defTabSz="466725">
            <a:lnSpc>
              <a:spcPct val="90000"/>
            </a:lnSpc>
            <a:spcBef>
              <a:spcPct val="0"/>
            </a:spcBef>
            <a:spcAft>
              <a:spcPct val="15000"/>
            </a:spcAft>
            <a:buChar char="•"/>
          </a:pPr>
          <a:r>
            <a:rPr lang="et-EE" sz="1000" kern="1200" dirty="0"/>
            <a:t>Valitsemisalas teenuspõhise juhtimise </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arendamine</a:t>
          </a:r>
        </a:p>
      </dgm:t>
    </dgm:pt>
    <dgm:pt modelId="{331DE93A-A202-4692-AD93-76CFEFE99430}" type="parTrans" cxnId="{6A031431-0BA0-439E-AEE4-08E2B71B9F95}">
      <dgm:prSet/>
      <dgm:spPr/>
      <dgm:t>
        <a:bodyPr/>
        <a:lstStyle/>
        <a:p>
          <a:endParaRPr lang="et-EE" sz="1600"/>
        </a:p>
      </dgm:t>
    </dgm:pt>
    <dgm:pt modelId="{FE90B5F0-70EE-4250-9F29-B86D27CCC5B8}" type="sibTrans" cxnId="{6A031431-0BA0-439E-AEE4-08E2B71B9F95}">
      <dgm:prSet/>
      <dgm:spPr/>
      <dgm:t>
        <a:bodyPr/>
        <a:lstStyle/>
        <a:p>
          <a:endParaRPr lang="et-EE" sz="1600"/>
        </a:p>
      </dgm:t>
    </dgm:pt>
    <dgm:pt modelId="{3BBB5A69-1B67-415B-BD4C-C0F3BA623FD9}">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r>
            <a:rPr lang="et-EE" sz="1000" kern="1200" dirty="0">
              <a:solidFill>
                <a:prstClr val="black"/>
              </a:solidFill>
              <a:latin typeface="+mn-lt"/>
            </a:rPr>
            <a:t>Suurim takistus baasrahastuse marginaalsus, mis ei luba „äril“ alati muutusi juhtida</a:t>
          </a:r>
          <a:endParaRPr lang="et-EE" sz="1000" kern="1200" dirty="0">
            <a:latin typeface="+mn-lt"/>
          </a:endParaRPr>
        </a:p>
      </dgm:t>
    </dgm:pt>
    <dgm:pt modelId="{B14925C5-9C04-4E72-9044-29F22ABEF590}" type="parTrans" cxnId="{86F5E28B-C361-49A6-B456-576443597993}">
      <dgm:prSet/>
      <dgm:spPr/>
      <dgm:t>
        <a:bodyPr/>
        <a:lstStyle/>
        <a:p>
          <a:endParaRPr lang="en-US" sz="1600"/>
        </a:p>
      </dgm:t>
    </dgm:pt>
    <dgm:pt modelId="{7F8C75B2-2BC7-4E0A-ACB5-F349F2EAF22E}" type="sibTrans" cxnId="{86F5E28B-C361-49A6-B456-576443597993}">
      <dgm:prSet/>
      <dgm:spPr/>
      <dgm:t>
        <a:bodyPr/>
        <a:lstStyle/>
        <a:p>
          <a:endParaRPr lang="en-US" sz="1600"/>
        </a:p>
      </dgm:t>
    </dgm:pt>
    <dgm:pt modelId="{568FA23C-8837-4B6C-B091-DE0DE28DCAE0}">
      <dgm:prSet phldrT="[Text]" custT="1"/>
      <dgm:spPr>
        <a:solidFill>
          <a:schemeClr val="accent6">
            <a:lumMod val="20000"/>
            <a:lumOff val="80000"/>
            <a:alpha val="89804"/>
          </a:schemeClr>
        </a:solidFill>
      </dgm:spPr>
      <dgm:t>
        <a:bodyPr/>
        <a:lstStyle/>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IKT eelarve täitmine 2023. aastal oli ~80%.</a:t>
          </a:r>
        </a:p>
      </dgm:t>
    </dgm:pt>
    <dgm:pt modelId="{438DAEE5-E2A1-4844-853F-BF6B0515B285}" type="parTrans" cxnId="{E5155216-CD06-48B1-BC60-7A39061EDCEE}">
      <dgm:prSet/>
      <dgm:spPr/>
      <dgm:t>
        <a:bodyPr/>
        <a:lstStyle/>
        <a:p>
          <a:endParaRPr lang="et-EE" sz="1600"/>
        </a:p>
      </dgm:t>
    </dgm:pt>
    <dgm:pt modelId="{381F3363-1338-494A-AE7F-95EF81EF9B95}" type="sibTrans" cxnId="{E5155216-CD06-48B1-BC60-7A39061EDCEE}">
      <dgm:prSet/>
      <dgm:spPr/>
      <dgm:t>
        <a:bodyPr/>
        <a:lstStyle/>
        <a:p>
          <a:endParaRPr lang="et-EE" sz="1600"/>
        </a:p>
      </dgm:t>
    </dgm:pt>
    <dgm:pt modelId="{78CC5458-1D17-4101-918E-17488CE13C94}">
      <dgm:prSet phldrT="[Text]" custT="1"/>
      <dgm:spPr>
        <a:solidFill>
          <a:schemeClr val="accent6">
            <a:lumMod val="20000"/>
            <a:lumOff val="80000"/>
            <a:alpha val="89804"/>
          </a:schemeClr>
        </a:solidFill>
      </dgm:spPr>
      <dgm:t>
        <a:bodyPr/>
        <a:lstStyle/>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IKT töökohtadest on täitmata ~10%. P</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la</a:t>
          </a:r>
          <a:r>
            <a:rPr kumimoji="0" lang="et-EE" sz="1050" b="0" i="0" u="none" strike="noStrike" kern="1200" cap="none" spc="0" normalizeH="0" baseline="0" dirty="0" err="1">
              <a:ln>
                <a:noFill/>
              </a:ln>
              <a:solidFill>
                <a:prstClr val="black"/>
              </a:solidFill>
              <a:effectLst/>
              <a:uLnTx/>
              <a:uFillTx/>
              <a:latin typeface="Calibri" panose="020F0502020204030204"/>
              <a:ea typeface="+mn-ea"/>
              <a:cs typeface="+mn-cs"/>
            </a:rPr>
            <a:t>an</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värvata</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täiendavalt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juurde</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puudu</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olevaid</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digipöörde elluviimiseks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vajalikke</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kompetentse</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a:t>
          </a:r>
        </a:p>
      </dgm:t>
    </dgm:pt>
    <dgm:pt modelId="{0FDF716D-21C0-4E0F-A8AA-7DE847E20FAA}" type="parTrans" cxnId="{71826914-4635-4AEE-A01C-FFF8C8383895}">
      <dgm:prSet/>
      <dgm:spPr/>
      <dgm:t>
        <a:bodyPr/>
        <a:lstStyle/>
        <a:p>
          <a:endParaRPr lang="et-EE" sz="1600"/>
        </a:p>
      </dgm:t>
    </dgm:pt>
    <dgm:pt modelId="{E2E0060A-8640-40D6-99AD-AE106703B3F2}" type="sibTrans" cxnId="{71826914-4635-4AEE-A01C-FFF8C8383895}">
      <dgm:prSet/>
      <dgm:spPr/>
      <dgm:t>
        <a:bodyPr/>
        <a:lstStyle/>
        <a:p>
          <a:endParaRPr lang="et-EE" sz="1600"/>
        </a:p>
      </dgm:t>
    </dgm:pt>
    <dgm:pt modelId="{9D52F791-34EC-4B0A-86BA-A2BAECB600E0}">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pPr>
          <a:endParaRPr lang="et-EE" sz="1000" kern="1200" dirty="0"/>
        </a:p>
      </dgm:t>
    </dgm:pt>
    <dgm:pt modelId="{DB882D49-8A57-4800-9B9C-CC265355A9CE}" type="parTrans" cxnId="{55C493D5-DA43-4177-AA63-C7EE20927588}">
      <dgm:prSet/>
      <dgm:spPr/>
      <dgm:t>
        <a:bodyPr/>
        <a:lstStyle/>
        <a:p>
          <a:endParaRPr lang="et-EE" sz="1600"/>
        </a:p>
      </dgm:t>
    </dgm:pt>
    <dgm:pt modelId="{B7CD1D27-A422-46F5-9AF1-FB182E8A387A}" type="sibTrans" cxnId="{55C493D5-DA43-4177-AA63-C7EE20927588}">
      <dgm:prSet/>
      <dgm:spPr/>
      <dgm:t>
        <a:bodyPr/>
        <a:lstStyle/>
        <a:p>
          <a:endParaRPr lang="et-EE" sz="1600"/>
        </a:p>
      </dgm:t>
    </dgm:pt>
    <dgm:pt modelId="{2580D58D-27CC-4B30-BA1E-5C43F4A58708}">
      <dgm:prSet phldrT="[Text]" custT="1"/>
      <dgm:spPr>
        <a:solidFill>
          <a:schemeClr val="accent6">
            <a:lumMod val="20000"/>
            <a:lumOff val="80000"/>
            <a:alpha val="89804"/>
          </a:schemeClr>
        </a:solidFill>
      </dgm:spPr>
      <dgm:t>
        <a:bodyPr/>
        <a:lstStyle/>
        <a:p>
          <a:r>
            <a:rPr lang="et-EE" sz="1050" dirty="0"/>
            <a:t>Riigi ristfunktsionaalsed nõuded kõikjal kasutusse võetud – uutes arendustes arvestatakse</a:t>
          </a:r>
        </a:p>
      </dgm:t>
    </dgm:pt>
    <dgm:pt modelId="{B3747680-0FAB-4FCD-9CBA-FB6C28CE71F8}" type="parTrans" cxnId="{FF5AB252-D355-404A-B959-90C91FB5B784}">
      <dgm:prSet/>
      <dgm:spPr/>
      <dgm:t>
        <a:bodyPr/>
        <a:lstStyle/>
        <a:p>
          <a:endParaRPr lang="et-EE"/>
        </a:p>
      </dgm:t>
    </dgm:pt>
    <dgm:pt modelId="{2280F27F-9D4B-4662-AC95-EB03CDA67083}" type="sibTrans" cxnId="{FF5AB252-D355-404A-B959-90C91FB5B784}">
      <dgm:prSet/>
      <dgm:spPr/>
      <dgm:t>
        <a:bodyPr/>
        <a:lstStyle/>
        <a:p>
          <a:endParaRPr lang="et-EE"/>
        </a:p>
      </dgm:t>
    </dgm:pt>
    <dgm:pt modelId="{FBEF546C-D1B9-4B4B-950E-422799FCFFE3}">
      <dgm:prSet phldrT="[Text]" custT="1"/>
      <dgm:spPr>
        <a:solidFill>
          <a:schemeClr val="accent6">
            <a:lumMod val="20000"/>
            <a:lumOff val="80000"/>
            <a:alpha val="89804"/>
          </a:schemeClr>
        </a:solidFill>
      </dgm:spPr>
      <dgm:t>
        <a:bodyPr/>
        <a:lstStyle/>
        <a:p>
          <a:r>
            <a:rPr lang="et-EE" sz="1050" dirty="0"/>
            <a:t>Pilvekõlblikus, mikroteenused, orkestreerimismootorid ja sündmuspõhise arhitektuuri on sihiks uutes arendustes</a:t>
          </a:r>
        </a:p>
      </dgm:t>
    </dgm:pt>
    <dgm:pt modelId="{9BD10941-DB1D-4373-9127-A106B41359CB}" type="parTrans" cxnId="{9E024A3B-C8DF-42EC-A516-DD8C440F37BD}">
      <dgm:prSet/>
      <dgm:spPr/>
      <dgm:t>
        <a:bodyPr/>
        <a:lstStyle/>
        <a:p>
          <a:endParaRPr lang="et-EE"/>
        </a:p>
      </dgm:t>
    </dgm:pt>
    <dgm:pt modelId="{EB28D584-7F16-45E5-BE91-25C0BE7944D6}" type="sibTrans" cxnId="{9E024A3B-C8DF-42EC-A516-DD8C440F37BD}">
      <dgm:prSet/>
      <dgm:spPr/>
      <dgm:t>
        <a:bodyPr/>
        <a:lstStyle/>
        <a:p>
          <a:endParaRPr lang="et-EE"/>
        </a:p>
      </dgm:t>
    </dgm:pt>
    <dgm:pt modelId="{BE98672E-C738-499C-9728-83E92C80B124}">
      <dgm:prSet phldrT="[Text]" custT="1"/>
      <dgm:spPr>
        <a:solidFill>
          <a:schemeClr val="accent6">
            <a:lumMod val="20000"/>
            <a:lumOff val="80000"/>
            <a:alpha val="89804"/>
          </a:schemeClr>
        </a:solidFill>
      </dgm:spPr>
      <dgm:t>
        <a:bodyPr/>
        <a:lstStyle/>
        <a:p>
          <a:endParaRPr lang="et-EE" sz="1050" dirty="0"/>
        </a:p>
      </dgm:t>
    </dgm:pt>
    <dgm:pt modelId="{6C611297-493B-4459-854A-10134122EDFB}" type="parTrans" cxnId="{E5D7919E-6427-4CC1-9432-2C5340D50683}">
      <dgm:prSet/>
      <dgm:spPr/>
      <dgm:t>
        <a:bodyPr/>
        <a:lstStyle/>
        <a:p>
          <a:endParaRPr lang="et-EE"/>
        </a:p>
      </dgm:t>
    </dgm:pt>
    <dgm:pt modelId="{0B9A1D72-67CC-4B0C-BD8D-730E13F6BDB8}" type="sibTrans" cxnId="{E5D7919E-6427-4CC1-9432-2C5340D50683}">
      <dgm:prSet/>
      <dgm:spPr/>
      <dgm:t>
        <a:bodyPr/>
        <a:lstStyle/>
        <a:p>
          <a:endParaRPr lang="et-EE"/>
        </a:p>
      </dgm:t>
    </dgm:pt>
    <dgm:pt modelId="{FAD440BD-A250-4D83-902B-5B5BF31A77B8}">
      <dgm:prSet phldrT="[Text]" custT="1"/>
      <dgm:spPr>
        <a:solidFill>
          <a:schemeClr val="accent6">
            <a:lumMod val="20000"/>
            <a:lumOff val="80000"/>
            <a:alpha val="89804"/>
          </a:schemeClr>
        </a:solidFill>
      </dgm:spPr>
      <dgm:t>
        <a:bodyPr/>
        <a:lstStyle/>
        <a:p>
          <a:r>
            <a:rPr lang="et-EE" sz="1050" dirty="0"/>
            <a:t>Tase üle VA väga erinev</a:t>
          </a:r>
        </a:p>
      </dgm:t>
    </dgm:pt>
    <dgm:pt modelId="{43FD0A2F-E619-48B2-B505-B427B20DE571}" type="parTrans" cxnId="{3984AC0C-A017-4AB8-8E7E-CA3D59483C9C}">
      <dgm:prSet/>
      <dgm:spPr/>
      <dgm:t>
        <a:bodyPr/>
        <a:lstStyle/>
        <a:p>
          <a:endParaRPr lang="et-EE"/>
        </a:p>
      </dgm:t>
    </dgm:pt>
    <dgm:pt modelId="{BA7124C4-97C2-49B9-A057-1C928FB616E8}" type="sibTrans" cxnId="{3984AC0C-A017-4AB8-8E7E-CA3D59483C9C}">
      <dgm:prSet/>
      <dgm:spPr/>
      <dgm:t>
        <a:bodyPr/>
        <a:lstStyle/>
        <a:p>
          <a:endParaRPr lang="et-EE"/>
        </a:p>
      </dgm:t>
    </dgm:pt>
    <dgm:pt modelId="{F63319BA-4235-4D72-8B78-6E9045B42435}">
      <dgm:prSet phldrT="[Text]" custT="1"/>
      <dgm:spPr>
        <a:solidFill>
          <a:schemeClr val="accent6">
            <a:lumMod val="20000"/>
            <a:lumOff val="80000"/>
            <a:alpha val="89804"/>
          </a:schemeClr>
        </a:solidFill>
      </dgm:spPr>
      <dgm:t>
        <a:bodyPr/>
        <a:lstStyle/>
        <a:p>
          <a:r>
            <a:rPr lang="et-EE" sz="1050" dirty="0"/>
            <a:t>Andmejälgijat plaan kasutusele võtta isikuandmeid sisaldavates süsteemides </a:t>
          </a:r>
        </a:p>
      </dgm:t>
    </dgm:pt>
    <dgm:pt modelId="{30441D0E-75EF-4F71-B09A-EE84CCF1918C}" type="parTrans" cxnId="{0842954F-26DC-4941-B73A-61DEFF810A63}">
      <dgm:prSet/>
      <dgm:spPr/>
      <dgm:t>
        <a:bodyPr/>
        <a:lstStyle/>
        <a:p>
          <a:endParaRPr lang="et-EE"/>
        </a:p>
      </dgm:t>
    </dgm:pt>
    <dgm:pt modelId="{2CF8C365-394E-467C-9C66-BE6CF1CC24D5}" type="sibTrans" cxnId="{0842954F-26DC-4941-B73A-61DEFF810A63}">
      <dgm:prSet/>
      <dgm:spPr/>
      <dgm:t>
        <a:bodyPr/>
        <a:lstStyle/>
        <a:p>
          <a:endParaRPr lang="et-EE"/>
        </a:p>
      </dgm:t>
    </dgm:pt>
    <dgm:pt modelId="{BE0D7A02-6B69-4586-A131-B0F54ED4654E}">
      <dgm:prSet phldrT="[Text]" custT="1"/>
      <dgm:spPr>
        <a:solidFill>
          <a:schemeClr val="accent4">
            <a:lumMod val="20000"/>
            <a:lumOff val="80000"/>
            <a:alpha val="89804"/>
          </a:schemeClr>
        </a:solidFill>
      </dgm:spPr>
      <dgm:t>
        <a:bodyPr/>
        <a:lstStyle/>
        <a:p>
          <a:r>
            <a:rPr lang="et-EE" sz="1000" dirty="0"/>
            <a:t>Maa-amet jäi osaliselt </a:t>
          </a:r>
          <a:r>
            <a:rPr lang="et-EE" sz="1000" dirty="0" err="1"/>
            <a:t>KEMITi</a:t>
          </a:r>
          <a:r>
            <a:rPr lang="et-EE" sz="1000" dirty="0"/>
            <a:t> toe alla</a:t>
          </a:r>
        </a:p>
      </dgm:t>
    </dgm:pt>
    <dgm:pt modelId="{2D8A75B0-9D8A-464C-9F50-D3E0C561E82E}" type="parTrans" cxnId="{E735A831-E8E6-49ED-B253-07CE426A123A}">
      <dgm:prSet/>
      <dgm:spPr/>
      <dgm:t>
        <a:bodyPr/>
        <a:lstStyle/>
        <a:p>
          <a:endParaRPr lang="et-EE"/>
        </a:p>
      </dgm:t>
    </dgm:pt>
    <dgm:pt modelId="{78568CA2-8419-49A7-9C6F-0BB29BFED986}" type="sibTrans" cxnId="{E735A831-E8E6-49ED-B253-07CE426A123A}">
      <dgm:prSet/>
      <dgm:spPr/>
      <dgm:t>
        <a:bodyPr/>
        <a:lstStyle/>
        <a:p>
          <a:endParaRPr lang="et-EE"/>
        </a:p>
      </dgm:t>
    </dgm:pt>
    <dgm:pt modelId="{F69F9A92-AA13-4C01-A513-B89BE8A5F4AE}">
      <dgm:prSet phldrT="[Text]" custT="1"/>
      <dgm:spPr>
        <a:solidFill>
          <a:schemeClr val="accent4">
            <a:lumMod val="20000"/>
            <a:lumOff val="80000"/>
            <a:alpha val="89804"/>
          </a:schemeClr>
        </a:solidFill>
      </dgm:spPr>
      <dgm:t>
        <a:bodyPr/>
        <a:lstStyle/>
        <a:p>
          <a:r>
            <a:rPr lang="et-EE" sz="1000" dirty="0"/>
            <a:t>Infoturbenõunikud on tegusad ja jälgivad  nõuete täitmist ja tagavad dokumentatsiooni värskendamise ja kogu teenistujate järjepideva kohustusliku koolitamise.</a:t>
          </a:r>
        </a:p>
      </dgm:t>
    </dgm:pt>
    <dgm:pt modelId="{BF60414C-A973-4BBD-BA11-FAA201309BE9}" type="parTrans" cxnId="{C89F148E-21A8-4C3A-A10C-0C7A3B6E4195}">
      <dgm:prSet/>
      <dgm:spPr/>
      <dgm:t>
        <a:bodyPr/>
        <a:lstStyle/>
        <a:p>
          <a:endParaRPr lang="et-EE"/>
        </a:p>
      </dgm:t>
    </dgm:pt>
    <dgm:pt modelId="{B4AE4D76-A0D6-4C7C-9BF4-EB67B4431318}" type="sibTrans" cxnId="{C89F148E-21A8-4C3A-A10C-0C7A3B6E4195}">
      <dgm:prSet/>
      <dgm:spPr/>
      <dgm:t>
        <a:bodyPr/>
        <a:lstStyle/>
        <a:p>
          <a:endParaRPr lang="et-EE"/>
        </a:p>
      </dgm:t>
    </dgm:pt>
    <dgm:pt modelId="{8997485B-8166-4F56-BB00-4FC38E7ECE2F}">
      <dgm:prSet phldrT="[Text]" custT="1"/>
      <dgm:spPr>
        <a:solidFill>
          <a:schemeClr val="accent4">
            <a:lumMod val="20000"/>
            <a:lumOff val="80000"/>
            <a:alpha val="89804"/>
          </a:schemeClr>
        </a:solidFill>
      </dgm:spPr>
      <dgm:t>
        <a:bodyPr/>
        <a:lstStyle/>
        <a:p>
          <a:r>
            <a:rPr lang="et-EE" sz="1000" dirty="0" err="1"/>
            <a:t>Küberturve</a:t>
          </a:r>
          <a:r>
            <a:rPr lang="et-EE" sz="1000" dirty="0"/>
            <a:t> on alamehitatud olnud. Saime </a:t>
          </a:r>
          <a:r>
            <a:rPr lang="et-EE" sz="1000" dirty="0" err="1"/>
            <a:t>küberreservist</a:t>
          </a:r>
          <a:r>
            <a:rPr lang="et-EE" sz="1000" dirty="0"/>
            <a:t> alamehituse vähendamiseks ressursse.</a:t>
          </a:r>
        </a:p>
      </dgm:t>
    </dgm:pt>
    <dgm:pt modelId="{B7B6D183-3C10-4FFB-95FA-A0142FEB79FD}" type="parTrans" cxnId="{552CA0C8-C6FF-4CC4-BABC-51332F0E4573}">
      <dgm:prSet/>
      <dgm:spPr/>
      <dgm:t>
        <a:bodyPr/>
        <a:lstStyle/>
        <a:p>
          <a:endParaRPr lang="et-EE"/>
        </a:p>
      </dgm:t>
    </dgm:pt>
    <dgm:pt modelId="{F40388A3-9A72-458F-A2F0-C6C86D711582}" type="sibTrans" cxnId="{552CA0C8-C6FF-4CC4-BABC-51332F0E4573}">
      <dgm:prSet/>
      <dgm:spPr/>
      <dgm:t>
        <a:bodyPr/>
        <a:lstStyle/>
        <a:p>
          <a:endParaRPr lang="et-EE"/>
        </a:p>
      </dgm:t>
    </dgm:pt>
    <dgm:pt modelId="{592434D1-5711-490A-A765-DBF6DA481CB5}">
      <dgm:prSet phldrT="[Text]" custT="1"/>
      <dgm:spPr>
        <a:solidFill>
          <a:srgbClr val="E3EFD3">
            <a:alpha val="89804"/>
          </a:srgbClr>
        </a:solidFill>
      </dgm:spPr>
      <dgm:t>
        <a:bodyPr/>
        <a:lstStyle/>
        <a:p>
          <a:pPr marL="57150" lvl="1" indent="-57150" algn="l" defTabSz="466725">
            <a:lnSpc>
              <a:spcPct val="90000"/>
            </a:lnSpc>
            <a:spcBef>
              <a:spcPct val="0"/>
            </a:spcBef>
            <a:spcAft>
              <a:spcPct val="15000"/>
            </a:spcAft>
            <a:buChar char="•"/>
          </a:pPr>
          <a:r>
            <a:rPr lang="et-EE" sz="1050" kern="1200" dirty="0">
              <a:solidFill>
                <a:prstClr val="black">
                  <a:hueOff val="0"/>
                  <a:satOff val="0"/>
                  <a:lumOff val="0"/>
                  <a:alphaOff val="0"/>
                </a:prstClr>
              </a:solidFill>
              <a:latin typeface="Calibri" panose="020F0502020204030204"/>
              <a:ea typeface="+mn-ea"/>
              <a:cs typeface="+mn-cs"/>
            </a:rPr>
            <a:t>Suur osa VA teenustest ( ca 80%) pareneb tänu digipöördele</a:t>
          </a:r>
        </a:p>
      </dgm:t>
    </dgm:pt>
    <dgm:pt modelId="{615B5452-9622-47B2-9F04-F632CDF21DC2}" type="parTrans" cxnId="{F72C5FB2-452F-48AB-B231-CAC05254F960}">
      <dgm:prSet/>
      <dgm:spPr/>
      <dgm:t>
        <a:bodyPr/>
        <a:lstStyle/>
        <a:p>
          <a:endParaRPr lang="et-EE"/>
        </a:p>
      </dgm:t>
    </dgm:pt>
    <dgm:pt modelId="{2ED8745F-4159-4711-99D3-139D89268F78}" type="sibTrans" cxnId="{F72C5FB2-452F-48AB-B231-CAC05254F960}">
      <dgm:prSet/>
      <dgm:spPr/>
      <dgm:t>
        <a:bodyPr/>
        <a:lstStyle/>
        <a:p>
          <a:endParaRPr lang="et-EE"/>
        </a:p>
      </dgm:t>
    </dgm:pt>
    <dgm:pt modelId="{635B652A-EB21-4898-BE8D-141915B307CB}">
      <dgm:prSet phldrT="[Text]" custT="1"/>
      <dgm:spPr>
        <a:solidFill>
          <a:srgbClr val="E3EFD3">
            <a:alpha val="89804"/>
          </a:srgbClr>
        </a:solidFill>
      </dgm:spPr>
      <dgm:t>
        <a:bodyPr/>
        <a:lstStyle/>
        <a:p>
          <a:pPr marL="57150" lvl="1" indent="0" algn="l" defTabSz="466725">
            <a:lnSpc>
              <a:spcPct val="90000"/>
            </a:lnSpc>
            <a:spcBef>
              <a:spcPct val="0"/>
            </a:spcBef>
            <a:spcAft>
              <a:spcPct val="15000"/>
            </a:spcAft>
          </a:pPr>
          <a:r>
            <a:rPr kumimoji="0" lang="et-EE" sz="1050" b="0" i="0" u="none" strike="noStrike" kern="1200" cap="none" spc="0" normalizeH="0" baseline="0" noProof="0" dirty="0">
              <a:ln>
                <a:noFill/>
              </a:ln>
              <a:solidFill>
                <a:prstClr val="black"/>
              </a:solidFill>
              <a:effectLst/>
              <a:uLnTx/>
              <a:uFillTx/>
              <a:latin typeface="Calibri" panose="020F0502020204030204"/>
              <a:ea typeface="+mn-ea"/>
              <a:cs typeface="+mn-cs"/>
            </a:rPr>
            <a:t> Kasutajakogemus keskkondade</a:t>
          </a:r>
          <a:r>
            <a:rPr kumimoji="0" lang="et-EE" sz="1050" b="0" i="0" u="none" strike="noStrike" kern="1200" cap="none" spc="0" normalizeH="0" noProof="0" dirty="0">
              <a:ln>
                <a:noFill/>
              </a:ln>
              <a:solidFill>
                <a:prstClr val="black"/>
              </a:solidFill>
              <a:effectLst/>
              <a:uLnTx/>
              <a:uFillTx/>
              <a:latin typeface="Calibri" panose="020F0502020204030204"/>
              <a:ea typeface="+mn-ea"/>
              <a:cs typeface="+mn-cs"/>
            </a:rPr>
            <a:t> vahel liikumisel ei ole alati nähtamatu </a:t>
          </a:r>
          <a:r>
            <a:rPr lang="et-EE" sz="1050" kern="1200" dirty="0"/>
            <a:t> </a:t>
          </a:r>
        </a:p>
      </dgm:t>
    </dgm:pt>
    <dgm:pt modelId="{AC5C3439-AB8F-48F6-8C0D-E0901BFF6002}" type="parTrans" cxnId="{5EB62B25-ED3E-4B33-A6BF-5CFE12E90A43}">
      <dgm:prSet/>
      <dgm:spPr/>
      <dgm:t>
        <a:bodyPr/>
        <a:lstStyle/>
        <a:p>
          <a:endParaRPr lang="et-EE"/>
        </a:p>
      </dgm:t>
    </dgm:pt>
    <dgm:pt modelId="{3FFA383F-D7AC-49B7-85A0-E89F98D1D918}" type="sibTrans" cxnId="{5EB62B25-ED3E-4B33-A6BF-5CFE12E90A43}">
      <dgm:prSet/>
      <dgm:spPr/>
      <dgm:t>
        <a:bodyPr/>
        <a:lstStyle/>
        <a:p>
          <a:endParaRPr lang="et-EE"/>
        </a:p>
      </dgm:t>
    </dgm:pt>
    <dgm:pt modelId="{10DE1A76-C72C-440E-9815-F69910FA4F3C}">
      <dgm:prSet phldrT="[Text]" custT="1"/>
      <dgm:spPr>
        <a:solidFill>
          <a:srgbClr val="E3EFD3">
            <a:alpha val="89804"/>
          </a:srgbClr>
        </a:solidFill>
      </dgm:spPr>
      <dgm:t>
        <a:bodyPr/>
        <a:lstStyle/>
        <a:p>
          <a:pPr marL="57150" lvl="1" indent="-57150" algn="l" defTabSz="466725">
            <a:lnSpc>
              <a:spcPct val="90000"/>
            </a:lnSpc>
            <a:spcBef>
              <a:spcPct val="0"/>
            </a:spcBef>
            <a:spcAft>
              <a:spcPct val="15000"/>
            </a:spcAft>
            <a:buChar char="•"/>
          </a:pPr>
          <a:r>
            <a:rPr lang="et-EE" sz="1050" kern="1200" dirty="0">
              <a:solidFill>
                <a:prstClr val="black">
                  <a:hueOff val="0"/>
                  <a:satOff val="0"/>
                  <a:lumOff val="0"/>
                  <a:alphaOff val="0"/>
                </a:prstClr>
              </a:solidFill>
              <a:latin typeface="Calibri" panose="020F0502020204030204"/>
              <a:ea typeface="+mn-ea"/>
              <a:cs typeface="+mn-cs"/>
            </a:rPr>
            <a:t> IT –äri tasakaalu tuleks parandada.</a:t>
          </a:r>
        </a:p>
      </dgm:t>
    </dgm:pt>
    <dgm:pt modelId="{7A8C1FDD-D090-44F4-BFFD-D896CB948A03}" type="parTrans" cxnId="{24E2B7A9-12D4-4EF6-B0C3-9231E6CBF42F}">
      <dgm:prSet/>
      <dgm:spPr/>
      <dgm:t>
        <a:bodyPr/>
        <a:lstStyle/>
        <a:p>
          <a:endParaRPr lang="et-EE"/>
        </a:p>
      </dgm:t>
    </dgm:pt>
    <dgm:pt modelId="{B5DD8EED-7284-4879-9D85-C2EC19400613}" type="sibTrans" cxnId="{24E2B7A9-12D4-4EF6-B0C3-9231E6CBF42F}">
      <dgm:prSet/>
      <dgm:spPr/>
      <dgm:t>
        <a:bodyPr/>
        <a:lstStyle/>
        <a:p>
          <a:endParaRPr lang="et-EE"/>
        </a:p>
      </dgm:t>
    </dgm:pt>
    <dgm:pt modelId="{E1E835DC-69CF-4EB4-88BD-A7EEC27CD408}">
      <dgm:prSet phldrT="[Text]" custT="1"/>
      <dgm:spPr>
        <a:solidFill>
          <a:srgbClr val="E3EFD3">
            <a:alpha val="89804"/>
          </a:srgbClr>
        </a:solidFill>
      </dgm:spPr>
      <dgm:t>
        <a:bodyPr/>
        <a:lstStyle/>
        <a:p>
          <a:pPr marL="57150" lvl="1" indent="-57150" algn="l" defTabSz="466725">
            <a:lnSpc>
              <a:spcPct val="90000"/>
            </a:lnSpc>
            <a:spcBef>
              <a:spcPct val="0"/>
            </a:spcBef>
            <a:spcAft>
              <a:spcPct val="15000"/>
            </a:spcAft>
            <a:buChar char="•"/>
          </a:pPr>
          <a:r>
            <a:rPr lang="et-EE" sz="1050" kern="1200" dirty="0">
              <a:solidFill>
                <a:prstClr val="black">
                  <a:hueOff val="0"/>
                  <a:satOff val="0"/>
                  <a:lumOff val="0"/>
                  <a:alphaOff val="0"/>
                </a:prstClr>
              </a:solidFill>
              <a:latin typeface="Calibri" panose="020F0502020204030204"/>
              <a:ea typeface="+mn-ea"/>
              <a:cs typeface="+mn-cs"/>
            </a:rPr>
            <a:t>Lõppkasutajate kaasamine arendusse muutunud tavaliseks protsessiks</a:t>
          </a:r>
        </a:p>
      </dgm:t>
    </dgm:pt>
    <dgm:pt modelId="{6ED362E9-B774-4B3D-ABA4-097D3CC260DD}" type="parTrans" cxnId="{EB128333-19FD-4CA4-B10C-984E62DD7419}">
      <dgm:prSet/>
      <dgm:spPr/>
      <dgm:t>
        <a:bodyPr/>
        <a:lstStyle/>
        <a:p>
          <a:endParaRPr lang="et-EE"/>
        </a:p>
      </dgm:t>
    </dgm:pt>
    <dgm:pt modelId="{9E4A1DE2-E436-4D28-9C73-AF080FFA4A98}" type="sibTrans" cxnId="{EB128333-19FD-4CA4-B10C-984E62DD7419}">
      <dgm:prSet/>
      <dgm:spPr/>
      <dgm:t>
        <a:bodyPr/>
        <a:lstStyle/>
        <a:p>
          <a:endParaRPr lang="et-EE"/>
        </a:p>
      </dgm:t>
    </dgm:pt>
    <dgm:pt modelId="{87EF7A28-4C88-4113-97C1-1BA193188271}">
      <dgm:prSet phldrT="[Text]" custT="1"/>
      <dgm:spPr>
        <a:solidFill>
          <a:srgbClr val="E3EFD3">
            <a:alpha val="89804"/>
          </a:srgbClr>
        </a:solidFill>
      </dgm:spPr>
      <dgm:t>
        <a:bodyPr/>
        <a:lstStyle/>
        <a:p>
          <a:pPr marL="57150" lvl="1" indent="-57150" algn="l" defTabSz="466725">
            <a:lnSpc>
              <a:spcPct val="90000"/>
            </a:lnSpc>
            <a:spcBef>
              <a:spcPct val="0"/>
            </a:spcBef>
            <a:spcAft>
              <a:spcPct val="15000"/>
            </a:spcAft>
            <a:buNone/>
          </a:pPr>
          <a:endParaRPr lang="et-EE" sz="1050" kern="1200" dirty="0">
            <a:solidFill>
              <a:prstClr val="black">
                <a:hueOff val="0"/>
                <a:satOff val="0"/>
                <a:lumOff val="0"/>
                <a:alphaOff val="0"/>
              </a:prstClr>
            </a:solidFill>
            <a:latin typeface="Calibri" panose="020F0502020204030204"/>
            <a:ea typeface="+mn-ea"/>
            <a:cs typeface="+mn-cs"/>
          </a:endParaRPr>
        </a:p>
      </dgm:t>
    </dgm:pt>
    <dgm:pt modelId="{2B1F0E3F-7B28-41AF-9824-89D0E4B338FF}" type="parTrans" cxnId="{BA8EB275-D382-49AE-88B0-97E7665A88BC}">
      <dgm:prSet/>
      <dgm:spPr/>
      <dgm:t>
        <a:bodyPr/>
        <a:lstStyle/>
        <a:p>
          <a:endParaRPr lang="et-EE"/>
        </a:p>
      </dgm:t>
    </dgm:pt>
    <dgm:pt modelId="{FAAD064A-B7D5-487A-9F03-3D519E3CC693}" type="sibTrans" cxnId="{BA8EB275-D382-49AE-88B0-97E7665A88BC}">
      <dgm:prSet/>
      <dgm:spPr/>
      <dgm:t>
        <a:bodyPr/>
        <a:lstStyle/>
        <a:p>
          <a:endParaRPr lang="et-EE"/>
        </a:p>
      </dgm:t>
    </dgm:pt>
    <dgm:pt modelId="{CC6092E5-9B7F-46AC-8D0E-9377B335AD87}">
      <dgm:prSet phldrT="[Text]" custT="1"/>
      <dgm:spPr>
        <a:solidFill>
          <a:srgbClr val="E3EFD3">
            <a:alpha val="89804"/>
          </a:srgbClr>
        </a:solidFill>
      </dgm:spPr>
      <dgm:t>
        <a:bodyPr/>
        <a:lstStyle/>
        <a:p>
          <a:pPr marL="57150" lvl="1" indent="0" algn="l" defTabSz="466725">
            <a:lnSpc>
              <a:spcPct val="90000"/>
            </a:lnSpc>
            <a:spcBef>
              <a:spcPct val="0"/>
            </a:spcBef>
            <a:spcAft>
              <a:spcPct val="15000"/>
            </a:spcAft>
          </a:pPr>
          <a:r>
            <a:rPr lang="et-EE" sz="1050" kern="1200" dirty="0"/>
            <a:t> Rahulolu hindamise mõõdikuid saaksime veel parendada.</a:t>
          </a:r>
        </a:p>
      </dgm:t>
    </dgm:pt>
    <dgm:pt modelId="{62DAD3E9-66EA-475C-B350-DED21AF4C6EC}" type="parTrans" cxnId="{26F6E231-1E3D-4A76-8DCB-AEC4D3E124B5}">
      <dgm:prSet/>
      <dgm:spPr/>
      <dgm:t>
        <a:bodyPr/>
        <a:lstStyle/>
        <a:p>
          <a:endParaRPr lang="et-EE"/>
        </a:p>
      </dgm:t>
    </dgm:pt>
    <dgm:pt modelId="{FF422873-E332-4CA9-B896-534FA969C3DA}" type="sibTrans" cxnId="{26F6E231-1E3D-4A76-8DCB-AEC4D3E124B5}">
      <dgm:prSet/>
      <dgm:spPr/>
      <dgm:t>
        <a:bodyPr/>
        <a:lstStyle/>
        <a:p>
          <a:endParaRPr lang="et-EE"/>
        </a:p>
      </dgm:t>
    </dgm:pt>
    <dgm:pt modelId="{FC82C200-18FB-4FDB-BCBD-32E4B6FD1074}">
      <dgm:prSet phldrT="[Text]" custT="1"/>
      <dgm:spPr>
        <a:solidFill>
          <a:schemeClr val="accent6">
            <a:lumMod val="20000"/>
            <a:lumOff val="80000"/>
            <a:alpha val="89804"/>
          </a:schemeClr>
        </a:solidFill>
      </dgm:spPr>
      <dgm:t>
        <a:bodyPr/>
        <a:lstStyle/>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Töös v</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alitsemisala</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ülese</a:t>
          </a:r>
          <a:r>
            <a:rPr kumimoji="0" lang="fi-FI"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koolitusprogrammi</a:t>
          </a:r>
          <a:r>
            <a:rPr kumimoji="0" lang="fi-FI"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läbiviimi</a:t>
          </a:r>
          <a:r>
            <a:rPr kumimoji="0" lang="et-EE" sz="1050" b="0" i="0" u="none" strike="noStrike" kern="1200" cap="none" spc="0" normalizeH="0" baseline="0" dirty="0" err="1">
              <a:ln>
                <a:noFill/>
              </a:ln>
              <a:solidFill>
                <a:prstClr val="black"/>
              </a:solidFill>
              <a:effectLst/>
              <a:uLnTx/>
              <a:uFillTx/>
              <a:latin typeface="Calibri" panose="020F0502020204030204"/>
              <a:ea typeface="+mn-ea"/>
              <a:cs typeface="+mn-cs"/>
            </a:rPr>
            <a:t>ne</a:t>
          </a:r>
          <a:endParaRPr kumimoji="0" lang="et-EE" sz="1050" b="0" i="0" u="none" strike="noStrike" kern="1200" cap="none" spc="0" normalizeH="0" baseline="0" dirty="0">
            <a:ln>
              <a:noFill/>
            </a:ln>
            <a:solidFill>
              <a:prstClr val="black"/>
            </a:solidFill>
            <a:effectLst/>
            <a:uLnTx/>
            <a:uFillTx/>
            <a:latin typeface="Calibri" panose="020F0502020204030204"/>
            <a:ea typeface="+mn-ea"/>
            <a:cs typeface="+mn-cs"/>
          </a:endParaRPr>
        </a:p>
      </dgm:t>
    </dgm:pt>
    <dgm:pt modelId="{770886B7-6CFC-4DBE-9FE1-775075BCC35A}" type="parTrans" cxnId="{075C2220-C2C6-43AA-81F0-E95ECA18B519}">
      <dgm:prSet/>
      <dgm:spPr/>
      <dgm:t>
        <a:bodyPr/>
        <a:lstStyle/>
        <a:p>
          <a:endParaRPr lang="et-EE"/>
        </a:p>
      </dgm:t>
    </dgm:pt>
    <dgm:pt modelId="{96644DD2-0E33-4766-B7F8-E6D222525D53}" type="sibTrans" cxnId="{075C2220-C2C6-43AA-81F0-E95ECA18B519}">
      <dgm:prSet/>
      <dgm:spPr/>
      <dgm:t>
        <a:bodyPr/>
        <a:lstStyle/>
        <a:p>
          <a:endParaRPr lang="et-EE"/>
        </a:p>
      </dgm:t>
    </dgm:pt>
    <dgm:pt modelId="{FC8ECB99-C453-4A70-8DEA-94B5826E8772}">
      <dgm:prSet phldrT="[Text]" custT="1"/>
      <dgm:spPr>
        <a:solidFill>
          <a:schemeClr val="accent6">
            <a:lumMod val="20000"/>
            <a:lumOff val="80000"/>
            <a:alpha val="89804"/>
          </a:schemeClr>
        </a:solidFill>
      </dgm:spPr>
      <dgm:t>
        <a:bodyPr/>
        <a:lstStyle/>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Laia kaasatusega digipööre</a:t>
          </a:r>
        </a:p>
      </dgm:t>
    </dgm:pt>
    <dgm:pt modelId="{47718503-A9B8-41FF-A0BF-FCE77C2BEBE8}" type="parTrans" cxnId="{7D9920FC-B422-4950-BAB6-2987B0C3454E}">
      <dgm:prSet/>
      <dgm:spPr/>
      <dgm:t>
        <a:bodyPr/>
        <a:lstStyle/>
        <a:p>
          <a:endParaRPr lang="et-EE"/>
        </a:p>
      </dgm:t>
    </dgm:pt>
    <dgm:pt modelId="{38B6C294-46D4-4550-99B2-865D1E18A69A}" type="sibTrans" cxnId="{7D9920FC-B422-4950-BAB6-2987B0C3454E}">
      <dgm:prSet/>
      <dgm:spPr/>
      <dgm:t>
        <a:bodyPr/>
        <a:lstStyle/>
        <a:p>
          <a:endParaRPr lang="et-EE"/>
        </a:p>
      </dgm:t>
    </dgm:pt>
    <dgm:pt modelId="{4845EC97-72FD-4F5A-92DE-94C38E55EE95}">
      <dgm:prSet phldrT="[Text]" custT="1"/>
      <dgm:spPr>
        <a:solidFill>
          <a:schemeClr val="accent6">
            <a:lumMod val="20000"/>
            <a:lumOff val="80000"/>
            <a:alpha val="89804"/>
          </a:schemeClr>
        </a:solidFill>
      </dgm:spPr>
      <dgm:t>
        <a:bodyPr/>
        <a:lstStyle/>
        <a:p>
          <a:pPr marL="57150" lvl="1" indent="0" algn="l" defTabSz="466725">
            <a:lnSpc>
              <a:spcPct val="90000"/>
            </a:lnSpc>
            <a:spcBef>
              <a:spcPct val="0"/>
            </a:spcBef>
            <a:spcAft>
              <a:spcPct val="15000"/>
            </a:spcAft>
            <a:buFont typeface="Arial" panose="020B0604020202020204" pitchFamily="34" charset="0"/>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Saaksime parendada ärilist digipöörde juhtimist ( kesksemalt mõõdikud, äriline strateegiline, muudatuste eestvedamine)</a:t>
          </a:r>
        </a:p>
      </dgm:t>
    </dgm:pt>
    <dgm:pt modelId="{D4D4A17E-BC08-490F-97AF-39C8992E65A8}" type="parTrans" cxnId="{B74AF5D0-54EF-452D-B47E-E96DFFF17F18}">
      <dgm:prSet/>
      <dgm:spPr/>
      <dgm:t>
        <a:bodyPr/>
        <a:lstStyle/>
        <a:p>
          <a:endParaRPr lang="et-EE"/>
        </a:p>
      </dgm:t>
    </dgm:pt>
    <dgm:pt modelId="{AD9D05F6-A1D1-4EE8-87A1-AC9D3550A36E}" type="sibTrans" cxnId="{B74AF5D0-54EF-452D-B47E-E96DFFF17F18}">
      <dgm:prSet/>
      <dgm:spPr/>
      <dgm:t>
        <a:bodyPr/>
        <a:lstStyle/>
        <a:p>
          <a:endParaRPr lang="et-EE"/>
        </a:p>
      </dgm:t>
    </dgm:pt>
    <dgm:pt modelId="{809635A0-29BC-44D0-9680-A988F56A323E}">
      <dgm:prSet phldrT="[Text]" custT="1"/>
      <dgm:spPr>
        <a:solidFill>
          <a:srgbClr val="FBDBC7">
            <a:alpha val="89804"/>
          </a:srgbClr>
        </a:solidFill>
      </dgm:spPr>
      <dgm:t>
        <a:bodyPr/>
        <a:lstStyle/>
        <a:p>
          <a:r>
            <a:rPr lang="et-EE" sz="1050" dirty="0"/>
            <a:t>Mitmed uued algatused toetavad kestlikkuse põhimõtteid ( rohefoor, e-põlluraamat, suurandmed)</a:t>
          </a:r>
        </a:p>
      </dgm:t>
    </dgm:pt>
    <dgm:pt modelId="{05EF095F-B6DD-486E-852A-B0EF6E1654C9}" type="parTrans" cxnId="{0292EC00-E7EB-40C9-A566-37F1AF718477}">
      <dgm:prSet/>
      <dgm:spPr/>
      <dgm:t>
        <a:bodyPr/>
        <a:lstStyle/>
        <a:p>
          <a:endParaRPr lang="et-EE"/>
        </a:p>
      </dgm:t>
    </dgm:pt>
    <dgm:pt modelId="{F8AF5098-C6DF-4D78-9ADC-FD103849C879}" type="sibTrans" cxnId="{0292EC00-E7EB-40C9-A566-37F1AF718477}">
      <dgm:prSet/>
      <dgm:spPr/>
      <dgm:t>
        <a:bodyPr/>
        <a:lstStyle/>
        <a:p>
          <a:endParaRPr lang="et-EE"/>
        </a:p>
      </dgm:t>
    </dgm:pt>
    <dgm:pt modelId="{AD5C4246-A81D-411F-8458-F16C1899F1E8}">
      <dgm:prSet phldrT="[Text]" custT="1"/>
      <dgm:spPr>
        <a:solidFill>
          <a:schemeClr val="accent4">
            <a:lumMod val="20000"/>
            <a:lumOff val="80000"/>
            <a:alpha val="89804"/>
          </a:schemeClr>
        </a:solidFill>
      </dgm:spPr>
      <dgm:t>
        <a:bodyPr/>
        <a:lstStyle/>
        <a:p>
          <a:r>
            <a:rPr lang="et-EE" sz="1000" dirty="0"/>
            <a:t>Olulise mõjuga intsidente pole olnud </a:t>
          </a:r>
        </a:p>
      </dgm:t>
    </dgm:pt>
    <dgm:pt modelId="{71426AC7-C1EF-433A-99B2-41898EB0095B}" type="parTrans" cxnId="{15A853AB-2B2B-4406-88B1-6D8080CF972E}">
      <dgm:prSet/>
      <dgm:spPr/>
      <dgm:t>
        <a:bodyPr/>
        <a:lstStyle/>
        <a:p>
          <a:endParaRPr lang="et-EE"/>
        </a:p>
      </dgm:t>
    </dgm:pt>
    <dgm:pt modelId="{E83674A8-2068-4428-BC22-0C19DD5FF791}" type="sibTrans" cxnId="{15A853AB-2B2B-4406-88B1-6D8080CF972E}">
      <dgm:prSet/>
      <dgm:spPr/>
      <dgm:t>
        <a:bodyPr/>
        <a:lstStyle/>
        <a:p>
          <a:endParaRPr lang="et-EE"/>
        </a:p>
      </dgm:t>
    </dgm:pt>
    <dgm:pt modelId="{4DFEB5E1-AAE3-405A-859F-DE47C0EAF74B}">
      <dgm:prSet phldrT="[Text]" custT="1"/>
      <dgm:spPr>
        <a:solidFill>
          <a:schemeClr val="accent6">
            <a:lumMod val="20000"/>
            <a:lumOff val="80000"/>
            <a:alpha val="89804"/>
          </a:schemeClr>
        </a:solidFill>
      </dgm:spPr>
      <dgm:t>
        <a:bodyPr/>
        <a:lstStyle/>
        <a:p>
          <a:pPr marL="57150" lvl="1" indent="0" algn="l" defTabSz="444500">
            <a:lnSpc>
              <a:spcPct val="90000"/>
            </a:lnSpc>
            <a:spcBef>
              <a:spcPct val="0"/>
            </a:spcBef>
            <a:spcAft>
              <a:spcPct val="15000"/>
            </a:spcAft>
            <a:buFont typeface="Arial" panose="020B0604020202020204" pitchFamily="34" charset="0"/>
            <a:buNone/>
          </a:pPr>
          <a:endParaRPr lang="et-EE" sz="1000" kern="1200" dirty="0">
            <a:solidFill>
              <a:prstClr val="black">
                <a:hueOff val="0"/>
                <a:satOff val="0"/>
                <a:lumOff val="0"/>
                <a:alphaOff val="0"/>
              </a:prstClr>
            </a:solidFill>
            <a:latin typeface="Calibri" panose="020F0502020204030204"/>
            <a:ea typeface="+mn-ea"/>
            <a:cs typeface="+mn-cs"/>
          </a:endParaRPr>
        </a:p>
      </dgm:t>
    </dgm:pt>
    <dgm:pt modelId="{82CBDEA2-C87C-4886-8BD2-26C1C9E4CD83}" type="parTrans" cxnId="{A93CD05A-8E15-4E7C-BA4A-61D435245CF4}">
      <dgm:prSet/>
      <dgm:spPr/>
      <dgm:t>
        <a:bodyPr/>
        <a:lstStyle/>
        <a:p>
          <a:endParaRPr lang="et-EE"/>
        </a:p>
      </dgm:t>
    </dgm:pt>
    <dgm:pt modelId="{85BD6E22-CF42-40D0-B74C-62191C8E5FC5}" type="sibTrans" cxnId="{A93CD05A-8E15-4E7C-BA4A-61D435245CF4}">
      <dgm:prSet/>
      <dgm:spPr/>
      <dgm:t>
        <a:bodyPr/>
        <a:lstStyle/>
        <a:p>
          <a:endParaRPr lang="et-EE"/>
        </a:p>
      </dgm:t>
    </dgm:pt>
    <dgm:pt modelId="{FB0EB8AC-8B45-4D1D-BCE3-A4D94827D95B}">
      <dgm:prSet phldrT="[Text]" custT="1"/>
      <dgm:spPr>
        <a:solidFill>
          <a:schemeClr val="accent6">
            <a:lumMod val="20000"/>
            <a:lumOff val="80000"/>
            <a:alpha val="89804"/>
          </a:schemeClr>
        </a:solidFill>
      </dgm:spPr>
      <dgm:t>
        <a:bodyPr/>
        <a:lstStyle/>
        <a:p>
          <a:r>
            <a:rPr lang="et-EE" sz="1050" dirty="0"/>
            <a:t>Riigipilv on kallis. </a:t>
          </a:r>
        </a:p>
      </dgm:t>
    </dgm:pt>
    <dgm:pt modelId="{F660C4F9-02C9-4FFA-84EC-F53AE9D5C0CE}" type="sibTrans" cxnId="{7D94C7D6-8237-4C9C-9573-8A46348C3027}">
      <dgm:prSet/>
      <dgm:spPr/>
      <dgm:t>
        <a:bodyPr/>
        <a:lstStyle/>
        <a:p>
          <a:endParaRPr lang="et-EE" sz="1600"/>
        </a:p>
      </dgm:t>
    </dgm:pt>
    <dgm:pt modelId="{B09B17C0-AC41-4076-9C79-A6EA57368274}" type="parTrans" cxnId="{7D94C7D6-8237-4C9C-9573-8A46348C3027}">
      <dgm:prSet/>
      <dgm:spPr/>
      <dgm:t>
        <a:bodyPr/>
        <a:lstStyle/>
        <a:p>
          <a:endParaRPr lang="et-EE" sz="1600"/>
        </a:p>
      </dgm:t>
    </dgm:pt>
    <dgm:pt modelId="{7D5F1E12-3740-42C9-A8AD-605CAD1BF00F}">
      <dgm:prSet phldrT="[Text]" custT="1"/>
      <dgm:spPr>
        <a:solidFill>
          <a:schemeClr val="accent6">
            <a:lumMod val="20000"/>
            <a:lumOff val="80000"/>
            <a:alpha val="89804"/>
          </a:schemeClr>
        </a:solidFill>
      </dgm:spPr>
      <dgm:t>
        <a:bodyPr/>
        <a:lstStyle/>
        <a:p>
          <a:r>
            <a:rPr lang="et-EE" sz="1050" dirty="0" err="1"/>
            <a:t>Andmetejuht</a:t>
          </a:r>
          <a:r>
            <a:rPr lang="et-EE" sz="1050" dirty="0"/>
            <a:t> on värbamisel</a:t>
          </a:r>
        </a:p>
      </dgm:t>
    </dgm:pt>
    <dgm:pt modelId="{237A6FB1-2395-4459-BB0D-C98657B3B8C8}" type="parTrans" cxnId="{DB83BBD1-DF83-4B0E-B471-031B2B94080B}">
      <dgm:prSet/>
      <dgm:spPr/>
      <dgm:t>
        <a:bodyPr/>
        <a:lstStyle/>
        <a:p>
          <a:endParaRPr lang="et-EE"/>
        </a:p>
      </dgm:t>
    </dgm:pt>
    <dgm:pt modelId="{7F0AD7CA-C9EF-4F82-BC1A-3C73AB94B4E5}" type="sibTrans" cxnId="{DB83BBD1-DF83-4B0E-B471-031B2B94080B}">
      <dgm:prSet/>
      <dgm:spPr/>
      <dgm:t>
        <a:bodyPr/>
        <a:lstStyle/>
        <a:p>
          <a:endParaRPr lang="et-EE"/>
        </a:p>
      </dgm:t>
    </dgm:pt>
    <dgm:pt modelId="{5A8BCCE9-E39D-4B08-AE73-860A356AC213}" type="pres">
      <dgm:prSet presAssocID="{44D8225F-8038-4688-82E6-55682DAF2B5A}" presName="Name0" presStyleCnt="0">
        <dgm:presLayoutVars>
          <dgm:dir/>
          <dgm:animLvl val="lvl"/>
          <dgm:resizeHandles val="exact"/>
        </dgm:presLayoutVars>
      </dgm:prSet>
      <dgm:spPr/>
    </dgm:pt>
    <dgm:pt modelId="{77E57F59-BD10-47D5-8B87-517EC59209D0}" type="pres">
      <dgm:prSet presAssocID="{62DC8CF8-6C90-4085-9E14-E19E9BFDD59B}" presName="composite" presStyleCnt="0"/>
      <dgm:spPr/>
    </dgm:pt>
    <dgm:pt modelId="{1531C2B5-C11E-4AD1-A96B-E2163872BA7A}" type="pres">
      <dgm:prSet presAssocID="{62DC8CF8-6C90-4085-9E14-E19E9BFDD59B}" presName="parTx" presStyleLbl="alignNode1" presStyleIdx="0" presStyleCnt="6">
        <dgm:presLayoutVars>
          <dgm:chMax val="0"/>
          <dgm:chPref val="0"/>
          <dgm:bulletEnabled val="1"/>
        </dgm:presLayoutVars>
      </dgm:prSet>
      <dgm:spPr/>
    </dgm:pt>
    <dgm:pt modelId="{BE90B2BC-CB0B-4FE2-B6BC-4F7639D03DBB}" type="pres">
      <dgm:prSet presAssocID="{62DC8CF8-6C90-4085-9E14-E19E9BFDD59B}" presName="desTx" presStyleLbl="alignAccFollowNode1" presStyleIdx="0" presStyleCnt="6">
        <dgm:presLayoutVars>
          <dgm:bulletEnabled val="1"/>
        </dgm:presLayoutVars>
      </dgm:prSet>
      <dgm:spPr/>
    </dgm:pt>
    <dgm:pt modelId="{7CD05D8B-1A2C-437F-AAE5-2D777E7DA191}" type="pres">
      <dgm:prSet presAssocID="{5507D5B9-D14F-4168-AD65-43CB0F8EB96E}" presName="space" presStyleCnt="0"/>
      <dgm:spPr/>
    </dgm:pt>
    <dgm:pt modelId="{7DA65727-BCE6-4B7C-B288-144FB1F23B9D}" type="pres">
      <dgm:prSet presAssocID="{00B51C51-1E41-4049-9B00-1CE81B4AA47A}" presName="composite" presStyleCnt="0"/>
      <dgm:spPr/>
    </dgm:pt>
    <dgm:pt modelId="{6707AA74-3860-43FD-96E4-8E8A422ADE39}" type="pres">
      <dgm:prSet presAssocID="{00B51C51-1E41-4049-9B00-1CE81B4AA47A}" presName="parTx" presStyleLbl="alignNode1" presStyleIdx="1" presStyleCnt="6" custScaleX="108771">
        <dgm:presLayoutVars>
          <dgm:chMax val="0"/>
          <dgm:chPref val="0"/>
          <dgm:bulletEnabled val="1"/>
        </dgm:presLayoutVars>
      </dgm:prSet>
      <dgm:spPr/>
    </dgm:pt>
    <dgm:pt modelId="{7AC486C8-CB38-4108-B7B1-1AE95E9D5FCC}" type="pres">
      <dgm:prSet presAssocID="{00B51C51-1E41-4049-9B00-1CE81B4AA47A}" presName="desTx" presStyleLbl="alignAccFollowNode1" presStyleIdx="1" presStyleCnt="6" custScaleX="105925">
        <dgm:presLayoutVars>
          <dgm:bulletEnabled val="1"/>
        </dgm:presLayoutVars>
      </dgm:prSet>
      <dgm:spPr/>
    </dgm:pt>
    <dgm:pt modelId="{1A122719-E075-4057-A779-2201FFAD2FEB}" type="pres">
      <dgm:prSet presAssocID="{BA3D6820-9A0B-493F-BC31-BF992E696809}" presName="space" presStyleCnt="0"/>
      <dgm:spPr/>
    </dgm:pt>
    <dgm:pt modelId="{6F678985-FF72-40FE-A08B-DD556588200C}" type="pres">
      <dgm:prSet presAssocID="{AE99939B-9E36-4C0C-94AE-9EA881D4CBE1}" presName="composite" presStyleCnt="0"/>
      <dgm:spPr/>
    </dgm:pt>
    <dgm:pt modelId="{FA562147-9FE1-44E7-98EF-32481252CCD9}" type="pres">
      <dgm:prSet presAssocID="{AE99939B-9E36-4C0C-94AE-9EA881D4CBE1}" presName="parTx" presStyleLbl="alignNode1" presStyleIdx="2" presStyleCnt="6">
        <dgm:presLayoutVars>
          <dgm:chMax val="0"/>
          <dgm:chPref val="0"/>
          <dgm:bulletEnabled val="1"/>
        </dgm:presLayoutVars>
      </dgm:prSet>
      <dgm:spPr/>
    </dgm:pt>
    <dgm:pt modelId="{44817F4C-DC45-4F49-A1E1-C110984D995B}" type="pres">
      <dgm:prSet presAssocID="{AE99939B-9E36-4C0C-94AE-9EA881D4CBE1}" presName="desTx" presStyleLbl="alignAccFollowNode1" presStyleIdx="2" presStyleCnt="6">
        <dgm:presLayoutVars>
          <dgm:bulletEnabled val="1"/>
        </dgm:presLayoutVars>
      </dgm:prSet>
      <dgm:spPr/>
    </dgm:pt>
    <dgm:pt modelId="{E2995F22-8652-40AE-AE17-08A99C088716}" type="pres">
      <dgm:prSet presAssocID="{A90A4260-EB30-4B85-8501-3D526F19C55F}" presName="space" presStyleCnt="0"/>
      <dgm:spPr/>
    </dgm:pt>
    <dgm:pt modelId="{9EB7856D-EBBE-487A-8E29-6A1736926EA6}" type="pres">
      <dgm:prSet presAssocID="{9A8EF368-594E-442F-9334-5AB549ECB70C}" presName="composite" presStyleCnt="0"/>
      <dgm:spPr/>
    </dgm:pt>
    <dgm:pt modelId="{E0ADB50E-A5E2-456B-8F39-B2CBCE30CFD4}" type="pres">
      <dgm:prSet presAssocID="{9A8EF368-594E-442F-9334-5AB549ECB70C}" presName="parTx" presStyleLbl="alignNode1" presStyleIdx="3" presStyleCnt="6">
        <dgm:presLayoutVars>
          <dgm:chMax val="0"/>
          <dgm:chPref val="0"/>
          <dgm:bulletEnabled val="1"/>
        </dgm:presLayoutVars>
      </dgm:prSet>
      <dgm:spPr/>
    </dgm:pt>
    <dgm:pt modelId="{587B077F-774E-455C-BDBB-C3E12812EDA9}" type="pres">
      <dgm:prSet presAssocID="{9A8EF368-594E-442F-9334-5AB549ECB70C}" presName="desTx" presStyleLbl="alignAccFollowNode1" presStyleIdx="3" presStyleCnt="6">
        <dgm:presLayoutVars>
          <dgm:bulletEnabled val="1"/>
        </dgm:presLayoutVars>
      </dgm:prSet>
      <dgm:spPr/>
    </dgm:pt>
    <dgm:pt modelId="{9C93E963-0AB8-404C-8C64-5209A6C594E9}" type="pres">
      <dgm:prSet presAssocID="{CFA6D612-F373-4F73-8B43-642C5B68635D}" presName="space" presStyleCnt="0"/>
      <dgm:spPr/>
    </dgm:pt>
    <dgm:pt modelId="{B1690301-EA1D-4E14-B8D6-564FF9540ADF}" type="pres">
      <dgm:prSet presAssocID="{1F6CCA9D-62F2-472D-94C4-CB4C68D3D4D8}" presName="composite" presStyleCnt="0"/>
      <dgm:spPr/>
    </dgm:pt>
    <dgm:pt modelId="{097F9621-3BDE-4930-9649-EE1AAA3E8663}" type="pres">
      <dgm:prSet presAssocID="{1F6CCA9D-62F2-472D-94C4-CB4C68D3D4D8}" presName="parTx" presStyleLbl="alignNode1" presStyleIdx="4" presStyleCnt="6">
        <dgm:presLayoutVars>
          <dgm:chMax val="0"/>
          <dgm:chPref val="0"/>
          <dgm:bulletEnabled val="1"/>
        </dgm:presLayoutVars>
      </dgm:prSet>
      <dgm:spPr/>
    </dgm:pt>
    <dgm:pt modelId="{7AAF8D76-ED18-44C6-87F0-65C0DCC42504}" type="pres">
      <dgm:prSet presAssocID="{1F6CCA9D-62F2-472D-94C4-CB4C68D3D4D8}" presName="desTx" presStyleLbl="alignAccFollowNode1" presStyleIdx="4" presStyleCnt="6">
        <dgm:presLayoutVars>
          <dgm:bulletEnabled val="1"/>
        </dgm:presLayoutVars>
      </dgm:prSet>
      <dgm:spPr/>
    </dgm:pt>
    <dgm:pt modelId="{8B4A4224-994D-42E2-A628-695810FAA1D6}" type="pres">
      <dgm:prSet presAssocID="{E845DC25-5E79-42E2-92C5-EBE790B86312}" presName="space" presStyleCnt="0"/>
      <dgm:spPr/>
    </dgm:pt>
    <dgm:pt modelId="{6FFA08E1-9D14-447F-B75E-B0504DF12E7F}" type="pres">
      <dgm:prSet presAssocID="{E528639D-59DA-4304-A076-E675F965018B}" presName="composite" presStyleCnt="0"/>
      <dgm:spPr/>
    </dgm:pt>
    <dgm:pt modelId="{9D258083-34F1-41F1-A879-075E425AD0F4}" type="pres">
      <dgm:prSet presAssocID="{E528639D-59DA-4304-A076-E675F965018B}" presName="parTx" presStyleLbl="alignNode1" presStyleIdx="5" presStyleCnt="6">
        <dgm:presLayoutVars>
          <dgm:chMax val="0"/>
          <dgm:chPref val="0"/>
          <dgm:bulletEnabled val="1"/>
        </dgm:presLayoutVars>
      </dgm:prSet>
      <dgm:spPr/>
    </dgm:pt>
    <dgm:pt modelId="{8251A3AC-3391-49BB-9D59-8FEA7868424D}" type="pres">
      <dgm:prSet presAssocID="{E528639D-59DA-4304-A076-E675F965018B}" presName="desTx" presStyleLbl="alignAccFollowNode1" presStyleIdx="5" presStyleCnt="6">
        <dgm:presLayoutVars>
          <dgm:bulletEnabled val="1"/>
        </dgm:presLayoutVars>
      </dgm:prSet>
      <dgm:spPr/>
    </dgm:pt>
  </dgm:ptLst>
  <dgm:cxnLst>
    <dgm:cxn modelId="{0292EC00-E7EB-40C9-A566-37F1AF718477}" srcId="{9A8EF368-594E-442F-9334-5AB549ECB70C}" destId="{809635A0-29BC-44D0-9680-A988F56A323E}" srcOrd="0" destOrd="0" parTransId="{05EF095F-B6DD-486E-852A-B0EF6E1654C9}" sibTransId="{F8AF5098-C6DF-4D78-9ADC-FD103849C879}"/>
    <dgm:cxn modelId="{C1738C05-7542-4289-A2EF-E2E21110A445}" srcId="{44D8225F-8038-4688-82E6-55682DAF2B5A}" destId="{00B51C51-1E41-4049-9B00-1CE81B4AA47A}" srcOrd="1" destOrd="0" parTransId="{97F1D6C9-59D2-4544-A982-FC77C04F6208}" sibTransId="{BA3D6820-9A0B-493F-BC31-BF992E696809}"/>
    <dgm:cxn modelId="{6061EA05-17AC-4CF1-B203-F4513E5CEBAF}" type="presOf" srcId="{AD5C4246-A81D-411F-8458-F16C1899F1E8}" destId="{44817F4C-DC45-4F49-A1E1-C110984D995B}" srcOrd="0" destOrd="5" presId="urn:microsoft.com/office/officeart/2005/8/layout/hList1"/>
    <dgm:cxn modelId="{35D0D40B-696B-40C9-B33D-63837D914464}" type="presOf" srcId="{39837B8D-0C33-4A76-B348-14B928B558D3}" destId="{587B077F-774E-455C-BDBB-C3E12812EDA9}" srcOrd="0" destOrd="1" presId="urn:microsoft.com/office/officeart/2005/8/layout/hList1"/>
    <dgm:cxn modelId="{3984AC0C-A017-4AB8-8E7E-CA3D59483C9C}" srcId="{00B51C51-1E41-4049-9B00-1CE81B4AA47A}" destId="{FAD440BD-A250-4D83-902B-5B5BF31A77B8}" srcOrd="0" destOrd="0" parTransId="{43FD0A2F-E619-48B2-B505-B427B20DE571}" sibTransId="{BA7124C4-97C2-49B9-A057-1C928FB616E8}"/>
    <dgm:cxn modelId="{7E6D390E-41A6-45FD-8E18-C8AC35C00BFD}" srcId="{62DC8CF8-6C90-4085-9E14-E19E9BFDD59B}" destId="{66A1EB72-83BE-4781-A9B7-39021049A282}" srcOrd="2" destOrd="0" parTransId="{3D890A04-A137-45EB-9C91-64D042D4E422}" sibTransId="{89B15FFA-6130-42C1-89C7-4904AD559ED3}"/>
    <dgm:cxn modelId="{EE1B990E-4503-4E7A-AB68-07E145A9390C}" type="presOf" srcId="{592434D1-5711-490A-A765-DBF6DA481CB5}" destId="{7AAF8D76-ED18-44C6-87F0-65C0DCC42504}" srcOrd="0" destOrd="5" presId="urn:microsoft.com/office/officeart/2005/8/layout/hList1"/>
    <dgm:cxn modelId="{2E942514-2444-4C84-8F78-9111026D038F}" type="presOf" srcId="{A86C2295-35F0-4AD3-B3BC-C4F7E346C942}" destId="{587B077F-774E-455C-BDBB-C3E12812EDA9}" srcOrd="0" destOrd="3" presId="urn:microsoft.com/office/officeart/2005/8/layout/hList1"/>
    <dgm:cxn modelId="{71826914-4635-4AEE-A01C-FFF8C8383895}" srcId="{E528639D-59DA-4304-A076-E675F965018B}" destId="{78CC5458-1D17-4101-918E-17488CE13C94}" srcOrd="3" destOrd="0" parTransId="{0FDF716D-21C0-4E0F-A8AA-7DE847E20FAA}" sibTransId="{E2E0060A-8640-40D6-99AD-AE106703B3F2}"/>
    <dgm:cxn modelId="{D0CEFA14-255F-44B9-94D3-CD65E0CA73BA}" type="presOf" srcId="{B6EE3D66-8610-46BD-9DD7-66E23F46EDD3}" destId="{7AAF8D76-ED18-44C6-87F0-65C0DCC42504}" srcOrd="0" destOrd="4" presId="urn:microsoft.com/office/officeart/2005/8/layout/hList1"/>
    <dgm:cxn modelId="{63E38715-AFF9-4704-AAA6-BC3E8268D5BA}" type="presOf" srcId="{635B652A-EB21-4898-BE8D-141915B307CB}" destId="{7AAF8D76-ED18-44C6-87F0-65C0DCC42504}" srcOrd="0" destOrd="2" presId="urn:microsoft.com/office/officeart/2005/8/layout/hList1"/>
    <dgm:cxn modelId="{E5155216-CD06-48B1-BC60-7A39061EDCEE}" srcId="{E528639D-59DA-4304-A076-E675F965018B}" destId="{568FA23C-8837-4B6C-B091-DE0DE28DCAE0}" srcOrd="2" destOrd="0" parTransId="{438DAEE5-E2A1-4844-853F-BF6B0515B285}" sibTransId="{381F3363-1338-494A-AE7F-95EF81EF9B95}"/>
    <dgm:cxn modelId="{8F713A1A-F490-40D8-94F9-6252768EA959}" type="presOf" srcId="{62DC8CF8-6C90-4085-9E14-E19E9BFDD59B}" destId="{1531C2B5-C11E-4AD1-A96B-E2163872BA7A}" srcOrd="0" destOrd="0" presId="urn:microsoft.com/office/officeart/2005/8/layout/hList1"/>
    <dgm:cxn modelId="{A0F5591A-CB8F-479A-8555-76CDBECF1F7F}" srcId="{AE99939B-9E36-4C0C-94AE-9EA881D4CBE1}" destId="{F4A48A79-9C09-4373-AE47-93C5D275F93F}" srcOrd="1" destOrd="0" parTransId="{8E48C401-D498-4551-80BA-917D3324DEAD}" sibTransId="{B8AC0152-7F18-429D-B096-1F31584F6ADF}"/>
    <dgm:cxn modelId="{90CF1D1C-43AC-4542-B238-C537EC381D1E}" type="presOf" srcId="{2580D58D-27CC-4B30-BA1E-5C43F4A58708}" destId="{BE90B2BC-CB0B-4FE2-B6BC-4F7639D03DBB}" srcOrd="0" destOrd="4" presId="urn:microsoft.com/office/officeart/2005/8/layout/hList1"/>
    <dgm:cxn modelId="{075C2220-C2C6-43AA-81F0-E95ECA18B519}" srcId="{E528639D-59DA-4304-A076-E675F965018B}" destId="{FC82C200-18FB-4FDB-BCBD-32E4B6FD1074}" srcOrd="4" destOrd="0" parTransId="{770886B7-6CFC-4DBE-9FE1-775075BCC35A}" sibTransId="{96644DD2-0E33-4766-B7F8-E6D222525D53}"/>
    <dgm:cxn modelId="{5EB62B25-ED3E-4B33-A6BF-5CFE12E90A43}" srcId="{1F6CCA9D-62F2-472D-94C4-CB4C68D3D4D8}" destId="{635B652A-EB21-4898-BE8D-141915B307CB}" srcOrd="2" destOrd="0" parTransId="{AC5C3439-AB8F-48F6-8C0D-E0901BFF6002}" sibTransId="{3FFA383F-D7AC-49B7-85A0-E89F98D1D918}"/>
    <dgm:cxn modelId="{D802FD2A-8A34-4455-92F4-7CFC14874F14}" type="presOf" srcId="{9D52F791-34EC-4B0A-86BA-A2BAECB600E0}" destId="{8251A3AC-3391-49BB-9D59-8FEA7868424D}" srcOrd="0" destOrd="8" presId="urn:microsoft.com/office/officeart/2005/8/layout/hList1"/>
    <dgm:cxn modelId="{EEC8B82B-2725-4F97-A12A-A66655C70CCB}" type="presOf" srcId="{613DBDD9-6161-4CB4-8912-C5C8BF1BC88F}" destId="{7AAF8D76-ED18-44C6-87F0-65C0DCC42504}" srcOrd="0" destOrd="0" presId="urn:microsoft.com/office/officeart/2005/8/layout/hList1"/>
    <dgm:cxn modelId="{66D4EF2B-32C2-4169-AC3A-61893D5937BB}" type="presOf" srcId="{8997485B-8166-4F56-BB00-4FC38E7ECE2F}" destId="{44817F4C-DC45-4F49-A1E1-C110984D995B}" srcOrd="0" destOrd="3" presId="urn:microsoft.com/office/officeart/2005/8/layout/hList1"/>
    <dgm:cxn modelId="{0A500B2F-987D-4CE7-9A4B-FD9BF02983CC}" srcId="{44D8225F-8038-4688-82E6-55682DAF2B5A}" destId="{E528639D-59DA-4304-A076-E675F965018B}" srcOrd="5" destOrd="0" parTransId="{E5FC6E7A-3BF3-4285-A507-CD02F3B09437}" sibTransId="{215F52E0-013C-4A69-BA81-866D6F137D46}"/>
    <dgm:cxn modelId="{6A031431-0BA0-439E-AEE4-08E2B71B9F95}" srcId="{E528639D-59DA-4304-A076-E675F965018B}" destId="{C88FB308-9257-4348-8856-E3527520BB6C}" srcOrd="1" destOrd="0" parTransId="{331DE93A-A202-4692-AD93-76CFEFE99430}" sibTransId="{FE90B5F0-70EE-4250-9F29-B86D27CCC5B8}"/>
    <dgm:cxn modelId="{E735A831-E8E6-49ED-B253-07CE426A123A}" srcId="{AE99939B-9E36-4C0C-94AE-9EA881D4CBE1}" destId="{BE0D7A02-6B69-4586-A131-B0F54ED4654E}" srcOrd="2" destOrd="0" parTransId="{2D8A75B0-9D8A-464C-9F50-D3E0C561E82E}" sibTransId="{78568CA2-8419-49A7-9C6F-0BB29BFED986}"/>
    <dgm:cxn modelId="{26F6E231-1E3D-4A76-8DCB-AEC4D3E124B5}" srcId="{1F6CCA9D-62F2-472D-94C4-CB4C68D3D4D8}" destId="{CC6092E5-9B7F-46AC-8D0E-9377B335AD87}" srcOrd="1" destOrd="0" parTransId="{62DAD3E9-66EA-475C-B350-DED21AF4C6EC}" sibTransId="{FF422873-E332-4CA9-B896-534FA969C3DA}"/>
    <dgm:cxn modelId="{22F73432-288F-4D49-914B-E180B6BCE6A9}" type="presOf" srcId="{4DFEB5E1-AAE3-405A-859F-DE47C0EAF74B}" destId="{8251A3AC-3391-49BB-9D59-8FEA7868424D}" srcOrd="0" destOrd="7" presId="urn:microsoft.com/office/officeart/2005/8/layout/hList1"/>
    <dgm:cxn modelId="{EB128333-19FD-4CA4-B10C-984E62DD7419}" srcId="{1F6CCA9D-62F2-472D-94C4-CB4C68D3D4D8}" destId="{E1E835DC-69CF-4EB4-88BD-A7EEC27CD408}" srcOrd="7" destOrd="0" parTransId="{6ED362E9-B774-4B3D-ABA4-097D3CC260DD}" sibTransId="{9E4A1DE2-E436-4D28-9C73-AF080FFA4A98}"/>
    <dgm:cxn modelId="{9E024A3B-C8DF-42EC-A516-DD8C440F37BD}" srcId="{62DC8CF8-6C90-4085-9E14-E19E9BFDD59B}" destId="{FBEF546C-D1B9-4B4B-950E-422799FCFFE3}" srcOrd="5" destOrd="0" parTransId="{9BD10941-DB1D-4373-9127-A106B41359CB}" sibTransId="{EB28D584-7F16-45E5-BE91-25C0BE7944D6}"/>
    <dgm:cxn modelId="{23D0503C-7F1A-43E4-95A9-F6F221FC9338}" type="presOf" srcId="{F2281955-BD62-4FB1-8CE3-6D853E04187B}" destId="{7AAF8D76-ED18-44C6-87F0-65C0DCC42504}" srcOrd="0" destOrd="3" presId="urn:microsoft.com/office/officeart/2005/8/layout/hList1"/>
    <dgm:cxn modelId="{6D42ED3E-13B2-4B59-B0B4-60A9133D299D}" type="presOf" srcId="{87EF7A28-4C88-4113-97C1-1BA193188271}" destId="{7AAF8D76-ED18-44C6-87F0-65C0DCC42504}" srcOrd="0" destOrd="8" presId="urn:microsoft.com/office/officeart/2005/8/layout/hList1"/>
    <dgm:cxn modelId="{D89CF85C-4745-48CA-94B8-F3A5D3B897BE}" srcId="{AE99939B-9E36-4C0C-94AE-9EA881D4CBE1}" destId="{B143D0ED-7CE4-498F-A0C6-BCC7CD534453}" srcOrd="0" destOrd="0" parTransId="{C1C4BF9A-D02A-48EC-9EBA-5EA489C722BB}" sibTransId="{110E40A4-4206-407F-8C62-538CD8F51D1A}"/>
    <dgm:cxn modelId="{C807C342-5326-4267-BB11-4C0608B3E0F0}" type="presOf" srcId="{BE0D7A02-6B69-4586-A131-B0F54ED4654E}" destId="{44817F4C-DC45-4F49-A1E1-C110984D995B}" srcOrd="0" destOrd="2" presId="urn:microsoft.com/office/officeart/2005/8/layout/hList1"/>
    <dgm:cxn modelId="{1A7B4843-A151-489F-BE90-7CBE2FD22599}" srcId="{62DC8CF8-6C90-4085-9E14-E19E9BFDD59B}" destId="{FE78F9C6-0F25-434B-9A0B-774B5AAB6271}" srcOrd="0" destOrd="0" parTransId="{0973D3E8-BDFF-4214-B23C-98C0E89BF853}" sibTransId="{64009680-F1A4-4720-92B6-4A25BC70EBD5}"/>
    <dgm:cxn modelId="{94B6F943-067C-4AE4-B527-3488E76ADDA2}" type="presOf" srcId="{FAD440BD-A250-4D83-902B-5B5BF31A77B8}" destId="{7AC486C8-CB38-4108-B7B1-1AE95E9D5FCC}" srcOrd="0" destOrd="0" presId="urn:microsoft.com/office/officeart/2005/8/layout/hList1"/>
    <dgm:cxn modelId="{EB87BB66-140A-4CF7-BE9E-E6E9739E6D17}" type="presOf" srcId="{FB0EB8AC-8B45-4D1D-BCE3-A4D94827D95B}" destId="{BE90B2BC-CB0B-4FE2-B6BC-4F7639D03DBB}" srcOrd="0" destOrd="3" presId="urn:microsoft.com/office/officeart/2005/8/layout/hList1"/>
    <dgm:cxn modelId="{79E77A67-CAD6-441F-AF7E-D5527BE29373}" type="presOf" srcId="{7D5F1E12-3740-42C9-A8AD-605CAD1BF00F}" destId="{7AC486C8-CB38-4108-B7B1-1AE95E9D5FCC}" srcOrd="0" destOrd="6" presId="urn:microsoft.com/office/officeart/2005/8/layout/hList1"/>
    <dgm:cxn modelId="{9DC7DA67-7EBF-44E9-AF78-0E58412343A4}" type="presOf" srcId="{BDEB8224-19A8-4B52-BFAA-DD46D3E513B7}" destId="{7AC486C8-CB38-4108-B7B1-1AE95E9D5FCC}" srcOrd="0" destOrd="2" presId="urn:microsoft.com/office/officeart/2005/8/layout/hList1"/>
    <dgm:cxn modelId="{8C9CE067-9188-4E71-A411-6E9F51C9EE13}" srcId="{9A8EF368-594E-442F-9334-5AB549ECB70C}" destId="{39837B8D-0C33-4A76-B348-14B928B558D3}" srcOrd="1" destOrd="0" parTransId="{9595A187-3B4A-45EF-B058-3A2D0F13B615}" sibTransId="{50EED23B-DE60-452E-8816-FA343DBAAD84}"/>
    <dgm:cxn modelId="{10769768-258E-4558-8E2E-FE661F55277D}" type="presOf" srcId="{FC8ECB99-C453-4A70-8DEA-94B5826E8772}" destId="{8251A3AC-3391-49BB-9D59-8FEA7868424D}" srcOrd="0" destOrd="5" presId="urn:microsoft.com/office/officeart/2005/8/layout/hList1"/>
    <dgm:cxn modelId="{E29C774C-3BEA-4375-95AF-E0DD274BE5FA}" srcId="{44D8225F-8038-4688-82E6-55682DAF2B5A}" destId="{9A8EF368-594E-442F-9334-5AB549ECB70C}" srcOrd="3" destOrd="0" parTransId="{0094E2A4-CCBB-4448-837B-5A4BE334C415}" sibTransId="{CFA6D612-F373-4F73-8B43-642C5B68635D}"/>
    <dgm:cxn modelId="{2752F04E-3010-4AF5-921B-A396AE6959AE}" type="presOf" srcId="{4845EC97-72FD-4F5A-92DE-94C38E55EE95}" destId="{8251A3AC-3391-49BB-9D59-8FEA7868424D}" srcOrd="0" destOrd="6" presId="urn:microsoft.com/office/officeart/2005/8/layout/hList1"/>
    <dgm:cxn modelId="{AEF5F56E-780B-4FB5-8E58-777FF19FD1A8}" srcId="{1F6CCA9D-62F2-472D-94C4-CB4C68D3D4D8}" destId="{613DBDD9-6161-4CB4-8912-C5C8BF1BC88F}" srcOrd="0" destOrd="0" parTransId="{5A3B4E9C-DA48-4595-B8E5-3C14EA8BABFA}" sibTransId="{215DC748-126D-44B4-8D72-86D69F3BC0B0}"/>
    <dgm:cxn modelId="{0842954F-26DC-4941-B73A-61DEFF810A63}" srcId="{00B51C51-1E41-4049-9B00-1CE81B4AA47A}" destId="{F63319BA-4235-4D72-8B78-6E9045B42435}" srcOrd="5" destOrd="0" parTransId="{30441D0E-75EF-4F71-B09A-EE84CCF1918C}" sibTransId="{2CF8C365-394E-467C-9C66-BE6CF1CC24D5}"/>
    <dgm:cxn modelId="{6BFB5971-DEF7-4945-9DC0-A0095B839DC2}" type="presOf" srcId="{44D8225F-8038-4688-82E6-55682DAF2B5A}" destId="{5A8BCCE9-E39D-4B08-AE73-860A356AC213}" srcOrd="0" destOrd="0" presId="urn:microsoft.com/office/officeart/2005/8/layout/hList1"/>
    <dgm:cxn modelId="{11241072-874E-4CD0-A602-09DD3B63545A}" type="presOf" srcId="{E1E835DC-69CF-4EB4-88BD-A7EEC27CD408}" destId="{7AAF8D76-ED18-44C6-87F0-65C0DCC42504}" srcOrd="0" destOrd="7" presId="urn:microsoft.com/office/officeart/2005/8/layout/hList1"/>
    <dgm:cxn modelId="{FF5AB252-D355-404A-B959-90C91FB5B784}" srcId="{62DC8CF8-6C90-4085-9E14-E19E9BFDD59B}" destId="{2580D58D-27CC-4B30-BA1E-5C43F4A58708}" srcOrd="4" destOrd="0" parTransId="{B3747680-0FAB-4FCD-9CBA-FB6C28CE71F8}" sibTransId="{2280F27F-9D4B-4662-AC95-EB03CDA67083}"/>
    <dgm:cxn modelId="{9A48D853-2217-4306-AF44-936FBAF97EFE}" type="presOf" srcId="{568FA23C-8837-4B6C-B091-DE0DE28DCAE0}" destId="{8251A3AC-3391-49BB-9D59-8FEA7868424D}" srcOrd="0" destOrd="2" presId="urn:microsoft.com/office/officeart/2005/8/layout/hList1"/>
    <dgm:cxn modelId="{72016854-0936-48F9-86D5-FBE8A265A610}" srcId="{00B51C51-1E41-4049-9B00-1CE81B4AA47A}" destId="{BA7B36CF-6ACC-4F36-8349-292C967DE8F3}" srcOrd="1" destOrd="0" parTransId="{A860CE06-7747-4A50-BC2D-970B851FE8D1}" sibTransId="{1926AD5E-74E0-4A33-969C-9D0435FD803C}"/>
    <dgm:cxn modelId="{BA8EB275-D382-49AE-88B0-97E7665A88BC}" srcId="{1F6CCA9D-62F2-472D-94C4-CB4C68D3D4D8}" destId="{87EF7A28-4C88-4113-97C1-1BA193188271}" srcOrd="8" destOrd="0" parTransId="{2B1F0E3F-7B28-41AF-9824-89D0E4B338FF}" sibTransId="{FAAD064A-B7D5-487A-9F03-3D519E3CC693}"/>
    <dgm:cxn modelId="{8BC6D155-A42A-40EE-AF5E-BBDDAE000743}" type="presOf" srcId="{F69F9A92-AA13-4C01-A513-B89BE8A5F4AE}" destId="{44817F4C-DC45-4F49-A1E1-C110984D995B}" srcOrd="0" destOrd="4" presId="urn:microsoft.com/office/officeart/2005/8/layout/hList1"/>
    <dgm:cxn modelId="{40CEDE55-C078-4534-9228-14D95EAC757C}" type="presOf" srcId="{AE99939B-9E36-4C0C-94AE-9EA881D4CBE1}" destId="{FA562147-9FE1-44E7-98EF-32481252CCD9}" srcOrd="0" destOrd="0" presId="urn:microsoft.com/office/officeart/2005/8/layout/hList1"/>
    <dgm:cxn modelId="{3C733079-2345-4F53-8412-572B7A19F789}" srcId="{1F6CCA9D-62F2-472D-94C4-CB4C68D3D4D8}" destId="{B6EE3D66-8610-46BD-9DD7-66E23F46EDD3}" srcOrd="4" destOrd="0" parTransId="{947ABF5B-1C6F-426D-8088-3B834705121D}" sibTransId="{CEA4C830-8433-437F-B5FC-4B40D38A2E81}"/>
    <dgm:cxn modelId="{A93CD05A-8E15-4E7C-BA4A-61D435245CF4}" srcId="{E528639D-59DA-4304-A076-E675F965018B}" destId="{4DFEB5E1-AAE3-405A-859F-DE47C0EAF74B}" srcOrd="7" destOrd="0" parTransId="{82CBDEA2-C87C-4886-8BD2-26C1C9E4CD83}" sibTransId="{85BD6E22-CF42-40D0-B74C-62191C8E5FC5}"/>
    <dgm:cxn modelId="{EE5D4281-CF1F-4636-B31C-85DBC189C8A6}" type="presOf" srcId="{BE98672E-C738-499C-9728-83E92C80B124}" destId="{7AC486C8-CB38-4108-B7B1-1AE95E9D5FCC}" srcOrd="0" destOrd="7" presId="urn:microsoft.com/office/officeart/2005/8/layout/hList1"/>
    <dgm:cxn modelId="{C5F2C684-5C71-4624-B344-FB20C8ED41D7}" type="presOf" srcId="{F4A48A79-9C09-4373-AE47-93C5D275F93F}" destId="{44817F4C-DC45-4F49-A1E1-C110984D995B}" srcOrd="0" destOrd="1" presId="urn:microsoft.com/office/officeart/2005/8/layout/hList1"/>
    <dgm:cxn modelId="{D096CA86-6B3E-42FB-B621-6CDF73F9F27F}" type="presOf" srcId="{E528639D-59DA-4304-A076-E675F965018B}" destId="{9D258083-34F1-41F1-A879-075E425AD0F4}" srcOrd="0" destOrd="0" presId="urn:microsoft.com/office/officeart/2005/8/layout/hList1"/>
    <dgm:cxn modelId="{FC156E8A-5D4A-4CCC-95B2-7284F840C2EB}" srcId="{1F6CCA9D-62F2-472D-94C4-CB4C68D3D4D8}" destId="{F2281955-BD62-4FB1-8CE3-6D853E04187B}" srcOrd="3" destOrd="0" parTransId="{5DEDC5C1-1B59-4E8D-8C25-3C1C1E868DFB}" sibTransId="{37B035F6-5474-4698-9934-3509A7DFC27B}"/>
    <dgm:cxn modelId="{86F5E28B-C361-49A6-B456-576443597993}" srcId="{E528639D-59DA-4304-A076-E675F965018B}" destId="{3BBB5A69-1B67-415B-BD4C-C0F3BA623FD9}" srcOrd="0" destOrd="0" parTransId="{B14925C5-9C04-4E72-9044-29F22ABEF590}" sibTransId="{7F8C75B2-2BC7-4E0A-ACB5-F349F2EAF22E}"/>
    <dgm:cxn modelId="{C89F148E-21A8-4C3A-A10C-0C7A3B6E4195}" srcId="{AE99939B-9E36-4C0C-94AE-9EA881D4CBE1}" destId="{F69F9A92-AA13-4C01-A513-B89BE8A5F4AE}" srcOrd="4" destOrd="0" parTransId="{BF60414C-A973-4BBD-BA11-FAA201309BE9}" sibTransId="{B4AE4D76-A0D6-4C7C-9BF4-EB67B4431318}"/>
    <dgm:cxn modelId="{64C59791-20C6-48D9-8E2C-B8C721DBA734}" type="presOf" srcId="{BA7B36CF-6ACC-4F36-8349-292C967DE8F3}" destId="{7AC486C8-CB38-4108-B7B1-1AE95E9D5FCC}" srcOrd="0" destOrd="1" presId="urn:microsoft.com/office/officeart/2005/8/layout/hList1"/>
    <dgm:cxn modelId="{B49AC596-28E1-4BD4-B568-2BFE1F96B6C8}" srcId="{44D8225F-8038-4688-82E6-55682DAF2B5A}" destId="{1F6CCA9D-62F2-472D-94C4-CB4C68D3D4D8}" srcOrd="4" destOrd="0" parTransId="{8CF8977A-7538-47E4-863C-DDE8B7A2B39F}" sibTransId="{E845DC25-5E79-42E2-92C5-EBE790B86312}"/>
    <dgm:cxn modelId="{E5D7919E-6427-4CC1-9432-2C5340D50683}" srcId="{00B51C51-1E41-4049-9B00-1CE81B4AA47A}" destId="{BE98672E-C738-499C-9728-83E92C80B124}" srcOrd="7" destOrd="0" parTransId="{6C611297-493B-4459-854A-10134122EDFB}" sibTransId="{0B9A1D72-67CC-4B0C-BD8D-730E13F6BDB8}"/>
    <dgm:cxn modelId="{1E870A9F-1547-4C89-BDBB-73639D1F975B}" srcId="{62DC8CF8-6C90-4085-9E14-E19E9BFDD59B}" destId="{1F93C911-8344-4A34-97E7-EB726AD05A73}" srcOrd="1" destOrd="0" parTransId="{5E02081F-E3BA-4092-9057-DA9C6D441A8F}" sibTransId="{861A3690-F496-474A-863F-490532F60EDB}"/>
    <dgm:cxn modelId="{4D1F7CA8-1810-4D03-818A-A22E5C8505B6}" type="presOf" srcId="{1CCEF6B0-2D9C-4B99-BD00-C9BFA664B45B}" destId="{7AC486C8-CB38-4108-B7B1-1AE95E9D5FCC}" srcOrd="0" destOrd="4" presId="urn:microsoft.com/office/officeart/2005/8/layout/hList1"/>
    <dgm:cxn modelId="{582AB8A8-0D71-4A4F-97E9-CB77875F239C}" type="presOf" srcId="{2D873054-B4F4-4BD7-A1A4-12EDC05C544F}" destId="{7AC486C8-CB38-4108-B7B1-1AE95E9D5FCC}" srcOrd="0" destOrd="3" presId="urn:microsoft.com/office/officeart/2005/8/layout/hList1"/>
    <dgm:cxn modelId="{24E2B7A9-12D4-4EF6-B0C3-9231E6CBF42F}" srcId="{1F6CCA9D-62F2-472D-94C4-CB4C68D3D4D8}" destId="{10DE1A76-C72C-440E-9815-F69910FA4F3C}" srcOrd="6" destOrd="0" parTransId="{7A8C1FDD-D090-44F4-BFFD-D896CB948A03}" sibTransId="{B5DD8EED-7284-4879-9D85-C2EC19400613}"/>
    <dgm:cxn modelId="{15A853AB-2B2B-4406-88B1-6D8080CF972E}" srcId="{AE99939B-9E36-4C0C-94AE-9EA881D4CBE1}" destId="{AD5C4246-A81D-411F-8458-F16C1899F1E8}" srcOrd="5" destOrd="0" parTransId="{71426AC7-C1EF-433A-99B2-41898EB0095B}" sibTransId="{E83674A8-2068-4428-BC22-0C19DD5FF791}"/>
    <dgm:cxn modelId="{B7CC96AD-4819-478C-BD7A-EC8137C944A7}" type="presOf" srcId="{FBEF546C-D1B9-4B4B-950E-422799FCFFE3}" destId="{BE90B2BC-CB0B-4FE2-B6BC-4F7639D03DBB}" srcOrd="0" destOrd="5" presId="urn:microsoft.com/office/officeart/2005/8/layout/hList1"/>
    <dgm:cxn modelId="{F72C5FB2-452F-48AB-B231-CAC05254F960}" srcId="{1F6CCA9D-62F2-472D-94C4-CB4C68D3D4D8}" destId="{592434D1-5711-490A-A765-DBF6DA481CB5}" srcOrd="5" destOrd="0" parTransId="{615B5452-9622-47B2-9F04-F632CDF21DC2}" sibTransId="{2ED8745F-4159-4711-99D3-139D89268F78}"/>
    <dgm:cxn modelId="{0B0878B5-3CA5-4EEA-BC40-60EB2FEE437A}" type="presOf" srcId="{10DE1A76-C72C-440E-9815-F69910FA4F3C}" destId="{7AAF8D76-ED18-44C6-87F0-65C0DCC42504}" srcOrd="0" destOrd="6" presId="urn:microsoft.com/office/officeart/2005/8/layout/hList1"/>
    <dgm:cxn modelId="{8E15E3B5-CA48-47EF-AC15-8142CAB2D471}" type="presOf" srcId="{CC6092E5-9B7F-46AC-8D0E-9377B335AD87}" destId="{7AAF8D76-ED18-44C6-87F0-65C0DCC42504}" srcOrd="0" destOrd="1" presId="urn:microsoft.com/office/officeart/2005/8/layout/hList1"/>
    <dgm:cxn modelId="{99337FB8-76EB-4028-81CB-8AAD6A3F6DB1}" srcId="{00B51C51-1E41-4049-9B00-1CE81B4AA47A}" destId="{2D873054-B4F4-4BD7-A1A4-12EDC05C544F}" srcOrd="3" destOrd="0" parTransId="{3CBC2831-7930-49CB-BEF2-24E141BB2F5B}" sibTransId="{A9680986-25C7-4CC3-ABCF-9DF628E8B311}"/>
    <dgm:cxn modelId="{EC3678C2-DA75-4222-9066-36F18306CB56}" type="presOf" srcId="{9A8EF368-594E-442F-9334-5AB549ECB70C}" destId="{E0ADB50E-A5E2-456B-8F39-B2CBCE30CFD4}" srcOrd="0" destOrd="0" presId="urn:microsoft.com/office/officeart/2005/8/layout/hList1"/>
    <dgm:cxn modelId="{552CA0C8-C6FF-4CC4-BABC-51332F0E4573}" srcId="{AE99939B-9E36-4C0C-94AE-9EA881D4CBE1}" destId="{8997485B-8166-4F56-BB00-4FC38E7ECE2F}" srcOrd="3" destOrd="0" parTransId="{B7B6D183-3C10-4FFB-95FA-A0142FEB79FD}" sibTransId="{F40388A3-9A72-458F-A2F0-C6C86D711582}"/>
    <dgm:cxn modelId="{81A5ADCA-149C-4D70-92EC-733CCBDB60F0}" type="presOf" srcId="{1F93C911-8344-4A34-97E7-EB726AD05A73}" destId="{BE90B2BC-CB0B-4FE2-B6BC-4F7639D03DBB}" srcOrd="0" destOrd="1" presId="urn:microsoft.com/office/officeart/2005/8/layout/hList1"/>
    <dgm:cxn modelId="{F84AC2CA-1EAD-4069-BA4B-FABBCAAD6F46}" type="presOf" srcId="{3BBB5A69-1B67-415B-BD4C-C0F3BA623FD9}" destId="{8251A3AC-3391-49BB-9D59-8FEA7868424D}" srcOrd="0" destOrd="0" presId="urn:microsoft.com/office/officeart/2005/8/layout/hList1"/>
    <dgm:cxn modelId="{B74AF5D0-54EF-452D-B47E-E96DFFF17F18}" srcId="{E528639D-59DA-4304-A076-E675F965018B}" destId="{4845EC97-72FD-4F5A-92DE-94C38E55EE95}" srcOrd="6" destOrd="0" parTransId="{D4D4A17E-BC08-490F-97AF-39C8992E65A8}" sibTransId="{AD9D05F6-A1D1-4EE8-87A1-AC9D3550A36E}"/>
    <dgm:cxn modelId="{DB83BBD1-DF83-4B0E-B471-031B2B94080B}" srcId="{00B51C51-1E41-4049-9B00-1CE81B4AA47A}" destId="{7D5F1E12-3740-42C9-A8AD-605CAD1BF00F}" srcOrd="6" destOrd="0" parTransId="{237A6FB1-2395-4459-BB0D-C98657B3B8C8}" sibTransId="{7F0AD7CA-C9EF-4F82-BC1A-3C73AB94B4E5}"/>
    <dgm:cxn modelId="{120DD6D2-0E35-4BF6-B88C-88015D1A704D}" type="presOf" srcId="{F63319BA-4235-4D72-8B78-6E9045B42435}" destId="{7AC486C8-CB38-4108-B7B1-1AE95E9D5FCC}" srcOrd="0" destOrd="5" presId="urn:microsoft.com/office/officeart/2005/8/layout/hList1"/>
    <dgm:cxn modelId="{55C493D5-DA43-4177-AA63-C7EE20927588}" srcId="{E528639D-59DA-4304-A076-E675F965018B}" destId="{9D52F791-34EC-4B0A-86BA-A2BAECB600E0}" srcOrd="8" destOrd="0" parTransId="{DB882D49-8A57-4800-9B9C-CC265355A9CE}" sibTransId="{B7CD1D27-A422-46F5-9AF1-FB182E8A387A}"/>
    <dgm:cxn modelId="{CB0FF8D5-92A7-4E90-B244-6A089EEC9080}" type="presOf" srcId="{B48A5206-1867-480A-8955-BD50C2D3C96E}" destId="{587B077F-774E-455C-BDBB-C3E12812EDA9}" srcOrd="0" destOrd="2" presId="urn:microsoft.com/office/officeart/2005/8/layout/hList1"/>
    <dgm:cxn modelId="{806764D6-650C-4893-BF3A-522AECF71544}" srcId="{44D8225F-8038-4688-82E6-55682DAF2B5A}" destId="{AE99939B-9E36-4C0C-94AE-9EA881D4CBE1}" srcOrd="2" destOrd="0" parTransId="{29B09B21-0F25-4E21-A904-CF918DDE1C9B}" sibTransId="{A90A4260-EB30-4B85-8501-3D526F19C55F}"/>
    <dgm:cxn modelId="{7D94C7D6-8237-4C9C-9573-8A46348C3027}" srcId="{62DC8CF8-6C90-4085-9E14-E19E9BFDD59B}" destId="{FB0EB8AC-8B45-4D1D-BCE3-A4D94827D95B}" srcOrd="3" destOrd="0" parTransId="{B09B17C0-AC41-4076-9C79-A6EA57368274}" sibTransId="{F660C4F9-02C9-4FFA-84EC-F53AE9D5C0CE}"/>
    <dgm:cxn modelId="{05D556D7-025E-4902-94AF-3916F0135083}" srcId="{9A8EF368-594E-442F-9334-5AB549ECB70C}" destId="{B48A5206-1867-480A-8955-BD50C2D3C96E}" srcOrd="2" destOrd="0" parTransId="{DAFFAF2E-EC75-4156-8D6A-52BA39F10C00}" sibTransId="{AA5AB34D-9EB6-4E0C-95F1-A6564C708BB0}"/>
    <dgm:cxn modelId="{586A91D7-DFBF-4FCA-BA9C-DB80A04D6A08}" type="presOf" srcId="{FE78F9C6-0F25-434B-9A0B-774B5AAB6271}" destId="{BE90B2BC-CB0B-4FE2-B6BC-4F7639D03DBB}" srcOrd="0" destOrd="0" presId="urn:microsoft.com/office/officeart/2005/8/layout/hList1"/>
    <dgm:cxn modelId="{D46AB6DB-1782-4FFA-9039-51C96226CEB8}" type="presOf" srcId="{1F6CCA9D-62F2-472D-94C4-CB4C68D3D4D8}" destId="{097F9621-3BDE-4930-9649-EE1AAA3E8663}" srcOrd="0" destOrd="0" presId="urn:microsoft.com/office/officeart/2005/8/layout/hList1"/>
    <dgm:cxn modelId="{2C9CBBE2-5F46-4E8F-8D83-EC80072DD6FD}" type="presOf" srcId="{66A1EB72-83BE-4781-A9B7-39021049A282}" destId="{BE90B2BC-CB0B-4FE2-B6BC-4F7639D03DBB}" srcOrd="0" destOrd="2" presId="urn:microsoft.com/office/officeart/2005/8/layout/hList1"/>
    <dgm:cxn modelId="{194DBAE3-56D0-4559-91E2-B79A5FDC7518}" srcId="{9A8EF368-594E-442F-9334-5AB549ECB70C}" destId="{A86C2295-35F0-4AD3-B3BC-C4F7E346C942}" srcOrd="3" destOrd="0" parTransId="{81098231-E48C-47C6-9A64-F7F045F1D340}" sibTransId="{25E0DF58-D26F-47D6-B146-B2F07F60DC28}"/>
    <dgm:cxn modelId="{C17581E8-124F-48AB-B18E-0B2654A37D79}" type="presOf" srcId="{809635A0-29BC-44D0-9680-A988F56A323E}" destId="{587B077F-774E-455C-BDBB-C3E12812EDA9}" srcOrd="0" destOrd="0" presId="urn:microsoft.com/office/officeart/2005/8/layout/hList1"/>
    <dgm:cxn modelId="{FD5FD7E8-147C-4B92-BF02-A27A44EEBCB1}" srcId="{00B51C51-1E41-4049-9B00-1CE81B4AA47A}" destId="{1CCEF6B0-2D9C-4B99-BD00-C9BFA664B45B}" srcOrd="4" destOrd="0" parTransId="{263D39F2-DD04-48FD-A796-2F580CF5DE17}" sibTransId="{A127354C-9F7B-42FD-A804-41CBA5EADD9A}"/>
    <dgm:cxn modelId="{5CC565E9-312D-4D63-8EEE-A9D7FE7AFC63}" type="presOf" srcId="{00B51C51-1E41-4049-9B00-1CE81B4AA47A}" destId="{6707AA74-3860-43FD-96E4-8E8A422ADE39}" srcOrd="0" destOrd="0" presId="urn:microsoft.com/office/officeart/2005/8/layout/hList1"/>
    <dgm:cxn modelId="{2C1FD5F2-A191-4243-8FBF-DDFBBABBFF40}" type="presOf" srcId="{C88FB308-9257-4348-8856-E3527520BB6C}" destId="{8251A3AC-3391-49BB-9D59-8FEA7868424D}" srcOrd="0" destOrd="1" presId="urn:microsoft.com/office/officeart/2005/8/layout/hList1"/>
    <dgm:cxn modelId="{A19ABBF3-B40D-4383-87DC-16782BC92D20}" type="presOf" srcId="{B143D0ED-7CE4-498F-A0C6-BCC7CD534453}" destId="{44817F4C-DC45-4F49-A1E1-C110984D995B}" srcOrd="0" destOrd="0" presId="urn:microsoft.com/office/officeart/2005/8/layout/hList1"/>
    <dgm:cxn modelId="{44A3C1F3-DCE9-4D9F-B172-27614A263688}" srcId="{00B51C51-1E41-4049-9B00-1CE81B4AA47A}" destId="{BDEB8224-19A8-4B52-BFAA-DD46D3E513B7}" srcOrd="2" destOrd="0" parTransId="{B138A329-BD17-46AF-A2DB-B3A002D50F8C}" sibTransId="{C936BE7D-FFE8-4B58-B65C-B6FEF0FB3799}"/>
    <dgm:cxn modelId="{955171F4-091C-45E6-8783-32E960DFF53D}" type="presOf" srcId="{FC82C200-18FB-4FDB-BCBD-32E4B6FD1074}" destId="{8251A3AC-3391-49BB-9D59-8FEA7868424D}" srcOrd="0" destOrd="4" presId="urn:microsoft.com/office/officeart/2005/8/layout/hList1"/>
    <dgm:cxn modelId="{7F61E0F6-A706-4F5F-B8C0-CB6967B33383}" srcId="{44D8225F-8038-4688-82E6-55682DAF2B5A}" destId="{62DC8CF8-6C90-4085-9E14-E19E9BFDD59B}" srcOrd="0" destOrd="0" parTransId="{8FCAAD9E-57C6-4549-9214-11053B0BC321}" sibTransId="{5507D5B9-D14F-4168-AD65-43CB0F8EB96E}"/>
    <dgm:cxn modelId="{84CAC4F9-F466-4A35-810F-88BD3F8733FC}" type="presOf" srcId="{78CC5458-1D17-4101-918E-17488CE13C94}" destId="{8251A3AC-3391-49BB-9D59-8FEA7868424D}" srcOrd="0" destOrd="3" presId="urn:microsoft.com/office/officeart/2005/8/layout/hList1"/>
    <dgm:cxn modelId="{7D9920FC-B422-4950-BAB6-2987B0C3454E}" srcId="{E528639D-59DA-4304-A076-E675F965018B}" destId="{FC8ECB99-C453-4A70-8DEA-94B5826E8772}" srcOrd="5" destOrd="0" parTransId="{47718503-A9B8-41FF-A0BF-FCE77C2BEBE8}" sibTransId="{38B6C294-46D4-4550-99B2-865D1E18A69A}"/>
    <dgm:cxn modelId="{27A62EBA-A62E-4015-AC92-936870660C9B}" type="presParOf" srcId="{5A8BCCE9-E39D-4B08-AE73-860A356AC213}" destId="{77E57F59-BD10-47D5-8B87-517EC59209D0}" srcOrd="0" destOrd="0" presId="urn:microsoft.com/office/officeart/2005/8/layout/hList1"/>
    <dgm:cxn modelId="{C197A82C-F9D2-4BC5-A1BF-E5AEB23D078F}" type="presParOf" srcId="{77E57F59-BD10-47D5-8B87-517EC59209D0}" destId="{1531C2B5-C11E-4AD1-A96B-E2163872BA7A}" srcOrd="0" destOrd="0" presId="urn:microsoft.com/office/officeart/2005/8/layout/hList1"/>
    <dgm:cxn modelId="{C9BAF4E2-29DA-4434-91C0-3AFFA1DB8101}" type="presParOf" srcId="{77E57F59-BD10-47D5-8B87-517EC59209D0}" destId="{BE90B2BC-CB0B-4FE2-B6BC-4F7639D03DBB}" srcOrd="1" destOrd="0" presId="urn:microsoft.com/office/officeart/2005/8/layout/hList1"/>
    <dgm:cxn modelId="{C9C1B94B-98FF-4CB7-9BDB-02D9E306F8EA}" type="presParOf" srcId="{5A8BCCE9-E39D-4B08-AE73-860A356AC213}" destId="{7CD05D8B-1A2C-437F-AAE5-2D777E7DA191}" srcOrd="1" destOrd="0" presId="urn:microsoft.com/office/officeart/2005/8/layout/hList1"/>
    <dgm:cxn modelId="{5DEF7E4C-7F45-4DDA-889A-167C8E6CCABC}" type="presParOf" srcId="{5A8BCCE9-E39D-4B08-AE73-860A356AC213}" destId="{7DA65727-BCE6-4B7C-B288-144FB1F23B9D}" srcOrd="2" destOrd="0" presId="urn:microsoft.com/office/officeart/2005/8/layout/hList1"/>
    <dgm:cxn modelId="{F055973B-4EA1-4585-A44B-18B6260071E9}" type="presParOf" srcId="{7DA65727-BCE6-4B7C-B288-144FB1F23B9D}" destId="{6707AA74-3860-43FD-96E4-8E8A422ADE39}" srcOrd="0" destOrd="0" presId="urn:microsoft.com/office/officeart/2005/8/layout/hList1"/>
    <dgm:cxn modelId="{CD5F6C9B-3750-49EE-BBA0-C7D713A8865F}" type="presParOf" srcId="{7DA65727-BCE6-4B7C-B288-144FB1F23B9D}" destId="{7AC486C8-CB38-4108-B7B1-1AE95E9D5FCC}" srcOrd="1" destOrd="0" presId="urn:microsoft.com/office/officeart/2005/8/layout/hList1"/>
    <dgm:cxn modelId="{73621304-CE11-45DA-945B-F2706B3931EF}" type="presParOf" srcId="{5A8BCCE9-E39D-4B08-AE73-860A356AC213}" destId="{1A122719-E075-4057-A779-2201FFAD2FEB}" srcOrd="3" destOrd="0" presId="urn:microsoft.com/office/officeart/2005/8/layout/hList1"/>
    <dgm:cxn modelId="{9C156224-BAC2-4954-8243-9B8A42AB7400}" type="presParOf" srcId="{5A8BCCE9-E39D-4B08-AE73-860A356AC213}" destId="{6F678985-FF72-40FE-A08B-DD556588200C}" srcOrd="4" destOrd="0" presId="urn:microsoft.com/office/officeart/2005/8/layout/hList1"/>
    <dgm:cxn modelId="{378A8C71-5152-4A0F-8E66-01E30ED952E1}" type="presParOf" srcId="{6F678985-FF72-40FE-A08B-DD556588200C}" destId="{FA562147-9FE1-44E7-98EF-32481252CCD9}" srcOrd="0" destOrd="0" presId="urn:microsoft.com/office/officeart/2005/8/layout/hList1"/>
    <dgm:cxn modelId="{A1E2E995-BF2F-44C2-AB7C-D9489C3817F9}" type="presParOf" srcId="{6F678985-FF72-40FE-A08B-DD556588200C}" destId="{44817F4C-DC45-4F49-A1E1-C110984D995B}" srcOrd="1" destOrd="0" presId="urn:microsoft.com/office/officeart/2005/8/layout/hList1"/>
    <dgm:cxn modelId="{D376BDBC-6407-4941-AFE8-185DDCC94426}" type="presParOf" srcId="{5A8BCCE9-E39D-4B08-AE73-860A356AC213}" destId="{E2995F22-8652-40AE-AE17-08A99C088716}" srcOrd="5" destOrd="0" presId="urn:microsoft.com/office/officeart/2005/8/layout/hList1"/>
    <dgm:cxn modelId="{16E8DDAA-2A54-48DA-8C01-58AAD827C555}" type="presParOf" srcId="{5A8BCCE9-E39D-4B08-AE73-860A356AC213}" destId="{9EB7856D-EBBE-487A-8E29-6A1736926EA6}" srcOrd="6" destOrd="0" presId="urn:microsoft.com/office/officeart/2005/8/layout/hList1"/>
    <dgm:cxn modelId="{CA8A756D-FF48-477E-B8D3-4D2C78DC81D4}" type="presParOf" srcId="{9EB7856D-EBBE-487A-8E29-6A1736926EA6}" destId="{E0ADB50E-A5E2-456B-8F39-B2CBCE30CFD4}" srcOrd="0" destOrd="0" presId="urn:microsoft.com/office/officeart/2005/8/layout/hList1"/>
    <dgm:cxn modelId="{44AB269C-D595-4CE8-BE85-C7BCD0C5A139}" type="presParOf" srcId="{9EB7856D-EBBE-487A-8E29-6A1736926EA6}" destId="{587B077F-774E-455C-BDBB-C3E12812EDA9}" srcOrd="1" destOrd="0" presId="urn:microsoft.com/office/officeart/2005/8/layout/hList1"/>
    <dgm:cxn modelId="{A498149A-1128-4651-B9E4-D979B899D4E1}" type="presParOf" srcId="{5A8BCCE9-E39D-4B08-AE73-860A356AC213}" destId="{9C93E963-0AB8-404C-8C64-5209A6C594E9}" srcOrd="7" destOrd="0" presId="urn:microsoft.com/office/officeart/2005/8/layout/hList1"/>
    <dgm:cxn modelId="{972A12EC-F755-4736-BAD3-333F5419885A}" type="presParOf" srcId="{5A8BCCE9-E39D-4B08-AE73-860A356AC213}" destId="{B1690301-EA1D-4E14-B8D6-564FF9540ADF}" srcOrd="8" destOrd="0" presId="urn:microsoft.com/office/officeart/2005/8/layout/hList1"/>
    <dgm:cxn modelId="{44F1B81A-2E2E-4B40-B610-630B185964DB}" type="presParOf" srcId="{B1690301-EA1D-4E14-B8D6-564FF9540ADF}" destId="{097F9621-3BDE-4930-9649-EE1AAA3E8663}" srcOrd="0" destOrd="0" presId="urn:microsoft.com/office/officeart/2005/8/layout/hList1"/>
    <dgm:cxn modelId="{304EF488-1A94-4427-B7CE-4975F9A6C8D1}" type="presParOf" srcId="{B1690301-EA1D-4E14-B8D6-564FF9540ADF}" destId="{7AAF8D76-ED18-44C6-87F0-65C0DCC42504}" srcOrd="1" destOrd="0" presId="urn:microsoft.com/office/officeart/2005/8/layout/hList1"/>
    <dgm:cxn modelId="{A56845C5-7437-4668-9F59-D75FBEBCE2DF}" type="presParOf" srcId="{5A8BCCE9-E39D-4B08-AE73-860A356AC213}" destId="{8B4A4224-994D-42E2-A628-695810FAA1D6}" srcOrd="9" destOrd="0" presId="urn:microsoft.com/office/officeart/2005/8/layout/hList1"/>
    <dgm:cxn modelId="{88D650E7-82D9-4D11-B395-A0B321178B84}" type="presParOf" srcId="{5A8BCCE9-E39D-4B08-AE73-860A356AC213}" destId="{6FFA08E1-9D14-447F-B75E-B0504DF12E7F}" srcOrd="10" destOrd="0" presId="urn:microsoft.com/office/officeart/2005/8/layout/hList1"/>
    <dgm:cxn modelId="{4D5CE404-3CDD-4DBE-89D7-77524C98D0DB}" type="presParOf" srcId="{6FFA08E1-9D14-447F-B75E-B0504DF12E7F}" destId="{9D258083-34F1-41F1-A879-075E425AD0F4}" srcOrd="0" destOrd="0" presId="urn:microsoft.com/office/officeart/2005/8/layout/hList1"/>
    <dgm:cxn modelId="{BB6B45B8-96BF-4C0B-A457-6BD3015172A6}" type="presParOf" srcId="{6FFA08E1-9D14-447F-B75E-B0504DF12E7F}" destId="{8251A3AC-3391-49BB-9D59-8FEA7868424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4157F7-E5E4-4BC0-922E-0BE53D06B9B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t-EE"/>
        </a:p>
      </dgm:t>
    </dgm:pt>
    <dgm:pt modelId="{E796F4DD-1F8D-4436-8E49-4FA7ECDF806F}">
      <dgm:prSet phldrT="[Text]" custT="1"/>
      <dgm:spPr/>
      <dgm:t>
        <a:bodyPr/>
        <a:lstStyle/>
        <a:p>
          <a:r>
            <a:rPr lang="et-EE" sz="2800" dirty="0">
              <a:latin typeface="Aino" panose="02000603040504020204" pitchFamily="50" charset="0"/>
            </a:rPr>
            <a:t>Toidujulgeolek</a:t>
          </a:r>
        </a:p>
      </dgm:t>
    </dgm:pt>
    <dgm:pt modelId="{170DC91D-3EA9-4AB4-A74D-D46101CD39C4}" type="parTrans" cxnId="{5DA4BA18-60EB-4E61-BA32-03D8AE2F533F}">
      <dgm:prSet/>
      <dgm:spPr/>
      <dgm:t>
        <a:bodyPr/>
        <a:lstStyle/>
        <a:p>
          <a:endParaRPr lang="et-EE"/>
        </a:p>
      </dgm:t>
    </dgm:pt>
    <dgm:pt modelId="{B94EBC0F-5F70-4261-ACCF-FA08B9295488}" type="sibTrans" cxnId="{5DA4BA18-60EB-4E61-BA32-03D8AE2F533F}">
      <dgm:prSet/>
      <dgm:spPr/>
      <dgm:t>
        <a:bodyPr/>
        <a:lstStyle/>
        <a:p>
          <a:endParaRPr lang="et-EE"/>
        </a:p>
      </dgm:t>
    </dgm:pt>
    <dgm:pt modelId="{B9513A9C-87EB-4311-A110-3DAC428916F3}">
      <dgm:prSet phldrT="[Text]"/>
      <dgm:spPr/>
      <dgm:t>
        <a:bodyPr/>
        <a:lstStyle/>
        <a:p>
          <a:r>
            <a:rPr lang="et-EE" dirty="0">
              <a:latin typeface="Aino" panose="02000603040504020204" pitchFamily="50" charset="0"/>
            </a:rPr>
            <a:t>Toidu varustuskindluse tagamine</a:t>
          </a:r>
        </a:p>
      </dgm:t>
    </dgm:pt>
    <dgm:pt modelId="{E4EA3168-A760-45E3-A96E-CE0D2F753925}" type="sibTrans" cxnId="{7D7D1CEC-6785-4465-A553-0596A63A7B71}">
      <dgm:prSet/>
      <dgm:spPr/>
      <dgm:t>
        <a:bodyPr/>
        <a:lstStyle/>
        <a:p>
          <a:endParaRPr lang="et-EE"/>
        </a:p>
      </dgm:t>
    </dgm:pt>
    <dgm:pt modelId="{8B0989B4-B976-4B11-937B-6A49A45D23ED}" type="parTrans" cxnId="{7D7D1CEC-6785-4465-A553-0596A63A7B71}">
      <dgm:prSet/>
      <dgm:spPr/>
      <dgm:t>
        <a:bodyPr/>
        <a:lstStyle/>
        <a:p>
          <a:endParaRPr lang="et-EE"/>
        </a:p>
      </dgm:t>
    </dgm:pt>
    <dgm:pt modelId="{0A8529DD-5B33-4ABA-B3E8-FC83880210FF}">
      <dgm:prSet phldrT="[Text]"/>
      <dgm:spPr/>
      <dgm:t>
        <a:bodyPr/>
        <a:lstStyle/>
        <a:p>
          <a:r>
            <a:rPr lang="et-EE" dirty="0">
              <a:latin typeface="Aino" panose="02000603040504020204" pitchFamily="50" charset="0"/>
            </a:rPr>
            <a:t>mis vastab inimeste toidueelistustele ja tervislikule toitumisvajadusele</a:t>
          </a:r>
        </a:p>
      </dgm:t>
    </dgm:pt>
    <dgm:pt modelId="{6EEB3FBD-48BD-447D-B775-73FC6591AB30}" type="parTrans" cxnId="{14EADCBE-D422-4524-AD97-F4A5BFCD65B8}">
      <dgm:prSet/>
      <dgm:spPr/>
      <dgm:t>
        <a:bodyPr/>
        <a:lstStyle/>
        <a:p>
          <a:endParaRPr lang="et-EE"/>
        </a:p>
      </dgm:t>
    </dgm:pt>
    <dgm:pt modelId="{7A0F20E9-1771-496E-8822-6BC5136CF273}" type="sibTrans" cxnId="{14EADCBE-D422-4524-AD97-F4A5BFCD65B8}">
      <dgm:prSet/>
      <dgm:spPr/>
      <dgm:t>
        <a:bodyPr/>
        <a:lstStyle/>
        <a:p>
          <a:endParaRPr lang="et-EE"/>
        </a:p>
      </dgm:t>
    </dgm:pt>
    <dgm:pt modelId="{E2647A30-8B3E-49ED-94C6-C03EFA699695}">
      <dgm:prSet phldrT="[Text]"/>
      <dgm:spPr/>
      <dgm:t>
        <a:bodyPr/>
        <a:lstStyle/>
        <a:p>
          <a:r>
            <a:rPr lang="et-EE" dirty="0">
              <a:latin typeface="Aino" panose="02000603040504020204" pitchFamily="50" charset="0"/>
            </a:rPr>
            <a:t>Igal ajal füüsiline, sotsiaalne ja majanduslik juurdepääs</a:t>
          </a:r>
        </a:p>
      </dgm:t>
    </dgm:pt>
    <dgm:pt modelId="{B6CBDCB9-9E94-4AC4-A4F6-C9C5E986C55E}" type="parTrans" cxnId="{6DABC3C6-99AD-478A-B994-F03B7840EAE8}">
      <dgm:prSet/>
      <dgm:spPr/>
      <dgm:t>
        <a:bodyPr/>
        <a:lstStyle/>
        <a:p>
          <a:endParaRPr lang="et-EE"/>
        </a:p>
      </dgm:t>
    </dgm:pt>
    <dgm:pt modelId="{94A946C7-AACF-4058-AEB9-6C52AFB57A30}" type="sibTrans" cxnId="{6DABC3C6-99AD-478A-B994-F03B7840EAE8}">
      <dgm:prSet/>
      <dgm:spPr/>
      <dgm:t>
        <a:bodyPr/>
        <a:lstStyle/>
        <a:p>
          <a:endParaRPr lang="et-EE"/>
        </a:p>
      </dgm:t>
    </dgm:pt>
    <dgm:pt modelId="{E3FBF945-B610-45C8-81D4-D22C5EA09749}">
      <dgm:prSet/>
      <dgm:spPr/>
      <dgm:t>
        <a:bodyPr/>
        <a:lstStyle/>
        <a:p>
          <a:r>
            <a:rPr lang="et-EE" dirty="0">
              <a:latin typeface="Aino" panose="02000603040504020204" pitchFamily="50" charset="0"/>
            </a:rPr>
            <a:t>piisavale, ohutule ja toitvale toidule, </a:t>
          </a:r>
        </a:p>
      </dgm:t>
    </dgm:pt>
    <dgm:pt modelId="{F98AB2BC-61C0-4899-9E12-169846813DAC}" type="parTrans" cxnId="{6C266C0A-18FD-4C96-83CB-D782F6232549}">
      <dgm:prSet/>
      <dgm:spPr/>
      <dgm:t>
        <a:bodyPr/>
        <a:lstStyle/>
        <a:p>
          <a:endParaRPr lang="et-EE"/>
        </a:p>
      </dgm:t>
    </dgm:pt>
    <dgm:pt modelId="{61B672F1-A0C2-4646-A7C3-CD07B4C03D4E}" type="sibTrans" cxnId="{6C266C0A-18FD-4C96-83CB-D782F6232549}">
      <dgm:prSet/>
      <dgm:spPr/>
      <dgm:t>
        <a:bodyPr/>
        <a:lstStyle/>
        <a:p>
          <a:endParaRPr lang="et-EE"/>
        </a:p>
      </dgm:t>
    </dgm:pt>
    <dgm:pt modelId="{4A401842-4CE2-4CB7-9893-691F9F394EB7}" type="pres">
      <dgm:prSet presAssocID="{F94157F7-E5E4-4BC0-922E-0BE53D06B9B0}" presName="theList" presStyleCnt="0">
        <dgm:presLayoutVars>
          <dgm:dir/>
          <dgm:animLvl val="lvl"/>
          <dgm:resizeHandles val="exact"/>
        </dgm:presLayoutVars>
      </dgm:prSet>
      <dgm:spPr/>
    </dgm:pt>
    <dgm:pt modelId="{ED767E3B-28CA-4C39-98D6-055FF6263A6C}" type="pres">
      <dgm:prSet presAssocID="{E796F4DD-1F8D-4436-8E49-4FA7ECDF806F}" presName="compNode" presStyleCnt="0"/>
      <dgm:spPr/>
    </dgm:pt>
    <dgm:pt modelId="{4D9B8303-A345-4DA4-9601-661967AE297A}" type="pres">
      <dgm:prSet presAssocID="{E796F4DD-1F8D-4436-8E49-4FA7ECDF806F}" presName="aNode" presStyleLbl="bgShp" presStyleIdx="0" presStyleCnt="1" custLinFactNeighborX="1069" custLinFactNeighborY="560"/>
      <dgm:spPr/>
    </dgm:pt>
    <dgm:pt modelId="{F2891C3D-383B-46BB-83C4-C510C704E610}" type="pres">
      <dgm:prSet presAssocID="{E796F4DD-1F8D-4436-8E49-4FA7ECDF806F}" presName="textNode" presStyleLbl="bgShp" presStyleIdx="0" presStyleCnt="1"/>
      <dgm:spPr/>
    </dgm:pt>
    <dgm:pt modelId="{F9FF70BE-7AF7-4F98-AF47-E9A8E4B0870C}" type="pres">
      <dgm:prSet presAssocID="{E796F4DD-1F8D-4436-8E49-4FA7ECDF806F}" presName="compChildNode" presStyleCnt="0"/>
      <dgm:spPr/>
    </dgm:pt>
    <dgm:pt modelId="{DB7512BC-8111-4CC7-BE2D-27523756C9B6}" type="pres">
      <dgm:prSet presAssocID="{E796F4DD-1F8D-4436-8E49-4FA7ECDF806F}" presName="theInnerList" presStyleCnt="0"/>
      <dgm:spPr/>
    </dgm:pt>
    <dgm:pt modelId="{4F88A354-845E-4235-B3C1-41188C8929A3}" type="pres">
      <dgm:prSet presAssocID="{B9513A9C-87EB-4311-A110-3DAC428916F3}" presName="childNode" presStyleLbl="node1" presStyleIdx="0" presStyleCnt="4">
        <dgm:presLayoutVars>
          <dgm:bulletEnabled val="1"/>
        </dgm:presLayoutVars>
      </dgm:prSet>
      <dgm:spPr/>
    </dgm:pt>
    <dgm:pt modelId="{B423220A-01FD-4923-AB0B-826F3DAC71EB}" type="pres">
      <dgm:prSet presAssocID="{B9513A9C-87EB-4311-A110-3DAC428916F3}" presName="aSpace2" presStyleCnt="0"/>
      <dgm:spPr/>
    </dgm:pt>
    <dgm:pt modelId="{A9582E0A-612E-49CB-A801-009EC8C0B0A4}" type="pres">
      <dgm:prSet presAssocID="{E2647A30-8B3E-49ED-94C6-C03EFA699695}" presName="childNode" presStyleLbl="node1" presStyleIdx="1" presStyleCnt="4">
        <dgm:presLayoutVars>
          <dgm:bulletEnabled val="1"/>
        </dgm:presLayoutVars>
      </dgm:prSet>
      <dgm:spPr/>
    </dgm:pt>
    <dgm:pt modelId="{66E6BC98-8DB3-4D45-8CAE-C120A21F9816}" type="pres">
      <dgm:prSet presAssocID="{E2647A30-8B3E-49ED-94C6-C03EFA699695}" presName="aSpace2" presStyleCnt="0"/>
      <dgm:spPr/>
    </dgm:pt>
    <dgm:pt modelId="{900DFF07-09B3-4D81-BD9E-F6BA3863ADC7}" type="pres">
      <dgm:prSet presAssocID="{E3FBF945-B610-45C8-81D4-D22C5EA09749}" presName="childNode" presStyleLbl="node1" presStyleIdx="2" presStyleCnt="4">
        <dgm:presLayoutVars>
          <dgm:bulletEnabled val="1"/>
        </dgm:presLayoutVars>
      </dgm:prSet>
      <dgm:spPr/>
    </dgm:pt>
    <dgm:pt modelId="{E64F0F77-7BCB-4D1E-BA02-E4AC6F282613}" type="pres">
      <dgm:prSet presAssocID="{E3FBF945-B610-45C8-81D4-D22C5EA09749}" presName="aSpace2" presStyleCnt="0"/>
      <dgm:spPr/>
    </dgm:pt>
    <dgm:pt modelId="{FD4C0ADD-5067-4DA8-B406-5F2AD338E987}" type="pres">
      <dgm:prSet presAssocID="{0A8529DD-5B33-4ABA-B3E8-FC83880210FF}" presName="childNode" presStyleLbl="node1" presStyleIdx="3" presStyleCnt="4">
        <dgm:presLayoutVars>
          <dgm:bulletEnabled val="1"/>
        </dgm:presLayoutVars>
      </dgm:prSet>
      <dgm:spPr/>
    </dgm:pt>
  </dgm:ptLst>
  <dgm:cxnLst>
    <dgm:cxn modelId="{6C266C0A-18FD-4C96-83CB-D782F6232549}" srcId="{E796F4DD-1F8D-4436-8E49-4FA7ECDF806F}" destId="{E3FBF945-B610-45C8-81D4-D22C5EA09749}" srcOrd="2" destOrd="0" parTransId="{F98AB2BC-61C0-4899-9E12-169846813DAC}" sibTransId="{61B672F1-A0C2-4646-A7C3-CD07B4C03D4E}"/>
    <dgm:cxn modelId="{E7F65012-E5AA-4B8F-BA6F-40B17B31BCFF}" type="presOf" srcId="{F94157F7-E5E4-4BC0-922E-0BE53D06B9B0}" destId="{4A401842-4CE2-4CB7-9893-691F9F394EB7}" srcOrd="0" destOrd="0" presId="urn:microsoft.com/office/officeart/2005/8/layout/lProcess2"/>
    <dgm:cxn modelId="{5DA4BA18-60EB-4E61-BA32-03D8AE2F533F}" srcId="{F94157F7-E5E4-4BC0-922E-0BE53D06B9B0}" destId="{E796F4DD-1F8D-4436-8E49-4FA7ECDF806F}" srcOrd="0" destOrd="0" parTransId="{170DC91D-3EA9-4AB4-A74D-D46101CD39C4}" sibTransId="{B94EBC0F-5F70-4261-ACCF-FA08B9295488}"/>
    <dgm:cxn modelId="{3B29D136-B90E-4262-A59F-652B2A359478}" type="presOf" srcId="{0A8529DD-5B33-4ABA-B3E8-FC83880210FF}" destId="{FD4C0ADD-5067-4DA8-B406-5F2AD338E987}" srcOrd="0" destOrd="0" presId="urn:microsoft.com/office/officeart/2005/8/layout/lProcess2"/>
    <dgm:cxn modelId="{6BFA2746-8131-4237-876D-1C8D4B76DB7E}" type="presOf" srcId="{E2647A30-8B3E-49ED-94C6-C03EFA699695}" destId="{A9582E0A-612E-49CB-A801-009EC8C0B0A4}" srcOrd="0" destOrd="0" presId="urn:microsoft.com/office/officeart/2005/8/layout/lProcess2"/>
    <dgm:cxn modelId="{CA4B19B3-1525-4618-8485-053BFC5AFB9B}" type="presOf" srcId="{B9513A9C-87EB-4311-A110-3DAC428916F3}" destId="{4F88A354-845E-4235-B3C1-41188C8929A3}" srcOrd="0" destOrd="0" presId="urn:microsoft.com/office/officeart/2005/8/layout/lProcess2"/>
    <dgm:cxn modelId="{E270A7B8-B4AC-440C-AC1B-8E54D184AD4B}" type="presOf" srcId="{E3FBF945-B610-45C8-81D4-D22C5EA09749}" destId="{900DFF07-09B3-4D81-BD9E-F6BA3863ADC7}" srcOrd="0" destOrd="0" presId="urn:microsoft.com/office/officeart/2005/8/layout/lProcess2"/>
    <dgm:cxn modelId="{883687BB-0B8B-405D-A115-D83766242837}" type="presOf" srcId="{E796F4DD-1F8D-4436-8E49-4FA7ECDF806F}" destId="{4D9B8303-A345-4DA4-9601-661967AE297A}" srcOrd="0" destOrd="0" presId="urn:microsoft.com/office/officeart/2005/8/layout/lProcess2"/>
    <dgm:cxn modelId="{14EADCBE-D422-4524-AD97-F4A5BFCD65B8}" srcId="{E796F4DD-1F8D-4436-8E49-4FA7ECDF806F}" destId="{0A8529DD-5B33-4ABA-B3E8-FC83880210FF}" srcOrd="3" destOrd="0" parTransId="{6EEB3FBD-48BD-447D-B775-73FC6591AB30}" sibTransId="{7A0F20E9-1771-496E-8822-6BC5136CF273}"/>
    <dgm:cxn modelId="{39909AC0-911A-404C-B49D-E64283840029}" type="presOf" srcId="{E796F4DD-1F8D-4436-8E49-4FA7ECDF806F}" destId="{F2891C3D-383B-46BB-83C4-C510C704E610}" srcOrd="1" destOrd="0" presId="urn:microsoft.com/office/officeart/2005/8/layout/lProcess2"/>
    <dgm:cxn modelId="{6DABC3C6-99AD-478A-B994-F03B7840EAE8}" srcId="{E796F4DD-1F8D-4436-8E49-4FA7ECDF806F}" destId="{E2647A30-8B3E-49ED-94C6-C03EFA699695}" srcOrd="1" destOrd="0" parTransId="{B6CBDCB9-9E94-4AC4-A4F6-C9C5E986C55E}" sibTransId="{94A946C7-AACF-4058-AEB9-6C52AFB57A30}"/>
    <dgm:cxn modelId="{7D7D1CEC-6785-4465-A553-0596A63A7B71}" srcId="{E796F4DD-1F8D-4436-8E49-4FA7ECDF806F}" destId="{B9513A9C-87EB-4311-A110-3DAC428916F3}" srcOrd="0" destOrd="0" parTransId="{8B0989B4-B976-4B11-937B-6A49A45D23ED}" sibTransId="{E4EA3168-A760-45E3-A96E-CE0D2F753925}"/>
    <dgm:cxn modelId="{FEFCC071-99D3-4DE5-AED3-D7689E578B06}" type="presParOf" srcId="{4A401842-4CE2-4CB7-9893-691F9F394EB7}" destId="{ED767E3B-28CA-4C39-98D6-055FF6263A6C}" srcOrd="0" destOrd="0" presId="urn:microsoft.com/office/officeart/2005/8/layout/lProcess2"/>
    <dgm:cxn modelId="{D6660CAE-CCCF-4854-A853-8448CAC8E455}" type="presParOf" srcId="{ED767E3B-28CA-4C39-98D6-055FF6263A6C}" destId="{4D9B8303-A345-4DA4-9601-661967AE297A}" srcOrd="0" destOrd="0" presId="urn:microsoft.com/office/officeart/2005/8/layout/lProcess2"/>
    <dgm:cxn modelId="{704B7043-F8EC-4676-9188-77F05EBD6A22}" type="presParOf" srcId="{ED767E3B-28CA-4C39-98D6-055FF6263A6C}" destId="{F2891C3D-383B-46BB-83C4-C510C704E610}" srcOrd="1" destOrd="0" presId="urn:microsoft.com/office/officeart/2005/8/layout/lProcess2"/>
    <dgm:cxn modelId="{76942FEB-5797-41D4-A3CB-433C1B4DD37D}" type="presParOf" srcId="{ED767E3B-28CA-4C39-98D6-055FF6263A6C}" destId="{F9FF70BE-7AF7-4F98-AF47-E9A8E4B0870C}" srcOrd="2" destOrd="0" presId="urn:microsoft.com/office/officeart/2005/8/layout/lProcess2"/>
    <dgm:cxn modelId="{41C6C3BB-F76A-40E3-A78F-268BE663B815}" type="presParOf" srcId="{F9FF70BE-7AF7-4F98-AF47-E9A8E4B0870C}" destId="{DB7512BC-8111-4CC7-BE2D-27523756C9B6}" srcOrd="0" destOrd="0" presId="urn:microsoft.com/office/officeart/2005/8/layout/lProcess2"/>
    <dgm:cxn modelId="{1451A56C-06C7-4FE9-A925-564EC6E1B324}" type="presParOf" srcId="{DB7512BC-8111-4CC7-BE2D-27523756C9B6}" destId="{4F88A354-845E-4235-B3C1-41188C8929A3}" srcOrd="0" destOrd="0" presId="urn:microsoft.com/office/officeart/2005/8/layout/lProcess2"/>
    <dgm:cxn modelId="{D30681FA-C466-4ABD-B8C1-CF5178AE46E2}" type="presParOf" srcId="{DB7512BC-8111-4CC7-BE2D-27523756C9B6}" destId="{B423220A-01FD-4923-AB0B-826F3DAC71EB}" srcOrd="1" destOrd="0" presId="urn:microsoft.com/office/officeart/2005/8/layout/lProcess2"/>
    <dgm:cxn modelId="{2D534BFD-DBEF-435D-90DE-58DF662E2C32}" type="presParOf" srcId="{DB7512BC-8111-4CC7-BE2D-27523756C9B6}" destId="{A9582E0A-612E-49CB-A801-009EC8C0B0A4}" srcOrd="2" destOrd="0" presId="urn:microsoft.com/office/officeart/2005/8/layout/lProcess2"/>
    <dgm:cxn modelId="{2FACED84-CEA8-4695-86A2-2B7282EDE8A4}" type="presParOf" srcId="{DB7512BC-8111-4CC7-BE2D-27523756C9B6}" destId="{66E6BC98-8DB3-4D45-8CAE-C120A21F9816}" srcOrd="3" destOrd="0" presId="urn:microsoft.com/office/officeart/2005/8/layout/lProcess2"/>
    <dgm:cxn modelId="{7E1C7092-0485-4E6C-BC45-8E4391E87475}" type="presParOf" srcId="{DB7512BC-8111-4CC7-BE2D-27523756C9B6}" destId="{900DFF07-09B3-4D81-BD9E-F6BA3863ADC7}" srcOrd="4" destOrd="0" presId="urn:microsoft.com/office/officeart/2005/8/layout/lProcess2"/>
    <dgm:cxn modelId="{D945FBD9-DB80-4153-9A04-A2FBFBBCB9B0}" type="presParOf" srcId="{DB7512BC-8111-4CC7-BE2D-27523756C9B6}" destId="{E64F0F77-7BCB-4D1E-BA02-E4AC6F282613}" srcOrd="5" destOrd="0" presId="urn:microsoft.com/office/officeart/2005/8/layout/lProcess2"/>
    <dgm:cxn modelId="{A70B899C-F590-453B-928A-333F06A74913}" type="presParOf" srcId="{DB7512BC-8111-4CC7-BE2D-27523756C9B6}" destId="{FD4C0ADD-5067-4DA8-B406-5F2AD338E987}"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4157F7-E5E4-4BC0-922E-0BE53D06B9B0}" type="doc">
      <dgm:prSet loTypeId="urn:microsoft.com/office/officeart/2005/8/layout/lProcess2" loCatId="relationship" qsTypeId="urn:microsoft.com/office/officeart/2005/8/quickstyle/simple1" qsCatId="simple" csTypeId="urn:microsoft.com/office/officeart/2005/8/colors/accent6_2" csCatId="accent6" phldr="1"/>
      <dgm:spPr/>
      <dgm:t>
        <a:bodyPr/>
        <a:lstStyle/>
        <a:p>
          <a:endParaRPr lang="et-EE"/>
        </a:p>
      </dgm:t>
    </dgm:pt>
    <dgm:pt modelId="{E796F4DD-1F8D-4436-8E49-4FA7ECDF806F}">
      <dgm:prSet phldrT="[Text]" custT="1"/>
      <dgm:spPr/>
      <dgm:t>
        <a:bodyPr/>
        <a:lstStyle/>
        <a:p>
          <a:r>
            <a:rPr lang="et-EE" sz="2800" dirty="0">
              <a:latin typeface="Aino" panose="02000603040504020204" pitchFamily="50" charset="0"/>
            </a:rPr>
            <a:t>Rohepööre</a:t>
          </a:r>
        </a:p>
      </dgm:t>
    </dgm:pt>
    <dgm:pt modelId="{170DC91D-3EA9-4AB4-A74D-D46101CD39C4}" type="parTrans" cxnId="{5DA4BA18-60EB-4E61-BA32-03D8AE2F533F}">
      <dgm:prSet/>
      <dgm:spPr/>
      <dgm:t>
        <a:bodyPr/>
        <a:lstStyle/>
        <a:p>
          <a:endParaRPr lang="et-EE"/>
        </a:p>
      </dgm:t>
    </dgm:pt>
    <dgm:pt modelId="{B94EBC0F-5F70-4261-ACCF-FA08B9295488}" type="sibTrans" cxnId="{5DA4BA18-60EB-4E61-BA32-03D8AE2F533F}">
      <dgm:prSet/>
      <dgm:spPr/>
      <dgm:t>
        <a:bodyPr/>
        <a:lstStyle/>
        <a:p>
          <a:endParaRPr lang="et-EE"/>
        </a:p>
      </dgm:t>
    </dgm:pt>
    <dgm:pt modelId="{B9513A9C-87EB-4311-A110-3DAC428916F3}">
      <dgm:prSet phldrT="[Text]"/>
      <dgm:spPr/>
      <dgm:t>
        <a:bodyPr/>
        <a:lstStyle/>
        <a:p>
          <a:r>
            <a:rPr lang="et-EE" dirty="0">
              <a:latin typeface="Aino" panose="02000603040504020204" pitchFamily="50" charset="0"/>
            </a:rPr>
            <a:t>Kasvuhoonegaaside vähendamine</a:t>
          </a:r>
        </a:p>
      </dgm:t>
    </dgm:pt>
    <dgm:pt modelId="{8B0989B4-B976-4B11-937B-6A49A45D23ED}" type="parTrans" cxnId="{7D7D1CEC-6785-4465-A553-0596A63A7B71}">
      <dgm:prSet/>
      <dgm:spPr/>
      <dgm:t>
        <a:bodyPr/>
        <a:lstStyle/>
        <a:p>
          <a:endParaRPr lang="et-EE"/>
        </a:p>
      </dgm:t>
    </dgm:pt>
    <dgm:pt modelId="{E4EA3168-A760-45E3-A96E-CE0D2F753925}" type="sibTrans" cxnId="{7D7D1CEC-6785-4465-A553-0596A63A7B71}">
      <dgm:prSet/>
      <dgm:spPr/>
      <dgm:t>
        <a:bodyPr/>
        <a:lstStyle/>
        <a:p>
          <a:endParaRPr lang="et-EE"/>
        </a:p>
      </dgm:t>
    </dgm:pt>
    <dgm:pt modelId="{6F685C1C-872C-42B7-AB95-51E00DC54E9A}">
      <dgm:prSet phldrT="[Text]"/>
      <dgm:spPr/>
      <dgm:t>
        <a:bodyPr/>
        <a:lstStyle/>
        <a:p>
          <a:r>
            <a:rPr lang="et-EE" dirty="0">
              <a:latin typeface="Aino" panose="02000603040504020204" pitchFamily="50" charset="0"/>
            </a:rPr>
            <a:t>Taimekaitse + riskide vähendamine</a:t>
          </a:r>
        </a:p>
      </dgm:t>
    </dgm:pt>
    <dgm:pt modelId="{79986EB1-8649-4CCF-BD44-8936801C4495}" type="parTrans" cxnId="{26C1310F-377A-45D2-AF54-310220E8CA5C}">
      <dgm:prSet/>
      <dgm:spPr/>
      <dgm:t>
        <a:bodyPr/>
        <a:lstStyle/>
        <a:p>
          <a:endParaRPr lang="et-EE"/>
        </a:p>
      </dgm:t>
    </dgm:pt>
    <dgm:pt modelId="{3AA9BF5C-DB66-46D8-8601-F4364EB70F17}" type="sibTrans" cxnId="{26C1310F-377A-45D2-AF54-310220E8CA5C}">
      <dgm:prSet/>
      <dgm:spPr/>
      <dgm:t>
        <a:bodyPr/>
        <a:lstStyle/>
        <a:p>
          <a:endParaRPr lang="et-EE"/>
        </a:p>
      </dgm:t>
    </dgm:pt>
    <dgm:pt modelId="{B46FCB4B-464E-4E14-97A8-2A127703BF9B}">
      <dgm:prSet phldrT="[Text]"/>
      <dgm:spPr/>
      <dgm:t>
        <a:bodyPr/>
        <a:lstStyle/>
        <a:p>
          <a:r>
            <a:rPr lang="et-EE" dirty="0">
              <a:latin typeface="Aino" panose="02000603040504020204" pitchFamily="50" charset="0"/>
            </a:rPr>
            <a:t>Toitainete leostumise vähendamine</a:t>
          </a:r>
        </a:p>
      </dgm:t>
    </dgm:pt>
    <dgm:pt modelId="{DCDA3C89-CB10-4B9B-BBDC-B08CD45C893E}" type="parTrans" cxnId="{F7626DDA-03AB-4D15-9DC1-E9CD5F660BC5}">
      <dgm:prSet/>
      <dgm:spPr/>
      <dgm:t>
        <a:bodyPr/>
        <a:lstStyle/>
        <a:p>
          <a:endParaRPr lang="et-EE"/>
        </a:p>
      </dgm:t>
    </dgm:pt>
    <dgm:pt modelId="{DBB0C3FA-59B8-472A-A013-97F4F7290660}" type="sibTrans" cxnId="{F7626DDA-03AB-4D15-9DC1-E9CD5F660BC5}">
      <dgm:prSet/>
      <dgm:spPr/>
      <dgm:t>
        <a:bodyPr/>
        <a:lstStyle/>
        <a:p>
          <a:endParaRPr lang="et-EE"/>
        </a:p>
      </dgm:t>
    </dgm:pt>
    <dgm:pt modelId="{27EA2B78-02E0-408C-8E4C-D70AEC2E7016}">
      <dgm:prSet phldrT="[Text]"/>
      <dgm:spPr/>
      <dgm:t>
        <a:bodyPr/>
        <a:lstStyle/>
        <a:p>
          <a:r>
            <a:rPr lang="et-EE" dirty="0">
              <a:latin typeface="Aino" panose="02000603040504020204" pitchFamily="50" charset="0"/>
            </a:rPr>
            <a:t>Antibiootikumide vähendamine</a:t>
          </a:r>
        </a:p>
      </dgm:t>
    </dgm:pt>
    <dgm:pt modelId="{61D26104-6AA3-4D32-9C65-04E510565E2B}" type="parTrans" cxnId="{C06C647C-AC2D-41E7-B736-968803EA01F2}">
      <dgm:prSet/>
      <dgm:spPr/>
      <dgm:t>
        <a:bodyPr/>
        <a:lstStyle/>
        <a:p>
          <a:endParaRPr lang="et-EE"/>
        </a:p>
      </dgm:t>
    </dgm:pt>
    <dgm:pt modelId="{6483A3AD-290B-4977-89A5-95871516A665}" type="sibTrans" cxnId="{C06C647C-AC2D-41E7-B736-968803EA01F2}">
      <dgm:prSet/>
      <dgm:spPr/>
      <dgm:t>
        <a:bodyPr/>
        <a:lstStyle/>
        <a:p>
          <a:endParaRPr lang="et-EE"/>
        </a:p>
      </dgm:t>
    </dgm:pt>
    <dgm:pt modelId="{057C6B84-4E43-4152-ACE0-6BF1F654FCF0}">
      <dgm:prSet phldrT="[Text]"/>
      <dgm:spPr/>
      <dgm:t>
        <a:bodyPr/>
        <a:lstStyle/>
        <a:p>
          <a:r>
            <a:rPr lang="et-EE" dirty="0">
              <a:latin typeface="Aino" panose="02000603040504020204" pitchFamily="50" charset="0"/>
            </a:rPr>
            <a:t>Tark maakasutus</a:t>
          </a:r>
        </a:p>
      </dgm:t>
    </dgm:pt>
    <dgm:pt modelId="{02F53BCB-219F-495E-A87F-1AFBBA2CA308}" type="parTrans" cxnId="{0CFE3A56-15AE-44DE-822B-F68D312135F6}">
      <dgm:prSet/>
      <dgm:spPr/>
      <dgm:t>
        <a:bodyPr/>
        <a:lstStyle/>
        <a:p>
          <a:endParaRPr lang="et-EE"/>
        </a:p>
      </dgm:t>
    </dgm:pt>
    <dgm:pt modelId="{D6295BE3-FEBE-4D2B-9DFB-2CE8695DDBEB}" type="sibTrans" cxnId="{0CFE3A56-15AE-44DE-822B-F68D312135F6}">
      <dgm:prSet/>
      <dgm:spPr/>
      <dgm:t>
        <a:bodyPr/>
        <a:lstStyle/>
        <a:p>
          <a:endParaRPr lang="et-EE"/>
        </a:p>
      </dgm:t>
    </dgm:pt>
    <dgm:pt modelId="{CB937A7A-D8CB-46C5-AE11-6B0AC5189E3D}" type="pres">
      <dgm:prSet presAssocID="{F94157F7-E5E4-4BC0-922E-0BE53D06B9B0}" presName="theList" presStyleCnt="0">
        <dgm:presLayoutVars>
          <dgm:dir/>
          <dgm:animLvl val="lvl"/>
          <dgm:resizeHandles val="exact"/>
        </dgm:presLayoutVars>
      </dgm:prSet>
      <dgm:spPr/>
    </dgm:pt>
    <dgm:pt modelId="{58B9C642-E8D9-4380-BBAF-B8127C44C3E2}" type="pres">
      <dgm:prSet presAssocID="{E796F4DD-1F8D-4436-8E49-4FA7ECDF806F}" presName="compNode" presStyleCnt="0"/>
      <dgm:spPr/>
    </dgm:pt>
    <dgm:pt modelId="{03FF2F25-66D1-42B8-AD44-4B998865C95C}" type="pres">
      <dgm:prSet presAssocID="{E796F4DD-1F8D-4436-8E49-4FA7ECDF806F}" presName="aNode" presStyleLbl="bgShp" presStyleIdx="0" presStyleCnt="1" custLinFactNeighborY="-2298"/>
      <dgm:spPr/>
    </dgm:pt>
    <dgm:pt modelId="{DFA5628A-5734-4A3A-9AD8-E0624F92CDD7}" type="pres">
      <dgm:prSet presAssocID="{E796F4DD-1F8D-4436-8E49-4FA7ECDF806F}" presName="textNode" presStyleLbl="bgShp" presStyleIdx="0" presStyleCnt="1"/>
      <dgm:spPr/>
    </dgm:pt>
    <dgm:pt modelId="{32A1EB5C-B386-4CEB-A0B3-5B98CF1B5372}" type="pres">
      <dgm:prSet presAssocID="{E796F4DD-1F8D-4436-8E49-4FA7ECDF806F}" presName="compChildNode" presStyleCnt="0"/>
      <dgm:spPr/>
    </dgm:pt>
    <dgm:pt modelId="{407B19C5-58AF-47EB-8578-2B2A2976B3FE}" type="pres">
      <dgm:prSet presAssocID="{E796F4DD-1F8D-4436-8E49-4FA7ECDF806F}" presName="theInnerList" presStyleCnt="0"/>
      <dgm:spPr/>
    </dgm:pt>
    <dgm:pt modelId="{2E1B556A-93BF-4625-AEA0-7BDD8735A3A5}" type="pres">
      <dgm:prSet presAssocID="{B9513A9C-87EB-4311-A110-3DAC428916F3}" presName="childNode" presStyleLbl="node1" presStyleIdx="0" presStyleCnt="5">
        <dgm:presLayoutVars>
          <dgm:bulletEnabled val="1"/>
        </dgm:presLayoutVars>
      </dgm:prSet>
      <dgm:spPr/>
    </dgm:pt>
    <dgm:pt modelId="{E82F8519-2180-42E8-8CD8-DEED7176A6D7}" type="pres">
      <dgm:prSet presAssocID="{B9513A9C-87EB-4311-A110-3DAC428916F3}" presName="aSpace2" presStyleCnt="0"/>
      <dgm:spPr/>
    </dgm:pt>
    <dgm:pt modelId="{D6BD3C7B-0EFA-42FF-8E85-1846C1A72B37}" type="pres">
      <dgm:prSet presAssocID="{6F685C1C-872C-42B7-AB95-51E00DC54E9A}" presName="childNode" presStyleLbl="node1" presStyleIdx="1" presStyleCnt="5">
        <dgm:presLayoutVars>
          <dgm:bulletEnabled val="1"/>
        </dgm:presLayoutVars>
      </dgm:prSet>
      <dgm:spPr/>
    </dgm:pt>
    <dgm:pt modelId="{99D87556-9A81-4CDD-ACB3-D3B9FCFC3691}" type="pres">
      <dgm:prSet presAssocID="{6F685C1C-872C-42B7-AB95-51E00DC54E9A}" presName="aSpace2" presStyleCnt="0"/>
      <dgm:spPr/>
    </dgm:pt>
    <dgm:pt modelId="{CA7CFC2A-90C5-4668-B873-110A8E11CF96}" type="pres">
      <dgm:prSet presAssocID="{B46FCB4B-464E-4E14-97A8-2A127703BF9B}" presName="childNode" presStyleLbl="node1" presStyleIdx="2" presStyleCnt="5">
        <dgm:presLayoutVars>
          <dgm:bulletEnabled val="1"/>
        </dgm:presLayoutVars>
      </dgm:prSet>
      <dgm:spPr/>
    </dgm:pt>
    <dgm:pt modelId="{A96697C9-9B27-424B-A177-E1A203C242E8}" type="pres">
      <dgm:prSet presAssocID="{B46FCB4B-464E-4E14-97A8-2A127703BF9B}" presName="aSpace2" presStyleCnt="0"/>
      <dgm:spPr/>
    </dgm:pt>
    <dgm:pt modelId="{66E94CE5-4EA8-438B-8300-EB0CCC5204F1}" type="pres">
      <dgm:prSet presAssocID="{27EA2B78-02E0-408C-8E4C-D70AEC2E7016}" presName="childNode" presStyleLbl="node1" presStyleIdx="3" presStyleCnt="5">
        <dgm:presLayoutVars>
          <dgm:bulletEnabled val="1"/>
        </dgm:presLayoutVars>
      </dgm:prSet>
      <dgm:spPr/>
    </dgm:pt>
    <dgm:pt modelId="{3994F908-70B7-42C0-B3CD-4C17E2DBD18B}" type="pres">
      <dgm:prSet presAssocID="{27EA2B78-02E0-408C-8E4C-D70AEC2E7016}" presName="aSpace2" presStyleCnt="0"/>
      <dgm:spPr/>
    </dgm:pt>
    <dgm:pt modelId="{807E4FE4-4AD9-40E3-925E-7375E1D28638}" type="pres">
      <dgm:prSet presAssocID="{057C6B84-4E43-4152-ACE0-6BF1F654FCF0}" presName="childNode" presStyleLbl="node1" presStyleIdx="4" presStyleCnt="5">
        <dgm:presLayoutVars>
          <dgm:bulletEnabled val="1"/>
        </dgm:presLayoutVars>
      </dgm:prSet>
      <dgm:spPr/>
    </dgm:pt>
  </dgm:ptLst>
  <dgm:cxnLst>
    <dgm:cxn modelId="{26C1310F-377A-45D2-AF54-310220E8CA5C}" srcId="{E796F4DD-1F8D-4436-8E49-4FA7ECDF806F}" destId="{6F685C1C-872C-42B7-AB95-51E00DC54E9A}" srcOrd="1" destOrd="0" parTransId="{79986EB1-8649-4CCF-BD44-8936801C4495}" sibTransId="{3AA9BF5C-DB66-46D8-8601-F4364EB70F17}"/>
    <dgm:cxn modelId="{378B3813-2B98-4BCE-B794-31EF80118D8C}" type="presOf" srcId="{E796F4DD-1F8D-4436-8E49-4FA7ECDF806F}" destId="{DFA5628A-5734-4A3A-9AD8-E0624F92CDD7}" srcOrd="1" destOrd="0" presId="urn:microsoft.com/office/officeart/2005/8/layout/lProcess2"/>
    <dgm:cxn modelId="{5DA4BA18-60EB-4E61-BA32-03D8AE2F533F}" srcId="{F94157F7-E5E4-4BC0-922E-0BE53D06B9B0}" destId="{E796F4DD-1F8D-4436-8E49-4FA7ECDF806F}" srcOrd="0" destOrd="0" parTransId="{170DC91D-3EA9-4AB4-A74D-D46101CD39C4}" sibTransId="{B94EBC0F-5F70-4261-ACCF-FA08B9295488}"/>
    <dgm:cxn modelId="{0DDE3C39-A00A-4110-B14C-D38081AB405F}" type="presOf" srcId="{27EA2B78-02E0-408C-8E4C-D70AEC2E7016}" destId="{66E94CE5-4EA8-438B-8300-EB0CCC5204F1}" srcOrd="0" destOrd="0" presId="urn:microsoft.com/office/officeart/2005/8/layout/lProcess2"/>
    <dgm:cxn modelId="{D3F70543-C377-4E49-A5EA-F09354EED50A}" type="presOf" srcId="{6F685C1C-872C-42B7-AB95-51E00DC54E9A}" destId="{D6BD3C7B-0EFA-42FF-8E85-1846C1A72B37}" srcOrd="0" destOrd="0" presId="urn:microsoft.com/office/officeart/2005/8/layout/lProcess2"/>
    <dgm:cxn modelId="{9029A575-D53D-46C7-9421-631F3DC31494}" type="presOf" srcId="{E796F4DD-1F8D-4436-8E49-4FA7ECDF806F}" destId="{03FF2F25-66D1-42B8-AD44-4B998865C95C}" srcOrd="0" destOrd="0" presId="urn:microsoft.com/office/officeart/2005/8/layout/lProcess2"/>
    <dgm:cxn modelId="{0CFE3A56-15AE-44DE-822B-F68D312135F6}" srcId="{E796F4DD-1F8D-4436-8E49-4FA7ECDF806F}" destId="{057C6B84-4E43-4152-ACE0-6BF1F654FCF0}" srcOrd="4" destOrd="0" parTransId="{02F53BCB-219F-495E-A87F-1AFBBA2CA308}" sibTransId="{D6295BE3-FEBE-4D2B-9DFB-2CE8695DDBEB}"/>
    <dgm:cxn modelId="{C06C647C-AC2D-41E7-B736-968803EA01F2}" srcId="{E796F4DD-1F8D-4436-8E49-4FA7ECDF806F}" destId="{27EA2B78-02E0-408C-8E4C-D70AEC2E7016}" srcOrd="3" destOrd="0" parTransId="{61D26104-6AA3-4D32-9C65-04E510565E2B}" sibTransId="{6483A3AD-290B-4977-89A5-95871516A665}"/>
    <dgm:cxn modelId="{091ABF8E-60D4-4882-A720-0AC86254C3AA}" type="presOf" srcId="{057C6B84-4E43-4152-ACE0-6BF1F654FCF0}" destId="{807E4FE4-4AD9-40E3-925E-7375E1D28638}" srcOrd="0" destOrd="0" presId="urn:microsoft.com/office/officeart/2005/8/layout/lProcess2"/>
    <dgm:cxn modelId="{BDF9F3C4-90D9-4310-8F54-4E33FD2E0F5D}" type="presOf" srcId="{B9513A9C-87EB-4311-A110-3DAC428916F3}" destId="{2E1B556A-93BF-4625-AEA0-7BDD8735A3A5}" srcOrd="0" destOrd="0" presId="urn:microsoft.com/office/officeart/2005/8/layout/lProcess2"/>
    <dgm:cxn modelId="{9D64ADC8-54BE-4492-A9E4-79882A931F10}" type="presOf" srcId="{F94157F7-E5E4-4BC0-922E-0BE53D06B9B0}" destId="{CB937A7A-D8CB-46C5-AE11-6B0AC5189E3D}" srcOrd="0" destOrd="0" presId="urn:microsoft.com/office/officeart/2005/8/layout/lProcess2"/>
    <dgm:cxn modelId="{840B4FD5-662C-4A66-A653-AAA7ADCFE3A8}" type="presOf" srcId="{B46FCB4B-464E-4E14-97A8-2A127703BF9B}" destId="{CA7CFC2A-90C5-4668-B873-110A8E11CF96}" srcOrd="0" destOrd="0" presId="urn:microsoft.com/office/officeart/2005/8/layout/lProcess2"/>
    <dgm:cxn modelId="{F7626DDA-03AB-4D15-9DC1-E9CD5F660BC5}" srcId="{E796F4DD-1F8D-4436-8E49-4FA7ECDF806F}" destId="{B46FCB4B-464E-4E14-97A8-2A127703BF9B}" srcOrd="2" destOrd="0" parTransId="{DCDA3C89-CB10-4B9B-BBDC-B08CD45C893E}" sibTransId="{DBB0C3FA-59B8-472A-A013-97F4F7290660}"/>
    <dgm:cxn modelId="{7D7D1CEC-6785-4465-A553-0596A63A7B71}" srcId="{E796F4DD-1F8D-4436-8E49-4FA7ECDF806F}" destId="{B9513A9C-87EB-4311-A110-3DAC428916F3}" srcOrd="0" destOrd="0" parTransId="{8B0989B4-B976-4B11-937B-6A49A45D23ED}" sibTransId="{E4EA3168-A760-45E3-A96E-CE0D2F753925}"/>
    <dgm:cxn modelId="{25C61586-5866-476D-9D1B-A1DA41CAAC4D}" type="presParOf" srcId="{CB937A7A-D8CB-46C5-AE11-6B0AC5189E3D}" destId="{58B9C642-E8D9-4380-BBAF-B8127C44C3E2}" srcOrd="0" destOrd="0" presId="urn:microsoft.com/office/officeart/2005/8/layout/lProcess2"/>
    <dgm:cxn modelId="{1050B539-3C5E-4900-8EFF-AD5287686800}" type="presParOf" srcId="{58B9C642-E8D9-4380-BBAF-B8127C44C3E2}" destId="{03FF2F25-66D1-42B8-AD44-4B998865C95C}" srcOrd="0" destOrd="0" presId="urn:microsoft.com/office/officeart/2005/8/layout/lProcess2"/>
    <dgm:cxn modelId="{8D44142E-5DEC-484D-BDB9-F18846DE2915}" type="presParOf" srcId="{58B9C642-E8D9-4380-BBAF-B8127C44C3E2}" destId="{DFA5628A-5734-4A3A-9AD8-E0624F92CDD7}" srcOrd="1" destOrd="0" presId="urn:microsoft.com/office/officeart/2005/8/layout/lProcess2"/>
    <dgm:cxn modelId="{034AE247-6BA6-4B3A-84A6-8EB1C8479442}" type="presParOf" srcId="{58B9C642-E8D9-4380-BBAF-B8127C44C3E2}" destId="{32A1EB5C-B386-4CEB-A0B3-5B98CF1B5372}" srcOrd="2" destOrd="0" presId="urn:microsoft.com/office/officeart/2005/8/layout/lProcess2"/>
    <dgm:cxn modelId="{788C1B60-DB4D-44F6-A7CF-E46D3805893D}" type="presParOf" srcId="{32A1EB5C-B386-4CEB-A0B3-5B98CF1B5372}" destId="{407B19C5-58AF-47EB-8578-2B2A2976B3FE}" srcOrd="0" destOrd="0" presId="urn:microsoft.com/office/officeart/2005/8/layout/lProcess2"/>
    <dgm:cxn modelId="{6EDF666C-9456-4B8C-89C1-DF14BFE4E718}" type="presParOf" srcId="{407B19C5-58AF-47EB-8578-2B2A2976B3FE}" destId="{2E1B556A-93BF-4625-AEA0-7BDD8735A3A5}" srcOrd="0" destOrd="0" presId="urn:microsoft.com/office/officeart/2005/8/layout/lProcess2"/>
    <dgm:cxn modelId="{DFDFBF38-8ADD-42ED-87B4-FFA4E01CCDFE}" type="presParOf" srcId="{407B19C5-58AF-47EB-8578-2B2A2976B3FE}" destId="{E82F8519-2180-42E8-8CD8-DEED7176A6D7}" srcOrd="1" destOrd="0" presId="urn:microsoft.com/office/officeart/2005/8/layout/lProcess2"/>
    <dgm:cxn modelId="{8CFD6F5C-DEBD-452D-A207-90DDEA9D9F46}" type="presParOf" srcId="{407B19C5-58AF-47EB-8578-2B2A2976B3FE}" destId="{D6BD3C7B-0EFA-42FF-8E85-1846C1A72B37}" srcOrd="2" destOrd="0" presId="urn:microsoft.com/office/officeart/2005/8/layout/lProcess2"/>
    <dgm:cxn modelId="{82C5DC6D-F99A-4813-9EB8-75815C6B6F81}" type="presParOf" srcId="{407B19C5-58AF-47EB-8578-2B2A2976B3FE}" destId="{99D87556-9A81-4CDD-ACB3-D3B9FCFC3691}" srcOrd="3" destOrd="0" presId="urn:microsoft.com/office/officeart/2005/8/layout/lProcess2"/>
    <dgm:cxn modelId="{B3E1A4F8-3F50-4891-8428-8836DB3F6CE9}" type="presParOf" srcId="{407B19C5-58AF-47EB-8578-2B2A2976B3FE}" destId="{CA7CFC2A-90C5-4668-B873-110A8E11CF96}" srcOrd="4" destOrd="0" presId="urn:microsoft.com/office/officeart/2005/8/layout/lProcess2"/>
    <dgm:cxn modelId="{9097F49C-F29C-4B98-87F4-34921B0F0CBC}" type="presParOf" srcId="{407B19C5-58AF-47EB-8578-2B2A2976B3FE}" destId="{A96697C9-9B27-424B-A177-E1A203C242E8}" srcOrd="5" destOrd="0" presId="urn:microsoft.com/office/officeart/2005/8/layout/lProcess2"/>
    <dgm:cxn modelId="{58127871-9801-40D0-8601-BAE9C16909F4}" type="presParOf" srcId="{407B19C5-58AF-47EB-8578-2B2A2976B3FE}" destId="{66E94CE5-4EA8-438B-8300-EB0CCC5204F1}" srcOrd="6" destOrd="0" presId="urn:microsoft.com/office/officeart/2005/8/layout/lProcess2"/>
    <dgm:cxn modelId="{AA84D68C-BA33-4E49-91B7-0E00D6A7F972}" type="presParOf" srcId="{407B19C5-58AF-47EB-8578-2B2A2976B3FE}" destId="{3994F908-70B7-42C0-B3CD-4C17E2DBD18B}" srcOrd="7" destOrd="0" presId="urn:microsoft.com/office/officeart/2005/8/layout/lProcess2"/>
    <dgm:cxn modelId="{B24189DA-359B-488D-B1F8-1D4AA63439A2}" type="presParOf" srcId="{407B19C5-58AF-47EB-8578-2B2A2976B3FE}" destId="{807E4FE4-4AD9-40E3-925E-7375E1D28638}" srcOrd="8"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4399F4-9E3C-48C7-9598-0AB7F2A74813}"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t-EE"/>
        </a:p>
      </dgm:t>
    </dgm:pt>
    <dgm:pt modelId="{F2D810BF-7BE2-499D-A1CE-AB3075014465}">
      <dgm:prSet phldrT="[Text]" custT="1"/>
      <dgm:spPr/>
      <dgm:t>
        <a:bodyPr/>
        <a:lstStyle/>
        <a:p>
          <a:r>
            <a:rPr lang="et-EE" sz="800" dirty="0">
              <a:latin typeface="Aino" panose="02000603040504020204" pitchFamily="50" charset="0"/>
            </a:rPr>
            <a:t>EL</a:t>
          </a:r>
        </a:p>
      </dgm:t>
    </dgm:pt>
    <dgm:pt modelId="{975A95A2-B186-4241-BD77-AB1B7F60A0F1}" type="parTrans" cxnId="{572D4DA2-365B-42F6-AB9A-B8F640F75AD7}">
      <dgm:prSet/>
      <dgm:spPr/>
      <dgm:t>
        <a:bodyPr/>
        <a:lstStyle/>
        <a:p>
          <a:endParaRPr lang="et-EE" sz="2800"/>
        </a:p>
      </dgm:t>
    </dgm:pt>
    <dgm:pt modelId="{3EC68BAD-EE49-43C8-BD17-79E95B4FD0FA}" type="sibTrans" cxnId="{572D4DA2-365B-42F6-AB9A-B8F640F75AD7}">
      <dgm:prSet/>
      <dgm:spPr/>
      <dgm:t>
        <a:bodyPr/>
        <a:lstStyle/>
        <a:p>
          <a:endParaRPr lang="et-EE" sz="2800"/>
        </a:p>
      </dgm:t>
    </dgm:pt>
    <dgm:pt modelId="{44994055-821E-4EF9-B93D-BE255402EDDF}">
      <dgm:prSet phldrT="[Text]" custT="1"/>
      <dgm:spPr/>
      <dgm:t>
        <a:bodyPr/>
        <a:lstStyle/>
        <a:p>
          <a:r>
            <a:rPr lang="et-EE" sz="800" dirty="0">
              <a:latin typeface="Aino" panose="02000603040504020204" pitchFamily="50" charset="0"/>
            </a:rPr>
            <a:t>Rohelepe</a:t>
          </a:r>
        </a:p>
      </dgm:t>
    </dgm:pt>
    <dgm:pt modelId="{BD4EC7BC-7A5D-4D7B-AEE4-FA17C4F95244}" type="parTrans" cxnId="{E865069D-862F-4356-AC66-6FD8937AEB28}">
      <dgm:prSet/>
      <dgm:spPr/>
      <dgm:t>
        <a:bodyPr/>
        <a:lstStyle/>
        <a:p>
          <a:endParaRPr lang="et-EE" sz="2800"/>
        </a:p>
      </dgm:t>
    </dgm:pt>
    <dgm:pt modelId="{0DF3BC9C-3375-407E-8C9A-70F6E29D7D33}" type="sibTrans" cxnId="{E865069D-862F-4356-AC66-6FD8937AEB28}">
      <dgm:prSet/>
      <dgm:spPr/>
      <dgm:t>
        <a:bodyPr/>
        <a:lstStyle/>
        <a:p>
          <a:endParaRPr lang="et-EE" sz="2800"/>
        </a:p>
      </dgm:t>
    </dgm:pt>
    <dgm:pt modelId="{CB9DA106-751C-4A1E-BFDE-4F855C7F0FF3}">
      <dgm:prSet phldrT="[Text]" custT="1"/>
      <dgm:spPr/>
      <dgm:t>
        <a:bodyPr/>
        <a:lstStyle/>
        <a:p>
          <a:r>
            <a:rPr lang="et-EE" sz="800" dirty="0">
              <a:latin typeface="Aino" panose="02000603040504020204" pitchFamily="50" charset="0"/>
            </a:rPr>
            <a:t>Talust Taldrikule</a:t>
          </a:r>
        </a:p>
      </dgm:t>
    </dgm:pt>
    <dgm:pt modelId="{D2586531-1C04-484D-A0ED-C4F12B3C66B0}" type="parTrans" cxnId="{1C158530-2356-44F1-8318-883F75BB7CD1}">
      <dgm:prSet/>
      <dgm:spPr/>
      <dgm:t>
        <a:bodyPr/>
        <a:lstStyle/>
        <a:p>
          <a:endParaRPr lang="et-EE" sz="2800"/>
        </a:p>
      </dgm:t>
    </dgm:pt>
    <dgm:pt modelId="{391195E5-3193-4C81-BC96-4BE430D2ED49}" type="sibTrans" cxnId="{1C158530-2356-44F1-8318-883F75BB7CD1}">
      <dgm:prSet/>
      <dgm:spPr/>
      <dgm:t>
        <a:bodyPr/>
        <a:lstStyle/>
        <a:p>
          <a:endParaRPr lang="et-EE" sz="2800"/>
        </a:p>
      </dgm:t>
    </dgm:pt>
    <dgm:pt modelId="{C6F1C421-81CD-4A47-96B1-B610F6DEA687}">
      <dgm:prSet phldrT="[Text]" custT="1"/>
      <dgm:spPr/>
      <dgm:t>
        <a:bodyPr/>
        <a:lstStyle/>
        <a:p>
          <a:r>
            <a:rPr lang="et-EE" sz="800" dirty="0">
              <a:latin typeface="Aino" panose="02000603040504020204" pitchFamily="50" charset="0"/>
            </a:rPr>
            <a:t>EE</a:t>
          </a:r>
        </a:p>
      </dgm:t>
    </dgm:pt>
    <dgm:pt modelId="{EB010288-CB95-4805-A99E-2373E4D8F849}" type="parTrans" cxnId="{E6CDA4DB-EC9D-463B-A96B-A07EECEC4797}">
      <dgm:prSet/>
      <dgm:spPr/>
      <dgm:t>
        <a:bodyPr/>
        <a:lstStyle/>
        <a:p>
          <a:endParaRPr lang="et-EE" sz="2800"/>
        </a:p>
      </dgm:t>
    </dgm:pt>
    <dgm:pt modelId="{2C885183-C2FE-4060-8F94-2BE262FA0B53}" type="sibTrans" cxnId="{E6CDA4DB-EC9D-463B-A96B-A07EECEC4797}">
      <dgm:prSet/>
      <dgm:spPr/>
      <dgm:t>
        <a:bodyPr/>
        <a:lstStyle/>
        <a:p>
          <a:endParaRPr lang="et-EE" sz="2800"/>
        </a:p>
      </dgm:t>
    </dgm:pt>
    <dgm:pt modelId="{79BE7AB3-D618-4CA3-ACF9-C8B9FF6084AF}">
      <dgm:prSet phldrT="[Text]" custT="1"/>
      <dgm:spPr/>
      <dgm:t>
        <a:bodyPr/>
        <a:lstStyle/>
        <a:p>
          <a:r>
            <a:rPr lang="et-EE" sz="1100" dirty="0">
              <a:latin typeface="Aino" panose="02000603040504020204" pitchFamily="50" charset="0"/>
            </a:rPr>
            <a:t>Eesti 2035</a:t>
          </a:r>
        </a:p>
      </dgm:t>
    </dgm:pt>
    <dgm:pt modelId="{8A69AC21-7A4C-44A4-940E-28FD56FDD623}" type="parTrans" cxnId="{DE21DBD0-778C-49B3-AA0F-44CA00E3EFAF}">
      <dgm:prSet/>
      <dgm:spPr/>
      <dgm:t>
        <a:bodyPr/>
        <a:lstStyle/>
        <a:p>
          <a:endParaRPr lang="et-EE" sz="2800"/>
        </a:p>
      </dgm:t>
    </dgm:pt>
    <dgm:pt modelId="{17149EB1-B614-4972-9524-54AB8E568B91}" type="sibTrans" cxnId="{DE21DBD0-778C-49B3-AA0F-44CA00E3EFAF}">
      <dgm:prSet/>
      <dgm:spPr/>
      <dgm:t>
        <a:bodyPr/>
        <a:lstStyle/>
        <a:p>
          <a:endParaRPr lang="et-EE" sz="2800"/>
        </a:p>
      </dgm:t>
    </dgm:pt>
    <dgm:pt modelId="{018F5B0C-0BAE-4798-8A71-5E4AA4165E2D}">
      <dgm:prSet phldrT="[Text]" custT="1"/>
      <dgm:spPr/>
      <dgm:t>
        <a:bodyPr/>
        <a:lstStyle/>
        <a:p>
          <a:r>
            <a:rPr lang="et-EE" sz="1100" dirty="0">
              <a:latin typeface="Aino" panose="02000603040504020204" pitchFamily="50" charset="0"/>
            </a:rPr>
            <a:t>Rohepöörde tegevusplaan</a:t>
          </a:r>
        </a:p>
      </dgm:t>
    </dgm:pt>
    <dgm:pt modelId="{8F9636B0-E7C5-4F52-94CA-92D2A3973283}" type="parTrans" cxnId="{1C589908-4297-4E14-A985-3B60FDDE18A2}">
      <dgm:prSet/>
      <dgm:spPr/>
      <dgm:t>
        <a:bodyPr/>
        <a:lstStyle/>
        <a:p>
          <a:endParaRPr lang="et-EE" sz="2800"/>
        </a:p>
      </dgm:t>
    </dgm:pt>
    <dgm:pt modelId="{AAF2C85B-8AF2-49A2-BDC0-1E7161786566}" type="sibTrans" cxnId="{1C589908-4297-4E14-A985-3B60FDDE18A2}">
      <dgm:prSet/>
      <dgm:spPr/>
      <dgm:t>
        <a:bodyPr/>
        <a:lstStyle/>
        <a:p>
          <a:endParaRPr lang="et-EE" sz="2800"/>
        </a:p>
      </dgm:t>
    </dgm:pt>
    <dgm:pt modelId="{DD2208DD-E09A-4C66-8F66-F47F3EC1787A}">
      <dgm:prSet phldrT="[Text]" custT="1"/>
      <dgm:spPr/>
      <dgm:t>
        <a:bodyPr/>
        <a:lstStyle/>
        <a:p>
          <a:r>
            <a:rPr lang="et-EE" sz="800" dirty="0" err="1">
              <a:latin typeface="Aino" panose="02000603040504020204" pitchFamily="50" charset="0"/>
            </a:rPr>
            <a:t>ReM</a:t>
          </a:r>
          <a:endParaRPr lang="et-EE" sz="800" dirty="0">
            <a:latin typeface="Aino" panose="02000603040504020204" pitchFamily="50" charset="0"/>
          </a:endParaRPr>
        </a:p>
      </dgm:t>
    </dgm:pt>
    <dgm:pt modelId="{854A8CAE-7D6A-4E0E-977D-31D96EC571CC}" type="parTrans" cxnId="{303423E5-4056-466B-9F6C-94F0E9932A17}">
      <dgm:prSet/>
      <dgm:spPr/>
      <dgm:t>
        <a:bodyPr/>
        <a:lstStyle/>
        <a:p>
          <a:endParaRPr lang="et-EE" sz="2800"/>
        </a:p>
      </dgm:t>
    </dgm:pt>
    <dgm:pt modelId="{6D361C5A-5ECC-4E09-B2CE-B924DB42279C}" type="sibTrans" cxnId="{303423E5-4056-466B-9F6C-94F0E9932A17}">
      <dgm:prSet/>
      <dgm:spPr/>
      <dgm:t>
        <a:bodyPr/>
        <a:lstStyle/>
        <a:p>
          <a:endParaRPr lang="et-EE" sz="2800"/>
        </a:p>
      </dgm:t>
    </dgm:pt>
    <dgm:pt modelId="{77D3ABAE-5E89-403F-92B5-072346EF8702}">
      <dgm:prSet phldrT="[Text]" custT="1"/>
      <dgm:spPr/>
      <dgm:t>
        <a:bodyPr/>
        <a:lstStyle/>
        <a:p>
          <a:r>
            <a:rPr lang="et-EE" sz="1000" dirty="0">
              <a:latin typeface="Aino" panose="02000603040504020204" pitchFamily="50" charset="0"/>
            </a:rPr>
            <a:t>ÜPP strateegiakava 2023-2027</a:t>
          </a:r>
        </a:p>
      </dgm:t>
    </dgm:pt>
    <dgm:pt modelId="{FB6C2E3D-E38E-453A-8D51-F4F71522C0D7}" type="parTrans" cxnId="{E348C3DC-9BFC-480A-9889-497400CE25AD}">
      <dgm:prSet/>
      <dgm:spPr/>
      <dgm:t>
        <a:bodyPr/>
        <a:lstStyle/>
        <a:p>
          <a:endParaRPr lang="et-EE" sz="2800"/>
        </a:p>
      </dgm:t>
    </dgm:pt>
    <dgm:pt modelId="{FA552526-6A76-4D92-9D66-37015BAE41C0}" type="sibTrans" cxnId="{E348C3DC-9BFC-480A-9889-497400CE25AD}">
      <dgm:prSet/>
      <dgm:spPr/>
      <dgm:t>
        <a:bodyPr/>
        <a:lstStyle/>
        <a:p>
          <a:endParaRPr lang="et-EE" sz="2800"/>
        </a:p>
      </dgm:t>
    </dgm:pt>
    <dgm:pt modelId="{A58487AC-73D5-40E7-83C7-0369B6925DA0}">
      <dgm:prSet phldrT="[Text]" custT="1"/>
      <dgm:spPr/>
      <dgm:t>
        <a:bodyPr/>
        <a:lstStyle/>
        <a:p>
          <a:r>
            <a:rPr lang="et-EE" sz="1000" dirty="0">
              <a:latin typeface="Aino" panose="02000603040504020204" pitchFamily="50" charset="0"/>
            </a:rPr>
            <a:t>PÕKA</a:t>
          </a:r>
        </a:p>
      </dgm:t>
    </dgm:pt>
    <dgm:pt modelId="{36654359-2176-4ED1-A1CF-CD87A454C450}" type="parTrans" cxnId="{9BA7ADCD-2468-4684-9CF6-ED0060DAF57E}">
      <dgm:prSet/>
      <dgm:spPr/>
      <dgm:t>
        <a:bodyPr/>
        <a:lstStyle/>
        <a:p>
          <a:endParaRPr lang="et-EE" sz="2800"/>
        </a:p>
      </dgm:t>
    </dgm:pt>
    <dgm:pt modelId="{78E159E6-6016-47C3-99BA-73661C35F3EC}" type="sibTrans" cxnId="{9BA7ADCD-2468-4684-9CF6-ED0060DAF57E}">
      <dgm:prSet/>
      <dgm:spPr/>
      <dgm:t>
        <a:bodyPr/>
        <a:lstStyle/>
        <a:p>
          <a:endParaRPr lang="et-EE" sz="2800"/>
        </a:p>
      </dgm:t>
    </dgm:pt>
    <dgm:pt modelId="{40982BC8-373A-4885-A219-639FB06A9868}">
      <dgm:prSet phldrT="[Text]" custT="1"/>
      <dgm:spPr/>
      <dgm:t>
        <a:bodyPr/>
        <a:lstStyle/>
        <a:p>
          <a:r>
            <a:rPr lang="et-EE" sz="800" dirty="0">
              <a:latin typeface="Aino" panose="02000603040504020204" pitchFamily="50" charset="0"/>
            </a:rPr>
            <a:t>Elurikkus </a:t>
          </a:r>
        </a:p>
      </dgm:t>
    </dgm:pt>
    <dgm:pt modelId="{E253DFB8-1138-4B32-8769-2EB8B18DB1F1}" type="parTrans" cxnId="{EFE7F998-ECAB-467F-8BB4-B15C0018BE0E}">
      <dgm:prSet/>
      <dgm:spPr/>
      <dgm:t>
        <a:bodyPr/>
        <a:lstStyle/>
        <a:p>
          <a:endParaRPr lang="et-EE" sz="2800"/>
        </a:p>
      </dgm:t>
    </dgm:pt>
    <dgm:pt modelId="{11530645-6A64-4B80-BB57-E5820C7AFC1A}" type="sibTrans" cxnId="{EFE7F998-ECAB-467F-8BB4-B15C0018BE0E}">
      <dgm:prSet/>
      <dgm:spPr/>
      <dgm:t>
        <a:bodyPr/>
        <a:lstStyle/>
        <a:p>
          <a:endParaRPr lang="et-EE" sz="2800"/>
        </a:p>
      </dgm:t>
    </dgm:pt>
    <dgm:pt modelId="{99610713-1987-4E29-BF8F-D1D1DF78610B}">
      <dgm:prSet phldrT="[Text]" custT="1"/>
      <dgm:spPr/>
      <dgm:t>
        <a:bodyPr/>
        <a:lstStyle/>
        <a:p>
          <a:r>
            <a:rPr lang="et-EE" sz="800" dirty="0">
              <a:latin typeface="Aino" panose="02000603040504020204" pitchFamily="50" charset="0"/>
            </a:rPr>
            <a:t>Fit55</a:t>
          </a:r>
        </a:p>
      </dgm:t>
    </dgm:pt>
    <dgm:pt modelId="{361D176E-8023-47DD-B2E1-556897DDDBCB}" type="parTrans" cxnId="{DA39D24E-383A-43CB-A87A-4D19DF4E514A}">
      <dgm:prSet/>
      <dgm:spPr/>
      <dgm:t>
        <a:bodyPr/>
        <a:lstStyle/>
        <a:p>
          <a:endParaRPr lang="et-EE" sz="2800"/>
        </a:p>
      </dgm:t>
    </dgm:pt>
    <dgm:pt modelId="{737C78E1-2DC4-4F1D-843D-5C45F0B92FA5}" type="sibTrans" cxnId="{DA39D24E-383A-43CB-A87A-4D19DF4E514A}">
      <dgm:prSet/>
      <dgm:spPr/>
      <dgm:t>
        <a:bodyPr/>
        <a:lstStyle/>
        <a:p>
          <a:endParaRPr lang="et-EE" sz="2800"/>
        </a:p>
      </dgm:t>
    </dgm:pt>
    <dgm:pt modelId="{D9629A69-8362-4F9A-B6D8-304680BF90D5}">
      <dgm:prSet phldrT="[Text]" custT="1"/>
      <dgm:spPr/>
      <dgm:t>
        <a:bodyPr/>
        <a:lstStyle/>
        <a:p>
          <a:r>
            <a:rPr lang="et-EE" sz="800" dirty="0">
              <a:latin typeface="Aino" panose="02000603040504020204" pitchFamily="50" charset="0"/>
            </a:rPr>
            <a:t>jne</a:t>
          </a:r>
        </a:p>
      </dgm:t>
    </dgm:pt>
    <dgm:pt modelId="{51B740B1-2F6F-4F75-9FD6-0363BEE57945}" type="parTrans" cxnId="{1264CEC5-AC94-4D0B-AAF5-E6606BAEA6A4}">
      <dgm:prSet/>
      <dgm:spPr/>
      <dgm:t>
        <a:bodyPr/>
        <a:lstStyle/>
        <a:p>
          <a:endParaRPr lang="et-EE" sz="2800"/>
        </a:p>
      </dgm:t>
    </dgm:pt>
    <dgm:pt modelId="{14EAD29D-8C37-40AC-B2E4-BAC73A19C76A}" type="sibTrans" cxnId="{1264CEC5-AC94-4D0B-AAF5-E6606BAEA6A4}">
      <dgm:prSet/>
      <dgm:spPr/>
      <dgm:t>
        <a:bodyPr/>
        <a:lstStyle/>
        <a:p>
          <a:endParaRPr lang="et-EE" sz="2800"/>
        </a:p>
      </dgm:t>
    </dgm:pt>
    <dgm:pt modelId="{4D9E6ABD-6489-4327-A7A2-81842D74827F}">
      <dgm:prSet phldrT="[Text]" custT="1"/>
      <dgm:spPr/>
      <dgm:t>
        <a:bodyPr/>
        <a:lstStyle/>
        <a:p>
          <a:r>
            <a:rPr lang="et-EE" sz="1000" dirty="0">
              <a:latin typeface="Aino" panose="02000603040504020204" pitchFamily="50" charset="0"/>
            </a:rPr>
            <a:t>Põllumajanduse ja toidusektori roheülemineku teekaart</a:t>
          </a:r>
        </a:p>
      </dgm:t>
    </dgm:pt>
    <dgm:pt modelId="{9C5B59D3-7096-4D87-842C-5E21EB6A6E2B}" type="parTrans" cxnId="{09D8B752-59BF-41E1-81AF-927E1B9C3CBF}">
      <dgm:prSet/>
      <dgm:spPr/>
      <dgm:t>
        <a:bodyPr/>
        <a:lstStyle/>
        <a:p>
          <a:endParaRPr lang="et-EE" sz="2800"/>
        </a:p>
      </dgm:t>
    </dgm:pt>
    <dgm:pt modelId="{CCE81188-278B-49AB-AEC3-0413BB92AB05}" type="sibTrans" cxnId="{09D8B752-59BF-41E1-81AF-927E1B9C3CBF}">
      <dgm:prSet/>
      <dgm:spPr/>
      <dgm:t>
        <a:bodyPr/>
        <a:lstStyle/>
        <a:p>
          <a:endParaRPr lang="et-EE" sz="2800"/>
        </a:p>
      </dgm:t>
    </dgm:pt>
    <dgm:pt modelId="{72D90623-6BA2-4778-933C-45A278CFAB2F}" type="pres">
      <dgm:prSet presAssocID="{224399F4-9E3C-48C7-9598-0AB7F2A74813}" presName="Name0" presStyleCnt="0">
        <dgm:presLayoutVars>
          <dgm:dir/>
          <dgm:animLvl val="lvl"/>
          <dgm:resizeHandles val="exact"/>
        </dgm:presLayoutVars>
      </dgm:prSet>
      <dgm:spPr/>
    </dgm:pt>
    <dgm:pt modelId="{9B6830D1-E436-446B-A74B-94D5F86A8F75}" type="pres">
      <dgm:prSet presAssocID="{F2D810BF-7BE2-499D-A1CE-AB3075014465}" presName="composite" presStyleCnt="0"/>
      <dgm:spPr/>
    </dgm:pt>
    <dgm:pt modelId="{212A8E30-132B-40A0-98EE-02E23D5049CB}" type="pres">
      <dgm:prSet presAssocID="{F2D810BF-7BE2-499D-A1CE-AB3075014465}" presName="parTx" presStyleLbl="node1" presStyleIdx="0" presStyleCnt="3">
        <dgm:presLayoutVars>
          <dgm:chMax val="0"/>
          <dgm:chPref val="0"/>
          <dgm:bulletEnabled val="1"/>
        </dgm:presLayoutVars>
      </dgm:prSet>
      <dgm:spPr/>
    </dgm:pt>
    <dgm:pt modelId="{BE82838D-FCED-4343-AC72-224912608222}" type="pres">
      <dgm:prSet presAssocID="{F2D810BF-7BE2-499D-A1CE-AB3075014465}" presName="desTx" presStyleLbl="revTx" presStyleIdx="0" presStyleCnt="3">
        <dgm:presLayoutVars>
          <dgm:bulletEnabled val="1"/>
        </dgm:presLayoutVars>
      </dgm:prSet>
      <dgm:spPr/>
    </dgm:pt>
    <dgm:pt modelId="{A881F247-B456-47EE-8154-6E15AB4935C4}" type="pres">
      <dgm:prSet presAssocID="{3EC68BAD-EE49-43C8-BD17-79E95B4FD0FA}" presName="space" presStyleCnt="0"/>
      <dgm:spPr/>
    </dgm:pt>
    <dgm:pt modelId="{B628E56C-7B5B-41B0-B0F9-ECE5FE345B31}" type="pres">
      <dgm:prSet presAssocID="{C6F1C421-81CD-4A47-96B1-B610F6DEA687}" presName="composite" presStyleCnt="0"/>
      <dgm:spPr/>
    </dgm:pt>
    <dgm:pt modelId="{BEC0D421-ABA5-474A-9182-85C5965B3447}" type="pres">
      <dgm:prSet presAssocID="{C6F1C421-81CD-4A47-96B1-B610F6DEA687}" presName="parTx" presStyleLbl="node1" presStyleIdx="1" presStyleCnt="3">
        <dgm:presLayoutVars>
          <dgm:chMax val="0"/>
          <dgm:chPref val="0"/>
          <dgm:bulletEnabled val="1"/>
        </dgm:presLayoutVars>
      </dgm:prSet>
      <dgm:spPr/>
    </dgm:pt>
    <dgm:pt modelId="{6C179CFF-0230-4009-9CBF-13C74881BD79}" type="pres">
      <dgm:prSet presAssocID="{C6F1C421-81CD-4A47-96B1-B610F6DEA687}" presName="desTx" presStyleLbl="revTx" presStyleIdx="1" presStyleCnt="3">
        <dgm:presLayoutVars>
          <dgm:bulletEnabled val="1"/>
        </dgm:presLayoutVars>
      </dgm:prSet>
      <dgm:spPr/>
    </dgm:pt>
    <dgm:pt modelId="{BD041D1F-9E70-47D7-83DC-269ACBDB4CB1}" type="pres">
      <dgm:prSet presAssocID="{2C885183-C2FE-4060-8F94-2BE262FA0B53}" presName="space" presStyleCnt="0"/>
      <dgm:spPr/>
    </dgm:pt>
    <dgm:pt modelId="{BFD7065C-C05A-4CA8-8B5E-721965137C06}" type="pres">
      <dgm:prSet presAssocID="{DD2208DD-E09A-4C66-8F66-F47F3EC1787A}" presName="composite" presStyleCnt="0"/>
      <dgm:spPr/>
    </dgm:pt>
    <dgm:pt modelId="{82672C41-D520-4040-ACFD-32F506E7C5A3}" type="pres">
      <dgm:prSet presAssocID="{DD2208DD-E09A-4C66-8F66-F47F3EC1787A}" presName="parTx" presStyleLbl="node1" presStyleIdx="2" presStyleCnt="3">
        <dgm:presLayoutVars>
          <dgm:chMax val="0"/>
          <dgm:chPref val="0"/>
          <dgm:bulletEnabled val="1"/>
        </dgm:presLayoutVars>
      </dgm:prSet>
      <dgm:spPr/>
    </dgm:pt>
    <dgm:pt modelId="{17288CFD-2276-48E5-9E3F-81A6C88E572C}" type="pres">
      <dgm:prSet presAssocID="{DD2208DD-E09A-4C66-8F66-F47F3EC1787A}" presName="desTx" presStyleLbl="revTx" presStyleIdx="2" presStyleCnt="3">
        <dgm:presLayoutVars>
          <dgm:bulletEnabled val="1"/>
        </dgm:presLayoutVars>
      </dgm:prSet>
      <dgm:spPr/>
    </dgm:pt>
  </dgm:ptLst>
  <dgm:cxnLst>
    <dgm:cxn modelId="{1C589908-4297-4E14-A985-3B60FDDE18A2}" srcId="{C6F1C421-81CD-4A47-96B1-B610F6DEA687}" destId="{018F5B0C-0BAE-4798-8A71-5E4AA4165E2D}" srcOrd="1" destOrd="0" parTransId="{8F9636B0-E7C5-4F52-94CA-92D2A3973283}" sibTransId="{AAF2C85B-8AF2-49A2-BDC0-1E7161786566}"/>
    <dgm:cxn modelId="{5A8E7A1E-3C43-42DF-8C07-B15844C16CF7}" type="presOf" srcId="{018F5B0C-0BAE-4798-8A71-5E4AA4165E2D}" destId="{6C179CFF-0230-4009-9CBF-13C74881BD79}" srcOrd="0" destOrd="1" presId="urn:microsoft.com/office/officeart/2005/8/layout/chevron1"/>
    <dgm:cxn modelId="{AB6EEA23-42A9-4EBD-A984-626AB511D119}" type="presOf" srcId="{CB9DA106-751C-4A1E-BFDE-4F855C7F0FF3}" destId="{BE82838D-FCED-4343-AC72-224912608222}" srcOrd="0" destOrd="1" presId="urn:microsoft.com/office/officeart/2005/8/layout/chevron1"/>
    <dgm:cxn modelId="{EE09C928-60A2-4980-AAD8-F6EFD64D6363}" type="presOf" srcId="{DD2208DD-E09A-4C66-8F66-F47F3EC1787A}" destId="{82672C41-D520-4040-ACFD-32F506E7C5A3}" srcOrd="0" destOrd="0" presId="urn:microsoft.com/office/officeart/2005/8/layout/chevron1"/>
    <dgm:cxn modelId="{1C158530-2356-44F1-8318-883F75BB7CD1}" srcId="{F2D810BF-7BE2-499D-A1CE-AB3075014465}" destId="{CB9DA106-751C-4A1E-BFDE-4F855C7F0FF3}" srcOrd="1" destOrd="0" parTransId="{D2586531-1C04-484D-A0ED-C4F12B3C66B0}" sibTransId="{391195E5-3193-4C81-BC96-4BE430D2ED49}"/>
    <dgm:cxn modelId="{9448E831-24BF-4B62-9171-C9CE419F7F59}" type="presOf" srcId="{C6F1C421-81CD-4A47-96B1-B610F6DEA687}" destId="{BEC0D421-ABA5-474A-9182-85C5965B3447}" srcOrd="0" destOrd="0" presId="urn:microsoft.com/office/officeart/2005/8/layout/chevron1"/>
    <dgm:cxn modelId="{DA39D24E-383A-43CB-A87A-4D19DF4E514A}" srcId="{F2D810BF-7BE2-499D-A1CE-AB3075014465}" destId="{99610713-1987-4E29-BF8F-D1D1DF78610B}" srcOrd="3" destOrd="0" parTransId="{361D176E-8023-47DD-B2E1-556897DDDBCB}" sibTransId="{737C78E1-2DC4-4F1D-843D-5C45F0B92FA5}"/>
    <dgm:cxn modelId="{09D8B752-59BF-41E1-81AF-927E1B9C3CBF}" srcId="{DD2208DD-E09A-4C66-8F66-F47F3EC1787A}" destId="{4D9E6ABD-6489-4327-A7A2-81842D74827F}" srcOrd="2" destOrd="0" parTransId="{9C5B59D3-7096-4D87-842C-5E21EB6A6E2B}" sibTransId="{CCE81188-278B-49AB-AEC3-0413BB92AB05}"/>
    <dgm:cxn modelId="{4288EA76-6E78-4697-8E65-EF92732337D3}" type="presOf" srcId="{44994055-821E-4EF9-B93D-BE255402EDDF}" destId="{BE82838D-FCED-4343-AC72-224912608222}" srcOrd="0" destOrd="0" presId="urn:microsoft.com/office/officeart/2005/8/layout/chevron1"/>
    <dgm:cxn modelId="{A4F1747A-46B6-48E0-8C9D-E7E3697E6905}" type="presOf" srcId="{F2D810BF-7BE2-499D-A1CE-AB3075014465}" destId="{212A8E30-132B-40A0-98EE-02E23D5049CB}" srcOrd="0" destOrd="0" presId="urn:microsoft.com/office/officeart/2005/8/layout/chevron1"/>
    <dgm:cxn modelId="{EFE7F998-ECAB-467F-8BB4-B15C0018BE0E}" srcId="{F2D810BF-7BE2-499D-A1CE-AB3075014465}" destId="{40982BC8-373A-4885-A219-639FB06A9868}" srcOrd="2" destOrd="0" parTransId="{E253DFB8-1138-4B32-8769-2EB8B18DB1F1}" sibTransId="{11530645-6A64-4B80-BB57-E5820C7AFC1A}"/>
    <dgm:cxn modelId="{E865069D-862F-4356-AC66-6FD8937AEB28}" srcId="{F2D810BF-7BE2-499D-A1CE-AB3075014465}" destId="{44994055-821E-4EF9-B93D-BE255402EDDF}" srcOrd="0" destOrd="0" parTransId="{BD4EC7BC-7A5D-4D7B-AEE4-FA17C4F95244}" sibTransId="{0DF3BC9C-3375-407E-8C9A-70F6E29D7D33}"/>
    <dgm:cxn modelId="{572D4DA2-365B-42F6-AB9A-B8F640F75AD7}" srcId="{224399F4-9E3C-48C7-9598-0AB7F2A74813}" destId="{F2D810BF-7BE2-499D-A1CE-AB3075014465}" srcOrd="0" destOrd="0" parTransId="{975A95A2-B186-4241-BD77-AB1B7F60A0F1}" sibTransId="{3EC68BAD-EE49-43C8-BD17-79E95B4FD0FA}"/>
    <dgm:cxn modelId="{75243BA7-13E3-491B-B1FF-DE210EB09C79}" type="presOf" srcId="{99610713-1987-4E29-BF8F-D1D1DF78610B}" destId="{BE82838D-FCED-4343-AC72-224912608222}" srcOrd="0" destOrd="3" presId="urn:microsoft.com/office/officeart/2005/8/layout/chevron1"/>
    <dgm:cxn modelId="{292CD8AA-6AB8-46C6-9427-6CE4A91A4739}" type="presOf" srcId="{D9629A69-8362-4F9A-B6D8-304680BF90D5}" destId="{BE82838D-FCED-4343-AC72-224912608222}" srcOrd="0" destOrd="4" presId="urn:microsoft.com/office/officeart/2005/8/layout/chevron1"/>
    <dgm:cxn modelId="{23380DB2-EDB9-4B13-952E-A339AB324EF8}" type="presOf" srcId="{224399F4-9E3C-48C7-9598-0AB7F2A74813}" destId="{72D90623-6BA2-4778-933C-45A278CFAB2F}" srcOrd="0" destOrd="0" presId="urn:microsoft.com/office/officeart/2005/8/layout/chevron1"/>
    <dgm:cxn modelId="{E5D6D9B7-8B9F-4CBC-869C-2E136F990BFC}" type="presOf" srcId="{A58487AC-73D5-40E7-83C7-0369B6925DA0}" destId="{17288CFD-2276-48E5-9E3F-81A6C88E572C}" srcOrd="0" destOrd="1" presId="urn:microsoft.com/office/officeart/2005/8/layout/chevron1"/>
    <dgm:cxn modelId="{1264CEC5-AC94-4D0B-AAF5-E6606BAEA6A4}" srcId="{F2D810BF-7BE2-499D-A1CE-AB3075014465}" destId="{D9629A69-8362-4F9A-B6D8-304680BF90D5}" srcOrd="4" destOrd="0" parTransId="{51B740B1-2F6F-4F75-9FD6-0363BEE57945}" sibTransId="{14EAD29D-8C37-40AC-B2E4-BAC73A19C76A}"/>
    <dgm:cxn modelId="{9BA7ADCD-2468-4684-9CF6-ED0060DAF57E}" srcId="{DD2208DD-E09A-4C66-8F66-F47F3EC1787A}" destId="{A58487AC-73D5-40E7-83C7-0369B6925DA0}" srcOrd="1" destOrd="0" parTransId="{36654359-2176-4ED1-A1CF-CD87A454C450}" sibTransId="{78E159E6-6016-47C3-99BA-73661C35F3EC}"/>
    <dgm:cxn modelId="{DE21DBD0-778C-49B3-AA0F-44CA00E3EFAF}" srcId="{C6F1C421-81CD-4A47-96B1-B610F6DEA687}" destId="{79BE7AB3-D618-4CA3-ACF9-C8B9FF6084AF}" srcOrd="0" destOrd="0" parTransId="{8A69AC21-7A4C-44A4-940E-28FD56FDD623}" sibTransId="{17149EB1-B614-4972-9524-54AB8E568B91}"/>
    <dgm:cxn modelId="{E6CDA4DB-EC9D-463B-A96B-A07EECEC4797}" srcId="{224399F4-9E3C-48C7-9598-0AB7F2A74813}" destId="{C6F1C421-81CD-4A47-96B1-B610F6DEA687}" srcOrd="1" destOrd="0" parTransId="{EB010288-CB95-4805-A99E-2373E4D8F849}" sibTransId="{2C885183-C2FE-4060-8F94-2BE262FA0B53}"/>
    <dgm:cxn modelId="{E348C3DC-9BFC-480A-9889-497400CE25AD}" srcId="{DD2208DD-E09A-4C66-8F66-F47F3EC1787A}" destId="{77D3ABAE-5E89-403F-92B5-072346EF8702}" srcOrd="0" destOrd="0" parTransId="{FB6C2E3D-E38E-453A-8D51-F4F71522C0D7}" sibTransId="{FA552526-6A76-4D92-9D66-37015BAE41C0}"/>
    <dgm:cxn modelId="{303423E5-4056-466B-9F6C-94F0E9932A17}" srcId="{224399F4-9E3C-48C7-9598-0AB7F2A74813}" destId="{DD2208DD-E09A-4C66-8F66-F47F3EC1787A}" srcOrd="2" destOrd="0" parTransId="{854A8CAE-7D6A-4E0E-977D-31D96EC571CC}" sibTransId="{6D361C5A-5ECC-4E09-B2CE-B924DB42279C}"/>
    <dgm:cxn modelId="{FC99B4E8-332A-4171-8B63-7A080E9C9D1C}" type="presOf" srcId="{77D3ABAE-5E89-403F-92B5-072346EF8702}" destId="{17288CFD-2276-48E5-9E3F-81A6C88E572C}" srcOrd="0" destOrd="0" presId="urn:microsoft.com/office/officeart/2005/8/layout/chevron1"/>
    <dgm:cxn modelId="{5A0C0AF3-093D-4E92-961D-104283D55B74}" type="presOf" srcId="{40982BC8-373A-4885-A219-639FB06A9868}" destId="{BE82838D-FCED-4343-AC72-224912608222}" srcOrd="0" destOrd="2" presId="urn:microsoft.com/office/officeart/2005/8/layout/chevron1"/>
    <dgm:cxn modelId="{9DABF8F4-422B-4A89-95B3-138ABE9FBFB3}" type="presOf" srcId="{79BE7AB3-D618-4CA3-ACF9-C8B9FF6084AF}" destId="{6C179CFF-0230-4009-9CBF-13C74881BD79}" srcOrd="0" destOrd="0" presId="urn:microsoft.com/office/officeart/2005/8/layout/chevron1"/>
    <dgm:cxn modelId="{44B64CFE-ABF0-470D-95F0-5FD7DF15D683}" type="presOf" srcId="{4D9E6ABD-6489-4327-A7A2-81842D74827F}" destId="{17288CFD-2276-48E5-9E3F-81A6C88E572C}" srcOrd="0" destOrd="2" presId="urn:microsoft.com/office/officeart/2005/8/layout/chevron1"/>
    <dgm:cxn modelId="{B2D47B43-2763-4C03-A8D7-1DD650C3CF6B}" type="presParOf" srcId="{72D90623-6BA2-4778-933C-45A278CFAB2F}" destId="{9B6830D1-E436-446B-A74B-94D5F86A8F75}" srcOrd="0" destOrd="0" presId="urn:microsoft.com/office/officeart/2005/8/layout/chevron1"/>
    <dgm:cxn modelId="{F73261E9-DA49-4990-BFE9-B878B77324F2}" type="presParOf" srcId="{9B6830D1-E436-446B-A74B-94D5F86A8F75}" destId="{212A8E30-132B-40A0-98EE-02E23D5049CB}" srcOrd="0" destOrd="0" presId="urn:microsoft.com/office/officeart/2005/8/layout/chevron1"/>
    <dgm:cxn modelId="{7F976B79-0239-47D3-85A7-0D6AAF66C84B}" type="presParOf" srcId="{9B6830D1-E436-446B-A74B-94D5F86A8F75}" destId="{BE82838D-FCED-4343-AC72-224912608222}" srcOrd="1" destOrd="0" presId="urn:microsoft.com/office/officeart/2005/8/layout/chevron1"/>
    <dgm:cxn modelId="{2CBD73E5-5861-40AB-88D8-127A2BA67750}" type="presParOf" srcId="{72D90623-6BA2-4778-933C-45A278CFAB2F}" destId="{A881F247-B456-47EE-8154-6E15AB4935C4}" srcOrd="1" destOrd="0" presId="urn:microsoft.com/office/officeart/2005/8/layout/chevron1"/>
    <dgm:cxn modelId="{9F50D2E7-1F27-483E-B7ED-0DB868DEE72F}" type="presParOf" srcId="{72D90623-6BA2-4778-933C-45A278CFAB2F}" destId="{B628E56C-7B5B-41B0-B0F9-ECE5FE345B31}" srcOrd="2" destOrd="0" presId="urn:microsoft.com/office/officeart/2005/8/layout/chevron1"/>
    <dgm:cxn modelId="{2EABE7B2-DB1C-4AAC-92B6-30D653E84CBC}" type="presParOf" srcId="{B628E56C-7B5B-41B0-B0F9-ECE5FE345B31}" destId="{BEC0D421-ABA5-474A-9182-85C5965B3447}" srcOrd="0" destOrd="0" presId="urn:microsoft.com/office/officeart/2005/8/layout/chevron1"/>
    <dgm:cxn modelId="{7FCAF856-2443-47F0-94CD-95D91ECCDF77}" type="presParOf" srcId="{B628E56C-7B5B-41B0-B0F9-ECE5FE345B31}" destId="{6C179CFF-0230-4009-9CBF-13C74881BD79}" srcOrd="1" destOrd="0" presId="urn:microsoft.com/office/officeart/2005/8/layout/chevron1"/>
    <dgm:cxn modelId="{9B3DE52B-DFC5-439F-B37D-427765A84BEB}" type="presParOf" srcId="{72D90623-6BA2-4778-933C-45A278CFAB2F}" destId="{BD041D1F-9E70-47D7-83DC-269ACBDB4CB1}" srcOrd="3" destOrd="0" presId="urn:microsoft.com/office/officeart/2005/8/layout/chevron1"/>
    <dgm:cxn modelId="{3D00091B-3831-46B4-88B3-7BD5BA91FFA6}" type="presParOf" srcId="{72D90623-6BA2-4778-933C-45A278CFAB2F}" destId="{BFD7065C-C05A-4CA8-8B5E-721965137C06}" srcOrd="4" destOrd="0" presId="urn:microsoft.com/office/officeart/2005/8/layout/chevron1"/>
    <dgm:cxn modelId="{ED2B83D6-6AE9-461C-A2FD-F26330D9D1DC}" type="presParOf" srcId="{BFD7065C-C05A-4CA8-8B5E-721965137C06}" destId="{82672C41-D520-4040-ACFD-32F506E7C5A3}" srcOrd="0" destOrd="0" presId="urn:microsoft.com/office/officeart/2005/8/layout/chevron1"/>
    <dgm:cxn modelId="{C636B068-5C62-4BE0-9346-9ADA6EAAF0CB}" type="presParOf" srcId="{BFD7065C-C05A-4CA8-8B5E-721965137C06}" destId="{17288CFD-2276-48E5-9E3F-81A6C88E572C}" srcOrd="1" destOrd="0" presId="urn:microsoft.com/office/officeart/2005/8/layout/chevr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11FD7D-CFB3-4BDE-8CAB-62BF4BF9FF41}"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t-EE"/>
        </a:p>
      </dgm:t>
    </dgm:pt>
    <dgm:pt modelId="{AC1ACC5D-C4D1-4A45-973D-6289D30A6810}">
      <dgm:prSet phldrT="[Text]" custT="1"/>
      <dgm:spPr/>
      <dgm:t>
        <a:bodyPr/>
        <a:lstStyle/>
        <a:p>
          <a:r>
            <a:rPr lang="et-EE" sz="1400" dirty="0">
              <a:latin typeface="Aino" panose="02000603040504020204" pitchFamily="50" charset="0"/>
            </a:rPr>
            <a:t>Kasvuhoonegaaside vähendamine</a:t>
          </a:r>
        </a:p>
      </dgm:t>
    </dgm:pt>
    <dgm:pt modelId="{7E2C471E-F0DB-42A2-9BC0-3ED690F68DCC}" type="parTrans" cxnId="{708C95F9-FADC-4FBA-AEEA-0ACB4BC885F6}">
      <dgm:prSet/>
      <dgm:spPr/>
      <dgm:t>
        <a:bodyPr/>
        <a:lstStyle/>
        <a:p>
          <a:endParaRPr lang="et-EE" sz="2400">
            <a:latin typeface="Aino" panose="02000603040504020204" pitchFamily="50" charset="0"/>
          </a:endParaRPr>
        </a:p>
      </dgm:t>
    </dgm:pt>
    <dgm:pt modelId="{F8FDC485-1E6A-4AE4-AAC4-117E09C29D23}" type="sibTrans" cxnId="{708C95F9-FADC-4FBA-AEEA-0ACB4BC885F6}">
      <dgm:prSet/>
      <dgm:spPr/>
      <dgm:t>
        <a:bodyPr/>
        <a:lstStyle/>
        <a:p>
          <a:endParaRPr lang="et-EE" sz="2400">
            <a:latin typeface="Aino" panose="02000603040504020204" pitchFamily="50" charset="0"/>
          </a:endParaRPr>
        </a:p>
      </dgm:t>
    </dgm:pt>
    <dgm:pt modelId="{8A8F6A1B-1387-457C-965E-47FA4BD37282}">
      <dgm:prSet phldrT="[Text]" custT="1"/>
      <dgm:spPr/>
      <dgm:t>
        <a:bodyPr/>
        <a:lstStyle/>
        <a:p>
          <a:r>
            <a:rPr lang="et-EE" sz="1050" dirty="0">
              <a:latin typeface="Aino" panose="02000603040504020204" pitchFamily="50" charset="0"/>
            </a:rPr>
            <a:t>Algtase 2020 Eestis </a:t>
          </a:r>
          <a:r>
            <a:rPr lang="et-EE" sz="1200" b="1" dirty="0">
              <a:solidFill>
                <a:srgbClr val="FF0000"/>
              </a:solidFill>
              <a:latin typeface="Aino" panose="02000603040504020204" pitchFamily="50" charset="0"/>
            </a:rPr>
            <a:t>13,1% = </a:t>
          </a:r>
          <a:r>
            <a:rPr lang="et-EE" sz="1200" b="1" i="0" dirty="0">
              <a:solidFill>
                <a:srgbClr val="FF0000"/>
              </a:solidFill>
              <a:latin typeface="Aino" panose="02000603040504020204" pitchFamily="50" charset="0"/>
            </a:rPr>
            <a:t>1,2 </a:t>
          </a:r>
          <a:r>
            <a:rPr lang="et-EE" sz="1100" b="0" i="0" dirty="0">
              <a:solidFill>
                <a:srgbClr val="FF0000"/>
              </a:solidFill>
              <a:latin typeface="Aino" panose="02000603040504020204" pitchFamily="50" charset="0"/>
            </a:rPr>
            <a:t>milj/t CO</a:t>
          </a:r>
          <a:r>
            <a:rPr lang="et-EE" sz="1100" b="0" i="0" baseline="-25000" dirty="0">
              <a:solidFill>
                <a:srgbClr val="FF0000"/>
              </a:solidFill>
              <a:latin typeface="Aino" panose="02000603040504020204" pitchFamily="50" charset="0"/>
            </a:rPr>
            <a:t>2</a:t>
          </a:r>
          <a:r>
            <a:rPr lang="et-EE" sz="1100" b="0" i="0" dirty="0">
              <a:solidFill>
                <a:srgbClr val="FF0000"/>
              </a:solidFill>
              <a:latin typeface="Aino" panose="02000603040504020204" pitchFamily="50" charset="0"/>
            </a:rPr>
            <a:t> </a:t>
          </a:r>
          <a:r>
            <a:rPr lang="et-EE" sz="1100" b="0" i="0" dirty="0" err="1">
              <a:solidFill>
                <a:srgbClr val="FF0000"/>
              </a:solidFill>
              <a:latin typeface="Aino" panose="02000603040504020204" pitchFamily="50" charset="0"/>
            </a:rPr>
            <a:t>ekv</a:t>
          </a:r>
          <a:r>
            <a:rPr lang="et-EE" sz="1100" b="0" dirty="0">
              <a:solidFill>
                <a:srgbClr val="FF0000"/>
              </a:solidFill>
              <a:latin typeface="Aino" panose="02000603040504020204" pitchFamily="50" charset="0"/>
            </a:rPr>
            <a:t>  </a:t>
          </a:r>
          <a:endParaRPr lang="et-EE" sz="1050" b="0" dirty="0">
            <a:solidFill>
              <a:srgbClr val="FF0000"/>
            </a:solidFill>
            <a:latin typeface="Aino" panose="02000603040504020204" pitchFamily="50" charset="0"/>
          </a:endParaRPr>
        </a:p>
      </dgm:t>
    </dgm:pt>
    <dgm:pt modelId="{EF9E02B5-EE3B-446C-9E16-8E15E66BF752}" type="parTrans" cxnId="{F1E113E5-D278-4EA1-BB30-7922B08D2573}">
      <dgm:prSet/>
      <dgm:spPr/>
      <dgm:t>
        <a:bodyPr/>
        <a:lstStyle/>
        <a:p>
          <a:endParaRPr lang="et-EE" sz="2400">
            <a:latin typeface="Aino" panose="02000603040504020204" pitchFamily="50" charset="0"/>
          </a:endParaRPr>
        </a:p>
      </dgm:t>
    </dgm:pt>
    <dgm:pt modelId="{C3746955-60DD-4CEA-A22C-3A9D1D9DB797}" type="sibTrans" cxnId="{F1E113E5-D278-4EA1-BB30-7922B08D2573}">
      <dgm:prSet/>
      <dgm:spPr/>
      <dgm:t>
        <a:bodyPr/>
        <a:lstStyle/>
        <a:p>
          <a:endParaRPr lang="et-EE" sz="2400">
            <a:latin typeface="Aino" panose="02000603040504020204" pitchFamily="50" charset="0"/>
          </a:endParaRPr>
        </a:p>
      </dgm:t>
    </dgm:pt>
    <dgm:pt modelId="{6556554B-338A-4B2B-BD4F-74E2926A815A}">
      <dgm:prSet phldrT="[Text]" custT="1"/>
      <dgm:spPr/>
      <dgm:t>
        <a:bodyPr/>
        <a:lstStyle/>
        <a:p>
          <a:r>
            <a:rPr lang="et-EE" sz="1400" dirty="0">
              <a:latin typeface="Aino" panose="02000603040504020204" pitchFamily="50" charset="0"/>
            </a:rPr>
            <a:t>Taimekaitsevahendite vähendamine </a:t>
          </a:r>
        </a:p>
      </dgm:t>
    </dgm:pt>
    <dgm:pt modelId="{D3881FCB-5A1F-43D7-955A-32C6365B550E}" type="parTrans" cxnId="{FDE6AF87-0A19-44BF-A562-9D3AAF4A4517}">
      <dgm:prSet/>
      <dgm:spPr/>
      <dgm:t>
        <a:bodyPr/>
        <a:lstStyle/>
        <a:p>
          <a:endParaRPr lang="et-EE" sz="2400">
            <a:latin typeface="Aino" panose="02000603040504020204" pitchFamily="50" charset="0"/>
          </a:endParaRPr>
        </a:p>
      </dgm:t>
    </dgm:pt>
    <dgm:pt modelId="{B7AF51A6-8F9E-46F7-8142-40D98F00E3DD}" type="sibTrans" cxnId="{FDE6AF87-0A19-44BF-A562-9D3AAF4A4517}">
      <dgm:prSet/>
      <dgm:spPr/>
      <dgm:t>
        <a:bodyPr/>
        <a:lstStyle/>
        <a:p>
          <a:endParaRPr lang="et-EE" sz="2400">
            <a:latin typeface="Aino" panose="02000603040504020204" pitchFamily="50" charset="0"/>
          </a:endParaRPr>
        </a:p>
      </dgm:t>
    </dgm:pt>
    <dgm:pt modelId="{7B8A3F9A-945B-4FDD-8D5E-CC84640D68B7}">
      <dgm:prSet phldrT="[Text]" custT="1"/>
      <dgm:spPr/>
      <dgm:t>
        <a:bodyPr/>
        <a:lstStyle/>
        <a:p>
          <a:r>
            <a:rPr lang="et-EE" sz="1400" dirty="0">
              <a:latin typeface="Aino" panose="02000603040504020204" pitchFamily="50" charset="0"/>
            </a:rPr>
            <a:t>Toitainete leostumise vähendamine</a:t>
          </a:r>
        </a:p>
      </dgm:t>
    </dgm:pt>
    <dgm:pt modelId="{081572C8-12F1-4CF6-BEA3-00EF31D6D31D}" type="parTrans" cxnId="{7838F334-3C76-4C88-B479-5E2AC457A048}">
      <dgm:prSet/>
      <dgm:spPr/>
      <dgm:t>
        <a:bodyPr/>
        <a:lstStyle/>
        <a:p>
          <a:endParaRPr lang="et-EE" sz="2400">
            <a:latin typeface="Aino" panose="02000603040504020204" pitchFamily="50" charset="0"/>
          </a:endParaRPr>
        </a:p>
      </dgm:t>
    </dgm:pt>
    <dgm:pt modelId="{3C959F15-F411-4B50-8D9A-93D47633CF26}" type="sibTrans" cxnId="{7838F334-3C76-4C88-B479-5E2AC457A048}">
      <dgm:prSet/>
      <dgm:spPr/>
      <dgm:t>
        <a:bodyPr/>
        <a:lstStyle/>
        <a:p>
          <a:endParaRPr lang="et-EE" sz="2400">
            <a:latin typeface="Aino" panose="02000603040504020204" pitchFamily="50" charset="0"/>
          </a:endParaRPr>
        </a:p>
      </dgm:t>
    </dgm:pt>
    <dgm:pt modelId="{174B7D79-8F3D-450B-9819-B80C3BFCA6C1}">
      <dgm:prSet phldrT="[Text]" custT="1"/>
      <dgm:spPr/>
      <dgm:t>
        <a:bodyPr/>
        <a:lstStyle/>
        <a:p>
          <a:r>
            <a:rPr lang="et-EE" sz="1050" b="0" i="0" dirty="0">
              <a:latin typeface="Aino" panose="02000603040504020204" pitchFamily="50" charset="0"/>
            </a:rPr>
            <a:t>T</a:t>
          </a:r>
          <a:r>
            <a:rPr lang="fi-FI" sz="1050" b="0" i="0" dirty="0">
              <a:latin typeface="Aino" panose="02000603040504020204" pitchFamily="50" charset="0"/>
            </a:rPr>
            <a:t>oitainete kadu</a:t>
          </a:r>
          <a:r>
            <a:rPr lang="fi-FI" sz="1200" b="1" i="0" dirty="0">
              <a:solidFill>
                <a:srgbClr val="FF0000"/>
              </a:solidFill>
              <a:latin typeface="Aino" panose="02000603040504020204" pitchFamily="50" charset="0"/>
            </a:rPr>
            <a:t> </a:t>
          </a:r>
          <a:r>
            <a:rPr lang="et-EE" sz="1200" b="1" i="0" dirty="0">
              <a:solidFill>
                <a:srgbClr val="FF0000"/>
              </a:solidFill>
              <a:latin typeface="Aino" panose="02000603040504020204" pitchFamily="50" charset="0"/>
            </a:rPr>
            <a:t>-</a:t>
          </a:r>
          <a:r>
            <a:rPr lang="fi-FI" sz="1200" b="1" i="0" dirty="0">
              <a:solidFill>
                <a:srgbClr val="FF0000"/>
              </a:solidFill>
              <a:latin typeface="Aino" panose="02000603040504020204" pitchFamily="50" charset="0"/>
            </a:rPr>
            <a:t>50%</a:t>
          </a:r>
          <a:r>
            <a:rPr lang="et-EE" sz="1050" b="0" i="0" dirty="0">
              <a:latin typeface="Aino" panose="02000603040504020204" pitchFamily="50" charset="0"/>
            </a:rPr>
            <a:t>,</a:t>
          </a:r>
          <a:r>
            <a:rPr lang="fi-FI" sz="1050" b="0" i="0" dirty="0">
              <a:latin typeface="Aino" panose="02000603040504020204" pitchFamily="50" charset="0"/>
            </a:rPr>
            <a:t>  et mullaviljakus ei halvene. </a:t>
          </a:r>
          <a:endParaRPr lang="et-EE" sz="1050" dirty="0">
            <a:latin typeface="Aino" panose="02000603040504020204" pitchFamily="50" charset="0"/>
          </a:endParaRPr>
        </a:p>
      </dgm:t>
    </dgm:pt>
    <dgm:pt modelId="{616A2709-7ECB-499F-BD69-538DDA386D13}" type="parTrans" cxnId="{80742A98-85A8-40C4-A574-5CF512EB3F98}">
      <dgm:prSet/>
      <dgm:spPr/>
      <dgm:t>
        <a:bodyPr/>
        <a:lstStyle/>
        <a:p>
          <a:endParaRPr lang="et-EE" sz="2400">
            <a:latin typeface="Aino" panose="02000603040504020204" pitchFamily="50" charset="0"/>
          </a:endParaRPr>
        </a:p>
      </dgm:t>
    </dgm:pt>
    <dgm:pt modelId="{172F51BD-BF1B-448A-A06A-564C0C179C3E}" type="sibTrans" cxnId="{80742A98-85A8-40C4-A574-5CF512EB3F98}">
      <dgm:prSet/>
      <dgm:spPr/>
      <dgm:t>
        <a:bodyPr/>
        <a:lstStyle/>
        <a:p>
          <a:endParaRPr lang="et-EE" sz="2400">
            <a:latin typeface="Aino" panose="02000603040504020204" pitchFamily="50" charset="0"/>
          </a:endParaRPr>
        </a:p>
      </dgm:t>
    </dgm:pt>
    <dgm:pt modelId="{972618E0-71B7-4353-8D30-283C81F1BA92}">
      <dgm:prSet custT="1"/>
      <dgm:spPr/>
      <dgm:t>
        <a:bodyPr/>
        <a:lstStyle/>
        <a:p>
          <a:r>
            <a:rPr lang="et-EE" sz="1400" dirty="0">
              <a:latin typeface="Aino" panose="02000603040504020204" pitchFamily="50" charset="0"/>
            </a:rPr>
            <a:t>Antimikroobikumide kasutamise vähendamine </a:t>
          </a:r>
        </a:p>
      </dgm:t>
    </dgm:pt>
    <dgm:pt modelId="{1631E821-4F63-4D19-A13A-01B17DDFC1E9}" type="parTrans" cxnId="{6DB03B6C-6698-492C-AD72-68ECBED3CEA7}">
      <dgm:prSet/>
      <dgm:spPr/>
      <dgm:t>
        <a:bodyPr/>
        <a:lstStyle/>
        <a:p>
          <a:endParaRPr lang="et-EE" sz="2400">
            <a:latin typeface="Aino" panose="02000603040504020204" pitchFamily="50" charset="0"/>
          </a:endParaRPr>
        </a:p>
      </dgm:t>
    </dgm:pt>
    <dgm:pt modelId="{CE9106D7-6339-43EB-A1BF-1BDE53F9248B}" type="sibTrans" cxnId="{6DB03B6C-6698-492C-AD72-68ECBED3CEA7}">
      <dgm:prSet/>
      <dgm:spPr/>
      <dgm:t>
        <a:bodyPr/>
        <a:lstStyle/>
        <a:p>
          <a:endParaRPr lang="et-EE" sz="2400">
            <a:latin typeface="Aino" panose="02000603040504020204" pitchFamily="50" charset="0"/>
          </a:endParaRPr>
        </a:p>
      </dgm:t>
    </dgm:pt>
    <dgm:pt modelId="{AE259B55-565B-402A-8E4B-DF5AB78C6AE7}">
      <dgm:prSet custT="1"/>
      <dgm:spPr/>
      <dgm:t>
        <a:bodyPr/>
        <a:lstStyle/>
        <a:p>
          <a:r>
            <a:rPr lang="et-EE" sz="1050" b="0" i="0" dirty="0">
              <a:latin typeface="Aino" panose="02000603040504020204" pitchFamily="50" charset="0"/>
            </a:rPr>
            <a:t>Vähendada kogumüüki </a:t>
          </a:r>
          <a:r>
            <a:rPr lang="et-EE" sz="1200" b="1" i="0" dirty="0">
              <a:solidFill>
                <a:srgbClr val="FF0000"/>
              </a:solidFill>
              <a:latin typeface="Aino" panose="02000603040504020204" pitchFamily="50" charset="0"/>
            </a:rPr>
            <a:t>- 50%</a:t>
          </a:r>
        </a:p>
      </dgm:t>
    </dgm:pt>
    <dgm:pt modelId="{B549CDB2-ADCF-42FE-99D3-E7E7C65FD465}" type="parTrans" cxnId="{3EC57060-A06A-4C8E-8B73-C3B7C017D03E}">
      <dgm:prSet/>
      <dgm:spPr/>
      <dgm:t>
        <a:bodyPr/>
        <a:lstStyle/>
        <a:p>
          <a:endParaRPr lang="et-EE" sz="2400">
            <a:latin typeface="Aino" panose="02000603040504020204" pitchFamily="50" charset="0"/>
          </a:endParaRPr>
        </a:p>
      </dgm:t>
    </dgm:pt>
    <dgm:pt modelId="{1C236D2F-842D-44EC-83EE-57F88EA3C410}" type="sibTrans" cxnId="{3EC57060-A06A-4C8E-8B73-C3B7C017D03E}">
      <dgm:prSet/>
      <dgm:spPr/>
      <dgm:t>
        <a:bodyPr/>
        <a:lstStyle/>
        <a:p>
          <a:endParaRPr lang="et-EE" sz="2400">
            <a:latin typeface="Aino" panose="02000603040504020204" pitchFamily="50" charset="0"/>
          </a:endParaRPr>
        </a:p>
      </dgm:t>
    </dgm:pt>
    <dgm:pt modelId="{FAE1CC78-1270-44EC-8FF6-CE864716DBF0}">
      <dgm:prSet custT="1"/>
      <dgm:spPr/>
      <dgm:t>
        <a:bodyPr/>
        <a:lstStyle/>
        <a:p>
          <a:r>
            <a:rPr lang="et-EE" sz="1400" dirty="0">
              <a:latin typeface="Aino" panose="02000603040504020204" pitchFamily="50" charset="0"/>
            </a:rPr>
            <a:t>Nutikas maakasutus</a:t>
          </a:r>
        </a:p>
      </dgm:t>
    </dgm:pt>
    <dgm:pt modelId="{7CBAC3D8-C18A-4086-82FD-DCA3854AA3CD}" type="parTrans" cxnId="{E4E84A79-7A1E-4FFF-BBEB-C3C985BE8900}">
      <dgm:prSet/>
      <dgm:spPr/>
      <dgm:t>
        <a:bodyPr/>
        <a:lstStyle/>
        <a:p>
          <a:endParaRPr lang="et-EE" sz="2400">
            <a:latin typeface="Aino" panose="02000603040504020204" pitchFamily="50" charset="0"/>
          </a:endParaRPr>
        </a:p>
      </dgm:t>
    </dgm:pt>
    <dgm:pt modelId="{5896AE9D-B730-4DF8-9255-9A1C9B82899A}" type="sibTrans" cxnId="{E4E84A79-7A1E-4FFF-BBEB-C3C985BE8900}">
      <dgm:prSet/>
      <dgm:spPr/>
      <dgm:t>
        <a:bodyPr/>
        <a:lstStyle/>
        <a:p>
          <a:endParaRPr lang="et-EE" sz="2400">
            <a:latin typeface="Aino" panose="02000603040504020204" pitchFamily="50" charset="0"/>
          </a:endParaRPr>
        </a:p>
      </dgm:t>
    </dgm:pt>
    <dgm:pt modelId="{70BDDADB-5ACF-414F-987E-535C44E6B44C}">
      <dgm:prSet custT="1"/>
      <dgm:spPr/>
      <dgm:t>
        <a:bodyPr/>
        <a:lstStyle/>
        <a:p>
          <a:r>
            <a:rPr lang="et-EE" sz="1200" b="1" i="0" dirty="0">
              <a:solidFill>
                <a:srgbClr val="0000FF"/>
              </a:solidFill>
              <a:latin typeface="Aino" panose="02000603040504020204" pitchFamily="50" charset="0"/>
            </a:rPr>
            <a:t>25%</a:t>
          </a:r>
          <a:r>
            <a:rPr lang="et-EE" sz="1200" b="1" i="0" dirty="0">
              <a:solidFill>
                <a:srgbClr val="0084D1"/>
              </a:solidFill>
              <a:latin typeface="Aino" panose="02000603040504020204" pitchFamily="50" charset="0"/>
            </a:rPr>
            <a:t> </a:t>
          </a:r>
          <a:r>
            <a:rPr lang="et-EE" sz="1050" b="0" i="0" dirty="0">
              <a:latin typeface="Aino" panose="02000603040504020204" pitchFamily="50" charset="0"/>
            </a:rPr>
            <a:t>EL-i põllumajandusmaast </a:t>
          </a:r>
          <a:r>
            <a:rPr lang="et-EE" sz="1200" b="1" i="0" dirty="0">
              <a:solidFill>
                <a:srgbClr val="0000FF"/>
              </a:solidFill>
              <a:latin typeface="Aino" panose="02000603040504020204" pitchFamily="50" charset="0"/>
            </a:rPr>
            <a:t>mahe</a:t>
          </a:r>
          <a:r>
            <a:rPr lang="et-EE" sz="1050" b="0" i="0" dirty="0">
              <a:solidFill>
                <a:srgbClr val="0084D1"/>
              </a:solidFill>
              <a:latin typeface="Aino" panose="02000603040504020204" pitchFamily="50" charset="0"/>
            </a:rPr>
            <a:t>.</a:t>
          </a:r>
          <a:endParaRPr lang="et-EE" sz="1050" dirty="0">
            <a:solidFill>
              <a:srgbClr val="0084D1"/>
            </a:solidFill>
            <a:latin typeface="Aino" panose="02000603040504020204" pitchFamily="50" charset="0"/>
          </a:endParaRPr>
        </a:p>
      </dgm:t>
    </dgm:pt>
    <dgm:pt modelId="{D4D4C583-E465-445A-9C5C-4B98C6E1CF24}" type="parTrans" cxnId="{60E75B86-2B72-4EA8-AC3A-C602964B332A}">
      <dgm:prSet/>
      <dgm:spPr/>
      <dgm:t>
        <a:bodyPr/>
        <a:lstStyle/>
        <a:p>
          <a:endParaRPr lang="et-EE" sz="2400">
            <a:latin typeface="Aino" panose="02000603040504020204" pitchFamily="50" charset="0"/>
          </a:endParaRPr>
        </a:p>
      </dgm:t>
    </dgm:pt>
    <dgm:pt modelId="{4BB2AE33-9BFB-4E68-9AAA-4C590287321C}" type="sibTrans" cxnId="{60E75B86-2B72-4EA8-AC3A-C602964B332A}">
      <dgm:prSet/>
      <dgm:spPr/>
      <dgm:t>
        <a:bodyPr/>
        <a:lstStyle/>
        <a:p>
          <a:endParaRPr lang="et-EE" sz="2400">
            <a:latin typeface="Aino" panose="02000603040504020204" pitchFamily="50" charset="0"/>
          </a:endParaRPr>
        </a:p>
      </dgm:t>
    </dgm:pt>
    <dgm:pt modelId="{425BDBE1-3637-4119-BA5D-AA136EC5EADC}">
      <dgm:prSet phldrT="[Text]" custT="1"/>
      <dgm:spPr/>
      <dgm:t>
        <a:bodyPr/>
        <a:lstStyle/>
        <a:p>
          <a:r>
            <a:rPr lang="et-EE" sz="1050" b="0" i="0" dirty="0">
              <a:latin typeface="Aino" panose="02000603040504020204" pitchFamily="50" charset="0"/>
            </a:rPr>
            <a:t> keemilised pestitsiid  </a:t>
          </a:r>
          <a:r>
            <a:rPr lang="et-EE" sz="1200" b="1" i="0" dirty="0">
              <a:solidFill>
                <a:srgbClr val="FF0000"/>
              </a:solidFill>
              <a:latin typeface="Aino" panose="02000603040504020204" pitchFamily="50" charset="0"/>
            </a:rPr>
            <a:t>-50%</a:t>
          </a:r>
        </a:p>
      </dgm:t>
    </dgm:pt>
    <dgm:pt modelId="{72113563-C17A-4E9E-B51C-6B13166AF092}" type="sibTrans" cxnId="{469AC28D-5EE9-4ADA-8B47-FC5740EE18C3}">
      <dgm:prSet/>
      <dgm:spPr/>
      <dgm:t>
        <a:bodyPr/>
        <a:lstStyle/>
        <a:p>
          <a:endParaRPr lang="et-EE" sz="2400">
            <a:latin typeface="Aino" panose="02000603040504020204" pitchFamily="50" charset="0"/>
          </a:endParaRPr>
        </a:p>
      </dgm:t>
    </dgm:pt>
    <dgm:pt modelId="{E19F4036-4F63-4C81-AD59-B8FE7253E55A}" type="parTrans" cxnId="{469AC28D-5EE9-4ADA-8B47-FC5740EE18C3}">
      <dgm:prSet/>
      <dgm:spPr/>
      <dgm:t>
        <a:bodyPr/>
        <a:lstStyle/>
        <a:p>
          <a:endParaRPr lang="et-EE" sz="2400">
            <a:latin typeface="Aino" panose="02000603040504020204" pitchFamily="50" charset="0"/>
          </a:endParaRPr>
        </a:p>
      </dgm:t>
    </dgm:pt>
    <dgm:pt modelId="{DE49C9A9-D59D-4AC5-9194-48F3B618B00F}">
      <dgm:prSet phldrT="[Text]" custT="1"/>
      <dgm:spPr/>
      <dgm:t>
        <a:bodyPr/>
        <a:lstStyle/>
        <a:p>
          <a:r>
            <a:rPr lang="et-EE" sz="1050" b="0" i="0" dirty="0">
              <a:latin typeface="Aino" panose="02000603040504020204" pitchFamily="50" charset="0"/>
            </a:rPr>
            <a:t> ohtlikumate pestitsiidid </a:t>
          </a:r>
          <a:r>
            <a:rPr lang="et-EE" sz="1200" b="1" i="0" dirty="0">
              <a:solidFill>
                <a:srgbClr val="FF0000"/>
              </a:solidFill>
              <a:latin typeface="Aino" panose="02000603040504020204" pitchFamily="50" charset="0"/>
            </a:rPr>
            <a:t>-50%</a:t>
          </a:r>
        </a:p>
      </dgm:t>
    </dgm:pt>
    <dgm:pt modelId="{CB8D494B-FD5E-470E-9AFA-BA2B241B1F8F}" type="parTrans" cxnId="{E40C5450-CB3A-473F-9D6C-5C857143CF57}">
      <dgm:prSet/>
      <dgm:spPr/>
      <dgm:t>
        <a:bodyPr/>
        <a:lstStyle/>
        <a:p>
          <a:endParaRPr lang="et-EE" sz="2400">
            <a:latin typeface="Aino" panose="02000603040504020204" pitchFamily="50" charset="0"/>
          </a:endParaRPr>
        </a:p>
      </dgm:t>
    </dgm:pt>
    <dgm:pt modelId="{84D82720-51BA-437D-84D1-314F17FF4798}" type="sibTrans" cxnId="{E40C5450-CB3A-473F-9D6C-5C857143CF57}">
      <dgm:prSet/>
      <dgm:spPr/>
      <dgm:t>
        <a:bodyPr/>
        <a:lstStyle/>
        <a:p>
          <a:endParaRPr lang="et-EE" sz="2400">
            <a:latin typeface="Aino" panose="02000603040504020204" pitchFamily="50" charset="0"/>
          </a:endParaRPr>
        </a:p>
      </dgm:t>
    </dgm:pt>
    <dgm:pt modelId="{B401A493-2036-4465-9F44-E27D49D10FCD}">
      <dgm:prSet phldrT="[Text]" custT="1"/>
      <dgm:spPr/>
      <dgm:t>
        <a:bodyPr/>
        <a:lstStyle/>
        <a:p>
          <a:r>
            <a:rPr lang="et-EE" sz="1050" b="0" i="0" dirty="0">
              <a:latin typeface="Aino" panose="02000603040504020204" pitchFamily="50" charset="0"/>
            </a:rPr>
            <a:t>V</a:t>
          </a:r>
          <a:r>
            <a:rPr lang="fi-FI" sz="1050" b="0" i="0" dirty="0">
              <a:latin typeface="Aino" panose="02000603040504020204" pitchFamily="50" charset="0"/>
            </a:rPr>
            <a:t>äetiste kasutami</a:t>
          </a:r>
          <a:r>
            <a:rPr lang="et-EE" sz="1050" b="0" i="0" dirty="0" err="1">
              <a:latin typeface="Aino" panose="02000603040504020204" pitchFamily="50" charset="0"/>
            </a:rPr>
            <a:t>ne</a:t>
          </a:r>
          <a:r>
            <a:rPr lang="et-EE" sz="1050" b="0" i="0" dirty="0">
              <a:latin typeface="Aino" panose="02000603040504020204" pitchFamily="50" charset="0"/>
            </a:rPr>
            <a:t> </a:t>
          </a:r>
          <a:r>
            <a:rPr lang="et-EE" sz="1200" b="1" i="0" dirty="0">
              <a:solidFill>
                <a:srgbClr val="FF0000"/>
              </a:solidFill>
              <a:latin typeface="Aino" panose="02000603040504020204" pitchFamily="50" charset="0"/>
            </a:rPr>
            <a:t>-25%</a:t>
          </a:r>
        </a:p>
      </dgm:t>
    </dgm:pt>
    <dgm:pt modelId="{3257D54C-2542-4112-A083-A965F96A64D6}" type="parTrans" cxnId="{ED5BDBF7-E870-4726-8345-FAFFBB6710C4}">
      <dgm:prSet/>
      <dgm:spPr/>
      <dgm:t>
        <a:bodyPr/>
        <a:lstStyle/>
        <a:p>
          <a:endParaRPr lang="et-EE" sz="2400">
            <a:latin typeface="Aino" panose="02000603040504020204" pitchFamily="50" charset="0"/>
          </a:endParaRPr>
        </a:p>
      </dgm:t>
    </dgm:pt>
    <dgm:pt modelId="{45148CB4-99A2-4526-9459-DB646149FB7A}" type="sibTrans" cxnId="{ED5BDBF7-E870-4726-8345-FAFFBB6710C4}">
      <dgm:prSet/>
      <dgm:spPr/>
      <dgm:t>
        <a:bodyPr/>
        <a:lstStyle/>
        <a:p>
          <a:endParaRPr lang="et-EE" sz="2400">
            <a:latin typeface="Aino" panose="02000603040504020204" pitchFamily="50" charset="0"/>
          </a:endParaRPr>
        </a:p>
      </dgm:t>
    </dgm:pt>
    <dgm:pt modelId="{7C817F14-819C-4162-BC5D-2C92527DDBA2}">
      <dgm:prSet custT="1"/>
      <dgm:spPr/>
      <dgm:t>
        <a:bodyPr/>
        <a:lstStyle/>
        <a:p>
          <a:r>
            <a:rPr lang="fi-FI" sz="1200" b="1" i="0" dirty="0">
              <a:solidFill>
                <a:srgbClr val="0000FF"/>
              </a:solidFill>
              <a:latin typeface="Aino" panose="02000603040504020204" pitchFamily="50" charset="0"/>
            </a:rPr>
            <a:t>10% </a:t>
          </a:r>
          <a:r>
            <a:rPr lang="fi-FI" sz="1050" b="0" i="0" dirty="0">
              <a:latin typeface="Aino" panose="02000603040504020204" pitchFamily="50" charset="0"/>
            </a:rPr>
            <a:t>põlluma</a:t>
          </a:r>
          <a:r>
            <a:rPr lang="et-EE" sz="1050" b="0" i="0" dirty="0" err="1">
              <a:latin typeface="Aino" panose="02000603040504020204" pitchFamily="50" charset="0"/>
            </a:rPr>
            <a:t>ast</a:t>
          </a:r>
          <a:r>
            <a:rPr lang="et-EE" sz="1050" b="0" i="0" dirty="0">
              <a:latin typeface="Aino" panose="02000603040504020204" pitchFamily="50" charset="0"/>
            </a:rPr>
            <a:t> </a:t>
          </a:r>
          <a:r>
            <a:rPr lang="et-EE" sz="1100" b="1" i="0" dirty="0">
              <a:solidFill>
                <a:schemeClr val="tx1"/>
              </a:solidFill>
              <a:latin typeface="Aino" panose="02000603040504020204" pitchFamily="50" charset="0"/>
            </a:rPr>
            <a:t>= maastikuelemendid</a:t>
          </a:r>
        </a:p>
      </dgm:t>
    </dgm:pt>
    <dgm:pt modelId="{464CB509-9457-40AA-8F9D-9841571FEFA4}" type="parTrans" cxnId="{DE9E0658-CE2D-415A-8EBE-0F243010F9F6}">
      <dgm:prSet/>
      <dgm:spPr/>
      <dgm:t>
        <a:bodyPr/>
        <a:lstStyle/>
        <a:p>
          <a:endParaRPr lang="et-EE" sz="1800">
            <a:latin typeface="Aino" panose="02000603040504020204" pitchFamily="50" charset="0"/>
          </a:endParaRPr>
        </a:p>
      </dgm:t>
    </dgm:pt>
    <dgm:pt modelId="{C1B38170-6F5B-4DA3-8F75-25CCE79974EA}" type="sibTrans" cxnId="{DE9E0658-CE2D-415A-8EBE-0F243010F9F6}">
      <dgm:prSet/>
      <dgm:spPr/>
      <dgm:t>
        <a:bodyPr/>
        <a:lstStyle/>
        <a:p>
          <a:endParaRPr lang="et-EE" sz="1800">
            <a:latin typeface="Aino" panose="02000603040504020204" pitchFamily="50" charset="0"/>
          </a:endParaRPr>
        </a:p>
      </dgm:t>
    </dgm:pt>
    <dgm:pt modelId="{25F720DB-7F2A-4513-AD27-A0A472F274A1}" type="pres">
      <dgm:prSet presAssocID="{F611FD7D-CFB3-4BDE-8CAB-62BF4BF9FF41}" presName="linearFlow" presStyleCnt="0">
        <dgm:presLayoutVars>
          <dgm:dir/>
          <dgm:resizeHandles val="exact"/>
        </dgm:presLayoutVars>
      </dgm:prSet>
      <dgm:spPr/>
    </dgm:pt>
    <dgm:pt modelId="{CC7F0DA4-2680-47EB-916B-B7C08B4B5C65}" type="pres">
      <dgm:prSet presAssocID="{AC1ACC5D-C4D1-4A45-973D-6289D30A6810}" presName="composite" presStyleCnt="0"/>
      <dgm:spPr/>
    </dgm:pt>
    <dgm:pt modelId="{6E5A038A-8BA9-46D4-BAFD-8F3588386E62}" type="pres">
      <dgm:prSet presAssocID="{AC1ACC5D-C4D1-4A45-973D-6289D30A6810}" presName="imgShp" presStyleLbl="fgImgPlace1" presStyleIdx="0" presStyleCnt="5"/>
      <dgm:spPr>
        <a:blipFill rotWithShape="1">
          <a:blip xmlns:r="http://schemas.openxmlformats.org/officeDocument/2006/relationships" r:embed="rId1"/>
          <a:stretch>
            <a:fillRect/>
          </a:stretch>
        </a:blipFill>
      </dgm:spPr>
    </dgm:pt>
    <dgm:pt modelId="{0DD3F49F-C757-40D8-B5EA-5828EC060FC8}" type="pres">
      <dgm:prSet presAssocID="{AC1ACC5D-C4D1-4A45-973D-6289D30A6810}" presName="txShp" presStyleLbl="node1" presStyleIdx="0" presStyleCnt="5" custLinFactNeighborX="-135" custLinFactNeighborY="2379">
        <dgm:presLayoutVars>
          <dgm:bulletEnabled val="1"/>
        </dgm:presLayoutVars>
      </dgm:prSet>
      <dgm:spPr/>
    </dgm:pt>
    <dgm:pt modelId="{EC5CB4ED-C10D-4068-A667-DA2EE1878C85}" type="pres">
      <dgm:prSet presAssocID="{F8FDC485-1E6A-4AE4-AAC4-117E09C29D23}" presName="spacing" presStyleCnt="0"/>
      <dgm:spPr/>
    </dgm:pt>
    <dgm:pt modelId="{460DBF86-3098-450C-AEF7-C6AC910C531A}" type="pres">
      <dgm:prSet presAssocID="{6556554B-338A-4B2B-BD4F-74E2926A815A}" presName="composite" presStyleCnt="0"/>
      <dgm:spPr/>
    </dgm:pt>
    <dgm:pt modelId="{0C0EE783-6B18-49A9-87A8-7E0EB0E624B0}" type="pres">
      <dgm:prSet presAssocID="{6556554B-338A-4B2B-BD4F-74E2926A815A}" presName="imgShp" presStyleLbl="fgImgPlace1" presStyleIdx="1" presStyleCnt="5"/>
      <dgm:spPr>
        <a:blipFill rotWithShape="1">
          <a:blip xmlns:r="http://schemas.openxmlformats.org/officeDocument/2006/relationships" r:embed="rId2"/>
          <a:stretch>
            <a:fillRect/>
          </a:stretch>
        </a:blipFill>
      </dgm:spPr>
    </dgm:pt>
    <dgm:pt modelId="{90F0AEBF-76F8-48EC-A0F1-9CB80E90F3C4}" type="pres">
      <dgm:prSet presAssocID="{6556554B-338A-4B2B-BD4F-74E2926A815A}" presName="txShp" presStyleLbl="node1" presStyleIdx="1" presStyleCnt="5">
        <dgm:presLayoutVars>
          <dgm:bulletEnabled val="1"/>
        </dgm:presLayoutVars>
      </dgm:prSet>
      <dgm:spPr/>
    </dgm:pt>
    <dgm:pt modelId="{DCC50A8C-A341-4E01-87BF-A6C7C8E24725}" type="pres">
      <dgm:prSet presAssocID="{B7AF51A6-8F9E-46F7-8142-40D98F00E3DD}" presName="spacing" presStyleCnt="0"/>
      <dgm:spPr/>
    </dgm:pt>
    <dgm:pt modelId="{E3111298-F48F-49A8-B984-ED19A33161BF}" type="pres">
      <dgm:prSet presAssocID="{7B8A3F9A-945B-4FDD-8D5E-CC84640D68B7}" presName="composite" presStyleCnt="0"/>
      <dgm:spPr/>
    </dgm:pt>
    <dgm:pt modelId="{90A92884-BF36-422F-8F93-9F019C983852}" type="pres">
      <dgm:prSet presAssocID="{7B8A3F9A-945B-4FDD-8D5E-CC84640D68B7}" presName="imgShp" presStyleLbl="fgImgPlace1" presStyleIdx="2" presStyleCnt="5"/>
      <dgm:spPr>
        <a:blipFill rotWithShape="1">
          <a:blip xmlns:r="http://schemas.openxmlformats.org/officeDocument/2006/relationships" r:embed="rId3"/>
          <a:stretch>
            <a:fillRect/>
          </a:stretch>
        </a:blipFill>
      </dgm:spPr>
    </dgm:pt>
    <dgm:pt modelId="{EE8CB0B1-17C6-4EAF-A3BC-BEAFEB3A76A6}" type="pres">
      <dgm:prSet presAssocID="{7B8A3F9A-945B-4FDD-8D5E-CC84640D68B7}" presName="txShp" presStyleLbl="node1" presStyleIdx="2" presStyleCnt="5">
        <dgm:presLayoutVars>
          <dgm:bulletEnabled val="1"/>
        </dgm:presLayoutVars>
      </dgm:prSet>
      <dgm:spPr/>
    </dgm:pt>
    <dgm:pt modelId="{820EF18B-DD51-41F4-885B-2F3537275C9B}" type="pres">
      <dgm:prSet presAssocID="{3C959F15-F411-4B50-8D9A-93D47633CF26}" presName="spacing" presStyleCnt="0"/>
      <dgm:spPr/>
    </dgm:pt>
    <dgm:pt modelId="{6C3C61EE-EE4F-427D-83BB-BD2498675467}" type="pres">
      <dgm:prSet presAssocID="{972618E0-71B7-4353-8D30-283C81F1BA92}" presName="composite" presStyleCnt="0"/>
      <dgm:spPr/>
    </dgm:pt>
    <dgm:pt modelId="{362B40EB-209E-401F-BFBD-FDBB8D974BB3}" type="pres">
      <dgm:prSet presAssocID="{972618E0-71B7-4353-8D30-283C81F1BA92}" presName="imgShp" presStyleLbl="fgImgPlace1" presStyleIdx="3" presStyleCnt="5"/>
      <dgm:spPr>
        <a:blipFill rotWithShape="1">
          <a:blip xmlns:r="http://schemas.openxmlformats.org/officeDocument/2006/relationships" r:embed="rId4"/>
          <a:stretch>
            <a:fillRect/>
          </a:stretch>
        </a:blipFill>
      </dgm:spPr>
    </dgm:pt>
    <dgm:pt modelId="{61338E41-A65E-47E5-AB6F-9D15F142BE0F}" type="pres">
      <dgm:prSet presAssocID="{972618E0-71B7-4353-8D30-283C81F1BA92}" presName="txShp" presStyleLbl="node1" presStyleIdx="3" presStyleCnt="5">
        <dgm:presLayoutVars>
          <dgm:bulletEnabled val="1"/>
        </dgm:presLayoutVars>
      </dgm:prSet>
      <dgm:spPr/>
    </dgm:pt>
    <dgm:pt modelId="{F1242925-02D2-475E-B5E1-0CB217CD107F}" type="pres">
      <dgm:prSet presAssocID="{CE9106D7-6339-43EB-A1BF-1BDE53F9248B}" presName="spacing" presStyleCnt="0"/>
      <dgm:spPr/>
    </dgm:pt>
    <dgm:pt modelId="{6F7DD4C1-A357-4E7E-8051-8D1EF3516944}" type="pres">
      <dgm:prSet presAssocID="{FAE1CC78-1270-44EC-8FF6-CE864716DBF0}" presName="composite" presStyleCnt="0"/>
      <dgm:spPr/>
    </dgm:pt>
    <dgm:pt modelId="{23DBD35F-E542-40B3-883B-6BD9414C3428}" type="pres">
      <dgm:prSet presAssocID="{FAE1CC78-1270-44EC-8FF6-CE864716DBF0}" presName="imgShp" presStyleLbl="fgImgPlace1" presStyleIdx="4" presStyleCnt="5"/>
      <dgm:spPr>
        <a:blipFill rotWithShape="1">
          <a:blip xmlns:r="http://schemas.openxmlformats.org/officeDocument/2006/relationships" r:embed="rId5"/>
          <a:stretch>
            <a:fillRect/>
          </a:stretch>
        </a:blipFill>
      </dgm:spPr>
    </dgm:pt>
    <dgm:pt modelId="{A6CFD21B-49FD-41FE-A674-E2F78DB5DA2D}" type="pres">
      <dgm:prSet presAssocID="{FAE1CC78-1270-44EC-8FF6-CE864716DBF0}" presName="txShp" presStyleLbl="node1" presStyleIdx="4" presStyleCnt="5">
        <dgm:presLayoutVars>
          <dgm:bulletEnabled val="1"/>
        </dgm:presLayoutVars>
      </dgm:prSet>
      <dgm:spPr/>
    </dgm:pt>
  </dgm:ptLst>
  <dgm:cxnLst>
    <dgm:cxn modelId="{5C0DD40F-2B96-408E-82EA-9F3D0B052E20}" type="presOf" srcId="{DE49C9A9-D59D-4AC5-9194-48F3B618B00F}" destId="{90F0AEBF-76F8-48EC-A0F1-9CB80E90F3C4}" srcOrd="0" destOrd="2" presId="urn:microsoft.com/office/officeart/2005/8/layout/vList3"/>
    <dgm:cxn modelId="{7838F334-3C76-4C88-B479-5E2AC457A048}" srcId="{F611FD7D-CFB3-4BDE-8CAB-62BF4BF9FF41}" destId="{7B8A3F9A-945B-4FDD-8D5E-CC84640D68B7}" srcOrd="2" destOrd="0" parTransId="{081572C8-12F1-4CF6-BEA3-00EF31D6D31D}" sibTransId="{3C959F15-F411-4B50-8D9A-93D47633CF26}"/>
    <dgm:cxn modelId="{269D4237-6741-400F-BF63-FBF50B448056}" type="presOf" srcId="{7C817F14-819C-4162-BC5D-2C92527DDBA2}" destId="{A6CFD21B-49FD-41FE-A674-E2F78DB5DA2D}" srcOrd="0" destOrd="2" presId="urn:microsoft.com/office/officeart/2005/8/layout/vList3"/>
    <dgm:cxn modelId="{2B21005E-3BEF-49CD-94D1-B9335D81956B}" type="presOf" srcId="{6556554B-338A-4B2B-BD4F-74E2926A815A}" destId="{90F0AEBF-76F8-48EC-A0F1-9CB80E90F3C4}" srcOrd="0" destOrd="0" presId="urn:microsoft.com/office/officeart/2005/8/layout/vList3"/>
    <dgm:cxn modelId="{EF904A5E-4A3A-410E-B340-2F46F3D2DD16}" type="presOf" srcId="{7B8A3F9A-945B-4FDD-8D5E-CC84640D68B7}" destId="{EE8CB0B1-17C6-4EAF-A3BC-BEAFEB3A76A6}" srcOrd="0" destOrd="0" presId="urn:microsoft.com/office/officeart/2005/8/layout/vList3"/>
    <dgm:cxn modelId="{3EC57060-A06A-4C8E-8B73-C3B7C017D03E}" srcId="{972618E0-71B7-4353-8D30-283C81F1BA92}" destId="{AE259B55-565B-402A-8E4B-DF5AB78C6AE7}" srcOrd="0" destOrd="0" parTransId="{B549CDB2-ADCF-42FE-99D3-E7E7C65FD465}" sibTransId="{1C236D2F-842D-44EC-83EE-57F88EA3C410}"/>
    <dgm:cxn modelId="{AE71B469-E32B-4355-8AFE-3890A2F367CD}" type="presOf" srcId="{425BDBE1-3637-4119-BA5D-AA136EC5EADC}" destId="{90F0AEBF-76F8-48EC-A0F1-9CB80E90F3C4}" srcOrd="0" destOrd="1" presId="urn:microsoft.com/office/officeart/2005/8/layout/vList3"/>
    <dgm:cxn modelId="{6DB03B6C-6698-492C-AD72-68ECBED3CEA7}" srcId="{F611FD7D-CFB3-4BDE-8CAB-62BF4BF9FF41}" destId="{972618E0-71B7-4353-8D30-283C81F1BA92}" srcOrd="3" destOrd="0" parTransId="{1631E821-4F63-4D19-A13A-01B17DDFC1E9}" sibTransId="{CE9106D7-6339-43EB-A1BF-1BDE53F9248B}"/>
    <dgm:cxn modelId="{3446834D-041F-4E32-87F8-8DA72D0CF857}" type="presOf" srcId="{AE259B55-565B-402A-8E4B-DF5AB78C6AE7}" destId="{61338E41-A65E-47E5-AB6F-9D15F142BE0F}" srcOrd="0" destOrd="1" presId="urn:microsoft.com/office/officeart/2005/8/layout/vList3"/>
    <dgm:cxn modelId="{398FD26E-B70A-4A88-9744-EF175BA8E165}" type="presOf" srcId="{AC1ACC5D-C4D1-4A45-973D-6289D30A6810}" destId="{0DD3F49F-C757-40D8-B5EA-5828EC060FC8}" srcOrd="0" destOrd="0" presId="urn:microsoft.com/office/officeart/2005/8/layout/vList3"/>
    <dgm:cxn modelId="{E40C5450-CB3A-473F-9D6C-5C857143CF57}" srcId="{6556554B-338A-4B2B-BD4F-74E2926A815A}" destId="{DE49C9A9-D59D-4AC5-9194-48F3B618B00F}" srcOrd="1" destOrd="0" parTransId="{CB8D494B-FD5E-470E-9AFA-BA2B241B1F8F}" sibTransId="{84D82720-51BA-437D-84D1-314F17FF4798}"/>
    <dgm:cxn modelId="{25B84775-5CF1-48A0-A0F5-A4F3FDA78F2C}" type="presOf" srcId="{174B7D79-8F3D-450B-9819-B80C3BFCA6C1}" destId="{EE8CB0B1-17C6-4EAF-A3BC-BEAFEB3A76A6}" srcOrd="0" destOrd="1" presId="urn:microsoft.com/office/officeart/2005/8/layout/vList3"/>
    <dgm:cxn modelId="{DE9E0658-CE2D-415A-8EBE-0F243010F9F6}" srcId="{FAE1CC78-1270-44EC-8FF6-CE864716DBF0}" destId="{7C817F14-819C-4162-BC5D-2C92527DDBA2}" srcOrd="1" destOrd="0" parTransId="{464CB509-9457-40AA-8F9D-9841571FEFA4}" sibTransId="{C1B38170-6F5B-4DA3-8F75-25CCE79974EA}"/>
    <dgm:cxn modelId="{E4E84A79-7A1E-4FFF-BBEB-C3C985BE8900}" srcId="{F611FD7D-CFB3-4BDE-8CAB-62BF4BF9FF41}" destId="{FAE1CC78-1270-44EC-8FF6-CE864716DBF0}" srcOrd="4" destOrd="0" parTransId="{7CBAC3D8-C18A-4086-82FD-DCA3854AA3CD}" sibTransId="{5896AE9D-B730-4DF8-9255-9A1C9B82899A}"/>
    <dgm:cxn modelId="{60E75B86-2B72-4EA8-AC3A-C602964B332A}" srcId="{FAE1CC78-1270-44EC-8FF6-CE864716DBF0}" destId="{70BDDADB-5ACF-414F-987E-535C44E6B44C}" srcOrd="0" destOrd="0" parTransId="{D4D4C583-E465-445A-9C5C-4B98C6E1CF24}" sibTransId="{4BB2AE33-9BFB-4E68-9AAA-4C590287321C}"/>
    <dgm:cxn modelId="{FDE6AF87-0A19-44BF-A562-9D3AAF4A4517}" srcId="{F611FD7D-CFB3-4BDE-8CAB-62BF4BF9FF41}" destId="{6556554B-338A-4B2B-BD4F-74E2926A815A}" srcOrd="1" destOrd="0" parTransId="{D3881FCB-5A1F-43D7-955A-32C6365B550E}" sibTransId="{B7AF51A6-8F9E-46F7-8142-40D98F00E3DD}"/>
    <dgm:cxn modelId="{469AC28D-5EE9-4ADA-8B47-FC5740EE18C3}" srcId="{6556554B-338A-4B2B-BD4F-74E2926A815A}" destId="{425BDBE1-3637-4119-BA5D-AA136EC5EADC}" srcOrd="0" destOrd="0" parTransId="{E19F4036-4F63-4C81-AD59-B8FE7253E55A}" sibTransId="{72113563-C17A-4E9E-B51C-6B13166AF092}"/>
    <dgm:cxn modelId="{E853D995-8C29-4C29-B082-C9C1CF5F7261}" type="presOf" srcId="{F611FD7D-CFB3-4BDE-8CAB-62BF4BF9FF41}" destId="{25F720DB-7F2A-4513-AD27-A0A472F274A1}" srcOrd="0" destOrd="0" presId="urn:microsoft.com/office/officeart/2005/8/layout/vList3"/>
    <dgm:cxn modelId="{80742A98-85A8-40C4-A574-5CF512EB3F98}" srcId="{7B8A3F9A-945B-4FDD-8D5E-CC84640D68B7}" destId="{174B7D79-8F3D-450B-9819-B80C3BFCA6C1}" srcOrd="0" destOrd="0" parTransId="{616A2709-7ECB-499F-BD69-538DDA386D13}" sibTransId="{172F51BD-BF1B-448A-A06A-564C0C179C3E}"/>
    <dgm:cxn modelId="{B26F99A6-B098-431F-BA44-20B843DABCF0}" type="presOf" srcId="{70BDDADB-5ACF-414F-987E-535C44E6B44C}" destId="{A6CFD21B-49FD-41FE-A674-E2F78DB5DA2D}" srcOrd="0" destOrd="1" presId="urn:microsoft.com/office/officeart/2005/8/layout/vList3"/>
    <dgm:cxn modelId="{F05952C3-AE2E-41AE-B42F-DE64EBC4FC77}" type="presOf" srcId="{8A8F6A1B-1387-457C-965E-47FA4BD37282}" destId="{0DD3F49F-C757-40D8-B5EA-5828EC060FC8}" srcOrd="0" destOrd="1" presId="urn:microsoft.com/office/officeart/2005/8/layout/vList3"/>
    <dgm:cxn modelId="{A943B7C7-F2C7-4E19-986F-9A137864BB28}" type="presOf" srcId="{FAE1CC78-1270-44EC-8FF6-CE864716DBF0}" destId="{A6CFD21B-49FD-41FE-A674-E2F78DB5DA2D}" srcOrd="0" destOrd="0" presId="urn:microsoft.com/office/officeart/2005/8/layout/vList3"/>
    <dgm:cxn modelId="{89126FD8-315A-494C-AC3A-E6689E35F2DD}" type="presOf" srcId="{B401A493-2036-4465-9F44-E27D49D10FCD}" destId="{EE8CB0B1-17C6-4EAF-A3BC-BEAFEB3A76A6}" srcOrd="0" destOrd="2" presId="urn:microsoft.com/office/officeart/2005/8/layout/vList3"/>
    <dgm:cxn modelId="{1AD728E4-1059-4616-98F2-0822582EC4A6}" type="presOf" srcId="{972618E0-71B7-4353-8D30-283C81F1BA92}" destId="{61338E41-A65E-47E5-AB6F-9D15F142BE0F}" srcOrd="0" destOrd="0" presId="urn:microsoft.com/office/officeart/2005/8/layout/vList3"/>
    <dgm:cxn modelId="{F1E113E5-D278-4EA1-BB30-7922B08D2573}" srcId="{AC1ACC5D-C4D1-4A45-973D-6289D30A6810}" destId="{8A8F6A1B-1387-457C-965E-47FA4BD37282}" srcOrd="0" destOrd="0" parTransId="{EF9E02B5-EE3B-446C-9E16-8E15E66BF752}" sibTransId="{C3746955-60DD-4CEA-A22C-3A9D1D9DB797}"/>
    <dgm:cxn modelId="{ED5BDBF7-E870-4726-8345-FAFFBB6710C4}" srcId="{7B8A3F9A-945B-4FDD-8D5E-CC84640D68B7}" destId="{B401A493-2036-4465-9F44-E27D49D10FCD}" srcOrd="1" destOrd="0" parTransId="{3257D54C-2542-4112-A083-A965F96A64D6}" sibTransId="{45148CB4-99A2-4526-9459-DB646149FB7A}"/>
    <dgm:cxn modelId="{708C95F9-FADC-4FBA-AEEA-0ACB4BC885F6}" srcId="{F611FD7D-CFB3-4BDE-8CAB-62BF4BF9FF41}" destId="{AC1ACC5D-C4D1-4A45-973D-6289D30A6810}" srcOrd="0" destOrd="0" parTransId="{7E2C471E-F0DB-42A2-9BC0-3ED690F68DCC}" sibTransId="{F8FDC485-1E6A-4AE4-AAC4-117E09C29D23}"/>
    <dgm:cxn modelId="{414D3A58-8A0B-45CC-9B49-6EAB9F873EB4}" type="presParOf" srcId="{25F720DB-7F2A-4513-AD27-A0A472F274A1}" destId="{CC7F0DA4-2680-47EB-916B-B7C08B4B5C65}" srcOrd="0" destOrd="0" presId="urn:microsoft.com/office/officeart/2005/8/layout/vList3"/>
    <dgm:cxn modelId="{B8C66F5B-96D1-45B9-8DB5-889529B39AFB}" type="presParOf" srcId="{CC7F0DA4-2680-47EB-916B-B7C08B4B5C65}" destId="{6E5A038A-8BA9-46D4-BAFD-8F3588386E62}" srcOrd="0" destOrd="0" presId="urn:microsoft.com/office/officeart/2005/8/layout/vList3"/>
    <dgm:cxn modelId="{4F6D7B0F-82B2-48E4-B4E2-DC9397B828AD}" type="presParOf" srcId="{CC7F0DA4-2680-47EB-916B-B7C08B4B5C65}" destId="{0DD3F49F-C757-40D8-B5EA-5828EC060FC8}" srcOrd="1" destOrd="0" presId="urn:microsoft.com/office/officeart/2005/8/layout/vList3"/>
    <dgm:cxn modelId="{1859D14D-F768-4C0B-A71A-17EA5FAAB0BF}" type="presParOf" srcId="{25F720DB-7F2A-4513-AD27-A0A472F274A1}" destId="{EC5CB4ED-C10D-4068-A667-DA2EE1878C85}" srcOrd="1" destOrd="0" presId="urn:microsoft.com/office/officeart/2005/8/layout/vList3"/>
    <dgm:cxn modelId="{FFD15EE6-E20C-40A7-956D-F036D9A767F3}" type="presParOf" srcId="{25F720DB-7F2A-4513-AD27-A0A472F274A1}" destId="{460DBF86-3098-450C-AEF7-C6AC910C531A}" srcOrd="2" destOrd="0" presId="urn:microsoft.com/office/officeart/2005/8/layout/vList3"/>
    <dgm:cxn modelId="{72AAFBB6-71E8-4C40-A566-434EB9413CD3}" type="presParOf" srcId="{460DBF86-3098-450C-AEF7-C6AC910C531A}" destId="{0C0EE783-6B18-49A9-87A8-7E0EB0E624B0}" srcOrd="0" destOrd="0" presId="urn:microsoft.com/office/officeart/2005/8/layout/vList3"/>
    <dgm:cxn modelId="{AB6BACBC-EF49-4638-90A4-EA89B3DBB23E}" type="presParOf" srcId="{460DBF86-3098-450C-AEF7-C6AC910C531A}" destId="{90F0AEBF-76F8-48EC-A0F1-9CB80E90F3C4}" srcOrd="1" destOrd="0" presId="urn:microsoft.com/office/officeart/2005/8/layout/vList3"/>
    <dgm:cxn modelId="{BC1EE42D-C2CF-492B-8A74-F3FB6D68D890}" type="presParOf" srcId="{25F720DB-7F2A-4513-AD27-A0A472F274A1}" destId="{DCC50A8C-A341-4E01-87BF-A6C7C8E24725}" srcOrd="3" destOrd="0" presId="urn:microsoft.com/office/officeart/2005/8/layout/vList3"/>
    <dgm:cxn modelId="{103D812D-65BC-4C10-A76D-029B1230DB93}" type="presParOf" srcId="{25F720DB-7F2A-4513-AD27-A0A472F274A1}" destId="{E3111298-F48F-49A8-B984-ED19A33161BF}" srcOrd="4" destOrd="0" presId="urn:microsoft.com/office/officeart/2005/8/layout/vList3"/>
    <dgm:cxn modelId="{2DC946C5-9344-4819-82E8-ED6F99B99D6B}" type="presParOf" srcId="{E3111298-F48F-49A8-B984-ED19A33161BF}" destId="{90A92884-BF36-422F-8F93-9F019C983852}" srcOrd="0" destOrd="0" presId="urn:microsoft.com/office/officeart/2005/8/layout/vList3"/>
    <dgm:cxn modelId="{5B102705-FD93-44ED-99FD-8B46619B39BB}" type="presParOf" srcId="{E3111298-F48F-49A8-B984-ED19A33161BF}" destId="{EE8CB0B1-17C6-4EAF-A3BC-BEAFEB3A76A6}" srcOrd="1" destOrd="0" presId="urn:microsoft.com/office/officeart/2005/8/layout/vList3"/>
    <dgm:cxn modelId="{DA3898C9-8C9E-4DE1-81F8-655853F8A2C8}" type="presParOf" srcId="{25F720DB-7F2A-4513-AD27-A0A472F274A1}" destId="{820EF18B-DD51-41F4-885B-2F3537275C9B}" srcOrd="5" destOrd="0" presId="urn:microsoft.com/office/officeart/2005/8/layout/vList3"/>
    <dgm:cxn modelId="{7E683E0C-6E5F-4A8B-81A0-E53F4E0768A4}" type="presParOf" srcId="{25F720DB-7F2A-4513-AD27-A0A472F274A1}" destId="{6C3C61EE-EE4F-427D-83BB-BD2498675467}" srcOrd="6" destOrd="0" presId="urn:microsoft.com/office/officeart/2005/8/layout/vList3"/>
    <dgm:cxn modelId="{93ADEB3B-2FED-420C-9691-191986E6E7E0}" type="presParOf" srcId="{6C3C61EE-EE4F-427D-83BB-BD2498675467}" destId="{362B40EB-209E-401F-BFBD-FDBB8D974BB3}" srcOrd="0" destOrd="0" presId="urn:microsoft.com/office/officeart/2005/8/layout/vList3"/>
    <dgm:cxn modelId="{596443D6-D64D-4A57-BD65-54047F26898D}" type="presParOf" srcId="{6C3C61EE-EE4F-427D-83BB-BD2498675467}" destId="{61338E41-A65E-47E5-AB6F-9D15F142BE0F}" srcOrd="1" destOrd="0" presId="urn:microsoft.com/office/officeart/2005/8/layout/vList3"/>
    <dgm:cxn modelId="{33AD2399-AB07-4CDA-B52D-6B6736C3EA29}" type="presParOf" srcId="{25F720DB-7F2A-4513-AD27-A0A472F274A1}" destId="{F1242925-02D2-475E-B5E1-0CB217CD107F}" srcOrd="7" destOrd="0" presId="urn:microsoft.com/office/officeart/2005/8/layout/vList3"/>
    <dgm:cxn modelId="{258F404C-0C10-4E13-9788-13AE2A0C0AF7}" type="presParOf" srcId="{25F720DB-7F2A-4513-AD27-A0A472F274A1}" destId="{6F7DD4C1-A357-4E7E-8051-8D1EF3516944}" srcOrd="8" destOrd="0" presId="urn:microsoft.com/office/officeart/2005/8/layout/vList3"/>
    <dgm:cxn modelId="{DE9D60EE-4EAE-4066-BCCB-1471BD6ACD2B}" type="presParOf" srcId="{6F7DD4C1-A357-4E7E-8051-8D1EF3516944}" destId="{23DBD35F-E542-40B3-883B-6BD9414C3428}" srcOrd="0" destOrd="0" presId="urn:microsoft.com/office/officeart/2005/8/layout/vList3"/>
    <dgm:cxn modelId="{AEE5ADFE-421A-43DA-8919-4B26B53685B6}" type="presParOf" srcId="{6F7DD4C1-A357-4E7E-8051-8D1EF3516944}" destId="{A6CFD21B-49FD-41FE-A674-E2F78DB5DA2D}" srcOrd="1" destOrd="0" presId="urn:microsoft.com/office/officeart/2005/8/layout/vList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47569A-CA7A-49E1-8BF2-BEC28F71FA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89D5FE-F342-406D-BCC1-79B8AFAABA6E}">
      <dgm:prSet phldrT="[Text]" custT="1"/>
      <dgm:spPr/>
      <dgm:t>
        <a:bodyPr/>
        <a:lstStyle/>
        <a:p>
          <a:r>
            <a:rPr lang="et-EE" sz="900" dirty="0"/>
            <a:t>Valitsemisala kompetentsid  (koolitusprogramm+personal),</a:t>
          </a:r>
        </a:p>
        <a:p>
          <a:r>
            <a:rPr lang="et-EE" sz="900" dirty="0"/>
            <a:t>SF: 383 000€</a:t>
          </a:r>
          <a:endParaRPr lang="en-US" sz="900" dirty="0"/>
        </a:p>
      </dgm:t>
    </dgm:pt>
    <dgm:pt modelId="{63C69422-17C8-47C8-B663-4118376FA58E}" type="parTrans" cxnId="{F3960A7C-5541-4D54-862F-88749AB7D4C0}">
      <dgm:prSet/>
      <dgm:spPr/>
      <dgm:t>
        <a:bodyPr/>
        <a:lstStyle/>
        <a:p>
          <a:endParaRPr lang="en-US"/>
        </a:p>
      </dgm:t>
    </dgm:pt>
    <dgm:pt modelId="{5B1F7B4D-72AA-4F95-87AB-B1FB735FF37E}" type="sibTrans" cxnId="{F3960A7C-5541-4D54-862F-88749AB7D4C0}">
      <dgm:prSet/>
      <dgm:spPr/>
      <dgm:t>
        <a:bodyPr/>
        <a:lstStyle/>
        <a:p>
          <a:endParaRPr lang="en-US"/>
        </a:p>
      </dgm:t>
    </dgm:pt>
    <dgm:pt modelId="{175D3955-8F98-4EEC-B567-6D3ECD87C6DF}">
      <dgm:prSet phldrT="[Text]" custT="1"/>
      <dgm:spPr>
        <a:solidFill>
          <a:schemeClr val="accent2">
            <a:lumMod val="40000"/>
            <a:lumOff val="60000"/>
          </a:schemeClr>
        </a:solidFill>
      </dgm:spPr>
      <dgm:t>
        <a:bodyPr/>
        <a:lstStyle/>
        <a:p>
          <a:r>
            <a:rPr lang="et-EE" sz="1000" dirty="0"/>
            <a:t>Maavärav,</a:t>
          </a:r>
        </a:p>
        <a:p>
          <a:r>
            <a:rPr lang="et-EE" sz="1000" dirty="0"/>
            <a:t>SF: </a:t>
          </a:r>
          <a:r>
            <a:rPr lang="et-EE" sz="1000" strike="sngStrike" dirty="0"/>
            <a:t>499 896€</a:t>
          </a:r>
          <a:endParaRPr lang="en-US" sz="1000" strike="sngStrike" dirty="0"/>
        </a:p>
      </dgm:t>
    </dgm:pt>
    <dgm:pt modelId="{DDEA700C-4297-465D-AB70-01C22C94AAF2}" type="parTrans" cxnId="{8B451F7C-CF3A-4632-B34A-EB562CEC8F64}">
      <dgm:prSet/>
      <dgm:spPr/>
      <dgm:t>
        <a:bodyPr/>
        <a:lstStyle/>
        <a:p>
          <a:endParaRPr lang="en-US"/>
        </a:p>
      </dgm:t>
    </dgm:pt>
    <dgm:pt modelId="{BF6E7FAC-8FF9-44DC-B7B0-EADEECB521D6}" type="sibTrans" cxnId="{8B451F7C-CF3A-4632-B34A-EB562CEC8F64}">
      <dgm:prSet/>
      <dgm:spPr/>
      <dgm:t>
        <a:bodyPr/>
        <a:lstStyle/>
        <a:p>
          <a:endParaRPr lang="en-US"/>
        </a:p>
      </dgm:t>
    </dgm:pt>
    <dgm:pt modelId="{C418C2E5-6609-4768-9D14-70DAEFF9BBF0}">
      <dgm:prSet phldrT="[Text]" custT="1"/>
      <dgm:spPr>
        <a:solidFill>
          <a:schemeClr val="accent4">
            <a:lumMod val="20000"/>
            <a:lumOff val="80000"/>
            <a:alpha val="90000"/>
          </a:schemeClr>
        </a:solidFill>
      </dgm:spPr>
      <dgm:t>
        <a:bodyPr/>
        <a:lstStyle/>
        <a:p>
          <a:pPr algn="just"/>
          <a:r>
            <a:rPr lang="et-EE" sz="700" b="1" kern="1200" dirty="0">
              <a:solidFill>
                <a:srgbClr val="0070C0"/>
              </a:solidFill>
              <a:latin typeface="+mn-lt"/>
            </a:rPr>
            <a:t>Hetkeolukord </a:t>
          </a:r>
          <a:r>
            <a:rPr lang="et-EE" sz="700" kern="1200" dirty="0">
              <a:latin typeface="+mn-lt"/>
            </a:rPr>
            <a:t>- Puudub ühtne portaal maaelu valdkonna teenuste pakkumiseks. Otsustasime projekti ärilist vajadust põhjalikumalt analüüsida.</a:t>
          </a:r>
          <a:endParaRPr lang="en-US" sz="700" kern="1200" dirty="0">
            <a:latin typeface="+mn-lt"/>
          </a:endParaRPr>
        </a:p>
      </dgm:t>
    </dgm:pt>
    <dgm:pt modelId="{F6E3847D-56C6-4AF8-96BC-4B6E46C22E24}" type="parTrans" cxnId="{49E7D9F1-E7CF-48E0-8787-1F1ECF770DD6}">
      <dgm:prSet/>
      <dgm:spPr/>
      <dgm:t>
        <a:bodyPr/>
        <a:lstStyle/>
        <a:p>
          <a:endParaRPr lang="en-US"/>
        </a:p>
      </dgm:t>
    </dgm:pt>
    <dgm:pt modelId="{B66FEC73-318D-45B5-BA0B-E6486D7B3EF8}" type="sibTrans" cxnId="{49E7D9F1-E7CF-48E0-8787-1F1ECF770DD6}">
      <dgm:prSet/>
      <dgm:spPr/>
      <dgm:t>
        <a:bodyPr/>
        <a:lstStyle/>
        <a:p>
          <a:endParaRPr lang="en-US"/>
        </a:p>
      </dgm:t>
    </dgm:pt>
    <dgm:pt modelId="{A1EF5E57-95F3-4C09-A96E-A06AC324AB76}">
      <dgm:prSet phldrT="[Text]" custT="1"/>
      <dgm:spPr/>
      <dgm:t>
        <a:bodyPr/>
        <a:lstStyle/>
        <a:p>
          <a:r>
            <a:rPr lang="et-EE" sz="1000" dirty="0"/>
            <a:t>Loomaderegistri uuendamine, </a:t>
          </a:r>
        </a:p>
        <a:p>
          <a:r>
            <a:rPr lang="et-EE" sz="1000" dirty="0"/>
            <a:t>SF: 252 960€</a:t>
          </a:r>
          <a:endParaRPr lang="en-US" sz="1000" dirty="0"/>
        </a:p>
      </dgm:t>
    </dgm:pt>
    <dgm:pt modelId="{DEF6186C-60A9-471A-AE3E-1A2FBDC4B075}" type="parTrans" cxnId="{0D5A64BB-85F7-4D53-9333-E6237BAEA3F0}">
      <dgm:prSet/>
      <dgm:spPr/>
      <dgm:t>
        <a:bodyPr/>
        <a:lstStyle/>
        <a:p>
          <a:endParaRPr lang="en-US"/>
        </a:p>
      </dgm:t>
    </dgm:pt>
    <dgm:pt modelId="{728A0801-9228-4661-B1B8-D8920ED70DED}" type="sibTrans" cxnId="{0D5A64BB-85F7-4D53-9333-E6237BAEA3F0}">
      <dgm:prSet/>
      <dgm:spPr/>
      <dgm:t>
        <a:bodyPr/>
        <a:lstStyle/>
        <a:p>
          <a:endParaRPr lang="en-US"/>
        </a:p>
      </dgm:t>
    </dgm:pt>
    <dgm:pt modelId="{C00CF623-5F0C-4CE8-B063-59F44DDFCCC3}">
      <dgm:prSet phldrT="[Text]" custT="1"/>
      <dgm:spPr/>
      <dgm:t>
        <a:bodyPr/>
        <a:lstStyle/>
        <a:p>
          <a:pPr algn="just"/>
          <a:r>
            <a:rPr lang="et-EE" sz="700" b="1" dirty="0">
              <a:solidFill>
                <a:srgbClr val="0070C0"/>
              </a:solidFill>
              <a:latin typeface="+mn-lt"/>
            </a:rPr>
            <a:t>Hetkeolukord</a:t>
          </a:r>
          <a:r>
            <a:rPr lang="et-EE" sz="700" dirty="0">
              <a:latin typeface="+mn-lt"/>
            </a:rPr>
            <a:t>- Põllumajandusloomade registri e-teenuste tehniline taristu on vananenud (arendatud aastal 2007). Loomade registri teenused on killustatud erinevate süsteemide vahel nii kliendi kui PRIA vaates. Puudub võimekus pakkuda sündmusteenuseid. </a:t>
          </a:r>
          <a:endParaRPr lang="en-US" sz="700" dirty="0">
            <a:latin typeface="+mn-lt"/>
          </a:endParaRPr>
        </a:p>
      </dgm:t>
    </dgm:pt>
    <dgm:pt modelId="{4D8EFFCB-D36C-458A-97A3-40A25366C2F4}" type="parTrans" cxnId="{DBEDCD85-CA36-4D98-91FA-FEE7AD4BE694}">
      <dgm:prSet/>
      <dgm:spPr/>
      <dgm:t>
        <a:bodyPr/>
        <a:lstStyle/>
        <a:p>
          <a:endParaRPr lang="en-US"/>
        </a:p>
      </dgm:t>
    </dgm:pt>
    <dgm:pt modelId="{E74EF863-17FF-4551-BFE7-F18528A808E4}" type="sibTrans" cxnId="{DBEDCD85-CA36-4D98-91FA-FEE7AD4BE694}">
      <dgm:prSet/>
      <dgm:spPr/>
      <dgm:t>
        <a:bodyPr/>
        <a:lstStyle/>
        <a:p>
          <a:endParaRPr lang="en-US"/>
        </a:p>
      </dgm:t>
    </dgm:pt>
    <dgm:pt modelId="{0C67CA9A-FCBB-4EC7-B22E-D5E061E36787}">
      <dgm:prSet phldrT="[Text]" custT="1"/>
      <dgm:spPr/>
      <dgm:t>
        <a:bodyPr/>
        <a:lstStyle/>
        <a:p>
          <a:r>
            <a:rPr lang="et-EE" sz="1000" dirty="0"/>
            <a:t>Ühendlabori infosüsteem, </a:t>
          </a:r>
        </a:p>
        <a:p>
          <a:r>
            <a:rPr lang="et-EE" sz="1000" dirty="0"/>
            <a:t>SF: 300 000€</a:t>
          </a:r>
          <a:endParaRPr lang="en-US" sz="1000" dirty="0"/>
        </a:p>
      </dgm:t>
    </dgm:pt>
    <dgm:pt modelId="{D4B0CC9F-8A8E-4A2B-8011-794A2F7CF4AC}" type="parTrans" cxnId="{CCF53D9C-CF47-43AA-B956-04FB55A46579}">
      <dgm:prSet/>
      <dgm:spPr/>
      <dgm:t>
        <a:bodyPr/>
        <a:lstStyle/>
        <a:p>
          <a:endParaRPr lang="en-US"/>
        </a:p>
      </dgm:t>
    </dgm:pt>
    <dgm:pt modelId="{AFF7C81F-BB96-4D78-8C59-6435D1C44636}" type="sibTrans" cxnId="{CCF53D9C-CF47-43AA-B956-04FB55A46579}">
      <dgm:prSet/>
      <dgm:spPr/>
      <dgm:t>
        <a:bodyPr/>
        <a:lstStyle/>
        <a:p>
          <a:endParaRPr lang="en-US"/>
        </a:p>
      </dgm:t>
    </dgm:pt>
    <dgm:pt modelId="{143AAEC5-73FC-4063-B95A-C9B62ABA6219}">
      <dgm:prSet phldrT="[Text]" custT="1"/>
      <dgm:spPr/>
      <dgm:t>
        <a:bodyPr/>
        <a:lstStyle/>
        <a:p>
          <a:r>
            <a:rPr lang="et-EE" sz="1000" dirty="0"/>
            <a:t>PTA teenuste ärianalüüs, </a:t>
          </a:r>
        </a:p>
        <a:p>
          <a:r>
            <a:rPr lang="et-EE" sz="1000" dirty="0"/>
            <a:t>SF: 50 000€</a:t>
          </a:r>
          <a:endParaRPr lang="en-US" sz="1000" dirty="0"/>
        </a:p>
      </dgm:t>
    </dgm:pt>
    <dgm:pt modelId="{B7A074A2-FF65-4A19-8362-C547B5C4481F}" type="parTrans" cxnId="{CCEAE5BC-5BA5-4940-9466-0EB476D5AB72}">
      <dgm:prSet/>
      <dgm:spPr/>
      <dgm:t>
        <a:bodyPr/>
        <a:lstStyle/>
        <a:p>
          <a:endParaRPr lang="en-US"/>
        </a:p>
      </dgm:t>
    </dgm:pt>
    <dgm:pt modelId="{8984A92B-6028-4CE4-8072-B28CBD34B888}" type="sibTrans" cxnId="{CCEAE5BC-5BA5-4940-9466-0EB476D5AB72}">
      <dgm:prSet/>
      <dgm:spPr/>
      <dgm:t>
        <a:bodyPr/>
        <a:lstStyle/>
        <a:p>
          <a:endParaRPr lang="en-US"/>
        </a:p>
      </dgm:t>
    </dgm:pt>
    <dgm:pt modelId="{D4010CA3-8B99-4901-A8DB-48BA46A8F240}">
      <dgm:prSet phldrT="[Text]" custT="1"/>
      <dgm:spPr/>
      <dgm:t>
        <a:bodyPr/>
        <a:lstStyle/>
        <a:p>
          <a:r>
            <a:rPr lang="et-EE" sz="1000" dirty="0"/>
            <a:t>Teadmusteenused, </a:t>
          </a:r>
        </a:p>
        <a:p>
          <a:r>
            <a:rPr lang="et-EE" sz="1000" dirty="0"/>
            <a:t>SF: 499 916€ </a:t>
          </a:r>
          <a:endParaRPr lang="en-US" sz="1000" dirty="0"/>
        </a:p>
      </dgm:t>
    </dgm:pt>
    <dgm:pt modelId="{388659DA-E07C-4E1A-89D7-5C9E992BD58E}" type="parTrans" cxnId="{87304015-1BFD-4517-9AD0-58471A72C411}">
      <dgm:prSet/>
      <dgm:spPr/>
      <dgm:t>
        <a:bodyPr/>
        <a:lstStyle/>
        <a:p>
          <a:endParaRPr lang="en-US"/>
        </a:p>
      </dgm:t>
    </dgm:pt>
    <dgm:pt modelId="{CA678B88-25A4-45E1-9E43-FEB637D643CF}" type="sibTrans" cxnId="{87304015-1BFD-4517-9AD0-58471A72C411}">
      <dgm:prSet/>
      <dgm:spPr/>
      <dgm:t>
        <a:bodyPr/>
        <a:lstStyle/>
        <a:p>
          <a:endParaRPr lang="en-US"/>
        </a:p>
      </dgm:t>
    </dgm:pt>
    <dgm:pt modelId="{A854A1A7-B551-4EDC-AE80-F2385EF6619B}">
      <dgm:prSet custT="1"/>
      <dgm:spPr/>
      <dgm:t>
        <a:bodyPr/>
        <a:lstStyle/>
        <a:p>
          <a:pPr algn="just"/>
          <a:r>
            <a:rPr lang="et-EE" sz="700" b="1" dirty="0">
              <a:solidFill>
                <a:srgbClr val="0070C0"/>
              </a:solidFill>
            </a:rPr>
            <a:t>Hetkeolukord - </a:t>
          </a:r>
          <a:r>
            <a:rPr lang="et-EE" sz="700" b="0" dirty="0"/>
            <a:t>2023.</a:t>
          </a:r>
          <a:r>
            <a:rPr lang="et-EE" sz="700" b="1" dirty="0"/>
            <a:t> </a:t>
          </a:r>
          <a:r>
            <a:rPr lang="et-EE" sz="700" dirty="0"/>
            <a:t>alustas tegevust Riigi laboriuuringute ja riskihindamise keskus (LABRIS), mis koondas enda alla SOM ja MEM laboritegevused ja riskihindamise kogu toidu tarneahela vaates loomasöödast valmistoiduni. Ühendasutus kasutab täna paralleelselt kahte erinevat laborisüsteemi, mis on ebamõistlik. </a:t>
          </a:r>
          <a:endParaRPr lang="en-US" sz="700" dirty="0"/>
        </a:p>
      </dgm:t>
    </dgm:pt>
    <dgm:pt modelId="{B9FC8FEF-4C75-4F0A-92E6-923EC6DC5E0D}" type="parTrans" cxnId="{BC32BF0E-F416-4619-A441-9F9C42448B23}">
      <dgm:prSet/>
      <dgm:spPr/>
      <dgm:t>
        <a:bodyPr/>
        <a:lstStyle/>
        <a:p>
          <a:endParaRPr lang="en-US"/>
        </a:p>
      </dgm:t>
    </dgm:pt>
    <dgm:pt modelId="{40CF3F6E-6029-4773-A70C-6C59FA3A5873}" type="sibTrans" cxnId="{BC32BF0E-F416-4619-A441-9F9C42448B23}">
      <dgm:prSet/>
      <dgm:spPr/>
      <dgm:t>
        <a:bodyPr/>
        <a:lstStyle/>
        <a:p>
          <a:endParaRPr lang="en-US"/>
        </a:p>
      </dgm:t>
    </dgm:pt>
    <dgm:pt modelId="{2CAB9596-16BE-44C3-974E-465AADF1CA01}">
      <dgm:prSet custT="1"/>
      <dgm:spPr/>
      <dgm:t>
        <a:bodyPr/>
        <a:lstStyle/>
        <a:p>
          <a:pPr algn="l"/>
          <a:r>
            <a:rPr lang="et-EE" sz="700" b="1" dirty="0">
              <a:solidFill>
                <a:srgbClr val="0070C0"/>
              </a:solidFill>
            </a:rPr>
            <a:t>Tulemus -</a:t>
          </a:r>
          <a:r>
            <a:rPr lang="et-EE" sz="700" dirty="0">
              <a:solidFill>
                <a:srgbClr val="0070C0"/>
              </a:solidFill>
            </a:rPr>
            <a:t> </a:t>
          </a:r>
          <a:r>
            <a:rPr lang="et-EE" sz="700" dirty="0"/>
            <a:t>LABRISel on võimalus kasutada kaasaegset laboriinfosüsteemi, mis võimaldab kuluefektiivselt teha toiduohutuse laboriuuringuid ning on liidestatud järelvalveasutuse PTA infosüsteemidega. Äriliselt võimaldab MeMil olla efektiivsem, automatiseerida sööda- ja toiduohutust tagavaid protsesse, lõpetada taakvara kasutamine. Samuti on arendatud kaasaegne e-teenus kliendile analüüsi tellimiseks ja vastuse saamiseks. Arendamine on kooskõlas kõikide horisontaalse digiriigi arengusuunaga v.a. kompetents, mis on aga tagatud. Kõige väiksem ühisosa on „kestlikkusega“, millesse panustab vaid läbi dubleeriva taakvara mahakandmise.</a:t>
          </a:r>
          <a:endParaRPr lang="en-US" sz="700" dirty="0"/>
        </a:p>
      </dgm:t>
    </dgm:pt>
    <dgm:pt modelId="{22A1B5FD-6980-4DA5-9F2A-A22547BCED62}" type="parTrans" cxnId="{FA5D640C-0F9C-48BE-ADFA-9D2B1F970AC4}">
      <dgm:prSet/>
      <dgm:spPr/>
      <dgm:t>
        <a:bodyPr/>
        <a:lstStyle/>
        <a:p>
          <a:endParaRPr lang="en-US"/>
        </a:p>
      </dgm:t>
    </dgm:pt>
    <dgm:pt modelId="{6C17D812-73F7-464B-B84C-743FE05DD683}" type="sibTrans" cxnId="{FA5D640C-0F9C-48BE-ADFA-9D2B1F970AC4}">
      <dgm:prSet/>
      <dgm:spPr/>
      <dgm:t>
        <a:bodyPr/>
        <a:lstStyle/>
        <a:p>
          <a:endParaRPr lang="en-US"/>
        </a:p>
      </dgm:t>
    </dgm:pt>
    <dgm:pt modelId="{C757AC7D-195C-429A-A7B4-7B611E4D8E4D}">
      <dgm:prSet custT="1"/>
      <dgm:spPr/>
      <dgm:t>
        <a:bodyPr/>
        <a:lstStyle/>
        <a:p>
          <a:pPr algn="l"/>
          <a:r>
            <a:rPr lang="et-EE" sz="700" b="1" dirty="0">
              <a:solidFill>
                <a:srgbClr val="0070C0"/>
              </a:solidFill>
            </a:rPr>
            <a:t>Oht, kui ei realiseeru -</a:t>
          </a:r>
          <a:r>
            <a:rPr lang="et-EE" sz="700" dirty="0"/>
            <a:t> Dubleerimine, ebaefektiivsus, kliendirahulolu ei kasva, andmepõhiste otsuste osakaal ei suurene.</a:t>
          </a:r>
          <a:endParaRPr lang="en-US" sz="700" dirty="0"/>
        </a:p>
      </dgm:t>
    </dgm:pt>
    <dgm:pt modelId="{8199BDB5-2D02-4D71-B49F-A475E5EA3786}" type="parTrans" cxnId="{1DA687D1-8EE4-45E3-B503-E9B832A191DC}">
      <dgm:prSet/>
      <dgm:spPr/>
      <dgm:t>
        <a:bodyPr/>
        <a:lstStyle/>
        <a:p>
          <a:endParaRPr lang="en-US"/>
        </a:p>
      </dgm:t>
    </dgm:pt>
    <dgm:pt modelId="{AC4D4001-60E4-40BE-9085-E8DC75C5D0E4}" type="sibTrans" cxnId="{1DA687D1-8EE4-45E3-B503-E9B832A191DC}">
      <dgm:prSet/>
      <dgm:spPr/>
      <dgm:t>
        <a:bodyPr/>
        <a:lstStyle/>
        <a:p>
          <a:endParaRPr lang="en-US"/>
        </a:p>
      </dgm:t>
    </dgm:pt>
    <dgm:pt modelId="{81FD2859-278E-4132-9019-4AAAD7E4303D}">
      <dgm:prSet custT="1"/>
      <dgm:spPr/>
      <dgm:t>
        <a:bodyPr/>
        <a:lstStyle/>
        <a:p>
          <a:pPr algn="just"/>
          <a:r>
            <a:rPr lang="et-EE" sz="700" b="1" dirty="0">
              <a:solidFill>
                <a:srgbClr val="0070C0"/>
              </a:solidFill>
              <a:latin typeface="+mn-lt"/>
            </a:rPr>
            <a:t>Tulemus -</a:t>
          </a:r>
          <a:r>
            <a:rPr lang="et-EE" sz="700" dirty="0">
              <a:latin typeface="+mn-lt"/>
            </a:rPr>
            <a:t> Põllumajandusloomade registri kõik e-teenused on viidud PRIA uude e-teenuste keskkonda, millega vabanetakse PRIA poolt hetkel ülevalpeetavast vanast e-teenuste keskkonnast. Kliendid saavad kõik vajalikud tegevused põllumajandusloomade registriga suhtlemise protsessis ära teha ühes keskkonnas sama protsessi alusel. On loodud eeldused loomadega seotud sündmusteenuste arendamiseks. </a:t>
          </a:r>
        </a:p>
      </dgm:t>
    </dgm:pt>
    <dgm:pt modelId="{923CF0FA-2CCB-4D8F-808C-CB212CB2AE48}" type="parTrans" cxnId="{39FE623A-E533-46F4-B1BC-9792ADAFCAA2}">
      <dgm:prSet/>
      <dgm:spPr/>
      <dgm:t>
        <a:bodyPr/>
        <a:lstStyle/>
        <a:p>
          <a:endParaRPr lang="en-US"/>
        </a:p>
      </dgm:t>
    </dgm:pt>
    <dgm:pt modelId="{257C79E6-599E-47B3-9F6D-8FCC1DB0C03F}" type="sibTrans" cxnId="{39FE623A-E533-46F4-B1BC-9792ADAFCAA2}">
      <dgm:prSet/>
      <dgm:spPr/>
      <dgm:t>
        <a:bodyPr/>
        <a:lstStyle/>
        <a:p>
          <a:endParaRPr lang="en-US"/>
        </a:p>
      </dgm:t>
    </dgm:pt>
    <dgm:pt modelId="{2652E7EC-C0CA-4C89-BAA9-4E3E3C515E5C}">
      <dgm:prSet custT="1"/>
      <dgm:spPr/>
      <dgm:t>
        <a:bodyPr/>
        <a:lstStyle/>
        <a:p>
          <a:pPr algn="just"/>
          <a:r>
            <a:rPr lang="et-EE" sz="700" b="1" dirty="0">
              <a:solidFill>
                <a:srgbClr val="0070C0"/>
              </a:solidFill>
              <a:latin typeface="+mn-lt"/>
            </a:rPr>
            <a:t>Oht, kui ei realiseeru </a:t>
          </a:r>
          <a:r>
            <a:rPr lang="et-EE" sz="700" b="1" dirty="0">
              <a:latin typeface="+mn-lt"/>
            </a:rPr>
            <a:t>–</a:t>
          </a:r>
          <a:r>
            <a:rPr lang="et-EE" sz="700" dirty="0">
              <a:solidFill>
                <a:srgbClr val="FFC000"/>
              </a:solidFill>
              <a:latin typeface="+mn-lt"/>
            </a:rPr>
            <a:t> </a:t>
          </a:r>
          <a:r>
            <a:rPr lang="et-EE" sz="700" dirty="0">
              <a:latin typeface="+mn-lt"/>
            </a:rPr>
            <a:t>suureneb taakvaraga seotud riskide realiseerumise oht ning jätkuvad mitme e-teenuste ülalpidamise kulud. Kliendivaade jääb killustatuks. Puudub võimekus realiseerida vajalikke sündmusteenuseid. </a:t>
          </a:r>
        </a:p>
      </dgm:t>
    </dgm:pt>
    <dgm:pt modelId="{3AF9F7C8-350E-4D40-A5F7-2887D99B912B}" type="parTrans" cxnId="{588DCF62-9A8D-4DAC-B2F8-DEEAFE7399BE}">
      <dgm:prSet/>
      <dgm:spPr/>
      <dgm:t>
        <a:bodyPr/>
        <a:lstStyle/>
        <a:p>
          <a:endParaRPr lang="en-US"/>
        </a:p>
      </dgm:t>
    </dgm:pt>
    <dgm:pt modelId="{62213646-D062-4C2D-B111-CE1B855028FD}" type="sibTrans" cxnId="{588DCF62-9A8D-4DAC-B2F8-DEEAFE7399BE}">
      <dgm:prSet/>
      <dgm:spPr/>
      <dgm:t>
        <a:bodyPr/>
        <a:lstStyle/>
        <a:p>
          <a:endParaRPr lang="en-US"/>
        </a:p>
      </dgm:t>
    </dgm:pt>
    <dgm:pt modelId="{C043199B-F983-4F08-A8B8-AC2E48842AEF}">
      <dgm:prSet custT="1"/>
      <dgm:spPr/>
      <dgm:t>
        <a:bodyPr/>
        <a:lstStyle/>
        <a:p>
          <a:pPr algn="just"/>
          <a:r>
            <a:rPr lang="et-EE" sz="700" b="1" dirty="0">
              <a:solidFill>
                <a:srgbClr val="0070C0"/>
              </a:solidFill>
              <a:latin typeface="+mn-lt"/>
            </a:rPr>
            <a:t>Hetkeolukord</a:t>
          </a:r>
          <a:r>
            <a:rPr lang="et-EE" sz="700" dirty="0">
              <a:latin typeface="+mn-lt"/>
            </a:rPr>
            <a:t>-  Andmepõhine sisend maaelu ettevõtete tegevus- ja arendusotsuste langetamiseks on puudulik või killustatud ega toeta andmete ja digilahendustega Eesti toiduga isevarustatuse ja keskkonna säilimise tagamist nii tootjate kui riigi poolt. Kestlikkuse taksonoomia nõuded, tulemuspõhise ÜPP nõuded suurendavad integreeritud andmete põhist aruandluskohustust nii sektorile kui riigile. Täppispõllumajanduse arengu riiklik võimendus on kriitiline kogu sektori konkurentsivõime tagamiseks.</a:t>
          </a:r>
          <a:endParaRPr lang="en-US" sz="700" dirty="0">
            <a:latin typeface="+mn-lt"/>
          </a:endParaRPr>
        </a:p>
      </dgm:t>
    </dgm:pt>
    <dgm:pt modelId="{33212CE5-451F-457E-A701-47B9C9F2897F}" type="parTrans" cxnId="{15ECCA5A-1A4B-43D5-A6DF-E3B423C30569}">
      <dgm:prSet/>
      <dgm:spPr/>
      <dgm:t>
        <a:bodyPr/>
        <a:lstStyle/>
        <a:p>
          <a:endParaRPr lang="en-US"/>
        </a:p>
      </dgm:t>
    </dgm:pt>
    <dgm:pt modelId="{15D72F0E-F3B3-42C6-9036-2A0324A6FDB1}" type="sibTrans" cxnId="{15ECCA5A-1A4B-43D5-A6DF-E3B423C30569}">
      <dgm:prSet/>
      <dgm:spPr/>
      <dgm:t>
        <a:bodyPr/>
        <a:lstStyle/>
        <a:p>
          <a:endParaRPr lang="en-US"/>
        </a:p>
      </dgm:t>
    </dgm:pt>
    <dgm:pt modelId="{FB0B50E6-E8DF-489E-8B58-2E64A30995A9}">
      <dgm:prSet custT="1"/>
      <dgm:spPr/>
      <dgm:t>
        <a:bodyPr/>
        <a:lstStyle/>
        <a:p>
          <a:pPr algn="just"/>
          <a:r>
            <a:rPr lang="et-EE" sz="700" b="1" dirty="0">
              <a:solidFill>
                <a:srgbClr val="0070C0"/>
              </a:solidFill>
              <a:latin typeface="+mn-lt"/>
            </a:rPr>
            <a:t>Tulemus</a:t>
          </a:r>
          <a:r>
            <a:rPr lang="et-EE" sz="700" dirty="0">
              <a:latin typeface="+mn-lt"/>
            </a:rPr>
            <a:t> – Andmepõhiste personaliseeritud e-teenuste ja põllumajanduslike andmete pakkumise võimekuse kasv põllumajandusspetsiifilise kestlikkuse aruandluse kui ka ÜPP tulemusaruandluse nõuete tagamiseks kui ka sektori konkurentsivõimet ja äri toetavate digilahenduste kasv (rahulolu mõõdik) </a:t>
          </a:r>
        </a:p>
      </dgm:t>
    </dgm:pt>
    <dgm:pt modelId="{D72AE06F-8D42-4223-8F74-01F9731F560A}" type="parTrans" cxnId="{306BBA5B-2B1D-48D6-912C-E09E16886DA5}">
      <dgm:prSet/>
      <dgm:spPr/>
      <dgm:t>
        <a:bodyPr/>
        <a:lstStyle/>
        <a:p>
          <a:endParaRPr lang="en-US"/>
        </a:p>
      </dgm:t>
    </dgm:pt>
    <dgm:pt modelId="{84476634-595F-4C8C-A93A-A796E2AF0BC5}" type="sibTrans" cxnId="{306BBA5B-2B1D-48D6-912C-E09E16886DA5}">
      <dgm:prSet/>
      <dgm:spPr/>
      <dgm:t>
        <a:bodyPr/>
        <a:lstStyle/>
        <a:p>
          <a:endParaRPr lang="en-US"/>
        </a:p>
      </dgm:t>
    </dgm:pt>
    <dgm:pt modelId="{3068B3CE-CDAD-487D-9DED-F15802480742}">
      <dgm:prSet custT="1"/>
      <dgm:spPr/>
      <dgm:t>
        <a:bodyPr/>
        <a:lstStyle/>
        <a:p>
          <a:pPr algn="just"/>
          <a:r>
            <a:rPr lang="et-EE" sz="700" b="1" dirty="0">
              <a:solidFill>
                <a:srgbClr val="0070C0"/>
              </a:solidFill>
              <a:latin typeface="+mn-lt"/>
            </a:rPr>
            <a:t>Oht, kui ei realiseeru </a:t>
          </a:r>
          <a:r>
            <a:rPr lang="et-EE" sz="700" b="1" dirty="0">
              <a:latin typeface="+mn-lt"/>
            </a:rPr>
            <a:t>–</a:t>
          </a:r>
          <a:r>
            <a:rPr lang="et-EE" sz="700" dirty="0">
              <a:latin typeface="+mn-lt"/>
            </a:rPr>
            <a:t> Halduskoormuse ülemäärane kasv põllumajanduses nii riigile kui ettevõtjale. Sektori konkurentsivõime halvenemine ja suutmatus tagada kvaliteetseid andmeid mh  kestlikkuse aruandluse kui ÜPP tulemusaruandluse jaoks. Ei ole võimalik seirata roheleppest tulenevaid kohustusi, nõudeid ning sihttasemeid.</a:t>
          </a:r>
        </a:p>
      </dgm:t>
    </dgm:pt>
    <dgm:pt modelId="{9778799B-91E7-48F8-B2F8-14441E118B0C}" type="parTrans" cxnId="{F80E644B-F236-4C91-96EB-8BA2B349BF1D}">
      <dgm:prSet/>
      <dgm:spPr/>
      <dgm:t>
        <a:bodyPr/>
        <a:lstStyle/>
        <a:p>
          <a:endParaRPr lang="en-US"/>
        </a:p>
      </dgm:t>
    </dgm:pt>
    <dgm:pt modelId="{D3569911-B4C3-4A5C-B483-871BFBD72912}" type="sibTrans" cxnId="{F80E644B-F236-4C91-96EB-8BA2B349BF1D}">
      <dgm:prSet/>
      <dgm:spPr/>
      <dgm:t>
        <a:bodyPr/>
        <a:lstStyle/>
        <a:p>
          <a:endParaRPr lang="en-US"/>
        </a:p>
      </dgm:t>
    </dgm:pt>
    <dgm:pt modelId="{5928D3E3-2C4B-49B0-9276-601A0A3598CA}">
      <dgm:prSet custT="1"/>
      <dgm:spPr/>
      <dgm:t>
        <a:bodyPr/>
        <a:lstStyle/>
        <a:p>
          <a:pPr algn="just"/>
          <a:r>
            <a:rPr lang="et-EE" sz="700" b="1" dirty="0">
              <a:solidFill>
                <a:srgbClr val="0070C0"/>
              </a:solidFill>
            </a:rPr>
            <a:t>Tulemus</a:t>
          </a:r>
          <a:r>
            <a:rPr lang="et-EE" sz="700" dirty="0"/>
            <a:t> - T</a:t>
          </a:r>
          <a:r>
            <a:rPr lang="en-US" sz="700" dirty="0"/>
            <a:t>eenused ja protsessid </a:t>
          </a:r>
          <a:r>
            <a:rPr lang="et-EE" sz="700" dirty="0"/>
            <a:t>on kaardistatud </a:t>
          </a:r>
          <a:r>
            <a:rPr lang="en-US" sz="700" dirty="0"/>
            <a:t>ja </a:t>
          </a:r>
          <a:r>
            <a:rPr lang="et-EE" sz="700" dirty="0"/>
            <a:t>teostatud on </a:t>
          </a:r>
          <a:r>
            <a:rPr lang="en-US" sz="700" dirty="0"/>
            <a:t>analüüs, kuidas ne</a:t>
          </a:r>
          <a:r>
            <a:rPr lang="et-EE" sz="700" dirty="0"/>
            <a:t>i</a:t>
          </a:r>
          <a:r>
            <a:rPr lang="en-US" sz="700" dirty="0"/>
            <a:t>d saaks ühtlustada ja ühtsetele põhimõtetele viia.</a:t>
          </a:r>
          <a:r>
            <a:rPr lang="et-EE" sz="700" dirty="0"/>
            <a:t> Võimalik on paremini ja sihipärasemalt planeerida PTA teenuste arenduste vajadusi ja optimeerida ressursside kasutust. Samuti paraneb PTA võime oma ülesandeid täita ja tekib arusaam kuidas luua kliendikeskseid teenused, sh proaktiivseid teenuseid.</a:t>
          </a:r>
          <a:endParaRPr lang="en-US" sz="700" dirty="0"/>
        </a:p>
      </dgm:t>
    </dgm:pt>
    <dgm:pt modelId="{76D91A8E-1679-460D-9AF2-5C09A069354A}" type="parTrans" cxnId="{3AC7D6EA-7EEB-43BF-AFF1-37DF6FC2DF92}">
      <dgm:prSet/>
      <dgm:spPr/>
      <dgm:t>
        <a:bodyPr/>
        <a:lstStyle/>
        <a:p>
          <a:endParaRPr lang="en-US"/>
        </a:p>
      </dgm:t>
    </dgm:pt>
    <dgm:pt modelId="{A27E9DCA-5FB8-46FC-A62E-F4269D1F6448}" type="sibTrans" cxnId="{3AC7D6EA-7EEB-43BF-AFF1-37DF6FC2DF92}">
      <dgm:prSet/>
      <dgm:spPr/>
      <dgm:t>
        <a:bodyPr/>
        <a:lstStyle/>
        <a:p>
          <a:endParaRPr lang="en-US"/>
        </a:p>
      </dgm:t>
    </dgm:pt>
    <dgm:pt modelId="{F1EA4B96-C399-405E-AD3E-3BF2EF785739}">
      <dgm:prSet custT="1"/>
      <dgm:spPr/>
      <dgm:t>
        <a:bodyPr/>
        <a:lstStyle/>
        <a:p>
          <a:pPr algn="just"/>
          <a:r>
            <a:rPr lang="et-EE" sz="700" b="1" dirty="0">
              <a:solidFill>
                <a:srgbClr val="0070C0"/>
              </a:solidFill>
            </a:rPr>
            <a:t>Hetkeolukord</a:t>
          </a:r>
          <a:r>
            <a:rPr lang="et-EE" sz="700" dirty="0"/>
            <a:t> - PTA-l puudub täna terviklik ülevaade enda teenustest ja protsessidest, et kuidas need peaksid ühtsetel alustel toimima peale asutuste ühendamist. Kaardistada ja analüüsida on vaja teenuste ja protsesside ühtlustamise võimalusi, et asutusel tekiks selge pilt ja arusaam enda teenustest.</a:t>
          </a:r>
          <a:endParaRPr lang="en-US" sz="700" dirty="0"/>
        </a:p>
      </dgm:t>
    </dgm:pt>
    <dgm:pt modelId="{B6B596FC-34EF-4117-91DD-28BC2DBBFA2B}" type="parTrans" cxnId="{E7AD418A-191F-442F-965A-6229E2158801}">
      <dgm:prSet/>
      <dgm:spPr/>
      <dgm:t>
        <a:bodyPr/>
        <a:lstStyle/>
        <a:p>
          <a:endParaRPr lang="en-US"/>
        </a:p>
      </dgm:t>
    </dgm:pt>
    <dgm:pt modelId="{CA16BDD3-DB9D-4BBD-9631-7E46D7A88FF4}" type="sibTrans" cxnId="{E7AD418A-191F-442F-965A-6229E2158801}">
      <dgm:prSet/>
      <dgm:spPr/>
      <dgm:t>
        <a:bodyPr/>
        <a:lstStyle/>
        <a:p>
          <a:endParaRPr lang="en-US"/>
        </a:p>
      </dgm:t>
    </dgm:pt>
    <dgm:pt modelId="{65986A9E-597D-4868-B76F-F5BC14A11F51}">
      <dgm:prSet custT="1"/>
      <dgm:spPr/>
      <dgm:t>
        <a:bodyPr/>
        <a:lstStyle/>
        <a:p>
          <a:pPr algn="just"/>
          <a:r>
            <a:rPr lang="et-EE" sz="700" b="1" dirty="0">
              <a:solidFill>
                <a:srgbClr val="0070C0"/>
              </a:solidFill>
            </a:rPr>
            <a:t>Oht, kui ei realiseeru  </a:t>
          </a:r>
          <a:r>
            <a:rPr lang="et-EE" sz="700" dirty="0"/>
            <a:t>- Teenuste osutamine ei muutu tõhusamaks,  operatiivsemaks ega kliendikeskseks. Eesti toiduohutuse alane olukord ei parane</a:t>
          </a:r>
          <a:r>
            <a:rPr lang="et-EE" sz="500" dirty="0"/>
            <a:t>.</a:t>
          </a:r>
          <a:endParaRPr lang="en-US" sz="500" dirty="0"/>
        </a:p>
      </dgm:t>
    </dgm:pt>
    <dgm:pt modelId="{1D1FFC49-F43F-40DC-8C2B-075A6C687329}" type="parTrans" cxnId="{2AFB2A90-360F-4D68-B2B7-7FD7ECC8E2AD}">
      <dgm:prSet/>
      <dgm:spPr/>
      <dgm:t>
        <a:bodyPr/>
        <a:lstStyle/>
        <a:p>
          <a:endParaRPr lang="en-US"/>
        </a:p>
      </dgm:t>
    </dgm:pt>
    <dgm:pt modelId="{C840CC6D-EC8E-4AD5-B2B2-E94EDE7C4334}" type="sibTrans" cxnId="{2AFB2A90-360F-4D68-B2B7-7FD7ECC8E2AD}">
      <dgm:prSet/>
      <dgm:spPr/>
      <dgm:t>
        <a:bodyPr/>
        <a:lstStyle/>
        <a:p>
          <a:endParaRPr lang="en-US"/>
        </a:p>
      </dgm:t>
    </dgm:pt>
    <dgm:pt modelId="{A91A98F7-C5EF-46D8-8193-7C94FA6A78E8}">
      <dgm:prSet phldrT="[Text]" custT="1"/>
      <dgm:spPr/>
      <dgm:t>
        <a:bodyPr/>
        <a:lstStyle/>
        <a:p>
          <a:pPr algn="just"/>
          <a:r>
            <a:rPr lang="et-EE" sz="700" b="1" dirty="0">
              <a:solidFill>
                <a:srgbClr val="0070C0"/>
              </a:solidFill>
            </a:rPr>
            <a:t>Oht, kui ei realiseeru </a:t>
          </a:r>
          <a:r>
            <a:rPr lang="et-EE" sz="700" dirty="0"/>
            <a:t>–K</a:t>
          </a:r>
          <a:r>
            <a:rPr lang="et-EE" sz="700" baseline="0" dirty="0"/>
            <a:t>asutajamugavus ja –rahulolu teenustel ei tõuse. Valitsemisala </a:t>
          </a:r>
          <a:r>
            <a:rPr lang="et-EE" sz="700" baseline="0" dirty="0" err="1"/>
            <a:t>digiteenused</a:t>
          </a:r>
          <a:r>
            <a:rPr lang="et-EE" sz="700" baseline="0" dirty="0"/>
            <a:t> ei vasta ootustele ja kaasaegsete tehnoloogiate kasutamiseks puudub kompetents.</a:t>
          </a:r>
          <a:endParaRPr lang="en-US" sz="700" dirty="0"/>
        </a:p>
      </dgm:t>
    </dgm:pt>
    <dgm:pt modelId="{C14ADD7A-9CFA-414D-900D-3E565ADC0AEE}" type="parTrans" cxnId="{2C42EB1A-7D6C-4453-B43F-8F929C72D8C9}">
      <dgm:prSet/>
      <dgm:spPr/>
      <dgm:t>
        <a:bodyPr/>
        <a:lstStyle/>
        <a:p>
          <a:endParaRPr lang="en-US"/>
        </a:p>
      </dgm:t>
    </dgm:pt>
    <dgm:pt modelId="{EF863A10-61FC-482D-9208-9CB2AD0AF4BD}" type="sibTrans" cxnId="{2C42EB1A-7D6C-4453-B43F-8F929C72D8C9}">
      <dgm:prSet/>
      <dgm:spPr/>
      <dgm:t>
        <a:bodyPr/>
        <a:lstStyle/>
        <a:p>
          <a:endParaRPr lang="en-US"/>
        </a:p>
      </dgm:t>
    </dgm:pt>
    <dgm:pt modelId="{8CFD6410-6141-4E76-BC89-FD3684ED25AF}">
      <dgm:prSet phldrT="[Text]" custT="1"/>
      <dgm:spPr/>
      <dgm:t>
        <a:bodyPr/>
        <a:lstStyle/>
        <a:p>
          <a:pPr algn="just"/>
          <a:r>
            <a:rPr lang="et-EE" sz="700" b="1" dirty="0">
              <a:solidFill>
                <a:srgbClr val="0070C0"/>
              </a:solidFill>
            </a:rPr>
            <a:t>Tulemus –</a:t>
          </a:r>
          <a:r>
            <a:rPr lang="et-EE" sz="700" dirty="0"/>
            <a:t> Valitsemisala kompetentside võimelünkade arendamise </a:t>
          </a:r>
          <a:r>
            <a:rPr lang="en-US" sz="700" dirty="0"/>
            <a:t>koolituste süsteem </a:t>
          </a:r>
          <a:r>
            <a:rPr lang="et-EE" sz="700" dirty="0"/>
            <a:t>on välja töötatud ja juurutatud. O</a:t>
          </a:r>
          <a:r>
            <a:rPr kumimoji="0" lang="et-EE" sz="700" b="0" i="0" u="none" strike="noStrike" cap="none" spc="0" normalizeH="0" baseline="0" noProof="0" dirty="0" err="1">
              <a:ln>
                <a:noFill/>
              </a:ln>
              <a:solidFill>
                <a:prstClr val="black"/>
              </a:solidFill>
              <a:effectLst/>
              <a:uLnTx/>
              <a:uFillTx/>
              <a:latin typeface="Calibri" panose="020F0502020204030204"/>
              <a:ea typeface="+mn-ea"/>
              <a:cs typeface="+mn-cs"/>
            </a:rPr>
            <a:t>lulised</a:t>
          </a:r>
          <a:r>
            <a:rPr kumimoji="0" lang="et-EE" sz="700" b="0" i="0" u="none" strike="noStrike" cap="none" spc="0" normalizeH="0" baseline="0" noProof="0" dirty="0">
              <a:ln>
                <a:noFill/>
              </a:ln>
              <a:solidFill>
                <a:prstClr val="black"/>
              </a:solidFill>
              <a:effectLst/>
              <a:uLnTx/>
              <a:uFillTx/>
              <a:latin typeface="Calibri" panose="020F0502020204030204"/>
              <a:ea typeface="+mn-ea"/>
              <a:cs typeface="+mn-cs"/>
            </a:rPr>
            <a:t> positsioonid (sh andmed, arhitektuur) on täidetud ja valitsemisalas </a:t>
          </a:r>
          <a:r>
            <a:rPr lang="et-EE" sz="700" dirty="0"/>
            <a:t>töötavad kompetentsed digipädevad ja digiteadlikud </a:t>
          </a:r>
          <a:r>
            <a:rPr lang="en-US" sz="700" dirty="0"/>
            <a:t>oma valdkonna eksperdid, kes juhivad/aitavad kaasa digipöörde elluviimisel ning kes vajadusel juhendavad olemasolevaid töötajaid sisekoolitussüsteemi raames</a:t>
          </a:r>
          <a:r>
            <a:rPr lang="et-EE" sz="700" dirty="0"/>
            <a:t>.  Suur</a:t>
          </a:r>
          <a:r>
            <a:rPr lang="en-US" sz="700" dirty="0"/>
            <a:t>imad rõhuasetused on targa tellija,</a:t>
          </a:r>
          <a:r>
            <a:rPr lang="et-EE" sz="700" dirty="0"/>
            <a:t> andmehalduri,</a:t>
          </a:r>
          <a:r>
            <a:rPr lang="en-US" sz="700" dirty="0"/>
            <a:t> ärianalüütiku ja testija rolli</a:t>
          </a:r>
          <a:r>
            <a:rPr lang="et-EE" sz="700" dirty="0"/>
            <a:t>l. </a:t>
          </a:r>
          <a:endParaRPr lang="en-US" sz="700" dirty="0"/>
        </a:p>
      </dgm:t>
    </dgm:pt>
    <dgm:pt modelId="{CBD9A1A8-442F-4A6D-8E50-E28E8D7DFD17}" type="parTrans" cxnId="{9897E912-68D2-4092-9688-C29A147E3A24}">
      <dgm:prSet/>
      <dgm:spPr/>
      <dgm:t>
        <a:bodyPr/>
        <a:lstStyle/>
        <a:p>
          <a:endParaRPr lang="en-US"/>
        </a:p>
      </dgm:t>
    </dgm:pt>
    <dgm:pt modelId="{C4118B18-A347-4896-8713-AEEF450B40D5}" type="sibTrans" cxnId="{9897E912-68D2-4092-9688-C29A147E3A24}">
      <dgm:prSet/>
      <dgm:spPr/>
      <dgm:t>
        <a:bodyPr/>
        <a:lstStyle/>
        <a:p>
          <a:endParaRPr lang="en-US"/>
        </a:p>
      </dgm:t>
    </dgm:pt>
    <dgm:pt modelId="{9315369B-1F10-4D31-8358-C76FACA365E3}">
      <dgm:prSet phldrT="[Text]" custT="1"/>
      <dgm:spPr/>
      <dgm:t>
        <a:bodyPr/>
        <a:lstStyle/>
        <a:p>
          <a:pPr algn="just"/>
          <a:r>
            <a:rPr lang="et-EE" sz="700" b="1" dirty="0">
              <a:solidFill>
                <a:srgbClr val="0070C0"/>
              </a:solidFill>
            </a:rPr>
            <a:t>Hetkeolukord</a:t>
          </a:r>
          <a:r>
            <a:rPr lang="et-EE" sz="700" dirty="0"/>
            <a:t> - Täna ei osata piisavalt ärianalüütiliselt näha protsesse ning ei suudeta rakendada kogu digilahenduste potentsiaali. P</a:t>
          </a:r>
          <a:r>
            <a:rPr lang="et-EE" sz="700" noProof="0" dirty="0" err="1"/>
            <a:t>uudub</a:t>
          </a:r>
          <a:r>
            <a:rPr lang="en-US" sz="700" dirty="0"/>
            <a:t> </a:t>
          </a:r>
          <a:r>
            <a:rPr lang="en-US" sz="700" dirty="0" err="1"/>
            <a:t>tervikpilt</a:t>
          </a:r>
          <a:r>
            <a:rPr lang="en-US" sz="700" dirty="0"/>
            <a:t> </a:t>
          </a:r>
          <a:r>
            <a:rPr lang="en-US" sz="700" dirty="0" err="1"/>
            <a:t>enda</a:t>
          </a:r>
          <a:r>
            <a:rPr lang="en-US" sz="700" dirty="0"/>
            <a:t> </a:t>
          </a:r>
          <a:r>
            <a:rPr lang="en-US" sz="700" dirty="0" err="1"/>
            <a:t>teenustest</a:t>
          </a:r>
          <a:r>
            <a:rPr lang="en-US" sz="700" dirty="0"/>
            <a:t> ja </a:t>
          </a:r>
          <a:r>
            <a:rPr lang="en-US" sz="700" dirty="0" err="1"/>
            <a:t>protsessid</a:t>
          </a:r>
          <a:r>
            <a:rPr lang="et-EE" sz="700" dirty="0"/>
            <a:t>e</a:t>
          </a:r>
          <a:r>
            <a:rPr lang="en-US" sz="700" dirty="0" err="1"/>
            <a:t>st</a:t>
          </a:r>
          <a:r>
            <a:rPr lang="en-US" sz="700" dirty="0"/>
            <a:t>, et </a:t>
          </a:r>
          <a:r>
            <a:rPr lang="en-US" sz="700" dirty="0" err="1"/>
            <a:t>teha</a:t>
          </a:r>
          <a:r>
            <a:rPr lang="en-US" sz="700" dirty="0"/>
            <a:t> </a:t>
          </a:r>
          <a:r>
            <a:rPr lang="en-US" sz="700" dirty="0" err="1"/>
            <a:t>teadlikke</a:t>
          </a:r>
          <a:r>
            <a:rPr lang="en-US" sz="700" dirty="0"/>
            <a:t> </a:t>
          </a:r>
          <a:r>
            <a:rPr lang="en-US" sz="700" dirty="0" err="1"/>
            <a:t>valikuid</a:t>
          </a:r>
          <a:r>
            <a:rPr lang="en-US" sz="700" dirty="0"/>
            <a:t> </a:t>
          </a:r>
          <a:r>
            <a:rPr lang="en-US" sz="700" dirty="0" err="1"/>
            <a:t>ühtsete</a:t>
          </a:r>
          <a:r>
            <a:rPr lang="en-US" sz="700" dirty="0"/>
            <a:t> </a:t>
          </a:r>
          <a:r>
            <a:rPr lang="et-EE" sz="700" noProof="0" dirty="0"/>
            <a:t>põhimõtetega</a:t>
          </a:r>
          <a:r>
            <a:rPr lang="en-US" sz="700" dirty="0"/>
            <a:t> </a:t>
          </a:r>
          <a:r>
            <a:rPr lang="en-US" sz="700" dirty="0" err="1"/>
            <a:t>kasutajakesksete</a:t>
          </a:r>
          <a:r>
            <a:rPr lang="en-US" sz="700" dirty="0"/>
            <a:t> </a:t>
          </a:r>
          <a:r>
            <a:rPr lang="en-US" sz="700" dirty="0" err="1"/>
            <a:t>teenuste</a:t>
          </a:r>
          <a:r>
            <a:rPr lang="en-US" sz="700" dirty="0"/>
            <a:t> </a:t>
          </a:r>
          <a:r>
            <a:rPr lang="en-US" sz="700" dirty="0" err="1"/>
            <a:t>üles</a:t>
          </a:r>
          <a:r>
            <a:rPr lang="en-US" sz="700" dirty="0"/>
            <a:t> </a:t>
          </a:r>
          <a:r>
            <a:rPr lang="en-US" sz="700" dirty="0" err="1"/>
            <a:t>ehitamiseks</a:t>
          </a:r>
          <a:r>
            <a:rPr lang="en-US" sz="700" dirty="0"/>
            <a:t>.</a:t>
          </a:r>
          <a:r>
            <a:rPr lang="et-EE" sz="700" dirty="0"/>
            <a:t> </a:t>
          </a:r>
          <a:r>
            <a:rPr lang="en-US" sz="700" dirty="0" err="1"/>
            <a:t>Digipöörde</a:t>
          </a:r>
          <a:r>
            <a:rPr lang="en-US" sz="700" dirty="0"/>
            <a:t> </a:t>
          </a:r>
          <a:r>
            <a:rPr lang="en-US" sz="700" dirty="0" err="1"/>
            <a:t>elluviimiseks</a:t>
          </a:r>
          <a:r>
            <a:rPr lang="en-US" sz="700" dirty="0"/>
            <a:t> </a:t>
          </a:r>
          <a:r>
            <a:rPr lang="en-US" sz="700" dirty="0" err="1"/>
            <a:t>puuduvad</a:t>
          </a:r>
          <a:r>
            <a:rPr lang="en-US" sz="700" dirty="0"/>
            <a:t> </a:t>
          </a:r>
          <a:r>
            <a:rPr lang="en-US" sz="700" dirty="0" err="1"/>
            <a:t>vajalikud</a:t>
          </a:r>
          <a:r>
            <a:rPr lang="en-US" sz="700" dirty="0"/>
            <a:t> </a:t>
          </a:r>
          <a:r>
            <a:rPr lang="en-US" sz="700" dirty="0" err="1"/>
            <a:t>spetsiifilised</a:t>
          </a:r>
          <a:r>
            <a:rPr lang="en-US" sz="700" dirty="0"/>
            <a:t> </a:t>
          </a:r>
          <a:r>
            <a:rPr lang="en-US" sz="700" dirty="0" err="1"/>
            <a:t>kompetentsid</a:t>
          </a:r>
          <a:r>
            <a:rPr lang="en-US" sz="700" dirty="0"/>
            <a:t>/</a:t>
          </a:r>
          <a:r>
            <a:rPr lang="en-US" sz="700" dirty="0" err="1"/>
            <a:t>oskused</a:t>
          </a:r>
          <a:r>
            <a:rPr lang="en-US" sz="700" dirty="0"/>
            <a:t>, </a:t>
          </a:r>
          <a:r>
            <a:rPr lang="en-US" sz="700" dirty="0" err="1"/>
            <a:t>mida</a:t>
          </a:r>
          <a:r>
            <a:rPr lang="en-US" sz="700" dirty="0"/>
            <a:t> </a:t>
          </a:r>
          <a:r>
            <a:rPr lang="en-US" sz="700" dirty="0" err="1"/>
            <a:t>ei</a:t>
          </a:r>
          <a:r>
            <a:rPr lang="en-US" sz="700" dirty="0"/>
            <a:t> ole </a:t>
          </a:r>
          <a:r>
            <a:rPr lang="en-US" sz="700" dirty="0" err="1"/>
            <a:t>võimalik</a:t>
          </a:r>
          <a:r>
            <a:rPr lang="en-US" sz="700" dirty="0"/>
            <a:t> </a:t>
          </a:r>
          <a:r>
            <a:rPr lang="en-US" sz="700" dirty="0" err="1"/>
            <a:t>ümber</a:t>
          </a:r>
          <a:r>
            <a:rPr lang="en-US" sz="700" dirty="0"/>
            <a:t> </a:t>
          </a:r>
          <a:r>
            <a:rPr lang="en-US" sz="700" dirty="0" err="1"/>
            <a:t>õpetada</a:t>
          </a:r>
          <a:r>
            <a:rPr lang="en-US" sz="700" dirty="0"/>
            <a:t> </a:t>
          </a:r>
          <a:r>
            <a:rPr lang="en-US" sz="700" dirty="0" err="1"/>
            <a:t>ning</a:t>
          </a:r>
          <a:r>
            <a:rPr lang="en-US" sz="700" dirty="0"/>
            <a:t> mis </a:t>
          </a:r>
          <a:r>
            <a:rPr lang="en-US" sz="700" dirty="0" err="1"/>
            <a:t>tuleb</a:t>
          </a:r>
          <a:r>
            <a:rPr lang="en-US" sz="700" dirty="0"/>
            <a:t> </a:t>
          </a:r>
          <a:r>
            <a:rPr lang="en-US" sz="700" dirty="0" err="1"/>
            <a:t>täiendavalt</a:t>
          </a:r>
          <a:r>
            <a:rPr lang="en-US" sz="700" dirty="0"/>
            <a:t> </a:t>
          </a:r>
          <a:r>
            <a:rPr lang="en-US" sz="700" dirty="0" err="1"/>
            <a:t>juurde</a:t>
          </a:r>
          <a:r>
            <a:rPr lang="et-EE" sz="700" dirty="0"/>
            <a:t> värvata või koolitada. A</a:t>
          </a:r>
          <a:r>
            <a:rPr lang="en-US" sz="700" dirty="0" err="1"/>
            <a:t>ndmete</a:t>
          </a:r>
          <a:r>
            <a:rPr lang="en-US" sz="700" dirty="0"/>
            <a:t> </a:t>
          </a:r>
          <a:r>
            <a:rPr lang="en-US" sz="700" dirty="0" err="1"/>
            <a:t>valdkonna</a:t>
          </a:r>
          <a:r>
            <a:rPr lang="et-EE" sz="700" dirty="0"/>
            <a:t> </a:t>
          </a:r>
          <a:r>
            <a:rPr lang="en-US" sz="700" dirty="0" err="1"/>
            <a:t>kompetents</a:t>
          </a:r>
          <a:r>
            <a:rPr lang="et-EE" sz="700" dirty="0"/>
            <a:t> on madal.</a:t>
          </a:r>
          <a:endParaRPr lang="en-US" sz="700" dirty="0"/>
        </a:p>
      </dgm:t>
    </dgm:pt>
    <dgm:pt modelId="{78E3E6A0-AD06-4E11-AFE2-8B69CCFBA8D3}" type="parTrans" cxnId="{3E367D40-5782-400C-B5B6-D794E2FF4AA9}">
      <dgm:prSet/>
      <dgm:spPr/>
      <dgm:t>
        <a:bodyPr/>
        <a:lstStyle/>
        <a:p>
          <a:endParaRPr lang="et-EE"/>
        </a:p>
      </dgm:t>
    </dgm:pt>
    <dgm:pt modelId="{E358700A-3DED-45B2-B416-40F898190331}" type="sibTrans" cxnId="{3E367D40-5782-400C-B5B6-D794E2FF4AA9}">
      <dgm:prSet/>
      <dgm:spPr/>
      <dgm:t>
        <a:bodyPr/>
        <a:lstStyle/>
        <a:p>
          <a:endParaRPr lang="et-EE"/>
        </a:p>
      </dgm:t>
    </dgm:pt>
    <dgm:pt modelId="{BD446510-1616-44F1-B846-2393D77BA17E}">
      <dgm:prSet phldrT="[Text]" custT="1"/>
      <dgm:spPr>
        <a:solidFill>
          <a:schemeClr val="accent4">
            <a:lumMod val="20000"/>
            <a:lumOff val="80000"/>
            <a:alpha val="90000"/>
          </a:schemeClr>
        </a:solidFill>
      </dgm:spPr>
      <dgm:t>
        <a:bodyPr/>
        <a:lstStyle/>
        <a:p>
          <a:pPr algn="just"/>
          <a:r>
            <a:rPr lang="et-EE" sz="700" b="1" kern="1200" dirty="0">
              <a:solidFill>
                <a:srgbClr val="0070C0"/>
              </a:solidFill>
              <a:latin typeface="+mn-lt"/>
            </a:rPr>
            <a:t>Tulemus</a:t>
          </a:r>
          <a:r>
            <a:rPr lang="et-EE" sz="700" kern="1200" dirty="0">
              <a:latin typeface="+mn-lt"/>
            </a:rPr>
            <a:t> – Tuleme projekti juurde tagasi peale vajaduste põhjalikumat hindamist.</a:t>
          </a:r>
          <a:endParaRPr lang="en-US" sz="700" kern="1200" dirty="0">
            <a:latin typeface="+mn-lt"/>
          </a:endParaRPr>
        </a:p>
      </dgm:t>
    </dgm:pt>
    <dgm:pt modelId="{71D89F39-D00C-42EC-93B0-BDB729E70BF7}" type="parTrans" cxnId="{C88AE3E5-AE6B-48D7-85F1-DDEFE54C648A}">
      <dgm:prSet/>
      <dgm:spPr/>
      <dgm:t>
        <a:bodyPr/>
        <a:lstStyle/>
        <a:p>
          <a:endParaRPr lang="et-EE"/>
        </a:p>
      </dgm:t>
    </dgm:pt>
    <dgm:pt modelId="{FC5FE681-D666-4FB0-8768-89FCFC4DA825}" type="sibTrans" cxnId="{C88AE3E5-AE6B-48D7-85F1-DDEFE54C648A}">
      <dgm:prSet/>
      <dgm:spPr/>
      <dgm:t>
        <a:bodyPr/>
        <a:lstStyle/>
        <a:p>
          <a:endParaRPr lang="et-EE"/>
        </a:p>
      </dgm:t>
    </dgm:pt>
    <dgm:pt modelId="{29A4E7E7-2F21-40AB-870D-2C47BAD09CC5}">
      <dgm:prSet phldrT="[Text]" custT="1"/>
      <dgm:spPr>
        <a:solidFill>
          <a:schemeClr val="accent4">
            <a:lumMod val="20000"/>
            <a:lumOff val="80000"/>
            <a:alpha val="90000"/>
          </a:schemeClr>
        </a:solidFill>
      </dgm:spPr>
      <dgm:t>
        <a:bodyPr/>
        <a:lstStyle/>
        <a:p>
          <a:pPr algn="ctr">
            <a:buNone/>
          </a:pPr>
          <a:r>
            <a:rPr lang="et-EE" sz="700" b="1" kern="1200" dirty="0">
              <a:solidFill>
                <a:prstClr val="black">
                  <a:hueOff val="0"/>
                  <a:satOff val="0"/>
                  <a:lumOff val="0"/>
                  <a:alphaOff val="0"/>
                </a:prstClr>
              </a:solidFill>
              <a:latin typeface="Calibri" panose="020F0502020204030204"/>
              <a:ea typeface="+mn-ea"/>
              <a:cs typeface="+mn-cs"/>
            </a:rPr>
            <a:t>Soovime projektist loobuda valitsemisala laienemisega muutunud äriliste prioriteetide tõttu.</a:t>
          </a:r>
          <a:endParaRPr lang="en-US" sz="700" kern="1200" dirty="0">
            <a:latin typeface="+mn-lt"/>
          </a:endParaRPr>
        </a:p>
      </dgm:t>
    </dgm:pt>
    <dgm:pt modelId="{4AAE5DBD-DE8D-4B7B-A7BF-8737D5115923}" type="parTrans" cxnId="{8CE37BAC-9DE0-4C0D-8E8F-2512A5970F44}">
      <dgm:prSet/>
      <dgm:spPr/>
      <dgm:t>
        <a:bodyPr/>
        <a:lstStyle/>
        <a:p>
          <a:endParaRPr lang="et-EE"/>
        </a:p>
      </dgm:t>
    </dgm:pt>
    <dgm:pt modelId="{1F4A12C1-E75A-49FB-85A5-4773C72E88D6}" type="sibTrans" cxnId="{8CE37BAC-9DE0-4C0D-8E8F-2512A5970F44}">
      <dgm:prSet/>
      <dgm:spPr/>
      <dgm:t>
        <a:bodyPr/>
        <a:lstStyle/>
        <a:p>
          <a:endParaRPr lang="et-EE"/>
        </a:p>
      </dgm:t>
    </dgm:pt>
    <dgm:pt modelId="{E7A3234B-2B83-4253-898D-B8FFFA9DF23E}">
      <dgm:prSet phldrT="[Text]" custT="1"/>
      <dgm:spPr>
        <a:solidFill>
          <a:schemeClr val="accent4">
            <a:lumMod val="20000"/>
            <a:lumOff val="80000"/>
            <a:alpha val="90000"/>
          </a:schemeClr>
        </a:solidFill>
      </dgm:spPr>
      <dgm:t>
        <a:bodyPr/>
        <a:lstStyle/>
        <a:p>
          <a:pPr algn="just"/>
          <a:endParaRPr lang="en-US" sz="700" kern="1200" dirty="0">
            <a:latin typeface="+mn-lt"/>
          </a:endParaRPr>
        </a:p>
      </dgm:t>
    </dgm:pt>
    <dgm:pt modelId="{D550984A-B832-4114-876D-B3472D65463E}" type="parTrans" cxnId="{EEBB6ED1-760E-44CD-B1AE-C99C11E4305F}">
      <dgm:prSet/>
      <dgm:spPr/>
      <dgm:t>
        <a:bodyPr/>
        <a:lstStyle/>
        <a:p>
          <a:endParaRPr lang="et-EE"/>
        </a:p>
      </dgm:t>
    </dgm:pt>
    <dgm:pt modelId="{AC6ED721-9321-4B19-B8DD-6FF82F03DB64}" type="sibTrans" cxnId="{EEBB6ED1-760E-44CD-B1AE-C99C11E4305F}">
      <dgm:prSet/>
      <dgm:spPr/>
      <dgm:t>
        <a:bodyPr/>
        <a:lstStyle/>
        <a:p>
          <a:endParaRPr lang="et-EE"/>
        </a:p>
      </dgm:t>
    </dgm:pt>
    <dgm:pt modelId="{E9075AA5-5C4A-41E0-B7BB-2E518570FB9C}" type="pres">
      <dgm:prSet presAssocID="{8447569A-CA7A-49E1-8BF2-BEC28F71FA1A}" presName="Name0" presStyleCnt="0">
        <dgm:presLayoutVars>
          <dgm:dir/>
          <dgm:animLvl val="lvl"/>
          <dgm:resizeHandles val="exact"/>
        </dgm:presLayoutVars>
      </dgm:prSet>
      <dgm:spPr/>
    </dgm:pt>
    <dgm:pt modelId="{18D39C5A-8658-4204-81E6-B2EBEEDDCECB}" type="pres">
      <dgm:prSet presAssocID="{1789D5FE-F342-406D-BCC1-79B8AFAABA6E}" presName="composite" presStyleCnt="0"/>
      <dgm:spPr/>
    </dgm:pt>
    <dgm:pt modelId="{10E7705D-28B2-491E-AE90-56974AD7900E}" type="pres">
      <dgm:prSet presAssocID="{1789D5FE-F342-406D-BCC1-79B8AFAABA6E}" presName="parTx" presStyleLbl="alignNode1" presStyleIdx="0" presStyleCnt="6">
        <dgm:presLayoutVars>
          <dgm:chMax val="0"/>
          <dgm:chPref val="0"/>
          <dgm:bulletEnabled val="1"/>
        </dgm:presLayoutVars>
      </dgm:prSet>
      <dgm:spPr/>
    </dgm:pt>
    <dgm:pt modelId="{347498CC-50C1-4C0A-85FA-3A4A2D9DB667}" type="pres">
      <dgm:prSet presAssocID="{1789D5FE-F342-406D-BCC1-79B8AFAABA6E}" presName="desTx" presStyleLbl="alignAccFollowNode1" presStyleIdx="0" presStyleCnt="6">
        <dgm:presLayoutVars>
          <dgm:bulletEnabled val="1"/>
        </dgm:presLayoutVars>
      </dgm:prSet>
      <dgm:spPr/>
    </dgm:pt>
    <dgm:pt modelId="{939CC5E3-9930-4AAE-BE0E-341AC2B28BEC}" type="pres">
      <dgm:prSet presAssocID="{5B1F7B4D-72AA-4F95-87AB-B1FB735FF37E}" presName="space" presStyleCnt="0"/>
      <dgm:spPr/>
    </dgm:pt>
    <dgm:pt modelId="{C4B16558-917F-4508-B2E6-F8C49813B4A3}" type="pres">
      <dgm:prSet presAssocID="{175D3955-8F98-4EEC-B567-6D3ECD87C6DF}" presName="composite" presStyleCnt="0"/>
      <dgm:spPr/>
    </dgm:pt>
    <dgm:pt modelId="{5C1DF1F4-ADCD-4C71-8AAF-7C9814A849C2}" type="pres">
      <dgm:prSet presAssocID="{175D3955-8F98-4EEC-B567-6D3ECD87C6DF}" presName="parTx" presStyleLbl="alignNode1" presStyleIdx="1" presStyleCnt="6">
        <dgm:presLayoutVars>
          <dgm:chMax val="0"/>
          <dgm:chPref val="0"/>
          <dgm:bulletEnabled val="1"/>
        </dgm:presLayoutVars>
      </dgm:prSet>
      <dgm:spPr/>
    </dgm:pt>
    <dgm:pt modelId="{2303109D-5052-449C-9BDC-3B891AF42C96}" type="pres">
      <dgm:prSet presAssocID="{175D3955-8F98-4EEC-B567-6D3ECD87C6DF}" presName="desTx" presStyleLbl="alignAccFollowNode1" presStyleIdx="1" presStyleCnt="6">
        <dgm:presLayoutVars>
          <dgm:bulletEnabled val="1"/>
        </dgm:presLayoutVars>
      </dgm:prSet>
      <dgm:spPr/>
    </dgm:pt>
    <dgm:pt modelId="{B964344F-B414-4A3C-911B-8F57646B43E1}" type="pres">
      <dgm:prSet presAssocID="{BF6E7FAC-8FF9-44DC-B7B0-EADEECB521D6}" presName="space" presStyleCnt="0"/>
      <dgm:spPr/>
    </dgm:pt>
    <dgm:pt modelId="{76DB1B52-FF4C-4D21-8AB8-982F16727FAB}" type="pres">
      <dgm:prSet presAssocID="{A1EF5E57-95F3-4C09-A96E-A06AC324AB76}" presName="composite" presStyleCnt="0"/>
      <dgm:spPr/>
    </dgm:pt>
    <dgm:pt modelId="{E93BD4B4-7104-4267-9C2A-5CC6F6E71F59}" type="pres">
      <dgm:prSet presAssocID="{A1EF5E57-95F3-4C09-A96E-A06AC324AB76}" presName="parTx" presStyleLbl="alignNode1" presStyleIdx="2" presStyleCnt="6">
        <dgm:presLayoutVars>
          <dgm:chMax val="0"/>
          <dgm:chPref val="0"/>
          <dgm:bulletEnabled val="1"/>
        </dgm:presLayoutVars>
      </dgm:prSet>
      <dgm:spPr/>
    </dgm:pt>
    <dgm:pt modelId="{E38FAF12-0B5A-417C-A84B-E5D9DA144205}" type="pres">
      <dgm:prSet presAssocID="{A1EF5E57-95F3-4C09-A96E-A06AC324AB76}" presName="desTx" presStyleLbl="alignAccFollowNode1" presStyleIdx="2" presStyleCnt="6">
        <dgm:presLayoutVars>
          <dgm:bulletEnabled val="1"/>
        </dgm:presLayoutVars>
      </dgm:prSet>
      <dgm:spPr/>
    </dgm:pt>
    <dgm:pt modelId="{77A3554F-35AD-432A-8DD7-B954CBA3240E}" type="pres">
      <dgm:prSet presAssocID="{728A0801-9228-4661-B1B8-D8920ED70DED}" presName="space" presStyleCnt="0"/>
      <dgm:spPr/>
    </dgm:pt>
    <dgm:pt modelId="{70E8F5EF-9A29-45C7-9052-B9E14AEFA8E5}" type="pres">
      <dgm:prSet presAssocID="{0C67CA9A-FCBB-4EC7-B22E-D5E061E36787}" presName="composite" presStyleCnt="0"/>
      <dgm:spPr/>
    </dgm:pt>
    <dgm:pt modelId="{3ED16432-F3A4-4F62-A985-84498A453E8B}" type="pres">
      <dgm:prSet presAssocID="{0C67CA9A-FCBB-4EC7-B22E-D5E061E36787}" presName="parTx" presStyleLbl="alignNode1" presStyleIdx="3" presStyleCnt="6">
        <dgm:presLayoutVars>
          <dgm:chMax val="0"/>
          <dgm:chPref val="0"/>
          <dgm:bulletEnabled val="1"/>
        </dgm:presLayoutVars>
      </dgm:prSet>
      <dgm:spPr/>
    </dgm:pt>
    <dgm:pt modelId="{06D1D54B-55FD-4B41-AA85-E6D36883DA33}" type="pres">
      <dgm:prSet presAssocID="{0C67CA9A-FCBB-4EC7-B22E-D5E061E36787}" presName="desTx" presStyleLbl="alignAccFollowNode1" presStyleIdx="3" presStyleCnt="6">
        <dgm:presLayoutVars>
          <dgm:bulletEnabled val="1"/>
        </dgm:presLayoutVars>
      </dgm:prSet>
      <dgm:spPr/>
    </dgm:pt>
    <dgm:pt modelId="{779AF023-1D76-424E-90A4-1DB48AE6F66E}" type="pres">
      <dgm:prSet presAssocID="{AFF7C81F-BB96-4D78-8C59-6435D1C44636}" presName="space" presStyleCnt="0"/>
      <dgm:spPr/>
    </dgm:pt>
    <dgm:pt modelId="{8F13216C-640D-4E3C-82A4-84C780836D8D}" type="pres">
      <dgm:prSet presAssocID="{143AAEC5-73FC-4063-B95A-C9B62ABA6219}" presName="composite" presStyleCnt="0"/>
      <dgm:spPr/>
    </dgm:pt>
    <dgm:pt modelId="{4F7C90E1-049C-4FEB-A7F2-815F5752C42E}" type="pres">
      <dgm:prSet presAssocID="{143AAEC5-73FC-4063-B95A-C9B62ABA6219}" presName="parTx" presStyleLbl="alignNode1" presStyleIdx="4" presStyleCnt="6">
        <dgm:presLayoutVars>
          <dgm:chMax val="0"/>
          <dgm:chPref val="0"/>
          <dgm:bulletEnabled val="1"/>
        </dgm:presLayoutVars>
      </dgm:prSet>
      <dgm:spPr/>
    </dgm:pt>
    <dgm:pt modelId="{21846E28-D4B6-44B4-B97C-D039612BBE8E}" type="pres">
      <dgm:prSet presAssocID="{143AAEC5-73FC-4063-B95A-C9B62ABA6219}" presName="desTx" presStyleLbl="alignAccFollowNode1" presStyleIdx="4" presStyleCnt="6">
        <dgm:presLayoutVars>
          <dgm:bulletEnabled val="1"/>
        </dgm:presLayoutVars>
      </dgm:prSet>
      <dgm:spPr/>
    </dgm:pt>
    <dgm:pt modelId="{AFB4DF3F-A1CF-494F-AC8E-3A32AAF982E9}" type="pres">
      <dgm:prSet presAssocID="{8984A92B-6028-4CE4-8072-B28CBD34B888}" presName="space" presStyleCnt="0"/>
      <dgm:spPr/>
    </dgm:pt>
    <dgm:pt modelId="{196BB163-5619-479F-9D07-291E1E634CDE}" type="pres">
      <dgm:prSet presAssocID="{D4010CA3-8B99-4901-A8DB-48BA46A8F240}" presName="composite" presStyleCnt="0"/>
      <dgm:spPr/>
    </dgm:pt>
    <dgm:pt modelId="{D33BF621-FCA7-4CB7-9B96-1A916CB81E2B}" type="pres">
      <dgm:prSet presAssocID="{D4010CA3-8B99-4901-A8DB-48BA46A8F240}" presName="parTx" presStyleLbl="alignNode1" presStyleIdx="5" presStyleCnt="6">
        <dgm:presLayoutVars>
          <dgm:chMax val="0"/>
          <dgm:chPref val="0"/>
          <dgm:bulletEnabled val="1"/>
        </dgm:presLayoutVars>
      </dgm:prSet>
      <dgm:spPr/>
    </dgm:pt>
    <dgm:pt modelId="{017EA23A-0188-407E-A1E9-F6546447ADCC}" type="pres">
      <dgm:prSet presAssocID="{D4010CA3-8B99-4901-A8DB-48BA46A8F240}" presName="desTx" presStyleLbl="alignAccFollowNode1" presStyleIdx="5" presStyleCnt="6">
        <dgm:presLayoutVars>
          <dgm:bulletEnabled val="1"/>
        </dgm:presLayoutVars>
      </dgm:prSet>
      <dgm:spPr/>
    </dgm:pt>
  </dgm:ptLst>
  <dgm:cxnLst>
    <dgm:cxn modelId="{0B34B901-53BC-409C-9C7B-92C580EBDB22}" type="presOf" srcId="{2CAB9596-16BE-44C3-974E-465AADF1CA01}" destId="{06D1D54B-55FD-4B41-AA85-E6D36883DA33}" srcOrd="0" destOrd="1" presId="urn:microsoft.com/office/officeart/2005/8/layout/hList1"/>
    <dgm:cxn modelId="{FA5D640C-0F9C-48BE-ADFA-9D2B1F970AC4}" srcId="{0C67CA9A-FCBB-4EC7-B22E-D5E061E36787}" destId="{2CAB9596-16BE-44C3-974E-465AADF1CA01}" srcOrd="1" destOrd="0" parTransId="{22A1B5FD-6980-4DA5-9F2A-A22547BCED62}" sibTransId="{6C17D812-73F7-464B-B84C-743FE05DD683}"/>
    <dgm:cxn modelId="{BC32BF0E-F416-4619-A441-9F9C42448B23}" srcId="{0C67CA9A-FCBB-4EC7-B22E-D5E061E36787}" destId="{A854A1A7-B551-4EDC-AE80-F2385EF6619B}" srcOrd="0" destOrd="0" parTransId="{B9FC8FEF-4C75-4F0A-92E6-923EC6DC5E0D}" sibTransId="{40CF3F6E-6029-4773-A70C-6C59FA3A5873}"/>
    <dgm:cxn modelId="{9B121212-E283-4339-B58A-5F24EFEAB3B9}" type="presOf" srcId="{A854A1A7-B551-4EDC-AE80-F2385EF6619B}" destId="{06D1D54B-55FD-4B41-AA85-E6D36883DA33}" srcOrd="0" destOrd="0" presId="urn:microsoft.com/office/officeart/2005/8/layout/hList1"/>
    <dgm:cxn modelId="{9897E912-68D2-4092-9688-C29A147E3A24}" srcId="{1789D5FE-F342-406D-BCC1-79B8AFAABA6E}" destId="{8CFD6410-6141-4E76-BC89-FD3684ED25AF}" srcOrd="1" destOrd="0" parTransId="{CBD9A1A8-442F-4A6D-8E50-E28E8D7DFD17}" sibTransId="{C4118B18-A347-4896-8713-AEEF450B40D5}"/>
    <dgm:cxn modelId="{87304015-1BFD-4517-9AD0-58471A72C411}" srcId="{8447569A-CA7A-49E1-8BF2-BEC28F71FA1A}" destId="{D4010CA3-8B99-4901-A8DB-48BA46A8F240}" srcOrd="5" destOrd="0" parTransId="{388659DA-E07C-4E1A-89D7-5C9E992BD58E}" sibTransId="{CA678B88-25A4-45E1-9E43-FEB637D643CF}"/>
    <dgm:cxn modelId="{2C42EB1A-7D6C-4453-B43F-8F929C72D8C9}" srcId="{1789D5FE-F342-406D-BCC1-79B8AFAABA6E}" destId="{A91A98F7-C5EF-46D8-8193-7C94FA6A78E8}" srcOrd="2" destOrd="0" parTransId="{C14ADD7A-9CFA-414D-900D-3E565ADC0AEE}" sibTransId="{EF863A10-61FC-482D-9208-9CB2AD0AF4BD}"/>
    <dgm:cxn modelId="{FA7AA425-90CE-48A3-B815-5F51B3F3B98B}" type="presOf" srcId="{A1EF5E57-95F3-4C09-A96E-A06AC324AB76}" destId="{E93BD4B4-7104-4267-9C2A-5CC6F6E71F59}" srcOrd="0" destOrd="0" presId="urn:microsoft.com/office/officeart/2005/8/layout/hList1"/>
    <dgm:cxn modelId="{22E10635-AE56-494A-B8AF-123B47B28D31}" type="presOf" srcId="{175D3955-8F98-4EEC-B567-6D3ECD87C6DF}" destId="{5C1DF1F4-ADCD-4C71-8AAF-7C9814A849C2}" srcOrd="0" destOrd="0" presId="urn:microsoft.com/office/officeart/2005/8/layout/hList1"/>
    <dgm:cxn modelId="{5BD77D35-E52D-434E-9643-A4DAB3C4F68B}" type="presOf" srcId="{D4010CA3-8B99-4901-A8DB-48BA46A8F240}" destId="{D33BF621-FCA7-4CB7-9B96-1A916CB81E2B}" srcOrd="0" destOrd="0" presId="urn:microsoft.com/office/officeart/2005/8/layout/hList1"/>
    <dgm:cxn modelId="{39FE623A-E533-46F4-B1BC-9792ADAFCAA2}" srcId="{A1EF5E57-95F3-4C09-A96E-A06AC324AB76}" destId="{81FD2859-278E-4132-9019-4AAAD7E4303D}" srcOrd="1" destOrd="0" parTransId="{923CF0FA-2CCB-4D8F-808C-CB212CB2AE48}" sibTransId="{257C79E6-599E-47B3-9F6D-8FCC1DB0C03F}"/>
    <dgm:cxn modelId="{4C2F013E-A6C6-4E58-8BEB-23620B86F1AB}" type="presOf" srcId="{143AAEC5-73FC-4063-B95A-C9B62ABA6219}" destId="{4F7C90E1-049C-4FEB-A7F2-815F5752C42E}" srcOrd="0" destOrd="0" presId="urn:microsoft.com/office/officeart/2005/8/layout/hList1"/>
    <dgm:cxn modelId="{3E367D40-5782-400C-B5B6-D794E2FF4AA9}" srcId="{1789D5FE-F342-406D-BCC1-79B8AFAABA6E}" destId="{9315369B-1F10-4D31-8358-C76FACA365E3}" srcOrd="0" destOrd="0" parTransId="{78E3E6A0-AD06-4E11-AFE2-8B69CCFBA8D3}" sibTransId="{E358700A-3DED-45B2-B416-40F898190331}"/>
    <dgm:cxn modelId="{306BBA5B-2B1D-48D6-912C-E09E16886DA5}" srcId="{D4010CA3-8B99-4901-A8DB-48BA46A8F240}" destId="{FB0B50E6-E8DF-489E-8B58-2E64A30995A9}" srcOrd="1" destOrd="0" parTransId="{D72AE06F-8D42-4223-8F74-01F9731F560A}" sibTransId="{84476634-595F-4C8C-A93A-A796E2AF0BC5}"/>
    <dgm:cxn modelId="{B2FA6442-D457-43AD-BAC5-5CD11C84F62E}" type="presOf" srcId="{FB0B50E6-E8DF-489E-8B58-2E64A30995A9}" destId="{017EA23A-0188-407E-A1E9-F6546447ADCC}" srcOrd="0" destOrd="1" presId="urn:microsoft.com/office/officeart/2005/8/layout/hList1"/>
    <dgm:cxn modelId="{588DCF62-9A8D-4DAC-B2F8-DEEAFE7399BE}" srcId="{A1EF5E57-95F3-4C09-A96E-A06AC324AB76}" destId="{2652E7EC-C0CA-4C89-BAA9-4E3E3C515E5C}" srcOrd="2" destOrd="0" parTransId="{3AF9F7C8-350E-4D40-A5F7-2887D99B912B}" sibTransId="{62213646-D062-4C2D-B111-CE1B855028FD}"/>
    <dgm:cxn modelId="{7D0C1168-9BC3-4264-B3E8-36D70DC96E0A}" type="presOf" srcId="{C418C2E5-6609-4768-9D14-70DAEFF9BBF0}" destId="{2303109D-5052-449C-9BDC-3B891AF42C96}" srcOrd="0" destOrd="2" presId="urn:microsoft.com/office/officeart/2005/8/layout/hList1"/>
    <dgm:cxn modelId="{EF252049-AE07-4A90-ACEE-E578B17CF101}" type="presOf" srcId="{C043199B-F983-4F08-A8B8-AC2E48842AEF}" destId="{017EA23A-0188-407E-A1E9-F6546447ADCC}" srcOrd="0" destOrd="0" presId="urn:microsoft.com/office/officeart/2005/8/layout/hList1"/>
    <dgm:cxn modelId="{2464C669-546F-45C8-9CD9-36A133A365FF}" type="presOf" srcId="{A91A98F7-C5EF-46D8-8193-7C94FA6A78E8}" destId="{347498CC-50C1-4C0A-85FA-3A4A2D9DB667}" srcOrd="0" destOrd="2" presId="urn:microsoft.com/office/officeart/2005/8/layout/hList1"/>
    <dgm:cxn modelId="{F80E644B-F236-4C91-96EB-8BA2B349BF1D}" srcId="{D4010CA3-8B99-4901-A8DB-48BA46A8F240}" destId="{3068B3CE-CDAD-487D-9DED-F15802480742}" srcOrd="2" destOrd="0" parTransId="{9778799B-91E7-48F8-B2F8-14441E118B0C}" sibTransId="{D3569911-B4C3-4A5C-B483-871BFBD72912}"/>
    <dgm:cxn modelId="{5860CD75-00FA-4BCA-A8C0-6D4FDD920E1E}" type="presOf" srcId="{2652E7EC-C0CA-4C89-BAA9-4E3E3C515E5C}" destId="{E38FAF12-0B5A-417C-A84B-E5D9DA144205}" srcOrd="0" destOrd="2" presId="urn:microsoft.com/office/officeart/2005/8/layout/hList1"/>
    <dgm:cxn modelId="{15ECCA5A-1A4B-43D5-A6DF-E3B423C30569}" srcId="{D4010CA3-8B99-4901-A8DB-48BA46A8F240}" destId="{C043199B-F983-4F08-A8B8-AC2E48842AEF}" srcOrd="0" destOrd="0" parTransId="{33212CE5-451F-457E-A701-47B9C9F2897F}" sibTransId="{15D72F0E-F3B3-42C6-9036-2A0324A6FDB1}"/>
    <dgm:cxn modelId="{F3960A7C-5541-4D54-862F-88749AB7D4C0}" srcId="{8447569A-CA7A-49E1-8BF2-BEC28F71FA1A}" destId="{1789D5FE-F342-406D-BCC1-79B8AFAABA6E}" srcOrd="0" destOrd="0" parTransId="{63C69422-17C8-47C8-B663-4118376FA58E}" sibTransId="{5B1F7B4D-72AA-4F95-87AB-B1FB735FF37E}"/>
    <dgm:cxn modelId="{8B451F7C-CF3A-4632-B34A-EB562CEC8F64}" srcId="{8447569A-CA7A-49E1-8BF2-BEC28F71FA1A}" destId="{175D3955-8F98-4EEC-B567-6D3ECD87C6DF}" srcOrd="1" destOrd="0" parTransId="{DDEA700C-4297-465D-AB70-01C22C94AAF2}" sibTransId="{BF6E7FAC-8FF9-44DC-B7B0-EADEECB521D6}"/>
    <dgm:cxn modelId="{DBEDCD85-CA36-4D98-91FA-FEE7AD4BE694}" srcId="{A1EF5E57-95F3-4C09-A96E-A06AC324AB76}" destId="{C00CF623-5F0C-4CE8-B063-59F44DDFCCC3}" srcOrd="0" destOrd="0" parTransId="{4D8EFFCB-D36C-458A-97A3-40A25366C2F4}" sibTransId="{E74EF863-17FF-4551-BFE7-F18528A808E4}"/>
    <dgm:cxn modelId="{E7AD418A-191F-442F-965A-6229E2158801}" srcId="{143AAEC5-73FC-4063-B95A-C9B62ABA6219}" destId="{F1EA4B96-C399-405E-AD3E-3BF2EF785739}" srcOrd="0" destOrd="0" parTransId="{B6B596FC-34EF-4117-91DD-28BC2DBBFA2B}" sibTransId="{CA16BDD3-DB9D-4BBD-9631-7E46D7A88FF4}"/>
    <dgm:cxn modelId="{2AFB2A90-360F-4D68-B2B7-7FD7ECC8E2AD}" srcId="{143AAEC5-73FC-4063-B95A-C9B62ABA6219}" destId="{65986A9E-597D-4868-B76F-F5BC14A11F51}" srcOrd="2" destOrd="0" parTransId="{1D1FFC49-F43F-40DC-8C2B-075A6C687329}" sibTransId="{C840CC6D-EC8E-4AD5-B2B2-E94EDE7C4334}"/>
    <dgm:cxn modelId="{69605597-E413-48E1-A1AF-7B708841FF18}" type="presOf" srcId="{9315369B-1F10-4D31-8358-C76FACA365E3}" destId="{347498CC-50C1-4C0A-85FA-3A4A2D9DB667}" srcOrd="0" destOrd="0" presId="urn:microsoft.com/office/officeart/2005/8/layout/hList1"/>
    <dgm:cxn modelId="{0ADC3B9B-E229-4733-B4DD-C4E3CA2CD4FB}" type="presOf" srcId="{8CFD6410-6141-4E76-BC89-FD3684ED25AF}" destId="{347498CC-50C1-4C0A-85FA-3A4A2D9DB667}" srcOrd="0" destOrd="1" presId="urn:microsoft.com/office/officeart/2005/8/layout/hList1"/>
    <dgm:cxn modelId="{CCF53D9C-CF47-43AA-B956-04FB55A46579}" srcId="{8447569A-CA7A-49E1-8BF2-BEC28F71FA1A}" destId="{0C67CA9A-FCBB-4EC7-B22E-D5E061E36787}" srcOrd="3" destOrd="0" parTransId="{D4B0CC9F-8A8E-4A2B-8011-794A2F7CF4AC}" sibTransId="{AFF7C81F-BB96-4D78-8C59-6435D1C44636}"/>
    <dgm:cxn modelId="{9ADE039D-06F4-4A92-9267-368E080ACA21}" type="presOf" srcId="{0C67CA9A-FCBB-4EC7-B22E-D5E061E36787}" destId="{3ED16432-F3A4-4F62-A985-84498A453E8B}" srcOrd="0" destOrd="0" presId="urn:microsoft.com/office/officeart/2005/8/layout/hList1"/>
    <dgm:cxn modelId="{9D4FBA9E-DE86-49B6-99AE-6DCD4858E207}" type="presOf" srcId="{5928D3E3-2C4B-49B0-9276-601A0A3598CA}" destId="{21846E28-D4B6-44B4-B97C-D039612BBE8E}" srcOrd="0" destOrd="1" presId="urn:microsoft.com/office/officeart/2005/8/layout/hList1"/>
    <dgm:cxn modelId="{8CE37BAC-9DE0-4C0D-8E8F-2512A5970F44}" srcId="{175D3955-8F98-4EEC-B567-6D3ECD87C6DF}" destId="{29A4E7E7-2F21-40AB-870D-2C47BAD09CC5}" srcOrd="0" destOrd="0" parTransId="{4AAE5DBD-DE8D-4B7B-A7BF-8737D5115923}" sibTransId="{1F4A12C1-E75A-49FB-85A5-4773C72E88D6}"/>
    <dgm:cxn modelId="{4E32FDAF-3BD3-4FFA-ADF1-024A79EA3FDB}" type="presOf" srcId="{1789D5FE-F342-406D-BCC1-79B8AFAABA6E}" destId="{10E7705D-28B2-491E-AE90-56974AD7900E}" srcOrd="0" destOrd="0" presId="urn:microsoft.com/office/officeart/2005/8/layout/hList1"/>
    <dgm:cxn modelId="{327E0EB5-7D73-4858-B08A-78972880083C}" type="presOf" srcId="{BD446510-1616-44F1-B846-2393D77BA17E}" destId="{2303109D-5052-449C-9BDC-3B891AF42C96}" srcOrd="0" destOrd="3" presId="urn:microsoft.com/office/officeart/2005/8/layout/hList1"/>
    <dgm:cxn modelId="{0D5A64BB-85F7-4D53-9333-E6237BAEA3F0}" srcId="{8447569A-CA7A-49E1-8BF2-BEC28F71FA1A}" destId="{A1EF5E57-95F3-4C09-A96E-A06AC324AB76}" srcOrd="2" destOrd="0" parTransId="{DEF6186C-60A9-471A-AE3E-1A2FBDC4B075}" sibTransId="{728A0801-9228-4661-B1B8-D8920ED70DED}"/>
    <dgm:cxn modelId="{DD92C0BB-D628-43C5-B514-7C3B8C8C094D}" type="presOf" srcId="{29A4E7E7-2F21-40AB-870D-2C47BAD09CC5}" destId="{2303109D-5052-449C-9BDC-3B891AF42C96}" srcOrd="0" destOrd="0" presId="urn:microsoft.com/office/officeart/2005/8/layout/hList1"/>
    <dgm:cxn modelId="{CCEAE5BC-5BA5-4940-9466-0EB476D5AB72}" srcId="{8447569A-CA7A-49E1-8BF2-BEC28F71FA1A}" destId="{143AAEC5-73FC-4063-B95A-C9B62ABA6219}" srcOrd="4" destOrd="0" parTransId="{B7A074A2-FF65-4A19-8362-C547B5C4481F}" sibTransId="{8984A92B-6028-4CE4-8072-B28CBD34B888}"/>
    <dgm:cxn modelId="{80D5C6BD-5CF3-4147-8A95-CE2B09DB3EAE}" type="presOf" srcId="{8447569A-CA7A-49E1-8BF2-BEC28F71FA1A}" destId="{E9075AA5-5C4A-41E0-B7BB-2E518570FB9C}" srcOrd="0" destOrd="0" presId="urn:microsoft.com/office/officeart/2005/8/layout/hList1"/>
    <dgm:cxn modelId="{8AB14DBE-3BAF-40D3-8C2C-0EEAE2EC1C8A}" type="presOf" srcId="{3068B3CE-CDAD-487D-9DED-F15802480742}" destId="{017EA23A-0188-407E-A1E9-F6546447ADCC}" srcOrd="0" destOrd="2" presId="urn:microsoft.com/office/officeart/2005/8/layout/hList1"/>
    <dgm:cxn modelId="{A226A3C1-3085-44A3-82FE-FAEFB0938665}" type="presOf" srcId="{F1EA4B96-C399-405E-AD3E-3BF2EF785739}" destId="{21846E28-D4B6-44B4-B97C-D039612BBE8E}" srcOrd="0" destOrd="0" presId="urn:microsoft.com/office/officeart/2005/8/layout/hList1"/>
    <dgm:cxn modelId="{EEBB6ED1-760E-44CD-B1AE-C99C11E4305F}" srcId="{175D3955-8F98-4EEC-B567-6D3ECD87C6DF}" destId="{E7A3234B-2B83-4253-898D-B8FFFA9DF23E}" srcOrd="1" destOrd="0" parTransId="{D550984A-B832-4114-876D-B3472D65463E}" sibTransId="{AC6ED721-9321-4B19-B8DD-6FF82F03DB64}"/>
    <dgm:cxn modelId="{1DA687D1-8EE4-45E3-B503-E9B832A191DC}" srcId="{0C67CA9A-FCBB-4EC7-B22E-D5E061E36787}" destId="{C757AC7D-195C-429A-A7B4-7B611E4D8E4D}" srcOrd="2" destOrd="0" parTransId="{8199BDB5-2D02-4D71-B49F-A475E5EA3786}" sibTransId="{AC4D4001-60E4-40BE-9085-E8DC75C5D0E4}"/>
    <dgm:cxn modelId="{581083D2-5EA5-4729-8A85-1D4087CF5B2A}" type="presOf" srcId="{C757AC7D-195C-429A-A7B4-7B611E4D8E4D}" destId="{06D1D54B-55FD-4B41-AA85-E6D36883DA33}" srcOrd="0" destOrd="2" presId="urn:microsoft.com/office/officeart/2005/8/layout/hList1"/>
    <dgm:cxn modelId="{E5B0DFD6-5F2D-400C-8FF5-75C98181CC63}" type="presOf" srcId="{65986A9E-597D-4868-B76F-F5BC14A11F51}" destId="{21846E28-D4B6-44B4-B97C-D039612BBE8E}" srcOrd="0" destOrd="2" presId="urn:microsoft.com/office/officeart/2005/8/layout/hList1"/>
    <dgm:cxn modelId="{C88AE3E5-AE6B-48D7-85F1-DDEFE54C648A}" srcId="{175D3955-8F98-4EEC-B567-6D3ECD87C6DF}" destId="{BD446510-1616-44F1-B846-2393D77BA17E}" srcOrd="3" destOrd="0" parTransId="{71D89F39-D00C-42EC-93B0-BDB729E70BF7}" sibTransId="{FC5FE681-D666-4FB0-8768-89FCFC4DA825}"/>
    <dgm:cxn modelId="{3AC7D6EA-7EEB-43BF-AFF1-37DF6FC2DF92}" srcId="{143AAEC5-73FC-4063-B95A-C9B62ABA6219}" destId="{5928D3E3-2C4B-49B0-9276-601A0A3598CA}" srcOrd="1" destOrd="0" parTransId="{76D91A8E-1679-460D-9AF2-5C09A069354A}" sibTransId="{A27E9DCA-5FB8-46FC-A62E-F4269D1F6448}"/>
    <dgm:cxn modelId="{206972EF-8720-44B7-86C8-DCCCAEFB6B46}" type="presOf" srcId="{81FD2859-278E-4132-9019-4AAAD7E4303D}" destId="{E38FAF12-0B5A-417C-A84B-E5D9DA144205}" srcOrd="0" destOrd="1" presId="urn:microsoft.com/office/officeart/2005/8/layout/hList1"/>
    <dgm:cxn modelId="{7342F4F0-6576-404B-B8FF-A1AA58C3C4A9}" type="presOf" srcId="{E7A3234B-2B83-4253-898D-B8FFFA9DF23E}" destId="{2303109D-5052-449C-9BDC-3B891AF42C96}" srcOrd="0" destOrd="1" presId="urn:microsoft.com/office/officeart/2005/8/layout/hList1"/>
    <dgm:cxn modelId="{49E7D9F1-E7CF-48E0-8787-1F1ECF770DD6}" srcId="{175D3955-8F98-4EEC-B567-6D3ECD87C6DF}" destId="{C418C2E5-6609-4768-9D14-70DAEFF9BBF0}" srcOrd="2" destOrd="0" parTransId="{F6E3847D-56C6-4AF8-96BC-4B6E46C22E24}" sibTransId="{B66FEC73-318D-45B5-BA0B-E6486D7B3EF8}"/>
    <dgm:cxn modelId="{528BE7FA-2099-41BC-966A-58D21D6837D6}" type="presOf" srcId="{C00CF623-5F0C-4CE8-B063-59F44DDFCCC3}" destId="{E38FAF12-0B5A-417C-A84B-E5D9DA144205}" srcOrd="0" destOrd="0" presId="urn:microsoft.com/office/officeart/2005/8/layout/hList1"/>
    <dgm:cxn modelId="{4E2B926E-3C00-4378-BFD6-1D925956D1FC}" type="presParOf" srcId="{E9075AA5-5C4A-41E0-B7BB-2E518570FB9C}" destId="{18D39C5A-8658-4204-81E6-B2EBEEDDCECB}" srcOrd="0" destOrd="0" presId="urn:microsoft.com/office/officeart/2005/8/layout/hList1"/>
    <dgm:cxn modelId="{B3638602-0E0C-47E3-ABCD-C742DD2B0C8C}" type="presParOf" srcId="{18D39C5A-8658-4204-81E6-B2EBEEDDCECB}" destId="{10E7705D-28B2-491E-AE90-56974AD7900E}" srcOrd="0" destOrd="0" presId="urn:microsoft.com/office/officeart/2005/8/layout/hList1"/>
    <dgm:cxn modelId="{B029F793-8B5F-492B-A03D-CD39B101824B}" type="presParOf" srcId="{18D39C5A-8658-4204-81E6-B2EBEEDDCECB}" destId="{347498CC-50C1-4C0A-85FA-3A4A2D9DB667}" srcOrd="1" destOrd="0" presId="urn:microsoft.com/office/officeart/2005/8/layout/hList1"/>
    <dgm:cxn modelId="{643E67D0-F717-4F76-A354-FA932A2D0F3B}" type="presParOf" srcId="{E9075AA5-5C4A-41E0-B7BB-2E518570FB9C}" destId="{939CC5E3-9930-4AAE-BE0E-341AC2B28BEC}" srcOrd="1" destOrd="0" presId="urn:microsoft.com/office/officeart/2005/8/layout/hList1"/>
    <dgm:cxn modelId="{021599BF-3F9D-4B53-8AA0-992636FC89F2}" type="presParOf" srcId="{E9075AA5-5C4A-41E0-B7BB-2E518570FB9C}" destId="{C4B16558-917F-4508-B2E6-F8C49813B4A3}" srcOrd="2" destOrd="0" presId="urn:microsoft.com/office/officeart/2005/8/layout/hList1"/>
    <dgm:cxn modelId="{63FDE47F-37C6-4CE4-8023-FF8CD5E5B343}" type="presParOf" srcId="{C4B16558-917F-4508-B2E6-F8C49813B4A3}" destId="{5C1DF1F4-ADCD-4C71-8AAF-7C9814A849C2}" srcOrd="0" destOrd="0" presId="urn:microsoft.com/office/officeart/2005/8/layout/hList1"/>
    <dgm:cxn modelId="{38F60154-52B0-4802-B461-57ED96D87C25}" type="presParOf" srcId="{C4B16558-917F-4508-B2E6-F8C49813B4A3}" destId="{2303109D-5052-449C-9BDC-3B891AF42C96}" srcOrd="1" destOrd="0" presId="urn:microsoft.com/office/officeart/2005/8/layout/hList1"/>
    <dgm:cxn modelId="{6424B432-F9A9-49F0-82F0-20F2BD74808E}" type="presParOf" srcId="{E9075AA5-5C4A-41E0-B7BB-2E518570FB9C}" destId="{B964344F-B414-4A3C-911B-8F57646B43E1}" srcOrd="3" destOrd="0" presId="urn:microsoft.com/office/officeart/2005/8/layout/hList1"/>
    <dgm:cxn modelId="{E061D89D-C59C-4BF8-BFB3-991FF925B81E}" type="presParOf" srcId="{E9075AA5-5C4A-41E0-B7BB-2E518570FB9C}" destId="{76DB1B52-FF4C-4D21-8AB8-982F16727FAB}" srcOrd="4" destOrd="0" presId="urn:microsoft.com/office/officeart/2005/8/layout/hList1"/>
    <dgm:cxn modelId="{4833E157-31DD-4AF1-B233-2A539DD314F2}" type="presParOf" srcId="{76DB1B52-FF4C-4D21-8AB8-982F16727FAB}" destId="{E93BD4B4-7104-4267-9C2A-5CC6F6E71F59}" srcOrd="0" destOrd="0" presId="urn:microsoft.com/office/officeart/2005/8/layout/hList1"/>
    <dgm:cxn modelId="{15C79324-A17B-49E3-B3C4-B905DD140D61}" type="presParOf" srcId="{76DB1B52-FF4C-4D21-8AB8-982F16727FAB}" destId="{E38FAF12-0B5A-417C-A84B-E5D9DA144205}" srcOrd="1" destOrd="0" presId="urn:microsoft.com/office/officeart/2005/8/layout/hList1"/>
    <dgm:cxn modelId="{68BD3ECF-E6C0-49CB-AB54-7E012461CF5A}" type="presParOf" srcId="{E9075AA5-5C4A-41E0-B7BB-2E518570FB9C}" destId="{77A3554F-35AD-432A-8DD7-B954CBA3240E}" srcOrd="5" destOrd="0" presId="urn:microsoft.com/office/officeart/2005/8/layout/hList1"/>
    <dgm:cxn modelId="{E21933FB-F4DB-493F-B218-496FA8C6454C}" type="presParOf" srcId="{E9075AA5-5C4A-41E0-B7BB-2E518570FB9C}" destId="{70E8F5EF-9A29-45C7-9052-B9E14AEFA8E5}" srcOrd="6" destOrd="0" presId="urn:microsoft.com/office/officeart/2005/8/layout/hList1"/>
    <dgm:cxn modelId="{2EA3F1D1-9089-4E5C-8C77-F58F7DCBC4FF}" type="presParOf" srcId="{70E8F5EF-9A29-45C7-9052-B9E14AEFA8E5}" destId="{3ED16432-F3A4-4F62-A985-84498A453E8B}" srcOrd="0" destOrd="0" presId="urn:microsoft.com/office/officeart/2005/8/layout/hList1"/>
    <dgm:cxn modelId="{77FE58FD-D681-401C-A4B2-96A075FED8F3}" type="presParOf" srcId="{70E8F5EF-9A29-45C7-9052-B9E14AEFA8E5}" destId="{06D1D54B-55FD-4B41-AA85-E6D36883DA33}" srcOrd="1" destOrd="0" presId="urn:microsoft.com/office/officeart/2005/8/layout/hList1"/>
    <dgm:cxn modelId="{601C75A5-FD2B-4C00-9A5E-9C5268956F0D}" type="presParOf" srcId="{E9075AA5-5C4A-41E0-B7BB-2E518570FB9C}" destId="{779AF023-1D76-424E-90A4-1DB48AE6F66E}" srcOrd="7" destOrd="0" presId="urn:microsoft.com/office/officeart/2005/8/layout/hList1"/>
    <dgm:cxn modelId="{C7E576EE-DA5D-4AFB-9094-90ED70C63EA7}" type="presParOf" srcId="{E9075AA5-5C4A-41E0-B7BB-2E518570FB9C}" destId="{8F13216C-640D-4E3C-82A4-84C780836D8D}" srcOrd="8" destOrd="0" presId="urn:microsoft.com/office/officeart/2005/8/layout/hList1"/>
    <dgm:cxn modelId="{8130C849-43B3-433A-B0A8-87FAD587D187}" type="presParOf" srcId="{8F13216C-640D-4E3C-82A4-84C780836D8D}" destId="{4F7C90E1-049C-4FEB-A7F2-815F5752C42E}" srcOrd="0" destOrd="0" presId="urn:microsoft.com/office/officeart/2005/8/layout/hList1"/>
    <dgm:cxn modelId="{65A2979E-512D-4B76-A5B4-0B98F8677DB2}" type="presParOf" srcId="{8F13216C-640D-4E3C-82A4-84C780836D8D}" destId="{21846E28-D4B6-44B4-B97C-D039612BBE8E}" srcOrd="1" destOrd="0" presId="urn:microsoft.com/office/officeart/2005/8/layout/hList1"/>
    <dgm:cxn modelId="{D016EE32-91EE-48BC-80B3-32FACFEADE6E}" type="presParOf" srcId="{E9075AA5-5C4A-41E0-B7BB-2E518570FB9C}" destId="{AFB4DF3F-A1CF-494F-AC8E-3A32AAF982E9}" srcOrd="9" destOrd="0" presId="urn:microsoft.com/office/officeart/2005/8/layout/hList1"/>
    <dgm:cxn modelId="{E0E1B887-29EF-4D60-8AA8-50783CA1F796}" type="presParOf" srcId="{E9075AA5-5C4A-41E0-B7BB-2E518570FB9C}" destId="{196BB163-5619-479F-9D07-291E1E634CDE}" srcOrd="10" destOrd="0" presId="urn:microsoft.com/office/officeart/2005/8/layout/hList1"/>
    <dgm:cxn modelId="{6D1D5DE6-0B38-49DE-928C-77A7B42C4328}" type="presParOf" srcId="{196BB163-5619-479F-9D07-291E1E634CDE}" destId="{D33BF621-FCA7-4CB7-9B96-1A916CB81E2B}" srcOrd="0" destOrd="0" presId="urn:microsoft.com/office/officeart/2005/8/layout/hList1"/>
    <dgm:cxn modelId="{7AE3D88B-51D2-4E2C-81B3-0867A03CBD8B}" type="presParOf" srcId="{196BB163-5619-479F-9D07-291E1E634CDE}" destId="{017EA23A-0188-407E-A1E9-F6546447AD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47569A-CA7A-49E1-8BF2-BEC28F71FA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89D5FE-F342-406D-BCC1-79B8AFAABA6E}">
      <dgm:prSet phldrT="[Text]" custT="1"/>
      <dgm:spPr/>
      <dgm:t>
        <a:bodyPr/>
        <a:lstStyle/>
        <a:p>
          <a:r>
            <a:rPr lang="et-EE" sz="1050" dirty="0"/>
            <a:t>PTA järelevalve infosüsteemide kaasajastamine (MEIS),</a:t>
          </a:r>
        </a:p>
        <a:p>
          <a:r>
            <a:rPr lang="et-EE" sz="1050" dirty="0"/>
            <a:t>SF: 1 367 500€</a:t>
          </a:r>
          <a:endParaRPr lang="en-US" sz="1050" dirty="0"/>
        </a:p>
      </dgm:t>
    </dgm:pt>
    <dgm:pt modelId="{63C69422-17C8-47C8-B663-4118376FA58E}" type="parTrans" cxnId="{F3960A7C-5541-4D54-862F-88749AB7D4C0}">
      <dgm:prSet/>
      <dgm:spPr/>
      <dgm:t>
        <a:bodyPr/>
        <a:lstStyle/>
        <a:p>
          <a:endParaRPr lang="en-US"/>
        </a:p>
      </dgm:t>
    </dgm:pt>
    <dgm:pt modelId="{5B1F7B4D-72AA-4F95-87AB-B1FB735FF37E}" type="sibTrans" cxnId="{F3960A7C-5541-4D54-862F-88749AB7D4C0}">
      <dgm:prSet/>
      <dgm:spPr/>
      <dgm:t>
        <a:bodyPr/>
        <a:lstStyle/>
        <a:p>
          <a:endParaRPr lang="en-US"/>
        </a:p>
      </dgm:t>
    </dgm:pt>
    <dgm:pt modelId="{175D3955-8F98-4EEC-B567-6D3ECD87C6DF}">
      <dgm:prSet phldrT="[Text]" custT="1"/>
      <dgm:spPr/>
      <dgm:t>
        <a:bodyPr/>
        <a:lstStyle/>
        <a:p>
          <a:r>
            <a:rPr lang="et-EE" sz="1050" dirty="0" err="1"/>
            <a:t>ePRIA</a:t>
          </a:r>
          <a:r>
            <a:rPr lang="et-EE" sz="1050" dirty="0"/>
            <a:t> </a:t>
          </a:r>
          <a:r>
            <a:rPr lang="et-EE" sz="1050" dirty="0" err="1"/>
            <a:t>AngularJS</a:t>
          </a:r>
          <a:r>
            <a:rPr lang="et-EE" sz="1050" dirty="0"/>
            <a:t> raamistiku uuendamine,</a:t>
          </a:r>
        </a:p>
        <a:p>
          <a:r>
            <a:rPr lang="et-EE" sz="1050" dirty="0"/>
            <a:t>SF: 300 000€</a:t>
          </a:r>
          <a:endParaRPr lang="en-US" sz="1050" dirty="0"/>
        </a:p>
      </dgm:t>
    </dgm:pt>
    <dgm:pt modelId="{DDEA700C-4297-465D-AB70-01C22C94AAF2}" type="parTrans" cxnId="{8B451F7C-CF3A-4632-B34A-EB562CEC8F64}">
      <dgm:prSet/>
      <dgm:spPr/>
      <dgm:t>
        <a:bodyPr/>
        <a:lstStyle/>
        <a:p>
          <a:endParaRPr lang="en-US"/>
        </a:p>
      </dgm:t>
    </dgm:pt>
    <dgm:pt modelId="{BF6E7FAC-8FF9-44DC-B7B0-EADEECB521D6}" type="sibTrans" cxnId="{8B451F7C-CF3A-4632-B34A-EB562CEC8F64}">
      <dgm:prSet/>
      <dgm:spPr/>
      <dgm:t>
        <a:bodyPr/>
        <a:lstStyle/>
        <a:p>
          <a:endParaRPr lang="en-US"/>
        </a:p>
      </dgm:t>
    </dgm:pt>
    <dgm:pt modelId="{C418C2E5-6609-4768-9D14-70DAEFF9BBF0}">
      <dgm:prSet phldrT="[Text]" custT="1"/>
      <dgm:spPr/>
      <dgm:t>
        <a:bodyPr/>
        <a:lstStyle/>
        <a:p>
          <a:pPr algn="just"/>
          <a:r>
            <a:rPr lang="et-EE" sz="800" b="1" kern="1200" dirty="0">
              <a:solidFill>
                <a:srgbClr val="0070C0"/>
              </a:solidFill>
              <a:latin typeface="+mn-lt"/>
            </a:rPr>
            <a:t>Hetkeolukord </a:t>
          </a:r>
          <a:r>
            <a:rPr lang="et-EE" sz="800" kern="1200" dirty="0">
              <a:latin typeface="+mn-lt"/>
            </a:rPr>
            <a:t>- Suur osa e-</a:t>
          </a:r>
          <a:r>
            <a:rPr lang="et-EE" sz="800" kern="1200" dirty="0" err="1">
              <a:latin typeface="+mn-lt"/>
            </a:rPr>
            <a:t>PRIAs</a:t>
          </a:r>
          <a:r>
            <a:rPr lang="et-EE" sz="800" kern="1200" dirty="0">
              <a:latin typeface="+mn-lt"/>
            </a:rPr>
            <a:t> olevatest arengutoetuste teenustest on arendatud taakvaralisele </a:t>
          </a:r>
          <a:r>
            <a:rPr lang="et-EE" sz="800" kern="1200" dirty="0" err="1">
              <a:latin typeface="+mn-lt"/>
            </a:rPr>
            <a:t>AngularJS</a:t>
          </a:r>
          <a:r>
            <a:rPr lang="et-EE" sz="800" kern="1200" dirty="0">
              <a:latin typeface="+mn-lt"/>
            </a:rPr>
            <a:t> raamistikule.</a:t>
          </a:r>
          <a:endParaRPr lang="en-US" sz="800" kern="1200" dirty="0">
            <a:latin typeface="+mn-lt"/>
          </a:endParaRPr>
        </a:p>
      </dgm:t>
    </dgm:pt>
    <dgm:pt modelId="{F6E3847D-56C6-4AF8-96BC-4B6E46C22E24}" type="parTrans" cxnId="{49E7D9F1-E7CF-48E0-8787-1F1ECF770DD6}">
      <dgm:prSet/>
      <dgm:spPr/>
      <dgm:t>
        <a:bodyPr/>
        <a:lstStyle/>
        <a:p>
          <a:endParaRPr lang="en-US"/>
        </a:p>
      </dgm:t>
    </dgm:pt>
    <dgm:pt modelId="{B66FEC73-318D-45B5-BA0B-E6486D7B3EF8}" type="sibTrans" cxnId="{49E7D9F1-E7CF-48E0-8787-1F1ECF770DD6}">
      <dgm:prSet/>
      <dgm:spPr/>
      <dgm:t>
        <a:bodyPr/>
        <a:lstStyle/>
        <a:p>
          <a:endParaRPr lang="en-US"/>
        </a:p>
      </dgm:t>
    </dgm:pt>
    <dgm:pt modelId="{A1EF5E57-95F3-4C09-A96E-A06AC324AB76}">
      <dgm:prSet phldrT="[Text]" custT="1"/>
      <dgm:spPr/>
      <dgm:t>
        <a:bodyPr/>
        <a:lstStyle/>
        <a:p>
          <a:r>
            <a:rPr lang="et-EE" sz="1050" dirty="0"/>
            <a:t>Andmestrateegia koostamine, </a:t>
          </a:r>
        </a:p>
        <a:p>
          <a:r>
            <a:rPr lang="et-EE" sz="1050" dirty="0"/>
            <a:t>SF: 50 000€</a:t>
          </a:r>
          <a:endParaRPr lang="en-US" sz="1050" dirty="0"/>
        </a:p>
      </dgm:t>
    </dgm:pt>
    <dgm:pt modelId="{DEF6186C-60A9-471A-AE3E-1A2FBDC4B075}" type="parTrans" cxnId="{0D5A64BB-85F7-4D53-9333-E6237BAEA3F0}">
      <dgm:prSet/>
      <dgm:spPr/>
      <dgm:t>
        <a:bodyPr/>
        <a:lstStyle/>
        <a:p>
          <a:endParaRPr lang="en-US"/>
        </a:p>
      </dgm:t>
    </dgm:pt>
    <dgm:pt modelId="{728A0801-9228-4661-B1B8-D8920ED70DED}" type="sibTrans" cxnId="{0D5A64BB-85F7-4D53-9333-E6237BAEA3F0}">
      <dgm:prSet/>
      <dgm:spPr/>
      <dgm:t>
        <a:bodyPr/>
        <a:lstStyle/>
        <a:p>
          <a:endParaRPr lang="en-US"/>
        </a:p>
      </dgm:t>
    </dgm:pt>
    <dgm:pt modelId="{C00CF623-5F0C-4CE8-B063-59F44DDFCCC3}">
      <dgm:prSet phldrT="[Text]" custT="1"/>
      <dgm:spPr/>
      <dgm:t>
        <a:bodyPr/>
        <a:lstStyle/>
        <a:p>
          <a:pPr algn="just"/>
          <a:r>
            <a:rPr lang="et-EE" sz="800" b="1" kern="1200" dirty="0">
              <a:solidFill>
                <a:srgbClr val="0070C0"/>
              </a:solidFill>
              <a:latin typeface="+mn-lt"/>
            </a:rPr>
            <a:t>Hetkeolukord</a:t>
          </a:r>
          <a:r>
            <a:rPr lang="et-EE" sz="800" kern="1200" dirty="0">
              <a:latin typeface="+mn-lt"/>
            </a:rPr>
            <a:t>- PRIA strateegiline eesmärk on teadmusteenuste pakkumine ning selle elluviimise  üheks tegevuseks on ettenähtud andmestrateegia koostamine. Strateegiaga soovime fikseerida põhimõtted kuidas tagatakse andmete kvaliteet, </a:t>
          </a:r>
          <a:r>
            <a:rPr lang="et-EE" sz="800" kern="1200" dirty="0" err="1">
              <a:latin typeface="+mn-lt"/>
            </a:rPr>
            <a:t>konfidsetsiaalsus</a:t>
          </a:r>
          <a:r>
            <a:rPr lang="et-EE" sz="800" kern="1200" dirty="0">
              <a:latin typeface="+mn-lt"/>
            </a:rPr>
            <a:t>, kättesaadavus. Täna sellised kokkulepped </a:t>
          </a:r>
          <a:r>
            <a:rPr lang="et-EE" sz="800" kern="1200" dirty="0" err="1">
              <a:latin typeface="+mn-lt"/>
            </a:rPr>
            <a:t>PRIAs</a:t>
          </a:r>
          <a:r>
            <a:rPr lang="et-EE" sz="800" kern="1200" dirty="0">
              <a:latin typeface="+mn-lt"/>
            </a:rPr>
            <a:t> puuduvad. Strateegia koostamisel tuleb analüüsida ka andmeaida tulevik st. tuleb analüüsida nii vajadusi lähtuvalt uuenevast strateegiast kui pakutavaid erinevaid võimalusi, arvestades et tänane SAP BO tugi ca 2027+ perioodil lõpeb.  </a:t>
          </a:r>
          <a:endParaRPr lang="en-US" sz="800" kern="1200" dirty="0">
            <a:latin typeface="+mn-lt"/>
          </a:endParaRPr>
        </a:p>
      </dgm:t>
    </dgm:pt>
    <dgm:pt modelId="{4D8EFFCB-D36C-458A-97A3-40A25366C2F4}" type="parTrans" cxnId="{DBEDCD85-CA36-4D98-91FA-FEE7AD4BE694}">
      <dgm:prSet/>
      <dgm:spPr/>
      <dgm:t>
        <a:bodyPr/>
        <a:lstStyle/>
        <a:p>
          <a:endParaRPr lang="en-US"/>
        </a:p>
      </dgm:t>
    </dgm:pt>
    <dgm:pt modelId="{E74EF863-17FF-4551-BFE7-F18528A808E4}" type="sibTrans" cxnId="{DBEDCD85-CA36-4D98-91FA-FEE7AD4BE694}">
      <dgm:prSet/>
      <dgm:spPr/>
      <dgm:t>
        <a:bodyPr/>
        <a:lstStyle/>
        <a:p>
          <a:endParaRPr lang="en-US"/>
        </a:p>
      </dgm:t>
    </dgm:pt>
    <dgm:pt modelId="{0C67CA9A-FCBB-4EC7-B22E-D5E061E36787}">
      <dgm:prSet phldrT="[Text]" custT="1"/>
      <dgm:spPr/>
      <dgm:t>
        <a:bodyPr/>
        <a:lstStyle/>
        <a:p>
          <a:r>
            <a:rPr lang="et-EE" sz="1050" dirty="0"/>
            <a:t>Pindalatoetuste menetlussüsteemi eel-analüüs (TAKS), </a:t>
          </a:r>
        </a:p>
        <a:p>
          <a:r>
            <a:rPr lang="et-EE" sz="1050" dirty="0"/>
            <a:t>SF: 100 000€</a:t>
          </a:r>
          <a:endParaRPr lang="en-US" sz="1050" dirty="0"/>
        </a:p>
      </dgm:t>
    </dgm:pt>
    <dgm:pt modelId="{D4B0CC9F-8A8E-4A2B-8011-794A2F7CF4AC}" type="parTrans" cxnId="{CCF53D9C-CF47-43AA-B956-04FB55A46579}">
      <dgm:prSet/>
      <dgm:spPr/>
      <dgm:t>
        <a:bodyPr/>
        <a:lstStyle/>
        <a:p>
          <a:endParaRPr lang="en-US"/>
        </a:p>
      </dgm:t>
    </dgm:pt>
    <dgm:pt modelId="{AFF7C81F-BB96-4D78-8C59-6435D1C44636}" type="sibTrans" cxnId="{CCF53D9C-CF47-43AA-B956-04FB55A46579}">
      <dgm:prSet/>
      <dgm:spPr/>
      <dgm:t>
        <a:bodyPr/>
        <a:lstStyle/>
        <a:p>
          <a:endParaRPr lang="en-US"/>
        </a:p>
      </dgm:t>
    </dgm:pt>
    <dgm:pt modelId="{A854A1A7-B551-4EDC-AE80-F2385EF6619B}">
      <dgm:prSet custT="1"/>
      <dgm:spPr/>
      <dgm:t>
        <a:bodyPr/>
        <a:lstStyle/>
        <a:p>
          <a:pPr algn="just"/>
          <a:r>
            <a:rPr lang="et-EE" sz="800" b="1" kern="1200" dirty="0">
              <a:solidFill>
                <a:srgbClr val="0070C0"/>
              </a:solidFill>
            </a:rPr>
            <a:t>Hetkeolukord - </a:t>
          </a:r>
          <a:r>
            <a:rPr lang="et-EE" sz="800" b="0" kern="1200" dirty="0"/>
            <a:t>Täna menetletakse pindala- ning loomapõhiseid toetuseid 2003. a loodud menetlussüsteemis TAKS (</a:t>
          </a:r>
          <a:r>
            <a:rPr lang="et-EE" sz="800" b="0" kern="1200" dirty="0" err="1"/>
            <a:t>Oracle</a:t>
          </a:r>
          <a:r>
            <a:rPr lang="et-EE" sz="800" b="0" kern="1200" dirty="0"/>
            <a:t> </a:t>
          </a:r>
          <a:r>
            <a:rPr lang="et-EE" sz="800" b="0" kern="1200" dirty="0" err="1"/>
            <a:t>Forms</a:t>
          </a:r>
          <a:r>
            <a:rPr lang="et-EE" sz="800" b="0" kern="1200" dirty="0"/>
            <a:t>) ja 2008. a loodud menetlussüsteemis CCS (</a:t>
          </a:r>
          <a:r>
            <a:rPr lang="et-EE" sz="800" b="0" kern="1200" dirty="0" err="1"/>
            <a:t>Aranea</a:t>
          </a:r>
          <a:r>
            <a:rPr lang="et-EE" sz="800" b="0" kern="1200" dirty="0"/>
            <a:t>). Mõlemad süsteemid on tugevalt taakvara seisus. 2028+ toetuste perioodi avamine vanade süsteemide peal toob kaasa liiga suured riskid ning vaja on hakata looma uut lahendust </a:t>
          </a:r>
          <a:endParaRPr lang="en-US" sz="800" kern="1200" dirty="0"/>
        </a:p>
      </dgm:t>
    </dgm:pt>
    <dgm:pt modelId="{B9FC8FEF-4C75-4F0A-92E6-923EC6DC5E0D}" type="parTrans" cxnId="{BC32BF0E-F416-4619-A441-9F9C42448B23}">
      <dgm:prSet/>
      <dgm:spPr/>
      <dgm:t>
        <a:bodyPr/>
        <a:lstStyle/>
        <a:p>
          <a:endParaRPr lang="en-US"/>
        </a:p>
      </dgm:t>
    </dgm:pt>
    <dgm:pt modelId="{40CF3F6E-6029-4773-A70C-6C59FA3A5873}" type="sibTrans" cxnId="{BC32BF0E-F416-4619-A441-9F9C42448B23}">
      <dgm:prSet/>
      <dgm:spPr/>
      <dgm:t>
        <a:bodyPr/>
        <a:lstStyle/>
        <a:p>
          <a:endParaRPr lang="en-US"/>
        </a:p>
      </dgm:t>
    </dgm:pt>
    <dgm:pt modelId="{2CAB9596-16BE-44C3-974E-465AADF1CA01}">
      <dgm:prSet custT="1"/>
      <dgm:spPr/>
      <dgm:t>
        <a:bodyPr/>
        <a:lstStyle/>
        <a:p>
          <a:pPr algn="l"/>
          <a:r>
            <a:rPr lang="et-EE" sz="800" b="1" kern="1200" dirty="0">
              <a:solidFill>
                <a:srgbClr val="0070C0"/>
              </a:solidFill>
            </a:rPr>
            <a:t>Tulemus –</a:t>
          </a:r>
          <a:r>
            <a:rPr lang="et-EE" sz="800" b="0" kern="1200" dirty="0">
              <a:solidFill>
                <a:prstClr val="black">
                  <a:hueOff val="0"/>
                  <a:satOff val="0"/>
                  <a:lumOff val="0"/>
                  <a:alphaOff val="0"/>
                </a:prstClr>
              </a:solidFill>
              <a:latin typeface="Calibri" panose="020F0502020204030204"/>
              <a:ea typeface="+mn-ea"/>
              <a:cs typeface="+mn-cs"/>
            </a:rPr>
            <a:t>Vaadatakse üle olemasolevad protsessid ning kaasajastatakse need. Detailne analüüsi plaan Excelis. Tehakse kõik vajalik eeltöö arenduste alustamiseks.</a:t>
          </a:r>
          <a:endParaRPr lang="en-US" sz="800" b="0" kern="1200" dirty="0">
            <a:solidFill>
              <a:prstClr val="black">
                <a:hueOff val="0"/>
                <a:satOff val="0"/>
                <a:lumOff val="0"/>
                <a:alphaOff val="0"/>
              </a:prstClr>
            </a:solidFill>
            <a:latin typeface="Calibri" panose="020F0502020204030204"/>
            <a:ea typeface="+mn-ea"/>
            <a:cs typeface="+mn-cs"/>
          </a:endParaRPr>
        </a:p>
      </dgm:t>
    </dgm:pt>
    <dgm:pt modelId="{22A1B5FD-6980-4DA5-9F2A-A22547BCED62}" type="parTrans" cxnId="{FA5D640C-0F9C-48BE-ADFA-9D2B1F970AC4}">
      <dgm:prSet/>
      <dgm:spPr/>
      <dgm:t>
        <a:bodyPr/>
        <a:lstStyle/>
        <a:p>
          <a:endParaRPr lang="en-US"/>
        </a:p>
      </dgm:t>
    </dgm:pt>
    <dgm:pt modelId="{6C17D812-73F7-464B-B84C-743FE05DD683}" type="sibTrans" cxnId="{FA5D640C-0F9C-48BE-ADFA-9D2B1F970AC4}">
      <dgm:prSet/>
      <dgm:spPr/>
      <dgm:t>
        <a:bodyPr/>
        <a:lstStyle/>
        <a:p>
          <a:endParaRPr lang="en-US"/>
        </a:p>
      </dgm:t>
    </dgm:pt>
    <dgm:pt modelId="{C757AC7D-195C-429A-A7B4-7B611E4D8E4D}">
      <dgm:prSet custT="1"/>
      <dgm:spPr/>
      <dgm:t>
        <a:bodyPr/>
        <a:lstStyle/>
        <a:p>
          <a:pPr algn="l"/>
          <a:r>
            <a:rPr lang="et-EE" sz="800" b="1" kern="1200" dirty="0">
              <a:solidFill>
                <a:srgbClr val="0070C0"/>
              </a:solidFill>
            </a:rPr>
            <a:t>Oht, kui ei realiseeru –</a:t>
          </a:r>
          <a:r>
            <a:rPr lang="et-EE" sz="800" kern="1200" dirty="0"/>
            <a:t> Kui kohe ei alusta kahe nimetatud taakvara väljavahetamise protsessi seame ohtu järgmise pindalatoetuste maksmise perioodi. Oleksime pikemalt kinni väga kulukal </a:t>
          </a:r>
          <a:r>
            <a:rPr lang="et-EE" sz="800" kern="1200" dirty="0" err="1"/>
            <a:t>Oracle</a:t>
          </a:r>
          <a:r>
            <a:rPr lang="et-EE" sz="800" kern="1200" dirty="0"/>
            <a:t> </a:t>
          </a:r>
          <a:r>
            <a:rPr lang="et-EE" sz="800" kern="1200" dirty="0" err="1"/>
            <a:t>formsi</a:t>
          </a:r>
          <a:r>
            <a:rPr lang="et-EE" sz="800" kern="1200" dirty="0"/>
            <a:t> lahendusel.</a:t>
          </a:r>
          <a:endParaRPr lang="en-US" sz="800" kern="1200" dirty="0"/>
        </a:p>
      </dgm:t>
    </dgm:pt>
    <dgm:pt modelId="{8199BDB5-2D02-4D71-B49F-A475E5EA3786}" type="parTrans" cxnId="{1DA687D1-8EE4-45E3-B503-E9B832A191DC}">
      <dgm:prSet/>
      <dgm:spPr/>
      <dgm:t>
        <a:bodyPr/>
        <a:lstStyle/>
        <a:p>
          <a:endParaRPr lang="en-US"/>
        </a:p>
      </dgm:t>
    </dgm:pt>
    <dgm:pt modelId="{AC4D4001-60E4-40BE-9085-E8DC75C5D0E4}" type="sibTrans" cxnId="{1DA687D1-8EE4-45E3-B503-E9B832A191DC}">
      <dgm:prSet/>
      <dgm:spPr/>
      <dgm:t>
        <a:bodyPr/>
        <a:lstStyle/>
        <a:p>
          <a:endParaRPr lang="en-US"/>
        </a:p>
      </dgm:t>
    </dgm:pt>
    <dgm:pt modelId="{506F77E2-762C-444F-B61E-C0B945AEFB72}">
      <dgm:prSet custT="1"/>
      <dgm:spPr/>
      <dgm:t>
        <a:bodyPr/>
        <a:lstStyle/>
        <a:p>
          <a:pPr algn="just"/>
          <a:r>
            <a:rPr lang="et-EE" sz="800" b="1" kern="1200" dirty="0">
              <a:solidFill>
                <a:srgbClr val="0070C0"/>
              </a:solidFill>
              <a:latin typeface="+mn-lt"/>
            </a:rPr>
            <a:t>Oht, kui ei realiseeru </a:t>
          </a:r>
          <a:r>
            <a:rPr lang="et-EE" sz="800" b="1" kern="1200" dirty="0">
              <a:latin typeface="+mn-lt"/>
            </a:rPr>
            <a:t>– </a:t>
          </a:r>
          <a:r>
            <a:rPr lang="et-EE" sz="800" b="0" kern="1200" dirty="0">
              <a:latin typeface="+mn-lt"/>
            </a:rPr>
            <a:t>Seame ohtu suure hulga </a:t>
          </a:r>
          <a:r>
            <a:rPr lang="et-EE" sz="800" b="0" kern="1200" dirty="0" err="1">
              <a:latin typeface="+mn-lt"/>
            </a:rPr>
            <a:t>EL’i</a:t>
          </a:r>
          <a:r>
            <a:rPr lang="et-EE" sz="800" b="0" kern="1200" dirty="0">
              <a:latin typeface="+mn-lt"/>
            </a:rPr>
            <a:t>  e-PRIA kaudu makstavate toetuste maksmise</a:t>
          </a:r>
        </a:p>
      </dgm:t>
    </dgm:pt>
    <dgm:pt modelId="{1B647E5B-352D-4CC3-BBA4-20DEC3ECEA39}" type="parTrans" cxnId="{734C5B61-6C87-4DAF-8213-B9A8C5115B41}">
      <dgm:prSet/>
      <dgm:spPr/>
      <dgm:t>
        <a:bodyPr/>
        <a:lstStyle/>
        <a:p>
          <a:endParaRPr lang="en-US"/>
        </a:p>
      </dgm:t>
    </dgm:pt>
    <dgm:pt modelId="{FE0BC3C1-2E5D-49C4-A025-B59DB4BE7130}" type="sibTrans" cxnId="{734C5B61-6C87-4DAF-8213-B9A8C5115B41}">
      <dgm:prSet/>
      <dgm:spPr/>
      <dgm:t>
        <a:bodyPr/>
        <a:lstStyle/>
        <a:p>
          <a:endParaRPr lang="en-US"/>
        </a:p>
      </dgm:t>
    </dgm:pt>
    <dgm:pt modelId="{81FD2859-278E-4132-9019-4AAAD7E4303D}">
      <dgm:prSet custT="1"/>
      <dgm:spPr/>
      <dgm:t>
        <a:bodyPr/>
        <a:lstStyle/>
        <a:p>
          <a:pPr algn="just"/>
          <a:r>
            <a:rPr lang="et-EE" sz="800" b="1" kern="1200" dirty="0">
              <a:solidFill>
                <a:srgbClr val="0070C0"/>
              </a:solidFill>
              <a:latin typeface="+mn-lt"/>
            </a:rPr>
            <a:t>Tulemus - </a:t>
          </a:r>
          <a:r>
            <a:rPr lang="et-EE" sz="800" kern="1200" dirty="0">
              <a:solidFill>
                <a:prstClr val="black">
                  <a:hueOff val="0"/>
                  <a:satOff val="0"/>
                  <a:lumOff val="0"/>
                  <a:alphaOff val="0"/>
                </a:prstClr>
              </a:solidFill>
              <a:latin typeface="Calibri" panose="020F0502020204030204"/>
              <a:ea typeface="+mn-ea"/>
              <a:cs typeface="+mn-cs"/>
            </a:rPr>
            <a:t>PRIA andmestrateegia on koostatud, ettepanekud esitatud. Saab alustada juurutamist ning tegevusi SAP BO toe kadumiseks valmistumiseks.</a:t>
          </a:r>
          <a:endParaRPr lang="et-EE" sz="800" kern="1200" dirty="0">
            <a:latin typeface="+mn-lt"/>
          </a:endParaRPr>
        </a:p>
      </dgm:t>
    </dgm:pt>
    <dgm:pt modelId="{923CF0FA-2CCB-4D8F-808C-CB212CB2AE48}" type="parTrans" cxnId="{39FE623A-E533-46F4-B1BC-9792ADAFCAA2}">
      <dgm:prSet/>
      <dgm:spPr/>
      <dgm:t>
        <a:bodyPr/>
        <a:lstStyle/>
        <a:p>
          <a:endParaRPr lang="en-US"/>
        </a:p>
      </dgm:t>
    </dgm:pt>
    <dgm:pt modelId="{257C79E6-599E-47B3-9F6D-8FCC1DB0C03F}" type="sibTrans" cxnId="{39FE623A-E533-46F4-B1BC-9792ADAFCAA2}">
      <dgm:prSet/>
      <dgm:spPr/>
      <dgm:t>
        <a:bodyPr/>
        <a:lstStyle/>
        <a:p>
          <a:endParaRPr lang="en-US"/>
        </a:p>
      </dgm:t>
    </dgm:pt>
    <dgm:pt modelId="{A91A98F7-C5EF-46D8-8193-7C94FA6A78E8}">
      <dgm:prSet phldrT="[Text]" custT="1"/>
      <dgm:spPr/>
      <dgm:t>
        <a:bodyPr/>
        <a:lstStyle/>
        <a:p>
          <a:pPr algn="just"/>
          <a:r>
            <a:rPr lang="et-EE" sz="800" b="1" kern="1200" dirty="0">
              <a:solidFill>
                <a:srgbClr val="0070C0"/>
              </a:solidFill>
            </a:rPr>
            <a:t>Oht, kui ei realiseeru </a:t>
          </a:r>
          <a:r>
            <a:rPr lang="et-EE" sz="800" kern="1200" dirty="0"/>
            <a:t>– PTA loomise eesmärke ei suudeta realiseerida. Kliendid ei saa tänapäevast teenust. Taakvara kogus lähiaastatel kasvab.</a:t>
          </a:r>
          <a:endParaRPr lang="en-US" sz="800" kern="1200" dirty="0"/>
        </a:p>
      </dgm:t>
    </dgm:pt>
    <dgm:pt modelId="{C14ADD7A-9CFA-414D-900D-3E565ADC0AEE}" type="parTrans" cxnId="{2C42EB1A-7D6C-4453-B43F-8F929C72D8C9}">
      <dgm:prSet/>
      <dgm:spPr/>
      <dgm:t>
        <a:bodyPr/>
        <a:lstStyle/>
        <a:p>
          <a:endParaRPr lang="en-US"/>
        </a:p>
      </dgm:t>
    </dgm:pt>
    <dgm:pt modelId="{EF863A10-61FC-482D-9208-9CB2AD0AF4BD}" type="sibTrans" cxnId="{2C42EB1A-7D6C-4453-B43F-8F929C72D8C9}">
      <dgm:prSet/>
      <dgm:spPr/>
      <dgm:t>
        <a:bodyPr/>
        <a:lstStyle/>
        <a:p>
          <a:endParaRPr lang="en-US"/>
        </a:p>
      </dgm:t>
    </dgm:pt>
    <dgm:pt modelId="{8CFD6410-6141-4E76-BC89-FD3684ED25AF}">
      <dgm:prSet phldrT="[Text]" custT="1"/>
      <dgm:spPr/>
      <dgm:t>
        <a:bodyPr/>
        <a:lstStyle/>
        <a:p>
          <a:pPr algn="just"/>
          <a:r>
            <a:rPr lang="et-EE" sz="800" b="1" kern="1200" dirty="0">
              <a:solidFill>
                <a:srgbClr val="0070C0"/>
              </a:solidFill>
            </a:rPr>
            <a:t>Tulemus –</a:t>
          </a:r>
          <a:r>
            <a:rPr lang="et-EE" sz="800" kern="1200" dirty="0"/>
            <a:t> Valitsemisala kompetentside võimelünkade arendamise </a:t>
          </a:r>
          <a:r>
            <a:rPr lang="en-US" sz="800" kern="1200" dirty="0"/>
            <a:t>koolituste süsteem </a:t>
          </a:r>
          <a:r>
            <a:rPr lang="et-EE" sz="800" kern="1200" dirty="0"/>
            <a:t>on välja töötatud ja juurutatud. O</a:t>
          </a:r>
          <a:r>
            <a:rPr kumimoji="0" lang="et-EE" sz="800" b="0" i="0" u="none" strike="noStrike" kern="1200" cap="none" spc="0" normalizeH="0" baseline="0" noProof="0" dirty="0" err="1">
              <a:ln>
                <a:noFill/>
              </a:ln>
              <a:solidFill>
                <a:prstClr val="black"/>
              </a:solidFill>
              <a:effectLst/>
              <a:uLnTx/>
              <a:uFillTx/>
              <a:latin typeface="Calibri" panose="020F0502020204030204"/>
              <a:ea typeface="+mn-ea"/>
              <a:cs typeface="+mn-cs"/>
            </a:rPr>
            <a:t>lulised</a:t>
          </a:r>
          <a:r>
            <a:rPr kumimoji="0" lang="et-EE" sz="800" b="0" i="0" u="none" strike="noStrike" kern="1200" cap="none" spc="0" normalizeH="0" baseline="0" noProof="0" dirty="0">
              <a:ln>
                <a:noFill/>
              </a:ln>
              <a:solidFill>
                <a:prstClr val="black"/>
              </a:solidFill>
              <a:effectLst/>
              <a:uLnTx/>
              <a:uFillTx/>
              <a:latin typeface="Calibri" panose="020F0502020204030204"/>
              <a:ea typeface="+mn-ea"/>
              <a:cs typeface="+mn-cs"/>
            </a:rPr>
            <a:t> positsioonid (sh andmed, arhitektuur) on täidetud ja valitsemisalas </a:t>
          </a:r>
          <a:r>
            <a:rPr lang="et-EE" sz="800" kern="1200" dirty="0"/>
            <a:t>töötavad kompetentsed digipädevad ja digiteadlikud </a:t>
          </a:r>
          <a:r>
            <a:rPr lang="en-US" sz="800" kern="1200" dirty="0"/>
            <a:t>oma valdkonna eksperdid, kes juhivad/aitavad kaasa digipöörde elluviimisel ning kes vajadusel juhendavad olemasolevaid töötajaid sisekoolitussüsteemi raames</a:t>
          </a:r>
          <a:r>
            <a:rPr lang="et-EE" sz="800" kern="1200" dirty="0"/>
            <a:t>.  Suur</a:t>
          </a:r>
          <a:r>
            <a:rPr lang="en-US" sz="800" kern="1200" dirty="0"/>
            <a:t>imad rõhuasetused on targa tellija,</a:t>
          </a:r>
          <a:r>
            <a:rPr lang="et-EE" sz="800" kern="1200" dirty="0"/>
            <a:t> andmehalduri,</a:t>
          </a:r>
          <a:r>
            <a:rPr lang="en-US" sz="800" kern="1200" dirty="0"/>
            <a:t> ärianalüütiku ja testija rolli</a:t>
          </a:r>
          <a:r>
            <a:rPr lang="et-EE" sz="800" kern="1200" dirty="0"/>
            <a:t>l. </a:t>
          </a:r>
          <a:endParaRPr lang="en-US" sz="800" kern="1200" dirty="0"/>
        </a:p>
      </dgm:t>
    </dgm:pt>
    <dgm:pt modelId="{CBD9A1A8-442F-4A6D-8E50-E28E8D7DFD17}" type="parTrans" cxnId="{9897E912-68D2-4092-9688-C29A147E3A24}">
      <dgm:prSet/>
      <dgm:spPr/>
      <dgm:t>
        <a:bodyPr/>
        <a:lstStyle/>
        <a:p>
          <a:endParaRPr lang="en-US"/>
        </a:p>
      </dgm:t>
    </dgm:pt>
    <dgm:pt modelId="{C4118B18-A347-4896-8713-AEEF450B40D5}" type="sibTrans" cxnId="{9897E912-68D2-4092-9688-C29A147E3A24}">
      <dgm:prSet/>
      <dgm:spPr/>
      <dgm:t>
        <a:bodyPr/>
        <a:lstStyle/>
        <a:p>
          <a:endParaRPr lang="en-US"/>
        </a:p>
      </dgm:t>
    </dgm:pt>
    <dgm:pt modelId="{9315369B-1F10-4D31-8358-C76FACA365E3}">
      <dgm:prSet phldrT="[Text]" custT="1"/>
      <dgm:spPr/>
      <dgm:t>
        <a:bodyPr/>
        <a:lstStyle/>
        <a:p>
          <a:pPr algn="just"/>
          <a:r>
            <a:rPr lang="et-EE" sz="800" b="1" kern="1200" dirty="0">
              <a:solidFill>
                <a:srgbClr val="0070C0"/>
              </a:solidFill>
            </a:rPr>
            <a:t>Hetkeolukord</a:t>
          </a:r>
          <a:r>
            <a:rPr lang="et-EE" sz="800" kern="1200" dirty="0"/>
            <a:t> - PTA liideti kokku </a:t>
          </a:r>
          <a:r>
            <a:rPr lang="et-EE" sz="800" kern="1200" dirty="0" err="1"/>
            <a:t>VTAst</a:t>
          </a:r>
          <a:r>
            <a:rPr lang="et-EE" sz="800" kern="1200" dirty="0"/>
            <a:t> ja </a:t>
          </a:r>
          <a:r>
            <a:rPr lang="et-EE" sz="800" kern="1200" dirty="0" err="1"/>
            <a:t>PMAs</a:t>
          </a:r>
          <a:r>
            <a:rPr lang="et-EE" sz="800" kern="1200" dirty="0"/>
            <a:t> aastal 2021. Mõlemal asutusel on enda järelevalve tarbeks </a:t>
          </a:r>
          <a:r>
            <a:rPr lang="et-EE" sz="800" kern="1200" dirty="0" err="1"/>
            <a:t>infosüsteemid</a:t>
          </a:r>
          <a:r>
            <a:rPr lang="et-EE" sz="800" kern="1200" dirty="0"/>
            <a:t>, mis ajale jalgu jäämas (ca 10 a vanad). Lisaks tarvis asutuse liitmisest tulenevalt teha märkimisväärselt teenuseid ringi nii kliendi kui ametniku vaatest, et parandada järelevalve efektiivsust ning  kliendikesksust. Täiendavalt on </a:t>
          </a:r>
          <a:r>
            <a:rPr lang="et-EE" sz="800" kern="1200" dirty="0" err="1"/>
            <a:t>PTAs</a:t>
          </a:r>
          <a:r>
            <a:rPr lang="et-EE" sz="800" kern="1200" dirty="0"/>
            <a:t> ka taakvarana Kutselise kalapüügi register, mille plaanime sammuti </a:t>
          </a:r>
          <a:r>
            <a:rPr lang="et-EE" sz="800" kern="1200" dirty="0" err="1"/>
            <a:t>MEISi</a:t>
          </a:r>
          <a:r>
            <a:rPr lang="et-EE" sz="800" kern="1200" dirty="0"/>
            <a:t> arendada.</a:t>
          </a:r>
          <a:endParaRPr lang="en-US" sz="800" kern="1200" dirty="0"/>
        </a:p>
      </dgm:t>
    </dgm:pt>
    <dgm:pt modelId="{78E3E6A0-AD06-4E11-AFE2-8B69CCFBA8D3}" type="parTrans" cxnId="{3E367D40-5782-400C-B5B6-D794E2FF4AA9}">
      <dgm:prSet/>
      <dgm:spPr/>
      <dgm:t>
        <a:bodyPr/>
        <a:lstStyle/>
        <a:p>
          <a:endParaRPr lang="et-EE"/>
        </a:p>
      </dgm:t>
    </dgm:pt>
    <dgm:pt modelId="{E358700A-3DED-45B2-B416-40F898190331}" type="sibTrans" cxnId="{3E367D40-5782-400C-B5B6-D794E2FF4AA9}">
      <dgm:prSet/>
      <dgm:spPr/>
      <dgm:t>
        <a:bodyPr/>
        <a:lstStyle/>
        <a:p>
          <a:endParaRPr lang="et-EE"/>
        </a:p>
      </dgm:t>
    </dgm:pt>
    <dgm:pt modelId="{D05729B2-5911-4C45-8F49-33E4383A7D45}">
      <dgm:prSet phldrT="[Text]" custT="1"/>
      <dgm:spPr/>
      <dgm:t>
        <a:bodyPr/>
        <a:lstStyle/>
        <a:p>
          <a:pPr algn="just"/>
          <a:r>
            <a:rPr lang="et-EE" sz="800" b="1" kern="1200" dirty="0">
              <a:solidFill>
                <a:srgbClr val="0070C0"/>
              </a:solidFill>
              <a:latin typeface="Calibri" panose="020F0502020204030204"/>
              <a:ea typeface="+mn-ea"/>
              <a:cs typeface="+mn-cs"/>
            </a:rPr>
            <a:t>Personal</a:t>
          </a:r>
          <a:r>
            <a:rPr lang="et-EE" sz="800" kern="1200" dirty="0"/>
            <a:t> – Toetamaks ülemineku protsessi kõigi PTA teenuste üleviimiseks uuele kujule uuele platvormile on vaja värvata juurde  täiendavad 5 rolli  (3 arendajate, 1 analüütik, 1 administraator) digipöörde ajaks.</a:t>
          </a:r>
          <a:endParaRPr lang="en-US" sz="800" kern="1200" dirty="0"/>
        </a:p>
      </dgm:t>
    </dgm:pt>
    <dgm:pt modelId="{9F3B48A1-EA8D-4193-8059-95E3A68DEAE5}" type="parTrans" cxnId="{E5C0C910-9DFE-4E97-86BF-2799A8CE5544}">
      <dgm:prSet/>
      <dgm:spPr/>
      <dgm:t>
        <a:bodyPr/>
        <a:lstStyle/>
        <a:p>
          <a:endParaRPr lang="et-EE"/>
        </a:p>
      </dgm:t>
    </dgm:pt>
    <dgm:pt modelId="{AB73B5B3-0D4E-4CDC-9379-5D2A71020753}" type="sibTrans" cxnId="{E5C0C910-9DFE-4E97-86BF-2799A8CE5544}">
      <dgm:prSet/>
      <dgm:spPr/>
      <dgm:t>
        <a:bodyPr/>
        <a:lstStyle/>
        <a:p>
          <a:endParaRPr lang="et-EE"/>
        </a:p>
      </dgm:t>
    </dgm:pt>
    <dgm:pt modelId="{0861C74A-736E-4E1B-B989-C517CDB585FF}">
      <dgm:prSet phldrT="[Text]" custT="1"/>
      <dgm:spPr/>
      <dgm:t>
        <a:bodyPr/>
        <a:lstStyle/>
        <a:p>
          <a:pPr algn="just"/>
          <a:r>
            <a:rPr lang="et-EE" sz="800" b="1" kern="1200" dirty="0">
              <a:solidFill>
                <a:srgbClr val="0070C0"/>
              </a:solidFill>
              <a:latin typeface="Calibri" panose="020F0502020204030204"/>
              <a:ea typeface="+mn-ea"/>
              <a:cs typeface="+mn-cs"/>
            </a:rPr>
            <a:t> Tulemus </a:t>
          </a:r>
          <a:r>
            <a:rPr lang="et-EE" sz="800" kern="1200" dirty="0">
              <a:latin typeface="+mn-lt"/>
            </a:rPr>
            <a:t>- </a:t>
          </a:r>
          <a:r>
            <a:rPr lang="et-EE" sz="800" kern="1200" dirty="0">
              <a:latin typeface="+mn-lt"/>
              <a:cs typeface="Times New Roman" panose="02020603050405020304" pitchFamily="18" charset="0"/>
            </a:rPr>
            <a:t> </a:t>
          </a:r>
          <a:r>
            <a:rPr lang="et-EE" sz="800" kern="1200" dirty="0" err="1">
              <a:latin typeface="+mn-lt"/>
              <a:cs typeface="Times New Roman" panose="02020603050405020304" pitchFamily="18" charset="0"/>
            </a:rPr>
            <a:t>AngularJS</a:t>
          </a:r>
          <a:r>
            <a:rPr lang="et-EE" sz="800" kern="1200" dirty="0">
              <a:latin typeface="+mn-lt"/>
              <a:cs typeface="Times New Roman" panose="02020603050405020304" pitchFamily="18" charset="0"/>
            </a:rPr>
            <a:t> raamistikule arendatud </a:t>
          </a:r>
          <a:r>
            <a:rPr lang="et-EE" sz="800" kern="1200" dirty="0" err="1">
              <a:latin typeface="+mn-lt"/>
              <a:cs typeface="Times New Roman" panose="02020603050405020304" pitchFamily="18" charset="0"/>
            </a:rPr>
            <a:t>infosüsteemid</a:t>
          </a:r>
          <a:r>
            <a:rPr lang="et-EE" sz="800" kern="1200" dirty="0">
              <a:latin typeface="+mn-lt"/>
              <a:cs typeface="Times New Roman" panose="02020603050405020304" pitchFamily="18" charset="0"/>
            </a:rPr>
            <a:t>/e-teenused on üle viidud </a:t>
          </a:r>
          <a:r>
            <a:rPr lang="et-EE" sz="800" kern="1200" dirty="0" err="1">
              <a:latin typeface="+mn-lt"/>
              <a:cs typeface="Times New Roman" panose="02020603050405020304" pitchFamily="18" charset="0"/>
            </a:rPr>
            <a:t>Angular</a:t>
          </a:r>
          <a:r>
            <a:rPr lang="et-EE" sz="800" kern="1200" dirty="0">
              <a:latin typeface="+mn-lt"/>
              <a:cs typeface="Times New Roman" panose="02020603050405020304" pitchFamily="18" charset="0"/>
            </a:rPr>
            <a:t> raamistikule. Puudutab see ca 30 teenuste kuvasid. Projekti raames luuakse taaskasutatavaid komponente, mida saab järgmiste infosüsteemide/e-teenuste arendamisel kasutusele võtta ning selle tulemusena on arendused odavamad.</a:t>
          </a:r>
          <a:endParaRPr lang="en-US" sz="800" kern="1200" dirty="0">
            <a:latin typeface="+mn-lt"/>
          </a:endParaRPr>
        </a:p>
      </dgm:t>
    </dgm:pt>
    <dgm:pt modelId="{7AE47742-3CB0-4959-B292-19E53F72EE26}" type="parTrans" cxnId="{AAF20591-EA2E-4A64-B0B8-B65F273672B9}">
      <dgm:prSet/>
      <dgm:spPr/>
      <dgm:t>
        <a:bodyPr/>
        <a:lstStyle/>
        <a:p>
          <a:endParaRPr lang="et-EE"/>
        </a:p>
      </dgm:t>
    </dgm:pt>
    <dgm:pt modelId="{FDC90EBF-2772-4AD6-BB36-D74A42F375BE}" type="sibTrans" cxnId="{AAF20591-EA2E-4A64-B0B8-B65F273672B9}">
      <dgm:prSet/>
      <dgm:spPr/>
      <dgm:t>
        <a:bodyPr/>
        <a:lstStyle/>
        <a:p>
          <a:endParaRPr lang="et-EE"/>
        </a:p>
      </dgm:t>
    </dgm:pt>
    <dgm:pt modelId="{6A476653-ACAB-4642-994A-122455802F48}">
      <dgm:prSet custT="1"/>
      <dgm:spPr/>
      <dgm:t>
        <a:bodyPr/>
        <a:lstStyle/>
        <a:p>
          <a:pPr algn="just"/>
          <a:r>
            <a:rPr lang="et-EE" sz="800" b="1" kern="1200" dirty="0">
              <a:solidFill>
                <a:srgbClr val="0070C0"/>
              </a:solidFill>
              <a:latin typeface="Calibri" panose="020F0502020204030204"/>
              <a:ea typeface="+mn-ea"/>
              <a:cs typeface="+mn-cs"/>
            </a:rPr>
            <a:t>Personal </a:t>
          </a:r>
          <a:r>
            <a:rPr lang="et-EE" sz="800" b="0" kern="1200" dirty="0">
              <a:latin typeface="+mn-lt"/>
            </a:rPr>
            <a:t>– Omade jõududega + arenduspartner</a:t>
          </a:r>
        </a:p>
      </dgm:t>
    </dgm:pt>
    <dgm:pt modelId="{7CE7F8D4-10F7-42A8-8EDC-F34831D92069}" type="parTrans" cxnId="{94DA282D-A4C6-417A-9939-3D87134BD86B}">
      <dgm:prSet/>
      <dgm:spPr/>
      <dgm:t>
        <a:bodyPr/>
        <a:lstStyle/>
        <a:p>
          <a:endParaRPr lang="et-EE"/>
        </a:p>
      </dgm:t>
    </dgm:pt>
    <dgm:pt modelId="{EB656D44-2A8A-4302-A14C-CBA37A0BBD2C}" type="sibTrans" cxnId="{94DA282D-A4C6-417A-9939-3D87134BD86B}">
      <dgm:prSet/>
      <dgm:spPr/>
      <dgm:t>
        <a:bodyPr/>
        <a:lstStyle/>
        <a:p>
          <a:endParaRPr lang="et-EE"/>
        </a:p>
      </dgm:t>
    </dgm:pt>
    <dgm:pt modelId="{08E64C0C-7306-4862-8285-17F9D048E44B}">
      <dgm:prSet custT="1"/>
      <dgm:spPr/>
      <dgm:t>
        <a:bodyPr/>
        <a:lstStyle/>
        <a:p>
          <a:pPr algn="just"/>
          <a:endParaRPr lang="et-EE" sz="800" b="0" kern="1200" dirty="0">
            <a:latin typeface="+mn-lt"/>
          </a:endParaRPr>
        </a:p>
      </dgm:t>
    </dgm:pt>
    <dgm:pt modelId="{513F2F21-77EF-4771-987F-12C50933D4EA}" type="parTrans" cxnId="{3C400297-B42B-4148-A3CE-C53A5FBE9F72}">
      <dgm:prSet/>
      <dgm:spPr/>
      <dgm:t>
        <a:bodyPr/>
        <a:lstStyle/>
        <a:p>
          <a:endParaRPr lang="et-EE"/>
        </a:p>
      </dgm:t>
    </dgm:pt>
    <dgm:pt modelId="{9D270994-D528-4A40-81A3-8CABB7B90AB0}" type="sibTrans" cxnId="{3C400297-B42B-4148-A3CE-C53A5FBE9F72}">
      <dgm:prSet/>
      <dgm:spPr/>
      <dgm:t>
        <a:bodyPr/>
        <a:lstStyle/>
        <a:p>
          <a:endParaRPr lang="et-EE"/>
        </a:p>
      </dgm:t>
    </dgm:pt>
    <dgm:pt modelId="{66D10BC4-921C-4C36-A0EF-5916FC19888B}">
      <dgm:prSet custT="1"/>
      <dgm:spPr/>
      <dgm:t>
        <a:bodyPr/>
        <a:lstStyle/>
        <a:p>
          <a:pPr algn="just"/>
          <a:endParaRPr lang="et-EE" sz="800" b="0" kern="1200" dirty="0">
            <a:latin typeface="+mn-lt"/>
          </a:endParaRPr>
        </a:p>
      </dgm:t>
    </dgm:pt>
    <dgm:pt modelId="{204F819E-F0B5-40F6-AA37-D2250F4AD883}" type="parTrans" cxnId="{435548B6-9223-407A-B7A0-83494EED9176}">
      <dgm:prSet/>
      <dgm:spPr/>
      <dgm:t>
        <a:bodyPr/>
        <a:lstStyle/>
        <a:p>
          <a:endParaRPr lang="et-EE"/>
        </a:p>
      </dgm:t>
    </dgm:pt>
    <dgm:pt modelId="{3D659079-A45E-49A3-A2C7-3CAFD6D777E6}" type="sibTrans" cxnId="{435548B6-9223-407A-B7A0-83494EED9176}">
      <dgm:prSet/>
      <dgm:spPr/>
      <dgm:t>
        <a:bodyPr/>
        <a:lstStyle/>
        <a:p>
          <a:endParaRPr lang="et-EE"/>
        </a:p>
      </dgm:t>
    </dgm:pt>
    <dgm:pt modelId="{D6836660-6C42-4E66-932D-C0BC8E4FAE06}">
      <dgm:prSet custT="1"/>
      <dgm:spPr/>
      <dgm:t>
        <a:bodyPr/>
        <a:lstStyle/>
        <a:p>
          <a:pPr algn="just"/>
          <a:endParaRPr lang="et-EE" sz="800" b="0" kern="1200" dirty="0">
            <a:latin typeface="+mn-lt"/>
          </a:endParaRPr>
        </a:p>
      </dgm:t>
    </dgm:pt>
    <dgm:pt modelId="{A2C19148-A1D0-4F59-8B1A-437E8E8FEF99}" type="parTrans" cxnId="{73355A3B-A546-40EA-AA94-4A9B8CA9E09B}">
      <dgm:prSet/>
      <dgm:spPr/>
      <dgm:t>
        <a:bodyPr/>
        <a:lstStyle/>
        <a:p>
          <a:endParaRPr lang="et-EE"/>
        </a:p>
      </dgm:t>
    </dgm:pt>
    <dgm:pt modelId="{C9A3CE43-48CE-4D4D-ABC6-37E2712648FE}" type="sibTrans" cxnId="{73355A3B-A546-40EA-AA94-4A9B8CA9E09B}">
      <dgm:prSet/>
      <dgm:spPr/>
      <dgm:t>
        <a:bodyPr/>
        <a:lstStyle/>
        <a:p>
          <a:endParaRPr lang="et-EE"/>
        </a:p>
      </dgm:t>
    </dgm:pt>
    <dgm:pt modelId="{ADD1C0CA-7B9E-4AFB-A47E-FC9AB9B002F6}">
      <dgm:prSet custT="1"/>
      <dgm:spPr/>
      <dgm:t>
        <a:bodyPr/>
        <a:lstStyle/>
        <a:p>
          <a:pPr algn="just"/>
          <a:endParaRPr lang="et-EE" sz="800" b="0" kern="1200" dirty="0">
            <a:latin typeface="+mn-lt"/>
          </a:endParaRPr>
        </a:p>
      </dgm:t>
    </dgm:pt>
    <dgm:pt modelId="{9FFBFBCB-CF22-4B65-A276-BF73D0DEC0BA}" type="parTrans" cxnId="{DBC138A3-4DC5-4CEB-A18C-980F939F5EAA}">
      <dgm:prSet/>
      <dgm:spPr/>
      <dgm:t>
        <a:bodyPr/>
        <a:lstStyle/>
        <a:p>
          <a:endParaRPr lang="et-EE"/>
        </a:p>
      </dgm:t>
    </dgm:pt>
    <dgm:pt modelId="{8FBA2CAC-8EAF-45A3-8C55-1FD745ABA0D9}" type="sibTrans" cxnId="{DBC138A3-4DC5-4CEB-A18C-980F939F5EAA}">
      <dgm:prSet/>
      <dgm:spPr/>
      <dgm:t>
        <a:bodyPr/>
        <a:lstStyle/>
        <a:p>
          <a:endParaRPr lang="et-EE"/>
        </a:p>
      </dgm:t>
    </dgm:pt>
    <dgm:pt modelId="{AEEC4F82-5786-4392-9208-AEEF685FE99E}">
      <dgm:prSet custT="1"/>
      <dgm:spPr/>
      <dgm:t>
        <a:bodyPr/>
        <a:lstStyle/>
        <a:p>
          <a:pPr algn="just"/>
          <a:endParaRPr lang="et-EE" sz="800" b="0" kern="1200" dirty="0">
            <a:latin typeface="+mn-lt"/>
          </a:endParaRPr>
        </a:p>
      </dgm:t>
    </dgm:pt>
    <dgm:pt modelId="{3DCE91E0-A84E-4A0E-BFB6-400C06668F5F}" type="parTrans" cxnId="{B5EEE982-B71C-4673-9B52-2F67D2D7F270}">
      <dgm:prSet/>
      <dgm:spPr/>
      <dgm:t>
        <a:bodyPr/>
        <a:lstStyle/>
        <a:p>
          <a:endParaRPr lang="et-EE"/>
        </a:p>
      </dgm:t>
    </dgm:pt>
    <dgm:pt modelId="{B31474A1-014E-4153-A22F-8E29189BB8D6}" type="sibTrans" cxnId="{B5EEE982-B71C-4673-9B52-2F67D2D7F270}">
      <dgm:prSet/>
      <dgm:spPr/>
      <dgm:t>
        <a:bodyPr/>
        <a:lstStyle/>
        <a:p>
          <a:endParaRPr lang="et-EE"/>
        </a:p>
      </dgm:t>
    </dgm:pt>
    <dgm:pt modelId="{B28FA1BE-79F0-469A-B563-68645FC6E735}">
      <dgm:prSet custT="1"/>
      <dgm:spPr/>
      <dgm:t>
        <a:bodyPr/>
        <a:lstStyle/>
        <a:p>
          <a:pPr algn="just"/>
          <a:endParaRPr lang="et-EE" sz="800" b="0" kern="1200" dirty="0">
            <a:latin typeface="+mn-lt"/>
          </a:endParaRPr>
        </a:p>
      </dgm:t>
    </dgm:pt>
    <dgm:pt modelId="{6BD9673E-1962-4F37-A07C-0B21D278FD21}" type="parTrans" cxnId="{3664CC3A-2EFC-446F-866A-3B04D9E737D5}">
      <dgm:prSet/>
      <dgm:spPr/>
      <dgm:t>
        <a:bodyPr/>
        <a:lstStyle/>
        <a:p>
          <a:endParaRPr lang="et-EE"/>
        </a:p>
      </dgm:t>
    </dgm:pt>
    <dgm:pt modelId="{DCD13604-A1F5-4953-95F5-37D438141499}" type="sibTrans" cxnId="{3664CC3A-2EFC-446F-866A-3B04D9E737D5}">
      <dgm:prSet/>
      <dgm:spPr/>
      <dgm:t>
        <a:bodyPr/>
        <a:lstStyle/>
        <a:p>
          <a:endParaRPr lang="et-EE"/>
        </a:p>
      </dgm:t>
    </dgm:pt>
    <dgm:pt modelId="{E6A8E1C7-3556-409E-A6A6-29EB3ABE9DCD}">
      <dgm:prSet custT="1"/>
      <dgm:spPr/>
      <dgm:t>
        <a:bodyPr/>
        <a:lstStyle/>
        <a:p>
          <a:pPr algn="just"/>
          <a:endParaRPr lang="et-EE" sz="800" b="0" kern="1200" dirty="0">
            <a:latin typeface="+mn-lt"/>
          </a:endParaRPr>
        </a:p>
      </dgm:t>
    </dgm:pt>
    <dgm:pt modelId="{453B5510-28EA-4E11-8499-F5BE71DDFFF6}" type="parTrans" cxnId="{871C1993-FE9A-49B2-9756-3F9A19B9D1FC}">
      <dgm:prSet/>
      <dgm:spPr/>
      <dgm:t>
        <a:bodyPr/>
        <a:lstStyle/>
        <a:p>
          <a:endParaRPr lang="et-EE"/>
        </a:p>
      </dgm:t>
    </dgm:pt>
    <dgm:pt modelId="{3EBC1662-67C5-4604-8AE6-86D30BA14892}" type="sibTrans" cxnId="{871C1993-FE9A-49B2-9756-3F9A19B9D1FC}">
      <dgm:prSet/>
      <dgm:spPr/>
      <dgm:t>
        <a:bodyPr/>
        <a:lstStyle/>
        <a:p>
          <a:endParaRPr lang="et-EE"/>
        </a:p>
      </dgm:t>
    </dgm:pt>
    <dgm:pt modelId="{F168D2AD-A846-4C90-BCB6-72CD5EF90EF6}">
      <dgm:prSet custT="1"/>
      <dgm:spPr/>
      <dgm:t>
        <a:bodyPr/>
        <a:lstStyle/>
        <a:p>
          <a:pPr algn="just"/>
          <a:endParaRPr lang="et-EE" sz="800" b="0" kern="1200" dirty="0">
            <a:latin typeface="+mn-lt"/>
          </a:endParaRPr>
        </a:p>
      </dgm:t>
    </dgm:pt>
    <dgm:pt modelId="{522D749F-04EE-4A9C-8B6B-14FE363A85FB}" type="parTrans" cxnId="{1463ABE1-E4DB-4BC0-AB19-8A0A01D09206}">
      <dgm:prSet/>
      <dgm:spPr/>
      <dgm:t>
        <a:bodyPr/>
        <a:lstStyle/>
        <a:p>
          <a:endParaRPr lang="et-EE"/>
        </a:p>
      </dgm:t>
    </dgm:pt>
    <dgm:pt modelId="{EFF1C642-5AC0-4AFE-867E-63CB7FAED23C}" type="sibTrans" cxnId="{1463ABE1-E4DB-4BC0-AB19-8A0A01D09206}">
      <dgm:prSet/>
      <dgm:spPr/>
      <dgm:t>
        <a:bodyPr/>
        <a:lstStyle/>
        <a:p>
          <a:endParaRPr lang="et-EE"/>
        </a:p>
      </dgm:t>
    </dgm:pt>
    <dgm:pt modelId="{9A1E396F-CCD5-4EDB-954B-E4064F7DBFB1}">
      <dgm:prSet custT="1"/>
      <dgm:spPr/>
      <dgm:t>
        <a:bodyPr/>
        <a:lstStyle/>
        <a:p>
          <a:pPr algn="just"/>
          <a:endParaRPr lang="et-EE" sz="800" b="0" kern="1200" dirty="0">
            <a:latin typeface="+mn-lt"/>
          </a:endParaRPr>
        </a:p>
      </dgm:t>
    </dgm:pt>
    <dgm:pt modelId="{B1C17882-43DD-4A8F-BAC4-30215F53137E}" type="parTrans" cxnId="{3E226900-709C-436B-BB10-929DD1DD0B4F}">
      <dgm:prSet/>
      <dgm:spPr/>
      <dgm:t>
        <a:bodyPr/>
        <a:lstStyle/>
        <a:p>
          <a:endParaRPr lang="et-EE"/>
        </a:p>
      </dgm:t>
    </dgm:pt>
    <dgm:pt modelId="{D19044A7-02D1-4138-BE28-50ADF9F8DB44}" type="sibTrans" cxnId="{3E226900-709C-436B-BB10-929DD1DD0B4F}">
      <dgm:prSet/>
      <dgm:spPr/>
      <dgm:t>
        <a:bodyPr/>
        <a:lstStyle/>
        <a:p>
          <a:endParaRPr lang="et-EE"/>
        </a:p>
      </dgm:t>
    </dgm:pt>
    <dgm:pt modelId="{F4FD0FBC-F3E4-48AD-8313-AF60A72B79A8}">
      <dgm:prSet custT="1"/>
      <dgm:spPr/>
      <dgm:t>
        <a:bodyPr/>
        <a:lstStyle/>
        <a:p>
          <a:pPr algn="just"/>
          <a:endParaRPr lang="et-EE" sz="800" b="0" kern="1200" dirty="0">
            <a:latin typeface="+mn-lt"/>
          </a:endParaRPr>
        </a:p>
      </dgm:t>
    </dgm:pt>
    <dgm:pt modelId="{6FCD70F4-B216-4FDE-BE59-A4D100A9A00B}" type="parTrans" cxnId="{4FEE0EB3-C8C9-4320-8E1F-6DB7E2B66FD8}">
      <dgm:prSet/>
      <dgm:spPr/>
      <dgm:t>
        <a:bodyPr/>
        <a:lstStyle/>
        <a:p>
          <a:endParaRPr lang="et-EE"/>
        </a:p>
      </dgm:t>
    </dgm:pt>
    <dgm:pt modelId="{684CC80A-FC89-4FFB-A404-65423D26A82C}" type="sibTrans" cxnId="{4FEE0EB3-C8C9-4320-8E1F-6DB7E2B66FD8}">
      <dgm:prSet/>
      <dgm:spPr/>
      <dgm:t>
        <a:bodyPr/>
        <a:lstStyle/>
        <a:p>
          <a:endParaRPr lang="et-EE"/>
        </a:p>
      </dgm:t>
    </dgm:pt>
    <dgm:pt modelId="{544347D8-5845-4B24-A6A9-5ED3CE6C00B9}">
      <dgm:prSet custT="1"/>
      <dgm:spPr/>
      <dgm:t>
        <a:bodyPr/>
        <a:lstStyle/>
        <a:p>
          <a:pPr algn="just"/>
          <a:endParaRPr lang="et-EE" sz="800" b="0" kern="1200" dirty="0">
            <a:latin typeface="+mn-lt"/>
          </a:endParaRPr>
        </a:p>
      </dgm:t>
    </dgm:pt>
    <dgm:pt modelId="{F45AD276-992D-4667-9AF2-C5222702F4AC}" type="parTrans" cxnId="{927F00C2-6416-4B72-BB83-08B47550C192}">
      <dgm:prSet/>
      <dgm:spPr/>
      <dgm:t>
        <a:bodyPr/>
        <a:lstStyle/>
        <a:p>
          <a:endParaRPr lang="et-EE"/>
        </a:p>
      </dgm:t>
    </dgm:pt>
    <dgm:pt modelId="{05D7187F-F6F3-4EE0-BDAF-DC8B43017737}" type="sibTrans" cxnId="{927F00C2-6416-4B72-BB83-08B47550C192}">
      <dgm:prSet/>
      <dgm:spPr/>
      <dgm:t>
        <a:bodyPr/>
        <a:lstStyle/>
        <a:p>
          <a:endParaRPr lang="et-EE"/>
        </a:p>
      </dgm:t>
    </dgm:pt>
    <dgm:pt modelId="{1DAAC1C8-9995-48CC-873F-A30A49B5071E}">
      <dgm:prSet custT="1"/>
      <dgm:spPr/>
      <dgm:t>
        <a:bodyPr/>
        <a:lstStyle/>
        <a:p>
          <a:pPr algn="just"/>
          <a:r>
            <a:rPr lang="et-EE" sz="800" b="1" kern="1200" dirty="0">
              <a:solidFill>
                <a:srgbClr val="0070C0"/>
              </a:solidFill>
              <a:latin typeface="+mn-lt"/>
            </a:rPr>
            <a:t>Oht, kui ei realiseeru </a:t>
          </a:r>
          <a:r>
            <a:rPr lang="et-EE" sz="800" b="1" kern="1200" dirty="0">
              <a:latin typeface="+mn-lt"/>
            </a:rPr>
            <a:t>–</a:t>
          </a:r>
          <a:r>
            <a:rPr lang="et-EE" sz="800" kern="1200" dirty="0">
              <a:solidFill>
                <a:srgbClr val="FFC000"/>
              </a:solidFill>
              <a:latin typeface="+mn-lt"/>
            </a:rPr>
            <a:t> </a:t>
          </a:r>
          <a:r>
            <a:rPr lang="et-EE" sz="800" kern="1200" dirty="0">
              <a:latin typeface="+mn-lt"/>
            </a:rPr>
            <a:t>Puudub valmisolek SAP BO taakvaraks muutumise hetkel – Euroopa suunaline rahade kasutamise aruandlus ohus. Infoturbe risk. Personaalse riigi eesmärke toetavate teadmusteenuste kvaliteet kannatab.</a:t>
          </a:r>
        </a:p>
      </dgm:t>
    </dgm:pt>
    <dgm:pt modelId="{817993D1-F4E3-4221-B725-29A04ADDEA22}" type="parTrans" cxnId="{E5EFA503-FC62-4AD6-94AD-4C8D5E460FCA}">
      <dgm:prSet/>
      <dgm:spPr/>
      <dgm:t>
        <a:bodyPr/>
        <a:lstStyle/>
        <a:p>
          <a:endParaRPr lang="et-EE"/>
        </a:p>
      </dgm:t>
    </dgm:pt>
    <dgm:pt modelId="{AF1915E5-830D-4D28-808F-2764565486A6}" type="sibTrans" cxnId="{E5EFA503-FC62-4AD6-94AD-4C8D5E460FCA}">
      <dgm:prSet/>
      <dgm:spPr/>
      <dgm:t>
        <a:bodyPr/>
        <a:lstStyle/>
        <a:p>
          <a:endParaRPr lang="et-EE"/>
        </a:p>
      </dgm:t>
    </dgm:pt>
    <dgm:pt modelId="{656392C6-7938-4C31-A59F-A289CAF7B87F}">
      <dgm:prSet custT="1"/>
      <dgm:spPr/>
      <dgm:t>
        <a:bodyPr/>
        <a:lstStyle/>
        <a:p>
          <a:pPr algn="just"/>
          <a:r>
            <a:rPr lang="et-EE" sz="800" b="1" kern="1200" dirty="0">
              <a:solidFill>
                <a:srgbClr val="0070C0"/>
              </a:solidFill>
              <a:latin typeface="Calibri" panose="020F0502020204030204"/>
              <a:ea typeface="+mn-ea"/>
              <a:cs typeface="+mn-cs"/>
            </a:rPr>
            <a:t>Personal</a:t>
          </a:r>
          <a:r>
            <a:rPr lang="et-EE" sz="800" kern="1200" dirty="0"/>
            <a:t> – </a:t>
          </a:r>
          <a:r>
            <a:rPr lang="et-EE" sz="800" b="0" kern="1200" dirty="0">
              <a:latin typeface="+mn-lt"/>
            </a:rPr>
            <a:t>Omade jõududega + analüüsi partner</a:t>
          </a:r>
          <a:endParaRPr lang="et-EE" sz="800" kern="1200" dirty="0">
            <a:latin typeface="+mn-lt"/>
          </a:endParaRPr>
        </a:p>
      </dgm:t>
    </dgm:pt>
    <dgm:pt modelId="{42157EA7-37F8-4FED-BF55-9715F364B04B}" type="parTrans" cxnId="{FF1EE2AD-BB90-4E7F-83F9-558048720EC7}">
      <dgm:prSet/>
      <dgm:spPr/>
      <dgm:t>
        <a:bodyPr/>
        <a:lstStyle/>
        <a:p>
          <a:endParaRPr lang="et-EE"/>
        </a:p>
      </dgm:t>
    </dgm:pt>
    <dgm:pt modelId="{74AD0B77-3227-4278-BADE-23ED1D71D1C3}" type="sibTrans" cxnId="{FF1EE2AD-BB90-4E7F-83F9-558048720EC7}">
      <dgm:prSet/>
      <dgm:spPr/>
      <dgm:t>
        <a:bodyPr/>
        <a:lstStyle/>
        <a:p>
          <a:endParaRPr lang="et-EE"/>
        </a:p>
      </dgm:t>
    </dgm:pt>
    <dgm:pt modelId="{D5074959-1443-419E-86E0-3FBA5038EE50}">
      <dgm:prSet custT="1"/>
      <dgm:spPr/>
      <dgm:t>
        <a:bodyPr/>
        <a:lstStyle/>
        <a:p>
          <a:pPr algn="l"/>
          <a:r>
            <a:rPr lang="et-EE" sz="800" b="1" kern="1200" dirty="0">
              <a:solidFill>
                <a:srgbClr val="0070C0"/>
              </a:solidFill>
              <a:latin typeface="Calibri" panose="020F0502020204030204"/>
              <a:ea typeface="+mn-ea"/>
              <a:cs typeface="+mn-cs"/>
            </a:rPr>
            <a:t>Personal</a:t>
          </a:r>
          <a:r>
            <a:rPr lang="et-EE" sz="800" kern="1200" dirty="0"/>
            <a:t> – </a:t>
          </a:r>
          <a:r>
            <a:rPr lang="et-EE" sz="800" b="0" kern="1200" dirty="0">
              <a:latin typeface="+mn-lt"/>
            </a:rPr>
            <a:t>Omade jõududega + analüüsi partner</a:t>
          </a:r>
          <a:endParaRPr lang="en-US" sz="800" kern="1200" dirty="0"/>
        </a:p>
      </dgm:t>
    </dgm:pt>
    <dgm:pt modelId="{735B2823-9257-4F59-A8B0-4E5B12F3DA40}" type="parTrans" cxnId="{4406AE6B-EF91-4E49-9DED-FE01D9E1FBA4}">
      <dgm:prSet/>
      <dgm:spPr/>
      <dgm:t>
        <a:bodyPr/>
        <a:lstStyle/>
        <a:p>
          <a:endParaRPr lang="et-EE"/>
        </a:p>
      </dgm:t>
    </dgm:pt>
    <dgm:pt modelId="{C1A7CB01-9FE0-455D-B23D-79C70D7CD75E}" type="sibTrans" cxnId="{4406AE6B-EF91-4E49-9DED-FE01D9E1FBA4}">
      <dgm:prSet/>
      <dgm:spPr/>
      <dgm:t>
        <a:bodyPr/>
        <a:lstStyle/>
        <a:p>
          <a:endParaRPr lang="et-EE"/>
        </a:p>
      </dgm:t>
    </dgm:pt>
    <dgm:pt modelId="{E9075AA5-5C4A-41E0-B7BB-2E518570FB9C}" type="pres">
      <dgm:prSet presAssocID="{8447569A-CA7A-49E1-8BF2-BEC28F71FA1A}" presName="Name0" presStyleCnt="0">
        <dgm:presLayoutVars>
          <dgm:dir/>
          <dgm:animLvl val="lvl"/>
          <dgm:resizeHandles val="exact"/>
        </dgm:presLayoutVars>
      </dgm:prSet>
      <dgm:spPr/>
    </dgm:pt>
    <dgm:pt modelId="{18D39C5A-8658-4204-81E6-B2EBEEDDCECB}" type="pres">
      <dgm:prSet presAssocID="{1789D5FE-F342-406D-BCC1-79B8AFAABA6E}" presName="composite" presStyleCnt="0"/>
      <dgm:spPr/>
    </dgm:pt>
    <dgm:pt modelId="{10E7705D-28B2-491E-AE90-56974AD7900E}" type="pres">
      <dgm:prSet presAssocID="{1789D5FE-F342-406D-BCC1-79B8AFAABA6E}" presName="parTx" presStyleLbl="alignNode1" presStyleIdx="0" presStyleCnt="4" custAng="10800000" custFlipVert="1" custScaleY="100000" custLinFactNeighborX="-166" custLinFactNeighborY="-48606">
        <dgm:presLayoutVars>
          <dgm:chMax val="0"/>
          <dgm:chPref val="0"/>
          <dgm:bulletEnabled val="1"/>
        </dgm:presLayoutVars>
      </dgm:prSet>
      <dgm:spPr/>
    </dgm:pt>
    <dgm:pt modelId="{347498CC-50C1-4C0A-85FA-3A4A2D9DB667}" type="pres">
      <dgm:prSet presAssocID="{1789D5FE-F342-406D-BCC1-79B8AFAABA6E}" presName="desTx" presStyleLbl="alignAccFollowNode1" presStyleIdx="0" presStyleCnt="4" custScaleY="101149" custLinFactNeighborX="-188" custLinFactNeighborY="82">
        <dgm:presLayoutVars>
          <dgm:bulletEnabled val="1"/>
        </dgm:presLayoutVars>
      </dgm:prSet>
      <dgm:spPr/>
    </dgm:pt>
    <dgm:pt modelId="{939CC5E3-9930-4AAE-BE0E-341AC2B28BEC}" type="pres">
      <dgm:prSet presAssocID="{5B1F7B4D-72AA-4F95-87AB-B1FB735FF37E}" presName="space" presStyleCnt="0"/>
      <dgm:spPr/>
    </dgm:pt>
    <dgm:pt modelId="{C4B16558-917F-4508-B2E6-F8C49813B4A3}" type="pres">
      <dgm:prSet presAssocID="{175D3955-8F98-4EEC-B567-6D3ECD87C6DF}" presName="composite" presStyleCnt="0"/>
      <dgm:spPr/>
    </dgm:pt>
    <dgm:pt modelId="{5C1DF1F4-ADCD-4C71-8AAF-7C9814A849C2}" type="pres">
      <dgm:prSet presAssocID="{175D3955-8F98-4EEC-B567-6D3ECD87C6DF}" presName="parTx" presStyleLbl="alignNode1" presStyleIdx="1" presStyleCnt="4" custLinFactNeighborX="188" custLinFactNeighborY="-50740">
        <dgm:presLayoutVars>
          <dgm:chMax val="0"/>
          <dgm:chPref val="0"/>
          <dgm:bulletEnabled val="1"/>
        </dgm:presLayoutVars>
      </dgm:prSet>
      <dgm:spPr/>
    </dgm:pt>
    <dgm:pt modelId="{2303109D-5052-449C-9BDC-3B891AF42C96}" type="pres">
      <dgm:prSet presAssocID="{175D3955-8F98-4EEC-B567-6D3ECD87C6DF}" presName="desTx" presStyleLbl="alignAccFollowNode1" presStyleIdx="1" presStyleCnt="4">
        <dgm:presLayoutVars>
          <dgm:bulletEnabled val="1"/>
        </dgm:presLayoutVars>
      </dgm:prSet>
      <dgm:spPr/>
    </dgm:pt>
    <dgm:pt modelId="{B964344F-B414-4A3C-911B-8F57646B43E1}" type="pres">
      <dgm:prSet presAssocID="{BF6E7FAC-8FF9-44DC-B7B0-EADEECB521D6}" presName="space" presStyleCnt="0"/>
      <dgm:spPr/>
    </dgm:pt>
    <dgm:pt modelId="{76DB1B52-FF4C-4D21-8AB8-982F16727FAB}" type="pres">
      <dgm:prSet presAssocID="{A1EF5E57-95F3-4C09-A96E-A06AC324AB76}" presName="composite" presStyleCnt="0"/>
      <dgm:spPr/>
    </dgm:pt>
    <dgm:pt modelId="{E93BD4B4-7104-4267-9C2A-5CC6F6E71F59}" type="pres">
      <dgm:prSet presAssocID="{A1EF5E57-95F3-4C09-A96E-A06AC324AB76}" presName="parTx" presStyleLbl="alignNode1" presStyleIdx="2" presStyleCnt="4" custLinFactNeighborX="-2440" custLinFactNeighborY="-48273">
        <dgm:presLayoutVars>
          <dgm:chMax val="0"/>
          <dgm:chPref val="0"/>
          <dgm:bulletEnabled val="1"/>
        </dgm:presLayoutVars>
      </dgm:prSet>
      <dgm:spPr/>
    </dgm:pt>
    <dgm:pt modelId="{E38FAF12-0B5A-417C-A84B-E5D9DA144205}" type="pres">
      <dgm:prSet presAssocID="{A1EF5E57-95F3-4C09-A96E-A06AC324AB76}" presName="desTx" presStyleLbl="alignAccFollowNode1" presStyleIdx="2" presStyleCnt="4">
        <dgm:presLayoutVars>
          <dgm:bulletEnabled val="1"/>
        </dgm:presLayoutVars>
      </dgm:prSet>
      <dgm:spPr/>
    </dgm:pt>
    <dgm:pt modelId="{77A3554F-35AD-432A-8DD7-B954CBA3240E}" type="pres">
      <dgm:prSet presAssocID="{728A0801-9228-4661-B1B8-D8920ED70DED}" presName="space" presStyleCnt="0"/>
      <dgm:spPr/>
    </dgm:pt>
    <dgm:pt modelId="{70E8F5EF-9A29-45C7-9052-B9E14AEFA8E5}" type="pres">
      <dgm:prSet presAssocID="{0C67CA9A-FCBB-4EC7-B22E-D5E061E36787}" presName="composite" presStyleCnt="0"/>
      <dgm:spPr/>
    </dgm:pt>
    <dgm:pt modelId="{3ED16432-F3A4-4F62-A985-84498A453E8B}" type="pres">
      <dgm:prSet presAssocID="{0C67CA9A-FCBB-4EC7-B22E-D5E061E36787}" presName="parTx" presStyleLbl="alignNode1" presStyleIdx="3" presStyleCnt="4" custLinFactNeighborX="166" custLinFactNeighborY="-48273">
        <dgm:presLayoutVars>
          <dgm:chMax val="0"/>
          <dgm:chPref val="0"/>
          <dgm:bulletEnabled val="1"/>
        </dgm:presLayoutVars>
      </dgm:prSet>
      <dgm:spPr/>
    </dgm:pt>
    <dgm:pt modelId="{06D1D54B-55FD-4B41-AA85-E6D36883DA33}" type="pres">
      <dgm:prSet presAssocID="{0C67CA9A-FCBB-4EC7-B22E-D5E061E36787}" presName="desTx" presStyleLbl="alignAccFollowNode1" presStyleIdx="3" presStyleCnt="4">
        <dgm:presLayoutVars>
          <dgm:bulletEnabled val="1"/>
        </dgm:presLayoutVars>
      </dgm:prSet>
      <dgm:spPr/>
    </dgm:pt>
  </dgm:ptLst>
  <dgm:cxnLst>
    <dgm:cxn modelId="{E2840400-A32B-402C-BCAA-FE6DE25379FF}" type="presOf" srcId="{6A476653-ACAB-4642-994A-122455802F48}" destId="{2303109D-5052-449C-9BDC-3B891AF42C96}" srcOrd="0" destOrd="3" presId="urn:microsoft.com/office/officeart/2005/8/layout/hList1"/>
    <dgm:cxn modelId="{52331200-3DE6-420B-84B9-61A10AC6AD14}" type="presOf" srcId="{AEEC4F82-5786-4392-9208-AEEF685FE99E}" destId="{2303109D-5052-449C-9BDC-3B891AF42C96}" srcOrd="0" destOrd="7" presId="urn:microsoft.com/office/officeart/2005/8/layout/hList1"/>
    <dgm:cxn modelId="{3E226900-709C-436B-BB10-929DD1DD0B4F}" srcId="{175D3955-8F98-4EEC-B567-6D3ECD87C6DF}" destId="{9A1E396F-CCD5-4EDB-954B-E4064F7DBFB1}" srcOrd="11" destOrd="0" parTransId="{B1C17882-43DD-4A8F-BAC4-30215F53137E}" sibTransId="{D19044A7-02D1-4138-BE28-50ADF9F8DB44}"/>
    <dgm:cxn modelId="{0B34B901-53BC-409C-9C7B-92C580EBDB22}" type="presOf" srcId="{2CAB9596-16BE-44C3-974E-465AADF1CA01}" destId="{06D1D54B-55FD-4B41-AA85-E6D36883DA33}" srcOrd="0" destOrd="1" presId="urn:microsoft.com/office/officeart/2005/8/layout/hList1"/>
    <dgm:cxn modelId="{E5EFA503-FC62-4AD6-94AD-4C8D5E460FCA}" srcId="{A1EF5E57-95F3-4C09-A96E-A06AC324AB76}" destId="{1DAAC1C8-9995-48CC-873F-A30A49B5071E}" srcOrd="2" destOrd="0" parTransId="{817993D1-F4E3-4221-B725-29A04ADDEA22}" sibTransId="{AF1915E5-830D-4D28-808F-2764565486A6}"/>
    <dgm:cxn modelId="{FA5D640C-0F9C-48BE-ADFA-9D2B1F970AC4}" srcId="{0C67CA9A-FCBB-4EC7-B22E-D5E061E36787}" destId="{2CAB9596-16BE-44C3-974E-465AADF1CA01}" srcOrd="1" destOrd="0" parTransId="{22A1B5FD-6980-4DA5-9F2A-A22547BCED62}" sibTransId="{6C17D812-73F7-464B-B84C-743FE05DD683}"/>
    <dgm:cxn modelId="{BC32BF0E-F416-4619-A441-9F9C42448B23}" srcId="{0C67CA9A-FCBB-4EC7-B22E-D5E061E36787}" destId="{A854A1A7-B551-4EDC-AE80-F2385EF6619B}" srcOrd="0" destOrd="0" parTransId="{B9FC8FEF-4C75-4F0A-92E6-923EC6DC5E0D}" sibTransId="{40CF3F6E-6029-4773-A70C-6C59FA3A5873}"/>
    <dgm:cxn modelId="{E5C0C910-9DFE-4E97-86BF-2799A8CE5544}" srcId="{1789D5FE-F342-406D-BCC1-79B8AFAABA6E}" destId="{D05729B2-5911-4C45-8F49-33E4383A7D45}" srcOrd="3" destOrd="0" parTransId="{9F3B48A1-EA8D-4193-8059-95E3A68DEAE5}" sibTransId="{AB73B5B3-0D4E-4CDC-9379-5D2A71020753}"/>
    <dgm:cxn modelId="{9B121212-E283-4339-B58A-5F24EFEAB3B9}" type="presOf" srcId="{A854A1A7-B551-4EDC-AE80-F2385EF6619B}" destId="{06D1D54B-55FD-4B41-AA85-E6D36883DA33}" srcOrd="0" destOrd="0" presId="urn:microsoft.com/office/officeart/2005/8/layout/hList1"/>
    <dgm:cxn modelId="{9897E912-68D2-4092-9688-C29A147E3A24}" srcId="{1789D5FE-F342-406D-BCC1-79B8AFAABA6E}" destId="{8CFD6410-6141-4E76-BC89-FD3684ED25AF}" srcOrd="1" destOrd="0" parTransId="{CBD9A1A8-442F-4A6D-8E50-E28E8D7DFD17}" sibTransId="{C4118B18-A347-4896-8713-AEEF450B40D5}"/>
    <dgm:cxn modelId="{2C42EB1A-7D6C-4453-B43F-8F929C72D8C9}" srcId="{1789D5FE-F342-406D-BCC1-79B8AFAABA6E}" destId="{A91A98F7-C5EF-46D8-8193-7C94FA6A78E8}" srcOrd="2" destOrd="0" parTransId="{C14ADD7A-9CFA-414D-900D-3E565ADC0AEE}" sibTransId="{EF863A10-61FC-482D-9208-9CB2AD0AF4BD}"/>
    <dgm:cxn modelId="{59F3B123-39E7-49FB-AB68-E7AD8DC699C8}" type="presOf" srcId="{F4FD0FBC-F3E4-48AD-8313-AF60A72B79A8}" destId="{2303109D-5052-449C-9BDC-3B891AF42C96}" srcOrd="0" destOrd="12" presId="urn:microsoft.com/office/officeart/2005/8/layout/hList1"/>
    <dgm:cxn modelId="{FA7AA425-90CE-48A3-B815-5F51B3F3B98B}" type="presOf" srcId="{A1EF5E57-95F3-4C09-A96E-A06AC324AB76}" destId="{E93BD4B4-7104-4267-9C2A-5CC6F6E71F59}" srcOrd="0" destOrd="0" presId="urn:microsoft.com/office/officeart/2005/8/layout/hList1"/>
    <dgm:cxn modelId="{94DA282D-A4C6-417A-9939-3D87134BD86B}" srcId="{175D3955-8F98-4EEC-B567-6D3ECD87C6DF}" destId="{6A476653-ACAB-4642-994A-122455802F48}" srcOrd="3" destOrd="0" parTransId="{7CE7F8D4-10F7-42A8-8EDC-F34831D92069}" sibTransId="{EB656D44-2A8A-4302-A14C-CBA37A0BBD2C}"/>
    <dgm:cxn modelId="{FB194E2D-38A4-49BA-A548-9EDE383E6703}" type="presOf" srcId="{656392C6-7938-4C31-A59F-A289CAF7B87F}" destId="{E38FAF12-0B5A-417C-A84B-E5D9DA144205}" srcOrd="0" destOrd="3" presId="urn:microsoft.com/office/officeart/2005/8/layout/hList1"/>
    <dgm:cxn modelId="{22E10635-AE56-494A-B8AF-123B47B28D31}" type="presOf" srcId="{175D3955-8F98-4EEC-B567-6D3ECD87C6DF}" destId="{5C1DF1F4-ADCD-4C71-8AAF-7C9814A849C2}" srcOrd="0" destOrd="0" presId="urn:microsoft.com/office/officeart/2005/8/layout/hList1"/>
    <dgm:cxn modelId="{CF883135-8E6C-429F-A551-2E6DD17EE037}" type="presOf" srcId="{D5074959-1443-419E-86E0-3FBA5038EE50}" destId="{06D1D54B-55FD-4B41-AA85-E6D36883DA33}" srcOrd="0" destOrd="3" presId="urn:microsoft.com/office/officeart/2005/8/layout/hList1"/>
    <dgm:cxn modelId="{4D61D338-17A9-4107-9DED-E6B5E421B595}" type="presOf" srcId="{F168D2AD-A846-4C90-BCB6-72CD5EF90EF6}" destId="{2303109D-5052-449C-9BDC-3B891AF42C96}" srcOrd="0" destOrd="10" presId="urn:microsoft.com/office/officeart/2005/8/layout/hList1"/>
    <dgm:cxn modelId="{39FE623A-E533-46F4-B1BC-9792ADAFCAA2}" srcId="{A1EF5E57-95F3-4C09-A96E-A06AC324AB76}" destId="{81FD2859-278E-4132-9019-4AAAD7E4303D}" srcOrd="1" destOrd="0" parTransId="{923CF0FA-2CCB-4D8F-808C-CB212CB2AE48}" sibTransId="{257C79E6-599E-47B3-9F6D-8FCC1DB0C03F}"/>
    <dgm:cxn modelId="{3664CC3A-2EFC-446F-866A-3B04D9E737D5}" srcId="{175D3955-8F98-4EEC-B567-6D3ECD87C6DF}" destId="{B28FA1BE-79F0-469A-B563-68645FC6E735}" srcOrd="8" destOrd="0" parTransId="{6BD9673E-1962-4F37-A07C-0B21D278FD21}" sibTransId="{DCD13604-A1F5-4953-95F5-37D438141499}"/>
    <dgm:cxn modelId="{73355A3B-A546-40EA-AA94-4A9B8CA9E09B}" srcId="{175D3955-8F98-4EEC-B567-6D3ECD87C6DF}" destId="{D6836660-6C42-4E66-932D-C0BC8E4FAE06}" srcOrd="5" destOrd="0" parTransId="{A2C19148-A1D0-4F59-8B1A-437E8E8FEF99}" sibTransId="{C9A3CE43-48CE-4D4D-ABC6-37E2712648FE}"/>
    <dgm:cxn modelId="{3E367D40-5782-400C-B5B6-D794E2FF4AA9}" srcId="{1789D5FE-F342-406D-BCC1-79B8AFAABA6E}" destId="{9315369B-1F10-4D31-8358-C76FACA365E3}" srcOrd="0" destOrd="0" parTransId="{78E3E6A0-AD06-4E11-AFE2-8B69CCFBA8D3}" sibTransId="{E358700A-3DED-45B2-B416-40F898190331}"/>
    <dgm:cxn modelId="{AF9C1761-BC4E-48EF-AA30-8CFD939FF784}" type="presOf" srcId="{0861C74A-736E-4E1B-B989-C517CDB585FF}" destId="{2303109D-5052-449C-9BDC-3B891AF42C96}" srcOrd="0" destOrd="1" presId="urn:microsoft.com/office/officeart/2005/8/layout/hList1"/>
    <dgm:cxn modelId="{734C5B61-6C87-4DAF-8213-B9A8C5115B41}" srcId="{175D3955-8F98-4EEC-B567-6D3ECD87C6DF}" destId="{506F77E2-762C-444F-B61E-C0B945AEFB72}" srcOrd="2" destOrd="0" parTransId="{1B647E5B-352D-4CC3-BBA4-20DEC3ECEA39}" sibTransId="{FE0BC3C1-2E5D-49C4-A025-B59DB4BE7130}"/>
    <dgm:cxn modelId="{87D9E646-AADE-4369-A3F1-A375715C3FAE}" type="presOf" srcId="{B28FA1BE-79F0-469A-B563-68645FC6E735}" destId="{2303109D-5052-449C-9BDC-3B891AF42C96}" srcOrd="0" destOrd="8" presId="urn:microsoft.com/office/officeart/2005/8/layout/hList1"/>
    <dgm:cxn modelId="{7D0C1168-9BC3-4264-B3E8-36D70DC96E0A}" type="presOf" srcId="{C418C2E5-6609-4768-9D14-70DAEFF9BBF0}" destId="{2303109D-5052-449C-9BDC-3B891AF42C96}" srcOrd="0" destOrd="0" presId="urn:microsoft.com/office/officeart/2005/8/layout/hList1"/>
    <dgm:cxn modelId="{2464C669-546F-45C8-9CD9-36A133A365FF}" type="presOf" srcId="{A91A98F7-C5EF-46D8-8193-7C94FA6A78E8}" destId="{347498CC-50C1-4C0A-85FA-3A4A2D9DB667}" srcOrd="0" destOrd="2" presId="urn:microsoft.com/office/officeart/2005/8/layout/hList1"/>
    <dgm:cxn modelId="{4406AE6B-EF91-4E49-9DED-FE01D9E1FBA4}" srcId="{0C67CA9A-FCBB-4EC7-B22E-D5E061E36787}" destId="{D5074959-1443-419E-86E0-3FBA5038EE50}" srcOrd="3" destOrd="0" parTransId="{735B2823-9257-4F59-A8B0-4E5B12F3DA40}" sibTransId="{C1A7CB01-9FE0-455D-B23D-79C70D7CD75E}"/>
    <dgm:cxn modelId="{B859DB78-8AAA-4164-814F-775C4E15AEB5}" type="presOf" srcId="{9A1E396F-CCD5-4EDB-954B-E4064F7DBFB1}" destId="{2303109D-5052-449C-9BDC-3B891AF42C96}" srcOrd="0" destOrd="11" presId="urn:microsoft.com/office/officeart/2005/8/layout/hList1"/>
    <dgm:cxn modelId="{D4BCF579-DFF4-4AB8-AEB1-BDE049BD2853}" type="presOf" srcId="{66D10BC4-921C-4C36-A0EF-5916FC19888B}" destId="{2303109D-5052-449C-9BDC-3B891AF42C96}" srcOrd="0" destOrd="4" presId="urn:microsoft.com/office/officeart/2005/8/layout/hList1"/>
    <dgm:cxn modelId="{9672787A-453C-431B-B2BC-9799ADE53348}" type="presOf" srcId="{D6836660-6C42-4E66-932D-C0BC8E4FAE06}" destId="{2303109D-5052-449C-9BDC-3B891AF42C96}" srcOrd="0" destOrd="5" presId="urn:microsoft.com/office/officeart/2005/8/layout/hList1"/>
    <dgm:cxn modelId="{F3960A7C-5541-4D54-862F-88749AB7D4C0}" srcId="{8447569A-CA7A-49E1-8BF2-BEC28F71FA1A}" destId="{1789D5FE-F342-406D-BCC1-79B8AFAABA6E}" srcOrd="0" destOrd="0" parTransId="{63C69422-17C8-47C8-B663-4118376FA58E}" sibTransId="{5B1F7B4D-72AA-4F95-87AB-B1FB735FF37E}"/>
    <dgm:cxn modelId="{8B451F7C-CF3A-4632-B34A-EB562CEC8F64}" srcId="{8447569A-CA7A-49E1-8BF2-BEC28F71FA1A}" destId="{175D3955-8F98-4EEC-B567-6D3ECD87C6DF}" srcOrd="1" destOrd="0" parTransId="{DDEA700C-4297-465D-AB70-01C22C94AAF2}" sibTransId="{BF6E7FAC-8FF9-44DC-B7B0-EADEECB521D6}"/>
    <dgm:cxn modelId="{AF28A47D-86F7-4BDA-ABA4-7A3439A8BF5A}" type="presOf" srcId="{E6A8E1C7-3556-409E-A6A6-29EB3ABE9DCD}" destId="{2303109D-5052-449C-9BDC-3B891AF42C96}" srcOrd="0" destOrd="9" presId="urn:microsoft.com/office/officeart/2005/8/layout/hList1"/>
    <dgm:cxn modelId="{B5EEE982-B71C-4673-9B52-2F67D2D7F270}" srcId="{175D3955-8F98-4EEC-B567-6D3ECD87C6DF}" destId="{AEEC4F82-5786-4392-9208-AEEF685FE99E}" srcOrd="7" destOrd="0" parTransId="{3DCE91E0-A84E-4A0E-BFB6-400C06668F5F}" sibTransId="{B31474A1-014E-4153-A22F-8E29189BB8D6}"/>
    <dgm:cxn modelId="{DBEDCD85-CA36-4D98-91FA-FEE7AD4BE694}" srcId="{A1EF5E57-95F3-4C09-A96E-A06AC324AB76}" destId="{C00CF623-5F0C-4CE8-B063-59F44DDFCCC3}" srcOrd="0" destOrd="0" parTransId="{4D8EFFCB-D36C-458A-97A3-40A25366C2F4}" sibTransId="{E74EF863-17FF-4551-BFE7-F18528A808E4}"/>
    <dgm:cxn modelId="{AAF20591-EA2E-4A64-B0B8-B65F273672B9}" srcId="{175D3955-8F98-4EEC-B567-6D3ECD87C6DF}" destId="{0861C74A-736E-4E1B-B989-C517CDB585FF}" srcOrd="1" destOrd="0" parTransId="{7AE47742-3CB0-4959-B292-19E53F72EE26}" sibTransId="{FDC90EBF-2772-4AD6-BB36-D74A42F375BE}"/>
    <dgm:cxn modelId="{E0FDB391-4CC5-4AB0-931A-318967BFE2CF}" type="presOf" srcId="{544347D8-5845-4B24-A6A9-5ED3CE6C00B9}" destId="{2303109D-5052-449C-9BDC-3B891AF42C96}" srcOrd="0" destOrd="13" presId="urn:microsoft.com/office/officeart/2005/8/layout/hList1"/>
    <dgm:cxn modelId="{871C1993-FE9A-49B2-9756-3F9A19B9D1FC}" srcId="{175D3955-8F98-4EEC-B567-6D3ECD87C6DF}" destId="{E6A8E1C7-3556-409E-A6A6-29EB3ABE9DCD}" srcOrd="9" destOrd="0" parTransId="{453B5510-28EA-4E11-8499-F5BE71DDFFF6}" sibTransId="{3EBC1662-67C5-4604-8AE6-86D30BA14892}"/>
    <dgm:cxn modelId="{3C400297-B42B-4148-A3CE-C53A5FBE9F72}" srcId="{175D3955-8F98-4EEC-B567-6D3ECD87C6DF}" destId="{08E64C0C-7306-4862-8285-17F9D048E44B}" srcOrd="14" destOrd="0" parTransId="{513F2F21-77EF-4771-987F-12C50933D4EA}" sibTransId="{9D270994-D528-4A40-81A3-8CABB7B90AB0}"/>
    <dgm:cxn modelId="{69605597-E413-48E1-A1AF-7B708841FF18}" type="presOf" srcId="{9315369B-1F10-4D31-8358-C76FACA365E3}" destId="{347498CC-50C1-4C0A-85FA-3A4A2D9DB667}" srcOrd="0" destOrd="0" presId="urn:microsoft.com/office/officeart/2005/8/layout/hList1"/>
    <dgm:cxn modelId="{0ADC3B9B-E229-4733-B4DD-C4E3CA2CD4FB}" type="presOf" srcId="{8CFD6410-6141-4E76-BC89-FD3684ED25AF}" destId="{347498CC-50C1-4C0A-85FA-3A4A2D9DB667}" srcOrd="0" destOrd="1" presId="urn:microsoft.com/office/officeart/2005/8/layout/hList1"/>
    <dgm:cxn modelId="{CCF53D9C-CF47-43AA-B956-04FB55A46579}" srcId="{8447569A-CA7A-49E1-8BF2-BEC28F71FA1A}" destId="{0C67CA9A-FCBB-4EC7-B22E-D5E061E36787}" srcOrd="3" destOrd="0" parTransId="{D4B0CC9F-8A8E-4A2B-8011-794A2F7CF4AC}" sibTransId="{AFF7C81F-BB96-4D78-8C59-6435D1C44636}"/>
    <dgm:cxn modelId="{9ADE039D-06F4-4A92-9267-368E080ACA21}" type="presOf" srcId="{0C67CA9A-FCBB-4EC7-B22E-D5E061E36787}" destId="{3ED16432-F3A4-4F62-A985-84498A453E8B}" srcOrd="0" destOrd="0" presId="urn:microsoft.com/office/officeart/2005/8/layout/hList1"/>
    <dgm:cxn modelId="{DBC138A3-4DC5-4CEB-A18C-980F939F5EAA}" srcId="{175D3955-8F98-4EEC-B567-6D3ECD87C6DF}" destId="{ADD1C0CA-7B9E-4AFB-A47E-FC9AB9B002F6}" srcOrd="6" destOrd="0" parTransId="{9FFBFBCB-CF22-4B65-A276-BF73D0DEC0BA}" sibTransId="{8FBA2CAC-8EAF-45A3-8C55-1FD745ABA0D9}"/>
    <dgm:cxn modelId="{C5B984AA-52B3-4EFA-8DCC-733C4BA59286}" type="presOf" srcId="{D05729B2-5911-4C45-8F49-33E4383A7D45}" destId="{347498CC-50C1-4C0A-85FA-3A4A2D9DB667}" srcOrd="0" destOrd="3" presId="urn:microsoft.com/office/officeart/2005/8/layout/hList1"/>
    <dgm:cxn modelId="{566485AA-B3B2-4DA9-A672-8C77A60FB56F}" type="presOf" srcId="{1DAAC1C8-9995-48CC-873F-A30A49B5071E}" destId="{E38FAF12-0B5A-417C-A84B-E5D9DA144205}" srcOrd="0" destOrd="2" presId="urn:microsoft.com/office/officeart/2005/8/layout/hList1"/>
    <dgm:cxn modelId="{FF1EE2AD-BB90-4E7F-83F9-558048720EC7}" srcId="{A1EF5E57-95F3-4C09-A96E-A06AC324AB76}" destId="{656392C6-7938-4C31-A59F-A289CAF7B87F}" srcOrd="3" destOrd="0" parTransId="{42157EA7-37F8-4FED-BF55-9715F364B04B}" sibTransId="{74AD0B77-3227-4278-BADE-23ED1D71D1C3}"/>
    <dgm:cxn modelId="{4E32FDAF-3BD3-4FFA-ADF1-024A79EA3FDB}" type="presOf" srcId="{1789D5FE-F342-406D-BCC1-79B8AFAABA6E}" destId="{10E7705D-28B2-491E-AE90-56974AD7900E}" srcOrd="0" destOrd="0" presId="urn:microsoft.com/office/officeart/2005/8/layout/hList1"/>
    <dgm:cxn modelId="{4FEE0EB3-C8C9-4320-8E1F-6DB7E2B66FD8}" srcId="{175D3955-8F98-4EEC-B567-6D3ECD87C6DF}" destId="{F4FD0FBC-F3E4-48AD-8313-AF60A72B79A8}" srcOrd="12" destOrd="0" parTransId="{6FCD70F4-B216-4FDE-BE59-A4D100A9A00B}" sibTransId="{684CC80A-FC89-4FFB-A404-65423D26A82C}"/>
    <dgm:cxn modelId="{435548B6-9223-407A-B7A0-83494EED9176}" srcId="{175D3955-8F98-4EEC-B567-6D3ECD87C6DF}" destId="{66D10BC4-921C-4C36-A0EF-5916FC19888B}" srcOrd="4" destOrd="0" parTransId="{204F819E-F0B5-40F6-AA37-D2250F4AD883}" sibTransId="{3D659079-A45E-49A3-A2C7-3CAFD6D777E6}"/>
    <dgm:cxn modelId="{0D5A64BB-85F7-4D53-9333-E6237BAEA3F0}" srcId="{8447569A-CA7A-49E1-8BF2-BEC28F71FA1A}" destId="{A1EF5E57-95F3-4C09-A96E-A06AC324AB76}" srcOrd="2" destOrd="0" parTransId="{DEF6186C-60A9-471A-AE3E-1A2FBDC4B075}" sibTransId="{728A0801-9228-4661-B1B8-D8920ED70DED}"/>
    <dgm:cxn modelId="{80D5C6BD-5CF3-4147-8A95-CE2B09DB3EAE}" type="presOf" srcId="{8447569A-CA7A-49E1-8BF2-BEC28F71FA1A}" destId="{E9075AA5-5C4A-41E0-B7BB-2E518570FB9C}" srcOrd="0" destOrd="0" presId="urn:microsoft.com/office/officeart/2005/8/layout/hList1"/>
    <dgm:cxn modelId="{927F00C2-6416-4B72-BB83-08B47550C192}" srcId="{175D3955-8F98-4EEC-B567-6D3ECD87C6DF}" destId="{544347D8-5845-4B24-A6A9-5ED3CE6C00B9}" srcOrd="13" destOrd="0" parTransId="{F45AD276-992D-4667-9AF2-C5222702F4AC}" sibTransId="{05D7187F-F6F3-4EE0-BDAF-DC8B43017737}"/>
    <dgm:cxn modelId="{1DA687D1-8EE4-45E3-B503-E9B832A191DC}" srcId="{0C67CA9A-FCBB-4EC7-B22E-D5E061E36787}" destId="{C757AC7D-195C-429A-A7B4-7B611E4D8E4D}" srcOrd="2" destOrd="0" parTransId="{8199BDB5-2D02-4D71-B49F-A475E5EA3786}" sibTransId="{AC4D4001-60E4-40BE-9085-E8DC75C5D0E4}"/>
    <dgm:cxn modelId="{581083D2-5EA5-4729-8A85-1D4087CF5B2A}" type="presOf" srcId="{C757AC7D-195C-429A-A7B4-7B611E4D8E4D}" destId="{06D1D54B-55FD-4B41-AA85-E6D36883DA33}" srcOrd="0" destOrd="2" presId="urn:microsoft.com/office/officeart/2005/8/layout/hList1"/>
    <dgm:cxn modelId="{FD0D75D5-41BB-4D44-820D-99ADBEC16A12}" type="presOf" srcId="{ADD1C0CA-7B9E-4AFB-A47E-FC9AB9B002F6}" destId="{2303109D-5052-449C-9BDC-3B891AF42C96}" srcOrd="0" destOrd="6" presId="urn:microsoft.com/office/officeart/2005/8/layout/hList1"/>
    <dgm:cxn modelId="{1463ABE1-E4DB-4BC0-AB19-8A0A01D09206}" srcId="{175D3955-8F98-4EEC-B567-6D3ECD87C6DF}" destId="{F168D2AD-A846-4C90-BCB6-72CD5EF90EF6}" srcOrd="10" destOrd="0" parTransId="{522D749F-04EE-4A9C-8B6B-14FE363A85FB}" sibTransId="{EFF1C642-5AC0-4AFE-867E-63CB7FAED23C}"/>
    <dgm:cxn modelId="{2EB681EB-1598-4C72-9C10-D7A619E95B5A}" type="presOf" srcId="{506F77E2-762C-444F-B61E-C0B945AEFB72}" destId="{2303109D-5052-449C-9BDC-3B891AF42C96}" srcOrd="0" destOrd="2" presId="urn:microsoft.com/office/officeart/2005/8/layout/hList1"/>
    <dgm:cxn modelId="{206972EF-8720-44B7-86C8-DCCCAEFB6B46}" type="presOf" srcId="{81FD2859-278E-4132-9019-4AAAD7E4303D}" destId="{E38FAF12-0B5A-417C-A84B-E5D9DA144205}" srcOrd="0" destOrd="1" presId="urn:microsoft.com/office/officeart/2005/8/layout/hList1"/>
    <dgm:cxn modelId="{49E7D9F1-E7CF-48E0-8787-1F1ECF770DD6}" srcId="{175D3955-8F98-4EEC-B567-6D3ECD87C6DF}" destId="{C418C2E5-6609-4768-9D14-70DAEFF9BBF0}" srcOrd="0" destOrd="0" parTransId="{F6E3847D-56C6-4AF8-96BC-4B6E46C22E24}" sibTransId="{B66FEC73-318D-45B5-BA0B-E6486D7B3EF8}"/>
    <dgm:cxn modelId="{528BE7FA-2099-41BC-966A-58D21D6837D6}" type="presOf" srcId="{C00CF623-5F0C-4CE8-B063-59F44DDFCCC3}" destId="{E38FAF12-0B5A-417C-A84B-E5D9DA144205}" srcOrd="0" destOrd="0" presId="urn:microsoft.com/office/officeart/2005/8/layout/hList1"/>
    <dgm:cxn modelId="{F43974FE-88BA-4B8B-AFBE-C68ED1A55DB7}" type="presOf" srcId="{08E64C0C-7306-4862-8285-17F9D048E44B}" destId="{2303109D-5052-449C-9BDC-3B891AF42C96}" srcOrd="0" destOrd="14" presId="urn:microsoft.com/office/officeart/2005/8/layout/hList1"/>
    <dgm:cxn modelId="{4E2B926E-3C00-4378-BFD6-1D925956D1FC}" type="presParOf" srcId="{E9075AA5-5C4A-41E0-B7BB-2E518570FB9C}" destId="{18D39C5A-8658-4204-81E6-B2EBEEDDCECB}" srcOrd="0" destOrd="0" presId="urn:microsoft.com/office/officeart/2005/8/layout/hList1"/>
    <dgm:cxn modelId="{B3638602-0E0C-47E3-ABCD-C742DD2B0C8C}" type="presParOf" srcId="{18D39C5A-8658-4204-81E6-B2EBEEDDCECB}" destId="{10E7705D-28B2-491E-AE90-56974AD7900E}" srcOrd="0" destOrd="0" presId="urn:microsoft.com/office/officeart/2005/8/layout/hList1"/>
    <dgm:cxn modelId="{B029F793-8B5F-492B-A03D-CD39B101824B}" type="presParOf" srcId="{18D39C5A-8658-4204-81E6-B2EBEEDDCECB}" destId="{347498CC-50C1-4C0A-85FA-3A4A2D9DB667}" srcOrd="1" destOrd="0" presId="urn:microsoft.com/office/officeart/2005/8/layout/hList1"/>
    <dgm:cxn modelId="{643E67D0-F717-4F76-A354-FA932A2D0F3B}" type="presParOf" srcId="{E9075AA5-5C4A-41E0-B7BB-2E518570FB9C}" destId="{939CC5E3-9930-4AAE-BE0E-341AC2B28BEC}" srcOrd="1" destOrd="0" presId="urn:microsoft.com/office/officeart/2005/8/layout/hList1"/>
    <dgm:cxn modelId="{021599BF-3F9D-4B53-8AA0-992636FC89F2}" type="presParOf" srcId="{E9075AA5-5C4A-41E0-B7BB-2E518570FB9C}" destId="{C4B16558-917F-4508-B2E6-F8C49813B4A3}" srcOrd="2" destOrd="0" presId="urn:microsoft.com/office/officeart/2005/8/layout/hList1"/>
    <dgm:cxn modelId="{63FDE47F-37C6-4CE4-8023-FF8CD5E5B343}" type="presParOf" srcId="{C4B16558-917F-4508-B2E6-F8C49813B4A3}" destId="{5C1DF1F4-ADCD-4C71-8AAF-7C9814A849C2}" srcOrd="0" destOrd="0" presId="urn:microsoft.com/office/officeart/2005/8/layout/hList1"/>
    <dgm:cxn modelId="{38F60154-52B0-4802-B461-57ED96D87C25}" type="presParOf" srcId="{C4B16558-917F-4508-B2E6-F8C49813B4A3}" destId="{2303109D-5052-449C-9BDC-3B891AF42C96}" srcOrd="1" destOrd="0" presId="urn:microsoft.com/office/officeart/2005/8/layout/hList1"/>
    <dgm:cxn modelId="{6424B432-F9A9-49F0-82F0-20F2BD74808E}" type="presParOf" srcId="{E9075AA5-5C4A-41E0-B7BB-2E518570FB9C}" destId="{B964344F-B414-4A3C-911B-8F57646B43E1}" srcOrd="3" destOrd="0" presId="urn:microsoft.com/office/officeart/2005/8/layout/hList1"/>
    <dgm:cxn modelId="{E061D89D-C59C-4BF8-BFB3-991FF925B81E}" type="presParOf" srcId="{E9075AA5-5C4A-41E0-B7BB-2E518570FB9C}" destId="{76DB1B52-FF4C-4D21-8AB8-982F16727FAB}" srcOrd="4" destOrd="0" presId="urn:microsoft.com/office/officeart/2005/8/layout/hList1"/>
    <dgm:cxn modelId="{4833E157-31DD-4AF1-B233-2A539DD314F2}" type="presParOf" srcId="{76DB1B52-FF4C-4D21-8AB8-982F16727FAB}" destId="{E93BD4B4-7104-4267-9C2A-5CC6F6E71F59}" srcOrd="0" destOrd="0" presId="urn:microsoft.com/office/officeart/2005/8/layout/hList1"/>
    <dgm:cxn modelId="{15C79324-A17B-49E3-B3C4-B905DD140D61}" type="presParOf" srcId="{76DB1B52-FF4C-4D21-8AB8-982F16727FAB}" destId="{E38FAF12-0B5A-417C-A84B-E5D9DA144205}" srcOrd="1" destOrd="0" presId="urn:microsoft.com/office/officeart/2005/8/layout/hList1"/>
    <dgm:cxn modelId="{68BD3ECF-E6C0-49CB-AB54-7E012461CF5A}" type="presParOf" srcId="{E9075AA5-5C4A-41E0-B7BB-2E518570FB9C}" destId="{77A3554F-35AD-432A-8DD7-B954CBA3240E}" srcOrd="5" destOrd="0" presId="urn:microsoft.com/office/officeart/2005/8/layout/hList1"/>
    <dgm:cxn modelId="{E21933FB-F4DB-493F-B218-496FA8C6454C}" type="presParOf" srcId="{E9075AA5-5C4A-41E0-B7BB-2E518570FB9C}" destId="{70E8F5EF-9A29-45C7-9052-B9E14AEFA8E5}" srcOrd="6" destOrd="0" presId="urn:microsoft.com/office/officeart/2005/8/layout/hList1"/>
    <dgm:cxn modelId="{2EA3F1D1-9089-4E5C-8C77-F58F7DCBC4FF}" type="presParOf" srcId="{70E8F5EF-9A29-45C7-9052-B9E14AEFA8E5}" destId="{3ED16432-F3A4-4F62-A985-84498A453E8B}" srcOrd="0" destOrd="0" presId="urn:microsoft.com/office/officeart/2005/8/layout/hList1"/>
    <dgm:cxn modelId="{77FE58FD-D681-401C-A4B2-96A075FED8F3}" type="presParOf" srcId="{70E8F5EF-9A29-45C7-9052-B9E14AEFA8E5}" destId="{06D1D54B-55FD-4B41-AA85-E6D36883DA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1C2B5-C11E-4AD1-A96B-E2163872BA7A}">
      <dsp:nvSpPr>
        <dsp:cNvPr id="0" name=""/>
        <dsp:cNvSpPr/>
      </dsp:nvSpPr>
      <dsp:spPr>
        <a:xfrm>
          <a:off x="47" y="344641"/>
          <a:ext cx="3286091" cy="1219973"/>
        </a:xfrm>
        <a:prstGeom prst="rect">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t-EE" sz="2400" kern="1200" dirty="0">
              <a:solidFill>
                <a:schemeClr val="tx1"/>
              </a:solidFill>
            </a:rPr>
            <a:t>Hästi!</a:t>
          </a:r>
        </a:p>
      </dsp:txBody>
      <dsp:txXfrm>
        <a:off x="47" y="344641"/>
        <a:ext cx="3286091" cy="1219973"/>
      </dsp:txXfrm>
    </dsp:sp>
    <dsp:sp modelId="{BE90B2BC-CB0B-4FE2-B6BC-4F7639D03DBB}">
      <dsp:nvSpPr>
        <dsp:cNvPr id="0" name=""/>
        <dsp:cNvSpPr/>
      </dsp:nvSpPr>
      <dsp:spPr>
        <a:xfrm>
          <a:off x="35884" y="1564615"/>
          <a:ext cx="3230643" cy="3122437"/>
        </a:xfrm>
        <a:prstGeom prst="rect">
          <a:avLst/>
        </a:prstGeom>
        <a:solidFill>
          <a:schemeClr val="accent6">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t-EE" sz="1200" kern="1200" dirty="0"/>
            <a:t> IKT eelarve täitmine</a:t>
          </a:r>
        </a:p>
        <a:p>
          <a:pPr marL="114300" lvl="1" indent="-114300" algn="l" defTabSz="533400">
            <a:lnSpc>
              <a:spcPct val="90000"/>
            </a:lnSpc>
            <a:spcBef>
              <a:spcPct val="0"/>
            </a:spcBef>
            <a:spcAft>
              <a:spcPct val="15000"/>
            </a:spcAft>
            <a:buChar char="•"/>
          </a:pPr>
          <a:r>
            <a:rPr lang="et-EE" sz="1200" kern="1200" dirty="0"/>
            <a:t> IKT personali kohtade täidetus</a:t>
          </a:r>
        </a:p>
        <a:p>
          <a:pPr marL="114300" lvl="1" indent="-114300" algn="l" defTabSz="533400">
            <a:lnSpc>
              <a:spcPct val="90000"/>
            </a:lnSpc>
            <a:spcBef>
              <a:spcPct val="0"/>
            </a:spcBef>
            <a:spcAft>
              <a:spcPct val="15000"/>
            </a:spcAft>
            <a:buChar char="•"/>
          </a:pPr>
          <a:r>
            <a:rPr lang="et-EE" sz="1200" kern="1200" dirty="0"/>
            <a:t> Strateegia suund on taakvarast vabanemise poole</a:t>
          </a:r>
        </a:p>
        <a:p>
          <a:pPr marL="114300" lvl="1" indent="-114300" algn="l" defTabSz="533400">
            <a:lnSpc>
              <a:spcPct val="90000"/>
            </a:lnSpc>
            <a:spcBef>
              <a:spcPct val="0"/>
            </a:spcBef>
            <a:spcAft>
              <a:spcPct val="15000"/>
            </a:spcAft>
            <a:buChar char="•"/>
          </a:pPr>
          <a:r>
            <a:rPr lang="et-EE" sz="1200" kern="1200" dirty="0"/>
            <a:t> Infoturbe juht ja hetkel kehtiv audit olemas, </a:t>
          </a:r>
          <a:r>
            <a:rPr lang="et-EE" sz="1200" kern="1200" dirty="0" err="1"/>
            <a:t>küberreservist</a:t>
          </a:r>
          <a:r>
            <a:rPr lang="et-EE" sz="1200" kern="1200" dirty="0"/>
            <a:t> saime lisa ressursse </a:t>
          </a:r>
        </a:p>
        <a:p>
          <a:pPr marL="114300" lvl="1" indent="-114300" algn="l" defTabSz="533400">
            <a:lnSpc>
              <a:spcPct val="90000"/>
            </a:lnSpc>
            <a:spcBef>
              <a:spcPct val="0"/>
            </a:spcBef>
            <a:spcAft>
              <a:spcPct val="15000"/>
            </a:spcAft>
            <a:buChar char="•"/>
          </a:pPr>
          <a:r>
            <a:rPr lang="et-EE" sz="1200" kern="1200" dirty="0"/>
            <a:t> Ülevaade olemasolevatest teenustest hea</a:t>
          </a:r>
        </a:p>
        <a:p>
          <a:pPr marL="114300" lvl="1" indent="-114300" algn="l" defTabSz="533400">
            <a:lnSpc>
              <a:spcPct val="90000"/>
            </a:lnSpc>
            <a:spcBef>
              <a:spcPct val="0"/>
            </a:spcBef>
            <a:spcAft>
              <a:spcPct val="15000"/>
            </a:spcAft>
            <a:buChar char="•"/>
          </a:pPr>
          <a:r>
            <a:rPr lang="et-EE" sz="1200" kern="1200" dirty="0"/>
            <a:t> Suund </a:t>
          </a:r>
          <a:r>
            <a:rPr lang="et-EE" sz="1200" kern="1200" dirty="0" err="1"/>
            <a:t>VAs</a:t>
          </a:r>
          <a:r>
            <a:rPr lang="et-EE" sz="1200" kern="1200" dirty="0"/>
            <a:t> IT teenuste konsolideerimise suunas</a:t>
          </a:r>
        </a:p>
        <a:p>
          <a:pPr marL="114300" lvl="1" indent="-114300" algn="l" defTabSz="533400">
            <a:lnSpc>
              <a:spcPct val="90000"/>
            </a:lnSpc>
            <a:spcBef>
              <a:spcPct val="0"/>
            </a:spcBef>
            <a:spcAft>
              <a:spcPct val="15000"/>
            </a:spcAft>
            <a:buChar char="•"/>
          </a:pPr>
          <a:r>
            <a:rPr lang="et-EE" sz="1200" kern="1200" dirty="0"/>
            <a:t> Digipöörde suund on läbi mõeldud ja kliendikeskse lähenemisega</a:t>
          </a:r>
        </a:p>
        <a:p>
          <a:pPr marL="114300" lvl="1" indent="-114300" algn="l" defTabSz="533400">
            <a:lnSpc>
              <a:spcPct val="90000"/>
            </a:lnSpc>
            <a:spcBef>
              <a:spcPct val="0"/>
            </a:spcBef>
            <a:spcAft>
              <a:spcPct val="15000"/>
            </a:spcAft>
            <a:buChar char="•"/>
          </a:pPr>
          <a:r>
            <a:rPr lang="et-EE" sz="1200" kern="1200" dirty="0"/>
            <a:t>Digipöördes on läbi mõeldud seotud osapoolte teadmiste ja oskuste kasvatamine</a:t>
          </a:r>
        </a:p>
        <a:p>
          <a:pPr marL="114300" lvl="1" indent="-114300" algn="l" defTabSz="533400">
            <a:lnSpc>
              <a:spcPct val="90000"/>
            </a:lnSpc>
            <a:spcBef>
              <a:spcPct val="0"/>
            </a:spcBef>
            <a:spcAft>
              <a:spcPct val="15000"/>
            </a:spcAft>
            <a:buChar char="•"/>
          </a:pPr>
          <a:r>
            <a:rPr lang="et-EE" sz="1200" kern="1200" dirty="0"/>
            <a:t>Laiapõhjaline digipööre – kogu </a:t>
          </a:r>
          <a:r>
            <a:rPr lang="et-EE" sz="1200" kern="1200" dirty="0" err="1"/>
            <a:t>ReMi</a:t>
          </a:r>
          <a:r>
            <a:rPr lang="et-EE" sz="1200" kern="1200" dirty="0"/>
            <a:t> VA kaasatud + Ruumiinfo pöördes kokku 4 </a:t>
          </a:r>
          <a:r>
            <a:rPr lang="et-EE" sz="1200" kern="1200" dirty="0" err="1"/>
            <a:t>VA’d</a:t>
          </a:r>
          <a:endParaRPr lang="et-EE" sz="1200" kern="1200" dirty="0"/>
        </a:p>
        <a:p>
          <a:pPr marL="114300" lvl="1" indent="-114300" algn="l" defTabSz="533400">
            <a:lnSpc>
              <a:spcPct val="90000"/>
            </a:lnSpc>
            <a:spcBef>
              <a:spcPct val="0"/>
            </a:spcBef>
            <a:spcAft>
              <a:spcPct val="15000"/>
            </a:spcAft>
            <a:buChar char="•"/>
          </a:pPr>
          <a:r>
            <a:rPr lang="et-EE" sz="1200" kern="1200" dirty="0"/>
            <a:t>AMR – antibiootikumide kasutamise register valmis</a:t>
          </a:r>
        </a:p>
      </dsp:txBody>
      <dsp:txXfrm>
        <a:off x="35884" y="1564615"/>
        <a:ext cx="3230643" cy="3122437"/>
      </dsp:txXfrm>
    </dsp:sp>
    <dsp:sp modelId="{6707AA74-3860-43FD-96E4-8E8A422ADE39}">
      <dsp:nvSpPr>
        <dsp:cNvPr id="0" name=""/>
        <dsp:cNvSpPr/>
      </dsp:nvSpPr>
      <dsp:spPr>
        <a:xfrm>
          <a:off x="3717155" y="344641"/>
          <a:ext cx="3317444" cy="1219973"/>
        </a:xfrm>
        <a:prstGeom prst="rect">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t-EE" sz="2000" kern="1200" dirty="0">
              <a:solidFill>
                <a:schemeClr val="tx1"/>
              </a:solidFill>
            </a:rPr>
            <a:t>Vajab</a:t>
          </a:r>
          <a:r>
            <a:rPr lang="et-EE" sz="2000" kern="1200" baseline="0" dirty="0">
              <a:solidFill>
                <a:schemeClr val="tx1"/>
              </a:solidFill>
            </a:rPr>
            <a:t> tähelepanu</a:t>
          </a:r>
          <a:endParaRPr lang="et-EE" sz="2000" kern="1200" dirty="0">
            <a:solidFill>
              <a:schemeClr val="tx1"/>
            </a:solidFill>
          </a:endParaRPr>
        </a:p>
      </dsp:txBody>
      <dsp:txXfrm>
        <a:off x="3717155" y="344641"/>
        <a:ext cx="3317444" cy="1219973"/>
      </dsp:txXfrm>
    </dsp:sp>
    <dsp:sp modelId="{7AC486C8-CB38-4108-B7B1-1AE95E9D5FCC}">
      <dsp:nvSpPr>
        <dsp:cNvPr id="0" name=""/>
        <dsp:cNvSpPr/>
      </dsp:nvSpPr>
      <dsp:spPr>
        <a:xfrm>
          <a:off x="3713130" y="1564615"/>
          <a:ext cx="3325496" cy="3122437"/>
        </a:xfrm>
        <a:prstGeom prst="rect">
          <a:avLst/>
        </a:prstGeom>
        <a:solidFill>
          <a:schemeClr val="accent6">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t-EE" sz="1200" kern="1200" dirty="0"/>
            <a:t>  Äriline keskne digipöörde ja teenuste juhtimine saaks olla parem</a:t>
          </a:r>
        </a:p>
        <a:p>
          <a:pPr marL="114300" lvl="1" indent="-114300" algn="l" defTabSz="533400">
            <a:lnSpc>
              <a:spcPct val="90000"/>
            </a:lnSpc>
            <a:spcBef>
              <a:spcPct val="0"/>
            </a:spcBef>
            <a:spcAft>
              <a:spcPct val="15000"/>
            </a:spcAft>
            <a:buChar char="•"/>
          </a:pPr>
          <a:r>
            <a:rPr lang="et-EE" sz="1200" kern="1200" dirty="0"/>
            <a:t>  Digipöörde elluviimisel sõltume tugevalt </a:t>
          </a:r>
          <a:r>
            <a:rPr lang="et-EE" sz="1200" kern="1200" dirty="0" err="1"/>
            <a:t>SFi</a:t>
          </a:r>
          <a:r>
            <a:rPr lang="et-EE" sz="1200" kern="1200" dirty="0"/>
            <a:t> rahastusest</a:t>
          </a:r>
        </a:p>
        <a:p>
          <a:pPr marL="114300" lvl="1" indent="-114300" algn="l" defTabSz="533400">
            <a:lnSpc>
              <a:spcPct val="90000"/>
            </a:lnSpc>
            <a:spcBef>
              <a:spcPct val="0"/>
            </a:spcBef>
            <a:spcAft>
              <a:spcPct val="15000"/>
            </a:spcAft>
            <a:buChar char="•"/>
          </a:pPr>
          <a:r>
            <a:rPr lang="et-EE" sz="1200" kern="1200" dirty="0"/>
            <a:t> Digipöörde raames tekib riigile teatud kokkuhoid, kuid mitte suur (fookus teenuse kvaliteedil)</a:t>
          </a:r>
        </a:p>
        <a:p>
          <a:pPr marL="114300" lvl="1" indent="-114300" algn="l" defTabSz="533400">
            <a:lnSpc>
              <a:spcPct val="90000"/>
            </a:lnSpc>
            <a:spcBef>
              <a:spcPct val="0"/>
            </a:spcBef>
            <a:spcAft>
              <a:spcPct val="15000"/>
            </a:spcAft>
            <a:buChar char="•"/>
          </a:pPr>
          <a:r>
            <a:rPr lang="et-EE" sz="1200" kern="1200" dirty="0"/>
            <a:t> Digipöörde mõõdikud saaksid olla paremad</a:t>
          </a:r>
        </a:p>
        <a:p>
          <a:pPr marL="114300" lvl="1" indent="-114300" algn="l" defTabSz="533400">
            <a:lnSpc>
              <a:spcPct val="90000"/>
            </a:lnSpc>
            <a:spcBef>
              <a:spcPct val="0"/>
            </a:spcBef>
            <a:spcAft>
              <a:spcPct val="15000"/>
            </a:spcAft>
            <a:buChar char="•"/>
          </a:pPr>
          <a:r>
            <a:rPr lang="et-EE" sz="1200" kern="1200" dirty="0"/>
            <a:t> Äri ja IT rollid digipöördes vajavad veel tööd</a:t>
          </a:r>
        </a:p>
        <a:p>
          <a:pPr marL="114300" lvl="1" indent="-114300" algn="l" defTabSz="533400">
            <a:lnSpc>
              <a:spcPct val="90000"/>
            </a:lnSpc>
            <a:spcBef>
              <a:spcPct val="0"/>
            </a:spcBef>
            <a:spcAft>
              <a:spcPct val="15000"/>
            </a:spcAft>
            <a:buChar char="•"/>
          </a:pPr>
          <a:r>
            <a:rPr lang="et-EE" sz="1200" kern="1200" dirty="0"/>
            <a:t> </a:t>
          </a:r>
          <a:r>
            <a:rPr lang="et-EE" sz="1200" kern="1200" dirty="0" err="1"/>
            <a:t>EITSi</a:t>
          </a:r>
          <a:r>
            <a:rPr lang="et-EE" sz="1200" kern="1200" dirty="0"/>
            <a:t> juurutamisega ajahädas</a:t>
          </a:r>
        </a:p>
        <a:p>
          <a:pPr marL="114300" lvl="1" indent="-114300" algn="l" defTabSz="533400">
            <a:lnSpc>
              <a:spcPct val="90000"/>
            </a:lnSpc>
            <a:spcBef>
              <a:spcPct val="0"/>
            </a:spcBef>
            <a:spcAft>
              <a:spcPct val="15000"/>
            </a:spcAft>
            <a:buChar char="•"/>
          </a:pPr>
          <a:r>
            <a:rPr lang="et-EE" sz="1200" kern="1200" dirty="0"/>
            <a:t> Vastutuse portfell ja ressurss ei ole tasakaalus peale eelmise suve reforme</a:t>
          </a:r>
        </a:p>
        <a:p>
          <a:pPr marL="114300" lvl="1" indent="-114300" algn="l" defTabSz="533400">
            <a:lnSpc>
              <a:spcPct val="90000"/>
            </a:lnSpc>
            <a:spcBef>
              <a:spcPct val="0"/>
            </a:spcBef>
            <a:spcAft>
              <a:spcPct val="15000"/>
            </a:spcAft>
            <a:buChar char="•"/>
          </a:pPr>
          <a:r>
            <a:rPr lang="et-EE" sz="1200" kern="1200" dirty="0" err="1">
              <a:latin typeface="+mn-lt"/>
            </a:rPr>
            <a:t>VA’s</a:t>
          </a:r>
          <a:r>
            <a:rPr lang="et-EE" sz="1200" kern="1200" dirty="0">
              <a:latin typeface="+mn-lt"/>
            </a:rPr>
            <a:t> IKT teenused killustunud</a:t>
          </a:r>
          <a:endParaRPr lang="et-EE" sz="1200" kern="1200" dirty="0"/>
        </a:p>
        <a:p>
          <a:pPr marL="114300" lvl="1" indent="-114300" algn="l" defTabSz="533400">
            <a:lnSpc>
              <a:spcPct val="90000"/>
            </a:lnSpc>
            <a:spcBef>
              <a:spcPct val="0"/>
            </a:spcBef>
            <a:spcAft>
              <a:spcPct val="15000"/>
            </a:spcAft>
            <a:buChar char="•"/>
          </a:pPr>
          <a:r>
            <a:rPr lang="et-EE" sz="1200" kern="1200" dirty="0" err="1"/>
            <a:t>Vet</a:t>
          </a:r>
          <a:r>
            <a:rPr lang="et-EE" sz="1200" kern="1200" dirty="0"/>
            <a:t> ravimid ja digiretsept</a:t>
          </a:r>
        </a:p>
        <a:p>
          <a:pPr marL="57150" lvl="1" indent="-57150" algn="l" defTabSz="466725">
            <a:lnSpc>
              <a:spcPct val="90000"/>
            </a:lnSpc>
            <a:spcBef>
              <a:spcPct val="0"/>
            </a:spcBef>
            <a:spcAft>
              <a:spcPct val="15000"/>
            </a:spcAft>
            <a:buChar char="•"/>
          </a:pPr>
          <a:endParaRPr lang="et-EE" sz="1050" kern="1200" dirty="0"/>
        </a:p>
        <a:p>
          <a:pPr marL="57150" lvl="1" indent="-57150" algn="l" defTabSz="466725">
            <a:lnSpc>
              <a:spcPct val="90000"/>
            </a:lnSpc>
            <a:spcBef>
              <a:spcPct val="0"/>
            </a:spcBef>
            <a:spcAft>
              <a:spcPct val="15000"/>
            </a:spcAft>
            <a:buChar char="•"/>
          </a:pPr>
          <a:endParaRPr lang="et-EE" sz="1050" kern="1200" dirty="0"/>
        </a:p>
      </dsp:txBody>
      <dsp:txXfrm>
        <a:off x="3713130" y="1564615"/>
        <a:ext cx="3325496" cy="3122437"/>
      </dsp:txXfrm>
    </dsp:sp>
    <dsp:sp modelId="{9D258083-34F1-41F1-A879-075E425AD0F4}">
      <dsp:nvSpPr>
        <dsp:cNvPr id="0" name=""/>
        <dsp:cNvSpPr/>
      </dsp:nvSpPr>
      <dsp:spPr>
        <a:xfrm>
          <a:off x="7465617" y="344641"/>
          <a:ext cx="3049934" cy="1219973"/>
        </a:xfrm>
        <a:prstGeom prst="rect">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t-EE" sz="2000" kern="1200" dirty="0">
              <a:solidFill>
                <a:schemeClr val="tx1"/>
              </a:solidFill>
            </a:rPr>
            <a:t>Vajab </a:t>
          </a:r>
          <a:r>
            <a:rPr lang="et-EE" sz="2000" kern="1200" baseline="0" dirty="0">
              <a:solidFill>
                <a:schemeClr val="tx1"/>
              </a:solidFill>
            </a:rPr>
            <a:t>palju</a:t>
          </a:r>
          <a:r>
            <a:rPr lang="et-EE" sz="2400" kern="1200" baseline="0" dirty="0">
              <a:solidFill>
                <a:schemeClr val="tx1"/>
              </a:solidFill>
            </a:rPr>
            <a:t> </a:t>
          </a:r>
          <a:r>
            <a:rPr lang="et-EE" sz="2000" kern="1200" baseline="0" dirty="0">
              <a:solidFill>
                <a:schemeClr val="tx1"/>
              </a:solidFill>
            </a:rPr>
            <a:t>tähelepanu!</a:t>
          </a:r>
          <a:endParaRPr lang="et-EE" sz="2400" kern="1200" dirty="0">
            <a:solidFill>
              <a:schemeClr val="tx1"/>
            </a:solidFill>
          </a:endParaRPr>
        </a:p>
      </dsp:txBody>
      <dsp:txXfrm>
        <a:off x="7465617" y="344641"/>
        <a:ext cx="3049934" cy="1219973"/>
      </dsp:txXfrm>
    </dsp:sp>
    <dsp:sp modelId="{8251A3AC-3391-49BB-9D59-8FEA7868424D}">
      <dsp:nvSpPr>
        <dsp:cNvPr id="0" name=""/>
        <dsp:cNvSpPr/>
      </dsp:nvSpPr>
      <dsp:spPr>
        <a:xfrm>
          <a:off x="7465617" y="1564615"/>
          <a:ext cx="3049934" cy="3122437"/>
        </a:xfrm>
        <a:prstGeom prst="rect">
          <a:avLst/>
        </a:prstGeom>
        <a:solidFill>
          <a:schemeClr val="accent6">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57150" lvl="1" indent="0" algn="l" defTabSz="444500">
            <a:lnSpc>
              <a:spcPct val="90000"/>
            </a:lnSpc>
            <a:spcBef>
              <a:spcPct val="0"/>
            </a:spcBef>
            <a:spcAft>
              <a:spcPct val="15000"/>
            </a:spcAft>
            <a:buChar char="•"/>
          </a:pPr>
          <a:r>
            <a:rPr lang="et-EE" sz="1200" kern="1200" dirty="0">
              <a:latin typeface="+mn-lt"/>
            </a:rPr>
            <a:t> Krooniline baasrahastuse nappus ja sõltuvus </a:t>
          </a:r>
          <a:r>
            <a:rPr lang="et-EE" sz="1200" kern="1200" dirty="0" err="1">
              <a:latin typeface="+mn-lt"/>
            </a:rPr>
            <a:t>RESi</a:t>
          </a:r>
          <a:r>
            <a:rPr lang="et-EE" sz="1200" kern="1200" dirty="0">
              <a:latin typeface="+mn-lt"/>
            </a:rPr>
            <a:t> läbirääkimistest</a:t>
          </a:r>
        </a:p>
        <a:p>
          <a:pPr marL="57150" lvl="1" indent="0" algn="l" defTabSz="444500">
            <a:lnSpc>
              <a:spcPct val="90000"/>
            </a:lnSpc>
            <a:spcBef>
              <a:spcPct val="0"/>
            </a:spcBef>
            <a:spcAft>
              <a:spcPct val="15000"/>
            </a:spcAft>
            <a:buChar char="•"/>
          </a:pPr>
          <a:r>
            <a:rPr lang="et-EE" sz="1200" kern="1200" dirty="0">
              <a:latin typeface="+mn-lt"/>
            </a:rPr>
            <a:t> Taakvara tekib süsteemide aegumise näol rohkem kui oleme suutnud välja vahetada</a:t>
          </a:r>
        </a:p>
        <a:p>
          <a:pPr marL="57150" lvl="1" indent="0" algn="l" defTabSz="444500">
            <a:lnSpc>
              <a:spcPct val="90000"/>
            </a:lnSpc>
            <a:spcBef>
              <a:spcPct val="0"/>
            </a:spcBef>
            <a:spcAft>
              <a:spcPct val="15000"/>
            </a:spcAft>
            <a:buChar char="•"/>
          </a:pPr>
          <a:r>
            <a:rPr lang="et-EE" sz="1200" kern="1200" dirty="0">
              <a:latin typeface="+mn-lt"/>
            </a:rPr>
            <a:t> Tehnoloogiliste riskide juhtimine puudulik</a:t>
          </a:r>
        </a:p>
        <a:p>
          <a:pPr marL="57150" lvl="1" indent="0" algn="l" defTabSz="444500">
            <a:lnSpc>
              <a:spcPct val="90000"/>
            </a:lnSpc>
            <a:spcBef>
              <a:spcPct val="0"/>
            </a:spcBef>
            <a:spcAft>
              <a:spcPct val="15000"/>
            </a:spcAft>
            <a:buChar char="•"/>
          </a:pPr>
          <a:r>
            <a:rPr lang="et-EE" sz="1200" kern="1200" dirty="0">
              <a:latin typeface="+mn-lt"/>
            </a:rPr>
            <a:t>  Pilve tehnoloogiate juurutamiseks puudub vajalik kompetents / ressurss.</a:t>
          </a:r>
        </a:p>
        <a:p>
          <a:pPr marL="57150" lvl="1" indent="0" algn="l" defTabSz="444500">
            <a:lnSpc>
              <a:spcPct val="90000"/>
            </a:lnSpc>
            <a:spcBef>
              <a:spcPct val="0"/>
            </a:spcBef>
            <a:spcAft>
              <a:spcPct val="15000"/>
            </a:spcAft>
            <a:buChar char="•"/>
          </a:pPr>
          <a:r>
            <a:rPr lang="et-EE" sz="1200" kern="1200" dirty="0">
              <a:latin typeface="+mn-lt"/>
            </a:rPr>
            <a:t> Keskset VA arhitektuurilist juhtimist siiani pole olnud ( arhitekt värbamisel)</a:t>
          </a:r>
        </a:p>
        <a:p>
          <a:pPr marL="57150" lvl="1" indent="0" algn="l" defTabSz="444500">
            <a:lnSpc>
              <a:spcPct val="90000"/>
            </a:lnSpc>
            <a:spcBef>
              <a:spcPct val="0"/>
            </a:spcBef>
            <a:spcAft>
              <a:spcPct val="15000"/>
            </a:spcAft>
            <a:buChar char="•"/>
          </a:pPr>
          <a:r>
            <a:rPr lang="et-EE" sz="1200" kern="1200" dirty="0" err="1">
              <a:latin typeface="+mn-lt"/>
            </a:rPr>
            <a:t>TRAMist</a:t>
          </a:r>
          <a:r>
            <a:rPr lang="et-EE" sz="1200" kern="1200" dirty="0">
              <a:latin typeface="+mn-lt"/>
            </a:rPr>
            <a:t> ületulevad tugevalt ärikriitilised taakvaralised dokumenteerimata süsteemid</a:t>
          </a:r>
        </a:p>
      </dsp:txBody>
      <dsp:txXfrm>
        <a:off x="7465617" y="1564615"/>
        <a:ext cx="3049934" cy="3122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1C2B5-C11E-4AD1-A96B-E2163872BA7A}">
      <dsp:nvSpPr>
        <dsp:cNvPr id="0" name=""/>
        <dsp:cNvSpPr/>
      </dsp:nvSpPr>
      <dsp:spPr>
        <a:xfrm>
          <a:off x="13300" y="0"/>
          <a:ext cx="1545050" cy="452156"/>
        </a:xfrm>
        <a:prstGeom prst="rect">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a:solidFill>
                <a:schemeClr val="tx1"/>
              </a:solidFill>
            </a:rPr>
            <a:t>ARHITEKTUUR</a:t>
          </a:r>
        </a:p>
        <a:p>
          <a:pPr marL="0" lvl="0" indent="0" algn="ctr" defTabSz="466725">
            <a:lnSpc>
              <a:spcPct val="90000"/>
            </a:lnSpc>
            <a:spcBef>
              <a:spcPct val="0"/>
            </a:spcBef>
            <a:spcAft>
              <a:spcPct val="35000"/>
            </a:spcAft>
            <a:buNone/>
          </a:pPr>
          <a:r>
            <a:rPr lang="et-EE" sz="1050" kern="1200" dirty="0">
              <a:solidFill>
                <a:schemeClr val="tx1"/>
              </a:solidFill>
            </a:rPr>
            <a:t> (3,6 / 5 st)</a:t>
          </a:r>
          <a:endParaRPr lang="et-EE" sz="300" kern="1200" dirty="0">
            <a:solidFill>
              <a:schemeClr val="tx1"/>
            </a:solidFill>
          </a:endParaRPr>
        </a:p>
      </dsp:txBody>
      <dsp:txXfrm>
        <a:off x="13300" y="0"/>
        <a:ext cx="1545050" cy="452156"/>
      </dsp:txXfrm>
    </dsp:sp>
    <dsp:sp modelId="{BE90B2BC-CB0B-4FE2-B6BC-4F7639D03DBB}">
      <dsp:nvSpPr>
        <dsp:cNvPr id="0" name=""/>
        <dsp:cNvSpPr/>
      </dsp:nvSpPr>
      <dsp:spPr>
        <a:xfrm>
          <a:off x="13300" y="452156"/>
          <a:ext cx="1545050" cy="4579537"/>
        </a:xfrm>
        <a:prstGeom prst="rect">
          <a:avLst/>
        </a:prstGeom>
        <a:solidFill>
          <a:schemeClr val="accent6">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t-EE" sz="1050" kern="1200" dirty="0">
              <a:solidFill>
                <a:prstClr val="black"/>
              </a:solidFill>
            </a:rPr>
            <a:t>Üle valitsemisala tase erinev </a:t>
          </a:r>
          <a:endParaRPr lang="et-EE" sz="1050" kern="1200" dirty="0"/>
        </a:p>
        <a:p>
          <a:pPr marL="57150" lvl="1" indent="-57150" algn="l" defTabSz="466725">
            <a:lnSpc>
              <a:spcPct val="90000"/>
            </a:lnSpc>
            <a:spcBef>
              <a:spcPct val="0"/>
            </a:spcBef>
            <a:spcAft>
              <a:spcPct val="15000"/>
            </a:spcAft>
            <a:buChar char="•"/>
          </a:pPr>
          <a:r>
            <a:rPr lang="et-EE" sz="1050" kern="1200" dirty="0">
              <a:solidFill>
                <a:prstClr val="black"/>
              </a:solidFill>
            </a:rPr>
            <a:t>A</a:t>
          </a:r>
          <a:r>
            <a:rPr lang="et-EE" sz="1050" kern="1200" dirty="0"/>
            <a:t>rhitektuuri visioon on selge, kuid tegevuste tempo visiooni elluviimiseks on ebapiisav</a:t>
          </a:r>
        </a:p>
        <a:p>
          <a:pPr marL="57150" lvl="1" indent="-57150" algn="l" defTabSz="466725">
            <a:lnSpc>
              <a:spcPct val="90000"/>
            </a:lnSpc>
            <a:spcBef>
              <a:spcPct val="0"/>
            </a:spcBef>
            <a:spcAft>
              <a:spcPct val="15000"/>
            </a:spcAft>
            <a:buChar char="•"/>
          </a:pPr>
          <a:r>
            <a:rPr lang="et-EE" sz="1050" kern="1200" dirty="0"/>
            <a:t>Core süsteemide taakvarast vabanemine ja  uuele arhitektuurile  viimine peab liikuma kiiremini. </a:t>
          </a:r>
        </a:p>
        <a:p>
          <a:pPr marL="57150" lvl="1" indent="-57150" algn="l" defTabSz="466725">
            <a:lnSpc>
              <a:spcPct val="90000"/>
            </a:lnSpc>
            <a:spcBef>
              <a:spcPct val="0"/>
            </a:spcBef>
            <a:spcAft>
              <a:spcPct val="15000"/>
            </a:spcAft>
            <a:buChar char="•"/>
          </a:pPr>
          <a:r>
            <a:rPr lang="et-EE" sz="1050" kern="1200" dirty="0"/>
            <a:t>Riigipilv on kallis. </a:t>
          </a:r>
        </a:p>
        <a:p>
          <a:pPr marL="57150" lvl="1" indent="-57150" algn="l" defTabSz="466725">
            <a:lnSpc>
              <a:spcPct val="90000"/>
            </a:lnSpc>
            <a:spcBef>
              <a:spcPct val="0"/>
            </a:spcBef>
            <a:spcAft>
              <a:spcPct val="15000"/>
            </a:spcAft>
            <a:buChar char="•"/>
          </a:pPr>
          <a:r>
            <a:rPr lang="et-EE" sz="1050" kern="1200" dirty="0"/>
            <a:t>Riigi ristfunktsionaalsed nõuded kõikjal kasutusse võetud – uutes arendustes arvestatakse</a:t>
          </a:r>
        </a:p>
        <a:p>
          <a:pPr marL="57150" lvl="1" indent="-57150" algn="l" defTabSz="466725">
            <a:lnSpc>
              <a:spcPct val="90000"/>
            </a:lnSpc>
            <a:spcBef>
              <a:spcPct val="0"/>
            </a:spcBef>
            <a:spcAft>
              <a:spcPct val="15000"/>
            </a:spcAft>
            <a:buChar char="•"/>
          </a:pPr>
          <a:r>
            <a:rPr lang="et-EE" sz="1050" kern="1200" dirty="0"/>
            <a:t>Pilvekõlblikus, mikroteenused, orkestreerimismootorid ja sündmuspõhise arhitektuuri on sihiks uutes arendustes</a:t>
          </a:r>
        </a:p>
      </dsp:txBody>
      <dsp:txXfrm>
        <a:off x="13300" y="452156"/>
        <a:ext cx="1545050" cy="4579537"/>
      </dsp:txXfrm>
    </dsp:sp>
    <dsp:sp modelId="{6707AA74-3860-43FD-96E4-8E8A422ADE39}">
      <dsp:nvSpPr>
        <dsp:cNvPr id="0" name=""/>
        <dsp:cNvSpPr/>
      </dsp:nvSpPr>
      <dsp:spPr>
        <a:xfrm>
          <a:off x="1774658" y="-8900"/>
          <a:ext cx="1682210" cy="452156"/>
        </a:xfrm>
        <a:prstGeom prst="rect">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t-EE" sz="1100" kern="1200" dirty="0">
              <a:solidFill>
                <a:schemeClr val="tx1"/>
              </a:solidFill>
            </a:rPr>
            <a:t>ANDMEHALDUS</a:t>
          </a:r>
        </a:p>
        <a:p>
          <a:pPr marL="0" lvl="0" indent="0" algn="ctr" defTabSz="488950">
            <a:lnSpc>
              <a:spcPct val="90000"/>
            </a:lnSpc>
            <a:spcBef>
              <a:spcPct val="0"/>
            </a:spcBef>
            <a:spcAft>
              <a:spcPct val="35000"/>
            </a:spcAft>
            <a:buNone/>
          </a:pPr>
          <a:r>
            <a:rPr lang="et-EE" sz="1050" kern="1200" dirty="0">
              <a:solidFill>
                <a:schemeClr val="tx1"/>
              </a:solidFill>
            </a:rPr>
            <a:t> (3,8 / 5 st)</a:t>
          </a:r>
        </a:p>
      </dsp:txBody>
      <dsp:txXfrm>
        <a:off x="1774658" y="-8900"/>
        <a:ext cx="1682210" cy="452156"/>
      </dsp:txXfrm>
    </dsp:sp>
    <dsp:sp modelId="{7AC486C8-CB38-4108-B7B1-1AE95E9D5FCC}">
      <dsp:nvSpPr>
        <dsp:cNvPr id="0" name=""/>
        <dsp:cNvSpPr/>
      </dsp:nvSpPr>
      <dsp:spPr>
        <a:xfrm>
          <a:off x="1796665" y="443255"/>
          <a:ext cx="1638194" cy="4597338"/>
        </a:xfrm>
        <a:prstGeom prst="rect">
          <a:avLst/>
        </a:prstGeom>
        <a:solidFill>
          <a:schemeClr val="accent6">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t-EE" sz="1050" kern="1200" dirty="0"/>
            <a:t>Tase üle VA väga erinev</a:t>
          </a:r>
        </a:p>
        <a:p>
          <a:pPr marL="57150" lvl="1" indent="-57150" algn="l" defTabSz="466725">
            <a:lnSpc>
              <a:spcPct val="90000"/>
            </a:lnSpc>
            <a:spcBef>
              <a:spcPct val="0"/>
            </a:spcBef>
            <a:spcAft>
              <a:spcPct val="15000"/>
            </a:spcAft>
            <a:buChar char="•"/>
          </a:pPr>
          <a:r>
            <a:rPr kumimoji="0" lang="et-EE" sz="1050" b="0" i="0" u="none" strike="noStrike" kern="1200" cap="none" spc="0" normalizeH="0" baseline="0" noProof="0" dirty="0">
              <a:ln>
                <a:noFill/>
              </a:ln>
              <a:solidFill>
                <a:prstClr val="black"/>
              </a:solidFill>
              <a:effectLst/>
              <a:uLnTx/>
              <a:uFillTx/>
              <a:latin typeface="Calibri" panose="020F0502020204030204"/>
              <a:ea typeface="+mn-ea"/>
              <a:cs typeface="+mn-cs"/>
            </a:rPr>
            <a:t>Andmete valdkonna eesmärgistamine ja andmestandardi juurutamine on töös </a:t>
          </a:r>
          <a:endParaRPr lang="et-EE" sz="1050" kern="1200" dirty="0"/>
        </a:p>
        <a:p>
          <a:pPr marL="57150" lvl="1" indent="-57150" algn="l" defTabSz="466725">
            <a:lnSpc>
              <a:spcPct val="90000"/>
            </a:lnSpc>
            <a:spcBef>
              <a:spcPct val="0"/>
            </a:spcBef>
            <a:spcAft>
              <a:spcPct val="15000"/>
            </a:spcAft>
            <a:buChar char="•"/>
          </a:pPr>
          <a:r>
            <a:rPr kumimoji="0" lang="et-EE" sz="1050" b="0" i="0" u="none" strike="noStrike" kern="1200" cap="none" spc="0" normalizeH="0" baseline="0" noProof="0" dirty="0">
              <a:ln>
                <a:noFill/>
              </a:ln>
              <a:solidFill>
                <a:prstClr val="black"/>
              </a:solidFill>
              <a:effectLst/>
              <a:uLnTx/>
              <a:uFillTx/>
              <a:latin typeface="Calibri" panose="020F0502020204030204"/>
              <a:ea typeface="+mn-ea"/>
              <a:cs typeface="+mn-cs"/>
            </a:rPr>
            <a:t>Andmestrateegia koostamisel </a:t>
          </a:r>
          <a:endParaRPr lang="et-EE" sz="1050" kern="1200" dirty="0"/>
        </a:p>
        <a:p>
          <a:pPr marL="57150" lvl="1" indent="-57150" algn="l" defTabSz="466725">
            <a:lnSpc>
              <a:spcPct val="90000"/>
            </a:lnSpc>
            <a:spcBef>
              <a:spcPct val="0"/>
            </a:spcBef>
            <a:spcAft>
              <a:spcPct val="15000"/>
            </a:spcAft>
            <a:buChar char="•"/>
          </a:pPr>
          <a:r>
            <a:rPr kumimoji="0" lang="et-EE" sz="1050" b="0" i="0" u="none" strike="noStrike" kern="1200" cap="none" spc="0" normalizeH="0" baseline="0" noProof="0" dirty="0">
              <a:ln>
                <a:noFill/>
              </a:ln>
              <a:solidFill>
                <a:prstClr val="black"/>
              </a:solidFill>
              <a:effectLst/>
              <a:uLnTx/>
              <a:uFillTx/>
              <a:latin typeface="Calibri" panose="020F0502020204030204"/>
              <a:ea typeface="+mn-ea"/>
              <a:cs typeface="+mn-cs"/>
            </a:rPr>
            <a:t>Andmestike kirjelduste uuendamine  on töös </a:t>
          </a:r>
          <a:endParaRPr lang="et-EE" sz="1050" kern="1200" dirty="0"/>
        </a:p>
        <a:p>
          <a:pPr marL="57150" lvl="1" indent="-57150" algn="l" defTabSz="466725">
            <a:lnSpc>
              <a:spcPct val="90000"/>
            </a:lnSpc>
            <a:spcBef>
              <a:spcPct val="0"/>
            </a:spcBef>
            <a:spcAft>
              <a:spcPct val="15000"/>
            </a:spcAft>
            <a:buChar char="•"/>
          </a:pPr>
          <a:r>
            <a:rPr kumimoji="0" lang="et-EE" sz="1050" b="0" i="0" u="none" strike="noStrike" kern="1200" cap="none" spc="0" normalizeH="0" baseline="0" noProof="0" dirty="0" err="1">
              <a:ln>
                <a:noFill/>
              </a:ln>
              <a:solidFill>
                <a:prstClr val="black"/>
              </a:solidFill>
              <a:effectLst/>
              <a:uLnTx/>
              <a:uFillTx/>
              <a:latin typeface="Calibri" panose="020F0502020204030204"/>
              <a:ea typeface="+mn-ea"/>
              <a:cs typeface="+mn-cs"/>
            </a:rPr>
            <a:t>RIHAKEse</a:t>
          </a:r>
          <a:r>
            <a:rPr kumimoji="0" lang="et-EE" sz="1050" b="0" i="0" u="none" strike="noStrike" kern="1200" cap="none" spc="0" normalizeH="0" baseline="0" noProof="0" dirty="0">
              <a:ln>
                <a:noFill/>
              </a:ln>
              <a:solidFill>
                <a:prstClr val="black"/>
              </a:solidFill>
              <a:effectLst/>
              <a:uLnTx/>
              <a:uFillTx/>
              <a:latin typeface="Calibri" panose="020F0502020204030204"/>
              <a:ea typeface="+mn-ea"/>
              <a:cs typeface="+mn-cs"/>
            </a:rPr>
            <a:t> kasutuselevõtt</a:t>
          </a:r>
          <a:r>
            <a:rPr kumimoji="0" lang="et-EE" sz="105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t-EE" sz="1050" b="0" i="0" u="none" strike="noStrike" kern="1200" cap="none" spc="0" normalizeH="0" noProof="0" dirty="0" err="1">
              <a:ln>
                <a:noFill/>
              </a:ln>
              <a:solidFill>
                <a:prstClr val="black"/>
              </a:solidFill>
              <a:effectLst/>
              <a:uLnTx/>
              <a:uFillTx/>
              <a:latin typeface="Calibri" panose="020F0502020204030204"/>
              <a:ea typeface="+mn-ea"/>
              <a:cs typeface="+mn-cs"/>
            </a:rPr>
            <a:t>PRIAs</a:t>
          </a:r>
          <a:r>
            <a:rPr kumimoji="0" lang="et-EE" sz="105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t-EE" sz="1050" b="0" i="0" u="none" strike="noStrike" kern="1200" cap="none" spc="0" normalizeH="0" noProof="0" dirty="0" err="1">
              <a:ln>
                <a:noFill/>
              </a:ln>
              <a:solidFill>
                <a:prstClr val="black"/>
              </a:solidFill>
              <a:effectLst/>
              <a:uLnTx/>
              <a:uFillTx/>
              <a:latin typeface="Calibri" panose="020F0502020204030204"/>
              <a:ea typeface="+mn-ea"/>
              <a:cs typeface="+mn-cs"/>
            </a:rPr>
            <a:t>RIHAKEse</a:t>
          </a:r>
          <a:r>
            <a:rPr kumimoji="0" lang="et-EE" sz="1050" b="0" i="0" u="none" strike="noStrike" kern="1200" cap="none" spc="0" normalizeH="0" noProof="0" dirty="0">
              <a:ln>
                <a:noFill/>
              </a:ln>
              <a:solidFill>
                <a:prstClr val="black"/>
              </a:solidFill>
              <a:effectLst/>
              <a:uLnTx/>
              <a:uFillTx/>
              <a:latin typeface="Calibri" panose="020F0502020204030204"/>
              <a:ea typeface="+mn-ea"/>
              <a:cs typeface="+mn-cs"/>
            </a:rPr>
            <a:t> piloot)- väga suur käsitöö</a:t>
          </a:r>
          <a:endParaRPr lang="et-EE" sz="1050" kern="1200" dirty="0"/>
        </a:p>
        <a:p>
          <a:pPr marL="57150" lvl="1" indent="-57150" algn="l" defTabSz="466725">
            <a:lnSpc>
              <a:spcPct val="90000"/>
            </a:lnSpc>
            <a:spcBef>
              <a:spcPct val="0"/>
            </a:spcBef>
            <a:spcAft>
              <a:spcPct val="15000"/>
            </a:spcAft>
            <a:buChar char="•"/>
          </a:pPr>
          <a:r>
            <a:rPr lang="et-EE" sz="1050" kern="1200" dirty="0"/>
            <a:t>Andmejälgijat plaan kasutusele võtta isikuandmeid sisaldavates süsteemides </a:t>
          </a:r>
        </a:p>
        <a:p>
          <a:pPr marL="57150" lvl="1" indent="-57150" algn="l" defTabSz="466725">
            <a:lnSpc>
              <a:spcPct val="90000"/>
            </a:lnSpc>
            <a:spcBef>
              <a:spcPct val="0"/>
            </a:spcBef>
            <a:spcAft>
              <a:spcPct val="15000"/>
            </a:spcAft>
            <a:buChar char="•"/>
          </a:pPr>
          <a:r>
            <a:rPr lang="et-EE" sz="1050" kern="1200" dirty="0" err="1"/>
            <a:t>Andmetejuht</a:t>
          </a:r>
          <a:r>
            <a:rPr lang="et-EE" sz="1050" kern="1200" dirty="0"/>
            <a:t> on värbamisel</a:t>
          </a:r>
        </a:p>
        <a:p>
          <a:pPr marL="57150" lvl="1" indent="-57150" algn="l" defTabSz="466725">
            <a:lnSpc>
              <a:spcPct val="90000"/>
            </a:lnSpc>
            <a:spcBef>
              <a:spcPct val="0"/>
            </a:spcBef>
            <a:spcAft>
              <a:spcPct val="15000"/>
            </a:spcAft>
            <a:buChar char="•"/>
          </a:pPr>
          <a:endParaRPr lang="et-EE" sz="1050" kern="1200" dirty="0"/>
        </a:p>
      </dsp:txBody>
      <dsp:txXfrm>
        <a:off x="1796665" y="443255"/>
        <a:ext cx="1638194" cy="4597338"/>
      </dsp:txXfrm>
    </dsp:sp>
    <dsp:sp modelId="{FA562147-9FE1-44E7-98EF-32481252CCD9}">
      <dsp:nvSpPr>
        <dsp:cNvPr id="0" name=""/>
        <dsp:cNvSpPr/>
      </dsp:nvSpPr>
      <dsp:spPr>
        <a:xfrm>
          <a:off x="3673175" y="0"/>
          <a:ext cx="1545050" cy="452156"/>
        </a:xfrm>
        <a:prstGeom prst="rect">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a:solidFill>
                <a:schemeClr val="tx1"/>
              </a:solidFill>
            </a:rPr>
            <a:t>KÜBERTURVE</a:t>
          </a:r>
        </a:p>
        <a:p>
          <a:pPr marL="0" lvl="0" indent="0" algn="ctr" defTabSz="466725">
            <a:lnSpc>
              <a:spcPct val="90000"/>
            </a:lnSpc>
            <a:spcBef>
              <a:spcPct val="0"/>
            </a:spcBef>
            <a:spcAft>
              <a:spcPct val="35000"/>
            </a:spcAft>
            <a:buNone/>
          </a:pPr>
          <a:r>
            <a:rPr lang="et-EE" sz="1050" kern="1200" dirty="0">
              <a:solidFill>
                <a:schemeClr val="tx1"/>
              </a:solidFill>
            </a:rPr>
            <a:t> (2,7 / 4 st)</a:t>
          </a:r>
        </a:p>
      </dsp:txBody>
      <dsp:txXfrm>
        <a:off x="3673175" y="0"/>
        <a:ext cx="1545050" cy="452156"/>
      </dsp:txXfrm>
    </dsp:sp>
    <dsp:sp modelId="{44817F4C-DC45-4F49-A1E1-C110984D995B}">
      <dsp:nvSpPr>
        <dsp:cNvPr id="0" name=""/>
        <dsp:cNvSpPr/>
      </dsp:nvSpPr>
      <dsp:spPr>
        <a:xfrm>
          <a:off x="3673175" y="452156"/>
          <a:ext cx="1545050" cy="4579537"/>
        </a:xfrm>
        <a:prstGeom prst="rect">
          <a:avLst/>
        </a:prstGeom>
        <a:solidFill>
          <a:schemeClr val="accent4">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t-EE" sz="1000" kern="1200" dirty="0">
              <a:solidFill>
                <a:prstClr val="black"/>
              </a:solidFill>
            </a:rPr>
            <a:t>Valitsemisala ristfunktsionaalsed nõuded on välja töötatud riigi ristfunktsionaalsetest nõuetest lähtuvalt; </a:t>
          </a:r>
          <a:endParaRPr lang="et-EE" sz="1000" kern="1200" dirty="0"/>
        </a:p>
        <a:p>
          <a:pPr marL="57150" lvl="1" indent="-57150" algn="l" defTabSz="444500">
            <a:lnSpc>
              <a:spcPct val="90000"/>
            </a:lnSpc>
            <a:spcBef>
              <a:spcPct val="0"/>
            </a:spcBef>
            <a:spcAft>
              <a:spcPct val="15000"/>
            </a:spcAft>
            <a:buChar char="•"/>
          </a:pPr>
          <a:r>
            <a:rPr lang="et-EE" sz="1000" kern="1200" dirty="0">
              <a:solidFill>
                <a:prstClr val="black"/>
              </a:solidFill>
            </a:rPr>
            <a:t>Valitud infoturbestrateegia (E-ITS või ISO27001) kohta on olemas rakendusplaan ja rakendamine on töös, osati (PRIA) on olemas  kehtiv ISO auditiraport. </a:t>
          </a:r>
          <a:endParaRPr lang="et-EE" sz="1000" kern="1200" dirty="0"/>
        </a:p>
        <a:p>
          <a:pPr marL="57150" lvl="1" indent="-57150" algn="l" defTabSz="444500">
            <a:lnSpc>
              <a:spcPct val="90000"/>
            </a:lnSpc>
            <a:spcBef>
              <a:spcPct val="0"/>
            </a:spcBef>
            <a:spcAft>
              <a:spcPct val="15000"/>
            </a:spcAft>
            <a:buChar char="•"/>
          </a:pPr>
          <a:r>
            <a:rPr lang="et-EE" sz="1000" kern="1200" dirty="0"/>
            <a:t>Maa-amet jäi osaliselt </a:t>
          </a:r>
          <a:r>
            <a:rPr lang="et-EE" sz="1000" kern="1200" dirty="0" err="1"/>
            <a:t>KEMITi</a:t>
          </a:r>
          <a:r>
            <a:rPr lang="et-EE" sz="1000" kern="1200" dirty="0"/>
            <a:t> toe alla</a:t>
          </a:r>
        </a:p>
        <a:p>
          <a:pPr marL="57150" lvl="1" indent="-57150" algn="l" defTabSz="444500">
            <a:lnSpc>
              <a:spcPct val="90000"/>
            </a:lnSpc>
            <a:spcBef>
              <a:spcPct val="0"/>
            </a:spcBef>
            <a:spcAft>
              <a:spcPct val="15000"/>
            </a:spcAft>
            <a:buChar char="•"/>
          </a:pPr>
          <a:r>
            <a:rPr lang="et-EE" sz="1000" kern="1200" dirty="0" err="1"/>
            <a:t>Küberturve</a:t>
          </a:r>
          <a:r>
            <a:rPr lang="et-EE" sz="1000" kern="1200" dirty="0"/>
            <a:t> on alamehitatud olnud. Saime </a:t>
          </a:r>
          <a:r>
            <a:rPr lang="et-EE" sz="1000" kern="1200" dirty="0" err="1"/>
            <a:t>küberreservist</a:t>
          </a:r>
          <a:r>
            <a:rPr lang="et-EE" sz="1000" kern="1200" dirty="0"/>
            <a:t> alamehituse vähendamiseks ressursse.</a:t>
          </a:r>
        </a:p>
        <a:p>
          <a:pPr marL="57150" lvl="1" indent="-57150" algn="l" defTabSz="444500">
            <a:lnSpc>
              <a:spcPct val="90000"/>
            </a:lnSpc>
            <a:spcBef>
              <a:spcPct val="0"/>
            </a:spcBef>
            <a:spcAft>
              <a:spcPct val="15000"/>
            </a:spcAft>
            <a:buChar char="•"/>
          </a:pPr>
          <a:r>
            <a:rPr lang="et-EE" sz="1000" kern="1200" dirty="0"/>
            <a:t>Infoturbenõunikud on tegusad ja jälgivad  nõuete täitmist ja tagavad dokumentatsiooni värskendamise ja kogu teenistujate järjepideva kohustusliku koolitamise.</a:t>
          </a:r>
        </a:p>
        <a:p>
          <a:pPr marL="57150" lvl="1" indent="-57150" algn="l" defTabSz="444500">
            <a:lnSpc>
              <a:spcPct val="90000"/>
            </a:lnSpc>
            <a:spcBef>
              <a:spcPct val="0"/>
            </a:spcBef>
            <a:spcAft>
              <a:spcPct val="15000"/>
            </a:spcAft>
            <a:buChar char="•"/>
          </a:pPr>
          <a:r>
            <a:rPr lang="et-EE" sz="1000" kern="1200" dirty="0"/>
            <a:t>Olulise mõjuga intsidente pole olnud </a:t>
          </a:r>
        </a:p>
      </dsp:txBody>
      <dsp:txXfrm>
        <a:off x="3673175" y="452156"/>
        <a:ext cx="1545050" cy="4579537"/>
      </dsp:txXfrm>
    </dsp:sp>
    <dsp:sp modelId="{E0ADB50E-A5E2-456B-8F39-B2CBCE30CFD4}">
      <dsp:nvSpPr>
        <dsp:cNvPr id="0" name=""/>
        <dsp:cNvSpPr/>
      </dsp:nvSpPr>
      <dsp:spPr>
        <a:xfrm>
          <a:off x="5434533" y="0"/>
          <a:ext cx="1545050" cy="452156"/>
        </a:xfrm>
        <a:prstGeom prst="rect">
          <a:avLst/>
        </a:prstGeom>
        <a:solidFill>
          <a:srgbClr val="FB806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a:solidFill>
                <a:schemeClr val="tx1"/>
              </a:solidFill>
            </a:rPr>
            <a:t>KESTLIKKUS</a:t>
          </a:r>
        </a:p>
        <a:p>
          <a:pPr marL="0" lvl="0" indent="0" algn="ctr" defTabSz="466725">
            <a:lnSpc>
              <a:spcPct val="90000"/>
            </a:lnSpc>
            <a:spcBef>
              <a:spcPct val="0"/>
            </a:spcBef>
            <a:spcAft>
              <a:spcPct val="35000"/>
            </a:spcAft>
            <a:buNone/>
          </a:pPr>
          <a:r>
            <a:rPr lang="et-EE" sz="1050" kern="1200" dirty="0">
              <a:solidFill>
                <a:schemeClr val="tx1"/>
              </a:solidFill>
            </a:rPr>
            <a:t> (1,8 / 5st)</a:t>
          </a:r>
        </a:p>
      </dsp:txBody>
      <dsp:txXfrm>
        <a:off x="5434533" y="0"/>
        <a:ext cx="1545050" cy="452156"/>
      </dsp:txXfrm>
    </dsp:sp>
    <dsp:sp modelId="{587B077F-774E-455C-BDBB-C3E12812EDA9}">
      <dsp:nvSpPr>
        <dsp:cNvPr id="0" name=""/>
        <dsp:cNvSpPr/>
      </dsp:nvSpPr>
      <dsp:spPr>
        <a:xfrm>
          <a:off x="5434533" y="452156"/>
          <a:ext cx="1545050" cy="4579537"/>
        </a:xfrm>
        <a:prstGeom prst="rect">
          <a:avLst/>
        </a:prstGeom>
        <a:solidFill>
          <a:srgbClr val="FBDBC7">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t-EE" sz="1050" kern="1200" dirty="0"/>
            <a:t>Mitmed uued algatused toetavad kestlikkuse põhimõtteid ( rohefoor, e-põlluraamat, suurandmed)</a:t>
          </a:r>
        </a:p>
        <a:p>
          <a:pPr marL="57150" lvl="1" indent="-57150" algn="l" defTabSz="466725">
            <a:lnSpc>
              <a:spcPct val="90000"/>
            </a:lnSpc>
            <a:spcBef>
              <a:spcPct val="0"/>
            </a:spcBef>
            <a:spcAft>
              <a:spcPct val="15000"/>
            </a:spcAft>
            <a:buChar char="•"/>
          </a:pPr>
          <a:r>
            <a:rPr lang="et-EE" sz="1050" kern="1200" dirty="0"/>
            <a:t>Kestlikkuse komponendiga ei ole keskselt arvestatud </a:t>
          </a:r>
        </a:p>
        <a:p>
          <a:pPr marL="57150" lvl="1" indent="-57150" algn="l" defTabSz="466725">
            <a:lnSpc>
              <a:spcPct val="90000"/>
            </a:lnSpc>
            <a:spcBef>
              <a:spcPct val="0"/>
            </a:spcBef>
            <a:spcAft>
              <a:spcPct val="15000"/>
            </a:spcAft>
            <a:buChar char="•"/>
          </a:pPr>
          <a:r>
            <a:rPr lang="et-EE" sz="1050" kern="1200" dirty="0"/>
            <a:t>Samas oleme kestlikkusega arvestanud energiatõhusa riistvara taristu soetamisel, </a:t>
          </a:r>
          <a:r>
            <a:rPr lang="et-EE" sz="1050" kern="1200" dirty="0" err="1"/>
            <a:t>digiprügikoristuse</a:t>
          </a:r>
          <a:r>
            <a:rPr lang="et-EE" sz="1050" kern="1200" dirty="0"/>
            <a:t> kampaaniate korraldamisel.</a:t>
          </a:r>
        </a:p>
        <a:p>
          <a:pPr marL="57150" lvl="1" indent="-57150" algn="l" defTabSz="466725">
            <a:lnSpc>
              <a:spcPct val="90000"/>
            </a:lnSpc>
            <a:spcBef>
              <a:spcPct val="0"/>
            </a:spcBef>
            <a:spcAft>
              <a:spcPct val="15000"/>
            </a:spcAft>
            <a:buChar char="•"/>
          </a:pPr>
          <a:r>
            <a:rPr lang="et-EE" sz="1050" kern="1200" dirty="0"/>
            <a:t>Ootame tuge kestlikkuse suuna  paremaks mõistmiseks</a:t>
          </a:r>
        </a:p>
      </dsp:txBody>
      <dsp:txXfrm>
        <a:off x="5434533" y="452156"/>
        <a:ext cx="1545050" cy="4579537"/>
      </dsp:txXfrm>
    </dsp:sp>
    <dsp:sp modelId="{097F9621-3BDE-4930-9649-EE1AAA3E8663}">
      <dsp:nvSpPr>
        <dsp:cNvPr id="0" name=""/>
        <dsp:cNvSpPr/>
      </dsp:nvSpPr>
      <dsp:spPr>
        <a:xfrm>
          <a:off x="7195891" y="0"/>
          <a:ext cx="1545050" cy="452156"/>
        </a:xfrm>
        <a:prstGeom prst="rect">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a:solidFill>
                <a:schemeClr val="tx1"/>
              </a:solidFill>
            </a:rPr>
            <a:t>TEENUSE JUHTIMINE </a:t>
          </a:r>
        </a:p>
        <a:p>
          <a:pPr marL="0" lvl="0" indent="0" algn="ctr" defTabSz="466725">
            <a:lnSpc>
              <a:spcPct val="90000"/>
            </a:lnSpc>
            <a:spcBef>
              <a:spcPct val="0"/>
            </a:spcBef>
            <a:spcAft>
              <a:spcPct val="35000"/>
            </a:spcAft>
            <a:buNone/>
          </a:pPr>
          <a:r>
            <a:rPr lang="et-EE" sz="1050" kern="1200" dirty="0">
              <a:solidFill>
                <a:schemeClr val="tx1"/>
              </a:solidFill>
            </a:rPr>
            <a:t>(4,2 / 5 st)</a:t>
          </a:r>
        </a:p>
      </dsp:txBody>
      <dsp:txXfrm>
        <a:off x="7195891" y="0"/>
        <a:ext cx="1545050" cy="452156"/>
      </dsp:txXfrm>
    </dsp:sp>
    <dsp:sp modelId="{7AAF8D76-ED18-44C6-87F0-65C0DCC42504}">
      <dsp:nvSpPr>
        <dsp:cNvPr id="0" name=""/>
        <dsp:cNvSpPr/>
      </dsp:nvSpPr>
      <dsp:spPr>
        <a:xfrm>
          <a:off x="7195891" y="452156"/>
          <a:ext cx="1545050" cy="4579537"/>
        </a:xfrm>
        <a:prstGeom prst="rect">
          <a:avLst/>
        </a:prstGeom>
        <a:solidFill>
          <a:srgbClr val="E3EFD3">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0" algn="l" defTabSz="466725">
            <a:lnSpc>
              <a:spcPct val="90000"/>
            </a:lnSpc>
            <a:spcBef>
              <a:spcPct val="0"/>
            </a:spcBef>
            <a:spcAft>
              <a:spcPct val="15000"/>
            </a:spcAft>
            <a:buChar char="•"/>
          </a:pPr>
          <a:r>
            <a:rPr lang="et-EE" sz="1050" kern="1200" dirty="0"/>
            <a:t> Tegeleme teenuste kasutajamugavuse mõõtmisega regulaarselt. </a:t>
          </a:r>
        </a:p>
        <a:p>
          <a:pPr marL="57150" lvl="1" indent="0" algn="l" defTabSz="466725">
            <a:lnSpc>
              <a:spcPct val="90000"/>
            </a:lnSpc>
            <a:spcBef>
              <a:spcPct val="0"/>
            </a:spcBef>
            <a:spcAft>
              <a:spcPct val="15000"/>
            </a:spcAft>
            <a:buChar char="•"/>
          </a:pPr>
          <a:r>
            <a:rPr lang="et-EE" sz="1050" kern="1200" dirty="0"/>
            <a:t> Rahulolu hindamise mõõdikuid saaksime veel parendada.</a:t>
          </a:r>
        </a:p>
        <a:p>
          <a:pPr marL="57150" lvl="1" indent="0" algn="l" defTabSz="466725">
            <a:lnSpc>
              <a:spcPct val="90000"/>
            </a:lnSpc>
            <a:spcBef>
              <a:spcPct val="0"/>
            </a:spcBef>
            <a:spcAft>
              <a:spcPct val="15000"/>
            </a:spcAft>
            <a:buChar char="•"/>
          </a:pPr>
          <a:r>
            <a:rPr kumimoji="0" lang="et-EE" sz="1050" b="0" i="0" u="none" strike="noStrike" kern="1200" cap="none" spc="0" normalizeH="0" baseline="0" noProof="0" dirty="0">
              <a:ln>
                <a:noFill/>
              </a:ln>
              <a:solidFill>
                <a:prstClr val="black"/>
              </a:solidFill>
              <a:effectLst/>
              <a:uLnTx/>
              <a:uFillTx/>
              <a:latin typeface="Calibri" panose="020F0502020204030204"/>
              <a:ea typeface="+mn-ea"/>
              <a:cs typeface="+mn-cs"/>
            </a:rPr>
            <a:t> Kasutajakogemus keskkondade</a:t>
          </a:r>
          <a:r>
            <a:rPr kumimoji="0" lang="et-EE" sz="1050" b="0" i="0" u="none" strike="noStrike" kern="1200" cap="none" spc="0" normalizeH="0" noProof="0" dirty="0">
              <a:ln>
                <a:noFill/>
              </a:ln>
              <a:solidFill>
                <a:prstClr val="black"/>
              </a:solidFill>
              <a:effectLst/>
              <a:uLnTx/>
              <a:uFillTx/>
              <a:latin typeface="Calibri" panose="020F0502020204030204"/>
              <a:ea typeface="+mn-ea"/>
              <a:cs typeface="+mn-cs"/>
            </a:rPr>
            <a:t> vahel liikumisel ei ole alati nähtamatu </a:t>
          </a:r>
          <a:r>
            <a:rPr lang="et-EE" sz="1050" kern="1200" dirty="0"/>
            <a:t> </a:t>
          </a:r>
        </a:p>
        <a:p>
          <a:pPr marL="57150" lvl="1" indent="0" algn="l" defTabSz="466725">
            <a:lnSpc>
              <a:spcPct val="90000"/>
            </a:lnSpc>
            <a:spcBef>
              <a:spcPct val="0"/>
            </a:spcBef>
            <a:spcAft>
              <a:spcPct val="15000"/>
            </a:spcAft>
            <a:buChar char="•"/>
          </a:pPr>
          <a:r>
            <a:rPr lang="et-EE" sz="1050" kern="1200" dirty="0"/>
            <a:t>Teenuste arendamisel kaasatakse teenusdisainereid </a:t>
          </a:r>
        </a:p>
        <a:p>
          <a:pPr marL="57150" lvl="1" indent="0" algn="l" defTabSz="466725">
            <a:lnSpc>
              <a:spcPct val="90000"/>
            </a:lnSpc>
            <a:spcBef>
              <a:spcPct val="0"/>
            </a:spcBef>
            <a:spcAft>
              <a:spcPct val="15000"/>
            </a:spcAft>
            <a:buChar char="•"/>
          </a:pPr>
          <a:r>
            <a:rPr lang="et-EE" sz="1050" kern="1200" dirty="0"/>
            <a:t>Teenused on riigiportaalist leitavad</a:t>
          </a:r>
          <a:endParaRPr lang="et-EE" sz="900" kern="1200" dirty="0"/>
        </a:p>
        <a:p>
          <a:pPr marL="57150" lvl="1" indent="-57150" algn="l" defTabSz="466725">
            <a:lnSpc>
              <a:spcPct val="90000"/>
            </a:lnSpc>
            <a:spcBef>
              <a:spcPct val="0"/>
            </a:spcBef>
            <a:spcAft>
              <a:spcPct val="15000"/>
            </a:spcAft>
            <a:buChar char="•"/>
          </a:pPr>
          <a:r>
            <a:rPr lang="et-EE" sz="1050" kern="1200" dirty="0">
              <a:solidFill>
                <a:prstClr val="black">
                  <a:hueOff val="0"/>
                  <a:satOff val="0"/>
                  <a:lumOff val="0"/>
                  <a:alphaOff val="0"/>
                </a:prstClr>
              </a:solidFill>
              <a:latin typeface="Calibri" panose="020F0502020204030204"/>
              <a:ea typeface="+mn-ea"/>
              <a:cs typeface="+mn-cs"/>
            </a:rPr>
            <a:t>Suur osa VA teenustest ( ca 80%) pareneb tänu digipöördele</a:t>
          </a:r>
        </a:p>
        <a:p>
          <a:pPr marL="57150" lvl="1" indent="-57150" algn="l" defTabSz="466725">
            <a:lnSpc>
              <a:spcPct val="90000"/>
            </a:lnSpc>
            <a:spcBef>
              <a:spcPct val="0"/>
            </a:spcBef>
            <a:spcAft>
              <a:spcPct val="15000"/>
            </a:spcAft>
            <a:buChar char="•"/>
          </a:pPr>
          <a:r>
            <a:rPr lang="et-EE" sz="1050" kern="1200" dirty="0">
              <a:solidFill>
                <a:prstClr val="black">
                  <a:hueOff val="0"/>
                  <a:satOff val="0"/>
                  <a:lumOff val="0"/>
                  <a:alphaOff val="0"/>
                </a:prstClr>
              </a:solidFill>
              <a:latin typeface="Calibri" panose="020F0502020204030204"/>
              <a:ea typeface="+mn-ea"/>
              <a:cs typeface="+mn-cs"/>
            </a:rPr>
            <a:t> IT –äri tasakaalu tuleks parandada.</a:t>
          </a:r>
        </a:p>
        <a:p>
          <a:pPr marL="57150" lvl="1" indent="-57150" algn="l" defTabSz="466725">
            <a:lnSpc>
              <a:spcPct val="90000"/>
            </a:lnSpc>
            <a:spcBef>
              <a:spcPct val="0"/>
            </a:spcBef>
            <a:spcAft>
              <a:spcPct val="15000"/>
            </a:spcAft>
            <a:buChar char="•"/>
          </a:pPr>
          <a:r>
            <a:rPr lang="et-EE" sz="1050" kern="1200" dirty="0">
              <a:solidFill>
                <a:prstClr val="black">
                  <a:hueOff val="0"/>
                  <a:satOff val="0"/>
                  <a:lumOff val="0"/>
                  <a:alphaOff val="0"/>
                </a:prstClr>
              </a:solidFill>
              <a:latin typeface="Calibri" panose="020F0502020204030204"/>
              <a:ea typeface="+mn-ea"/>
              <a:cs typeface="+mn-cs"/>
            </a:rPr>
            <a:t>Lõppkasutajate kaasamine arendusse muutunud tavaliseks protsessiks</a:t>
          </a:r>
        </a:p>
        <a:p>
          <a:pPr marL="57150" lvl="1" indent="-57150" algn="l" defTabSz="466725">
            <a:lnSpc>
              <a:spcPct val="90000"/>
            </a:lnSpc>
            <a:spcBef>
              <a:spcPct val="0"/>
            </a:spcBef>
            <a:spcAft>
              <a:spcPct val="15000"/>
            </a:spcAft>
            <a:buNone/>
          </a:pPr>
          <a:endParaRPr lang="et-EE" sz="1050" kern="1200" dirty="0">
            <a:solidFill>
              <a:prstClr val="black">
                <a:hueOff val="0"/>
                <a:satOff val="0"/>
                <a:lumOff val="0"/>
                <a:alphaOff val="0"/>
              </a:prstClr>
            </a:solidFill>
            <a:latin typeface="Calibri" panose="020F0502020204030204"/>
            <a:ea typeface="+mn-ea"/>
            <a:cs typeface="+mn-cs"/>
          </a:endParaRPr>
        </a:p>
      </dsp:txBody>
      <dsp:txXfrm>
        <a:off x="7195891" y="452156"/>
        <a:ext cx="1545050" cy="4579537"/>
      </dsp:txXfrm>
    </dsp:sp>
    <dsp:sp modelId="{9D258083-34F1-41F1-A879-075E425AD0F4}">
      <dsp:nvSpPr>
        <dsp:cNvPr id="0" name=""/>
        <dsp:cNvSpPr/>
      </dsp:nvSpPr>
      <dsp:spPr>
        <a:xfrm>
          <a:off x="8957249" y="0"/>
          <a:ext cx="1545050" cy="452156"/>
        </a:xfrm>
        <a:prstGeom prst="rect">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t-EE" sz="1000" kern="1200" dirty="0">
              <a:solidFill>
                <a:schemeClr val="tx1"/>
              </a:solidFill>
            </a:rPr>
            <a:t>ÜLDINE VÕIMEKUS </a:t>
          </a:r>
        </a:p>
        <a:p>
          <a:pPr marL="0" lvl="0" indent="0" algn="ctr" defTabSz="444500">
            <a:lnSpc>
              <a:spcPct val="90000"/>
            </a:lnSpc>
            <a:spcBef>
              <a:spcPct val="0"/>
            </a:spcBef>
            <a:spcAft>
              <a:spcPct val="35000"/>
            </a:spcAft>
            <a:buNone/>
          </a:pPr>
          <a:r>
            <a:rPr lang="et-EE" sz="1000" kern="1200" dirty="0">
              <a:solidFill>
                <a:schemeClr val="tx1"/>
              </a:solidFill>
            </a:rPr>
            <a:t>(3,2 / 5st)</a:t>
          </a:r>
        </a:p>
      </dsp:txBody>
      <dsp:txXfrm>
        <a:off x="8957249" y="0"/>
        <a:ext cx="1545050" cy="452156"/>
      </dsp:txXfrm>
    </dsp:sp>
    <dsp:sp modelId="{8251A3AC-3391-49BB-9D59-8FEA7868424D}">
      <dsp:nvSpPr>
        <dsp:cNvPr id="0" name=""/>
        <dsp:cNvSpPr/>
      </dsp:nvSpPr>
      <dsp:spPr>
        <a:xfrm>
          <a:off x="8957249" y="452156"/>
          <a:ext cx="1545050" cy="4579537"/>
        </a:xfrm>
        <a:prstGeom prst="rect">
          <a:avLst/>
        </a:prstGeom>
        <a:solidFill>
          <a:schemeClr val="accent6">
            <a:lumMod val="20000"/>
            <a:lumOff val="80000"/>
            <a:alpha val="89804"/>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0" algn="l" defTabSz="444500">
            <a:lnSpc>
              <a:spcPct val="90000"/>
            </a:lnSpc>
            <a:spcBef>
              <a:spcPct val="0"/>
            </a:spcBef>
            <a:spcAft>
              <a:spcPct val="15000"/>
            </a:spcAft>
            <a:buChar char="•"/>
          </a:pPr>
          <a:r>
            <a:rPr lang="et-EE" sz="1000" kern="1200" dirty="0">
              <a:solidFill>
                <a:prstClr val="black"/>
              </a:solidFill>
              <a:latin typeface="+mn-lt"/>
            </a:rPr>
            <a:t>Suurim takistus baasrahastuse marginaalsus, mis ei luba „äril“ alati muutusi juhtida</a:t>
          </a:r>
          <a:endParaRPr lang="et-EE" sz="1000" kern="1200" dirty="0">
            <a:latin typeface="+mn-lt"/>
          </a:endParaRPr>
        </a:p>
        <a:p>
          <a:pPr marL="57150" lvl="1" indent="0" algn="l" defTabSz="466725">
            <a:lnSpc>
              <a:spcPct val="90000"/>
            </a:lnSpc>
            <a:spcBef>
              <a:spcPct val="0"/>
            </a:spcBef>
            <a:spcAft>
              <a:spcPct val="15000"/>
            </a:spcAft>
            <a:buChar char="•"/>
          </a:pPr>
          <a:r>
            <a:rPr lang="et-EE" sz="1000" kern="1200" dirty="0"/>
            <a:t>Valitsemisalas teenuspõhise juhtimise </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arendamine</a:t>
          </a:r>
        </a:p>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IKT eelarve täitmine 2023. aastal oli ~80%.</a:t>
          </a:r>
        </a:p>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IKT töökohtadest on täitmata ~10%. P</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la</a:t>
          </a:r>
          <a:r>
            <a:rPr kumimoji="0" lang="et-EE" sz="1050" b="0" i="0" u="none" strike="noStrike" kern="1200" cap="none" spc="0" normalizeH="0" baseline="0" dirty="0" err="1">
              <a:ln>
                <a:noFill/>
              </a:ln>
              <a:solidFill>
                <a:prstClr val="black"/>
              </a:solidFill>
              <a:effectLst/>
              <a:uLnTx/>
              <a:uFillTx/>
              <a:latin typeface="Calibri" panose="020F0502020204030204"/>
              <a:ea typeface="+mn-ea"/>
              <a:cs typeface="+mn-cs"/>
            </a:rPr>
            <a:t>an</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värvata</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täiendavalt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juurde</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puudu</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olevaid</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digipöörde elluviimiseks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vajalikke</a:t>
          </a:r>
          <a:r>
            <a:rPr kumimoji="0" lang="en-US"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dirty="0" err="1">
              <a:ln>
                <a:noFill/>
              </a:ln>
              <a:solidFill>
                <a:prstClr val="black"/>
              </a:solidFill>
              <a:effectLst/>
              <a:uLnTx/>
              <a:uFillTx/>
              <a:latin typeface="Calibri" panose="020F0502020204030204"/>
              <a:ea typeface="+mn-ea"/>
              <a:cs typeface="+mn-cs"/>
            </a:rPr>
            <a:t>kompetentse</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a:t>
          </a:r>
        </a:p>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Töös v</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alitsemisala</a:t>
          </a: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ülese</a:t>
          </a:r>
          <a:r>
            <a:rPr kumimoji="0" lang="fi-FI"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koolitusprogrammi</a:t>
          </a:r>
          <a:r>
            <a:rPr kumimoji="0" lang="fi-FI"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fi-FI" sz="1050" b="0" i="0" u="none" strike="noStrike" kern="1200" cap="none" spc="0" normalizeH="0" baseline="0" dirty="0" err="1">
              <a:ln>
                <a:noFill/>
              </a:ln>
              <a:solidFill>
                <a:prstClr val="black"/>
              </a:solidFill>
              <a:effectLst/>
              <a:uLnTx/>
              <a:uFillTx/>
              <a:latin typeface="Calibri" panose="020F0502020204030204"/>
              <a:ea typeface="+mn-ea"/>
              <a:cs typeface="+mn-cs"/>
            </a:rPr>
            <a:t>läbiviimi</a:t>
          </a:r>
          <a:r>
            <a:rPr kumimoji="0" lang="et-EE" sz="1050" b="0" i="0" u="none" strike="noStrike" kern="1200" cap="none" spc="0" normalizeH="0" baseline="0" dirty="0" err="1">
              <a:ln>
                <a:noFill/>
              </a:ln>
              <a:solidFill>
                <a:prstClr val="black"/>
              </a:solidFill>
              <a:effectLst/>
              <a:uLnTx/>
              <a:uFillTx/>
              <a:latin typeface="Calibri" panose="020F0502020204030204"/>
              <a:ea typeface="+mn-ea"/>
              <a:cs typeface="+mn-cs"/>
            </a:rPr>
            <a:t>ne</a:t>
          </a:r>
          <a:endParaRPr kumimoji="0" lang="et-EE" sz="1050" b="0" i="0" u="none" strike="noStrike" kern="1200" cap="none" spc="0" normalizeH="0" baseline="0" dirty="0">
            <a:ln>
              <a:noFill/>
            </a:ln>
            <a:solidFill>
              <a:prstClr val="black"/>
            </a:solidFill>
            <a:effectLst/>
            <a:uLnTx/>
            <a:uFillTx/>
            <a:latin typeface="Calibri" panose="020F0502020204030204"/>
            <a:ea typeface="+mn-ea"/>
            <a:cs typeface="+mn-cs"/>
          </a:endParaRPr>
        </a:p>
        <a:p>
          <a:pPr marL="57150" lvl="1" indent="0" algn="l" defTabSz="466725">
            <a:lnSpc>
              <a:spcPct val="90000"/>
            </a:lnSpc>
            <a:spcBef>
              <a:spcPct val="0"/>
            </a:spcBef>
            <a:spcAft>
              <a:spcPct val="15000"/>
            </a:spcAft>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Laia kaasatusega digipööre</a:t>
          </a:r>
        </a:p>
        <a:p>
          <a:pPr marL="57150" lvl="1" indent="0" algn="l" defTabSz="466725">
            <a:lnSpc>
              <a:spcPct val="90000"/>
            </a:lnSpc>
            <a:spcBef>
              <a:spcPct val="0"/>
            </a:spcBef>
            <a:spcAft>
              <a:spcPct val="15000"/>
            </a:spcAft>
            <a:buFont typeface="Arial" panose="020B0604020202020204" pitchFamily="34" charset="0"/>
            <a:buChar char="•"/>
          </a:pPr>
          <a:r>
            <a:rPr kumimoji="0" lang="et-EE" sz="1050" b="0" i="0" u="none" strike="noStrike" kern="1200" cap="none" spc="0" normalizeH="0" baseline="0" dirty="0">
              <a:ln>
                <a:noFill/>
              </a:ln>
              <a:solidFill>
                <a:prstClr val="black"/>
              </a:solidFill>
              <a:effectLst/>
              <a:uLnTx/>
              <a:uFillTx/>
              <a:latin typeface="Calibri" panose="020F0502020204030204"/>
              <a:ea typeface="+mn-ea"/>
              <a:cs typeface="+mn-cs"/>
            </a:rPr>
            <a:t> Saaksime parendada ärilist digipöörde juhtimist ( kesksemalt mõõdikud, äriline strateegiline, muudatuste eestvedamine)</a:t>
          </a:r>
        </a:p>
        <a:p>
          <a:pPr marL="57150" lvl="1" indent="0" algn="l" defTabSz="444500">
            <a:lnSpc>
              <a:spcPct val="90000"/>
            </a:lnSpc>
            <a:spcBef>
              <a:spcPct val="0"/>
            </a:spcBef>
            <a:spcAft>
              <a:spcPct val="15000"/>
            </a:spcAft>
            <a:buFont typeface="Arial" panose="020B0604020202020204" pitchFamily="34" charset="0"/>
            <a:buNone/>
          </a:pPr>
          <a:endParaRPr lang="et-EE" sz="1000" kern="1200" dirty="0">
            <a:solidFill>
              <a:prstClr val="black">
                <a:hueOff val="0"/>
                <a:satOff val="0"/>
                <a:lumOff val="0"/>
                <a:alphaOff val="0"/>
              </a:prstClr>
            </a:solidFill>
            <a:latin typeface="Calibri" panose="020F0502020204030204"/>
            <a:ea typeface="+mn-ea"/>
            <a:cs typeface="+mn-cs"/>
          </a:endParaRPr>
        </a:p>
        <a:p>
          <a:pPr marL="57150" lvl="1" indent="0" algn="l" defTabSz="444500">
            <a:lnSpc>
              <a:spcPct val="90000"/>
            </a:lnSpc>
            <a:spcBef>
              <a:spcPct val="0"/>
            </a:spcBef>
            <a:spcAft>
              <a:spcPct val="15000"/>
            </a:spcAft>
            <a:buChar char="•"/>
          </a:pPr>
          <a:endParaRPr lang="et-EE" sz="1000" kern="1200" dirty="0"/>
        </a:p>
      </dsp:txBody>
      <dsp:txXfrm>
        <a:off x="8957249" y="452156"/>
        <a:ext cx="1545050" cy="4579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B8303-A345-4DA4-9601-661967AE297A}">
      <dsp:nvSpPr>
        <dsp:cNvPr id="0" name=""/>
        <dsp:cNvSpPr/>
      </dsp:nvSpPr>
      <dsp:spPr>
        <a:xfrm>
          <a:off x="0" y="0"/>
          <a:ext cx="2887673" cy="33253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t-EE" sz="2800" kern="1200" dirty="0">
              <a:latin typeface="Aino" panose="02000603040504020204" pitchFamily="50" charset="0"/>
            </a:rPr>
            <a:t>Toidujulgeolek</a:t>
          </a:r>
        </a:p>
      </dsp:txBody>
      <dsp:txXfrm>
        <a:off x="0" y="0"/>
        <a:ext cx="2887673" cy="997605"/>
      </dsp:txXfrm>
    </dsp:sp>
    <dsp:sp modelId="{4F88A354-845E-4235-B3C1-41188C8929A3}">
      <dsp:nvSpPr>
        <dsp:cNvPr id="0" name=""/>
        <dsp:cNvSpPr/>
      </dsp:nvSpPr>
      <dsp:spPr>
        <a:xfrm>
          <a:off x="288767" y="997686"/>
          <a:ext cx="2310138" cy="484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t-EE" sz="1000" kern="1200" dirty="0">
              <a:latin typeface="Aino" panose="02000603040504020204" pitchFamily="50" charset="0"/>
            </a:rPr>
            <a:t>Toidu varustuskindluse tagamine</a:t>
          </a:r>
        </a:p>
      </dsp:txBody>
      <dsp:txXfrm>
        <a:off x="302956" y="1011875"/>
        <a:ext cx="2281760" cy="456054"/>
      </dsp:txXfrm>
    </dsp:sp>
    <dsp:sp modelId="{A9582E0A-612E-49CB-A801-009EC8C0B0A4}">
      <dsp:nvSpPr>
        <dsp:cNvPr id="0" name=""/>
        <dsp:cNvSpPr/>
      </dsp:nvSpPr>
      <dsp:spPr>
        <a:xfrm>
          <a:off x="288767" y="1556646"/>
          <a:ext cx="2310138" cy="484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t-EE" sz="1000" kern="1200" dirty="0">
              <a:latin typeface="Aino" panose="02000603040504020204" pitchFamily="50" charset="0"/>
            </a:rPr>
            <a:t>Igal ajal füüsiline, sotsiaalne ja majanduslik juurdepääs</a:t>
          </a:r>
        </a:p>
      </dsp:txBody>
      <dsp:txXfrm>
        <a:off x="302956" y="1570835"/>
        <a:ext cx="2281760" cy="456054"/>
      </dsp:txXfrm>
    </dsp:sp>
    <dsp:sp modelId="{900DFF07-09B3-4D81-BD9E-F6BA3863ADC7}">
      <dsp:nvSpPr>
        <dsp:cNvPr id="0" name=""/>
        <dsp:cNvSpPr/>
      </dsp:nvSpPr>
      <dsp:spPr>
        <a:xfrm>
          <a:off x="288767" y="2115607"/>
          <a:ext cx="2310138" cy="484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t-EE" sz="1000" kern="1200" dirty="0">
              <a:latin typeface="Aino" panose="02000603040504020204" pitchFamily="50" charset="0"/>
            </a:rPr>
            <a:t>piisavale, ohutule ja toitvale toidule, </a:t>
          </a:r>
        </a:p>
      </dsp:txBody>
      <dsp:txXfrm>
        <a:off x="302956" y="2129796"/>
        <a:ext cx="2281760" cy="456054"/>
      </dsp:txXfrm>
    </dsp:sp>
    <dsp:sp modelId="{FD4C0ADD-5067-4DA8-B406-5F2AD338E987}">
      <dsp:nvSpPr>
        <dsp:cNvPr id="0" name=""/>
        <dsp:cNvSpPr/>
      </dsp:nvSpPr>
      <dsp:spPr>
        <a:xfrm>
          <a:off x="288767" y="2674568"/>
          <a:ext cx="2310138" cy="484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t-EE" sz="1000" kern="1200" dirty="0">
              <a:latin typeface="Aino" panose="02000603040504020204" pitchFamily="50" charset="0"/>
            </a:rPr>
            <a:t>mis vastab inimeste toidueelistustele ja tervislikule toitumisvajadusele</a:t>
          </a:r>
        </a:p>
      </dsp:txBody>
      <dsp:txXfrm>
        <a:off x="302956" y="2688757"/>
        <a:ext cx="2281760" cy="456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F2F25-66D1-42B8-AD44-4B998865C95C}">
      <dsp:nvSpPr>
        <dsp:cNvPr id="0" name=""/>
        <dsp:cNvSpPr/>
      </dsp:nvSpPr>
      <dsp:spPr>
        <a:xfrm>
          <a:off x="0" y="0"/>
          <a:ext cx="2828586" cy="33253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t-EE" sz="2800" kern="1200" dirty="0">
              <a:latin typeface="Aino" panose="02000603040504020204" pitchFamily="50" charset="0"/>
            </a:rPr>
            <a:t>Rohepööre</a:t>
          </a:r>
        </a:p>
      </dsp:txBody>
      <dsp:txXfrm>
        <a:off x="0" y="0"/>
        <a:ext cx="2828586" cy="997605"/>
      </dsp:txXfrm>
    </dsp:sp>
    <dsp:sp modelId="{2E1B556A-93BF-4625-AEA0-7BDD8735A3A5}">
      <dsp:nvSpPr>
        <dsp:cNvPr id="0" name=""/>
        <dsp:cNvSpPr/>
      </dsp:nvSpPr>
      <dsp:spPr>
        <a:xfrm>
          <a:off x="282858" y="998234"/>
          <a:ext cx="2262868" cy="38469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t-EE" sz="1200" kern="1200" dirty="0">
              <a:latin typeface="Aino" panose="02000603040504020204" pitchFamily="50" charset="0"/>
            </a:rPr>
            <a:t>Kasvuhoonegaaside vähendamine</a:t>
          </a:r>
        </a:p>
      </dsp:txBody>
      <dsp:txXfrm>
        <a:off x="294125" y="1009501"/>
        <a:ext cx="2240334" cy="362162"/>
      </dsp:txXfrm>
    </dsp:sp>
    <dsp:sp modelId="{D6BD3C7B-0EFA-42FF-8E85-1846C1A72B37}">
      <dsp:nvSpPr>
        <dsp:cNvPr id="0" name=""/>
        <dsp:cNvSpPr/>
      </dsp:nvSpPr>
      <dsp:spPr>
        <a:xfrm>
          <a:off x="282858" y="1442114"/>
          <a:ext cx="2262868" cy="38469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t-EE" sz="1200" kern="1200" dirty="0">
              <a:latin typeface="Aino" panose="02000603040504020204" pitchFamily="50" charset="0"/>
            </a:rPr>
            <a:t>Taimekaitse + riskide vähendamine</a:t>
          </a:r>
        </a:p>
      </dsp:txBody>
      <dsp:txXfrm>
        <a:off x="294125" y="1453381"/>
        <a:ext cx="2240334" cy="362162"/>
      </dsp:txXfrm>
    </dsp:sp>
    <dsp:sp modelId="{CA7CFC2A-90C5-4668-B873-110A8E11CF96}">
      <dsp:nvSpPr>
        <dsp:cNvPr id="0" name=""/>
        <dsp:cNvSpPr/>
      </dsp:nvSpPr>
      <dsp:spPr>
        <a:xfrm>
          <a:off x="282858" y="1885995"/>
          <a:ext cx="2262868" cy="38469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t-EE" sz="1200" kern="1200" dirty="0">
              <a:latin typeface="Aino" panose="02000603040504020204" pitchFamily="50" charset="0"/>
            </a:rPr>
            <a:t>Toitainete leostumise vähendamine</a:t>
          </a:r>
        </a:p>
      </dsp:txBody>
      <dsp:txXfrm>
        <a:off x="294125" y="1897262"/>
        <a:ext cx="2240334" cy="362162"/>
      </dsp:txXfrm>
    </dsp:sp>
    <dsp:sp modelId="{66E94CE5-4EA8-438B-8300-EB0CCC5204F1}">
      <dsp:nvSpPr>
        <dsp:cNvPr id="0" name=""/>
        <dsp:cNvSpPr/>
      </dsp:nvSpPr>
      <dsp:spPr>
        <a:xfrm>
          <a:off x="282858" y="2329876"/>
          <a:ext cx="2262868" cy="38469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t-EE" sz="1200" kern="1200" dirty="0">
              <a:latin typeface="Aino" panose="02000603040504020204" pitchFamily="50" charset="0"/>
            </a:rPr>
            <a:t>Antibiootikumide vähendamine</a:t>
          </a:r>
        </a:p>
      </dsp:txBody>
      <dsp:txXfrm>
        <a:off x="294125" y="2341143"/>
        <a:ext cx="2240334" cy="362162"/>
      </dsp:txXfrm>
    </dsp:sp>
    <dsp:sp modelId="{807E4FE4-4AD9-40E3-925E-7375E1D28638}">
      <dsp:nvSpPr>
        <dsp:cNvPr id="0" name=""/>
        <dsp:cNvSpPr/>
      </dsp:nvSpPr>
      <dsp:spPr>
        <a:xfrm>
          <a:off x="282858" y="2773756"/>
          <a:ext cx="2262868" cy="38469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t-EE" sz="1200" kern="1200" dirty="0">
              <a:latin typeface="Aino" panose="02000603040504020204" pitchFamily="50" charset="0"/>
            </a:rPr>
            <a:t>Tark maakasutus</a:t>
          </a:r>
        </a:p>
      </dsp:txBody>
      <dsp:txXfrm>
        <a:off x="294125" y="2785023"/>
        <a:ext cx="2240334" cy="362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A8E30-132B-40A0-98EE-02E23D5049CB}">
      <dsp:nvSpPr>
        <dsp:cNvPr id="0" name=""/>
        <dsp:cNvSpPr/>
      </dsp:nvSpPr>
      <dsp:spPr>
        <a:xfrm>
          <a:off x="4796" y="2760"/>
          <a:ext cx="2584555" cy="32400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t-EE" sz="800" kern="1200" dirty="0">
              <a:latin typeface="Aino" panose="02000603040504020204" pitchFamily="50" charset="0"/>
            </a:rPr>
            <a:t>EL</a:t>
          </a:r>
        </a:p>
      </dsp:txBody>
      <dsp:txXfrm>
        <a:off x="166796" y="2760"/>
        <a:ext cx="2260555" cy="324000"/>
      </dsp:txXfrm>
    </dsp:sp>
    <dsp:sp modelId="{BE82838D-FCED-4343-AC72-224912608222}">
      <dsp:nvSpPr>
        <dsp:cNvPr id="0" name=""/>
        <dsp:cNvSpPr/>
      </dsp:nvSpPr>
      <dsp:spPr>
        <a:xfrm>
          <a:off x="4796" y="367260"/>
          <a:ext cx="2067644"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et-EE" sz="800" kern="1200" dirty="0">
              <a:latin typeface="Aino" panose="02000603040504020204" pitchFamily="50" charset="0"/>
            </a:rPr>
            <a:t>Rohelepe</a:t>
          </a:r>
        </a:p>
        <a:p>
          <a:pPr marL="57150" lvl="1" indent="-57150" algn="l" defTabSz="355600">
            <a:lnSpc>
              <a:spcPct val="90000"/>
            </a:lnSpc>
            <a:spcBef>
              <a:spcPct val="0"/>
            </a:spcBef>
            <a:spcAft>
              <a:spcPct val="15000"/>
            </a:spcAft>
            <a:buChar char="•"/>
          </a:pPr>
          <a:r>
            <a:rPr lang="et-EE" sz="800" kern="1200" dirty="0">
              <a:latin typeface="Aino" panose="02000603040504020204" pitchFamily="50" charset="0"/>
            </a:rPr>
            <a:t>Talust Taldrikule</a:t>
          </a:r>
        </a:p>
        <a:p>
          <a:pPr marL="57150" lvl="1" indent="-57150" algn="l" defTabSz="355600">
            <a:lnSpc>
              <a:spcPct val="90000"/>
            </a:lnSpc>
            <a:spcBef>
              <a:spcPct val="0"/>
            </a:spcBef>
            <a:spcAft>
              <a:spcPct val="15000"/>
            </a:spcAft>
            <a:buChar char="•"/>
          </a:pPr>
          <a:r>
            <a:rPr lang="et-EE" sz="800" kern="1200" dirty="0">
              <a:latin typeface="Aino" panose="02000603040504020204" pitchFamily="50" charset="0"/>
            </a:rPr>
            <a:t>Elurikkus </a:t>
          </a:r>
        </a:p>
        <a:p>
          <a:pPr marL="57150" lvl="1" indent="-57150" algn="l" defTabSz="355600">
            <a:lnSpc>
              <a:spcPct val="90000"/>
            </a:lnSpc>
            <a:spcBef>
              <a:spcPct val="0"/>
            </a:spcBef>
            <a:spcAft>
              <a:spcPct val="15000"/>
            </a:spcAft>
            <a:buChar char="•"/>
          </a:pPr>
          <a:r>
            <a:rPr lang="et-EE" sz="800" kern="1200" dirty="0">
              <a:latin typeface="Aino" panose="02000603040504020204" pitchFamily="50" charset="0"/>
            </a:rPr>
            <a:t>Fit55</a:t>
          </a:r>
        </a:p>
        <a:p>
          <a:pPr marL="57150" lvl="1" indent="-57150" algn="l" defTabSz="355600">
            <a:lnSpc>
              <a:spcPct val="90000"/>
            </a:lnSpc>
            <a:spcBef>
              <a:spcPct val="0"/>
            </a:spcBef>
            <a:spcAft>
              <a:spcPct val="15000"/>
            </a:spcAft>
            <a:buChar char="•"/>
          </a:pPr>
          <a:r>
            <a:rPr lang="et-EE" sz="800" kern="1200" dirty="0">
              <a:latin typeface="Aino" panose="02000603040504020204" pitchFamily="50" charset="0"/>
            </a:rPr>
            <a:t>jne</a:t>
          </a:r>
        </a:p>
      </dsp:txBody>
      <dsp:txXfrm>
        <a:off x="4796" y="367260"/>
        <a:ext cx="2067644" cy="607500"/>
      </dsp:txXfrm>
    </dsp:sp>
    <dsp:sp modelId="{BEC0D421-ABA5-474A-9182-85C5965B3447}">
      <dsp:nvSpPr>
        <dsp:cNvPr id="0" name=""/>
        <dsp:cNvSpPr/>
      </dsp:nvSpPr>
      <dsp:spPr>
        <a:xfrm>
          <a:off x="2373352" y="2760"/>
          <a:ext cx="2584555" cy="324000"/>
        </a:xfrm>
        <a:prstGeom prst="chevr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t-EE" sz="800" kern="1200" dirty="0">
              <a:latin typeface="Aino" panose="02000603040504020204" pitchFamily="50" charset="0"/>
            </a:rPr>
            <a:t>EE</a:t>
          </a:r>
        </a:p>
      </dsp:txBody>
      <dsp:txXfrm>
        <a:off x="2535352" y="2760"/>
        <a:ext cx="2260555" cy="324000"/>
      </dsp:txXfrm>
    </dsp:sp>
    <dsp:sp modelId="{6C179CFF-0230-4009-9CBF-13C74881BD79}">
      <dsp:nvSpPr>
        <dsp:cNvPr id="0" name=""/>
        <dsp:cNvSpPr/>
      </dsp:nvSpPr>
      <dsp:spPr>
        <a:xfrm>
          <a:off x="2373352" y="367260"/>
          <a:ext cx="2067644"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t-EE" sz="1100" kern="1200" dirty="0">
              <a:latin typeface="Aino" panose="02000603040504020204" pitchFamily="50" charset="0"/>
            </a:rPr>
            <a:t>Eesti 2035</a:t>
          </a:r>
        </a:p>
        <a:p>
          <a:pPr marL="57150" lvl="1" indent="-57150" algn="l" defTabSz="488950">
            <a:lnSpc>
              <a:spcPct val="90000"/>
            </a:lnSpc>
            <a:spcBef>
              <a:spcPct val="0"/>
            </a:spcBef>
            <a:spcAft>
              <a:spcPct val="15000"/>
            </a:spcAft>
            <a:buChar char="•"/>
          </a:pPr>
          <a:r>
            <a:rPr lang="et-EE" sz="1100" kern="1200" dirty="0">
              <a:latin typeface="Aino" panose="02000603040504020204" pitchFamily="50" charset="0"/>
            </a:rPr>
            <a:t>Rohepöörde tegevusplaan</a:t>
          </a:r>
        </a:p>
      </dsp:txBody>
      <dsp:txXfrm>
        <a:off x="2373352" y="367260"/>
        <a:ext cx="2067644" cy="607500"/>
      </dsp:txXfrm>
    </dsp:sp>
    <dsp:sp modelId="{82672C41-D520-4040-ACFD-32F506E7C5A3}">
      <dsp:nvSpPr>
        <dsp:cNvPr id="0" name=""/>
        <dsp:cNvSpPr/>
      </dsp:nvSpPr>
      <dsp:spPr>
        <a:xfrm>
          <a:off x="4741908" y="2760"/>
          <a:ext cx="2584555" cy="324000"/>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t-EE" sz="800" kern="1200" dirty="0" err="1">
              <a:latin typeface="Aino" panose="02000603040504020204" pitchFamily="50" charset="0"/>
            </a:rPr>
            <a:t>ReM</a:t>
          </a:r>
          <a:endParaRPr lang="et-EE" sz="800" kern="1200" dirty="0">
            <a:latin typeface="Aino" panose="02000603040504020204" pitchFamily="50" charset="0"/>
          </a:endParaRPr>
        </a:p>
      </dsp:txBody>
      <dsp:txXfrm>
        <a:off x="4903908" y="2760"/>
        <a:ext cx="2260555" cy="324000"/>
      </dsp:txXfrm>
    </dsp:sp>
    <dsp:sp modelId="{17288CFD-2276-48E5-9E3F-81A6C88E572C}">
      <dsp:nvSpPr>
        <dsp:cNvPr id="0" name=""/>
        <dsp:cNvSpPr/>
      </dsp:nvSpPr>
      <dsp:spPr>
        <a:xfrm>
          <a:off x="4741908" y="367260"/>
          <a:ext cx="2067644" cy="60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et-EE" sz="1000" kern="1200" dirty="0">
              <a:latin typeface="Aino" panose="02000603040504020204" pitchFamily="50" charset="0"/>
            </a:rPr>
            <a:t>ÜPP strateegiakava 2023-2027</a:t>
          </a:r>
        </a:p>
        <a:p>
          <a:pPr marL="57150" lvl="1" indent="-57150" algn="l" defTabSz="444500">
            <a:lnSpc>
              <a:spcPct val="90000"/>
            </a:lnSpc>
            <a:spcBef>
              <a:spcPct val="0"/>
            </a:spcBef>
            <a:spcAft>
              <a:spcPct val="15000"/>
            </a:spcAft>
            <a:buChar char="•"/>
          </a:pPr>
          <a:r>
            <a:rPr lang="et-EE" sz="1000" kern="1200" dirty="0">
              <a:latin typeface="Aino" panose="02000603040504020204" pitchFamily="50" charset="0"/>
            </a:rPr>
            <a:t>PÕKA</a:t>
          </a:r>
        </a:p>
        <a:p>
          <a:pPr marL="57150" lvl="1" indent="-57150" algn="l" defTabSz="444500">
            <a:lnSpc>
              <a:spcPct val="90000"/>
            </a:lnSpc>
            <a:spcBef>
              <a:spcPct val="0"/>
            </a:spcBef>
            <a:spcAft>
              <a:spcPct val="15000"/>
            </a:spcAft>
            <a:buChar char="•"/>
          </a:pPr>
          <a:r>
            <a:rPr lang="et-EE" sz="1000" kern="1200" dirty="0">
              <a:latin typeface="Aino" panose="02000603040504020204" pitchFamily="50" charset="0"/>
            </a:rPr>
            <a:t>Põllumajanduse ja toidusektori roheülemineku teekaart</a:t>
          </a:r>
        </a:p>
      </dsp:txBody>
      <dsp:txXfrm>
        <a:off x="4741908" y="367260"/>
        <a:ext cx="2067644" cy="60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3F49F-C757-40D8-B5EA-5828EC060FC8}">
      <dsp:nvSpPr>
        <dsp:cNvPr id="0" name=""/>
        <dsp:cNvSpPr/>
      </dsp:nvSpPr>
      <dsp:spPr>
        <a:xfrm rot="10800000">
          <a:off x="1158991" y="21215"/>
          <a:ext cx="3741718" cy="886320"/>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43" tIns="53340" rIns="99568" bIns="53340" numCol="1" spcCol="1270" anchor="t" anchorCtr="0">
          <a:noAutofit/>
        </a:bodyPr>
        <a:lstStyle/>
        <a:p>
          <a:pPr marL="0" lvl="0" indent="0" algn="l" defTabSz="622300">
            <a:lnSpc>
              <a:spcPct val="90000"/>
            </a:lnSpc>
            <a:spcBef>
              <a:spcPct val="0"/>
            </a:spcBef>
            <a:spcAft>
              <a:spcPct val="35000"/>
            </a:spcAft>
            <a:buNone/>
          </a:pPr>
          <a:r>
            <a:rPr lang="et-EE" sz="1400" kern="1200" dirty="0">
              <a:latin typeface="Aino" panose="02000603040504020204" pitchFamily="50" charset="0"/>
            </a:rPr>
            <a:t>Kasvuhoonegaaside vähendamine</a:t>
          </a:r>
        </a:p>
        <a:p>
          <a:pPr marL="57150" lvl="1" indent="-57150" algn="l" defTabSz="466725">
            <a:lnSpc>
              <a:spcPct val="90000"/>
            </a:lnSpc>
            <a:spcBef>
              <a:spcPct val="0"/>
            </a:spcBef>
            <a:spcAft>
              <a:spcPct val="15000"/>
            </a:spcAft>
            <a:buChar char="•"/>
          </a:pPr>
          <a:r>
            <a:rPr lang="et-EE" sz="1050" kern="1200" dirty="0">
              <a:latin typeface="Aino" panose="02000603040504020204" pitchFamily="50" charset="0"/>
            </a:rPr>
            <a:t>Algtase 2020 Eestis </a:t>
          </a:r>
          <a:r>
            <a:rPr lang="et-EE" sz="1200" b="1" kern="1200" dirty="0">
              <a:solidFill>
                <a:srgbClr val="FF0000"/>
              </a:solidFill>
              <a:latin typeface="Aino" panose="02000603040504020204" pitchFamily="50" charset="0"/>
            </a:rPr>
            <a:t>13,1% = </a:t>
          </a:r>
          <a:r>
            <a:rPr lang="et-EE" sz="1200" b="1" i="0" kern="1200" dirty="0">
              <a:solidFill>
                <a:srgbClr val="FF0000"/>
              </a:solidFill>
              <a:latin typeface="Aino" panose="02000603040504020204" pitchFamily="50" charset="0"/>
            </a:rPr>
            <a:t>1,2 </a:t>
          </a:r>
          <a:r>
            <a:rPr lang="et-EE" sz="1100" b="0" i="0" kern="1200" dirty="0">
              <a:solidFill>
                <a:srgbClr val="FF0000"/>
              </a:solidFill>
              <a:latin typeface="Aino" panose="02000603040504020204" pitchFamily="50" charset="0"/>
            </a:rPr>
            <a:t>milj/t CO</a:t>
          </a:r>
          <a:r>
            <a:rPr lang="et-EE" sz="1100" b="0" i="0" kern="1200" baseline="-25000" dirty="0">
              <a:solidFill>
                <a:srgbClr val="FF0000"/>
              </a:solidFill>
              <a:latin typeface="Aino" panose="02000603040504020204" pitchFamily="50" charset="0"/>
            </a:rPr>
            <a:t>2</a:t>
          </a:r>
          <a:r>
            <a:rPr lang="et-EE" sz="1100" b="0" i="0" kern="1200" dirty="0">
              <a:solidFill>
                <a:srgbClr val="FF0000"/>
              </a:solidFill>
              <a:latin typeface="Aino" panose="02000603040504020204" pitchFamily="50" charset="0"/>
            </a:rPr>
            <a:t> </a:t>
          </a:r>
          <a:r>
            <a:rPr lang="et-EE" sz="1100" b="0" i="0" kern="1200" dirty="0" err="1">
              <a:solidFill>
                <a:srgbClr val="FF0000"/>
              </a:solidFill>
              <a:latin typeface="Aino" panose="02000603040504020204" pitchFamily="50" charset="0"/>
            </a:rPr>
            <a:t>ekv</a:t>
          </a:r>
          <a:r>
            <a:rPr lang="et-EE" sz="1100" b="0" kern="1200" dirty="0">
              <a:solidFill>
                <a:srgbClr val="FF0000"/>
              </a:solidFill>
              <a:latin typeface="Aino" panose="02000603040504020204" pitchFamily="50" charset="0"/>
            </a:rPr>
            <a:t>  </a:t>
          </a:r>
          <a:endParaRPr lang="et-EE" sz="1050" b="0" kern="1200" dirty="0">
            <a:solidFill>
              <a:srgbClr val="FF0000"/>
            </a:solidFill>
            <a:latin typeface="Aino" panose="02000603040504020204" pitchFamily="50" charset="0"/>
          </a:endParaRPr>
        </a:p>
      </dsp:txBody>
      <dsp:txXfrm rot="10800000">
        <a:off x="1380571" y="21215"/>
        <a:ext cx="3520138" cy="886320"/>
      </dsp:txXfrm>
    </dsp:sp>
    <dsp:sp modelId="{6E5A038A-8BA9-46D4-BAFD-8F3588386E62}">
      <dsp:nvSpPr>
        <dsp:cNvPr id="0" name=""/>
        <dsp:cNvSpPr/>
      </dsp:nvSpPr>
      <dsp:spPr>
        <a:xfrm>
          <a:off x="720882" y="129"/>
          <a:ext cx="886320" cy="886320"/>
        </a:xfrm>
        <a:prstGeom prst="ellipse">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0AEBF-76F8-48EC-A0F1-9CB80E90F3C4}">
      <dsp:nvSpPr>
        <dsp:cNvPr id="0" name=""/>
        <dsp:cNvSpPr/>
      </dsp:nvSpPr>
      <dsp:spPr>
        <a:xfrm rot="10800000">
          <a:off x="1164042" y="1151022"/>
          <a:ext cx="3741718" cy="886320"/>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43" tIns="53340" rIns="99568" bIns="53340" numCol="1" spcCol="1270" anchor="t" anchorCtr="0">
          <a:noAutofit/>
        </a:bodyPr>
        <a:lstStyle/>
        <a:p>
          <a:pPr marL="0" lvl="0" indent="0" algn="l" defTabSz="622300">
            <a:lnSpc>
              <a:spcPct val="90000"/>
            </a:lnSpc>
            <a:spcBef>
              <a:spcPct val="0"/>
            </a:spcBef>
            <a:spcAft>
              <a:spcPct val="35000"/>
            </a:spcAft>
            <a:buNone/>
          </a:pPr>
          <a:r>
            <a:rPr lang="et-EE" sz="1400" kern="1200" dirty="0">
              <a:latin typeface="Aino" panose="02000603040504020204" pitchFamily="50" charset="0"/>
            </a:rPr>
            <a:t>Taimekaitsevahendite vähendamine </a:t>
          </a:r>
        </a:p>
        <a:p>
          <a:pPr marL="57150" lvl="1" indent="-57150" algn="l" defTabSz="466725">
            <a:lnSpc>
              <a:spcPct val="90000"/>
            </a:lnSpc>
            <a:spcBef>
              <a:spcPct val="0"/>
            </a:spcBef>
            <a:spcAft>
              <a:spcPct val="15000"/>
            </a:spcAft>
            <a:buChar char="•"/>
          </a:pPr>
          <a:r>
            <a:rPr lang="et-EE" sz="1050" b="0" i="0" kern="1200" dirty="0">
              <a:latin typeface="Aino" panose="02000603040504020204" pitchFamily="50" charset="0"/>
            </a:rPr>
            <a:t> keemilised pestitsiid  </a:t>
          </a:r>
          <a:r>
            <a:rPr lang="et-EE" sz="1200" b="1" i="0" kern="1200" dirty="0">
              <a:solidFill>
                <a:srgbClr val="FF0000"/>
              </a:solidFill>
              <a:latin typeface="Aino" panose="02000603040504020204" pitchFamily="50" charset="0"/>
            </a:rPr>
            <a:t>-50%</a:t>
          </a:r>
        </a:p>
        <a:p>
          <a:pPr marL="57150" lvl="1" indent="-57150" algn="l" defTabSz="466725">
            <a:lnSpc>
              <a:spcPct val="90000"/>
            </a:lnSpc>
            <a:spcBef>
              <a:spcPct val="0"/>
            </a:spcBef>
            <a:spcAft>
              <a:spcPct val="15000"/>
            </a:spcAft>
            <a:buChar char="•"/>
          </a:pPr>
          <a:r>
            <a:rPr lang="et-EE" sz="1050" b="0" i="0" kern="1200" dirty="0">
              <a:latin typeface="Aino" panose="02000603040504020204" pitchFamily="50" charset="0"/>
            </a:rPr>
            <a:t> ohtlikumate pestitsiidid </a:t>
          </a:r>
          <a:r>
            <a:rPr lang="et-EE" sz="1200" b="1" i="0" kern="1200" dirty="0">
              <a:solidFill>
                <a:srgbClr val="FF0000"/>
              </a:solidFill>
              <a:latin typeface="Aino" panose="02000603040504020204" pitchFamily="50" charset="0"/>
            </a:rPr>
            <a:t>-50%</a:t>
          </a:r>
        </a:p>
      </dsp:txBody>
      <dsp:txXfrm rot="10800000">
        <a:off x="1385622" y="1151022"/>
        <a:ext cx="3520138" cy="886320"/>
      </dsp:txXfrm>
    </dsp:sp>
    <dsp:sp modelId="{0C0EE783-6B18-49A9-87A8-7E0EB0E624B0}">
      <dsp:nvSpPr>
        <dsp:cNvPr id="0" name=""/>
        <dsp:cNvSpPr/>
      </dsp:nvSpPr>
      <dsp:spPr>
        <a:xfrm>
          <a:off x="720882" y="1151022"/>
          <a:ext cx="886320" cy="886320"/>
        </a:xfrm>
        <a:prstGeom prst="ellipse">
          <a:avLst/>
        </a:prstGeom>
        <a:blipFill rotWithShape="1">
          <a:blip xmlns:r="http://schemas.openxmlformats.org/officeDocument/2006/relationships" r:embed="rId2"/>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8CB0B1-17C6-4EAF-A3BC-BEAFEB3A76A6}">
      <dsp:nvSpPr>
        <dsp:cNvPr id="0" name=""/>
        <dsp:cNvSpPr/>
      </dsp:nvSpPr>
      <dsp:spPr>
        <a:xfrm rot="10800000">
          <a:off x="1164042" y="2301915"/>
          <a:ext cx="3741718" cy="886320"/>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43" tIns="53340" rIns="99568" bIns="53340" numCol="1" spcCol="1270" anchor="t" anchorCtr="0">
          <a:noAutofit/>
        </a:bodyPr>
        <a:lstStyle/>
        <a:p>
          <a:pPr marL="0" lvl="0" indent="0" algn="l" defTabSz="622300">
            <a:lnSpc>
              <a:spcPct val="90000"/>
            </a:lnSpc>
            <a:spcBef>
              <a:spcPct val="0"/>
            </a:spcBef>
            <a:spcAft>
              <a:spcPct val="35000"/>
            </a:spcAft>
            <a:buNone/>
          </a:pPr>
          <a:r>
            <a:rPr lang="et-EE" sz="1400" kern="1200" dirty="0">
              <a:latin typeface="Aino" panose="02000603040504020204" pitchFamily="50" charset="0"/>
            </a:rPr>
            <a:t>Toitainete leostumise vähendamine</a:t>
          </a:r>
        </a:p>
        <a:p>
          <a:pPr marL="57150" lvl="1" indent="-57150" algn="l" defTabSz="466725">
            <a:lnSpc>
              <a:spcPct val="90000"/>
            </a:lnSpc>
            <a:spcBef>
              <a:spcPct val="0"/>
            </a:spcBef>
            <a:spcAft>
              <a:spcPct val="15000"/>
            </a:spcAft>
            <a:buChar char="•"/>
          </a:pPr>
          <a:r>
            <a:rPr lang="et-EE" sz="1050" b="0" i="0" kern="1200" dirty="0">
              <a:latin typeface="Aino" panose="02000603040504020204" pitchFamily="50" charset="0"/>
            </a:rPr>
            <a:t>T</a:t>
          </a:r>
          <a:r>
            <a:rPr lang="fi-FI" sz="1050" b="0" i="0" kern="1200" dirty="0">
              <a:latin typeface="Aino" panose="02000603040504020204" pitchFamily="50" charset="0"/>
            </a:rPr>
            <a:t>oitainete kadu</a:t>
          </a:r>
          <a:r>
            <a:rPr lang="fi-FI" sz="1200" b="1" i="0" kern="1200" dirty="0">
              <a:solidFill>
                <a:srgbClr val="FF0000"/>
              </a:solidFill>
              <a:latin typeface="Aino" panose="02000603040504020204" pitchFamily="50" charset="0"/>
            </a:rPr>
            <a:t> </a:t>
          </a:r>
          <a:r>
            <a:rPr lang="et-EE" sz="1200" b="1" i="0" kern="1200" dirty="0">
              <a:solidFill>
                <a:srgbClr val="FF0000"/>
              </a:solidFill>
              <a:latin typeface="Aino" panose="02000603040504020204" pitchFamily="50" charset="0"/>
            </a:rPr>
            <a:t>-</a:t>
          </a:r>
          <a:r>
            <a:rPr lang="fi-FI" sz="1200" b="1" i="0" kern="1200" dirty="0">
              <a:solidFill>
                <a:srgbClr val="FF0000"/>
              </a:solidFill>
              <a:latin typeface="Aino" panose="02000603040504020204" pitchFamily="50" charset="0"/>
            </a:rPr>
            <a:t>50%</a:t>
          </a:r>
          <a:r>
            <a:rPr lang="et-EE" sz="1050" b="0" i="0" kern="1200" dirty="0">
              <a:latin typeface="Aino" panose="02000603040504020204" pitchFamily="50" charset="0"/>
            </a:rPr>
            <a:t>,</a:t>
          </a:r>
          <a:r>
            <a:rPr lang="fi-FI" sz="1050" b="0" i="0" kern="1200" dirty="0">
              <a:latin typeface="Aino" panose="02000603040504020204" pitchFamily="50" charset="0"/>
            </a:rPr>
            <a:t>  et mullaviljakus ei halvene. </a:t>
          </a:r>
          <a:endParaRPr lang="et-EE" sz="1050" kern="1200" dirty="0">
            <a:latin typeface="Aino" panose="02000603040504020204" pitchFamily="50" charset="0"/>
          </a:endParaRPr>
        </a:p>
        <a:p>
          <a:pPr marL="57150" lvl="1" indent="-57150" algn="l" defTabSz="466725">
            <a:lnSpc>
              <a:spcPct val="90000"/>
            </a:lnSpc>
            <a:spcBef>
              <a:spcPct val="0"/>
            </a:spcBef>
            <a:spcAft>
              <a:spcPct val="15000"/>
            </a:spcAft>
            <a:buChar char="•"/>
          </a:pPr>
          <a:r>
            <a:rPr lang="et-EE" sz="1050" b="0" i="0" kern="1200" dirty="0">
              <a:latin typeface="Aino" panose="02000603040504020204" pitchFamily="50" charset="0"/>
            </a:rPr>
            <a:t>V</a:t>
          </a:r>
          <a:r>
            <a:rPr lang="fi-FI" sz="1050" b="0" i="0" kern="1200" dirty="0">
              <a:latin typeface="Aino" panose="02000603040504020204" pitchFamily="50" charset="0"/>
            </a:rPr>
            <a:t>äetiste kasutami</a:t>
          </a:r>
          <a:r>
            <a:rPr lang="et-EE" sz="1050" b="0" i="0" kern="1200" dirty="0" err="1">
              <a:latin typeface="Aino" panose="02000603040504020204" pitchFamily="50" charset="0"/>
            </a:rPr>
            <a:t>ne</a:t>
          </a:r>
          <a:r>
            <a:rPr lang="et-EE" sz="1050" b="0" i="0" kern="1200" dirty="0">
              <a:latin typeface="Aino" panose="02000603040504020204" pitchFamily="50" charset="0"/>
            </a:rPr>
            <a:t> </a:t>
          </a:r>
          <a:r>
            <a:rPr lang="et-EE" sz="1200" b="1" i="0" kern="1200" dirty="0">
              <a:solidFill>
                <a:srgbClr val="FF0000"/>
              </a:solidFill>
              <a:latin typeface="Aino" panose="02000603040504020204" pitchFamily="50" charset="0"/>
            </a:rPr>
            <a:t>-25%</a:t>
          </a:r>
        </a:p>
      </dsp:txBody>
      <dsp:txXfrm rot="10800000">
        <a:off x="1385622" y="2301915"/>
        <a:ext cx="3520138" cy="886320"/>
      </dsp:txXfrm>
    </dsp:sp>
    <dsp:sp modelId="{90A92884-BF36-422F-8F93-9F019C983852}">
      <dsp:nvSpPr>
        <dsp:cNvPr id="0" name=""/>
        <dsp:cNvSpPr/>
      </dsp:nvSpPr>
      <dsp:spPr>
        <a:xfrm>
          <a:off x="720882" y="2301915"/>
          <a:ext cx="886320" cy="886320"/>
        </a:xfrm>
        <a:prstGeom prst="ellipse">
          <a:avLst/>
        </a:prstGeom>
        <a:blipFill rotWithShape="1">
          <a:blip xmlns:r="http://schemas.openxmlformats.org/officeDocument/2006/relationships" r:embed="rId3"/>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338E41-A65E-47E5-AB6F-9D15F142BE0F}">
      <dsp:nvSpPr>
        <dsp:cNvPr id="0" name=""/>
        <dsp:cNvSpPr/>
      </dsp:nvSpPr>
      <dsp:spPr>
        <a:xfrm rot="10800000">
          <a:off x="1164042" y="3452809"/>
          <a:ext cx="3741718" cy="886320"/>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43" tIns="53340" rIns="99568" bIns="53340" numCol="1" spcCol="1270" anchor="t" anchorCtr="0">
          <a:noAutofit/>
        </a:bodyPr>
        <a:lstStyle/>
        <a:p>
          <a:pPr marL="0" lvl="0" indent="0" algn="l" defTabSz="622300">
            <a:lnSpc>
              <a:spcPct val="90000"/>
            </a:lnSpc>
            <a:spcBef>
              <a:spcPct val="0"/>
            </a:spcBef>
            <a:spcAft>
              <a:spcPct val="35000"/>
            </a:spcAft>
            <a:buNone/>
          </a:pPr>
          <a:r>
            <a:rPr lang="et-EE" sz="1400" kern="1200" dirty="0">
              <a:latin typeface="Aino" panose="02000603040504020204" pitchFamily="50" charset="0"/>
            </a:rPr>
            <a:t>Antimikroobikumide kasutamise vähendamine </a:t>
          </a:r>
        </a:p>
        <a:p>
          <a:pPr marL="57150" lvl="1" indent="-57150" algn="l" defTabSz="466725">
            <a:lnSpc>
              <a:spcPct val="90000"/>
            </a:lnSpc>
            <a:spcBef>
              <a:spcPct val="0"/>
            </a:spcBef>
            <a:spcAft>
              <a:spcPct val="15000"/>
            </a:spcAft>
            <a:buChar char="•"/>
          </a:pPr>
          <a:r>
            <a:rPr lang="et-EE" sz="1050" b="0" i="0" kern="1200" dirty="0">
              <a:latin typeface="Aino" panose="02000603040504020204" pitchFamily="50" charset="0"/>
            </a:rPr>
            <a:t>Vähendada kogumüüki </a:t>
          </a:r>
          <a:r>
            <a:rPr lang="et-EE" sz="1200" b="1" i="0" kern="1200" dirty="0">
              <a:solidFill>
                <a:srgbClr val="FF0000"/>
              </a:solidFill>
              <a:latin typeface="Aino" panose="02000603040504020204" pitchFamily="50" charset="0"/>
            </a:rPr>
            <a:t>- 50%</a:t>
          </a:r>
        </a:p>
      </dsp:txBody>
      <dsp:txXfrm rot="10800000">
        <a:off x="1385622" y="3452809"/>
        <a:ext cx="3520138" cy="886320"/>
      </dsp:txXfrm>
    </dsp:sp>
    <dsp:sp modelId="{362B40EB-209E-401F-BFBD-FDBB8D974BB3}">
      <dsp:nvSpPr>
        <dsp:cNvPr id="0" name=""/>
        <dsp:cNvSpPr/>
      </dsp:nvSpPr>
      <dsp:spPr>
        <a:xfrm>
          <a:off x="720882" y="3452809"/>
          <a:ext cx="886320" cy="886320"/>
        </a:xfrm>
        <a:prstGeom prst="ellipse">
          <a:avLst/>
        </a:prstGeom>
        <a:blipFill rotWithShape="1">
          <a:blip xmlns:r="http://schemas.openxmlformats.org/officeDocument/2006/relationships" r:embed="rId4"/>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CFD21B-49FD-41FE-A674-E2F78DB5DA2D}">
      <dsp:nvSpPr>
        <dsp:cNvPr id="0" name=""/>
        <dsp:cNvSpPr/>
      </dsp:nvSpPr>
      <dsp:spPr>
        <a:xfrm rot="10800000">
          <a:off x="1164042" y="4603702"/>
          <a:ext cx="3741718" cy="886320"/>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43" tIns="53340" rIns="99568" bIns="53340" numCol="1" spcCol="1270" anchor="t" anchorCtr="0">
          <a:noAutofit/>
        </a:bodyPr>
        <a:lstStyle/>
        <a:p>
          <a:pPr marL="0" lvl="0" indent="0" algn="l" defTabSz="622300">
            <a:lnSpc>
              <a:spcPct val="90000"/>
            </a:lnSpc>
            <a:spcBef>
              <a:spcPct val="0"/>
            </a:spcBef>
            <a:spcAft>
              <a:spcPct val="35000"/>
            </a:spcAft>
            <a:buNone/>
          </a:pPr>
          <a:r>
            <a:rPr lang="et-EE" sz="1400" kern="1200" dirty="0">
              <a:latin typeface="Aino" panose="02000603040504020204" pitchFamily="50" charset="0"/>
            </a:rPr>
            <a:t>Nutikas maakasutus</a:t>
          </a:r>
        </a:p>
        <a:p>
          <a:pPr marL="114300" lvl="1" indent="-114300" algn="l" defTabSz="533400">
            <a:lnSpc>
              <a:spcPct val="90000"/>
            </a:lnSpc>
            <a:spcBef>
              <a:spcPct val="0"/>
            </a:spcBef>
            <a:spcAft>
              <a:spcPct val="15000"/>
            </a:spcAft>
            <a:buChar char="•"/>
          </a:pPr>
          <a:r>
            <a:rPr lang="et-EE" sz="1200" b="1" i="0" kern="1200" dirty="0">
              <a:solidFill>
                <a:srgbClr val="0000FF"/>
              </a:solidFill>
              <a:latin typeface="Aino" panose="02000603040504020204" pitchFamily="50" charset="0"/>
            </a:rPr>
            <a:t>25%</a:t>
          </a:r>
          <a:r>
            <a:rPr lang="et-EE" sz="1200" b="1" i="0" kern="1200" dirty="0">
              <a:solidFill>
                <a:srgbClr val="0084D1"/>
              </a:solidFill>
              <a:latin typeface="Aino" panose="02000603040504020204" pitchFamily="50" charset="0"/>
            </a:rPr>
            <a:t> </a:t>
          </a:r>
          <a:r>
            <a:rPr lang="et-EE" sz="1050" b="0" i="0" kern="1200" dirty="0">
              <a:latin typeface="Aino" panose="02000603040504020204" pitchFamily="50" charset="0"/>
            </a:rPr>
            <a:t>EL-i põllumajandusmaast </a:t>
          </a:r>
          <a:r>
            <a:rPr lang="et-EE" sz="1200" b="1" i="0" kern="1200" dirty="0">
              <a:solidFill>
                <a:srgbClr val="0000FF"/>
              </a:solidFill>
              <a:latin typeface="Aino" panose="02000603040504020204" pitchFamily="50" charset="0"/>
            </a:rPr>
            <a:t>mahe</a:t>
          </a:r>
          <a:r>
            <a:rPr lang="et-EE" sz="1050" b="0" i="0" kern="1200" dirty="0">
              <a:solidFill>
                <a:srgbClr val="0084D1"/>
              </a:solidFill>
              <a:latin typeface="Aino" panose="02000603040504020204" pitchFamily="50" charset="0"/>
            </a:rPr>
            <a:t>.</a:t>
          </a:r>
          <a:endParaRPr lang="et-EE" sz="1050" kern="1200" dirty="0">
            <a:solidFill>
              <a:srgbClr val="0084D1"/>
            </a:solidFill>
            <a:latin typeface="Aino" panose="02000603040504020204" pitchFamily="50" charset="0"/>
          </a:endParaRPr>
        </a:p>
        <a:p>
          <a:pPr marL="114300" lvl="1" indent="-114300" algn="l" defTabSz="533400">
            <a:lnSpc>
              <a:spcPct val="90000"/>
            </a:lnSpc>
            <a:spcBef>
              <a:spcPct val="0"/>
            </a:spcBef>
            <a:spcAft>
              <a:spcPct val="15000"/>
            </a:spcAft>
            <a:buChar char="•"/>
          </a:pPr>
          <a:r>
            <a:rPr lang="fi-FI" sz="1200" b="1" i="0" kern="1200" dirty="0">
              <a:solidFill>
                <a:srgbClr val="0000FF"/>
              </a:solidFill>
              <a:latin typeface="Aino" panose="02000603040504020204" pitchFamily="50" charset="0"/>
            </a:rPr>
            <a:t>10% </a:t>
          </a:r>
          <a:r>
            <a:rPr lang="fi-FI" sz="1050" b="0" i="0" kern="1200" dirty="0">
              <a:latin typeface="Aino" panose="02000603040504020204" pitchFamily="50" charset="0"/>
            </a:rPr>
            <a:t>põlluma</a:t>
          </a:r>
          <a:r>
            <a:rPr lang="et-EE" sz="1050" b="0" i="0" kern="1200" dirty="0" err="1">
              <a:latin typeface="Aino" panose="02000603040504020204" pitchFamily="50" charset="0"/>
            </a:rPr>
            <a:t>ast</a:t>
          </a:r>
          <a:r>
            <a:rPr lang="et-EE" sz="1050" b="0" i="0" kern="1200" dirty="0">
              <a:latin typeface="Aino" panose="02000603040504020204" pitchFamily="50" charset="0"/>
            </a:rPr>
            <a:t> </a:t>
          </a:r>
          <a:r>
            <a:rPr lang="et-EE" sz="1100" b="1" i="0" kern="1200" dirty="0">
              <a:solidFill>
                <a:schemeClr val="tx1"/>
              </a:solidFill>
              <a:latin typeface="Aino" panose="02000603040504020204" pitchFamily="50" charset="0"/>
            </a:rPr>
            <a:t>= maastikuelemendid</a:t>
          </a:r>
        </a:p>
      </dsp:txBody>
      <dsp:txXfrm rot="10800000">
        <a:off x="1385622" y="4603702"/>
        <a:ext cx="3520138" cy="886320"/>
      </dsp:txXfrm>
    </dsp:sp>
    <dsp:sp modelId="{23DBD35F-E542-40B3-883B-6BD9414C3428}">
      <dsp:nvSpPr>
        <dsp:cNvPr id="0" name=""/>
        <dsp:cNvSpPr/>
      </dsp:nvSpPr>
      <dsp:spPr>
        <a:xfrm>
          <a:off x="720882" y="4603702"/>
          <a:ext cx="886320" cy="886320"/>
        </a:xfrm>
        <a:prstGeom prst="ellipse">
          <a:avLst/>
        </a:prstGeom>
        <a:blipFill rotWithShape="1">
          <a:blip xmlns:r="http://schemas.openxmlformats.org/officeDocument/2006/relationships" r:embed="rId5"/>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7705D-28B2-491E-AE90-56974AD7900E}">
      <dsp:nvSpPr>
        <dsp:cNvPr id="0" name=""/>
        <dsp:cNvSpPr/>
      </dsp:nvSpPr>
      <dsp:spPr>
        <a:xfrm>
          <a:off x="2951" y="492476"/>
          <a:ext cx="1568342" cy="6273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900" kern="1200" dirty="0"/>
            <a:t>Valitsemisala kompetentsid  (koolitusprogramm+personal),</a:t>
          </a:r>
        </a:p>
        <a:p>
          <a:pPr marL="0" lvl="0" indent="0" algn="ctr" defTabSz="400050">
            <a:lnSpc>
              <a:spcPct val="90000"/>
            </a:lnSpc>
            <a:spcBef>
              <a:spcPct val="0"/>
            </a:spcBef>
            <a:spcAft>
              <a:spcPct val="35000"/>
            </a:spcAft>
            <a:buNone/>
          </a:pPr>
          <a:r>
            <a:rPr lang="et-EE" sz="900" kern="1200" dirty="0"/>
            <a:t>SF: 383 000€</a:t>
          </a:r>
          <a:endParaRPr lang="en-US" sz="900" kern="1200" dirty="0"/>
        </a:p>
      </dsp:txBody>
      <dsp:txXfrm>
        <a:off x="2951" y="492476"/>
        <a:ext cx="1568342" cy="627336"/>
      </dsp:txXfrm>
    </dsp:sp>
    <dsp:sp modelId="{347498CC-50C1-4C0A-85FA-3A4A2D9DB667}">
      <dsp:nvSpPr>
        <dsp:cNvPr id="0" name=""/>
        <dsp:cNvSpPr/>
      </dsp:nvSpPr>
      <dsp:spPr>
        <a:xfrm>
          <a:off x="2951" y="1119813"/>
          <a:ext cx="1568342"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just" defTabSz="311150">
            <a:lnSpc>
              <a:spcPct val="90000"/>
            </a:lnSpc>
            <a:spcBef>
              <a:spcPct val="0"/>
            </a:spcBef>
            <a:spcAft>
              <a:spcPct val="15000"/>
            </a:spcAft>
            <a:buChar char="•"/>
          </a:pPr>
          <a:r>
            <a:rPr lang="et-EE" sz="700" b="1" kern="1200" dirty="0">
              <a:solidFill>
                <a:srgbClr val="0070C0"/>
              </a:solidFill>
            </a:rPr>
            <a:t>Hetkeolukord</a:t>
          </a:r>
          <a:r>
            <a:rPr lang="et-EE" sz="700" kern="1200" dirty="0"/>
            <a:t> - Täna ei osata piisavalt ärianalüütiliselt näha protsesse ning ei suudeta rakendada kogu digilahenduste potentsiaali. P</a:t>
          </a:r>
          <a:r>
            <a:rPr lang="et-EE" sz="700" kern="1200" noProof="0" dirty="0" err="1"/>
            <a:t>uudub</a:t>
          </a:r>
          <a:r>
            <a:rPr lang="en-US" sz="700" kern="1200" dirty="0"/>
            <a:t> </a:t>
          </a:r>
          <a:r>
            <a:rPr lang="en-US" sz="700" kern="1200" dirty="0" err="1"/>
            <a:t>tervikpilt</a:t>
          </a:r>
          <a:r>
            <a:rPr lang="en-US" sz="700" kern="1200" dirty="0"/>
            <a:t> </a:t>
          </a:r>
          <a:r>
            <a:rPr lang="en-US" sz="700" kern="1200" dirty="0" err="1"/>
            <a:t>enda</a:t>
          </a:r>
          <a:r>
            <a:rPr lang="en-US" sz="700" kern="1200" dirty="0"/>
            <a:t> </a:t>
          </a:r>
          <a:r>
            <a:rPr lang="en-US" sz="700" kern="1200" dirty="0" err="1"/>
            <a:t>teenustest</a:t>
          </a:r>
          <a:r>
            <a:rPr lang="en-US" sz="700" kern="1200" dirty="0"/>
            <a:t> ja </a:t>
          </a:r>
          <a:r>
            <a:rPr lang="en-US" sz="700" kern="1200" dirty="0" err="1"/>
            <a:t>protsessid</a:t>
          </a:r>
          <a:r>
            <a:rPr lang="et-EE" sz="700" kern="1200" dirty="0"/>
            <a:t>e</a:t>
          </a:r>
          <a:r>
            <a:rPr lang="en-US" sz="700" kern="1200" dirty="0" err="1"/>
            <a:t>st</a:t>
          </a:r>
          <a:r>
            <a:rPr lang="en-US" sz="700" kern="1200" dirty="0"/>
            <a:t>, et </a:t>
          </a:r>
          <a:r>
            <a:rPr lang="en-US" sz="700" kern="1200" dirty="0" err="1"/>
            <a:t>teha</a:t>
          </a:r>
          <a:r>
            <a:rPr lang="en-US" sz="700" kern="1200" dirty="0"/>
            <a:t> </a:t>
          </a:r>
          <a:r>
            <a:rPr lang="en-US" sz="700" kern="1200" dirty="0" err="1"/>
            <a:t>teadlikke</a:t>
          </a:r>
          <a:r>
            <a:rPr lang="en-US" sz="700" kern="1200" dirty="0"/>
            <a:t> </a:t>
          </a:r>
          <a:r>
            <a:rPr lang="en-US" sz="700" kern="1200" dirty="0" err="1"/>
            <a:t>valikuid</a:t>
          </a:r>
          <a:r>
            <a:rPr lang="en-US" sz="700" kern="1200" dirty="0"/>
            <a:t> </a:t>
          </a:r>
          <a:r>
            <a:rPr lang="en-US" sz="700" kern="1200" dirty="0" err="1"/>
            <a:t>ühtsete</a:t>
          </a:r>
          <a:r>
            <a:rPr lang="en-US" sz="700" kern="1200" dirty="0"/>
            <a:t> </a:t>
          </a:r>
          <a:r>
            <a:rPr lang="et-EE" sz="700" kern="1200" noProof="0" dirty="0"/>
            <a:t>põhimõtetega</a:t>
          </a:r>
          <a:r>
            <a:rPr lang="en-US" sz="700" kern="1200" dirty="0"/>
            <a:t> </a:t>
          </a:r>
          <a:r>
            <a:rPr lang="en-US" sz="700" kern="1200" dirty="0" err="1"/>
            <a:t>kasutajakesksete</a:t>
          </a:r>
          <a:r>
            <a:rPr lang="en-US" sz="700" kern="1200" dirty="0"/>
            <a:t> </a:t>
          </a:r>
          <a:r>
            <a:rPr lang="en-US" sz="700" kern="1200" dirty="0" err="1"/>
            <a:t>teenuste</a:t>
          </a:r>
          <a:r>
            <a:rPr lang="en-US" sz="700" kern="1200" dirty="0"/>
            <a:t> </a:t>
          </a:r>
          <a:r>
            <a:rPr lang="en-US" sz="700" kern="1200" dirty="0" err="1"/>
            <a:t>üles</a:t>
          </a:r>
          <a:r>
            <a:rPr lang="en-US" sz="700" kern="1200" dirty="0"/>
            <a:t> </a:t>
          </a:r>
          <a:r>
            <a:rPr lang="en-US" sz="700" kern="1200" dirty="0" err="1"/>
            <a:t>ehitamiseks</a:t>
          </a:r>
          <a:r>
            <a:rPr lang="en-US" sz="700" kern="1200" dirty="0"/>
            <a:t>.</a:t>
          </a:r>
          <a:r>
            <a:rPr lang="et-EE" sz="700" kern="1200" dirty="0"/>
            <a:t> </a:t>
          </a:r>
          <a:r>
            <a:rPr lang="en-US" sz="700" kern="1200" dirty="0" err="1"/>
            <a:t>Digipöörde</a:t>
          </a:r>
          <a:r>
            <a:rPr lang="en-US" sz="700" kern="1200" dirty="0"/>
            <a:t> </a:t>
          </a:r>
          <a:r>
            <a:rPr lang="en-US" sz="700" kern="1200" dirty="0" err="1"/>
            <a:t>elluviimiseks</a:t>
          </a:r>
          <a:r>
            <a:rPr lang="en-US" sz="700" kern="1200" dirty="0"/>
            <a:t> </a:t>
          </a:r>
          <a:r>
            <a:rPr lang="en-US" sz="700" kern="1200" dirty="0" err="1"/>
            <a:t>puuduvad</a:t>
          </a:r>
          <a:r>
            <a:rPr lang="en-US" sz="700" kern="1200" dirty="0"/>
            <a:t> </a:t>
          </a:r>
          <a:r>
            <a:rPr lang="en-US" sz="700" kern="1200" dirty="0" err="1"/>
            <a:t>vajalikud</a:t>
          </a:r>
          <a:r>
            <a:rPr lang="en-US" sz="700" kern="1200" dirty="0"/>
            <a:t> </a:t>
          </a:r>
          <a:r>
            <a:rPr lang="en-US" sz="700" kern="1200" dirty="0" err="1"/>
            <a:t>spetsiifilised</a:t>
          </a:r>
          <a:r>
            <a:rPr lang="en-US" sz="700" kern="1200" dirty="0"/>
            <a:t> </a:t>
          </a:r>
          <a:r>
            <a:rPr lang="en-US" sz="700" kern="1200" dirty="0" err="1"/>
            <a:t>kompetentsid</a:t>
          </a:r>
          <a:r>
            <a:rPr lang="en-US" sz="700" kern="1200" dirty="0"/>
            <a:t>/</a:t>
          </a:r>
          <a:r>
            <a:rPr lang="en-US" sz="700" kern="1200" dirty="0" err="1"/>
            <a:t>oskused</a:t>
          </a:r>
          <a:r>
            <a:rPr lang="en-US" sz="700" kern="1200" dirty="0"/>
            <a:t>, </a:t>
          </a:r>
          <a:r>
            <a:rPr lang="en-US" sz="700" kern="1200" dirty="0" err="1"/>
            <a:t>mida</a:t>
          </a:r>
          <a:r>
            <a:rPr lang="en-US" sz="700" kern="1200" dirty="0"/>
            <a:t> </a:t>
          </a:r>
          <a:r>
            <a:rPr lang="en-US" sz="700" kern="1200" dirty="0" err="1"/>
            <a:t>ei</a:t>
          </a:r>
          <a:r>
            <a:rPr lang="en-US" sz="700" kern="1200" dirty="0"/>
            <a:t> ole </a:t>
          </a:r>
          <a:r>
            <a:rPr lang="en-US" sz="700" kern="1200" dirty="0" err="1"/>
            <a:t>võimalik</a:t>
          </a:r>
          <a:r>
            <a:rPr lang="en-US" sz="700" kern="1200" dirty="0"/>
            <a:t> </a:t>
          </a:r>
          <a:r>
            <a:rPr lang="en-US" sz="700" kern="1200" dirty="0" err="1"/>
            <a:t>ümber</a:t>
          </a:r>
          <a:r>
            <a:rPr lang="en-US" sz="700" kern="1200" dirty="0"/>
            <a:t> </a:t>
          </a:r>
          <a:r>
            <a:rPr lang="en-US" sz="700" kern="1200" dirty="0" err="1"/>
            <a:t>õpetada</a:t>
          </a:r>
          <a:r>
            <a:rPr lang="en-US" sz="700" kern="1200" dirty="0"/>
            <a:t> </a:t>
          </a:r>
          <a:r>
            <a:rPr lang="en-US" sz="700" kern="1200" dirty="0" err="1"/>
            <a:t>ning</a:t>
          </a:r>
          <a:r>
            <a:rPr lang="en-US" sz="700" kern="1200" dirty="0"/>
            <a:t> mis </a:t>
          </a:r>
          <a:r>
            <a:rPr lang="en-US" sz="700" kern="1200" dirty="0" err="1"/>
            <a:t>tuleb</a:t>
          </a:r>
          <a:r>
            <a:rPr lang="en-US" sz="700" kern="1200" dirty="0"/>
            <a:t> </a:t>
          </a:r>
          <a:r>
            <a:rPr lang="en-US" sz="700" kern="1200" dirty="0" err="1"/>
            <a:t>täiendavalt</a:t>
          </a:r>
          <a:r>
            <a:rPr lang="en-US" sz="700" kern="1200" dirty="0"/>
            <a:t> </a:t>
          </a:r>
          <a:r>
            <a:rPr lang="en-US" sz="700" kern="1200" dirty="0" err="1"/>
            <a:t>juurde</a:t>
          </a:r>
          <a:r>
            <a:rPr lang="et-EE" sz="700" kern="1200" dirty="0"/>
            <a:t> värvata või koolitada. A</a:t>
          </a:r>
          <a:r>
            <a:rPr lang="en-US" sz="700" kern="1200" dirty="0" err="1"/>
            <a:t>ndmete</a:t>
          </a:r>
          <a:r>
            <a:rPr lang="en-US" sz="700" kern="1200" dirty="0"/>
            <a:t> </a:t>
          </a:r>
          <a:r>
            <a:rPr lang="en-US" sz="700" kern="1200" dirty="0" err="1"/>
            <a:t>valdkonna</a:t>
          </a:r>
          <a:r>
            <a:rPr lang="et-EE" sz="700" kern="1200" dirty="0"/>
            <a:t> </a:t>
          </a:r>
          <a:r>
            <a:rPr lang="en-US" sz="700" kern="1200" dirty="0" err="1"/>
            <a:t>kompetents</a:t>
          </a:r>
          <a:r>
            <a:rPr lang="et-EE" sz="700" kern="1200" dirty="0"/>
            <a:t> on madal.</a:t>
          </a:r>
          <a:endParaRPr lang="en-US" sz="700" kern="1200" dirty="0"/>
        </a:p>
        <a:p>
          <a:pPr marL="57150" lvl="1" indent="-57150" algn="just" defTabSz="311150">
            <a:lnSpc>
              <a:spcPct val="90000"/>
            </a:lnSpc>
            <a:spcBef>
              <a:spcPct val="0"/>
            </a:spcBef>
            <a:spcAft>
              <a:spcPct val="15000"/>
            </a:spcAft>
            <a:buChar char="•"/>
          </a:pPr>
          <a:r>
            <a:rPr lang="et-EE" sz="700" b="1" kern="1200" dirty="0">
              <a:solidFill>
                <a:srgbClr val="0070C0"/>
              </a:solidFill>
            </a:rPr>
            <a:t>Tulemus –</a:t>
          </a:r>
          <a:r>
            <a:rPr lang="et-EE" sz="700" kern="1200" dirty="0"/>
            <a:t> Valitsemisala kompetentside võimelünkade arendamise </a:t>
          </a:r>
          <a:r>
            <a:rPr lang="en-US" sz="700" kern="1200" dirty="0"/>
            <a:t>koolituste süsteem </a:t>
          </a:r>
          <a:r>
            <a:rPr lang="et-EE" sz="700" kern="1200" dirty="0"/>
            <a:t>on välja töötatud ja juurutatud. O</a:t>
          </a:r>
          <a:r>
            <a:rPr kumimoji="0" lang="et-EE" sz="700" b="0" i="0" u="none" strike="noStrike" kern="1200" cap="none" spc="0" normalizeH="0" baseline="0" noProof="0" dirty="0" err="1">
              <a:ln>
                <a:noFill/>
              </a:ln>
              <a:solidFill>
                <a:prstClr val="black"/>
              </a:solidFill>
              <a:effectLst/>
              <a:uLnTx/>
              <a:uFillTx/>
              <a:latin typeface="Calibri" panose="020F0502020204030204"/>
              <a:ea typeface="+mn-ea"/>
              <a:cs typeface="+mn-cs"/>
            </a:rPr>
            <a:t>lulised</a:t>
          </a:r>
          <a:r>
            <a:rPr kumimoji="0" lang="et-EE" sz="700" b="0" i="0" u="none" strike="noStrike" kern="1200" cap="none" spc="0" normalizeH="0" baseline="0" noProof="0" dirty="0">
              <a:ln>
                <a:noFill/>
              </a:ln>
              <a:solidFill>
                <a:prstClr val="black"/>
              </a:solidFill>
              <a:effectLst/>
              <a:uLnTx/>
              <a:uFillTx/>
              <a:latin typeface="Calibri" panose="020F0502020204030204"/>
              <a:ea typeface="+mn-ea"/>
              <a:cs typeface="+mn-cs"/>
            </a:rPr>
            <a:t> positsioonid (sh andmed, arhitektuur) on täidetud ja valitsemisalas </a:t>
          </a:r>
          <a:r>
            <a:rPr lang="et-EE" sz="700" kern="1200" dirty="0"/>
            <a:t>töötavad kompetentsed digipädevad ja digiteadlikud </a:t>
          </a:r>
          <a:r>
            <a:rPr lang="en-US" sz="700" kern="1200" dirty="0"/>
            <a:t>oma valdkonna eksperdid, kes juhivad/aitavad kaasa digipöörde elluviimisel ning kes vajadusel juhendavad olemasolevaid töötajaid sisekoolitussüsteemi raames</a:t>
          </a:r>
          <a:r>
            <a:rPr lang="et-EE" sz="700" kern="1200" dirty="0"/>
            <a:t>.  Suur</a:t>
          </a:r>
          <a:r>
            <a:rPr lang="en-US" sz="700" kern="1200" dirty="0"/>
            <a:t>imad rõhuasetused on targa tellija,</a:t>
          </a:r>
          <a:r>
            <a:rPr lang="et-EE" sz="700" kern="1200" dirty="0"/>
            <a:t> andmehalduri,</a:t>
          </a:r>
          <a:r>
            <a:rPr lang="en-US" sz="700" kern="1200" dirty="0"/>
            <a:t> ärianalüütiku ja testija rolli</a:t>
          </a:r>
          <a:r>
            <a:rPr lang="et-EE" sz="700" kern="1200" dirty="0"/>
            <a:t>l. </a:t>
          </a:r>
          <a:endParaRPr lang="en-US" sz="700" kern="1200" dirty="0"/>
        </a:p>
        <a:p>
          <a:pPr marL="57150" lvl="1" indent="-57150" algn="just" defTabSz="311150">
            <a:lnSpc>
              <a:spcPct val="90000"/>
            </a:lnSpc>
            <a:spcBef>
              <a:spcPct val="0"/>
            </a:spcBef>
            <a:spcAft>
              <a:spcPct val="15000"/>
            </a:spcAft>
            <a:buChar char="•"/>
          </a:pPr>
          <a:r>
            <a:rPr lang="et-EE" sz="700" b="1" kern="1200" dirty="0">
              <a:solidFill>
                <a:srgbClr val="0070C0"/>
              </a:solidFill>
            </a:rPr>
            <a:t>Oht, kui ei realiseeru </a:t>
          </a:r>
          <a:r>
            <a:rPr lang="et-EE" sz="700" kern="1200" dirty="0"/>
            <a:t>–K</a:t>
          </a:r>
          <a:r>
            <a:rPr lang="et-EE" sz="700" kern="1200" baseline="0" dirty="0"/>
            <a:t>asutajamugavus ja –rahulolu teenustel ei tõuse. Valitsemisala </a:t>
          </a:r>
          <a:r>
            <a:rPr lang="et-EE" sz="700" kern="1200" baseline="0" dirty="0" err="1"/>
            <a:t>digiteenused</a:t>
          </a:r>
          <a:r>
            <a:rPr lang="et-EE" sz="700" kern="1200" baseline="0" dirty="0"/>
            <a:t> ei vasta ootustele ja kaasaegsete tehnoloogiate kasutamiseks puudub kompetents.</a:t>
          </a:r>
          <a:endParaRPr lang="en-US" sz="700" kern="1200" dirty="0"/>
        </a:p>
      </dsp:txBody>
      <dsp:txXfrm>
        <a:off x="2951" y="1119813"/>
        <a:ext cx="1568342" cy="3657712"/>
      </dsp:txXfrm>
    </dsp:sp>
    <dsp:sp modelId="{5C1DF1F4-ADCD-4C71-8AAF-7C9814A849C2}">
      <dsp:nvSpPr>
        <dsp:cNvPr id="0" name=""/>
        <dsp:cNvSpPr/>
      </dsp:nvSpPr>
      <dsp:spPr>
        <a:xfrm>
          <a:off x="1790861" y="492476"/>
          <a:ext cx="1568342" cy="627336"/>
        </a:xfrm>
        <a:prstGeom prst="rect">
          <a:avLst/>
        </a:prstGeom>
        <a:solidFill>
          <a:schemeClr val="accent2">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t-EE" sz="1000" kern="1200" dirty="0"/>
            <a:t>Maavärav,</a:t>
          </a:r>
        </a:p>
        <a:p>
          <a:pPr marL="0" lvl="0" indent="0" algn="ctr" defTabSz="444500">
            <a:lnSpc>
              <a:spcPct val="90000"/>
            </a:lnSpc>
            <a:spcBef>
              <a:spcPct val="0"/>
            </a:spcBef>
            <a:spcAft>
              <a:spcPct val="35000"/>
            </a:spcAft>
            <a:buNone/>
          </a:pPr>
          <a:r>
            <a:rPr lang="et-EE" sz="1000" kern="1200" dirty="0"/>
            <a:t>SF: </a:t>
          </a:r>
          <a:r>
            <a:rPr lang="et-EE" sz="1000" strike="sngStrike" kern="1200" dirty="0"/>
            <a:t>499 896€</a:t>
          </a:r>
          <a:endParaRPr lang="en-US" sz="1000" strike="sngStrike" kern="1200" dirty="0"/>
        </a:p>
      </dsp:txBody>
      <dsp:txXfrm>
        <a:off x="1790861" y="492476"/>
        <a:ext cx="1568342" cy="627336"/>
      </dsp:txXfrm>
    </dsp:sp>
    <dsp:sp modelId="{2303109D-5052-449C-9BDC-3B891AF42C96}">
      <dsp:nvSpPr>
        <dsp:cNvPr id="0" name=""/>
        <dsp:cNvSpPr/>
      </dsp:nvSpPr>
      <dsp:spPr>
        <a:xfrm>
          <a:off x="1790861" y="1119813"/>
          <a:ext cx="1568342" cy="3657712"/>
        </a:xfrm>
        <a:prstGeom prst="rect">
          <a:avLst/>
        </a:prstGeom>
        <a:solidFill>
          <a:schemeClr val="accent4">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ctr" defTabSz="311150">
            <a:lnSpc>
              <a:spcPct val="90000"/>
            </a:lnSpc>
            <a:spcBef>
              <a:spcPct val="0"/>
            </a:spcBef>
            <a:spcAft>
              <a:spcPct val="15000"/>
            </a:spcAft>
            <a:buNone/>
          </a:pPr>
          <a:r>
            <a:rPr lang="et-EE" sz="700" b="1" kern="1200" dirty="0">
              <a:solidFill>
                <a:prstClr val="black">
                  <a:hueOff val="0"/>
                  <a:satOff val="0"/>
                  <a:lumOff val="0"/>
                  <a:alphaOff val="0"/>
                </a:prstClr>
              </a:solidFill>
              <a:latin typeface="Calibri" panose="020F0502020204030204"/>
              <a:ea typeface="+mn-ea"/>
              <a:cs typeface="+mn-cs"/>
            </a:rPr>
            <a:t>Soovime projektist loobuda valitsemisala laienemisega muutunud äriliste prioriteetide tõttu.</a:t>
          </a:r>
          <a:endParaRPr lang="en-US" sz="700" kern="1200" dirty="0">
            <a:latin typeface="+mn-lt"/>
          </a:endParaRPr>
        </a:p>
        <a:p>
          <a:pPr marL="57150" lvl="1" indent="-57150" algn="just" defTabSz="311150">
            <a:lnSpc>
              <a:spcPct val="90000"/>
            </a:lnSpc>
            <a:spcBef>
              <a:spcPct val="0"/>
            </a:spcBef>
            <a:spcAft>
              <a:spcPct val="15000"/>
            </a:spcAft>
            <a:buChar char="•"/>
          </a:pPr>
          <a:endParaRPr lang="en-US" sz="700" kern="1200" dirty="0">
            <a:latin typeface="+mn-lt"/>
          </a:endParaRPr>
        </a:p>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Hetkeolukord </a:t>
          </a:r>
          <a:r>
            <a:rPr lang="et-EE" sz="700" kern="1200" dirty="0">
              <a:latin typeface="+mn-lt"/>
            </a:rPr>
            <a:t>- Puudub ühtne portaal maaelu valdkonna teenuste pakkumiseks. Otsustasime projekti ärilist vajadust põhjalikumalt analüüsida.</a:t>
          </a:r>
          <a:endParaRPr lang="en-US" sz="700" kern="1200" dirty="0">
            <a:latin typeface="+mn-lt"/>
          </a:endParaRPr>
        </a:p>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Tulemus</a:t>
          </a:r>
          <a:r>
            <a:rPr lang="et-EE" sz="700" kern="1200" dirty="0">
              <a:latin typeface="+mn-lt"/>
            </a:rPr>
            <a:t> – Tuleme projekti juurde tagasi peale vajaduste põhjalikumat hindamist.</a:t>
          </a:r>
          <a:endParaRPr lang="en-US" sz="700" kern="1200" dirty="0">
            <a:latin typeface="+mn-lt"/>
          </a:endParaRPr>
        </a:p>
      </dsp:txBody>
      <dsp:txXfrm>
        <a:off x="1790861" y="1119813"/>
        <a:ext cx="1568342" cy="3657712"/>
      </dsp:txXfrm>
    </dsp:sp>
    <dsp:sp modelId="{E93BD4B4-7104-4267-9C2A-5CC6F6E71F59}">
      <dsp:nvSpPr>
        <dsp:cNvPr id="0" name=""/>
        <dsp:cNvSpPr/>
      </dsp:nvSpPr>
      <dsp:spPr>
        <a:xfrm>
          <a:off x="3578771" y="492476"/>
          <a:ext cx="1568342" cy="6273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t-EE" sz="1000" kern="1200" dirty="0"/>
            <a:t>Loomaderegistri uuendamine, </a:t>
          </a:r>
        </a:p>
        <a:p>
          <a:pPr marL="0" lvl="0" indent="0" algn="ctr" defTabSz="444500">
            <a:lnSpc>
              <a:spcPct val="90000"/>
            </a:lnSpc>
            <a:spcBef>
              <a:spcPct val="0"/>
            </a:spcBef>
            <a:spcAft>
              <a:spcPct val="35000"/>
            </a:spcAft>
            <a:buNone/>
          </a:pPr>
          <a:r>
            <a:rPr lang="et-EE" sz="1000" kern="1200" dirty="0"/>
            <a:t>SF: 252 960€</a:t>
          </a:r>
          <a:endParaRPr lang="en-US" sz="1000" kern="1200" dirty="0"/>
        </a:p>
      </dsp:txBody>
      <dsp:txXfrm>
        <a:off x="3578771" y="492476"/>
        <a:ext cx="1568342" cy="627336"/>
      </dsp:txXfrm>
    </dsp:sp>
    <dsp:sp modelId="{E38FAF12-0B5A-417C-A84B-E5D9DA144205}">
      <dsp:nvSpPr>
        <dsp:cNvPr id="0" name=""/>
        <dsp:cNvSpPr/>
      </dsp:nvSpPr>
      <dsp:spPr>
        <a:xfrm>
          <a:off x="3578771" y="1119813"/>
          <a:ext cx="1568342"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Hetkeolukord</a:t>
          </a:r>
          <a:r>
            <a:rPr lang="et-EE" sz="700" kern="1200" dirty="0">
              <a:latin typeface="+mn-lt"/>
            </a:rPr>
            <a:t>- Põllumajandusloomade registri e-teenuste tehniline taristu on vananenud (arendatud aastal 2007). Loomade registri teenused on killustatud erinevate süsteemide vahel nii kliendi kui PRIA vaates. Puudub võimekus pakkuda sündmusteenuseid. </a:t>
          </a:r>
          <a:endParaRPr lang="en-US" sz="700" kern="1200" dirty="0">
            <a:latin typeface="+mn-lt"/>
          </a:endParaRPr>
        </a:p>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Tulemus -</a:t>
          </a:r>
          <a:r>
            <a:rPr lang="et-EE" sz="700" kern="1200" dirty="0">
              <a:latin typeface="+mn-lt"/>
            </a:rPr>
            <a:t> Põllumajandusloomade registri kõik e-teenused on viidud PRIA uude e-teenuste keskkonda, millega vabanetakse PRIA poolt hetkel ülevalpeetavast vanast e-teenuste keskkonnast. Kliendid saavad kõik vajalikud tegevused põllumajandusloomade registriga suhtlemise protsessis ära teha ühes keskkonnas sama protsessi alusel. On loodud eeldused loomadega seotud sündmusteenuste arendamiseks. </a:t>
          </a:r>
        </a:p>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Oht, kui ei realiseeru </a:t>
          </a:r>
          <a:r>
            <a:rPr lang="et-EE" sz="700" b="1" kern="1200" dirty="0">
              <a:latin typeface="+mn-lt"/>
            </a:rPr>
            <a:t>–</a:t>
          </a:r>
          <a:r>
            <a:rPr lang="et-EE" sz="700" kern="1200" dirty="0">
              <a:solidFill>
                <a:srgbClr val="FFC000"/>
              </a:solidFill>
              <a:latin typeface="+mn-lt"/>
            </a:rPr>
            <a:t> </a:t>
          </a:r>
          <a:r>
            <a:rPr lang="et-EE" sz="700" kern="1200" dirty="0">
              <a:latin typeface="+mn-lt"/>
            </a:rPr>
            <a:t>suureneb taakvaraga seotud riskide realiseerumise oht ning jätkuvad mitme e-teenuste ülalpidamise kulud. Kliendivaade jääb killustatuks. Puudub võimekus realiseerida vajalikke sündmusteenuseid. </a:t>
          </a:r>
        </a:p>
      </dsp:txBody>
      <dsp:txXfrm>
        <a:off x="3578771" y="1119813"/>
        <a:ext cx="1568342" cy="3657712"/>
      </dsp:txXfrm>
    </dsp:sp>
    <dsp:sp modelId="{3ED16432-F3A4-4F62-A985-84498A453E8B}">
      <dsp:nvSpPr>
        <dsp:cNvPr id="0" name=""/>
        <dsp:cNvSpPr/>
      </dsp:nvSpPr>
      <dsp:spPr>
        <a:xfrm>
          <a:off x="5366681" y="492476"/>
          <a:ext cx="1568342" cy="6273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t-EE" sz="1000" kern="1200" dirty="0"/>
            <a:t>Ühendlabori infosüsteem, </a:t>
          </a:r>
        </a:p>
        <a:p>
          <a:pPr marL="0" lvl="0" indent="0" algn="ctr" defTabSz="444500">
            <a:lnSpc>
              <a:spcPct val="90000"/>
            </a:lnSpc>
            <a:spcBef>
              <a:spcPct val="0"/>
            </a:spcBef>
            <a:spcAft>
              <a:spcPct val="35000"/>
            </a:spcAft>
            <a:buNone/>
          </a:pPr>
          <a:r>
            <a:rPr lang="et-EE" sz="1000" kern="1200" dirty="0"/>
            <a:t>SF: 300 000€</a:t>
          </a:r>
          <a:endParaRPr lang="en-US" sz="1000" kern="1200" dirty="0"/>
        </a:p>
      </dsp:txBody>
      <dsp:txXfrm>
        <a:off x="5366681" y="492476"/>
        <a:ext cx="1568342" cy="627336"/>
      </dsp:txXfrm>
    </dsp:sp>
    <dsp:sp modelId="{06D1D54B-55FD-4B41-AA85-E6D36883DA33}">
      <dsp:nvSpPr>
        <dsp:cNvPr id="0" name=""/>
        <dsp:cNvSpPr/>
      </dsp:nvSpPr>
      <dsp:spPr>
        <a:xfrm>
          <a:off x="5366681" y="1119813"/>
          <a:ext cx="1568342"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just" defTabSz="311150">
            <a:lnSpc>
              <a:spcPct val="90000"/>
            </a:lnSpc>
            <a:spcBef>
              <a:spcPct val="0"/>
            </a:spcBef>
            <a:spcAft>
              <a:spcPct val="15000"/>
            </a:spcAft>
            <a:buChar char="•"/>
          </a:pPr>
          <a:r>
            <a:rPr lang="et-EE" sz="700" b="1" kern="1200" dirty="0">
              <a:solidFill>
                <a:srgbClr val="0070C0"/>
              </a:solidFill>
            </a:rPr>
            <a:t>Hetkeolukord - </a:t>
          </a:r>
          <a:r>
            <a:rPr lang="et-EE" sz="700" b="0" kern="1200" dirty="0"/>
            <a:t>2023.</a:t>
          </a:r>
          <a:r>
            <a:rPr lang="et-EE" sz="700" b="1" kern="1200" dirty="0"/>
            <a:t> </a:t>
          </a:r>
          <a:r>
            <a:rPr lang="et-EE" sz="700" kern="1200" dirty="0"/>
            <a:t>alustas tegevust Riigi laboriuuringute ja riskihindamise keskus (LABRIS), mis koondas enda alla SOM ja MEM laboritegevused ja riskihindamise kogu toidu tarneahela vaates loomasöödast valmistoiduni. Ühendasutus kasutab täna paralleelselt kahte erinevat laborisüsteemi, mis on ebamõistlik. </a:t>
          </a:r>
          <a:endParaRPr lang="en-US" sz="700" kern="1200" dirty="0"/>
        </a:p>
        <a:p>
          <a:pPr marL="57150" lvl="1" indent="-57150" algn="l" defTabSz="311150">
            <a:lnSpc>
              <a:spcPct val="90000"/>
            </a:lnSpc>
            <a:spcBef>
              <a:spcPct val="0"/>
            </a:spcBef>
            <a:spcAft>
              <a:spcPct val="15000"/>
            </a:spcAft>
            <a:buChar char="•"/>
          </a:pPr>
          <a:r>
            <a:rPr lang="et-EE" sz="700" b="1" kern="1200" dirty="0">
              <a:solidFill>
                <a:srgbClr val="0070C0"/>
              </a:solidFill>
            </a:rPr>
            <a:t>Tulemus -</a:t>
          </a:r>
          <a:r>
            <a:rPr lang="et-EE" sz="700" kern="1200" dirty="0">
              <a:solidFill>
                <a:srgbClr val="0070C0"/>
              </a:solidFill>
            </a:rPr>
            <a:t> </a:t>
          </a:r>
          <a:r>
            <a:rPr lang="et-EE" sz="700" kern="1200" dirty="0"/>
            <a:t>LABRISel on võimalus kasutada kaasaegset laboriinfosüsteemi, mis võimaldab kuluefektiivselt teha toiduohutuse laboriuuringuid ning on liidestatud järelvalveasutuse PTA infosüsteemidega. Äriliselt võimaldab MeMil olla efektiivsem, automatiseerida sööda- ja toiduohutust tagavaid protsesse, lõpetada taakvara kasutamine. Samuti on arendatud kaasaegne e-teenus kliendile analüüsi tellimiseks ja vastuse saamiseks. Arendamine on kooskõlas kõikide horisontaalse digiriigi arengusuunaga v.a. kompetents, mis on aga tagatud. Kõige väiksem ühisosa on „kestlikkusega“, millesse panustab vaid läbi dubleeriva taakvara mahakandmise.</a:t>
          </a:r>
          <a:endParaRPr lang="en-US" sz="700" kern="1200" dirty="0"/>
        </a:p>
        <a:p>
          <a:pPr marL="57150" lvl="1" indent="-57150" algn="l" defTabSz="311150">
            <a:lnSpc>
              <a:spcPct val="90000"/>
            </a:lnSpc>
            <a:spcBef>
              <a:spcPct val="0"/>
            </a:spcBef>
            <a:spcAft>
              <a:spcPct val="15000"/>
            </a:spcAft>
            <a:buChar char="•"/>
          </a:pPr>
          <a:r>
            <a:rPr lang="et-EE" sz="700" b="1" kern="1200" dirty="0">
              <a:solidFill>
                <a:srgbClr val="0070C0"/>
              </a:solidFill>
            </a:rPr>
            <a:t>Oht, kui ei realiseeru -</a:t>
          </a:r>
          <a:r>
            <a:rPr lang="et-EE" sz="700" kern="1200" dirty="0"/>
            <a:t> Dubleerimine, ebaefektiivsus, kliendirahulolu ei kasva, andmepõhiste otsuste osakaal ei suurene.</a:t>
          </a:r>
          <a:endParaRPr lang="en-US" sz="700" kern="1200" dirty="0"/>
        </a:p>
      </dsp:txBody>
      <dsp:txXfrm>
        <a:off x="5366681" y="1119813"/>
        <a:ext cx="1568342" cy="3657712"/>
      </dsp:txXfrm>
    </dsp:sp>
    <dsp:sp modelId="{4F7C90E1-049C-4FEB-A7F2-815F5752C42E}">
      <dsp:nvSpPr>
        <dsp:cNvPr id="0" name=""/>
        <dsp:cNvSpPr/>
      </dsp:nvSpPr>
      <dsp:spPr>
        <a:xfrm>
          <a:off x="7154591" y="492476"/>
          <a:ext cx="1568342" cy="6273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t-EE" sz="1000" kern="1200" dirty="0"/>
            <a:t>PTA teenuste ärianalüüs, </a:t>
          </a:r>
        </a:p>
        <a:p>
          <a:pPr marL="0" lvl="0" indent="0" algn="ctr" defTabSz="444500">
            <a:lnSpc>
              <a:spcPct val="90000"/>
            </a:lnSpc>
            <a:spcBef>
              <a:spcPct val="0"/>
            </a:spcBef>
            <a:spcAft>
              <a:spcPct val="35000"/>
            </a:spcAft>
            <a:buNone/>
          </a:pPr>
          <a:r>
            <a:rPr lang="et-EE" sz="1000" kern="1200" dirty="0"/>
            <a:t>SF: 50 000€</a:t>
          </a:r>
          <a:endParaRPr lang="en-US" sz="1000" kern="1200" dirty="0"/>
        </a:p>
      </dsp:txBody>
      <dsp:txXfrm>
        <a:off x="7154591" y="492476"/>
        <a:ext cx="1568342" cy="627336"/>
      </dsp:txXfrm>
    </dsp:sp>
    <dsp:sp modelId="{21846E28-D4B6-44B4-B97C-D039612BBE8E}">
      <dsp:nvSpPr>
        <dsp:cNvPr id="0" name=""/>
        <dsp:cNvSpPr/>
      </dsp:nvSpPr>
      <dsp:spPr>
        <a:xfrm>
          <a:off x="7154591" y="1119813"/>
          <a:ext cx="1568342"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just" defTabSz="311150">
            <a:lnSpc>
              <a:spcPct val="90000"/>
            </a:lnSpc>
            <a:spcBef>
              <a:spcPct val="0"/>
            </a:spcBef>
            <a:spcAft>
              <a:spcPct val="15000"/>
            </a:spcAft>
            <a:buChar char="•"/>
          </a:pPr>
          <a:r>
            <a:rPr lang="et-EE" sz="700" b="1" kern="1200" dirty="0">
              <a:solidFill>
                <a:srgbClr val="0070C0"/>
              </a:solidFill>
            </a:rPr>
            <a:t>Hetkeolukord</a:t>
          </a:r>
          <a:r>
            <a:rPr lang="et-EE" sz="700" kern="1200" dirty="0"/>
            <a:t> - PTA-l puudub täna terviklik ülevaade enda teenustest ja protsessidest, et kuidas need peaksid ühtsetel alustel toimima peale asutuste ühendamist. Kaardistada ja analüüsida on vaja teenuste ja protsesside ühtlustamise võimalusi, et asutusel tekiks selge pilt ja arusaam enda teenustest.</a:t>
          </a:r>
          <a:endParaRPr lang="en-US" sz="700" kern="1200" dirty="0"/>
        </a:p>
        <a:p>
          <a:pPr marL="57150" lvl="1" indent="-57150" algn="just" defTabSz="311150">
            <a:lnSpc>
              <a:spcPct val="90000"/>
            </a:lnSpc>
            <a:spcBef>
              <a:spcPct val="0"/>
            </a:spcBef>
            <a:spcAft>
              <a:spcPct val="15000"/>
            </a:spcAft>
            <a:buChar char="•"/>
          </a:pPr>
          <a:r>
            <a:rPr lang="et-EE" sz="700" b="1" kern="1200" dirty="0">
              <a:solidFill>
                <a:srgbClr val="0070C0"/>
              </a:solidFill>
            </a:rPr>
            <a:t>Tulemus</a:t>
          </a:r>
          <a:r>
            <a:rPr lang="et-EE" sz="700" kern="1200" dirty="0"/>
            <a:t> - T</a:t>
          </a:r>
          <a:r>
            <a:rPr lang="en-US" sz="700" kern="1200" dirty="0"/>
            <a:t>eenused ja protsessid </a:t>
          </a:r>
          <a:r>
            <a:rPr lang="et-EE" sz="700" kern="1200" dirty="0"/>
            <a:t>on kaardistatud </a:t>
          </a:r>
          <a:r>
            <a:rPr lang="en-US" sz="700" kern="1200" dirty="0"/>
            <a:t>ja </a:t>
          </a:r>
          <a:r>
            <a:rPr lang="et-EE" sz="700" kern="1200" dirty="0"/>
            <a:t>teostatud on </a:t>
          </a:r>
          <a:r>
            <a:rPr lang="en-US" sz="700" kern="1200" dirty="0"/>
            <a:t>analüüs, kuidas ne</a:t>
          </a:r>
          <a:r>
            <a:rPr lang="et-EE" sz="700" kern="1200" dirty="0"/>
            <a:t>i</a:t>
          </a:r>
          <a:r>
            <a:rPr lang="en-US" sz="700" kern="1200" dirty="0"/>
            <a:t>d saaks ühtlustada ja ühtsetele põhimõtetele viia.</a:t>
          </a:r>
          <a:r>
            <a:rPr lang="et-EE" sz="700" kern="1200" dirty="0"/>
            <a:t> Võimalik on paremini ja sihipärasemalt planeerida PTA teenuste arenduste vajadusi ja optimeerida ressursside kasutust. Samuti paraneb PTA võime oma ülesandeid täita ja tekib arusaam kuidas luua kliendikeskseid teenused, sh proaktiivseid teenuseid.</a:t>
          </a:r>
          <a:endParaRPr lang="en-US" sz="700" kern="1200" dirty="0"/>
        </a:p>
        <a:p>
          <a:pPr marL="57150" lvl="1" indent="-57150" algn="just" defTabSz="311150">
            <a:lnSpc>
              <a:spcPct val="90000"/>
            </a:lnSpc>
            <a:spcBef>
              <a:spcPct val="0"/>
            </a:spcBef>
            <a:spcAft>
              <a:spcPct val="15000"/>
            </a:spcAft>
            <a:buChar char="•"/>
          </a:pPr>
          <a:r>
            <a:rPr lang="et-EE" sz="700" b="1" kern="1200" dirty="0">
              <a:solidFill>
                <a:srgbClr val="0070C0"/>
              </a:solidFill>
            </a:rPr>
            <a:t>Oht, kui ei realiseeru  </a:t>
          </a:r>
          <a:r>
            <a:rPr lang="et-EE" sz="700" kern="1200" dirty="0"/>
            <a:t>- Teenuste osutamine ei muutu tõhusamaks,  operatiivsemaks ega kliendikeskseks. Eesti toiduohutuse alane olukord ei parane</a:t>
          </a:r>
          <a:r>
            <a:rPr lang="et-EE" sz="500" kern="1200" dirty="0"/>
            <a:t>.</a:t>
          </a:r>
          <a:endParaRPr lang="en-US" sz="500" kern="1200" dirty="0"/>
        </a:p>
      </dsp:txBody>
      <dsp:txXfrm>
        <a:off x="7154591" y="1119813"/>
        <a:ext cx="1568342" cy="3657712"/>
      </dsp:txXfrm>
    </dsp:sp>
    <dsp:sp modelId="{D33BF621-FCA7-4CB7-9B96-1A916CB81E2B}">
      <dsp:nvSpPr>
        <dsp:cNvPr id="0" name=""/>
        <dsp:cNvSpPr/>
      </dsp:nvSpPr>
      <dsp:spPr>
        <a:xfrm>
          <a:off x="8942502" y="492476"/>
          <a:ext cx="1568342" cy="6273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t-EE" sz="1000" kern="1200" dirty="0"/>
            <a:t>Teadmusteenused, </a:t>
          </a:r>
        </a:p>
        <a:p>
          <a:pPr marL="0" lvl="0" indent="0" algn="ctr" defTabSz="444500">
            <a:lnSpc>
              <a:spcPct val="90000"/>
            </a:lnSpc>
            <a:spcBef>
              <a:spcPct val="0"/>
            </a:spcBef>
            <a:spcAft>
              <a:spcPct val="35000"/>
            </a:spcAft>
            <a:buNone/>
          </a:pPr>
          <a:r>
            <a:rPr lang="et-EE" sz="1000" kern="1200" dirty="0"/>
            <a:t>SF: 499 916€ </a:t>
          </a:r>
          <a:endParaRPr lang="en-US" sz="1000" kern="1200" dirty="0"/>
        </a:p>
      </dsp:txBody>
      <dsp:txXfrm>
        <a:off x="8942502" y="492476"/>
        <a:ext cx="1568342" cy="627336"/>
      </dsp:txXfrm>
    </dsp:sp>
    <dsp:sp modelId="{017EA23A-0188-407E-A1E9-F6546447ADCC}">
      <dsp:nvSpPr>
        <dsp:cNvPr id="0" name=""/>
        <dsp:cNvSpPr/>
      </dsp:nvSpPr>
      <dsp:spPr>
        <a:xfrm>
          <a:off x="8942502" y="1119813"/>
          <a:ext cx="1568342"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38" tIns="37338" rIns="49784" bIns="56007" numCol="1" spcCol="1270" anchor="t" anchorCtr="0">
          <a:noAutofit/>
        </a:bodyPr>
        <a:lstStyle/>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Hetkeolukord</a:t>
          </a:r>
          <a:r>
            <a:rPr lang="et-EE" sz="700" kern="1200" dirty="0">
              <a:latin typeface="+mn-lt"/>
            </a:rPr>
            <a:t>-  Andmepõhine sisend maaelu ettevõtete tegevus- ja arendusotsuste langetamiseks on puudulik või killustatud ega toeta andmete ja digilahendustega Eesti toiduga isevarustatuse ja keskkonna säilimise tagamist nii tootjate kui riigi poolt. Kestlikkuse taksonoomia nõuded, tulemuspõhise ÜPP nõuded suurendavad integreeritud andmete põhist aruandluskohustust nii sektorile kui riigile. Täppispõllumajanduse arengu riiklik võimendus on kriitiline kogu sektori konkurentsivõime tagamiseks.</a:t>
          </a:r>
          <a:endParaRPr lang="en-US" sz="700" kern="1200" dirty="0">
            <a:latin typeface="+mn-lt"/>
          </a:endParaRPr>
        </a:p>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Tulemus</a:t>
          </a:r>
          <a:r>
            <a:rPr lang="et-EE" sz="700" kern="1200" dirty="0">
              <a:latin typeface="+mn-lt"/>
            </a:rPr>
            <a:t> – Andmepõhiste personaliseeritud e-teenuste ja põllumajanduslike andmete pakkumise võimekuse kasv põllumajandusspetsiifilise kestlikkuse aruandluse kui ka ÜPP tulemusaruandluse nõuete tagamiseks kui ka sektori konkurentsivõimet ja äri toetavate digilahenduste kasv (rahulolu mõõdik) </a:t>
          </a:r>
        </a:p>
        <a:p>
          <a:pPr marL="57150" lvl="1" indent="-57150" algn="just" defTabSz="311150">
            <a:lnSpc>
              <a:spcPct val="90000"/>
            </a:lnSpc>
            <a:spcBef>
              <a:spcPct val="0"/>
            </a:spcBef>
            <a:spcAft>
              <a:spcPct val="15000"/>
            </a:spcAft>
            <a:buChar char="•"/>
          </a:pPr>
          <a:r>
            <a:rPr lang="et-EE" sz="700" b="1" kern="1200" dirty="0">
              <a:solidFill>
                <a:srgbClr val="0070C0"/>
              </a:solidFill>
              <a:latin typeface="+mn-lt"/>
            </a:rPr>
            <a:t>Oht, kui ei realiseeru </a:t>
          </a:r>
          <a:r>
            <a:rPr lang="et-EE" sz="700" b="1" kern="1200" dirty="0">
              <a:latin typeface="+mn-lt"/>
            </a:rPr>
            <a:t>–</a:t>
          </a:r>
          <a:r>
            <a:rPr lang="et-EE" sz="700" kern="1200" dirty="0">
              <a:latin typeface="+mn-lt"/>
            </a:rPr>
            <a:t> Halduskoormuse ülemäärane kasv põllumajanduses nii riigile kui ettevõtjale. Sektori konkurentsivõime halvenemine ja suutmatus tagada kvaliteetseid andmeid mh  kestlikkuse aruandluse kui ÜPP tulemusaruandluse jaoks. Ei ole võimalik seirata roheleppest tulenevaid kohustusi, nõudeid ning sihttasemeid.</a:t>
          </a:r>
        </a:p>
      </dsp:txBody>
      <dsp:txXfrm>
        <a:off x="8942502" y="1119813"/>
        <a:ext cx="1568342" cy="36577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7705D-28B2-491E-AE90-56974AD7900E}">
      <dsp:nvSpPr>
        <dsp:cNvPr id="0" name=""/>
        <dsp:cNvSpPr/>
      </dsp:nvSpPr>
      <dsp:spPr>
        <a:xfrm rot="10800000" flipV="1">
          <a:off x="7" y="72559"/>
          <a:ext cx="2376898" cy="950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a:t>PTA järelevalve infosüsteemide kaasajastamine (MEIS),</a:t>
          </a:r>
        </a:p>
        <a:p>
          <a:pPr marL="0" lvl="0" indent="0" algn="ctr" defTabSz="466725">
            <a:lnSpc>
              <a:spcPct val="90000"/>
            </a:lnSpc>
            <a:spcBef>
              <a:spcPct val="0"/>
            </a:spcBef>
            <a:spcAft>
              <a:spcPct val="35000"/>
            </a:spcAft>
            <a:buNone/>
          </a:pPr>
          <a:r>
            <a:rPr lang="et-EE" sz="1050" kern="1200" dirty="0"/>
            <a:t>SF: 1 367 500€</a:t>
          </a:r>
          <a:endParaRPr lang="en-US" sz="1050" kern="1200" dirty="0"/>
        </a:p>
      </dsp:txBody>
      <dsp:txXfrm rot="-10800000">
        <a:off x="7" y="72559"/>
        <a:ext cx="2376898" cy="950759"/>
      </dsp:txXfrm>
    </dsp:sp>
    <dsp:sp modelId="{347498CC-50C1-4C0A-85FA-3A4A2D9DB667}">
      <dsp:nvSpPr>
        <dsp:cNvPr id="0" name=""/>
        <dsp:cNvSpPr/>
      </dsp:nvSpPr>
      <dsp:spPr>
        <a:xfrm>
          <a:off x="0" y="1469530"/>
          <a:ext cx="2376898" cy="32684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just" defTabSz="355600">
            <a:lnSpc>
              <a:spcPct val="90000"/>
            </a:lnSpc>
            <a:spcBef>
              <a:spcPct val="0"/>
            </a:spcBef>
            <a:spcAft>
              <a:spcPct val="15000"/>
            </a:spcAft>
            <a:buChar char="•"/>
          </a:pPr>
          <a:r>
            <a:rPr lang="et-EE" sz="800" b="1" kern="1200" dirty="0">
              <a:solidFill>
                <a:srgbClr val="0070C0"/>
              </a:solidFill>
            </a:rPr>
            <a:t>Hetkeolukord</a:t>
          </a:r>
          <a:r>
            <a:rPr lang="et-EE" sz="800" kern="1200" dirty="0"/>
            <a:t> - PTA liideti kokku </a:t>
          </a:r>
          <a:r>
            <a:rPr lang="et-EE" sz="800" kern="1200" dirty="0" err="1"/>
            <a:t>VTAst</a:t>
          </a:r>
          <a:r>
            <a:rPr lang="et-EE" sz="800" kern="1200" dirty="0"/>
            <a:t> ja </a:t>
          </a:r>
          <a:r>
            <a:rPr lang="et-EE" sz="800" kern="1200" dirty="0" err="1"/>
            <a:t>PMAs</a:t>
          </a:r>
          <a:r>
            <a:rPr lang="et-EE" sz="800" kern="1200" dirty="0"/>
            <a:t> aastal 2021. Mõlemal asutusel on enda järelevalve tarbeks </a:t>
          </a:r>
          <a:r>
            <a:rPr lang="et-EE" sz="800" kern="1200" dirty="0" err="1"/>
            <a:t>infosüsteemid</a:t>
          </a:r>
          <a:r>
            <a:rPr lang="et-EE" sz="800" kern="1200" dirty="0"/>
            <a:t>, mis ajale jalgu jäämas (ca 10 a vanad). Lisaks tarvis asutuse liitmisest tulenevalt teha märkimisväärselt teenuseid ringi nii kliendi kui ametniku vaatest, et parandada järelevalve efektiivsust ning  kliendikesksust. Täiendavalt on </a:t>
          </a:r>
          <a:r>
            <a:rPr lang="et-EE" sz="800" kern="1200" dirty="0" err="1"/>
            <a:t>PTAs</a:t>
          </a:r>
          <a:r>
            <a:rPr lang="et-EE" sz="800" kern="1200" dirty="0"/>
            <a:t> ka taakvarana Kutselise kalapüügi register, mille plaanime sammuti </a:t>
          </a:r>
          <a:r>
            <a:rPr lang="et-EE" sz="800" kern="1200" dirty="0" err="1"/>
            <a:t>MEISi</a:t>
          </a:r>
          <a:r>
            <a:rPr lang="et-EE" sz="800" kern="1200" dirty="0"/>
            <a:t> arendada.</a:t>
          </a:r>
          <a:endParaRPr lang="en-US" sz="800" kern="1200" dirty="0"/>
        </a:p>
        <a:p>
          <a:pPr marL="57150" lvl="1" indent="-57150" algn="just" defTabSz="355600">
            <a:lnSpc>
              <a:spcPct val="90000"/>
            </a:lnSpc>
            <a:spcBef>
              <a:spcPct val="0"/>
            </a:spcBef>
            <a:spcAft>
              <a:spcPct val="15000"/>
            </a:spcAft>
            <a:buChar char="•"/>
          </a:pPr>
          <a:r>
            <a:rPr lang="et-EE" sz="800" b="1" kern="1200" dirty="0">
              <a:solidFill>
                <a:srgbClr val="0070C0"/>
              </a:solidFill>
            </a:rPr>
            <a:t>Tulemus –</a:t>
          </a:r>
          <a:r>
            <a:rPr lang="et-EE" sz="800" kern="1200" dirty="0"/>
            <a:t> Valitsemisala kompetentside võimelünkade arendamise </a:t>
          </a:r>
          <a:r>
            <a:rPr lang="en-US" sz="800" kern="1200" dirty="0"/>
            <a:t>koolituste süsteem </a:t>
          </a:r>
          <a:r>
            <a:rPr lang="et-EE" sz="800" kern="1200" dirty="0"/>
            <a:t>on välja töötatud ja juurutatud. O</a:t>
          </a:r>
          <a:r>
            <a:rPr kumimoji="0" lang="et-EE" sz="800" b="0" i="0" u="none" strike="noStrike" kern="1200" cap="none" spc="0" normalizeH="0" baseline="0" noProof="0" dirty="0" err="1">
              <a:ln>
                <a:noFill/>
              </a:ln>
              <a:solidFill>
                <a:prstClr val="black"/>
              </a:solidFill>
              <a:effectLst/>
              <a:uLnTx/>
              <a:uFillTx/>
              <a:latin typeface="Calibri" panose="020F0502020204030204"/>
              <a:ea typeface="+mn-ea"/>
              <a:cs typeface="+mn-cs"/>
            </a:rPr>
            <a:t>lulised</a:t>
          </a:r>
          <a:r>
            <a:rPr kumimoji="0" lang="et-EE" sz="800" b="0" i="0" u="none" strike="noStrike" kern="1200" cap="none" spc="0" normalizeH="0" baseline="0" noProof="0" dirty="0">
              <a:ln>
                <a:noFill/>
              </a:ln>
              <a:solidFill>
                <a:prstClr val="black"/>
              </a:solidFill>
              <a:effectLst/>
              <a:uLnTx/>
              <a:uFillTx/>
              <a:latin typeface="Calibri" panose="020F0502020204030204"/>
              <a:ea typeface="+mn-ea"/>
              <a:cs typeface="+mn-cs"/>
            </a:rPr>
            <a:t> positsioonid (sh andmed, arhitektuur) on täidetud ja valitsemisalas </a:t>
          </a:r>
          <a:r>
            <a:rPr lang="et-EE" sz="800" kern="1200" dirty="0"/>
            <a:t>töötavad kompetentsed digipädevad ja digiteadlikud </a:t>
          </a:r>
          <a:r>
            <a:rPr lang="en-US" sz="800" kern="1200" dirty="0"/>
            <a:t>oma valdkonna eksperdid, kes juhivad/aitavad kaasa digipöörde elluviimisel ning kes vajadusel juhendavad olemasolevaid töötajaid sisekoolitussüsteemi raames</a:t>
          </a:r>
          <a:r>
            <a:rPr lang="et-EE" sz="800" kern="1200" dirty="0"/>
            <a:t>.  Suur</a:t>
          </a:r>
          <a:r>
            <a:rPr lang="en-US" sz="800" kern="1200" dirty="0"/>
            <a:t>imad rõhuasetused on targa tellija,</a:t>
          </a:r>
          <a:r>
            <a:rPr lang="et-EE" sz="800" kern="1200" dirty="0"/>
            <a:t> andmehalduri,</a:t>
          </a:r>
          <a:r>
            <a:rPr lang="en-US" sz="800" kern="1200" dirty="0"/>
            <a:t> ärianalüütiku ja testija rolli</a:t>
          </a:r>
          <a:r>
            <a:rPr lang="et-EE" sz="800" kern="1200" dirty="0"/>
            <a:t>l. </a:t>
          </a:r>
          <a:endParaRPr lang="en-US" sz="800" kern="1200" dirty="0"/>
        </a:p>
        <a:p>
          <a:pPr marL="57150" lvl="1" indent="-57150" algn="just" defTabSz="355600">
            <a:lnSpc>
              <a:spcPct val="90000"/>
            </a:lnSpc>
            <a:spcBef>
              <a:spcPct val="0"/>
            </a:spcBef>
            <a:spcAft>
              <a:spcPct val="15000"/>
            </a:spcAft>
            <a:buChar char="•"/>
          </a:pPr>
          <a:r>
            <a:rPr lang="et-EE" sz="800" b="1" kern="1200" dirty="0">
              <a:solidFill>
                <a:srgbClr val="0070C0"/>
              </a:solidFill>
            </a:rPr>
            <a:t>Oht, kui ei realiseeru </a:t>
          </a:r>
          <a:r>
            <a:rPr lang="et-EE" sz="800" kern="1200" dirty="0"/>
            <a:t>– PTA loomise eesmärke ei suudeta realiseerida. Kliendid ei saa tänapäevast teenust. Taakvara kogus lähiaastatel kasvab.</a:t>
          </a:r>
          <a:endParaRPr lang="en-US" sz="800" kern="1200" dirty="0"/>
        </a:p>
        <a:p>
          <a:pPr marL="57150" lvl="1" indent="-57150" algn="just" defTabSz="355600">
            <a:lnSpc>
              <a:spcPct val="90000"/>
            </a:lnSpc>
            <a:spcBef>
              <a:spcPct val="0"/>
            </a:spcBef>
            <a:spcAft>
              <a:spcPct val="15000"/>
            </a:spcAft>
            <a:buChar char="•"/>
          </a:pPr>
          <a:r>
            <a:rPr lang="et-EE" sz="800" b="1" kern="1200" dirty="0">
              <a:solidFill>
                <a:srgbClr val="0070C0"/>
              </a:solidFill>
              <a:latin typeface="Calibri" panose="020F0502020204030204"/>
              <a:ea typeface="+mn-ea"/>
              <a:cs typeface="+mn-cs"/>
            </a:rPr>
            <a:t>Personal</a:t>
          </a:r>
          <a:r>
            <a:rPr lang="et-EE" sz="800" kern="1200" dirty="0"/>
            <a:t> – Toetamaks ülemineku protsessi kõigi PTA teenuste üleviimiseks uuele kujule uuele platvormile on vaja värvata juurde  täiendavad 5 rolli  (3 arendajate, 1 analüütik, 1 administraator) digipöörde ajaks.</a:t>
          </a:r>
          <a:endParaRPr lang="en-US" sz="800" kern="1200" dirty="0"/>
        </a:p>
      </dsp:txBody>
      <dsp:txXfrm>
        <a:off x="0" y="1469530"/>
        <a:ext cx="2376898" cy="3268437"/>
      </dsp:txXfrm>
    </dsp:sp>
    <dsp:sp modelId="{5C1DF1F4-ADCD-4C71-8AAF-7C9814A849C2}">
      <dsp:nvSpPr>
        <dsp:cNvPr id="0" name=""/>
        <dsp:cNvSpPr/>
      </dsp:nvSpPr>
      <dsp:spPr>
        <a:xfrm>
          <a:off x="2718085" y="61551"/>
          <a:ext cx="2376898" cy="950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err="1"/>
            <a:t>ePRIA</a:t>
          </a:r>
          <a:r>
            <a:rPr lang="et-EE" sz="1050" kern="1200" dirty="0"/>
            <a:t> </a:t>
          </a:r>
          <a:r>
            <a:rPr lang="et-EE" sz="1050" kern="1200" dirty="0" err="1"/>
            <a:t>AngularJS</a:t>
          </a:r>
          <a:r>
            <a:rPr lang="et-EE" sz="1050" kern="1200" dirty="0"/>
            <a:t> raamistiku uuendamine,</a:t>
          </a:r>
        </a:p>
        <a:p>
          <a:pPr marL="0" lvl="0" indent="0" algn="ctr" defTabSz="466725">
            <a:lnSpc>
              <a:spcPct val="90000"/>
            </a:lnSpc>
            <a:spcBef>
              <a:spcPct val="0"/>
            </a:spcBef>
            <a:spcAft>
              <a:spcPct val="35000"/>
            </a:spcAft>
            <a:buNone/>
          </a:pPr>
          <a:r>
            <a:rPr lang="et-EE" sz="1050" kern="1200" dirty="0"/>
            <a:t>SF: 300 000€</a:t>
          </a:r>
          <a:endParaRPr lang="en-US" sz="1050" kern="1200" dirty="0"/>
        </a:p>
      </dsp:txBody>
      <dsp:txXfrm>
        <a:off x="2718085" y="61551"/>
        <a:ext cx="2376898" cy="950759"/>
      </dsp:txXfrm>
    </dsp:sp>
    <dsp:sp modelId="{2303109D-5052-449C-9BDC-3B891AF42C96}">
      <dsp:nvSpPr>
        <dsp:cNvPr id="0" name=""/>
        <dsp:cNvSpPr/>
      </dsp:nvSpPr>
      <dsp:spPr>
        <a:xfrm>
          <a:off x="2713616" y="1494726"/>
          <a:ext cx="2376898" cy="323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just" defTabSz="355600">
            <a:lnSpc>
              <a:spcPct val="90000"/>
            </a:lnSpc>
            <a:spcBef>
              <a:spcPct val="0"/>
            </a:spcBef>
            <a:spcAft>
              <a:spcPct val="15000"/>
            </a:spcAft>
            <a:buChar char="•"/>
          </a:pPr>
          <a:r>
            <a:rPr lang="et-EE" sz="800" b="1" kern="1200" dirty="0">
              <a:solidFill>
                <a:srgbClr val="0070C0"/>
              </a:solidFill>
              <a:latin typeface="+mn-lt"/>
            </a:rPr>
            <a:t>Hetkeolukord </a:t>
          </a:r>
          <a:r>
            <a:rPr lang="et-EE" sz="800" kern="1200" dirty="0">
              <a:latin typeface="+mn-lt"/>
            </a:rPr>
            <a:t>- Suur osa e-</a:t>
          </a:r>
          <a:r>
            <a:rPr lang="et-EE" sz="800" kern="1200" dirty="0" err="1">
              <a:latin typeface="+mn-lt"/>
            </a:rPr>
            <a:t>PRIAs</a:t>
          </a:r>
          <a:r>
            <a:rPr lang="et-EE" sz="800" kern="1200" dirty="0">
              <a:latin typeface="+mn-lt"/>
            </a:rPr>
            <a:t> olevatest arengutoetuste teenustest on arendatud taakvaralisele </a:t>
          </a:r>
          <a:r>
            <a:rPr lang="et-EE" sz="800" kern="1200" dirty="0" err="1">
              <a:latin typeface="+mn-lt"/>
            </a:rPr>
            <a:t>AngularJS</a:t>
          </a:r>
          <a:r>
            <a:rPr lang="et-EE" sz="800" kern="1200" dirty="0">
              <a:latin typeface="+mn-lt"/>
            </a:rPr>
            <a:t> raamistikule.</a:t>
          </a:r>
          <a:endParaRPr lang="en-US" sz="800" kern="1200" dirty="0">
            <a:latin typeface="+mn-lt"/>
          </a:endParaRPr>
        </a:p>
        <a:p>
          <a:pPr marL="57150" lvl="1" indent="-57150" algn="just" defTabSz="355600">
            <a:lnSpc>
              <a:spcPct val="90000"/>
            </a:lnSpc>
            <a:spcBef>
              <a:spcPct val="0"/>
            </a:spcBef>
            <a:spcAft>
              <a:spcPct val="15000"/>
            </a:spcAft>
            <a:buChar char="•"/>
          </a:pPr>
          <a:r>
            <a:rPr lang="et-EE" sz="800" b="1" kern="1200" dirty="0">
              <a:solidFill>
                <a:srgbClr val="0070C0"/>
              </a:solidFill>
              <a:latin typeface="Calibri" panose="020F0502020204030204"/>
              <a:ea typeface="+mn-ea"/>
              <a:cs typeface="+mn-cs"/>
            </a:rPr>
            <a:t> Tulemus </a:t>
          </a:r>
          <a:r>
            <a:rPr lang="et-EE" sz="800" kern="1200" dirty="0">
              <a:latin typeface="+mn-lt"/>
            </a:rPr>
            <a:t>- </a:t>
          </a:r>
          <a:r>
            <a:rPr lang="et-EE" sz="800" kern="1200" dirty="0">
              <a:latin typeface="+mn-lt"/>
              <a:cs typeface="Times New Roman" panose="02020603050405020304" pitchFamily="18" charset="0"/>
            </a:rPr>
            <a:t> </a:t>
          </a:r>
          <a:r>
            <a:rPr lang="et-EE" sz="800" kern="1200" dirty="0" err="1">
              <a:latin typeface="+mn-lt"/>
              <a:cs typeface="Times New Roman" panose="02020603050405020304" pitchFamily="18" charset="0"/>
            </a:rPr>
            <a:t>AngularJS</a:t>
          </a:r>
          <a:r>
            <a:rPr lang="et-EE" sz="800" kern="1200" dirty="0">
              <a:latin typeface="+mn-lt"/>
              <a:cs typeface="Times New Roman" panose="02020603050405020304" pitchFamily="18" charset="0"/>
            </a:rPr>
            <a:t> raamistikule arendatud </a:t>
          </a:r>
          <a:r>
            <a:rPr lang="et-EE" sz="800" kern="1200" dirty="0" err="1">
              <a:latin typeface="+mn-lt"/>
              <a:cs typeface="Times New Roman" panose="02020603050405020304" pitchFamily="18" charset="0"/>
            </a:rPr>
            <a:t>infosüsteemid</a:t>
          </a:r>
          <a:r>
            <a:rPr lang="et-EE" sz="800" kern="1200" dirty="0">
              <a:latin typeface="+mn-lt"/>
              <a:cs typeface="Times New Roman" panose="02020603050405020304" pitchFamily="18" charset="0"/>
            </a:rPr>
            <a:t>/e-teenused on üle viidud </a:t>
          </a:r>
          <a:r>
            <a:rPr lang="et-EE" sz="800" kern="1200" dirty="0" err="1">
              <a:latin typeface="+mn-lt"/>
              <a:cs typeface="Times New Roman" panose="02020603050405020304" pitchFamily="18" charset="0"/>
            </a:rPr>
            <a:t>Angular</a:t>
          </a:r>
          <a:r>
            <a:rPr lang="et-EE" sz="800" kern="1200" dirty="0">
              <a:latin typeface="+mn-lt"/>
              <a:cs typeface="Times New Roman" panose="02020603050405020304" pitchFamily="18" charset="0"/>
            </a:rPr>
            <a:t> raamistikule. Puudutab see ca 30 teenuste kuvasid. Projekti raames luuakse taaskasutatavaid komponente, mida saab järgmiste infosüsteemide/e-teenuste arendamisel kasutusele võtta ning selle tulemusena on arendused odavamad.</a:t>
          </a:r>
          <a:endParaRPr lang="en-US" sz="800" kern="1200" dirty="0">
            <a:latin typeface="+mn-lt"/>
          </a:endParaRPr>
        </a:p>
        <a:p>
          <a:pPr marL="57150" lvl="1" indent="-57150" algn="just" defTabSz="355600">
            <a:lnSpc>
              <a:spcPct val="90000"/>
            </a:lnSpc>
            <a:spcBef>
              <a:spcPct val="0"/>
            </a:spcBef>
            <a:spcAft>
              <a:spcPct val="15000"/>
            </a:spcAft>
            <a:buChar char="•"/>
          </a:pPr>
          <a:r>
            <a:rPr lang="et-EE" sz="800" b="1" kern="1200" dirty="0">
              <a:solidFill>
                <a:srgbClr val="0070C0"/>
              </a:solidFill>
              <a:latin typeface="+mn-lt"/>
            </a:rPr>
            <a:t>Oht, kui ei realiseeru </a:t>
          </a:r>
          <a:r>
            <a:rPr lang="et-EE" sz="800" b="1" kern="1200" dirty="0">
              <a:latin typeface="+mn-lt"/>
            </a:rPr>
            <a:t>– </a:t>
          </a:r>
          <a:r>
            <a:rPr lang="et-EE" sz="800" b="0" kern="1200" dirty="0">
              <a:latin typeface="+mn-lt"/>
            </a:rPr>
            <a:t>Seame ohtu suure hulga </a:t>
          </a:r>
          <a:r>
            <a:rPr lang="et-EE" sz="800" b="0" kern="1200" dirty="0" err="1">
              <a:latin typeface="+mn-lt"/>
            </a:rPr>
            <a:t>EL’i</a:t>
          </a:r>
          <a:r>
            <a:rPr lang="et-EE" sz="800" b="0" kern="1200" dirty="0">
              <a:latin typeface="+mn-lt"/>
            </a:rPr>
            <a:t>  e-PRIA kaudu makstavate toetuste maksmise</a:t>
          </a:r>
        </a:p>
        <a:p>
          <a:pPr marL="57150" lvl="1" indent="-57150" algn="just" defTabSz="355600">
            <a:lnSpc>
              <a:spcPct val="90000"/>
            </a:lnSpc>
            <a:spcBef>
              <a:spcPct val="0"/>
            </a:spcBef>
            <a:spcAft>
              <a:spcPct val="15000"/>
            </a:spcAft>
            <a:buChar char="•"/>
          </a:pPr>
          <a:r>
            <a:rPr lang="et-EE" sz="800" b="1" kern="1200" dirty="0">
              <a:solidFill>
                <a:srgbClr val="0070C0"/>
              </a:solidFill>
              <a:latin typeface="Calibri" panose="020F0502020204030204"/>
              <a:ea typeface="+mn-ea"/>
              <a:cs typeface="+mn-cs"/>
            </a:rPr>
            <a:t>Personal </a:t>
          </a:r>
          <a:r>
            <a:rPr lang="et-EE" sz="800" b="0" kern="1200" dirty="0">
              <a:latin typeface="+mn-lt"/>
            </a:rPr>
            <a:t>– Omade jõududega + arenduspartner</a:t>
          </a: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a:p>
          <a:pPr marL="57150" lvl="1" indent="-57150" algn="just" defTabSz="355600">
            <a:lnSpc>
              <a:spcPct val="90000"/>
            </a:lnSpc>
            <a:spcBef>
              <a:spcPct val="0"/>
            </a:spcBef>
            <a:spcAft>
              <a:spcPct val="15000"/>
            </a:spcAft>
            <a:buChar char="•"/>
          </a:pPr>
          <a:endParaRPr lang="et-EE" sz="800" b="0" kern="1200" dirty="0">
            <a:latin typeface="+mn-lt"/>
          </a:endParaRPr>
        </a:p>
      </dsp:txBody>
      <dsp:txXfrm>
        <a:off x="2713616" y="1494726"/>
        <a:ext cx="2376898" cy="3231309"/>
      </dsp:txXfrm>
    </dsp:sp>
    <dsp:sp modelId="{E93BD4B4-7104-4267-9C2A-5CC6F6E71F59}">
      <dsp:nvSpPr>
        <dsp:cNvPr id="0" name=""/>
        <dsp:cNvSpPr/>
      </dsp:nvSpPr>
      <dsp:spPr>
        <a:xfrm>
          <a:off x="5365284" y="85007"/>
          <a:ext cx="2376898" cy="950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a:t>Andmestrateegia koostamine, </a:t>
          </a:r>
        </a:p>
        <a:p>
          <a:pPr marL="0" lvl="0" indent="0" algn="ctr" defTabSz="466725">
            <a:lnSpc>
              <a:spcPct val="90000"/>
            </a:lnSpc>
            <a:spcBef>
              <a:spcPct val="0"/>
            </a:spcBef>
            <a:spcAft>
              <a:spcPct val="35000"/>
            </a:spcAft>
            <a:buNone/>
          </a:pPr>
          <a:r>
            <a:rPr lang="et-EE" sz="1050" kern="1200" dirty="0"/>
            <a:t>SF: 50 000€</a:t>
          </a:r>
          <a:endParaRPr lang="en-US" sz="1050" kern="1200" dirty="0"/>
        </a:p>
      </dsp:txBody>
      <dsp:txXfrm>
        <a:off x="5365284" y="85007"/>
        <a:ext cx="2376898" cy="950759"/>
      </dsp:txXfrm>
    </dsp:sp>
    <dsp:sp modelId="{E38FAF12-0B5A-417C-A84B-E5D9DA144205}">
      <dsp:nvSpPr>
        <dsp:cNvPr id="0" name=""/>
        <dsp:cNvSpPr/>
      </dsp:nvSpPr>
      <dsp:spPr>
        <a:xfrm>
          <a:off x="5423280" y="1494726"/>
          <a:ext cx="2376898" cy="323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just" defTabSz="355600">
            <a:lnSpc>
              <a:spcPct val="90000"/>
            </a:lnSpc>
            <a:spcBef>
              <a:spcPct val="0"/>
            </a:spcBef>
            <a:spcAft>
              <a:spcPct val="15000"/>
            </a:spcAft>
            <a:buChar char="•"/>
          </a:pPr>
          <a:r>
            <a:rPr lang="et-EE" sz="800" b="1" kern="1200" dirty="0">
              <a:solidFill>
                <a:srgbClr val="0070C0"/>
              </a:solidFill>
              <a:latin typeface="+mn-lt"/>
            </a:rPr>
            <a:t>Hetkeolukord</a:t>
          </a:r>
          <a:r>
            <a:rPr lang="et-EE" sz="800" kern="1200" dirty="0">
              <a:latin typeface="+mn-lt"/>
            </a:rPr>
            <a:t>- PRIA strateegiline eesmärk on teadmusteenuste pakkumine ning selle elluviimise  üheks tegevuseks on ettenähtud andmestrateegia koostamine. Strateegiaga soovime fikseerida põhimõtted kuidas tagatakse andmete kvaliteet, </a:t>
          </a:r>
          <a:r>
            <a:rPr lang="et-EE" sz="800" kern="1200" dirty="0" err="1">
              <a:latin typeface="+mn-lt"/>
            </a:rPr>
            <a:t>konfidsetsiaalsus</a:t>
          </a:r>
          <a:r>
            <a:rPr lang="et-EE" sz="800" kern="1200" dirty="0">
              <a:latin typeface="+mn-lt"/>
            </a:rPr>
            <a:t>, kättesaadavus. Täna sellised kokkulepped </a:t>
          </a:r>
          <a:r>
            <a:rPr lang="et-EE" sz="800" kern="1200" dirty="0" err="1">
              <a:latin typeface="+mn-lt"/>
            </a:rPr>
            <a:t>PRIAs</a:t>
          </a:r>
          <a:r>
            <a:rPr lang="et-EE" sz="800" kern="1200" dirty="0">
              <a:latin typeface="+mn-lt"/>
            </a:rPr>
            <a:t> puuduvad. Strateegia koostamisel tuleb analüüsida ka andmeaida tulevik st. tuleb analüüsida nii vajadusi lähtuvalt uuenevast strateegiast kui pakutavaid erinevaid võimalusi, arvestades et tänane SAP BO tugi ca 2027+ perioodil lõpeb.  </a:t>
          </a:r>
          <a:endParaRPr lang="en-US" sz="800" kern="1200" dirty="0">
            <a:latin typeface="+mn-lt"/>
          </a:endParaRPr>
        </a:p>
        <a:p>
          <a:pPr marL="57150" lvl="1" indent="-57150" algn="just" defTabSz="355600">
            <a:lnSpc>
              <a:spcPct val="90000"/>
            </a:lnSpc>
            <a:spcBef>
              <a:spcPct val="0"/>
            </a:spcBef>
            <a:spcAft>
              <a:spcPct val="15000"/>
            </a:spcAft>
            <a:buChar char="•"/>
          </a:pPr>
          <a:r>
            <a:rPr lang="et-EE" sz="800" b="1" kern="1200" dirty="0">
              <a:solidFill>
                <a:srgbClr val="0070C0"/>
              </a:solidFill>
              <a:latin typeface="+mn-lt"/>
            </a:rPr>
            <a:t>Tulemus - </a:t>
          </a:r>
          <a:r>
            <a:rPr lang="et-EE" sz="800" kern="1200" dirty="0">
              <a:solidFill>
                <a:prstClr val="black">
                  <a:hueOff val="0"/>
                  <a:satOff val="0"/>
                  <a:lumOff val="0"/>
                  <a:alphaOff val="0"/>
                </a:prstClr>
              </a:solidFill>
              <a:latin typeface="Calibri" panose="020F0502020204030204"/>
              <a:ea typeface="+mn-ea"/>
              <a:cs typeface="+mn-cs"/>
            </a:rPr>
            <a:t>PRIA andmestrateegia on koostatud, ettepanekud esitatud. Saab alustada juurutamist ning tegevusi SAP BO toe kadumiseks valmistumiseks.</a:t>
          </a:r>
          <a:endParaRPr lang="et-EE" sz="800" kern="1200" dirty="0">
            <a:latin typeface="+mn-lt"/>
          </a:endParaRPr>
        </a:p>
        <a:p>
          <a:pPr marL="57150" lvl="1" indent="-57150" algn="just" defTabSz="355600">
            <a:lnSpc>
              <a:spcPct val="90000"/>
            </a:lnSpc>
            <a:spcBef>
              <a:spcPct val="0"/>
            </a:spcBef>
            <a:spcAft>
              <a:spcPct val="15000"/>
            </a:spcAft>
            <a:buChar char="•"/>
          </a:pPr>
          <a:r>
            <a:rPr lang="et-EE" sz="800" b="1" kern="1200" dirty="0">
              <a:solidFill>
                <a:srgbClr val="0070C0"/>
              </a:solidFill>
              <a:latin typeface="+mn-lt"/>
            </a:rPr>
            <a:t>Oht, kui ei realiseeru </a:t>
          </a:r>
          <a:r>
            <a:rPr lang="et-EE" sz="800" b="1" kern="1200" dirty="0">
              <a:latin typeface="+mn-lt"/>
            </a:rPr>
            <a:t>–</a:t>
          </a:r>
          <a:r>
            <a:rPr lang="et-EE" sz="800" kern="1200" dirty="0">
              <a:solidFill>
                <a:srgbClr val="FFC000"/>
              </a:solidFill>
              <a:latin typeface="+mn-lt"/>
            </a:rPr>
            <a:t> </a:t>
          </a:r>
          <a:r>
            <a:rPr lang="et-EE" sz="800" kern="1200" dirty="0">
              <a:latin typeface="+mn-lt"/>
            </a:rPr>
            <a:t>Puudub valmisolek SAP BO taakvaraks muutumise hetkel – Euroopa suunaline rahade kasutamise aruandlus ohus. Infoturbe risk. Personaalse riigi eesmärke toetavate teadmusteenuste kvaliteet kannatab.</a:t>
          </a:r>
        </a:p>
        <a:p>
          <a:pPr marL="57150" lvl="1" indent="-57150" algn="just" defTabSz="355600">
            <a:lnSpc>
              <a:spcPct val="90000"/>
            </a:lnSpc>
            <a:spcBef>
              <a:spcPct val="0"/>
            </a:spcBef>
            <a:spcAft>
              <a:spcPct val="15000"/>
            </a:spcAft>
            <a:buChar char="•"/>
          </a:pPr>
          <a:r>
            <a:rPr lang="et-EE" sz="800" b="1" kern="1200" dirty="0">
              <a:solidFill>
                <a:srgbClr val="0070C0"/>
              </a:solidFill>
              <a:latin typeface="Calibri" panose="020F0502020204030204"/>
              <a:ea typeface="+mn-ea"/>
              <a:cs typeface="+mn-cs"/>
            </a:rPr>
            <a:t>Personal</a:t>
          </a:r>
          <a:r>
            <a:rPr lang="et-EE" sz="800" kern="1200" dirty="0"/>
            <a:t> – </a:t>
          </a:r>
          <a:r>
            <a:rPr lang="et-EE" sz="800" b="0" kern="1200" dirty="0">
              <a:latin typeface="+mn-lt"/>
            </a:rPr>
            <a:t>Omade jõududega + analüüsi partner</a:t>
          </a:r>
          <a:endParaRPr lang="et-EE" sz="800" kern="1200" dirty="0">
            <a:latin typeface="+mn-lt"/>
          </a:endParaRPr>
        </a:p>
      </dsp:txBody>
      <dsp:txXfrm>
        <a:off x="5423280" y="1494726"/>
        <a:ext cx="2376898" cy="3231309"/>
      </dsp:txXfrm>
    </dsp:sp>
    <dsp:sp modelId="{3ED16432-F3A4-4F62-A985-84498A453E8B}">
      <dsp:nvSpPr>
        <dsp:cNvPr id="0" name=""/>
        <dsp:cNvSpPr/>
      </dsp:nvSpPr>
      <dsp:spPr>
        <a:xfrm>
          <a:off x="8136890" y="85007"/>
          <a:ext cx="2376898" cy="9507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66725">
            <a:lnSpc>
              <a:spcPct val="90000"/>
            </a:lnSpc>
            <a:spcBef>
              <a:spcPct val="0"/>
            </a:spcBef>
            <a:spcAft>
              <a:spcPct val="35000"/>
            </a:spcAft>
            <a:buNone/>
          </a:pPr>
          <a:r>
            <a:rPr lang="et-EE" sz="1050" kern="1200" dirty="0"/>
            <a:t>Pindalatoetuste menetlussüsteemi eel-analüüs (TAKS), </a:t>
          </a:r>
        </a:p>
        <a:p>
          <a:pPr marL="0" lvl="0" indent="0" algn="ctr" defTabSz="466725">
            <a:lnSpc>
              <a:spcPct val="90000"/>
            </a:lnSpc>
            <a:spcBef>
              <a:spcPct val="0"/>
            </a:spcBef>
            <a:spcAft>
              <a:spcPct val="35000"/>
            </a:spcAft>
            <a:buNone/>
          </a:pPr>
          <a:r>
            <a:rPr lang="et-EE" sz="1050" kern="1200" dirty="0"/>
            <a:t>SF: 100 000€</a:t>
          </a:r>
          <a:endParaRPr lang="en-US" sz="1050" kern="1200" dirty="0"/>
        </a:p>
      </dsp:txBody>
      <dsp:txXfrm>
        <a:off x="8136890" y="85007"/>
        <a:ext cx="2376898" cy="950759"/>
      </dsp:txXfrm>
    </dsp:sp>
    <dsp:sp modelId="{06D1D54B-55FD-4B41-AA85-E6D36883DA33}">
      <dsp:nvSpPr>
        <dsp:cNvPr id="0" name=""/>
        <dsp:cNvSpPr/>
      </dsp:nvSpPr>
      <dsp:spPr>
        <a:xfrm>
          <a:off x="8132944" y="1494726"/>
          <a:ext cx="2376898" cy="32313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just" defTabSz="355600">
            <a:lnSpc>
              <a:spcPct val="90000"/>
            </a:lnSpc>
            <a:spcBef>
              <a:spcPct val="0"/>
            </a:spcBef>
            <a:spcAft>
              <a:spcPct val="15000"/>
            </a:spcAft>
            <a:buChar char="•"/>
          </a:pPr>
          <a:r>
            <a:rPr lang="et-EE" sz="800" b="1" kern="1200" dirty="0">
              <a:solidFill>
                <a:srgbClr val="0070C0"/>
              </a:solidFill>
            </a:rPr>
            <a:t>Hetkeolukord - </a:t>
          </a:r>
          <a:r>
            <a:rPr lang="et-EE" sz="800" b="0" kern="1200" dirty="0"/>
            <a:t>Täna menetletakse pindala- ning loomapõhiseid toetuseid 2003. a loodud menetlussüsteemis TAKS (</a:t>
          </a:r>
          <a:r>
            <a:rPr lang="et-EE" sz="800" b="0" kern="1200" dirty="0" err="1"/>
            <a:t>Oracle</a:t>
          </a:r>
          <a:r>
            <a:rPr lang="et-EE" sz="800" b="0" kern="1200" dirty="0"/>
            <a:t> </a:t>
          </a:r>
          <a:r>
            <a:rPr lang="et-EE" sz="800" b="0" kern="1200" dirty="0" err="1"/>
            <a:t>Forms</a:t>
          </a:r>
          <a:r>
            <a:rPr lang="et-EE" sz="800" b="0" kern="1200" dirty="0"/>
            <a:t>) ja 2008. a loodud menetlussüsteemis CCS (</a:t>
          </a:r>
          <a:r>
            <a:rPr lang="et-EE" sz="800" b="0" kern="1200" dirty="0" err="1"/>
            <a:t>Aranea</a:t>
          </a:r>
          <a:r>
            <a:rPr lang="et-EE" sz="800" b="0" kern="1200" dirty="0"/>
            <a:t>). Mõlemad süsteemid on tugevalt taakvara seisus. 2028+ toetuste perioodi avamine vanade süsteemide peal toob kaasa liiga suured riskid ning vaja on hakata looma uut lahendust </a:t>
          </a:r>
          <a:endParaRPr lang="en-US" sz="800" kern="1200" dirty="0"/>
        </a:p>
        <a:p>
          <a:pPr marL="57150" lvl="1" indent="-57150" algn="l" defTabSz="355600">
            <a:lnSpc>
              <a:spcPct val="90000"/>
            </a:lnSpc>
            <a:spcBef>
              <a:spcPct val="0"/>
            </a:spcBef>
            <a:spcAft>
              <a:spcPct val="15000"/>
            </a:spcAft>
            <a:buChar char="•"/>
          </a:pPr>
          <a:r>
            <a:rPr lang="et-EE" sz="800" b="1" kern="1200" dirty="0">
              <a:solidFill>
                <a:srgbClr val="0070C0"/>
              </a:solidFill>
            </a:rPr>
            <a:t>Tulemus –</a:t>
          </a:r>
          <a:r>
            <a:rPr lang="et-EE" sz="800" b="0" kern="1200" dirty="0">
              <a:solidFill>
                <a:prstClr val="black">
                  <a:hueOff val="0"/>
                  <a:satOff val="0"/>
                  <a:lumOff val="0"/>
                  <a:alphaOff val="0"/>
                </a:prstClr>
              </a:solidFill>
              <a:latin typeface="Calibri" panose="020F0502020204030204"/>
              <a:ea typeface="+mn-ea"/>
              <a:cs typeface="+mn-cs"/>
            </a:rPr>
            <a:t>Vaadatakse üle olemasolevad protsessid ning kaasajastatakse need. Detailne analüüsi plaan Excelis. Tehakse kõik vajalik eeltöö arenduste alustamiseks.</a:t>
          </a:r>
          <a:endParaRPr lang="en-US" sz="800" b="0" kern="1200" dirty="0">
            <a:solidFill>
              <a:prstClr val="black">
                <a:hueOff val="0"/>
                <a:satOff val="0"/>
                <a:lumOff val="0"/>
                <a:alphaOff val="0"/>
              </a:prstClr>
            </a:solidFill>
            <a:latin typeface="Calibri" panose="020F0502020204030204"/>
            <a:ea typeface="+mn-ea"/>
            <a:cs typeface="+mn-cs"/>
          </a:endParaRPr>
        </a:p>
        <a:p>
          <a:pPr marL="57150" lvl="1" indent="-57150" algn="l" defTabSz="355600">
            <a:lnSpc>
              <a:spcPct val="90000"/>
            </a:lnSpc>
            <a:spcBef>
              <a:spcPct val="0"/>
            </a:spcBef>
            <a:spcAft>
              <a:spcPct val="15000"/>
            </a:spcAft>
            <a:buChar char="•"/>
          </a:pPr>
          <a:r>
            <a:rPr lang="et-EE" sz="800" b="1" kern="1200" dirty="0">
              <a:solidFill>
                <a:srgbClr val="0070C0"/>
              </a:solidFill>
            </a:rPr>
            <a:t>Oht, kui ei realiseeru –</a:t>
          </a:r>
          <a:r>
            <a:rPr lang="et-EE" sz="800" kern="1200" dirty="0"/>
            <a:t> Kui kohe ei alusta kahe nimetatud taakvara väljavahetamise protsessi seame ohtu järgmise pindalatoetuste maksmise perioodi. Oleksime pikemalt kinni väga kulukal </a:t>
          </a:r>
          <a:r>
            <a:rPr lang="et-EE" sz="800" kern="1200" dirty="0" err="1"/>
            <a:t>Oracle</a:t>
          </a:r>
          <a:r>
            <a:rPr lang="et-EE" sz="800" kern="1200" dirty="0"/>
            <a:t> </a:t>
          </a:r>
          <a:r>
            <a:rPr lang="et-EE" sz="800" kern="1200" dirty="0" err="1"/>
            <a:t>formsi</a:t>
          </a:r>
          <a:r>
            <a:rPr lang="et-EE" sz="800" kern="1200" dirty="0"/>
            <a:t> lahendusel.</a:t>
          </a:r>
          <a:endParaRPr lang="en-US" sz="800" kern="1200" dirty="0"/>
        </a:p>
        <a:p>
          <a:pPr marL="57150" lvl="1" indent="-57150" algn="l" defTabSz="355600">
            <a:lnSpc>
              <a:spcPct val="90000"/>
            </a:lnSpc>
            <a:spcBef>
              <a:spcPct val="0"/>
            </a:spcBef>
            <a:spcAft>
              <a:spcPct val="15000"/>
            </a:spcAft>
            <a:buChar char="•"/>
          </a:pPr>
          <a:r>
            <a:rPr lang="et-EE" sz="800" b="1" kern="1200" dirty="0">
              <a:solidFill>
                <a:srgbClr val="0070C0"/>
              </a:solidFill>
              <a:latin typeface="Calibri" panose="020F0502020204030204"/>
              <a:ea typeface="+mn-ea"/>
              <a:cs typeface="+mn-cs"/>
            </a:rPr>
            <a:t>Personal</a:t>
          </a:r>
          <a:r>
            <a:rPr lang="et-EE" sz="800" kern="1200" dirty="0"/>
            <a:t> – </a:t>
          </a:r>
          <a:r>
            <a:rPr lang="et-EE" sz="800" b="0" kern="1200" dirty="0">
              <a:latin typeface="+mn-lt"/>
            </a:rPr>
            <a:t>Omade jõududega + analüüsi partner</a:t>
          </a:r>
          <a:endParaRPr lang="en-US" sz="800" kern="1200" dirty="0"/>
        </a:p>
      </dsp:txBody>
      <dsp:txXfrm>
        <a:off x="8132944" y="1494726"/>
        <a:ext cx="2376898" cy="32313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4C90A495-8294-4213-80EA-2FB2B3EE0D3F}" type="datetimeFigureOut">
              <a:rPr lang="en-GB" smtClean="0"/>
              <a:t>27/06/2024</a:t>
            </a:fld>
            <a:endParaRPr lang="en-GB"/>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D2042D84-F9EC-4261-BCC9-A49D898D55C1}" type="slidenum">
              <a:rPr lang="en-GB" smtClean="0"/>
              <a:t>‹#›</a:t>
            </a:fld>
            <a:endParaRPr lang="en-GB"/>
          </a:p>
        </p:txBody>
      </p:sp>
    </p:spTree>
    <p:extLst>
      <p:ext uri="{BB962C8B-B14F-4D97-AF65-F5344CB8AC3E}">
        <p14:creationId xmlns:p14="http://schemas.microsoft.com/office/powerpoint/2010/main" val="426876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E271682A-16F2-4728-8C64-C5419D996E67}" type="datetimeFigureOut">
              <a:rPr lang="en-US" smtClean="0"/>
              <a:t>6/27/2024</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EC68AE5D-E79D-4A76-A586-FF472B6DED4B}" type="slidenum">
              <a:rPr lang="en-US" smtClean="0"/>
              <a:t>‹#›</a:t>
            </a:fld>
            <a:endParaRPr lang="en-US"/>
          </a:p>
        </p:txBody>
      </p:sp>
    </p:spTree>
    <p:extLst>
      <p:ext uri="{BB962C8B-B14F-4D97-AF65-F5344CB8AC3E}">
        <p14:creationId xmlns:p14="http://schemas.microsoft.com/office/powerpoint/2010/main" val="35706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km.ee/personaalnerii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1</a:t>
            </a:fld>
            <a:endParaRPr kumimoji="0" lang="et-EE"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1393147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E1: Kliendikesksed digiteenused. Kasutajamugavus on oluliselt tõusnud. Ebaefektiivsus ning informatsiooni asümmeetria on minimaalne, haldusala pakub ootustele vastavaid konkurentsivõimelisi digiteenuseid. </a:t>
            </a:r>
          </a:p>
          <a:p>
            <a:r>
              <a:rPr lang="et-EE" dirty="0"/>
              <a:t>E2: </a:t>
            </a:r>
            <a:r>
              <a:rPr lang="et-EE" dirty="0" err="1"/>
              <a:t>Küberturvaline</a:t>
            </a:r>
            <a:r>
              <a:rPr lang="et-EE" dirty="0"/>
              <a:t> ja kuluefektiivne riik. Järelevalve, nii veeressursside ja maakasutuse, toiduohutuse kui toetuste osas, on meie „äri“ lahutamatu osana efektiivne ja automatiseeritud. Haldusala teenused ja protsessid on ühtlustatud, neid toetavad kaasaegsed menetlus- ja </a:t>
            </a:r>
            <a:r>
              <a:rPr lang="et-EE" dirty="0" err="1"/>
              <a:t>infosüsteemid</a:t>
            </a:r>
            <a:r>
              <a:rPr lang="et-EE" dirty="0"/>
              <a:t>. </a:t>
            </a:r>
          </a:p>
          <a:p>
            <a:r>
              <a:rPr lang="et-EE" dirty="0"/>
              <a:t>E3: Teadmussiire ja tark andmekasutus. Oskame tänaseid teadmisi paremini kasutama, neid paremini põllumeeste praktikasse juurutada ning suudame olemasolevatest ja tekkivatest andmetest uut teadmust välja pigistada.</a:t>
            </a:r>
          </a:p>
        </p:txBody>
      </p:sp>
      <p:sp>
        <p:nvSpPr>
          <p:cNvPr id="4" name="Slide Number Placeholder 3"/>
          <p:cNvSpPr>
            <a:spLocks noGrp="1"/>
          </p:cNvSpPr>
          <p:nvPr>
            <p:ph type="sldNum" sz="quarter" idx="5"/>
          </p:nvPr>
        </p:nvSpPr>
        <p:spPr/>
        <p:txBody>
          <a:bodyPr/>
          <a:lstStyle/>
          <a:p>
            <a:fld id="{EC68AE5D-E79D-4A76-A586-FF472B6DED4B}" type="slidenum">
              <a:rPr lang="en-US" smtClean="0"/>
              <a:t>11</a:t>
            </a:fld>
            <a:endParaRPr lang="en-US"/>
          </a:p>
        </p:txBody>
      </p:sp>
    </p:spTree>
    <p:extLst>
      <p:ext uri="{BB962C8B-B14F-4D97-AF65-F5344CB8AC3E}">
        <p14:creationId xmlns:p14="http://schemas.microsoft.com/office/powerpoint/2010/main" val="186519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Clr>
                <a:srgbClr val="0000CC"/>
              </a:buClr>
              <a:buFont typeface="Arial" panose="020B0604020202020204" pitchFamily="34" charset="0"/>
              <a:buNone/>
            </a:pPr>
            <a:endParaRPr lang="et-EE" sz="1600" dirty="0">
              <a:latin typeface="Aino" panose="02000603040504020204" pitchFamily="50" charset="-70"/>
            </a:endParaRPr>
          </a:p>
          <a:p>
            <a:pPr marL="0" indent="0">
              <a:buClr>
                <a:srgbClr val="0000CC"/>
              </a:buClr>
              <a:buFont typeface="Arial" panose="020B0604020202020204" pitchFamily="34" charset="0"/>
              <a:buNone/>
            </a:pPr>
            <a:endParaRPr lang="et-EE" sz="1600" dirty="0">
              <a:latin typeface="Aino" panose="02000603040504020204" pitchFamily="50" charset="-70"/>
            </a:endParaRPr>
          </a:p>
          <a:p>
            <a:pPr marL="0" indent="0">
              <a:buClr>
                <a:srgbClr val="0000CC"/>
              </a:buClr>
              <a:buFont typeface="Arial" panose="020B0604020202020204" pitchFamily="34" charset="0"/>
              <a:buNone/>
            </a:pPr>
            <a:r>
              <a:rPr lang="et-EE" sz="1600" dirty="0">
                <a:latin typeface="Aino" panose="02000603040504020204" pitchFamily="50" charset="-70"/>
              </a:rPr>
              <a:t>Valik arengukavadest, eeskätt neist,</a:t>
            </a:r>
            <a:r>
              <a:rPr lang="et-EE" sz="1600" baseline="0" dirty="0">
                <a:latin typeface="Aino" panose="02000603040504020204" pitchFamily="50" charset="-70"/>
              </a:rPr>
              <a:t> mis enim mõjutavad. </a:t>
            </a:r>
            <a:r>
              <a:rPr lang="et-EE" sz="1600" baseline="0" dirty="0" err="1">
                <a:latin typeface="Aino" panose="02000603040504020204" pitchFamily="50" charset="-70"/>
              </a:rPr>
              <a:t>Kalandus+</a:t>
            </a:r>
            <a:r>
              <a:rPr lang="et-EE" sz="1600" dirty="0" err="1">
                <a:latin typeface="Aino" panose="02000603040504020204" pitchFamily="50" charset="-70"/>
              </a:rPr>
              <a:t>ÜPP</a:t>
            </a:r>
            <a:r>
              <a:rPr lang="et-EE" sz="1600" dirty="0">
                <a:latin typeface="Aino" panose="02000603040504020204" pitchFamily="50" charset="-70"/>
              </a:rPr>
              <a:t> suurim EL ülene poliitika ja kuna siseturu toimimiseks</a:t>
            </a:r>
            <a:r>
              <a:rPr lang="et-EE" sz="1600" baseline="0" dirty="0">
                <a:latin typeface="Aino" panose="02000603040504020204" pitchFamily="50" charset="-70"/>
              </a:rPr>
              <a:t> ka TO vastastikusel tunnustamisel, siis meil suhteliselt suurem EL mõju meie „ärile“ ning erinevatele KOM algatustele, mis on valdkonnale kohustuslikud ning piiravad meie autonoomiat oma „äri“ ülesehitamisel. Seetõttu on meil võrreldes teiste </a:t>
            </a:r>
            <a:r>
              <a:rPr lang="et-EE" sz="1600" baseline="0" dirty="0" err="1">
                <a:latin typeface="Aino" panose="02000603040504020204" pitchFamily="50" charset="-70"/>
              </a:rPr>
              <a:t>VAdega</a:t>
            </a:r>
            <a:r>
              <a:rPr lang="et-EE" sz="1600" baseline="0" dirty="0">
                <a:latin typeface="Aino" panose="02000603040504020204" pitchFamily="50" charset="-70"/>
              </a:rPr>
              <a:t> ilmselt suhteliselt rohkem normatiivseid kohustusi. Nt tuleb EU tasemel kohustus tagada Teadmussiirde tegevused sektorile.</a:t>
            </a:r>
          </a:p>
          <a:p>
            <a:pPr marL="0" indent="0">
              <a:buClr>
                <a:srgbClr val="0000CC"/>
              </a:buClr>
              <a:buFont typeface="Arial" panose="020B0604020202020204" pitchFamily="34" charset="0"/>
              <a:buNone/>
            </a:pPr>
            <a:r>
              <a:rPr lang="et-EE" dirty="0"/>
              <a:t>EMKVF - </a:t>
            </a:r>
            <a:r>
              <a:rPr lang="fi-FI" dirty="0" err="1"/>
              <a:t>Euroopa</a:t>
            </a:r>
            <a:r>
              <a:rPr lang="fi-FI" dirty="0"/>
              <a:t> </a:t>
            </a:r>
            <a:r>
              <a:rPr lang="fi-FI" dirty="0" err="1"/>
              <a:t>Merendus</a:t>
            </a:r>
            <a:r>
              <a:rPr lang="fi-FI" dirty="0"/>
              <a:t>-, </a:t>
            </a:r>
            <a:r>
              <a:rPr lang="fi-FI" dirty="0" err="1"/>
              <a:t>Kalandus</a:t>
            </a:r>
            <a:r>
              <a:rPr lang="fi-FI" dirty="0"/>
              <a:t>- ja </a:t>
            </a:r>
            <a:r>
              <a:rPr lang="fi-FI" dirty="0" err="1"/>
              <a:t>Vesiviljelusfond</a:t>
            </a:r>
            <a:endParaRPr lang="et-EE" dirty="0"/>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12</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82562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Näide, kus aastaga kokku pandud 2aastases tegevusplaanis on meil üle</a:t>
            </a:r>
            <a:r>
              <a:rPr lang="et-EE" baseline="0" dirty="0"/>
              <a:t> 30 ülesande, mis nõuavad nii </a:t>
            </a:r>
            <a:r>
              <a:rPr lang="et-EE" baseline="0" dirty="0" err="1"/>
              <a:t>digimuutuseid</a:t>
            </a:r>
            <a:r>
              <a:rPr lang="et-EE" baseline="0" dirty="0"/>
              <a:t> kui keskkonnahoidu ent ei tohi kahjustada konkurentsivõimet. Ehk kestliku toidutoomise lahenduse leidmine ongi meie „</a:t>
            </a:r>
            <a:r>
              <a:rPr lang="et-EE" baseline="0" dirty="0" err="1"/>
              <a:t>core</a:t>
            </a:r>
            <a:r>
              <a:rPr lang="et-EE" baseline="0" dirty="0"/>
              <a:t> </a:t>
            </a:r>
            <a:r>
              <a:rPr lang="et-EE" baseline="0" dirty="0" err="1"/>
              <a:t>business</a:t>
            </a:r>
            <a:r>
              <a:rPr lang="et-EE" baseline="0" dirty="0"/>
              <a:t>“</a:t>
            </a:r>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259945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Kogu</a:t>
            </a:r>
            <a:r>
              <a:rPr lang="et-EE" baseline="0" dirty="0"/>
              <a:t> meie ja meie sektori „äri“ põhiline väljakutse seisneb selles,  kuidas tagada Toidujulgeolek aina karmistuvates keskkonnanõuetes ja ka –ootustes, tagades mh ka</a:t>
            </a:r>
            <a:r>
              <a:rPr lang="et-EE" dirty="0"/>
              <a:t> konkurentsivõime säilitamine. Kuna meie toetused alla EU keskmise, siis meie lahendused peavad olema eriti mõjusad, et kaotada ära konkurentsivõimele negatiivselt mõju informatsiooni ning teadmuse asümmeetria,</a:t>
            </a:r>
            <a:r>
              <a:rPr lang="et-EE" baseline="0" dirty="0"/>
              <a:t> meil on eksimisruumi vähem võrreldes „vana Euroopaga“. Lisaks on ristmõjud, mida erinevad EU algatused ei arvesta, st et vähema taimekaitsekoguse alternatiiv on rohkem künda, kuid see paiskab atmosfääri jälle rohkem CO2.</a:t>
            </a:r>
          </a:p>
          <a:p>
            <a:endParaRPr lang="et-EE" baseline="0" dirty="0"/>
          </a:p>
          <a:p>
            <a:r>
              <a:rPr lang="et-EE" baseline="0" dirty="0" err="1"/>
              <a:t>PRIAlt</a:t>
            </a:r>
            <a:r>
              <a:rPr lang="et-EE" baseline="0" dirty="0"/>
              <a:t>:</a:t>
            </a:r>
          </a:p>
          <a:p>
            <a:pPr marL="0" indent="0">
              <a:buNone/>
            </a:pPr>
            <a:r>
              <a:rPr lang="et-EE" b="1" dirty="0">
                <a:solidFill>
                  <a:srgbClr val="FF0000"/>
                </a:solidFill>
              </a:rPr>
              <a:t>Teadmusteenused (rohefoor, suurandmete projekti raames loodavad teenused)</a:t>
            </a:r>
          </a:p>
          <a:p>
            <a:pPr marL="0" indent="0">
              <a:buNone/>
            </a:pPr>
            <a:r>
              <a:rPr lang="et-EE" b="1" dirty="0">
                <a:solidFill>
                  <a:srgbClr val="FF0000"/>
                </a:solidFill>
              </a:rPr>
              <a:t>- Otsene seos „Eesti 2035“ arengustrateegiaga.</a:t>
            </a:r>
            <a:endParaRPr lang="et-EE" dirty="0">
              <a:solidFill>
                <a:srgbClr val="FF0000"/>
              </a:solidFill>
            </a:endParaRPr>
          </a:p>
          <a:p>
            <a:pPr marL="0" indent="0">
              <a:buNone/>
            </a:pPr>
            <a:r>
              <a:rPr lang="et-EE" dirty="0">
                <a:solidFill>
                  <a:srgbClr val="FF0000"/>
                </a:solidFill>
              </a:rPr>
              <a:t>Kestliku toidusüsteemi arendamisel on lähiaastatel kõige olulisem toidujulgeoleku tagamine viisil, mis vähendab samal ajal põllumajanduse kasvuhoonegaaside (KHG) heidet ja keskkonnamõju. Rohefoor on kestliku toidusüsteemi üks komponent, millega püütakse eesmärgini jõuda.</a:t>
            </a:r>
          </a:p>
          <a:p>
            <a:pPr marL="0" indent="0">
              <a:buNone/>
            </a:pPr>
            <a:r>
              <a:rPr lang="et-EE" sz="1200" dirty="0">
                <a:solidFill>
                  <a:srgbClr val="FF0000"/>
                </a:solidFill>
                <a:ea typeface="Times New Roman" panose="02020603050405020304" pitchFamily="18" charset="0"/>
                <a:cs typeface="Times New Roman" panose="02020603050405020304" pitchFamily="18" charset="0"/>
              </a:rPr>
              <a:t> - Loodavad teenused panustavad strateegia „</a:t>
            </a:r>
            <a:r>
              <a:rPr lang="et-EE" sz="1200" b="1" dirty="0">
                <a:solidFill>
                  <a:srgbClr val="FF0000"/>
                </a:solidFill>
                <a:ea typeface="Times New Roman" panose="02020603050405020304" pitchFamily="18" charset="0"/>
                <a:cs typeface="Times New Roman" panose="02020603050405020304" pitchFamily="18" charset="0"/>
              </a:rPr>
              <a:t>Talust Taldrikusse“ </a:t>
            </a:r>
            <a:r>
              <a:rPr lang="et-EE" sz="1200" dirty="0">
                <a:solidFill>
                  <a:srgbClr val="FF0000"/>
                </a:solidFill>
                <a:ea typeface="Times New Roman" panose="02020603050405020304" pitchFamily="18" charset="0"/>
                <a:cs typeface="Times New Roman" panose="02020603050405020304" pitchFamily="18" charset="0"/>
              </a:rPr>
              <a:t>eesmärkidesse, mis on suunatud rohe-kliimaeesmärgi täitmisse, tuues kaasa kohustuse toota vähemaga (vähem väetist, vähem maad jms) sama palju või rohkem. </a:t>
            </a:r>
          </a:p>
          <a:p>
            <a:endParaRPr lang="et-EE" dirty="0"/>
          </a:p>
        </p:txBody>
      </p:sp>
      <p:sp>
        <p:nvSpPr>
          <p:cNvPr id="4" name="Slide Number Placeholder 3"/>
          <p:cNvSpPr>
            <a:spLocks noGrp="1"/>
          </p:cNvSpPr>
          <p:nvPr>
            <p:ph type="sldNum" idx="10"/>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14</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58286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050" i="1" dirty="0">
              <a:latin typeface="+mj-lt"/>
            </a:endParaRPr>
          </a:p>
          <a:p>
            <a:pPr marL="0" indent="0">
              <a:buClr>
                <a:srgbClr val="0000CC"/>
              </a:buClr>
              <a:buNone/>
            </a:pPr>
            <a:r>
              <a:rPr lang="et-EE" sz="1200" dirty="0">
                <a:solidFill>
                  <a:srgbClr val="0000CC"/>
                </a:solidFill>
                <a:latin typeface="Aino" panose="02000603040504020204" pitchFamily="50" charset="-70"/>
              </a:rPr>
              <a:t>Selgitus</a:t>
            </a:r>
            <a:r>
              <a:rPr lang="et-EE" sz="1200" i="1" dirty="0">
                <a:solidFill>
                  <a:srgbClr val="0000CC"/>
                </a:solidFill>
                <a:latin typeface="Aino" panose="02000603040504020204" pitchFamily="50" charset="-70"/>
              </a:rPr>
              <a:t>:</a:t>
            </a:r>
          </a:p>
          <a:p>
            <a:pPr marL="0" marR="0" lvl="0" indent="0" algn="l" defTabSz="270000" rtl="0" eaLnBrk="1" fontAlgn="auto" latinLnBrk="0" hangingPunct="1">
              <a:lnSpc>
                <a:spcPct val="100000"/>
              </a:lnSpc>
              <a:spcBef>
                <a:spcPts val="400"/>
              </a:spcBef>
              <a:spcAft>
                <a:spcPts val="0"/>
              </a:spcAft>
              <a:buClr>
                <a:srgbClr val="000096"/>
              </a:buClr>
              <a:buSzTx/>
              <a:buNone/>
              <a:tabLst/>
              <a:defRPr/>
            </a:pPr>
            <a:r>
              <a:rPr kumimoji="0" lang="et-EE" sz="1200" b="0" i="0" u="none" strike="noStrike" kern="1200" cap="none" spc="0" normalizeH="0" baseline="0" noProof="0" dirty="0">
                <a:ln>
                  <a:noFill/>
                </a:ln>
                <a:solidFill>
                  <a:srgbClr val="0000CC"/>
                </a:solidFill>
                <a:effectLst/>
                <a:uLnTx/>
                <a:uFillTx/>
                <a:latin typeface="Aino" panose="02000603040504020204" pitchFamily="50" charset="-70"/>
                <a:ea typeface="+mn-ea"/>
                <a:cs typeface="+mn-cs"/>
              </a:rPr>
              <a:t>Palume välja tuua kuidas digipööre seostub personaalse riigi kontseptsiooniga, sh tuues välja millised digipöörde tegevused ja kuidas panustavad personaalse riigi eesmärkide realiseerimisse. (</a:t>
            </a:r>
            <a:r>
              <a:rPr kumimoji="0" lang="et-EE" sz="1200" b="0" i="0" u="none" strike="noStrike" kern="1200" cap="none" spc="0" normalizeH="0" baseline="0" noProof="0" dirty="0">
                <a:ln>
                  <a:noFill/>
                </a:ln>
                <a:solidFill>
                  <a:srgbClr val="0000CC"/>
                </a:solidFill>
                <a:effectLst/>
                <a:uLnTx/>
                <a:uFillTx/>
                <a:latin typeface="Aino" panose="02000603040504020204" pitchFamily="50" charset="-70"/>
                <a:ea typeface="+mn-ea"/>
                <a:cs typeface="+mn-cs"/>
                <a:hlinkClick r:id="rId3"/>
              </a:rPr>
              <a:t>https://mkm.ee/personaalneriik</a:t>
            </a:r>
            <a:r>
              <a:rPr kumimoji="0" lang="et-EE" sz="1200" b="0" i="0" u="none" strike="noStrike" kern="1200" cap="none" spc="0" normalizeH="0" baseline="0" noProof="0" dirty="0">
                <a:ln>
                  <a:noFill/>
                </a:ln>
                <a:solidFill>
                  <a:srgbClr val="0000CC"/>
                </a:solidFill>
                <a:effectLst/>
                <a:uLnTx/>
                <a:uFillTx/>
                <a:latin typeface="Aino" panose="02000603040504020204" pitchFamily="50" charset="-70"/>
                <a:ea typeface="+mn-ea"/>
                <a:cs typeface="+mn-cs"/>
              </a:rPr>
              <a:t>)</a:t>
            </a:r>
            <a:endParaRPr kumimoji="0" lang="et-EE" sz="1200" b="0" i="0" u="sng" strike="noStrike" kern="1200" cap="none" spc="0" normalizeH="0" baseline="0" noProof="0" dirty="0">
              <a:ln>
                <a:noFill/>
              </a:ln>
              <a:solidFill>
                <a:srgbClr val="0000CC"/>
              </a:solidFill>
              <a:effectLst/>
              <a:uLnTx/>
              <a:uFillTx/>
              <a:latin typeface="Aino" panose="02000603040504020204" pitchFamily="50" charset="-70"/>
              <a:ea typeface="+mn-ea"/>
              <a:cs typeface="+mn-cs"/>
            </a:endParaRPr>
          </a:p>
          <a:p>
            <a:pPr marL="0" indent="0">
              <a:buNone/>
            </a:pPr>
            <a:endParaRPr lang="et-EE" sz="1050" dirty="0">
              <a:latin typeface="+mj-lt"/>
            </a:endParaRPr>
          </a:p>
          <a:p>
            <a:pPr marL="0" indent="0">
              <a:buNone/>
            </a:pPr>
            <a:endParaRPr lang="et-EE" sz="1050" dirty="0">
              <a:latin typeface="+mj-lt"/>
            </a:endParaRPr>
          </a:p>
          <a:p>
            <a:pPr marL="0" indent="0">
              <a:buNone/>
            </a:pPr>
            <a:endParaRPr lang="et-EE" sz="1050" dirty="0">
              <a:latin typeface="+mj-lt"/>
            </a:endParaRPr>
          </a:p>
          <a:p>
            <a:pPr marL="0" indent="0">
              <a:buNone/>
            </a:pPr>
            <a:endParaRPr lang="et-EE" sz="1050" dirty="0">
              <a:latin typeface="+mj-lt"/>
            </a:endParaRPr>
          </a:p>
          <a:p>
            <a:endParaRPr lang="et-EE" sz="1050" dirty="0">
              <a:latin typeface="+mj-lt"/>
            </a:endParaRPr>
          </a:p>
          <a:p>
            <a:endParaRPr lang="et-EE" sz="800" dirty="0">
              <a:latin typeface="+mj-lt"/>
            </a:endParaRPr>
          </a:p>
          <a:p>
            <a:endParaRPr lang="et-EE" sz="800" dirty="0">
              <a:latin typeface="+mj-lt"/>
            </a:endParaRPr>
          </a:p>
          <a:p>
            <a:endParaRPr lang="et-EE" dirty="0"/>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15</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70211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16</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78843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Clr>
                <a:srgbClr val="0000CC"/>
              </a:buClr>
              <a:buFont typeface="Arial" panose="020B0604020202020204" pitchFamily="34" charset="0"/>
              <a:buNone/>
            </a:pPr>
            <a:endParaRPr lang="et-EE" sz="1995" dirty="0">
              <a:latin typeface="Aino" panose="02000603040504020204"/>
            </a:endParaRPr>
          </a:p>
          <a:p>
            <a:pPr marL="0" indent="0">
              <a:buClr>
                <a:srgbClr val="0000CC"/>
              </a:buClr>
              <a:buFont typeface="Arial" panose="020B0604020202020204" pitchFamily="34" charset="0"/>
              <a:buNone/>
            </a:pPr>
            <a:endParaRPr lang="et-EE" sz="1995" dirty="0">
              <a:latin typeface="Aino" panose="02000603040504020204"/>
            </a:endParaRPr>
          </a:p>
          <a:p>
            <a:pPr marL="0" indent="0">
              <a:buClr>
                <a:srgbClr val="0000CC"/>
              </a:buClr>
              <a:buFont typeface="Arial" panose="020B0604020202020204" pitchFamily="34" charset="0"/>
              <a:buNone/>
            </a:pPr>
            <a:r>
              <a:rPr lang="et-EE" sz="1995" dirty="0">
                <a:latin typeface="Aino" panose="02000603040504020204"/>
              </a:rPr>
              <a:t>MKM hindab:</a:t>
            </a:r>
          </a:p>
          <a:p>
            <a:pPr marL="0" indent="0">
              <a:buClr>
                <a:srgbClr val="0000CC"/>
              </a:buClr>
              <a:buFont typeface="Arial" panose="020B0604020202020204" pitchFamily="34" charset="0"/>
              <a:buNone/>
            </a:pPr>
            <a:r>
              <a:rPr lang="et-EE" sz="1800" b="0" i="0" dirty="0">
                <a:effectLst/>
                <a:latin typeface="Aino" panose="02000603040504020204"/>
              </a:rPr>
              <a:t>Kas on kaardistatud kõik võimalikud digipöörde osapooled, kes rahaliselt, inimestega või muul moel on vajalikud valdkonna digipöörde ellu viimisel?</a:t>
            </a:r>
          </a:p>
          <a:p>
            <a:pPr marL="0" indent="0">
              <a:buClr>
                <a:srgbClr val="0000CC"/>
              </a:buClr>
              <a:buFont typeface="Arial" panose="020B0604020202020204" pitchFamily="34" charset="0"/>
              <a:buNone/>
            </a:pPr>
            <a:endParaRPr lang="et-EE" sz="1995" dirty="0">
              <a:latin typeface="Aino" panose="02000603040504020204"/>
            </a:endParaRPr>
          </a:p>
          <a:p>
            <a:pPr marL="0" indent="0">
              <a:buClr>
                <a:srgbClr val="0000CC"/>
              </a:buClr>
              <a:buFont typeface="Arial" panose="020B0604020202020204" pitchFamily="34" charset="0"/>
              <a:buNone/>
            </a:pPr>
            <a:r>
              <a:rPr lang="et-EE" sz="1995" dirty="0">
                <a:latin typeface="Aino" panose="02000603040504020204"/>
              </a:rPr>
              <a:t>Skaala: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1- Osapooled ei ole kaardistatud</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2- Minimaalselt on osapooled välja toodud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3- Pooled osapooled on välja toodud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4- Enamus osapooli on kaardistatud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5- Kõik osapooled on kaardistatud</a:t>
            </a:r>
            <a:endParaRPr lang="et-EE" sz="1420" dirty="0">
              <a:latin typeface="Aino" panose="02000603040504020204"/>
            </a:endParaRPr>
          </a:p>
          <a:p>
            <a:endParaRPr lang="et-EE" dirty="0"/>
          </a:p>
          <a:p>
            <a:pPr marL="0" indent="0">
              <a:buClr>
                <a:srgbClr val="0000CC"/>
              </a:buClr>
              <a:buFont typeface="Arial" panose="020B0604020202020204" pitchFamily="34" charset="0"/>
              <a:buNone/>
            </a:pPr>
            <a:r>
              <a:rPr lang="et-EE" sz="1600" dirty="0">
                <a:latin typeface="Aino" panose="02000603040504020204"/>
              </a:rPr>
              <a:t>MKM hindab:</a:t>
            </a:r>
          </a:p>
          <a:p>
            <a:pPr marL="0" indent="0">
              <a:buClr>
                <a:srgbClr val="0000CC"/>
              </a:buClr>
              <a:buFont typeface="Arial" panose="020B0604020202020204" pitchFamily="34" charset="0"/>
              <a:buNone/>
            </a:pPr>
            <a:r>
              <a:rPr lang="et-EE" sz="1600" b="0" i="0" dirty="0">
                <a:solidFill>
                  <a:srgbClr val="000000"/>
                </a:solidFill>
                <a:effectLst/>
                <a:latin typeface="Aino" panose="02000603040504020204"/>
              </a:rPr>
              <a:t>Kas digipöörde plaani </a:t>
            </a:r>
            <a:r>
              <a:rPr lang="et-EE" sz="1600" b="0" i="0" dirty="0" err="1">
                <a:solidFill>
                  <a:srgbClr val="000000"/>
                </a:solidFill>
                <a:effectLst/>
                <a:latin typeface="Aino" panose="02000603040504020204"/>
              </a:rPr>
              <a:t>panustajad</a:t>
            </a:r>
            <a:r>
              <a:rPr lang="et-EE" sz="1600" b="0" i="0" dirty="0">
                <a:solidFill>
                  <a:srgbClr val="000000"/>
                </a:solidFill>
                <a:effectLst/>
                <a:latin typeface="Aino" panose="02000603040504020204"/>
              </a:rPr>
              <a:t> on kinnitanud osaleda digipöördes (ressurss, inimesed, aeg, tahe)?</a:t>
            </a:r>
          </a:p>
          <a:p>
            <a:pPr marL="0" indent="0">
              <a:buClr>
                <a:srgbClr val="0000CC"/>
              </a:buClr>
              <a:buFont typeface="Arial" panose="020B0604020202020204" pitchFamily="34" charset="0"/>
              <a:buNone/>
            </a:pPr>
            <a:endParaRPr lang="et-EE" sz="1800" dirty="0">
              <a:latin typeface="Aino" panose="02000603040504020204"/>
            </a:endParaRPr>
          </a:p>
          <a:p>
            <a:pPr marL="0" indent="0">
              <a:buClr>
                <a:srgbClr val="0000CC"/>
              </a:buClr>
              <a:buFont typeface="Arial" panose="020B0604020202020204" pitchFamily="34" charset="0"/>
              <a:buNone/>
            </a:pPr>
            <a:r>
              <a:rPr lang="et-EE" sz="1200" dirty="0">
                <a:latin typeface="Aino" panose="02000603040504020204"/>
              </a:rPr>
              <a:t>Skaala: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1- Ühtegi kinnitust ei ole</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2- Kinnitused on ebaselged ja minimaalsed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3- Kuni poolte </a:t>
            </a:r>
            <a:r>
              <a:rPr lang="et-EE" sz="1200" b="0" i="0" dirty="0" err="1">
                <a:solidFill>
                  <a:srgbClr val="000000"/>
                </a:solidFill>
                <a:effectLst/>
                <a:latin typeface="Aino" panose="02000603040504020204"/>
              </a:rPr>
              <a:t>panustajate</a:t>
            </a:r>
            <a:r>
              <a:rPr lang="et-EE" sz="1200" b="0" i="0" dirty="0">
                <a:solidFill>
                  <a:srgbClr val="000000"/>
                </a:solidFill>
                <a:effectLst/>
                <a:latin typeface="Aino" panose="02000603040504020204"/>
              </a:rPr>
              <a:t> kinnitused on olemas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4- Enamus osapooltel on kinnitused.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5- Kõik osapooled on kinnitanud kirjalikult ja selgelt, et nad panustavad digipöördesse</a:t>
            </a:r>
            <a:endParaRPr lang="et-EE" sz="1200" dirty="0">
              <a:latin typeface="Aino" panose="02000603040504020204"/>
            </a:endParaRPr>
          </a:p>
          <a:p>
            <a:endParaRPr lang="et-EE" dirty="0"/>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17</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67481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i="0" dirty="0">
                <a:solidFill>
                  <a:srgbClr val="000000"/>
                </a:solidFill>
                <a:effectLst/>
                <a:latin typeface="Aino" panose="02000603040504020204" pitchFamily="50" charset="0"/>
              </a:rPr>
              <a:t>Skeemil on hetke olukord, mis sõltuvalt osast on veel väljatöötamisel ja osati töös. Asutused ei suuda veel liiga hästi kanda äripoole tellija rolli. IT nõukogu, mis </a:t>
            </a:r>
            <a:r>
              <a:rPr lang="et-EE" b="0" i="0" dirty="0" err="1">
                <a:solidFill>
                  <a:srgbClr val="000000"/>
                </a:solidFill>
                <a:effectLst/>
                <a:latin typeface="Aino" panose="02000603040504020204" pitchFamily="50" charset="0"/>
              </a:rPr>
              <a:t>VA’s</a:t>
            </a:r>
            <a:r>
              <a:rPr lang="et-EE" b="0" i="0" dirty="0">
                <a:solidFill>
                  <a:srgbClr val="000000"/>
                </a:solidFill>
                <a:effectLst/>
                <a:latin typeface="Aino" panose="02000603040504020204" pitchFamily="50" charset="0"/>
              </a:rPr>
              <a:t> sai digipöörde raames uuesti käima tõmmatud loksub oma töökorralduselt veel paika.</a:t>
            </a:r>
          </a:p>
          <a:p>
            <a:endParaRPr lang="et-EE" b="0" i="0" dirty="0">
              <a:solidFill>
                <a:srgbClr val="000000"/>
              </a:solidFill>
              <a:effectLst/>
              <a:latin typeface="Aino" panose="02000603040504020204" pitchFamily="50" charset="0"/>
            </a:endParaRPr>
          </a:p>
          <a:p>
            <a:r>
              <a:rPr lang="et-EE" b="0" i="0" dirty="0">
                <a:solidFill>
                  <a:srgbClr val="000000"/>
                </a:solidFill>
                <a:effectLst/>
                <a:latin typeface="Aino" panose="02000603040504020204" pitchFamily="50" charset="0"/>
              </a:rPr>
              <a:t>NB: </a:t>
            </a:r>
            <a:r>
              <a:rPr lang="et-EE" b="0" i="0" dirty="0" err="1">
                <a:solidFill>
                  <a:srgbClr val="000000"/>
                </a:solidFill>
                <a:effectLst/>
                <a:latin typeface="Aino" panose="02000603040504020204" pitchFamily="50" charset="0"/>
              </a:rPr>
              <a:t>MEISi</a:t>
            </a:r>
            <a:r>
              <a:rPr lang="et-EE" b="0" i="0" dirty="0">
                <a:solidFill>
                  <a:srgbClr val="000000"/>
                </a:solidFill>
                <a:effectLst/>
                <a:latin typeface="Aino" panose="02000603040504020204" pitchFamily="50" charset="0"/>
              </a:rPr>
              <a:t> arenduste muudatuse juhtimise plaan eraldi </a:t>
            </a:r>
            <a:r>
              <a:rPr lang="et-EE" b="0" i="0" dirty="0" err="1">
                <a:solidFill>
                  <a:srgbClr val="000000"/>
                </a:solidFill>
                <a:effectLst/>
                <a:latin typeface="Aino" panose="02000603040504020204" pitchFamily="50" charset="0"/>
              </a:rPr>
              <a:t>MEISi</a:t>
            </a:r>
            <a:r>
              <a:rPr lang="et-EE" b="0" i="0" dirty="0">
                <a:solidFill>
                  <a:srgbClr val="000000"/>
                </a:solidFill>
                <a:effectLst/>
                <a:latin typeface="Aino" panose="02000603040504020204" pitchFamily="50" charset="0"/>
              </a:rPr>
              <a:t> slaidide juures</a:t>
            </a:r>
          </a:p>
          <a:p>
            <a:endParaRPr lang="et-EE" b="0" i="0" dirty="0">
              <a:solidFill>
                <a:srgbClr val="000000"/>
              </a:solidFill>
              <a:effectLst/>
              <a:latin typeface="Aino" panose="02000603040504020204" pitchFamily="50" charset="0"/>
            </a:endParaRPr>
          </a:p>
          <a:p>
            <a:pPr marL="0" indent="0">
              <a:buNone/>
            </a:pPr>
            <a:r>
              <a:rPr lang="et-EE" sz="1200" dirty="0">
                <a:solidFill>
                  <a:srgbClr val="0000CC"/>
                </a:solidFill>
                <a:latin typeface="Aino" panose="02000603040504020204" pitchFamily="50" charset="-70"/>
              </a:rPr>
              <a:t>Selgitus: </a:t>
            </a:r>
          </a:p>
          <a:p>
            <a:pPr marL="0" indent="0">
              <a:buNone/>
            </a:pPr>
            <a:r>
              <a:rPr lang="et-EE" sz="1200" dirty="0">
                <a:solidFill>
                  <a:srgbClr val="0000CC"/>
                </a:solidFill>
                <a:latin typeface="Aino" panose="02000603040504020204" pitchFamily="50" charset="-70"/>
              </a:rPr>
              <a:t>Visualiseerida valdkonna arengu juhtimiskorraldus ja erinevate tasandite peamised rollid, sh digipöörde elluviimise vaates. Märkida juurde, kas protsess on välja töötamisel, juurutatakse või on juba töös.</a:t>
            </a:r>
            <a:endParaRPr lang="et-EE" b="0" i="0" dirty="0">
              <a:solidFill>
                <a:srgbClr val="000000"/>
              </a:solidFill>
              <a:effectLst/>
              <a:latin typeface="Aino" panose="02000603040504020204" pitchFamily="50" charset="0"/>
            </a:endParaRPr>
          </a:p>
          <a:p>
            <a:endParaRPr lang="et-EE" b="0" i="0" dirty="0">
              <a:solidFill>
                <a:srgbClr val="000000"/>
              </a:solidFill>
              <a:effectLst/>
              <a:latin typeface="Aino" panose="02000603040504020204" pitchFamily="50" charset="0"/>
            </a:endParaRPr>
          </a:p>
          <a:p>
            <a:r>
              <a:rPr lang="et-EE" b="0" i="0" dirty="0">
                <a:solidFill>
                  <a:srgbClr val="000000"/>
                </a:solidFill>
                <a:effectLst/>
                <a:latin typeface="Aino" panose="02000603040504020204" pitchFamily="50" charset="0"/>
              </a:rPr>
              <a:t>MKM hindab:</a:t>
            </a:r>
          </a:p>
          <a:p>
            <a:r>
              <a:rPr lang="et-EE" b="0" i="0" dirty="0">
                <a:solidFill>
                  <a:srgbClr val="000000"/>
                </a:solidFill>
                <a:effectLst/>
                <a:latin typeface="Aino" panose="02000603040504020204" pitchFamily="50" charset="0"/>
              </a:rPr>
              <a:t>Kas on läbi mõeldud muudatuste juhtimismudel digipöörde ellu viimiseks?</a:t>
            </a:r>
          </a:p>
          <a:p>
            <a:endParaRPr lang="et-EE" dirty="0">
              <a:solidFill>
                <a:srgbClr val="000000"/>
              </a:solidFill>
              <a:latin typeface="Aino" panose="02000603040504020204" pitchFamily="50" charset="0"/>
            </a:endParaRPr>
          </a:p>
          <a:p>
            <a:r>
              <a:rPr lang="et-EE" b="0" i="0" dirty="0">
                <a:solidFill>
                  <a:srgbClr val="000000"/>
                </a:solidFill>
                <a:effectLst/>
                <a:latin typeface="Aino" panose="02000603040504020204" pitchFamily="50" charset="0"/>
              </a:rPr>
              <a:t>1- Muudatuste juhtimismudel on läbi mõtlemata </a:t>
            </a:r>
          </a:p>
          <a:p>
            <a:r>
              <a:rPr lang="et-EE" b="0" i="0" dirty="0">
                <a:solidFill>
                  <a:srgbClr val="000000"/>
                </a:solidFill>
                <a:effectLst/>
                <a:latin typeface="Aino" panose="02000603040504020204" pitchFamily="50" charset="0"/>
              </a:rPr>
              <a:t>2- Muudatuste juhtimismudel on minimaalselt läbi mõeldud </a:t>
            </a:r>
          </a:p>
          <a:p>
            <a:r>
              <a:rPr lang="et-EE" b="0" i="0" dirty="0">
                <a:solidFill>
                  <a:srgbClr val="000000"/>
                </a:solidFill>
                <a:effectLst/>
                <a:latin typeface="Aino" panose="02000603040504020204" pitchFamily="50" charset="0"/>
              </a:rPr>
              <a:t>3- Muudatuste juhtimismudel on osaliselt läbi mõeldud </a:t>
            </a:r>
          </a:p>
          <a:p>
            <a:r>
              <a:rPr lang="et-EE" b="0" i="0" dirty="0">
                <a:solidFill>
                  <a:srgbClr val="000000"/>
                </a:solidFill>
                <a:effectLst/>
                <a:latin typeface="Aino" panose="02000603040504020204" pitchFamily="50" charset="0"/>
              </a:rPr>
              <a:t>4- Muudatuste juhtimismudel on eeskujulikult läbi mõeldud, aga ei ole juurutustegevusi </a:t>
            </a:r>
          </a:p>
          <a:p>
            <a:r>
              <a:rPr lang="et-EE" b="0" i="0" dirty="0">
                <a:solidFill>
                  <a:srgbClr val="000000"/>
                </a:solidFill>
                <a:effectLst/>
                <a:latin typeface="Aino" panose="02000603040504020204" pitchFamily="50" charset="0"/>
              </a:rPr>
              <a:t>5- Muudatuste juhtimismudel on eeskujulikult läbi mõeldud ning tehtud või tehakse juba konkreetseid samme selle juurutamiseks (või on juba juurutatud)</a:t>
            </a:r>
            <a:endParaRPr lang="et-EE" dirty="0">
              <a:latin typeface="Aino" panose="02000603040504020204" pitchFamily="50" charset="0"/>
            </a:endParaRPr>
          </a:p>
          <a:p>
            <a:endParaRPr lang="et-EE" dirty="0"/>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18</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119609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baseline="0" dirty="0"/>
          </a:p>
          <a:p>
            <a:r>
              <a:rPr lang="et-EE" baseline="0" dirty="0"/>
              <a:t>MKM hindab:</a:t>
            </a:r>
          </a:p>
          <a:p>
            <a:r>
              <a:rPr lang="et-EE" sz="1800" b="0" i="0" u="none" strike="noStrike" dirty="0">
                <a:solidFill>
                  <a:srgbClr val="000000"/>
                </a:solidFill>
                <a:effectLst/>
                <a:latin typeface="Calibri" panose="020F0502020204030204" pitchFamily="34" charset="0"/>
              </a:rPr>
              <a:t>Kas digipöörde teekaart  on vastavalt digipöörde visioonile läbi mõeldud?</a:t>
            </a:r>
            <a:r>
              <a:rPr lang="et-EE" dirty="0"/>
              <a:t> </a:t>
            </a:r>
            <a:endParaRPr lang="et-EE" baseline="0" dirty="0"/>
          </a:p>
          <a:p>
            <a:endParaRPr lang="et-EE" baseline="0" dirty="0"/>
          </a:p>
          <a:p>
            <a:r>
              <a:rPr lang="et-EE" sz="1800" b="0" i="0" u="none" strike="noStrike" dirty="0">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1- Teekaart ei vasta visioonile ja puudub selge plaan</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2- Teekaart ei vasta visioonile, aga on olemas üldine plaan</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3- Teekaart vastab visioonile ja on olemas üldine plaan</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4- Teekaart vastab visioonile, aga plaan ei ole täiuslik</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5- Teekaart vastab visioonile ja plaan on detailse infoga"</a:t>
            </a:r>
            <a:r>
              <a:rPr lang="et-EE" dirty="0"/>
              <a:t> </a:t>
            </a:r>
            <a:endParaRPr lang="et-EE" baseline="0" dirty="0"/>
          </a:p>
          <a:p>
            <a:endParaRPr lang="et-EE" baseline="0" dirty="0"/>
          </a:p>
        </p:txBody>
      </p:sp>
      <p:sp>
        <p:nvSpPr>
          <p:cNvPr id="4" name="Slaidinumbri kohatäide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19</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100098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0" dirty="0">
                <a:latin typeface="Roboto Condensed"/>
              </a:rPr>
              <a:t>A4 katab erinevaid küsimusi VA Digipöörde hindamisleht failis.</a:t>
            </a: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9999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Meie digipööre jaotub kaheks</a:t>
            </a:r>
          </a:p>
          <a:p>
            <a:endParaRPr lang="et-EE" dirty="0"/>
          </a:p>
          <a:p>
            <a:r>
              <a:rPr lang="et-EE" dirty="0"/>
              <a:t>Üldine VA Toidujulgeoleku pööre ning Valitsuse otsusega eraldi tehtud Ruumiinfo digipööre.</a:t>
            </a:r>
          </a:p>
          <a:p>
            <a:endParaRPr lang="et-EE" dirty="0"/>
          </a:p>
          <a:p>
            <a:r>
              <a:rPr lang="et-EE" dirty="0"/>
              <a:t>Esitlus on ülesse ehitatud:</a:t>
            </a:r>
          </a:p>
          <a:p>
            <a:r>
              <a:rPr lang="et-EE" dirty="0"/>
              <a:t>1) VA ülene info võttes arvesse kogu </a:t>
            </a:r>
            <a:r>
              <a:rPr lang="et-EE" dirty="0" err="1"/>
              <a:t>VA’d</a:t>
            </a:r>
            <a:r>
              <a:rPr lang="et-EE" dirty="0"/>
              <a:t> (hinnangud ja personal). Eelarve täitmise osas pole Maa-ameti numbreid arvestatud, sest nende eelarvet haldab </a:t>
            </a:r>
            <a:r>
              <a:rPr lang="et-EE" dirty="0" err="1"/>
              <a:t>KliM</a:t>
            </a:r>
            <a:r>
              <a:rPr lang="et-EE" dirty="0"/>
              <a:t> ning KEMIT.</a:t>
            </a:r>
          </a:p>
        </p:txBody>
      </p:sp>
      <p:sp>
        <p:nvSpPr>
          <p:cNvPr id="4" name="Slide Number Placeholder 3"/>
          <p:cNvSpPr>
            <a:spLocks noGrp="1"/>
          </p:cNvSpPr>
          <p:nvPr>
            <p:ph type="sldNum" sz="quarter" idx="5"/>
          </p:nvPr>
        </p:nvSpPr>
        <p:spPr/>
        <p:txBody>
          <a:bodyPr/>
          <a:lstStyle/>
          <a:p>
            <a:fld id="{EC68AE5D-E79D-4A76-A586-FF472B6DED4B}" type="slidenum">
              <a:rPr lang="en-US" smtClean="0"/>
              <a:t>2</a:t>
            </a:fld>
            <a:endParaRPr lang="en-US"/>
          </a:p>
        </p:txBody>
      </p:sp>
    </p:spTree>
    <p:extLst>
      <p:ext uri="{BB962C8B-B14F-4D97-AF65-F5344CB8AC3E}">
        <p14:creationId xmlns:p14="http://schemas.microsoft.com/office/powerpoint/2010/main" val="544549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dirty="0">
                <a:solidFill>
                  <a:srgbClr val="0000CC"/>
                </a:solidFill>
                <a:latin typeface="Aino" panose="02000603040504020204" pitchFamily="50" charset="-70"/>
              </a:rPr>
              <a:t>Arvulisi mõõdikuid tuleb  Talust taldrikule strateegiast.</a:t>
            </a:r>
          </a:p>
          <a:p>
            <a:r>
              <a:rPr lang="et-EE" sz="1200" dirty="0">
                <a:solidFill>
                  <a:srgbClr val="0000CC"/>
                </a:solidFill>
                <a:latin typeface="Aino" panose="02000603040504020204" pitchFamily="50" charset="-70"/>
              </a:rPr>
              <a:t>NB: Detailsemaid numbrilisi väärtuspakkumisi leiab ka iga projekti tutvustuse alt eraldi</a:t>
            </a:r>
          </a:p>
          <a:p>
            <a:endParaRPr lang="et-EE" sz="1200" dirty="0">
              <a:solidFill>
                <a:srgbClr val="0000CC"/>
              </a:solidFill>
              <a:latin typeface="Aino" panose="02000603040504020204" pitchFamily="50" charset="-70"/>
            </a:endParaRPr>
          </a:p>
          <a:p>
            <a:endParaRPr lang="et-EE" sz="1200" dirty="0">
              <a:solidFill>
                <a:srgbClr val="0000CC"/>
              </a:solidFill>
              <a:latin typeface="Aino" panose="02000603040504020204" pitchFamily="50" charset="-70"/>
            </a:endParaRPr>
          </a:p>
          <a:p>
            <a:r>
              <a:rPr lang="et-EE" sz="1200" dirty="0">
                <a:solidFill>
                  <a:srgbClr val="0000CC"/>
                </a:solidFill>
                <a:latin typeface="Aino" panose="02000603040504020204" pitchFamily="50" charset="-70"/>
              </a:rPr>
              <a:t>Selgitus: </a:t>
            </a:r>
            <a:br>
              <a:rPr lang="et-EE" sz="1200" dirty="0">
                <a:solidFill>
                  <a:srgbClr val="0000CC"/>
                </a:solidFill>
                <a:latin typeface="Aino" panose="02000603040504020204" pitchFamily="50" charset="-70"/>
              </a:rPr>
            </a:br>
            <a:r>
              <a:rPr lang="et-EE" sz="1200" dirty="0">
                <a:solidFill>
                  <a:srgbClr val="0000CC"/>
                </a:solidFill>
                <a:latin typeface="Aino" panose="02000603040504020204" pitchFamily="50" charset="-70"/>
              </a:rPr>
              <a:t>Palume numbriliselt välja tuua v</a:t>
            </a:r>
            <a:r>
              <a:rPr lang="et-EE" sz="1200" dirty="0">
                <a:solidFill>
                  <a:srgbClr val="0000CC"/>
                </a:solidFill>
                <a:latin typeface="Aino" panose="02000603040504020204" pitchFamily="50" charset="-70"/>
                <a:ea typeface="Calibri" panose="020F0502020204030204" pitchFamily="34" charset="0"/>
                <a:cs typeface="Times New Roman" panose="02020603050405020304" pitchFamily="18" charset="0"/>
              </a:rPr>
              <a:t>äärtuspakkumine, mis läheb inimeste/kasutajate eludes paremaks suhtluses riigiga võrreldes hetkeolukorraga ja tuleviku visiooniga. </a:t>
            </a:r>
            <a:r>
              <a:rPr lang="et-EE" sz="1200" dirty="0">
                <a:solidFill>
                  <a:srgbClr val="0000CC"/>
                </a:solidFill>
                <a:latin typeface="Aino" panose="02000603040504020204" pitchFamily="50" charset="-70"/>
              </a:rPr>
              <a:t>Samuti välja tuua, milliste mõõdikute alusel seda mõõdetakse ning ollakse kindlad, et kui see investeering tehakse, siis tuleviku numbriline tulemus saavutatakse.</a:t>
            </a:r>
            <a:r>
              <a:rPr lang="et-EE" sz="1200" dirty="0">
                <a:solidFill>
                  <a:srgbClr val="0000CC"/>
                </a:solidFill>
                <a:latin typeface="Aino" panose="02000603040504020204" pitchFamily="50" charset="-70"/>
                <a:ea typeface="Calibri" panose="020F0502020204030204" pitchFamily="34" charset="0"/>
                <a:cs typeface="Times New Roman" panose="02020603050405020304" pitchFamily="18" charset="0"/>
              </a:rPr>
              <a:t> Numbriline mõõdik ei pea olema ainult tasuvusanalüüsi ja eelarve põhjal tehtud vaid arvestada võib ka teisi mõõdikuid, nt rahulolu, aeg, turvalisus, KPI-d jne.</a:t>
            </a:r>
            <a:endParaRPr lang="et-EE" dirty="0"/>
          </a:p>
          <a:p>
            <a:endParaRPr lang="et-EE" dirty="0"/>
          </a:p>
          <a:p>
            <a:r>
              <a:rPr lang="et-EE" dirty="0"/>
              <a:t>MKM hindab:</a:t>
            </a:r>
          </a:p>
          <a:p>
            <a:r>
              <a:rPr lang="et-EE" sz="1200" b="0" i="0" dirty="0">
                <a:effectLst/>
                <a:latin typeface="Calibri" panose="020F0502020204030204" pitchFamily="34" charset="0"/>
              </a:rPr>
              <a:t>1- Pole väärtuspakkumist ega numbreid juures </a:t>
            </a:r>
            <a:br>
              <a:rPr lang="et-EE" sz="1200" b="0" i="0" dirty="0">
                <a:effectLst/>
                <a:latin typeface="Calibri" panose="020F0502020204030204" pitchFamily="34" charset="0"/>
              </a:rPr>
            </a:br>
            <a:r>
              <a:rPr lang="et-EE" sz="1200" b="0" i="0" dirty="0">
                <a:effectLst/>
                <a:latin typeface="Calibri" panose="020F0502020204030204" pitchFamily="34" charset="0"/>
              </a:rPr>
              <a:t>2- On väärtuspakkumine ja numbreid pole ning </a:t>
            </a:r>
            <a:r>
              <a:rPr lang="et-EE" sz="1200" b="0" i="0" dirty="0" err="1">
                <a:effectLst/>
                <a:latin typeface="Calibri" panose="020F0502020204030204" pitchFamily="34" charset="0"/>
              </a:rPr>
              <a:t>riigiline</a:t>
            </a:r>
            <a:r>
              <a:rPr lang="et-EE" sz="1200" b="0" i="0" dirty="0">
                <a:effectLst/>
                <a:latin typeface="Calibri" panose="020F0502020204030204" pitchFamily="34" charset="0"/>
              </a:rPr>
              <a:t> rahaline kokkuhoid puudub</a:t>
            </a:r>
            <a:br>
              <a:rPr lang="et-EE" sz="1200" b="0" i="0" dirty="0">
                <a:effectLst/>
                <a:latin typeface="Calibri" panose="020F0502020204030204" pitchFamily="34" charset="0"/>
              </a:rPr>
            </a:br>
            <a:r>
              <a:rPr lang="et-EE" sz="1200" b="0" i="0" dirty="0">
                <a:effectLst/>
                <a:latin typeface="Calibri" panose="020F0502020204030204" pitchFamily="34" charset="0"/>
              </a:rPr>
              <a:t>3- On väärtuspakkumine, aga numbrid on ebaselged või negatiivse trendiga ning riigile rahaline kokkuhoid puudub</a:t>
            </a:r>
            <a:br>
              <a:rPr lang="et-EE" sz="1200" b="0" i="0" dirty="0">
                <a:effectLst/>
                <a:latin typeface="Calibri" panose="020F0502020204030204" pitchFamily="34" charset="0"/>
              </a:rPr>
            </a:br>
            <a:r>
              <a:rPr lang="et-EE" sz="1200" b="0" i="0" dirty="0">
                <a:effectLst/>
                <a:latin typeface="Calibri" panose="020F0502020204030204" pitchFamily="34" charset="0"/>
              </a:rPr>
              <a:t>4- On väärtuspakkumine ja numbrid olemas, aga riigile rahaline kokkuhoid puudub</a:t>
            </a:r>
            <a:br>
              <a:rPr lang="et-EE" sz="1200" b="0" i="0" dirty="0">
                <a:effectLst/>
                <a:latin typeface="Calibri" panose="020F0502020204030204" pitchFamily="34" charset="0"/>
              </a:rPr>
            </a:br>
            <a:r>
              <a:rPr lang="et-EE" sz="1200" b="0" i="0" dirty="0">
                <a:effectLst/>
                <a:latin typeface="Calibri" panose="020F0502020204030204" pitchFamily="34" charset="0"/>
              </a:rPr>
              <a:t>5- On olemas numbriline väärtuspakkumine, sh põhjalik tasuvusanalüüs koos </a:t>
            </a:r>
            <a:r>
              <a:rPr lang="et-EE" sz="1200" b="0" i="0" dirty="0" err="1">
                <a:effectLst/>
                <a:latin typeface="Calibri" panose="020F0502020204030204" pitchFamily="34" charset="0"/>
              </a:rPr>
              <a:t>kokkuhoitavate</a:t>
            </a:r>
            <a:r>
              <a:rPr lang="et-EE" sz="1200" b="0" i="0" dirty="0">
                <a:effectLst/>
                <a:latin typeface="Calibri" panose="020F0502020204030204" pitchFamily="34" charset="0"/>
              </a:rPr>
              <a:t> numbritega</a:t>
            </a:r>
          </a:p>
          <a:p>
            <a:endParaRPr lang="et-EE" sz="1200" b="0" i="0" dirty="0">
              <a:effectLst/>
              <a:latin typeface="Calibri" panose="020F0502020204030204" pitchFamily="34" charset="0"/>
            </a:endParaRPr>
          </a:p>
          <a:p>
            <a:r>
              <a:rPr lang="et-EE" sz="1200" b="0" i="0" dirty="0">
                <a:effectLst/>
                <a:latin typeface="Calibri" panose="020F0502020204030204" pitchFamily="34" charset="0"/>
              </a:rPr>
              <a:t>MKM hindab:</a:t>
            </a:r>
          </a:p>
          <a:p>
            <a:r>
              <a:rPr lang="et-EE" sz="1200" b="0" i="0" dirty="0">
                <a:solidFill>
                  <a:srgbClr val="FF0000"/>
                </a:solidFill>
                <a:effectLst/>
                <a:latin typeface="Calibri" panose="020F0502020204030204" pitchFamily="34" charset="0"/>
              </a:rPr>
              <a:t>Riigile tekib täiendav tuluvoog.</a:t>
            </a:r>
          </a:p>
          <a:p>
            <a:r>
              <a:rPr lang="et-EE" sz="1200" b="0" i="0" dirty="0">
                <a:solidFill>
                  <a:srgbClr val="FF0000"/>
                </a:solidFill>
                <a:effectLst/>
                <a:latin typeface="Calibri" panose="020F0502020204030204" pitchFamily="34" charset="0"/>
              </a:rPr>
              <a:t>1 - puudub täielikult; </a:t>
            </a:r>
          </a:p>
          <a:p>
            <a:r>
              <a:rPr lang="et-EE" sz="1200" b="0" i="0" dirty="0">
                <a:solidFill>
                  <a:srgbClr val="FF0000"/>
                </a:solidFill>
                <a:effectLst/>
                <a:latin typeface="Calibri" panose="020F0502020204030204" pitchFamily="34" charset="0"/>
              </a:rPr>
              <a:t>2 - vähesel määral ; </a:t>
            </a:r>
          </a:p>
          <a:p>
            <a:r>
              <a:rPr lang="et-EE" sz="1200" b="0" i="0" dirty="0">
                <a:solidFill>
                  <a:srgbClr val="FF0000"/>
                </a:solidFill>
                <a:effectLst/>
                <a:latin typeface="Calibri" panose="020F0502020204030204" pitchFamily="34" charset="0"/>
              </a:rPr>
              <a:t>3 - riigile tekib täiendav tuluvoog</a:t>
            </a:r>
          </a:p>
          <a:p>
            <a:endParaRPr lang="et-EE" sz="1200" b="0" i="0" dirty="0">
              <a:solidFill>
                <a:srgbClr val="FF0000"/>
              </a:solidFill>
              <a:effectLst/>
              <a:latin typeface="Calibri" panose="020F0502020204030204" pitchFamily="34" charset="0"/>
            </a:endParaRPr>
          </a:p>
          <a:p>
            <a:r>
              <a:rPr lang="et-EE" sz="1200" b="0" i="0" dirty="0">
                <a:solidFill>
                  <a:srgbClr val="FF0000"/>
                </a:solidFill>
                <a:effectLst/>
                <a:latin typeface="Calibri" panose="020F0502020204030204" pitchFamily="34" charset="0"/>
              </a:rPr>
              <a:t>MKM hindab: </a:t>
            </a:r>
          </a:p>
          <a:p>
            <a:r>
              <a:rPr lang="et-EE" sz="1800" b="0" i="0" dirty="0">
                <a:effectLst/>
                <a:latin typeface="Calibri" panose="020F0502020204030204" pitchFamily="34" charset="0"/>
              </a:rPr>
              <a:t>1 - ekspordi-investeeringu lisamaht eraettevõtlusest puudub </a:t>
            </a:r>
            <a:br>
              <a:rPr lang="et-EE" sz="1800" b="0" i="0" dirty="0">
                <a:effectLst/>
                <a:latin typeface="Calibri" panose="020F0502020204030204" pitchFamily="34" charset="0"/>
              </a:rPr>
            </a:br>
            <a:r>
              <a:rPr lang="et-EE" sz="1800" b="0" i="0" dirty="0">
                <a:effectLst/>
                <a:latin typeface="Calibri" panose="020F0502020204030204" pitchFamily="34" charset="0"/>
              </a:rPr>
              <a:t>2 - ekspordi-investeeringu lisamaht eraettevõtluses on vähemalt võrdne riigipoolse investeeringu suurusega </a:t>
            </a:r>
            <a:br>
              <a:rPr lang="et-EE" sz="1800" b="0" i="0" dirty="0">
                <a:effectLst/>
                <a:latin typeface="Calibri" panose="020F0502020204030204" pitchFamily="34" charset="0"/>
              </a:rPr>
            </a:br>
            <a:r>
              <a:rPr lang="et-EE" sz="1800" b="0" i="0" dirty="0">
                <a:effectLst/>
                <a:latin typeface="Calibri" panose="020F0502020204030204" pitchFamily="34" charset="0"/>
              </a:rPr>
              <a:t>3 - ekspordi-investeeringu lisamaht eraettevõtluses on vähemalt 2x suurem riigipoolse investeeringu mahust </a:t>
            </a:r>
            <a:br>
              <a:rPr lang="et-EE" sz="1800" b="0" i="0" dirty="0">
                <a:effectLst/>
                <a:latin typeface="Calibri" panose="020F0502020204030204" pitchFamily="34" charset="0"/>
              </a:rPr>
            </a:br>
            <a:r>
              <a:rPr lang="et-EE" sz="1800" b="0" i="0" dirty="0">
                <a:effectLst/>
                <a:latin typeface="Calibri" panose="020F0502020204030204" pitchFamily="34" charset="0"/>
              </a:rPr>
              <a:t>4 - ekspordi-investeeringu lisamaht eraettevõtluses on vähemalt 4x suurem riigipoolse investeeringu mahust </a:t>
            </a:r>
            <a:br>
              <a:rPr lang="et-EE" sz="1800" b="0" i="0" dirty="0">
                <a:effectLst/>
                <a:latin typeface="Calibri" panose="020F0502020204030204" pitchFamily="34" charset="0"/>
              </a:rPr>
            </a:br>
            <a:r>
              <a:rPr lang="et-EE" sz="1800" b="0" i="0" dirty="0">
                <a:effectLst/>
                <a:latin typeface="Calibri" panose="020F0502020204030204" pitchFamily="34" charset="0"/>
              </a:rPr>
              <a:t>5 - ekspordi-investeeringu lisamaht eraettevõtluses on vähemalt 5x suurem riigipoolse investeeringu mahust</a:t>
            </a:r>
            <a:endParaRPr lang="et-EE" dirty="0"/>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21</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3062908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050" i="1" dirty="0">
              <a:latin typeface="+mj-lt"/>
            </a:endParaRPr>
          </a:p>
          <a:p>
            <a:pPr marL="0" indent="0">
              <a:buClr>
                <a:srgbClr val="0000CC"/>
              </a:buClr>
              <a:buNone/>
            </a:pPr>
            <a:r>
              <a:rPr lang="et-EE" sz="1200" dirty="0">
                <a:solidFill>
                  <a:srgbClr val="0000CC"/>
                </a:solidFill>
                <a:latin typeface="Aino" panose="02000603040504020204" pitchFamily="50" charset="-70"/>
              </a:rPr>
              <a:t>Selgitus</a:t>
            </a:r>
            <a:r>
              <a:rPr lang="et-EE" sz="1200" i="1" dirty="0">
                <a:solidFill>
                  <a:srgbClr val="0000CC"/>
                </a:solidFill>
                <a:latin typeface="Aino" panose="02000603040504020204" pitchFamily="50" charset="-70"/>
              </a:rPr>
              <a:t>:</a:t>
            </a:r>
          </a:p>
          <a:p>
            <a:pPr marL="0" marR="0" lvl="0" indent="0" algn="l" defTabSz="676755" rtl="0" eaLnBrk="1" fontAlgn="auto" latinLnBrk="0" hangingPunct="1">
              <a:lnSpc>
                <a:spcPct val="90000"/>
              </a:lnSpc>
              <a:spcBef>
                <a:spcPts val="740"/>
              </a:spcBef>
              <a:spcAft>
                <a:spcPts val="0"/>
              </a:spcAft>
              <a:buClrTx/>
              <a:buSzTx/>
              <a:buFont typeface="Arial" panose="020B0604020202020204" pitchFamily="34" charset="0"/>
              <a:buNone/>
              <a:tabLst/>
              <a:defRPr/>
            </a:pPr>
            <a:r>
              <a:rPr kumimoji="0" lang="et-EE" sz="1200" b="0" i="0" u="none" strike="noStrike" kern="1200" cap="none" spc="0" normalizeH="0" baseline="0" noProof="0" dirty="0">
                <a:ln>
                  <a:noFill/>
                </a:ln>
                <a:solidFill>
                  <a:srgbClr val="0000CC"/>
                </a:solidFill>
                <a:effectLst/>
                <a:uLnTx/>
                <a:uFillTx/>
                <a:latin typeface="Aino" panose="02000603040504020204" pitchFamily="50" charset="-70"/>
                <a:ea typeface="+mn-ea"/>
                <a:cs typeface="+mn-cs"/>
              </a:rPr>
              <a:t>Millised olid 2023 aastal valitsemisala digipöörde peamised tegevused ja saavutused?</a:t>
            </a:r>
            <a:endParaRPr kumimoji="0" lang="et-EE" sz="1200" b="0" i="0" u="none" strike="noStrike" kern="1200" cap="none" spc="0" normalizeH="0" baseline="0" noProof="0" dirty="0">
              <a:ln>
                <a:noFill/>
              </a:ln>
              <a:solidFill>
                <a:srgbClr val="0000CC"/>
              </a:solidFill>
              <a:effectLst/>
              <a:uLnTx/>
              <a:uFillTx/>
              <a:latin typeface="Calibri Light" panose="020F0302020204030204"/>
              <a:ea typeface="+mn-ea"/>
              <a:cs typeface="+mn-cs"/>
            </a:endParaRPr>
          </a:p>
          <a:p>
            <a:pPr marL="0" marR="0" lvl="0" indent="0" algn="l" defTabSz="270000" rtl="0" eaLnBrk="1" fontAlgn="auto" latinLnBrk="0" hangingPunct="1">
              <a:lnSpc>
                <a:spcPct val="100000"/>
              </a:lnSpc>
              <a:spcBef>
                <a:spcPts val="400"/>
              </a:spcBef>
              <a:spcAft>
                <a:spcPts val="0"/>
              </a:spcAft>
              <a:buClr>
                <a:srgbClr val="000096"/>
              </a:buClr>
              <a:buSzTx/>
              <a:buNone/>
              <a:tabLst/>
              <a:defRPr/>
            </a:pPr>
            <a:endParaRPr kumimoji="0" lang="et-EE" sz="1200" b="0" i="0" u="none" strike="noStrike" kern="1200" cap="none" spc="0" normalizeH="0" baseline="0" noProof="0" dirty="0">
              <a:ln>
                <a:noFill/>
              </a:ln>
              <a:solidFill>
                <a:srgbClr val="0000CC"/>
              </a:solidFill>
              <a:effectLst/>
              <a:uLnTx/>
              <a:uFillTx/>
              <a:latin typeface="Aino" panose="02000603040504020204" pitchFamily="50" charset="-70"/>
              <a:ea typeface="+mn-ea"/>
              <a:cs typeface="+mn-cs"/>
            </a:endParaRPr>
          </a:p>
          <a:p>
            <a:pPr marL="0" indent="0">
              <a:buNone/>
            </a:pPr>
            <a:endParaRPr lang="et-EE" sz="1200" dirty="0">
              <a:latin typeface="+mj-lt"/>
            </a:endParaRPr>
          </a:p>
          <a:p>
            <a:pPr marL="0" indent="0">
              <a:buNone/>
            </a:pPr>
            <a:endParaRPr lang="et-EE" sz="1050" dirty="0">
              <a:latin typeface="+mj-lt"/>
            </a:endParaRPr>
          </a:p>
          <a:p>
            <a:pPr marL="0" indent="0">
              <a:buNone/>
            </a:pPr>
            <a:endParaRPr lang="et-EE" sz="1050" dirty="0">
              <a:latin typeface="+mj-lt"/>
            </a:endParaRPr>
          </a:p>
          <a:p>
            <a:endParaRPr lang="et-EE" sz="1050" dirty="0">
              <a:latin typeface="+mj-lt"/>
            </a:endParaRPr>
          </a:p>
          <a:p>
            <a:endParaRPr lang="et-EE" sz="800" dirty="0">
              <a:latin typeface="+mj-lt"/>
            </a:endParaRPr>
          </a:p>
          <a:p>
            <a:endParaRPr lang="et-EE" sz="800" dirty="0">
              <a:latin typeface="+mj-lt"/>
            </a:endParaRPr>
          </a:p>
          <a:p>
            <a:endParaRPr lang="et-EE" dirty="0"/>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22</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970914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C68AE5D-E79D-4A76-A586-FF472B6DED4B}" type="slidenum">
              <a:rPr lang="en-US" smtClean="0"/>
              <a:t>23</a:t>
            </a:fld>
            <a:endParaRPr lang="en-US"/>
          </a:p>
        </p:txBody>
      </p:sp>
    </p:spTree>
    <p:extLst>
      <p:ext uri="{BB962C8B-B14F-4D97-AF65-F5344CB8AC3E}">
        <p14:creationId xmlns:p14="http://schemas.microsoft.com/office/powerpoint/2010/main" val="54722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24</a:t>
            </a:fld>
            <a:endParaRPr lang="et-EE" altLang="en-US"/>
          </a:p>
        </p:txBody>
      </p:sp>
    </p:spTree>
    <p:extLst>
      <p:ext uri="{BB962C8B-B14F-4D97-AF65-F5344CB8AC3E}">
        <p14:creationId xmlns:p14="http://schemas.microsoft.com/office/powerpoint/2010/main" val="1416292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25</a:t>
            </a:fld>
            <a:endParaRPr lang="et-EE" altLang="en-US"/>
          </a:p>
        </p:txBody>
      </p:sp>
    </p:spTree>
    <p:extLst>
      <p:ext uri="{BB962C8B-B14F-4D97-AF65-F5344CB8AC3E}">
        <p14:creationId xmlns:p14="http://schemas.microsoft.com/office/powerpoint/2010/main" val="1651211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26</a:t>
            </a:fld>
            <a:endParaRPr lang="et-EE" altLang="en-US"/>
          </a:p>
        </p:txBody>
      </p:sp>
    </p:spTree>
    <p:extLst>
      <p:ext uri="{BB962C8B-B14F-4D97-AF65-F5344CB8AC3E}">
        <p14:creationId xmlns:p14="http://schemas.microsoft.com/office/powerpoint/2010/main" val="390089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Clr>
                <a:srgbClr val="0000CC"/>
              </a:buClr>
              <a:buFont typeface="Arial" panose="020B0604020202020204" pitchFamily="34" charset="0"/>
              <a:buNone/>
            </a:pPr>
            <a:r>
              <a:rPr lang="et-EE" sz="1995" dirty="0">
                <a:latin typeface="Aino" panose="02000603040504020204"/>
              </a:rPr>
              <a:t>MKM hindab:</a:t>
            </a:r>
          </a:p>
          <a:p>
            <a:pPr marL="0" indent="0">
              <a:buClr>
                <a:srgbClr val="0000CC"/>
              </a:buClr>
              <a:buFont typeface="Arial" panose="020B0604020202020204" pitchFamily="34" charset="0"/>
              <a:buNone/>
            </a:pPr>
            <a:r>
              <a:rPr lang="et-EE" sz="1800" b="0" i="0" dirty="0">
                <a:effectLst/>
                <a:latin typeface="Aino" panose="02000603040504020204"/>
              </a:rPr>
              <a:t>Kas on kaardistatud kõik võimalikud digipöörde osapooled, kes rahaliselt, inimestega või muul moel on vajalikud valdkonna digipöörde ellu viimisel?</a:t>
            </a:r>
          </a:p>
          <a:p>
            <a:pPr marL="0" indent="0">
              <a:buClr>
                <a:srgbClr val="0000CC"/>
              </a:buClr>
              <a:buFont typeface="Arial" panose="020B0604020202020204" pitchFamily="34" charset="0"/>
              <a:buNone/>
            </a:pPr>
            <a:endParaRPr lang="et-EE" sz="1995" dirty="0">
              <a:latin typeface="Aino" panose="02000603040504020204"/>
            </a:endParaRPr>
          </a:p>
          <a:p>
            <a:pPr marL="0" indent="0">
              <a:buClr>
                <a:srgbClr val="0000CC"/>
              </a:buClr>
              <a:buFont typeface="Arial" panose="020B0604020202020204" pitchFamily="34" charset="0"/>
              <a:buNone/>
            </a:pPr>
            <a:r>
              <a:rPr lang="et-EE" sz="1995" dirty="0">
                <a:latin typeface="Aino" panose="02000603040504020204"/>
              </a:rPr>
              <a:t>Skaala: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1- Osapooled ei ole kaardistatud</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2- Minimaalselt on osapooled välja toodud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3- Pooled osapooled on välja toodud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4- Enamus osapooli on kaardistatud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5- Kõik osapooled on kaardistatud</a:t>
            </a:r>
            <a:endParaRPr lang="et-EE" sz="1420" dirty="0">
              <a:latin typeface="Aino" panose="02000603040504020204"/>
            </a:endParaRPr>
          </a:p>
          <a:p>
            <a:endParaRPr lang="et-EE" dirty="0"/>
          </a:p>
          <a:p>
            <a:pPr marL="0" indent="0">
              <a:buClr>
                <a:srgbClr val="0000CC"/>
              </a:buClr>
              <a:buFont typeface="Arial" panose="020B0604020202020204" pitchFamily="34" charset="0"/>
              <a:buNone/>
            </a:pPr>
            <a:r>
              <a:rPr lang="et-EE" sz="1600" dirty="0">
                <a:latin typeface="Aino" panose="02000603040504020204"/>
              </a:rPr>
              <a:t>MKM hindab:</a:t>
            </a:r>
          </a:p>
          <a:p>
            <a:pPr marL="0" indent="0">
              <a:buClr>
                <a:srgbClr val="0000CC"/>
              </a:buClr>
              <a:buFont typeface="Arial" panose="020B0604020202020204" pitchFamily="34" charset="0"/>
              <a:buNone/>
            </a:pPr>
            <a:r>
              <a:rPr lang="et-EE" sz="1600" b="0" i="0" dirty="0">
                <a:solidFill>
                  <a:srgbClr val="000000"/>
                </a:solidFill>
                <a:effectLst/>
                <a:latin typeface="Aino" panose="02000603040504020204"/>
              </a:rPr>
              <a:t>Kas digipöörde plaani </a:t>
            </a:r>
            <a:r>
              <a:rPr lang="et-EE" sz="1600" b="0" i="0" dirty="0" err="1">
                <a:solidFill>
                  <a:srgbClr val="000000"/>
                </a:solidFill>
                <a:effectLst/>
                <a:latin typeface="Aino" panose="02000603040504020204"/>
              </a:rPr>
              <a:t>panustajad</a:t>
            </a:r>
            <a:r>
              <a:rPr lang="et-EE" sz="1600" b="0" i="0" dirty="0">
                <a:solidFill>
                  <a:srgbClr val="000000"/>
                </a:solidFill>
                <a:effectLst/>
                <a:latin typeface="Aino" panose="02000603040504020204"/>
              </a:rPr>
              <a:t> on kinnitanud osaleda digipöördes (ressurss, inimesed, aeg, tahe)?</a:t>
            </a:r>
          </a:p>
          <a:p>
            <a:pPr marL="0" indent="0">
              <a:buClr>
                <a:srgbClr val="0000CC"/>
              </a:buClr>
              <a:buFont typeface="Arial" panose="020B0604020202020204" pitchFamily="34" charset="0"/>
              <a:buNone/>
            </a:pPr>
            <a:endParaRPr lang="et-EE" sz="1800" dirty="0">
              <a:latin typeface="Aino" panose="02000603040504020204"/>
            </a:endParaRPr>
          </a:p>
          <a:p>
            <a:pPr marL="0" indent="0">
              <a:buClr>
                <a:srgbClr val="0000CC"/>
              </a:buClr>
              <a:buFont typeface="Arial" panose="020B0604020202020204" pitchFamily="34" charset="0"/>
              <a:buNone/>
            </a:pPr>
            <a:r>
              <a:rPr lang="et-EE" sz="1200" dirty="0">
                <a:latin typeface="Aino" panose="02000603040504020204"/>
              </a:rPr>
              <a:t>Skaala: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1- Ühtegi kinnitust ei ole</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2- Kinnitused on ebaselged ja minimaalsed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3- Kuni poolte </a:t>
            </a:r>
            <a:r>
              <a:rPr lang="et-EE" sz="1200" b="0" i="0" dirty="0" err="1">
                <a:solidFill>
                  <a:srgbClr val="000000"/>
                </a:solidFill>
                <a:effectLst/>
                <a:latin typeface="Aino" panose="02000603040504020204"/>
              </a:rPr>
              <a:t>panustajate</a:t>
            </a:r>
            <a:r>
              <a:rPr lang="et-EE" sz="1200" b="0" i="0" dirty="0">
                <a:solidFill>
                  <a:srgbClr val="000000"/>
                </a:solidFill>
                <a:effectLst/>
                <a:latin typeface="Aino" panose="02000603040504020204"/>
              </a:rPr>
              <a:t> kinnitused on olemas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4- Enamus osapooltel on kinnitused. </a:t>
            </a:r>
          </a:p>
          <a:p>
            <a:pPr marL="0" indent="0">
              <a:buClr>
                <a:srgbClr val="0000CC"/>
              </a:buClr>
              <a:buFont typeface="Arial" panose="020B0604020202020204" pitchFamily="34" charset="0"/>
              <a:buNone/>
            </a:pPr>
            <a:r>
              <a:rPr lang="et-EE" sz="1200" b="0" i="0" dirty="0">
                <a:solidFill>
                  <a:srgbClr val="000000"/>
                </a:solidFill>
                <a:effectLst/>
                <a:latin typeface="Aino" panose="02000603040504020204"/>
              </a:rPr>
              <a:t>5- Kõik osapooled on kinnitanud kirjalikult ja selgelt, et nad panustavad digipöördesse</a:t>
            </a:r>
            <a:endParaRPr lang="et-EE" sz="1200" dirty="0">
              <a:latin typeface="Aino" panose="02000603040504020204"/>
            </a:endParaRPr>
          </a:p>
          <a:p>
            <a:endParaRPr lang="et-EE" dirty="0"/>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29</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43315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1" dirty="0">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54248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1" dirty="0">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5424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Eesti elu alus! Tegemist riigi kesksete teenustega, mida kasutavad kõik valitsemisalad!</a:t>
            </a:r>
          </a:p>
        </p:txBody>
      </p:sp>
      <p:sp>
        <p:nvSpPr>
          <p:cNvPr id="4" name="Slide Number Placeholder 3"/>
          <p:cNvSpPr>
            <a:spLocks noGrp="1"/>
          </p:cNvSpPr>
          <p:nvPr>
            <p:ph type="sldNum" sz="quarter" idx="5"/>
          </p:nvPr>
        </p:nvSpPr>
        <p:spPr/>
        <p:txBody>
          <a:bodyPr/>
          <a:lstStyle/>
          <a:p>
            <a:fld id="{EC68AE5D-E79D-4A76-A586-FF472B6DED4B}" type="slidenum">
              <a:rPr lang="en-US" smtClean="0"/>
              <a:t>34</a:t>
            </a:fld>
            <a:endParaRPr lang="en-US"/>
          </a:p>
        </p:txBody>
      </p:sp>
    </p:spTree>
    <p:extLst>
      <p:ext uri="{BB962C8B-B14F-4D97-AF65-F5344CB8AC3E}">
        <p14:creationId xmlns:p14="http://schemas.microsoft.com/office/powerpoint/2010/main" val="250066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Siin on võetud arvesse kõik kokku. Hinnangud, eelarved, personal.</a:t>
            </a:r>
          </a:p>
          <a:p>
            <a:r>
              <a:rPr lang="et-EE" dirty="0"/>
              <a:t>Hilisemalt MARU digipöörde all on MARU hinnanud ka enda seisu enda digipöörde nurga alt. </a:t>
            </a:r>
          </a:p>
        </p:txBody>
      </p:sp>
      <p:sp>
        <p:nvSpPr>
          <p:cNvPr id="4" name="Slide Number Placeholder 3"/>
          <p:cNvSpPr>
            <a:spLocks noGrp="1"/>
          </p:cNvSpPr>
          <p:nvPr>
            <p:ph type="sldNum" sz="quarter" idx="5"/>
          </p:nvPr>
        </p:nvSpPr>
        <p:spPr/>
        <p:txBody>
          <a:bodyPr/>
          <a:lstStyle/>
          <a:p>
            <a:fld id="{EC68AE5D-E79D-4A76-A586-FF472B6DED4B}" type="slidenum">
              <a:rPr lang="en-US" smtClean="0"/>
              <a:t>3</a:t>
            </a:fld>
            <a:endParaRPr lang="en-US"/>
          </a:p>
        </p:txBody>
      </p:sp>
    </p:spTree>
    <p:extLst>
      <p:ext uri="{BB962C8B-B14F-4D97-AF65-F5344CB8AC3E}">
        <p14:creationId xmlns:p14="http://schemas.microsoft.com/office/powerpoint/2010/main" val="2584880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MKM hindab:</a:t>
            </a:r>
          </a:p>
          <a:p>
            <a:r>
              <a:rPr lang="et-EE"/>
              <a:t>Kas on kaardistatud kõik võimalikud digipöörde osapooled, kes rahaliselt, inimestega või muul moel on vajalikud valdkonna digipöörde ellu viimisel?</a:t>
            </a:r>
          </a:p>
          <a:p>
            <a:endParaRPr lang="et-EE"/>
          </a:p>
          <a:p>
            <a:r>
              <a:rPr lang="et-EE"/>
              <a:t>Skaala: </a:t>
            </a:r>
          </a:p>
          <a:p>
            <a:r>
              <a:rPr lang="et-EE"/>
              <a:t>1- Osapooled ei ole kaardistatud</a:t>
            </a:r>
          </a:p>
          <a:p>
            <a:r>
              <a:rPr lang="et-EE"/>
              <a:t>2- Minimaalselt on osapooled välja toodud </a:t>
            </a:r>
          </a:p>
          <a:p>
            <a:r>
              <a:rPr lang="et-EE"/>
              <a:t>3- Pooled osapooled on välja toodud </a:t>
            </a:r>
          </a:p>
          <a:p>
            <a:r>
              <a:rPr lang="et-EE"/>
              <a:t>4- Enamus osapooli on kaardistatud </a:t>
            </a:r>
          </a:p>
          <a:p>
            <a:r>
              <a:rPr lang="et-EE"/>
              <a:t>5- Kõik osapooled on kaardistatud</a:t>
            </a:r>
          </a:p>
          <a:p>
            <a:endParaRPr lang="et-EE"/>
          </a:p>
          <a:p>
            <a:r>
              <a:rPr lang="et-EE"/>
              <a:t>MKM hindab:</a:t>
            </a:r>
          </a:p>
          <a:p>
            <a:r>
              <a:rPr lang="et-EE"/>
              <a:t>Kas digipöörde plaani </a:t>
            </a:r>
            <a:r>
              <a:rPr lang="et-EE" err="1"/>
              <a:t>panustajad</a:t>
            </a:r>
            <a:r>
              <a:rPr lang="et-EE"/>
              <a:t> on kinnitanud osaleda digipöördes (ressurss, inimesed, aeg, tahe)?</a:t>
            </a:r>
          </a:p>
          <a:p>
            <a:endParaRPr lang="et-EE"/>
          </a:p>
          <a:p>
            <a:r>
              <a:rPr lang="et-EE"/>
              <a:t>Skaala: </a:t>
            </a:r>
          </a:p>
          <a:p>
            <a:r>
              <a:rPr lang="et-EE"/>
              <a:t>1- Ühtegi kinnitust ei ole</a:t>
            </a:r>
          </a:p>
          <a:p>
            <a:r>
              <a:rPr lang="et-EE"/>
              <a:t>2- Kinnitused on ebaselged ja minimaalsed </a:t>
            </a:r>
          </a:p>
          <a:p>
            <a:r>
              <a:rPr lang="et-EE"/>
              <a:t>3- Kuni poolte </a:t>
            </a:r>
            <a:r>
              <a:rPr lang="et-EE" err="1"/>
              <a:t>panustajate</a:t>
            </a:r>
            <a:r>
              <a:rPr lang="et-EE"/>
              <a:t> kinnitused on olemas </a:t>
            </a:r>
          </a:p>
          <a:p>
            <a:r>
              <a:rPr lang="et-EE"/>
              <a:t>4- Enamus osapooltel on kinnitused. </a:t>
            </a:r>
          </a:p>
          <a:p>
            <a:r>
              <a:rPr lang="et-EE"/>
              <a:t>5- Kõik osapooled on kinnitanud kirjalikult ja selgelt, et nad panustavad digipöördesse</a:t>
            </a:r>
          </a:p>
          <a:p>
            <a:endParaRPr lang="et-EE"/>
          </a:p>
        </p:txBody>
      </p:sp>
      <p:sp>
        <p:nvSpPr>
          <p:cNvPr id="4" name="Slaidinumbri kohatäide 3"/>
          <p:cNvSpPr>
            <a:spLocks noGrp="1"/>
          </p:cNvSpPr>
          <p:nvPr>
            <p:ph type="sldNum" sz="quarter" idx="5"/>
          </p:nvPr>
        </p:nvSpPr>
        <p:spPr/>
        <p:txBody>
          <a:bodyPr/>
          <a:lstStyle/>
          <a:p>
            <a:fld id="{060E74EC-6030-450D-931C-CA56B33CBFB7}" type="slidenum">
              <a:rPr lang="et-EE" smtClean="0"/>
              <a:t>37</a:t>
            </a:fld>
            <a:endParaRPr lang="et-EE"/>
          </a:p>
        </p:txBody>
      </p:sp>
    </p:spTree>
    <p:extLst>
      <p:ext uri="{BB962C8B-B14F-4D97-AF65-F5344CB8AC3E}">
        <p14:creationId xmlns:p14="http://schemas.microsoft.com/office/powerpoint/2010/main" val="1254914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Illustreeriv slaid VA hindamise tööriista küsimuste juurde:</a:t>
            </a:r>
            <a:endParaRPr lang="en-US"/>
          </a:p>
          <a:p>
            <a:r>
              <a:rPr lang="et-EE"/>
              <a:t>Mis ulatuses on valitsemisala 2024.a IT eelarve täidetud?</a:t>
            </a:r>
            <a:br>
              <a:rPr lang="et-EE">
                <a:cs typeface="+mn-lt"/>
              </a:rPr>
            </a:br>
            <a:r>
              <a:rPr lang="et-EE"/>
              <a:t>Mis ulatuses on valitsemisala 2024.a IT eelarve tööjõukulu (konto 50) lõikes täidetud?</a:t>
            </a:r>
            <a:br>
              <a:rPr lang="et-EE">
                <a:cs typeface="+mn-lt"/>
              </a:rPr>
            </a:br>
            <a:r>
              <a:rPr lang="et-EE"/>
              <a:t>Mis ulatuses on valitsemisala 2024.a IT eelarve majandamiskulu (konto 55) lõikes täidetud?</a:t>
            </a:r>
            <a:br>
              <a:rPr lang="et-EE">
                <a:cs typeface="+mn-lt"/>
              </a:rPr>
            </a:br>
            <a:r>
              <a:rPr lang="et-EE"/>
              <a:t>Mis ulatuses on valitsemisala 2024.a IT eelarve investeeringute (konto 15) lõikes täidetud?</a:t>
            </a:r>
            <a:br>
              <a:rPr lang="et-EE">
                <a:cs typeface="+mn-lt"/>
              </a:rPr>
            </a:br>
            <a:endParaRPr lang="et-EE"/>
          </a:p>
          <a:p>
            <a:endParaRPr lang="et-EE"/>
          </a:p>
          <a:p>
            <a:pPr>
              <a:lnSpc>
                <a:spcPct val="90000"/>
              </a:lnSpc>
              <a:spcBef>
                <a:spcPts val="1000"/>
              </a:spcBef>
            </a:pPr>
            <a:r>
              <a:rPr lang="et-EE"/>
              <a:t>Selgitus: </a:t>
            </a:r>
            <a:endParaRPr lang="en-US">
              <a:cs typeface="Calibri" panose="020F0502020204030204"/>
            </a:endParaRPr>
          </a:p>
          <a:p>
            <a:pPr marL="285750" indent="-285750">
              <a:lnSpc>
                <a:spcPct val="90000"/>
              </a:lnSpc>
              <a:spcBef>
                <a:spcPts val="1000"/>
              </a:spcBef>
              <a:buFont typeface="Arial"/>
              <a:buChar char="•"/>
            </a:pPr>
            <a:r>
              <a:rPr lang="et-EE"/>
              <a:t>Eelarve täitmine 2024 (KEMIT KLIM REM) ja 2025 (+</a:t>
            </a:r>
            <a:r>
              <a:rPr lang="et-EE" err="1"/>
              <a:t>MaRu</a:t>
            </a:r>
            <a:r>
              <a:rPr lang="et-EE"/>
              <a:t>) planeeritav eelarve.</a:t>
            </a:r>
          </a:p>
          <a:p>
            <a:pPr marL="285750" indent="-285750">
              <a:lnSpc>
                <a:spcPct val="90000"/>
              </a:lnSpc>
              <a:spcBef>
                <a:spcPts val="1000"/>
              </a:spcBef>
              <a:buFont typeface="Arial"/>
              <a:buChar char="•"/>
            </a:pPr>
            <a:r>
              <a:rPr lang="et-EE"/>
              <a:t>Palume välja tuua allikatena riigieelarve, toetused, muud ning</a:t>
            </a:r>
          </a:p>
          <a:p>
            <a:pPr marL="285750" indent="-285750">
              <a:lnSpc>
                <a:spcPct val="90000"/>
              </a:lnSpc>
              <a:spcBef>
                <a:spcPts val="1000"/>
              </a:spcBef>
              <a:buFont typeface="Arial"/>
              <a:buChar char="•"/>
            </a:pPr>
            <a:r>
              <a:rPr lang="et-EE"/>
              <a:t>kululiikidena investeeringud, majandamiskulud, tööjõukulud, toetused ja muud. </a:t>
            </a:r>
          </a:p>
          <a:p>
            <a:pPr marL="285750" indent="-285750">
              <a:lnSpc>
                <a:spcPct val="90000"/>
              </a:lnSpc>
              <a:spcBef>
                <a:spcPts val="1000"/>
              </a:spcBef>
              <a:buFont typeface="Arial"/>
              <a:buChar char="•"/>
            </a:pPr>
            <a:endParaRPr lang="et-EE"/>
          </a:p>
          <a:p>
            <a:pPr marL="285750" indent="-285750">
              <a:lnSpc>
                <a:spcPct val="90000"/>
              </a:lnSpc>
              <a:spcBef>
                <a:spcPts val="1000"/>
              </a:spcBef>
              <a:buFont typeface="Arial"/>
              <a:buChar char="•"/>
            </a:pPr>
            <a:r>
              <a:rPr lang="et-EE"/>
              <a:t>Näidistabelid ja jooniste põhi Excelis „Detailsem plaan“ lehel „Ettekande arvutused“.</a:t>
            </a:r>
          </a:p>
        </p:txBody>
      </p:sp>
      <p:sp>
        <p:nvSpPr>
          <p:cNvPr id="4" name="Slaidinumbri kohatäide 3"/>
          <p:cNvSpPr>
            <a:spLocks noGrp="1"/>
          </p:cNvSpPr>
          <p:nvPr>
            <p:ph type="sldNum"/>
          </p:nvPr>
        </p:nvSpPr>
        <p:spPr/>
        <p:txBody>
          <a:bodyPr/>
          <a:lstStyle/>
          <a:p>
            <a:fld id="{9137B0FE-B827-43E6-9F1A-73A7AB4ED6CD}" type="slidenum">
              <a:rPr lang="et-EE" altLang="en-US" smtClean="0"/>
              <a:pPr/>
              <a:t>38</a:t>
            </a:fld>
            <a:endParaRPr lang="et-EE" altLang="en-US"/>
          </a:p>
        </p:txBody>
      </p:sp>
    </p:spTree>
    <p:extLst>
      <p:ext uri="{BB962C8B-B14F-4D97-AF65-F5344CB8AC3E}">
        <p14:creationId xmlns:p14="http://schemas.microsoft.com/office/powerpoint/2010/main" val="1708145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KEMIT: Õigus- ja </a:t>
            </a:r>
            <a:r>
              <a:rPr lang="et-EE" err="1"/>
              <a:t>adminvaldkonnas</a:t>
            </a:r>
            <a:r>
              <a:rPr lang="et-EE"/>
              <a:t> täitmata kohti tõstame vastavalt vajadusele ringi mujale, neid ei plaanita täita tugispetsialistidega vms</a:t>
            </a:r>
          </a:p>
          <a:p>
            <a:endParaRPr lang="et-EE">
              <a:cs typeface="Calibri"/>
            </a:endParaRPr>
          </a:p>
          <a:p>
            <a:r>
              <a:rPr lang="et-EE"/>
              <a:t>MKM: Illustreeriv slaid VA hindamise tööriista küsimuste juurde:</a:t>
            </a:r>
            <a:endParaRPr lang="en-US"/>
          </a:p>
          <a:p>
            <a:r>
              <a:rPr lang="et-EE"/>
              <a:t>  Mis ulatuses on valitsemisala üleselt täidetud IT töökohad? </a:t>
            </a:r>
            <a:endParaRPr lang="en-US"/>
          </a:p>
          <a:p>
            <a:r>
              <a:rPr lang="et-EE"/>
              <a:t>  Kui palju on valitsemisala üleselt täitmata IT töökohti? </a:t>
            </a:r>
            <a:endParaRPr lang="en-US"/>
          </a:p>
          <a:p>
            <a:r>
              <a:rPr lang="et-EE"/>
              <a:t>  IT personali muutus aastate lõikes.</a:t>
            </a:r>
            <a:endParaRPr lang="en-US"/>
          </a:p>
          <a:p>
            <a:endParaRPr lang="et-EE">
              <a:cs typeface="Calibri"/>
            </a:endParaRPr>
          </a:p>
          <a:p>
            <a:pPr marL="171450" indent="-171450">
              <a:lnSpc>
                <a:spcPct val="90000"/>
              </a:lnSpc>
              <a:spcBef>
                <a:spcPts val="1000"/>
              </a:spcBef>
              <a:buFont typeface="Arial"/>
              <a:buChar char="•"/>
            </a:pPr>
            <a:r>
              <a:rPr lang="et-EE"/>
              <a:t>Selgitus: </a:t>
            </a:r>
            <a:endParaRPr lang="en-US"/>
          </a:p>
          <a:p>
            <a:pPr marL="171450" indent="-171450">
              <a:lnSpc>
                <a:spcPct val="90000"/>
              </a:lnSpc>
              <a:spcBef>
                <a:spcPts val="1000"/>
              </a:spcBef>
              <a:buFont typeface="Arial"/>
              <a:buChar char="•"/>
            </a:pPr>
            <a:r>
              <a:rPr lang="et-EE"/>
              <a:t>Visualiseerida 2023 ja 2024 valitsemisala IT personal. </a:t>
            </a:r>
            <a:endParaRPr lang="en-US"/>
          </a:p>
          <a:p>
            <a:pPr marL="171450" indent="-171450">
              <a:lnSpc>
                <a:spcPct val="90000"/>
              </a:lnSpc>
              <a:spcBef>
                <a:spcPts val="1000"/>
              </a:spcBef>
              <a:buFont typeface="Arial"/>
              <a:buChar char="•"/>
            </a:pPr>
            <a:r>
              <a:rPr lang="et-EE"/>
              <a:t>Palju on täidetud IT personali ametikohti ja kui palju on vabasid ametikohti tööperede lõikes või ametinimetuste lõikes, kumb iganes on täpsem ja õigem.</a:t>
            </a:r>
            <a:endParaRPr lang="en-US"/>
          </a:p>
          <a:p>
            <a:pPr marL="171450" indent="-171450">
              <a:lnSpc>
                <a:spcPct val="90000"/>
              </a:lnSpc>
              <a:spcBef>
                <a:spcPts val="1000"/>
              </a:spcBef>
              <a:buFont typeface="Arial"/>
              <a:buChar char="•"/>
            </a:pPr>
            <a:r>
              <a:rPr lang="et-EE"/>
              <a:t>Lisaks palume välja tuua IT personali muutus aastate lõikes.</a:t>
            </a:r>
            <a:endParaRPr lang="en-US"/>
          </a:p>
          <a:p>
            <a:pPr marL="171450" indent="-171450">
              <a:lnSpc>
                <a:spcPct val="90000"/>
              </a:lnSpc>
              <a:spcBef>
                <a:spcPts val="1000"/>
              </a:spcBef>
              <a:buFont typeface="Arial"/>
              <a:buChar char="•"/>
            </a:pPr>
            <a:r>
              <a:rPr lang="et-EE"/>
              <a:t>Näidistabelid ja jooniste põhi Excelis „Detailsem plaan“ lehel „Ettekande arvutused“.</a:t>
            </a:r>
            <a:endParaRPr lang="en-US"/>
          </a:p>
          <a:p>
            <a:endParaRPr lang="et-EE">
              <a:cs typeface="Calibri"/>
            </a:endParaRPr>
          </a:p>
          <a:p>
            <a:endParaRPr lang="et-EE">
              <a:cs typeface="Calibri"/>
            </a:endParaRPr>
          </a:p>
          <a:p>
            <a:endParaRPr lang="et-EE">
              <a:cs typeface="Calibri"/>
            </a:endParaRPr>
          </a:p>
        </p:txBody>
      </p:sp>
      <p:sp>
        <p:nvSpPr>
          <p:cNvPr id="4" name="Slaidinumbri kohatäide 3"/>
          <p:cNvSpPr>
            <a:spLocks noGrp="1"/>
          </p:cNvSpPr>
          <p:nvPr>
            <p:ph type="sldNum"/>
          </p:nvPr>
        </p:nvSpPr>
        <p:spPr/>
        <p:txBody>
          <a:bodyPr/>
          <a:lstStyle/>
          <a:p>
            <a:fld id="{9137B0FE-B827-43E6-9F1A-73A7AB4ED6CD}" type="slidenum">
              <a:rPr lang="et-EE" altLang="en-US" smtClean="0"/>
              <a:pPr/>
              <a:t>39</a:t>
            </a:fld>
            <a:endParaRPr lang="et-EE" altLang="en-US"/>
          </a:p>
        </p:txBody>
      </p:sp>
    </p:spTree>
    <p:extLst>
      <p:ext uri="{BB962C8B-B14F-4D97-AF65-F5344CB8AC3E}">
        <p14:creationId xmlns:p14="http://schemas.microsoft.com/office/powerpoint/2010/main" val="2182580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Palume vastavalt „Digipöörde hindamisleht“ Excelis olevale VA hindamise tööriista </a:t>
            </a:r>
            <a:r>
              <a:rPr lang="et-EE" err="1"/>
              <a:t>checklistile</a:t>
            </a:r>
            <a:r>
              <a:rPr lang="et-EE"/>
              <a:t> anda koondhinnang VA võimekusele (punane, kollane, roheline). Vajadusel võib juurde lisada selgituse</a:t>
            </a:r>
          </a:p>
        </p:txBody>
      </p:sp>
      <p:sp>
        <p:nvSpPr>
          <p:cNvPr id="4" name="Slaidinumbri kohatäide 3"/>
          <p:cNvSpPr>
            <a:spLocks noGrp="1"/>
          </p:cNvSpPr>
          <p:nvPr>
            <p:ph type="sldNum" sz="quarter" idx="5"/>
          </p:nvPr>
        </p:nvSpPr>
        <p:spPr/>
        <p:txBody>
          <a:bodyPr/>
          <a:lstStyle/>
          <a:p>
            <a:fld id="{060E74EC-6030-450D-931C-CA56B33CBFB7}" type="slidenum">
              <a:rPr lang="et-EE" smtClean="0"/>
              <a:t>40</a:t>
            </a:fld>
            <a:endParaRPr lang="et-EE"/>
          </a:p>
        </p:txBody>
      </p:sp>
    </p:spTree>
    <p:extLst>
      <p:ext uri="{BB962C8B-B14F-4D97-AF65-F5344CB8AC3E}">
        <p14:creationId xmlns:p14="http://schemas.microsoft.com/office/powerpoint/2010/main" val="618163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C68AE5D-E79D-4A76-A586-FF472B6DED4B}" type="slidenum">
              <a:rPr lang="en-US" smtClean="0"/>
              <a:t>41</a:t>
            </a:fld>
            <a:endParaRPr lang="en-US"/>
          </a:p>
        </p:txBody>
      </p:sp>
    </p:spTree>
    <p:extLst>
      <p:ext uri="{BB962C8B-B14F-4D97-AF65-F5344CB8AC3E}">
        <p14:creationId xmlns:p14="http://schemas.microsoft.com/office/powerpoint/2010/main" val="293203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indent="0">
              <a:buClr>
                <a:srgbClr val="0000CC"/>
              </a:buClr>
              <a:buFont typeface="Arial" panose="020B0604020202020204" pitchFamily="34" charset="0"/>
              <a:buNone/>
            </a:pPr>
            <a:r>
              <a:rPr lang="et-EE" sz="1600">
                <a:latin typeface="Aino" panose="02000603040504020204" pitchFamily="50" charset="-70"/>
              </a:rPr>
              <a:t>MKM hindab:</a:t>
            </a:r>
          </a:p>
          <a:p>
            <a:pPr marL="0" indent="0">
              <a:buClr>
                <a:srgbClr val="0000CC"/>
              </a:buClr>
              <a:buFont typeface="Arial" panose="020B0604020202020204" pitchFamily="34" charset="0"/>
              <a:buNone/>
            </a:pPr>
            <a:r>
              <a:rPr lang="et-EE" sz="1200" b="0" i="0">
                <a:solidFill>
                  <a:srgbClr val="000000"/>
                </a:solidFill>
                <a:effectLst/>
                <a:latin typeface="Roboto" panose="02000000000000000000" pitchFamily="2" charset="0"/>
              </a:rPr>
              <a:t>Kas on selgelt välja toodud digipöörde seos valdkonna strateegiliste ja äriliste eesmärkidega?</a:t>
            </a:r>
          </a:p>
          <a:p>
            <a:pPr marL="0" indent="0">
              <a:buClr>
                <a:srgbClr val="0000CC"/>
              </a:buClr>
              <a:buFont typeface="Arial" panose="020B0604020202020204" pitchFamily="34" charset="0"/>
              <a:buNone/>
            </a:pPr>
            <a:endParaRPr lang="et-EE" sz="1600">
              <a:latin typeface="Aino" panose="02000603040504020204" pitchFamily="50" charset="-70"/>
            </a:endParaRPr>
          </a:p>
          <a:p>
            <a:pPr marL="0" indent="0">
              <a:buClr>
                <a:srgbClr val="0000CC"/>
              </a:buClr>
              <a:buFont typeface="Arial" panose="020B0604020202020204" pitchFamily="34" charset="0"/>
              <a:buNone/>
            </a:pPr>
            <a:r>
              <a:rPr lang="et-EE" sz="1600">
                <a:latin typeface="Aino" panose="02000603040504020204" pitchFamily="50" charset="-70"/>
              </a:rPr>
              <a:t>Skaala: </a:t>
            </a:r>
          </a:p>
          <a:p>
            <a:pPr marL="0" indent="0">
              <a:buClr>
                <a:srgbClr val="0000CC"/>
              </a:buClr>
              <a:buFont typeface="Arial" panose="020B0604020202020204" pitchFamily="34" charset="0"/>
              <a:buNone/>
            </a:pPr>
            <a:r>
              <a:rPr lang="et-EE" sz="1200" b="0" i="0">
                <a:solidFill>
                  <a:srgbClr val="000000"/>
                </a:solidFill>
                <a:effectLst/>
                <a:latin typeface="Roboto" panose="02000000000000000000" pitchFamily="2" charset="0"/>
              </a:rPr>
              <a:t>1- Digipööre ei vasta valdkonna strateegiale ning pole seotud äriliste eesmärkidega </a:t>
            </a:r>
          </a:p>
          <a:p>
            <a:pPr marL="0" indent="0">
              <a:buClr>
                <a:srgbClr val="0000CC"/>
              </a:buClr>
              <a:buFont typeface="Arial" panose="020B0604020202020204" pitchFamily="34" charset="0"/>
              <a:buNone/>
            </a:pPr>
            <a:r>
              <a:rPr lang="et-EE" sz="1200" b="0" i="0">
                <a:solidFill>
                  <a:srgbClr val="000000"/>
                </a:solidFill>
                <a:effectLst/>
                <a:latin typeface="Roboto" panose="02000000000000000000" pitchFamily="2" charset="0"/>
              </a:rPr>
              <a:t>2- Digipööre vastab osaliselt valdkonna strateegiale, kuid pole seotud äriliste eesmärkidega </a:t>
            </a:r>
          </a:p>
          <a:p>
            <a:pPr marL="0" indent="0">
              <a:buClr>
                <a:srgbClr val="0000CC"/>
              </a:buClr>
              <a:buFont typeface="Arial" panose="020B0604020202020204" pitchFamily="34" charset="0"/>
              <a:buNone/>
            </a:pPr>
            <a:r>
              <a:rPr lang="et-EE" sz="1200" b="0" i="0">
                <a:solidFill>
                  <a:srgbClr val="000000"/>
                </a:solidFill>
                <a:effectLst/>
                <a:latin typeface="Roboto" panose="02000000000000000000" pitchFamily="2" charset="0"/>
              </a:rPr>
              <a:t>3- Digipööre vastab osaliselt valdkonna strateegiale, ja on osaliselt seotud äriliste eesmärkidega</a:t>
            </a:r>
          </a:p>
          <a:p>
            <a:pPr marL="0" indent="0">
              <a:buClr>
                <a:srgbClr val="0000CC"/>
              </a:buClr>
              <a:buFont typeface="Arial" panose="020B0604020202020204" pitchFamily="34" charset="0"/>
              <a:buNone/>
            </a:pPr>
            <a:r>
              <a:rPr lang="et-EE" sz="1200" b="0" i="0">
                <a:solidFill>
                  <a:srgbClr val="000000"/>
                </a:solidFill>
                <a:effectLst/>
                <a:latin typeface="Roboto" panose="02000000000000000000" pitchFamily="2" charset="0"/>
              </a:rPr>
              <a:t>4- Digipööre vastab täielikult valdkonna strateegiale, kuid seos äriliste eesmärkidega on ebaselge </a:t>
            </a:r>
          </a:p>
          <a:p>
            <a:pPr marL="0" indent="0">
              <a:buClr>
                <a:srgbClr val="0000CC"/>
              </a:buClr>
              <a:buFont typeface="Arial" panose="020B0604020202020204" pitchFamily="34" charset="0"/>
              <a:buNone/>
            </a:pPr>
            <a:r>
              <a:rPr lang="et-EE" sz="1200" b="0" i="0">
                <a:solidFill>
                  <a:srgbClr val="000000"/>
                </a:solidFill>
                <a:effectLst/>
                <a:latin typeface="Roboto" panose="02000000000000000000" pitchFamily="2" charset="0"/>
              </a:rPr>
              <a:t>5- Digipööre vastab täielikult valdkonna strateegiale ning on seotud selgelt äriliste eesmärkidega</a:t>
            </a:r>
            <a:endParaRPr lang="et-EE" sz="1600">
              <a:latin typeface="Aino" panose="02000603040504020204" pitchFamily="50" charset="-70"/>
            </a:endParaRPr>
          </a:p>
          <a:p>
            <a:endParaRPr lang="et-EE"/>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43</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447501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cs typeface="Calibri"/>
              </a:rPr>
              <a:t>Ruumiinfo </a:t>
            </a:r>
          </a:p>
          <a:p>
            <a:endParaRPr lang="et-EE"/>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44</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374248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060E74EC-6030-450D-931C-CA56B33CBFB7}" type="slidenum">
              <a:rPr lang="et-EE" smtClean="0"/>
              <a:t>46</a:t>
            </a:fld>
            <a:endParaRPr lang="et-EE"/>
          </a:p>
        </p:txBody>
      </p:sp>
    </p:spTree>
    <p:extLst>
      <p:ext uri="{BB962C8B-B14F-4D97-AF65-F5344CB8AC3E}">
        <p14:creationId xmlns:p14="http://schemas.microsoft.com/office/powerpoint/2010/main" val="1931370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i="0">
                <a:solidFill>
                  <a:srgbClr val="000000"/>
                </a:solidFill>
                <a:effectLst/>
                <a:latin typeface="Aino" panose="02000603040504020204" pitchFamily="50" charset="0"/>
              </a:rPr>
              <a:t>MKM hindab:</a:t>
            </a:r>
          </a:p>
          <a:p>
            <a:r>
              <a:rPr lang="et-EE" b="0" i="0">
                <a:solidFill>
                  <a:srgbClr val="000000"/>
                </a:solidFill>
                <a:effectLst/>
                <a:latin typeface="Aino" panose="02000603040504020204" pitchFamily="50" charset="0"/>
              </a:rPr>
              <a:t>Kas on läbi mõeldud muudatuste juhtimismudel digipöörde ellu viimiseks?</a:t>
            </a:r>
          </a:p>
          <a:p>
            <a:endParaRPr lang="et-EE">
              <a:solidFill>
                <a:srgbClr val="000000"/>
              </a:solidFill>
              <a:latin typeface="Aino" panose="02000603040504020204" pitchFamily="50" charset="0"/>
            </a:endParaRPr>
          </a:p>
          <a:p>
            <a:r>
              <a:rPr lang="et-EE" b="0" i="0">
                <a:solidFill>
                  <a:srgbClr val="000000"/>
                </a:solidFill>
                <a:effectLst/>
                <a:latin typeface="Aino" panose="02000603040504020204" pitchFamily="50" charset="0"/>
              </a:rPr>
              <a:t>1- Muudatuste juhtimismudel on läbi mõtlemata </a:t>
            </a:r>
          </a:p>
          <a:p>
            <a:r>
              <a:rPr lang="et-EE" b="0" i="0">
                <a:solidFill>
                  <a:srgbClr val="000000"/>
                </a:solidFill>
                <a:effectLst/>
                <a:latin typeface="Aino" panose="02000603040504020204" pitchFamily="50" charset="0"/>
              </a:rPr>
              <a:t>2- Muudatuste juhtimismudel on minimaalselt läbi mõeldud </a:t>
            </a:r>
          </a:p>
          <a:p>
            <a:r>
              <a:rPr lang="et-EE" b="0" i="0">
                <a:solidFill>
                  <a:srgbClr val="000000"/>
                </a:solidFill>
                <a:effectLst/>
                <a:latin typeface="Aino" panose="02000603040504020204" pitchFamily="50" charset="0"/>
              </a:rPr>
              <a:t>3- Muudatuste juhtimismudel on osaliselt läbi mõeldud </a:t>
            </a:r>
          </a:p>
          <a:p>
            <a:r>
              <a:rPr lang="et-EE" b="0" i="0">
                <a:solidFill>
                  <a:srgbClr val="000000"/>
                </a:solidFill>
                <a:effectLst/>
                <a:latin typeface="Aino" panose="02000603040504020204" pitchFamily="50" charset="0"/>
              </a:rPr>
              <a:t>4- Muudatuste juhtimismudel on eeskujulikult läbi mõeldud, aga ei ole juurutustegevusi </a:t>
            </a:r>
          </a:p>
          <a:p>
            <a:r>
              <a:rPr lang="et-EE" b="0" i="0">
                <a:solidFill>
                  <a:srgbClr val="000000"/>
                </a:solidFill>
                <a:effectLst/>
                <a:latin typeface="Aino" panose="02000603040504020204" pitchFamily="50" charset="0"/>
              </a:rPr>
              <a:t>5- Muudatuste juhtimismudel on eeskujulikult läbi mõeldud ning tehtud või tehakse juba konkreetseid samme selle juurutamiseks (või on juba juurutatud)</a:t>
            </a:r>
            <a:endParaRPr lang="et-EE">
              <a:latin typeface="Aino" panose="02000603040504020204" pitchFamily="50" charset="0"/>
            </a:endParaRPr>
          </a:p>
          <a:p>
            <a:endParaRPr lang="et-EE"/>
          </a:p>
        </p:txBody>
      </p:sp>
      <p:sp>
        <p:nvSpPr>
          <p:cNvPr id="4" name="Slaidinumbri kohatäide 3"/>
          <p:cNvSpPr>
            <a:spLocks noGrp="1"/>
          </p:cNvSpPr>
          <p:nvPr>
            <p:ph type="sldNum"/>
          </p:nvPr>
        </p:nvSpPr>
        <p:spPr/>
        <p:txBody>
          <a:bodyPr/>
          <a:lstStyle/>
          <a:p>
            <a:fld id="{9137B0FE-B827-43E6-9F1A-73A7AB4ED6CD}" type="slidenum">
              <a:rPr lang="et-EE" altLang="en-US" smtClean="0"/>
              <a:pPr/>
              <a:t>49</a:t>
            </a:fld>
            <a:endParaRPr lang="et-EE" altLang="en-US"/>
          </a:p>
        </p:txBody>
      </p:sp>
    </p:spTree>
    <p:extLst>
      <p:ext uri="{BB962C8B-B14F-4D97-AF65-F5344CB8AC3E}">
        <p14:creationId xmlns:p14="http://schemas.microsoft.com/office/powerpoint/2010/main" val="2336206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0">
                <a:latin typeface="Roboto Condensed"/>
              </a:rPr>
              <a:t>A4 katab erinevaid küsimusi VA Digipöörde hindamisleht failis.</a:t>
            </a: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9999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Jutupunkte:</a:t>
            </a:r>
          </a:p>
          <a:p>
            <a:pPr marL="171450" indent="-171450">
              <a:buFont typeface="Arial" panose="020B0604020202020204" pitchFamily="34" charset="0"/>
              <a:buChar char="•"/>
            </a:pPr>
            <a:r>
              <a:rPr lang="et-EE" dirty="0"/>
              <a:t>Investeeringute eelarve täitmise madal % - saime baasrahastusse vahendid alles peale RE2024 otsuseid </a:t>
            </a:r>
            <a:r>
              <a:rPr lang="et-EE" dirty="0" err="1"/>
              <a:t>septembis</a:t>
            </a:r>
            <a:r>
              <a:rPr lang="et-EE" dirty="0"/>
              <a:t>. Enne seda oli meil 2024 investeeringuteks aasta kohta vaid 270k. Ebakindluses hoidsime varu, et saaks ülekantavate rahadega midagigi katta.</a:t>
            </a:r>
          </a:p>
          <a:p>
            <a:pPr marL="171450" indent="-171450">
              <a:buFont typeface="Arial" panose="020B0604020202020204" pitchFamily="34" charset="0"/>
              <a:buChar char="•"/>
            </a:pPr>
            <a:r>
              <a:rPr lang="et-EE" dirty="0"/>
              <a:t>Eelarve täitmise osas pole Maa-ameti numbreid arvestatud, sest nende vahendid kajastuvad </a:t>
            </a:r>
            <a:r>
              <a:rPr lang="et-EE" dirty="0" err="1"/>
              <a:t>KEMITi</a:t>
            </a:r>
            <a:r>
              <a:rPr lang="et-EE" dirty="0"/>
              <a:t> eelarves.</a:t>
            </a:r>
          </a:p>
          <a:p>
            <a:endParaRPr lang="et-EE" dirty="0"/>
          </a:p>
          <a:p>
            <a:r>
              <a:rPr lang="et-EE" dirty="0"/>
              <a:t>Illustreeriv slaid VA hindamise tööriista küsimuste juurde:</a:t>
            </a:r>
          </a:p>
          <a:p>
            <a:r>
              <a:rPr lang="et-EE" sz="1200" b="0" dirty="0">
                <a:latin typeface="Aino Headline" panose="020B0303040504020204" pitchFamily="34" charset="0"/>
              </a:rPr>
              <a:t>Mis ulatuses on valitsemisala 2023.a IT eelarve täidetud?</a:t>
            </a:r>
            <a:br>
              <a:rPr lang="et-EE" sz="1200" b="0" dirty="0">
                <a:latin typeface="Aino Headline" panose="020B0303040504020204" pitchFamily="34" charset="0"/>
              </a:rPr>
            </a:br>
            <a:r>
              <a:rPr lang="et-EE" sz="1200" b="0" dirty="0">
                <a:latin typeface="Aino Headline" panose="020B0303040504020204" pitchFamily="34" charset="0"/>
              </a:rPr>
              <a:t>Mis ulatuses on valitsemisala 2023.a IT eelarve tööjõukulu (konto 50) lõikes täidetud?</a:t>
            </a:r>
            <a:br>
              <a:rPr lang="et-EE" sz="1200" b="0" dirty="0">
                <a:latin typeface="Aino Headline" panose="020B0303040504020204" pitchFamily="34" charset="0"/>
              </a:rPr>
            </a:br>
            <a:r>
              <a:rPr lang="et-EE" sz="1200" b="0" dirty="0">
                <a:latin typeface="Aino Headline" panose="020B0303040504020204" pitchFamily="34" charset="0"/>
              </a:rPr>
              <a:t>Mis ulatuses on valitsemisala 2023.a IT eelarve majandamiskulu (konto 55) lõikes täidetud?</a:t>
            </a:r>
            <a:br>
              <a:rPr lang="et-EE" sz="1200" b="0" dirty="0">
                <a:latin typeface="Aino Headline" panose="020B0303040504020204" pitchFamily="34" charset="0"/>
              </a:rPr>
            </a:br>
            <a:r>
              <a:rPr lang="et-EE" sz="1200" b="0" dirty="0">
                <a:latin typeface="Aino Headline" panose="020B0303040504020204" pitchFamily="34" charset="0"/>
              </a:rPr>
              <a:t>Mis ulatuses on valitsemisala 2023.a IT eelarve investeeringute (konto 15) lõikes täidetud?</a:t>
            </a:r>
          </a:p>
          <a:p>
            <a:endParaRPr lang="et-EE" sz="1200" b="0" dirty="0">
              <a:latin typeface="Aino Headline" panose="020B0303040504020204" pitchFamily="34" charset="0"/>
            </a:endParaRPr>
          </a:p>
          <a:p>
            <a:br>
              <a:rPr lang="et-EE" sz="1200" b="1" dirty="0">
                <a:latin typeface="Aino Headline" panose="020B0303040504020204" pitchFamily="34" charset="0"/>
              </a:rPr>
            </a:br>
            <a:endParaRPr lang="et-EE" dirty="0"/>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4</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1708145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aseline="0" dirty="0"/>
              <a:t>MKM hindab:</a:t>
            </a:r>
          </a:p>
          <a:p>
            <a:r>
              <a:rPr lang="et-EE" sz="1800" b="0" i="0" u="none" strike="noStrike" dirty="0">
                <a:solidFill>
                  <a:srgbClr val="000000"/>
                </a:solidFill>
                <a:effectLst/>
                <a:latin typeface="Calibri" panose="020F0502020204030204" pitchFamily="34" charset="0"/>
              </a:rPr>
              <a:t>Kas digipöörde teekaart  on vastavalt digipöörde visioonile läbi mõeldud?</a:t>
            </a:r>
            <a:r>
              <a:rPr lang="et-EE" dirty="0"/>
              <a:t> </a:t>
            </a:r>
            <a:endParaRPr lang="et-EE" baseline="0" dirty="0"/>
          </a:p>
          <a:p>
            <a:endParaRPr lang="et-EE" baseline="0" dirty="0"/>
          </a:p>
          <a:p>
            <a:r>
              <a:rPr lang="et-EE" sz="1800" b="0" i="0" u="none" strike="noStrike" dirty="0">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1- Teekaart ei vasta visioonile ja puudub selge plaan</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2- Teekaart ei vasta visioonile, aga on olemas üldine plaan</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3- Teekaart vastab visioonile ja on olemas üldine plaan</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4- Teekaart vastab visioonile, aga plaan ei ole täiuslik</a:t>
            </a:r>
            <a:br>
              <a:rPr lang="et-EE" sz="1800" b="0" i="0" u="none" strike="noStrike" dirty="0">
                <a:solidFill>
                  <a:srgbClr val="000000"/>
                </a:solidFill>
                <a:effectLst/>
                <a:latin typeface="Calibri" panose="020F0502020204030204" pitchFamily="34" charset="0"/>
              </a:rPr>
            </a:br>
            <a:r>
              <a:rPr lang="et-EE" sz="1800" b="0" i="0" u="none" strike="noStrike" dirty="0">
                <a:solidFill>
                  <a:srgbClr val="000000"/>
                </a:solidFill>
                <a:effectLst/>
                <a:latin typeface="Calibri" panose="020F0502020204030204" pitchFamily="34" charset="0"/>
              </a:rPr>
              <a:t>5- Teekaart vastab visioonile ja plaan on detailse infoga"</a:t>
            </a:r>
            <a:r>
              <a:rPr lang="et-EE" dirty="0"/>
              <a:t> </a:t>
            </a:r>
            <a:endParaRPr lang="et-EE" baseline="0" dirty="0"/>
          </a:p>
          <a:p>
            <a:endParaRPr lang="et-EE" baseline="0" dirty="0"/>
          </a:p>
        </p:txBody>
      </p:sp>
      <p:sp>
        <p:nvSpPr>
          <p:cNvPr id="4" name="Slaidinumbri kohatäide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52</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2497031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t>MKM hindab:</a:t>
            </a:r>
          </a:p>
          <a:p>
            <a:r>
              <a:rPr lang="et-EE" sz="1200" b="0" i="0">
                <a:effectLst/>
                <a:latin typeface="Calibri" panose="020F0502020204030204" pitchFamily="34" charset="0"/>
              </a:rPr>
              <a:t>1- Pole väärtuspakkumist ega numbreid juures </a:t>
            </a:r>
            <a:br>
              <a:rPr lang="et-EE" sz="1200" b="0" i="0">
                <a:effectLst/>
                <a:latin typeface="Calibri" panose="020F0502020204030204" pitchFamily="34" charset="0"/>
              </a:rPr>
            </a:br>
            <a:r>
              <a:rPr lang="et-EE" sz="1200" b="0" i="0">
                <a:effectLst/>
                <a:latin typeface="Calibri" panose="020F0502020204030204" pitchFamily="34" charset="0"/>
              </a:rPr>
              <a:t>2- On väärtuspakkumine ja numbreid pole ning </a:t>
            </a:r>
            <a:r>
              <a:rPr lang="et-EE" sz="1200" b="0" i="0" err="1">
                <a:effectLst/>
                <a:latin typeface="Calibri" panose="020F0502020204030204" pitchFamily="34" charset="0"/>
              </a:rPr>
              <a:t>riigiline</a:t>
            </a:r>
            <a:r>
              <a:rPr lang="et-EE" sz="1200" b="0" i="0">
                <a:effectLst/>
                <a:latin typeface="Calibri" panose="020F0502020204030204" pitchFamily="34" charset="0"/>
              </a:rPr>
              <a:t> rahaline kokkuhoid puudub</a:t>
            </a:r>
            <a:br>
              <a:rPr lang="et-EE" sz="1200" b="0" i="0">
                <a:effectLst/>
                <a:latin typeface="Calibri" panose="020F0502020204030204" pitchFamily="34" charset="0"/>
              </a:rPr>
            </a:br>
            <a:r>
              <a:rPr lang="et-EE" sz="1200" b="0" i="0">
                <a:effectLst/>
                <a:latin typeface="Calibri" panose="020F0502020204030204" pitchFamily="34" charset="0"/>
              </a:rPr>
              <a:t>3- On väärtuspakkumine, aga numbrid on ebaselged või negatiivse trendiga ning riigile rahaline kokkuhoid puudub</a:t>
            </a:r>
            <a:br>
              <a:rPr lang="et-EE" sz="1200" b="0" i="0">
                <a:effectLst/>
                <a:latin typeface="Calibri" panose="020F0502020204030204" pitchFamily="34" charset="0"/>
              </a:rPr>
            </a:br>
            <a:r>
              <a:rPr lang="et-EE" sz="1200" b="0" i="0">
                <a:effectLst/>
                <a:latin typeface="Calibri" panose="020F0502020204030204" pitchFamily="34" charset="0"/>
              </a:rPr>
              <a:t>4- On väärtuspakkumine ja numbrid olemas, aga riigile rahaline kokkuhoid puudub</a:t>
            </a:r>
            <a:br>
              <a:rPr lang="et-EE" sz="1200" b="0" i="0">
                <a:effectLst/>
                <a:latin typeface="Calibri" panose="020F0502020204030204" pitchFamily="34" charset="0"/>
              </a:rPr>
            </a:br>
            <a:r>
              <a:rPr lang="et-EE" sz="1200" b="0" i="0">
                <a:effectLst/>
                <a:latin typeface="Calibri" panose="020F0502020204030204" pitchFamily="34" charset="0"/>
              </a:rPr>
              <a:t>5- On olemas numbriline väärtuspakkumine, sh põhjalik tasuvusanalüüs koos </a:t>
            </a:r>
            <a:r>
              <a:rPr lang="et-EE" sz="1200" b="0" i="0" err="1">
                <a:effectLst/>
                <a:latin typeface="Calibri" panose="020F0502020204030204" pitchFamily="34" charset="0"/>
              </a:rPr>
              <a:t>kokkuhoitavate</a:t>
            </a:r>
            <a:r>
              <a:rPr lang="et-EE" sz="1200" b="0" i="0">
                <a:effectLst/>
                <a:latin typeface="Calibri" panose="020F0502020204030204" pitchFamily="34" charset="0"/>
              </a:rPr>
              <a:t> numbritega</a:t>
            </a:r>
          </a:p>
          <a:p>
            <a:endParaRPr lang="et-EE" sz="1200" b="0" i="0">
              <a:effectLst/>
              <a:latin typeface="Calibri" panose="020F0502020204030204" pitchFamily="34" charset="0"/>
            </a:endParaRPr>
          </a:p>
          <a:p>
            <a:r>
              <a:rPr lang="et-EE" sz="1200" b="0" i="0">
                <a:effectLst/>
                <a:latin typeface="Calibri" panose="020F0502020204030204" pitchFamily="34" charset="0"/>
              </a:rPr>
              <a:t>MKM hindab:</a:t>
            </a:r>
          </a:p>
          <a:p>
            <a:r>
              <a:rPr lang="et-EE" sz="1200" b="0" i="0">
                <a:solidFill>
                  <a:srgbClr val="FF0000"/>
                </a:solidFill>
                <a:effectLst/>
                <a:latin typeface="Calibri" panose="020F0502020204030204" pitchFamily="34" charset="0"/>
              </a:rPr>
              <a:t>Riigile tekib täiendav tuluvoog.</a:t>
            </a:r>
          </a:p>
          <a:p>
            <a:r>
              <a:rPr lang="et-EE" sz="1200" b="0" i="0">
                <a:solidFill>
                  <a:srgbClr val="FF0000"/>
                </a:solidFill>
                <a:effectLst/>
                <a:latin typeface="Calibri" panose="020F0502020204030204" pitchFamily="34" charset="0"/>
              </a:rPr>
              <a:t>1 - puudub täielikult; </a:t>
            </a:r>
          </a:p>
          <a:p>
            <a:r>
              <a:rPr lang="et-EE" sz="1200" b="0" i="0">
                <a:solidFill>
                  <a:srgbClr val="FF0000"/>
                </a:solidFill>
                <a:effectLst/>
                <a:latin typeface="Calibri" panose="020F0502020204030204" pitchFamily="34" charset="0"/>
              </a:rPr>
              <a:t>2 - vähesel määral ; </a:t>
            </a:r>
          </a:p>
          <a:p>
            <a:r>
              <a:rPr lang="et-EE" sz="1200" b="0" i="0">
                <a:solidFill>
                  <a:srgbClr val="FF0000"/>
                </a:solidFill>
                <a:effectLst/>
                <a:latin typeface="Calibri" panose="020F0502020204030204" pitchFamily="34" charset="0"/>
              </a:rPr>
              <a:t>3 - riigile tekib täiendav tuluvoog</a:t>
            </a:r>
          </a:p>
          <a:p>
            <a:endParaRPr lang="et-EE" sz="1200" b="0" i="0">
              <a:solidFill>
                <a:srgbClr val="FF0000"/>
              </a:solidFill>
              <a:effectLst/>
              <a:latin typeface="Calibri" panose="020F0502020204030204" pitchFamily="34" charset="0"/>
            </a:endParaRPr>
          </a:p>
          <a:p>
            <a:r>
              <a:rPr lang="et-EE" sz="1200" b="0" i="0">
                <a:solidFill>
                  <a:srgbClr val="FF0000"/>
                </a:solidFill>
                <a:effectLst/>
                <a:latin typeface="Calibri" panose="020F0502020204030204" pitchFamily="34" charset="0"/>
              </a:rPr>
              <a:t>MKM hindab: </a:t>
            </a:r>
          </a:p>
          <a:p>
            <a:r>
              <a:rPr lang="et-EE" sz="1800" b="0" i="0">
                <a:effectLst/>
                <a:latin typeface="Calibri" panose="020F0502020204030204" pitchFamily="34" charset="0"/>
              </a:rPr>
              <a:t>1 - ekspordi-investeeringu lisamaht eraettevõtlusest puudub </a:t>
            </a:r>
            <a:br>
              <a:rPr lang="et-EE" sz="1800" b="0" i="0">
                <a:effectLst/>
                <a:latin typeface="Calibri" panose="020F0502020204030204" pitchFamily="34" charset="0"/>
              </a:rPr>
            </a:br>
            <a:r>
              <a:rPr lang="et-EE" sz="1800" b="0" i="0">
                <a:effectLst/>
                <a:latin typeface="Calibri" panose="020F0502020204030204" pitchFamily="34" charset="0"/>
              </a:rPr>
              <a:t>2 - ekspordi-investeeringu lisamaht eraettevõtluses on vähemalt võrdne riigipoolse investeeringu suurusega </a:t>
            </a:r>
            <a:br>
              <a:rPr lang="et-EE" sz="1800" b="0" i="0">
                <a:effectLst/>
                <a:latin typeface="Calibri" panose="020F0502020204030204" pitchFamily="34" charset="0"/>
              </a:rPr>
            </a:br>
            <a:r>
              <a:rPr lang="et-EE" sz="1800" b="0" i="0">
                <a:effectLst/>
                <a:latin typeface="Calibri" panose="020F0502020204030204" pitchFamily="34" charset="0"/>
              </a:rPr>
              <a:t>3 - ekspordi-investeeringu lisamaht eraettevõtluses on vähemalt 2x suurem riigipoolse investeeringu mahust </a:t>
            </a:r>
            <a:br>
              <a:rPr lang="et-EE" sz="1800" b="0" i="0">
                <a:effectLst/>
                <a:latin typeface="Calibri" panose="020F0502020204030204" pitchFamily="34" charset="0"/>
              </a:rPr>
            </a:br>
            <a:r>
              <a:rPr lang="et-EE" sz="1800" b="0" i="0">
                <a:effectLst/>
                <a:latin typeface="Calibri" panose="020F0502020204030204" pitchFamily="34" charset="0"/>
              </a:rPr>
              <a:t>4 - ekspordi-investeeringu lisamaht eraettevõtluses on vähemalt 4x suurem riigipoolse investeeringu mahust </a:t>
            </a:r>
            <a:br>
              <a:rPr lang="et-EE" sz="1800" b="0" i="0">
                <a:effectLst/>
                <a:latin typeface="Calibri" panose="020F0502020204030204" pitchFamily="34" charset="0"/>
              </a:rPr>
            </a:br>
            <a:r>
              <a:rPr lang="et-EE" sz="1800" b="0" i="0">
                <a:effectLst/>
                <a:latin typeface="Calibri" panose="020F0502020204030204" pitchFamily="34" charset="0"/>
              </a:rPr>
              <a:t>5 - ekspordi-investeeringu lisamaht eraettevõtluses on vähemalt 5x suurem riigipoolse investeeringu mahust</a:t>
            </a:r>
            <a:endParaRPr lang="et-EE"/>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53</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3062908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EC68AE5D-E79D-4A76-A586-FF472B6DED4B}" type="slidenum">
              <a:rPr lang="en-US" smtClean="0"/>
              <a:t>54</a:t>
            </a:fld>
            <a:endParaRPr lang="en-US"/>
          </a:p>
        </p:txBody>
      </p:sp>
    </p:spTree>
    <p:extLst>
      <p:ext uri="{BB962C8B-B14F-4D97-AF65-F5344CB8AC3E}">
        <p14:creationId xmlns:p14="http://schemas.microsoft.com/office/powerpoint/2010/main" val="547224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E388CC0-FF28-4312-985C-E5A3C583E8C3}" type="slidenum">
              <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55</a:t>
            </a:fld>
            <a:endParaRPr kumimoji="0" lang="et-EE"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970914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0">
                <a:latin typeface="Roboto Condensed"/>
              </a:rPr>
              <a:t>A4 katab erinevaid küsimusi VA Digipöörde hindamisleht failis.</a:t>
            </a: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06551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aseline="0"/>
              <a:t>MKM hindab:</a:t>
            </a:r>
          </a:p>
          <a:p>
            <a:r>
              <a:rPr lang="et-EE" sz="1800" b="0" i="0" u="none" strike="noStrike">
                <a:solidFill>
                  <a:srgbClr val="000000"/>
                </a:solidFill>
                <a:effectLst/>
                <a:latin typeface="Calibri" panose="020F0502020204030204" pitchFamily="34" charset="0"/>
              </a:rPr>
              <a:t>Kas digipöörde teekaart  on vastavalt digipöörde visioonile läbi mõeldud?</a:t>
            </a:r>
            <a:r>
              <a:rPr lang="et-EE"/>
              <a:t> </a:t>
            </a:r>
            <a:endParaRPr lang="et-EE" baseline="0"/>
          </a:p>
          <a:p>
            <a:endParaRPr lang="et-EE" baseline="0"/>
          </a:p>
          <a:p>
            <a:r>
              <a:rPr lang="et-EE" sz="1800" b="0" i="0" u="none" strike="noStrike">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1- Teekaart ei vasta visioonile ja puudub selge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2- Teekaart ei vasta visioonile, aga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3- Teekaart vastab visioonile ja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4- Teekaart vastab visioonile, aga plaan ei ole täiuslik</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5- Teekaart vastab visioonile ja plaan on detailse infoga"</a:t>
            </a:r>
            <a:r>
              <a:rPr lang="et-EE"/>
              <a:t> </a:t>
            </a:r>
            <a:endParaRPr lang="et-EE" baseline="0"/>
          </a:p>
          <a:p>
            <a:endParaRPr lang="et-EE" baseline="0"/>
          </a:p>
        </p:txBody>
      </p:sp>
      <p:sp>
        <p:nvSpPr>
          <p:cNvPr id="4" name="Slaidinumbri kohatäide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58</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3851116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1">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54248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aseline="0"/>
              <a:t>MKM hindab:</a:t>
            </a:r>
          </a:p>
          <a:p>
            <a:r>
              <a:rPr lang="et-EE" sz="1800" b="0" i="0" u="none" strike="noStrike">
                <a:solidFill>
                  <a:srgbClr val="000000"/>
                </a:solidFill>
                <a:effectLst/>
                <a:latin typeface="Calibri" panose="020F0502020204030204" pitchFamily="34" charset="0"/>
              </a:rPr>
              <a:t>Kas digipöörde teekaart  on vastavalt digipöörde visioonile läbi mõeldud?</a:t>
            </a:r>
            <a:r>
              <a:rPr lang="et-EE"/>
              <a:t> </a:t>
            </a:r>
            <a:endParaRPr lang="et-EE" baseline="0"/>
          </a:p>
          <a:p>
            <a:endParaRPr lang="et-EE" baseline="0"/>
          </a:p>
          <a:p>
            <a:r>
              <a:rPr lang="et-EE" sz="1800" b="0" i="0" u="none" strike="noStrike">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1- Teekaart ei vasta visioonile ja puudub selge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2- Teekaart ei vasta visioonile, aga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3- Teekaart vastab visioonile ja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4- Teekaart vastab visioonile, aga plaan ei ole täiuslik</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5- Teekaart vastab visioonile ja plaan on detailse infoga"</a:t>
            </a:r>
            <a:r>
              <a:rPr lang="et-EE"/>
              <a:t> </a:t>
            </a:r>
            <a:endParaRPr lang="et-EE" baseline="0"/>
          </a:p>
          <a:p>
            <a:endParaRPr lang="et-EE" baseline="0"/>
          </a:p>
        </p:txBody>
      </p:sp>
      <p:sp>
        <p:nvSpPr>
          <p:cNvPr id="4" name="Slaidinumbri kohatäide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62</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1000987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b="1">
              <a:latin typeface="Roboto Condensed"/>
            </a:endParaRPr>
          </a:p>
        </p:txBody>
      </p:sp>
      <p:sp>
        <p:nvSpPr>
          <p:cNvPr id="4" name="Slaidinumbri kohatäide 3"/>
          <p:cNvSpPr>
            <a:spLocks noGrp="1"/>
          </p:cNvSpPr>
          <p:nvPr>
            <p:ph type="sldNum" sz="quarter" idx="10"/>
          </p:nvPr>
        </p:nvSpPr>
        <p:spPr/>
        <p:txBody>
          <a:bodyPr/>
          <a:lstStyle/>
          <a:p>
            <a:pPr defTabSz="990441">
              <a:defRPr/>
            </a:pPr>
            <a:fld id="{5B802BA7-6ABB-4401-B2AA-1C29F6690D34}" type="slidenum">
              <a:rPr lang="en-US" sz="1300">
                <a:solidFill>
                  <a:prstClr val="black"/>
                </a:solidFill>
                <a:latin typeface="Calibri" panose="020F0502020204030204"/>
                <a:ea typeface="Microsoft YaHei" panose="020B0503020204020204" pitchFamily="34" charset="-122"/>
              </a:rPr>
              <a:pPr defTabSz="990441">
                <a:defRPr/>
              </a:pPr>
              <a:t>63</a:t>
            </a:fld>
            <a:endParaRPr lang="en-US" sz="1300">
              <a:solidFill>
                <a:prstClr val="black"/>
              </a:solidFill>
              <a:latin typeface="Calibri" panose="020F0502020204030204"/>
              <a:ea typeface="Microsoft YaHei" panose="020B0503020204020204" pitchFamily="34" charset="-122"/>
            </a:endParaRPr>
          </a:p>
        </p:txBody>
      </p:sp>
    </p:spTree>
    <p:extLst>
      <p:ext uri="{BB962C8B-B14F-4D97-AF65-F5344CB8AC3E}">
        <p14:creationId xmlns:p14="http://schemas.microsoft.com/office/powerpoint/2010/main" val="2433682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180C-FE2E-58FC-172F-69F3C331AE80}"/>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12D3F793-0E64-8B89-5BA3-7456001E2F53}"/>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7657D860-0B04-2E9F-8F03-1E0E79CBADE6}"/>
              </a:ext>
            </a:extLst>
          </p:cNvPr>
          <p:cNvSpPr>
            <a:spLocks noGrp="1"/>
          </p:cNvSpPr>
          <p:nvPr>
            <p:ph type="body" idx="1"/>
          </p:nvPr>
        </p:nvSpPr>
        <p:spPr/>
        <p:txBody>
          <a:bodyPr/>
          <a:lstStyle/>
          <a:p>
            <a:r>
              <a:rPr lang="et-EE" baseline="0"/>
              <a:t>MKM hindab:</a:t>
            </a:r>
          </a:p>
          <a:p>
            <a:r>
              <a:rPr lang="et-EE" sz="1800" b="0" i="0" u="none" strike="noStrike">
                <a:solidFill>
                  <a:srgbClr val="000000"/>
                </a:solidFill>
                <a:effectLst/>
                <a:latin typeface="Calibri" panose="020F0502020204030204" pitchFamily="34" charset="0"/>
              </a:rPr>
              <a:t>Kas digipöörde teekaart  on vastavalt digipöörde visioonile läbi mõeldud?</a:t>
            </a:r>
            <a:r>
              <a:rPr lang="et-EE"/>
              <a:t> </a:t>
            </a:r>
            <a:endParaRPr lang="et-EE" baseline="0"/>
          </a:p>
          <a:p>
            <a:endParaRPr lang="et-EE" baseline="0"/>
          </a:p>
          <a:p>
            <a:r>
              <a:rPr lang="et-EE" sz="1800" b="0" i="0" u="none" strike="noStrike">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1- Teekaart ei vasta visioonile ja puudub selge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2- Teekaart ei vasta visioonile, aga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3- Teekaart vastab visioonile ja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4- Teekaart vastab visioonile, aga plaan ei ole täiuslik</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5- Teekaart vastab visioonile ja plaan on detailse infoga"</a:t>
            </a:r>
            <a:r>
              <a:rPr lang="et-EE"/>
              <a:t> </a:t>
            </a:r>
            <a:endParaRPr lang="et-EE" baseline="0"/>
          </a:p>
          <a:p>
            <a:endParaRPr lang="et-EE" baseline="0"/>
          </a:p>
        </p:txBody>
      </p:sp>
      <p:sp>
        <p:nvSpPr>
          <p:cNvPr id="4" name="Slaidinumbri kohatäide 3">
            <a:extLst>
              <a:ext uri="{FF2B5EF4-FFF2-40B4-BE49-F238E27FC236}">
                <a16:creationId xmlns:a16="http://schemas.microsoft.com/office/drawing/2014/main" id="{EFC81AD5-2529-F785-582D-B2F999A66A22}"/>
              </a:ext>
            </a:extLst>
          </p:cNvPr>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64</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8984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Eelarve osas pole Maa-ameti numbreid arvestatud, sest nende eelarvet kajastub </a:t>
            </a:r>
            <a:r>
              <a:rPr lang="et-EE" dirty="0" err="1"/>
              <a:t>KEMITi</a:t>
            </a:r>
            <a:r>
              <a:rPr lang="et-EE" dirty="0"/>
              <a:t> eelarves. Ülejäänud VA on sisse arvestatud</a:t>
            </a:r>
          </a:p>
          <a:p>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u="none" strike="noStrike" dirty="0" err="1">
                <a:solidFill>
                  <a:srgbClr val="000000"/>
                </a:solidFill>
                <a:effectLst/>
                <a:latin typeface="Calibri" panose="020F0502020204030204" pitchFamily="34" charset="0"/>
              </a:rPr>
              <a:t>MKMi</a:t>
            </a:r>
            <a:r>
              <a:rPr lang="et-EE" sz="1200" b="0" i="0" u="none" strike="noStrike" dirty="0">
                <a:solidFill>
                  <a:srgbClr val="000000"/>
                </a:solidFill>
                <a:effectLst/>
                <a:latin typeface="Calibri" panose="020F0502020204030204" pitchFamily="34" charset="0"/>
              </a:rPr>
              <a:t> huvipunktid:</a:t>
            </a:r>
            <a:endParaRPr lang="et-EE" dirty="0"/>
          </a:p>
          <a:p>
            <a:r>
              <a:rPr lang="et-EE" dirty="0"/>
              <a:t>Illustreeriv slaid VA hindamise tööriista küsimuste juurde:</a:t>
            </a:r>
          </a:p>
          <a:p>
            <a:r>
              <a:rPr lang="et-EE" sz="1200" b="0" dirty="0">
                <a:latin typeface="Aino Headline" panose="020B0303040504020204" pitchFamily="34" charset="0"/>
              </a:rPr>
              <a:t>Mis ulatuses on valitsemisala 2023.a IT eelarve täidetud?</a:t>
            </a:r>
            <a:br>
              <a:rPr lang="et-EE" sz="1200" b="0" dirty="0">
                <a:latin typeface="Aino Headline" panose="020B0303040504020204" pitchFamily="34" charset="0"/>
              </a:rPr>
            </a:br>
            <a:r>
              <a:rPr lang="et-EE" sz="1200" b="0" dirty="0">
                <a:latin typeface="Aino Headline" panose="020B0303040504020204" pitchFamily="34" charset="0"/>
              </a:rPr>
              <a:t>Mis ulatuses on valitsemisala 2023.a IT eelarve tööjõukulu (konto 50) lõikes täidetud?</a:t>
            </a:r>
            <a:br>
              <a:rPr lang="et-EE" sz="1200" b="0" dirty="0">
                <a:latin typeface="Aino Headline" panose="020B0303040504020204" pitchFamily="34" charset="0"/>
              </a:rPr>
            </a:br>
            <a:r>
              <a:rPr lang="et-EE" sz="1200" b="0" dirty="0">
                <a:latin typeface="Aino Headline" panose="020B0303040504020204" pitchFamily="34" charset="0"/>
              </a:rPr>
              <a:t>Mis ulatuses on valitsemisala 2023.a IT eelarve majandamiskulu (konto 55) lõikes täidetud?</a:t>
            </a:r>
            <a:br>
              <a:rPr lang="et-EE" sz="1200" b="0" dirty="0">
                <a:latin typeface="Aino Headline" panose="020B0303040504020204" pitchFamily="34" charset="0"/>
              </a:rPr>
            </a:br>
            <a:r>
              <a:rPr lang="et-EE" sz="1200" b="0" dirty="0">
                <a:latin typeface="Aino Headline" panose="020B0303040504020204" pitchFamily="34" charset="0"/>
              </a:rPr>
              <a:t>Mis ulatuses on valitsemisala 2023.a IT eelarve investeeringute (konto 15) lõikes täidetud?</a:t>
            </a:r>
          </a:p>
          <a:p>
            <a:endParaRPr lang="et-EE" sz="1200" b="0" dirty="0">
              <a:latin typeface="Aino Headline" panose="020B0303040504020204" pitchFamily="34" charset="0"/>
            </a:endParaRPr>
          </a:p>
          <a:p>
            <a:br>
              <a:rPr lang="et-EE" sz="1200" b="1" dirty="0">
                <a:latin typeface="Aino Headline" panose="020B0303040504020204" pitchFamily="34" charset="0"/>
              </a:rPr>
            </a:br>
            <a:endParaRPr lang="et-EE" dirty="0"/>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5</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3441925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1">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54248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baseline="0"/>
          </a:p>
        </p:txBody>
      </p:sp>
      <p:sp>
        <p:nvSpPr>
          <p:cNvPr id="4" name="Slaidinumbri kohatäide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66</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1000987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1">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67</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54248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180C-FE2E-58FC-172F-69F3C331AE80}"/>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12D3F793-0E64-8B89-5BA3-7456001E2F53}"/>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7657D860-0B04-2E9F-8F03-1E0E79CBADE6}"/>
              </a:ext>
            </a:extLst>
          </p:cNvPr>
          <p:cNvSpPr>
            <a:spLocks noGrp="1"/>
          </p:cNvSpPr>
          <p:nvPr>
            <p:ph type="body" idx="1"/>
          </p:nvPr>
        </p:nvSpPr>
        <p:spPr/>
        <p:txBody>
          <a:bodyPr/>
          <a:lstStyle/>
          <a:p>
            <a:r>
              <a:rPr lang="et-EE" baseline="0"/>
              <a:t>MKM hindab:</a:t>
            </a:r>
          </a:p>
          <a:p>
            <a:r>
              <a:rPr lang="et-EE" sz="1800" b="0" i="0" u="none" strike="noStrike">
                <a:solidFill>
                  <a:srgbClr val="000000"/>
                </a:solidFill>
                <a:effectLst/>
                <a:latin typeface="Calibri" panose="020F0502020204030204" pitchFamily="34" charset="0"/>
              </a:rPr>
              <a:t>Kas digipöörde teekaart  on vastavalt digipöörde visioonile läbi mõeldud?</a:t>
            </a:r>
            <a:r>
              <a:rPr lang="et-EE"/>
              <a:t> </a:t>
            </a:r>
            <a:endParaRPr lang="et-EE" baseline="0"/>
          </a:p>
          <a:p>
            <a:endParaRPr lang="et-EE" baseline="0"/>
          </a:p>
          <a:p>
            <a:r>
              <a:rPr lang="et-EE" sz="1800" b="0" i="0" u="none" strike="noStrike">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1- Teekaart ei vasta visioonile ja puudub selge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2- Teekaart ei vasta visioonile, aga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3- Teekaart vastab visioonile ja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4- Teekaart vastab visioonile, aga plaan ei ole täiuslik</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5- Teekaart vastab visioonile ja plaan on detailse infoga"</a:t>
            </a:r>
            <a:r>
              <a:rPr lang="et-EE"/>
              <a:t> </a:t>
            </a:r>
            <a:endParaRPr lang="et-EE" baseline="0"/>
          </a:p>
          <a:p>
            <a:endParaRPr lang="et-EE" baseline="0"/>
          </a:p>
        </p:txBody>
      </p:sp>
      <p:sp>
        <p:nvSpPr>
          <p:cNvPr id="4" name="Slaidinumbri kohatäide 3">
            <a:extLst>
              <a:ext uri="{FF2B5EF4-FFF2-40B4-BE49-F238E27FC236}">
                <a16:creationId xmlns:a16="http://schemas.microsoft.com/office/drawing/2014/main" id="{EFC81AD5-2529-F785-582D-B2F999A66A22}"/>
              </a:ext>
            </a:extLst>
          </p:cNvPr>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68</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89842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C68AE5D-E79D-4A76-A586-FF472B6DED4B}" type="slidenum">
              <a:rPr lang="en-US" smtClean="0"/>
              <a:t>69</a:t>
            </a:fld>
            <a:endParaRPr lang="en-US"/>
          </a:p>
        </p:txBody>
      </p:sp>
    </p:spTree>
    <p:extLst>
      <p:ext uri="{BB962C8B-B14F-4D97-AF65-F5344CB8AC3E}">
        <p14:creationId xmlns:p14="http://schemas.microsoft.com/office/powerpoint/2010/main" val="422677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19BA7-5D63-0523-58B3-0FD8FC157265}"/>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7B5F6984-ED00-132E-C7E4-28D60264CC42}"/>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446C7163-33CB-DCE9-2502-1FDE917F27BD}"/>
              </a:ext>
            </a:extLst>
          </p:cNvPr>
          <p:cNvSpPr>
            <a:spLocks noGrp="1"/>
          </p:cNvSpPr>
          <p:nvPr>
            <p:ph type="body" idx="1"/>
          </p:nvPr>
        </p:nvSpPr>
        <p:spPr/>
        <p:txBody>
          <a:bodyPr/>
          <a:lstStyle/>
          <a:p>
            <a:r>
              <a:rPr lang="et-EE" baseline="0"/>
              <a:t>MKM hindab:</a:t>
            </a:r>
          </a:p>
          <a:p>
            <a:r>
              <a:rPr lang="et-EE" sz="1800" b="0" i="0" u="none" strike="noStrike">
                <a:solidFill>
                  <a:srgbClr val="000000"/>
                </a:solidFill>
                <a:effectLst/>
                <a:latin typeface="Calibri" panose="020F0502020204030204" pitchFamily="34" charset="0"/>
              </a:rPr>
              <a:t>Kas digipöörde teekaart  on vastavalt digipöörde visioonile läbi mõeldud?</a:t>
            </a:r>
            <a:r>
              <a:rPr lang="et-EE"/>
              <a:t> </a:t>
            </a:r>
            <a:endParaRPr lang="et-EE" baseline="0"/>
          </a:p>
          <a:p>
            <a:endParaRPr lang="et-EE" baseline="0"/>
          </a:p>
          <a:p>
            <a:r>
              <a:rPr lang="et-EE" sz="1800" b="0" i="0" u="none" strike="noStrike">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1- Teekaart ei vasta visioonile ja puudub selge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2- Teekaart ei vasta visioonile, aga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3- Teekaart vastab visioonile ja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4- Teekaart vastab visioonile, aga plaan ei ole täiuslik</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5- Teekaart vastab visioonile ja plaan on detailse infoga"</a:t>
            </a:r>
            <a:r>
              <a:rPr lang="et-EE"/>
              <a:t> </a:t>
            </a:r>
            <a:endParaRPr lang="et-EE" baseline="0"/>
          </a:p>
          <a:p>
            <a:endParaRPr lang="et-EE" baseline="0"/>
          </a:p>
        </p:txBody>
      </p:sp>
      <p:sp>
        <p:nvSpPr>
          <p:cNvPr id="4" name="Slaidinumbri kohatäide 3">
            <a:extLst>
              <a:ext uri="{FF2B5EF4-FFF2-40B4-BE49-F238E27FC236}">
                <a16:creationId xmlns:a16="http://schemas.microsoft.com/office/drawing/2014/main" id="{CCC3BF37-ABE3-FA0B-250C-48999D3E9F1C}"/>
              </a:ext>
            </a:extLst>
          </p:cNvPr>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70</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25399142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4AC0-8886-8334-CA3F-2477FA8E4735}"/>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51E89720-9604-37EB-4863-C131E4E11913}"/>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BFBD0A64-90B0-8416-F129-74DE1C224BA3}"/>
              </a:ext>
            </a:extLst>
          </p:cNvPr>
          <p:cNvSpPr>
            <a:spLocks noGrp="1"/>
          </p:cNvSpPr>
          <p:nvPr>
            <p:ph type="body" idx="1"/>
          </p:nvPr>
        </p:nvSpPr>
        <p:spPr/>
        <p:txBody>
          <a:bodyPr/>
          <a:lstStyle/>
          <a:p>
            <a:r>
              <a:rPr lang="et-EE" sz="1200" b="0" dirty="0">
                <a:latin typeface="Roboto Condensed"/>
              </a:rPr>
              <a:t>*1 </a:t>
            </a:r>
            <a:r>
              <a:rPr lang="et-EE" sz="1200" kern="1200" dirty="0">
                <a:solidFill>
                  <a:srgbClr val="000000"/>
                </a:solidFill>
                <a:effectLst/>
                <a:latin typeface="Times New Roman" panose="02020603050405020304" pitchFamily="18" charset="0"/>
                <a:ea typeface="+mn-ea"/>
                <a:cs typeface="+mn-cs"/>
              </a:rPr>
              <a:t>Pilootprojektidele tuginevad analüüsid näitavad, et laiaulatuslik digilahenduste kasutamine võimaldab ehitise elukaare lõikes säästa 13-21% projekteerimis- ja ehitusfaasis ning 10-17% ehitise kasutusfaasis. 2021. aastal oli ehitusmaht Eestis 3,6 miljardit eurot. Seega võib ehitussektori digitaliseerimise tulemusena kogu sektori sääst olla 180-756 miljonit eurot aastas (5-21%) isegi tuues säästu tolerantsivahemiku väga konservatiivse 5% juurde (iga % säästu tähendab 36M€ tootlikkuses, mis ületab 10 kordselt planeeritud arenduse ja ülalpidamise kulud).</a:t>
            </a:r>
          </a:p>
          <a:p>
            <a:endParaRPr lang="et-EE" sz="1200" kern="1200" dirty="0">
              <a:solidFill>
                <a:srgbClr val="000000"/>
              </a:solidFill>
              <a:effectLst/>
              <a:latin typeface="Times New Roman" panose="02020603050405020304" pitchFamily="18" charset="0"/>
              <a:ea typeface="+mn-ea"/>
              <a:cs typeface="+mn-cs"/>
            </a:endParaRPr>
          </a:p>
          <a:p>
            <a:r>
              <a:rPr lang="et-EE" sz="1200" kern="1200" dirty="0">
                <a:solidFill>
                  <a:srgbClr val="000000"/>
                </a:solidFill>
                <a:effectLst/>
                <a:latin typeface="Times New Roman" panose="02020603050405020304" pitchFamily="18" charset="0"/>
                <a:ea typeface="+mn-ea"/>
                <a:cs typeface="+mn-cs"/>
              </a:rPr>
              <a:t>Lisaks tuleneb kaudne ja otsene kokkuhoid teadmiste põhiste otsuste/investeeringute toetamisest ehitussektoris (ehituse avaandmed, infoportaal, …), rääkimata protsesside (näiteks tuuleparkidega seotud menetluste) kiirendamisest. Neid faktoreid ei ole ülemisse arvutusse sisse võetud.</a:t>
            </a:r>
          </a:p>
          <a:p>
            <a:r>
              <a:rPr lang="et-EE" sz="1200" kern="1200" dirty="0">
                <a:solidFill>
                  <a:srgbClr val="000000"/>
                </a:solidFill>
                <a:effectLst/>
                <a:latin typeface="Times New Roman" panose="02020603050405020304" pitchFamily="18" charset="0"/>
                <a:ea typeface="+mn-ea"/>
                <a:cs typeface="+mn-cs"/>
              </a:rPr>
              <a:t> </a:t>
            </a:r>
          </a:p>
          <a:p>
            <a:r>
              <a:rPr lang="et-EE" sz="1200" kern="1200" dirty="0">
                <a:solidFill>
                  <a:srgbClr val="000000"/>
                </a:solidFill>
                <a:effectLst/>
                <a:latin typeface="Times New Roman" panose="02020603050405020304" pitchFamily="18" charset="0"/>
                <a:ea typeface="+mn-ea"/>
                <a:cs typeface="+mn-cs"/>
              </a:rPr>
              <a:t>Riigieelarvest on ehituse investeeringud aastas ca. 800 miljonit eurot ning seega on võimalik digilahenduste juurutamisel võimalik kokku hoida 5-21% ehk 70-168 miljonit eurot aastas (iga % säästu tähendab 8M€ tootlikkuses, mis ületab 2 kordselt planeeritud arenduse ja ülalpidamise kulud vaid riigisektori ehitust silmas pidades).</a:t>
            </a:r>
          </a:p>
          <a:p>
            <a:r>
              <a:rPr lang="et-EE" sz="1200" kern="1200" dirty="0">
                <a:solidFill>
                  <a:srgbClr val="000000"/>
                </a:solidFill>
                <a:effectLst/>
                <a:latin typeface="Times New Roman" panose="02020603050405020304" pitchFamily="18" charset="0"/>
                <a:ea typeface="+mn-ea"/>
                <a:cs typeface="+mn-cs"/>
              </a:rPr>
              <a:t> </a:t>
            </a:r>
          </a:p>
          <a:p>
            <a:r>
              <a:rPr lang="et-EE" sz="1200" kern="1200" dirty="0">
                <a:solidFill>
                  <a:srgbClr val="000000"/>
                </a:solidFill>
                <a:effectLst/>
                <a:latin typeface="Times New Roman" panose="02020603050405020304" pitchFamily="18" charset="0"/>
                <a:ea typeface="+mn-ea"/>
                <a:cs typeface="+mn-cs"/>
              </a:rPr>
              <a:t>Riigi Kinnisvara ASi näitel olid kinnisvara elutsükliga seonduvad kulud 2017. aastal kokku 81,4 miljonit eurot, millest investeeringud 77,2 miljonit ning </a:t>
            </a:r>
            <a:r>
              <a:rPr lang="et-EE" sz="1200" kern="1200" dirty="0" err="1">
                <a:solidFill>
                  <a:srgbClr val="000000"/>
                </a:solidFill>
                <a:effectLst/>
                <a:latin typeface="Times New Roman" panose="02020603050405020304" pitchFamily="18" charset="0"/>
                <a:ea typeface="+mn-ea"/>
                <a:cs typeface="+mn-cs"/>
              </a:rPr>
              <a:t>üldhalduskulud</a:t>
            </a:r>
            <a:r>
              <a:rPr lang="et-EE" sz="1200" kern="1200" dirty="0">
                <a:solidFill>
                  <a:srgbClr val="000000"/>
                </a:solidFill>
                <a:effectLst/>
                <a:latin typeface="Times New Roman" panose="02020603050405020304" pitchFamily="18" charset="0"/>
                <a:ea typeface="+mn-ea"/>
                <a:cs typeface="+mn-cs"/>
              </a:rPr>
              <a:t> 4,2 miljonit eurot. Arvestades  eelnevalt välja toodud digitaliseerimisest tulenevat võimalikku kulusäästu elutsükli jooksul, on ainuüksi </a:t>
            </a:r>
            <a:r>
              <a:rPr lang="et-EE" sz="1200" kern="1200" dirty="0" err="1">
                <a:solidFill>
                  <a:srgbClr val="000000"/>
                </a:solidFill>
                <a:effectLst/>
                <a:latin typeface="Times New Roman" panose="02020603050405020304" pitchFamily="18" charset="0"/>
                <a:ea typeface="+mn-ea"/>
                <a:cs typeface="+mn-cs"/>
              </a:rPr>
              <a:t>RKAS-ile</a:t>
            </a:r>
            <a:r>
              <a:rPr lang="et-EE" sz="1200" kern="1200" dirty="0">
                <a:solidFill>
                  <a:srgbClr val="000000"/>
                </a:solidFill>
                <a:effectLst/>
                <a:latin typeface="Times New Roman" panose="02020603050405020304" pitchFamily="18" charset="0"/>
                <a:ea typeface="+mn-ea"/>
                <a:cs typeface="+mn-cs"/>
              </a:rPr>
              <a:t> kuuluva kinnisvaraga seotud kulude võimalik sääst aastas 8 - 20 miljonit eurot.</a:t>
            </a:r>
          </a:p>
          <a:p>
            <a:endParaRPr lang="et-EE" sz="1200" b="1" dirty="0">
              <a:latin typeface="Roboto Condensed"/>
            </a:endParaRPr>
          </a:p>
        </p:txBody>
      </p:sp>
      <p:sp>
        <p:nvSpPr>
          <p:cNvPr id="4" name="Slaidinumbri kohatäide 3">
            <a:extLst>
              <a:ext uri="{FF2B5EF4-FFF2-40B4-BE49-F238E27FC236}">
                <a16:creationId xmlns:a16="http://schemas.microsoft.com/office/drawing/2014/main" id="{D60392D3-7692-68D1-D84D-776C5B516E1F}"/>
              </a:ext>
            </a:extLst>
          </p:cNvPr>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71</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589046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180C-FE2E-58FC-172F-69F3C331AE80}"/>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12D3F793-0E64-8B89-5BA3-7456001E2F53}"/>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7657D860-0B04-2E9F-8F03-1E0E79CBADE6}"/>
              </a:ext>
            </a:extLst>
          </p:cNvPr>
          <p:cNvSpPr>
            <a:spLocks noGrp="1"/>
          </p:cNvSpPr>
          <p:nvPr>
            <p:ph type="body" idx="1"/>
          </p:nvPr>
        </p:nvSpPr>
        <p:spPr/>
        <p:txBody>
          <a:bodyPr/>
          <a:lstStyle/>
          <a:p>
            <a:r>
              <a:rPr lang="et-EE" baseline="0"/>
              <a:t>MKM hindab:</a:t>
            </a:r>
          </a:p>
          <a:p>
            <a:r>
              <a:rPr lang="et-EE" sz="1800" b="0" i="0" u="none" strike="noStrike">
                <a:solidFill>
                  <a:srgbClr val="000000"/>
                </a:solidFill>
                <a:effectLst/>
                <a:latin typeface="Calibri" panose="020F0502020204030204" pitchFamily="34" charset="0"/>
              </a:rPr>
              <a:t>Kas digipöörde teekaart  on vastavalt digipöörde visioonile läbi mõeldud?</a:t>
            </a:r>
            <a:r>
              <a:rPr lang="et-EE"/>
              <a:t> </a:t>
            </a:r>
            <a:endParaRPr lang="et-EE" baseline="0"/>
          </a:p>
          <a:p>
            <a:endParaRPr lang="et-EE" baseline="0"/>
          </a:p>
          <a:p>
            <a:r>
              <a:rPr lang="et-EE" sz="1800" b="0" i="0" u="none" strike="noStrike">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1- Teekaart ei vasta visioonile ja puudub selge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2- Teekaart ei vasta visioonile, aga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3- Teekaart vastab visioonile ja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4- Teekaart vastab visioonile, aga plaan ei ole täiuslik</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5- Teekaart vastab visioonile ja plaan on detailse infoga"</a:t>
            </a:r>
            <a:r>
              <a:rPr lang="et-EE"/>
              <a:t> </a:t>
            </a:r>
            <a:endParaRPr lang="et-EE" baseline="0"/>
          </a:p>
          <a:p>
            <a:endParaRPr lang="et-EE" baseline="0"/>
          </a:p>
        </p:txBody>
      </p:sp>
      <p:sp>
        <p:nvSpPr>
          <p:cNvPr id="4" name="Slaidinumbri kohatäide 3">
            <a:extLst>
              <a:ext uri="{FF2B5EF4-FFF2-40B4-BE49-F238E27FC236}">
                <a16:creationId xmlns:a16="http://schemas.microsoft.com/office/drawing/2014/main" id="{EFC81AD5-2529-F785-582D-B2F999A66A22}"/>
              </a:ext>
            </a:extLst>
          </p:cNvPr>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72</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901535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b="1">
              <a:latin typeface="Roboto Condensed"/>
            </a:endParaRPr>
          </a:p>
        </p:txBody>
      </p:sp>
      <p:sp>
        <p:nvSpPr>
          <p:cNvPr id="4" name="Slaidinumbri kohatäide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5B802BA7-6ABB-4401-B2AA-1C29F6690D34}" type="slidenum">
              <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rPr>
              <a:pPr marL="0" marR="0" lvl="0" indent="0" algn="r" defTabSz="990570"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54248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180C-FE2E-58FC-172F-69F3C331AE80}"/>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12D3F793-0E64-8B89-5BA3-7456001E2F53}"/>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7657D860-0B04-2E9F-8F03-1E0E79CBADE6}"/>
              </a:ext>
            </a:extLst>
          </p:cNvPr>
          <p:cNvSpPr>
            <a:spLocks noGrp="1"/>
          </p:cNvSpPr>
          <p:nvPr>
            <p:ph type="body" idx="1"/>
          </p:nvPr>
        </p:nvSpPr>
        <p:spPr/>
        <p:txBody>
          <a:bodyPr/>
          <a:lstStyle/>
          <a:p>
            <a:r>
              <a:rPr lang="et-EE" baseline="0"/>
              <a:t>MKM hindab:</a:t>
            </a:r>
          </a:p>
          <a:p>
            <a:r>
              <a:rPr lang="et-EE" sz="1800" b="0" i="0" u="none" strike="noStrike">
                <a:solidFill>
                  <a:srgbClr val="000000"/>
                </a:solidFill>
                <a:effectLst/>
                <a:latin typeface="Calibri" panose="020F0502020204030204" pitchFamily="34" charset="0"/>
              </a:rPr>
              <a:t>Kas digipöörde teekaart  on vastavalt digipöörde visioonile läbi mõeldud?</a:t>
            </a:r>
            <a:r>
              <a:rPr lang="et-EE"/>
              <a:t> </a:t>
            </a:r>
            <a:endParaRPr lang="et-EE" baseline="0"/>
          </a:p>
          <a:p>
            <a:endParaRPr lang="et-EE" baseline="0"/>
          </a:p>
          <a:p>
            <a:r>
              <a:rPr lang="et-EE" sz="1800" b="0" i="0" u="none" strike="noStrike">
                <a:solidFill>
                  <a:srgbClr val="000000"/>
                </a:solidFill>
                <a:effectLst/>
                <a:latin typeface="Calibri" panose="020F0502020204030204" pitchFamily="34" charset="0"/>
              </a:rPr>
              <a:t>"Olemas peab olema ka esmane teekaart, kus on läbi mõeldud esmane ajakava ja tegevused vähemalt 4 aasta jooksul.</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1- Teekaart ei vasta visioonile ja puudub selge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2- Teekaart ei vasta visioonile, aga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3- Teekaart vastab visioonile ja on olemas üldine plaan</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4- Teekaart vastab visioonile, aga plaan ei ole täiuslik</a:t>
            </a:r>
            <a:br>
              <a:rPr lang="et-EE" sz="1800" b="0" i="0" u="none" strike="noStrike">
                <a:solidFill>
                  <a:srgbClr val="000000"/>
                </a:solidFill>
                <a:effectLst/>
                <a:latin typeface="Calibri" panose="020F0502020204030204" pitchFamily="34" charset="0"/>
              </a:rPr>
            </a:br>
            <a:r>
              <a:rPr lang="et-EE" sz="1800" b="0" i="0" u="none" strike="noStrike">
                <a:solidFill>
                  <a:srgbClr val="000000"/>
                </a:solidFill>
                <a:effectLst/>
                <a:latin typeface="Calibri" panose="020F0502020204030204" pitchFamily="34" charset="0"/>
              </a:rPr>
              <a:t>5- Teekaart vastab visioonile ja plaan on detailse infoga"</a:t>
            </a:r>
            <a:r>
              <a:rPr lang="et-EE"/>
              <a:t> </a:t>
            </a:r>
            <a:endParaRPr lang="et-EE" baseline="0"/>
          </a:p>
          <a:p>
            <a:endParaRPr lang="et-EE" baseline="0"/>
          </a:p>
        </p:txBody>
      </p:sp>
      <p:sp>
        <p:nvSpPr>
          <p:cNvPr id="4" name="Slaidinumbri kohatäide 3">
            <a:extLst>
              <a:ext uri="{FF2B5EF4-FFF2-40B4-BE49-F238E27FC236}">
                <a16:creationId xmlns:a16="http://schemas.microsoft.com/office/drawing/2014/main" id="{EFC81AD5-2529-F785-582D-B2F999A66A22}"/>
              </a:ext>
            </a:extLst>
          </p:cNvPr>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54360" algn="l"/>
                  <a:tab pos="1308720" algn="l"/>
                  <a:tab pos="1963080" algn="l"/>
                  <a:tab pos="2617440" algn="l"/>
                </a:tabLst>
                <a:defRPr/>
              </a:pPr>
              <a:t>75</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Tree>
    <p:extLst>
      <p:ext uri="{BB962C8B-B14F-4D97-AF65-F5344CB8AC3E}">
        <p14:creationId xmlns:p14="http://schemas.microsoft.com/office/powerpoint/2010/main" val="262892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800" b="0" i="0" u="none" strike="noStrike" dirty="0" err="1">
                <a:solidFill>
                  <a:srgbClr val="000000"/>
                </a:solidFill>
                <a:effectLst/>
                <a:latin typeface="Calibri" panose="020F0502020204030204" pitchFamily="34" charset="0"/>
              </a:rPr>
              <a:t>MKMi</a:t>
            </a:r>
            <a:r>
              <a:rPr lang="et-EE" sz="1800" b="0" i="0" u="none" strike="noStrike" dirty="0">
                <a:solidFill>
                  <a:srgbClr val="000000"/>
                </a:solidFill>
                <a:effectLst/>
                <a:latin typeface="Calibri" panose="020F0502020204030204" pitchFamily="34" charset="0"/>
              </a:rPr>
              <a:t> huvipunktid:</a:t>
            </a:r>
          </a:p>
          <a:p>
            <a:r>
              <a:rPr lang="et-EE" dirty="0"/>
              <a:t>IT personali muutus aastate lõikes.</a:t>
            </a:r>
          </a:p>
          <a:p>
            <a:endParaRPr lang="et-EE" dirty="0"/>
          </a:p>
          <a:p>
            <a:r>
              <a:rPr lang="et-EE" dirty="0"/>
              <a:t>2023 aastal liitus valitsemisalaga Maa-amet, kellega kaasnes 6 IT tööpere liiget.</a:t>
            </a:r>
          </a:p>
          <a:p>
            <a:r>
              <a:rPr lang="et-EE" dirty="0"/>
              <a:t>2022 aastal hakkasime looma in-</a:t>
            </a:r>
            <a:r>
              <a:rPr lang="et-EE" dirty="0" err="1"/>
              <a:t>house</a:t>
            </a:r>
            <a:r>
              <a:rPr lang="et-EE" dirty="0"/>
              <a:t> arendustiimi (2 arendajat, 1 analüütik) – Võitlemaks kasvavate tunnihindadega ning pakkumaks agiilsemalt kiirematele vajadustele lahendusi.</a:t>
            </a:r>
          </a:p>
          <a:p>
            <a:r>
              <a:rPr lang="et-EE" dirty="0"/>
              <a:t>Suurimat personali kasvud vaadeldaval perioodil on </a:t>
            </a:r>
            <a:r>
              <a:rPr lang="et-EE" dirty="0" err="1"/>
              <a:t>PRIAl</a:t>
            </a:r>
            <a:r>
              <a:rPr lang="et-EE" dirty="0"/>
              <a:t>. Neil on paljud äri poole analüütikud IT tööpere nimekirjas. PRIA strateegia kohaselt tellivad nad sisse praktiliselt ainult koodi kirjutamist ning kogu analüütilise töö teevad omal majas kulude kokkuhoiu eesmärgil.</a:t>
            </a:r>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6</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225942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800" b="0" i="0" u="none" strike="noStrike" dirty="0" err="1">
                <a:solidFill>
                  <a:srgbClr val="000000"/>
                </a:solidFill>
                <a:effectLst/>
                <a:latin typeface="Calibri" panose="020F0502020204030204" pitchFamily="34" charset="0"/>
              </a:rPr>
              <a:t>MKMi</a:t>
            </a:r>
            <a:r>
              <a:rPr lang="et-EE" sz="1800" b="0" i="0" u="none" strike="noStrike" dirty="0">
                <a:solidFill>
                  <a:srgbClr val="000000"/>
                </a:solidFill>
                <a:effectLst/>
                <a:latin typeface="Calibri" panose="020F0502020204030204" pitchFamily="34" charset="0"/>
              </a:rPr>
              <a:t> huvipunktid:</a:t>
            </a:r>
          </a:p>
          <a:p>
            <a:r>
              <a:rPr lang="et-EE" sz="1800" b="0" i="0" u="none" strike="noStrike" dirty="0">
                <a:solidFill>
                  <a:srgbClr val="000000"/>
                </a:solidFill>
                <a:effectLst/>
                <a:latin typeface="Calibri" panose="020F0502020204030204" pitchFamily="34" charset="0"/>
              </a:rPr>
              <a:t>Mis ulatuses on valitsemisala üleselt täidetud IT töökohad?</a:t>
            </a:r>
            <a:r>
              <a:rPr lang="et-EE" dirty="0"/>
              <a:t> </a:t>
            </a:r>
          </a:p>
          <a:p>
            <a:endParaRPr lang="et-EE" dirty="0"/>
          </a:p>
          <a:p>
            <a:endParaRPr lang="et-EE" dirty="0"/>
          </a:p>
          <a:p>
            <a:r>
              <a:rPr lang="et-EE" dirty="0"/>
              <a:t>Kokku on pandud järgnevate asutuste IT tööpere numbrid: PTA, REM, PRIA, METK, LABRIS (pole ühtegi), maa-amet.</a:t>
            </a:r>
          </a:p>
          <a:p>
            <a:r>
              <a:rPr lang="et-EE" dirty="0"/>
              <a:t>Ca 10 % kohtadest on täitmata. </a:t>
            </a:r>
          </a:p>
          <a:p>
            <a:endParaRPr lang="et-EE" dirty="0"/>
          </a:p>
        </p:txBody>
      </p:sp>
      <p:sp>
        <p:nvSpPr>
          <p:cNvPr id="4" name="Slaidinumbri kohatäide 3"/>
          <p:cNvSpPr>
            <a:spLocks noGrp="1"/>
          </p:cNvSpPr>
          <p:nvPr>
            <p:ph type="sldNum"/>
          </p:nvPr>
        </p:nvSpPr>
        <p:spPr/>
        <p:txBody>
          <a:bodyPr/>
          <a:lstStyle/>
          <a:p>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auto" latinLnBrk="0" hangingPunct="1">
                <a:lnSpc>
                  <a:spcPct val="95000"/>
                </a:lnSpc>
                <a:spcBef>
                  <a:spcPts val="0"/>
                </a:spcBef>
                <a:spcAft>
                  <a:spcPts val="0"/>
                </a:spcAft>
                <a:buClrTx/>
                <a:buSzTx/>
                <a:buFontTx/>
                <a:buNone/>
                <a:tabLst>
                  <a:tab pos="663382" algn="l"/>
                  <a:tab pos="1326764" algn="l"/>
                  <a:tab pos="1990146" algn="l"/>
                  <a:tab pos="2653528" algn="l"/>
                </a:tabLst>
                <a:defRPr/>
              </a:pPr>
              <a:t>7</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402469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t-EE" dirty="0">
                <a:solidFill>
                  <a:srgbClr val="0000CC"/>
                </a:solidFill>
                <a:latin typeface="Aino" panose="02000603040504020204" pitchFamily="50" charset="-70"/>
              </a:rPr>
              <a:t>IKT eelarve täitmine üldiselt väga hea. Eelmine aasta oli erand tulenevalt (hindamislehel hinne 3), et hoidsime natuke rohkem kokku, et selleks aastaks ka raha oleks. (Kuni oktoobrini oli teadmine, et 2024 on vaid 270 000 eurot)</a:t>
            </a:r>
          </a:p>
          <a:p>
            <a:pPr marL="0" indent="0">
              <a:buNone/>
            </a:pPr>
            <a:endParaRPr lang="et-EE" dirty="0">
              <a:solidFill>
                <a:srgbClr val="0000CC"/>
              </a:solidFill>
              <a:latin typeface="Aino" panose="02000603040504020204" pitchFamily="50" charset="-70"/>
            </a:endParaRPr>
          </a:p>
          <a:p>
            <a:pPr marL="0" indent="0">
              <a:buNone/>
            </a:pPr>
            <a:r>
              <a:rPr lang="et-EE" dirty="0">
                <a:solidFill>
                  <a:srgbClr val="0000CC"/>
                </a:solidFill>
                <a:latin typeface="Aino" panose="02000603040504020204" pitchFamily="50" charset="-70"/>
              </a:rPr>
              <a:t>Selgitus:</a:t>
            </a:r>
          </a:p>
          <a:p>
            <a:pPr marL="0" indent="0">
              <a:buNone/>
            </a:pPr>
            <a:r>
              <a:rPr lang="et-EE" dirty="0">
                <a:solidFill>
                  <a:srgbClr val="0000CC"/>
                </a:solidFill>
                <a:latin typeface="Aino" panose="02000603040504020204" pitchFamily="50" charset="-70"/>
              </a:rPr>
              <a:t>Palume vastavalt „Digipöörde hindamisleht“ Excelis olevale VA hindamise tööriista </a:t>
            </a:r>
            <a:r>
              <a:rPr lang="et-EE" i="1" dirty="0" err="1">
                <a:solidFill>
                  <a:srgbClr val="0000CC"/>
                </a:solidFill>
                <a:latin typeface="Aino" panose="02000603040504020204" pitchFamily="50" charset="-70"/>
              </a:rPr>
              <a:t>checklistile</a:t>
            </a:r>
            <a:r>
              <a:rPr lang="et-EE" i="1" dirty="0">
                <a:solidFill>
                  <a:srgbClr val="0000CC"/>
                </a:solidFill>
                <a:latin typeface="Aino" panose="02000603040504020204" pitchFamily="50" charset="-70"/>
              </a:rPr>
              <a:t> </a:t>
            </a:r>
            <a:r>
              <a:rPr lang="et-EE" dirty="0">
                <a:solidFill>
                  <a:srgbClr val="0000CC"/>
                </a:solidFill>
                <a:latin typeface="Aino" panose="02000603040504020204" pitchFamily="50" charset="-70"/>
              </a:rPr>
              <a:t>anda koondhinnang VA võimekusele (punane, kollane, roheline). Vajadusel võib juurde lisada selgituse.</a:t>
            </a:r>
          </a:p>
          <a:p>
            <a:pPr marL="0" indent="0">
              <a:buNone/>
            </a:pPr>
            <a:endParaRPr lang="et-EE" dirty="0">
              <a:solidFill>
                <a:srgbClr val="0000CC"/>
              </a:solidFill>
              <a:latin typeface="Aino" panose="02000603040504020204" pitchFamily="50" charset="-70"/>
            </a:endParaRPr>
          </a:p>
          <a:p>
            <a:endParaRPr lang="et-EE" dirty="0"/>
          </a:p>
        </p:txBody>
      </p:sp>
      <p:sp>
        <p:nvSpPr>
          <p:cNvPr id="4" name="Slide Number Placeholder 3"/>
          <p:cNvSpPr>
            <a:spLocks noGrp="1"/>
          </p:cNvSpPr>
          <p:nvPr>
            <p:ph type="sldNum" sz="quarter" idx="5"/>
          </p:nvPr>
        </p:nvSpPr>
        <p:spPr/>
        <p:txBody>
          <a:bodyPr/>
          <a:lstStyle/>
          <a:p>
            <a:fld id="{EC68AE5D-E79D-4A76-A586-FF472B6DED4B}" type="slidenum">
              <a:rPr lang="en-US" smtClean="0"/>
              <a:t>8</a:t>
            </a:fld>
            <a:endParaRPr lang="en-US"/>
          </a:p>
        </p:txBody>
      </p:sp>
    </p:spTree>
    <p:extLst>
      <p:ext uri="{BB962C8B-B14F-4D97-AF65-F5344CB8AC3E}">
        <p14:creationId xmlns:p14="http://schemas.microsoft.com/office/powerpoint/2010/main" val="174222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a:p>
            <a:endParaRPr lang="et-EE" dirty="0"/>
          </a:p>
        </p:txBody>
      </p:sp>
      <p:sp>
        <p:nvSpPr>
          <p:cNvPr id="4" name="Slide Number Placeholder 3"/>
          <p:cNvSpPr>
            <a:spLocks noGrp="1"/>
          </p:cNvSpPr>
          <p:nvPr>
            <p:ph type="sldNum" sz="quarter" idx="5"/>
          </p:nvPr>
        </p:nvSpPr>
        <p:spPr/>
        <p:txBody>
          <a:bodyPr/>
          <a:lstStyle/>
          <a:p>
            <a:fld id="{EC68AE5D-E79D-4A76-A586-FF472B6DED4B}" type="slidenum">
              <a:rPr lang="en-US" smtClean="0"/>
              <a:t>9</a:t>
            </a:fld>
            <a:endParaRPr lang="en-US"/>
          </a:p>
        </p:txBody>
      </p:sp>
    </p:spTree>
    <p:extLst>
      <p:ext uri="{BB962C8B-B14F-4D97-AF65-F5344CB8AC3E}">
        <p14:creationId xmlns:p14="http://schemas.microsoft.com/office/powerpoint/2010/main" val="240452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2" y="1122363"/>
            <a:ext cx="9144001" cy="2387600"/>
          </a:xfrm>
        </p:spPr>
        <p:txBody>
          <a:bodyPr anchor="b"/>
          <a:lstStyle>
            <a:lvl1pPr algn="ctr">
              <a:defRPr sz="4441"/>
            </a:lvl1pPr>
          </a:lstStyle>
          <a:p>
            <a:r>
              <a:rPr lang="et-EE"/>
              <a:t>Muutke pealkirja laadi</a:t>
            </a:r>
            <a:endParaRPr lang="en-US"/>
          </a:p>
        </p:txBody>
      </p:sp>
      <p:sp>
        <p:nvSpPr>
          <p:cNvPr id="3" name="Alapealkiri 2"/>
          <p:cNvSpPr>
            <a:spLocks noGrp="1"/>
          </p:cNvSpPr>
          <p:nvPr>
            <p:ph type="subTitle" idx="1"/>
          </p:nvPr>
        </p:nvSpPr>
        <p:spPr>
          <a:xfrm>
            <a:off x="1524002" y="3602038"/>
            <a:ext cx="9144001" cy="1655762"/>
          </a:xfrm>
        </p:spPr>
        <p:txBody>
          <a:bodyPr/>
          <a:lstStyle>
            <a:lvl1pPr marL="0" indent="0" algn="ctr">
              <a:buNone/>
              <a:defRPr sz="1777"/>
            </a:lvl1pPr>
            <a:lvl2pPr marL="338379" indent="0" algn="ctr">
              <a:buNone/>
              <a:defRPr sz="1480"/>
            </a:lvl2pPr>
            <a:lvl3pPr marL="676755" indent="0" algn="ctr">
              <a:buNone/>
              <a:defRPr sz="1332"/>
            </a:lvl3pPr>
            <a:lvl4pPr marL="1015136" indent="0" algn="ctr">
              <a:buNone/>
              <a:defRPr sz="1184"/>
            </a:lvl4pPr>
            <a:lvl5pPr marL="1353512" indent="0" algn="ctr">
              <a:buNone/>
              <a:defRPr sz="1184"/>
            </a:lvl5pPr>
            <a:lvl6pPr marL="1691891" indent="0" algn="ctr">
              <a:buNone/>
              <a:defRPr sz="1184"/>
            </a:lvl6pPr>
            <a:lvl7pPr marL="2030267" indent="0" algn="ctr">
              <a:buNone/>
              <a:defRPr sz="1184"/>
            </a:lvl7pPr>
            <a:lvl8pPr marL="2368646" indent="0" algn="ctr">
              <a:buNone/>
              <a:defRPr sz="1184"/>
            </a:lvl8pPr>
            <a:lvl9pPr marL="2707024" indent="0" algn="ctr">
              <a:buNone/>
              <a:defRPr sz="1184"/>
            </a:lvl9pPr>
          </a:lstStyle>
          <a:p>
            <a:r>
              <a:rPr lang="et-EE"/>
              <a:t>Klõpsake juhtslaidi alapealkirja laadi redigeerimiseks</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6/27/2024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357293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6/27/2024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381181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4" y="365125"/>
            <a:ext cx="2628899" cy="5811838"/>
          </a:xfrm>
        </p:spPr>
        <p:txBody>
          <a:bodyPr vert="eaVert"/>
          <a:lstStyle/>
          <a:p>
            <a:r>
              <a:rPr lang="et-EE"/>
              <a:t>Muutke pealkirja laadi</a:t>
            </a:r>
            <a:endParaRPr lang="en-US"/>
          </a:p>
        </p:txBody>
      </p:sp>
      <p:sp>
        <p:nvSpPr>
          <p:cNvPr id="3" name="Vertikaalteksti kohatäide 2"/>
          <p:cNvSpPr>
            <a:spLocks noGrp="1"/>
          </p:cNvSpPr>
          <p:nvPr>
            <p:ph type="body" orient="vert" idx="1"/>
          </p:nvPr>
        </p:nvSpPr>
        <p:spPr>
          <a:xfrm>
            <a:off x="838202"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6/27/2024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4009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Pealkiri ja sisu">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16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lnSpc>
                <a:spcPct val="90000"/>
              </a:lnSpc>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5472113" cy="2808287"/>
          </a:xfrm>
        </p:spPr>
        <p:txBody>
          <a:bodyPr bIns="0"/>
          <a:lstStyle>
            <a:lvl1pPr marL="0" indent="0">
              <a:spcBef>
                <a:spcPts val="200"/>
              </a:spcBef>
              <a:buNone/>
              <a:defRPr sz="2200">
                <a:solidFill>
                  <a:schemeClr val="bg1"/>
                </a:solidFill>
              </a:defRPr>
            </a:lvl1pPr>
          </a:lstStyle>
          <a:p>
            <a:pPr lvl="0"/>
            <a:r>
              <a:rPr lang="en-GB" dirty="0"/>
              <a:t>Click to edit</a:t>
            </a:r>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00507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1338115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31009697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5773752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lue_2 Col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56661519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lue_2 Co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54738190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Gray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96962188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10"/>
          </p:nvPr>
        </p:nvSpPr>
        <p:spPr/>
        <p:txBody>
          <a:bodyPr/>
          <a:lstStyle/>
          <a:p>
            <a:fld id="{A65CDE09-45C5-4623-B996-1C90422F5287}" type="datetimeFigureOut">
              <a:rPr lang="en-US" smtClean="0"/>
              <a:t>6/27/2024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414146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25189951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Gray_2 Col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26428008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Gray_2 Co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99066174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White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46164424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19899045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White_2 Col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402277635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White_2 Co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88939150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Blue_Full_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2DD21069-81C2-4532-ABDF-0DBD9B72F607}"/>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71656890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lue_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6" name="Text Placeholder 7">
            <a:extLst>
              <a:ext uri="{FF2B5EF4-FFF2-40B4-BE49-F238E27FC236}">
                <a16:creationId xmlns:a16="http://schemas.microsoft.com/office/drawing/2014/main" id="{7D96BED0-FA01-4014-A0BF-3582DED2742D}"/>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9845558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647042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2" y="1709741"/>
            <a:ext cx="10515601" cy="2852737"/>
          </a:xfrm>
        </p:spPr>
        <p:txBody>
          <a:bodyPr anchor="b"/>
          <a:lstStyle>
            <a:lvl1pPr>
              <a:defRPr sz="4441"/>
            </a:lvl1pPr>
          </a:lstStyle>
          <a:p>
            <a:r>
              <a:rPr lang="et-EE"/>
              <a:t>Muutke pealkirja laadi</a:t>
            </a:r>
            <a:endParaRPr lang="en-US"/>
          </a:p>
        </p:txBody>
      </p:sp>
      <p:sp>
        <p:nvSpPr>
          <p:cNvPr id="3" name="Teksti kohatäide 2"/>
          <p:cNvSpPr>
            <a:spLocks noGrp="1"/>
          </p:cNvSpPr>
          <p:nvPr>
            <p:ph type="body" idx="1"/>
          </p:nvPr>
        </p:nvSpPr>
        <p:spPr>
          <a:xfrm>
            <a:off x="831852" y="4589466"/>
            <a:ext cx="10515601" cy="1500187"/>
          </a:xfrm>
        </p:spPr>
        <p:txBody>
          <a:bodyPr/>
          <a:lstStyle>
            <a:lvl1pPr marL="0" indent="0">
              <a:buNone/>
              <a:defRPr sz="1777">
                <a:solidFill>
                  <a:schemeClr val="tx1">
                    <a:tint val="75000"/>
                  </a:schemeClr>
                </a:solidFill>
              </a:defRPr>
            </a:lvl1pPr>
            <a:lvl2pPr marL="338379" indent="0">
              <a:buNone/>
              <a:defRPr sz="1480">
                <a:solidFill>
                  <a:schemeClr val="tx1">
                    <a:tint val="75000"/>
                  </a:schemeClr>
                </a:solidFill>
              </a:defRPr>
            </a:lvl2pPr>
            <a:lvl3pPr marL="676755" indent="0">
              <a:buNone/>
              <a:defRPr sz="1332">
                <a:solidFill>
                  <a:schemeClr val="tx1">
                    <a:tint val="75000"/>
                  </a:schemeClr>
                </a:solidFill>
              </a:defRPr>
            </a:lvl3pPr>
            <a:lvl4pPr marL="1015136" indent="0">
              <a:buNone/>
              <a:defRPr sz="1184">
                <a:solidFill>
                  <a:schemeClr val="tx1">
                    <a:tint val="75000"/>
                  </a:schemeClr>
                </a:solidFill>
              </a:defRPr>
            </a:lvl4pPr>
            <a:lvl5pPr marL="1353512" indent="0">
              <a:buNone/>
              <a:defRPr sz="1184">
                <a:solidFill>
                  <a:schemeClr val="tx1">
                    <a:tint val="75000"/>
                  </a:schemeClr>
                </a:solidFill>
              </a:defRPr>
            </a:lvl5pPr>
            <a:lvl6pPr marL="1691891" indent="0">
              <a:buNone/>
              <a:defRPr sz="1184">
                <a:solidFill>
                  <a:schemeClr val="tx1">
                    <a:tint val="75000"/>
                  </a:schemeClr>
                </a:solidFill>
              </a:defRPr>
            </a:lvl6pPr>
            <a:lvl7pPr marL="2030267" indent="0">
              <a:buNone/>
              <a:defRPr sz="1184">
                <a:solidFill>
                  <a:schemeClr val="tx1">
                    <a:tint val="75000"/>
                  </a:schemeClr>
                </a:solidFill>
              </a:defRPr>
            </a:lvl7pPr>
            <a:lvl8pPr marL="2368646" indent="0">
              <a:buNone/>
              <a:defRPr sz="1184">
                <a:solidFill>
                  <a:schemeClr val="tx1">
                    <a:tint val="75000"/>
                  </a:schemeClr>
                </a:solidFill>
              </a:defRPr>
            </a:lvl8pPr>
            <a:lvl9pPr marL="2707024" indent="0">
              <a:buNone/>
              <a:defRPr sz="1184">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A65CDE09-45C5-4623-B996-1C90422F5287}" type="datetimeFigureOut">
              <a:rPr lang="en-US" smtClean="0"/>
              <a:t>6/27/2024</a:t>
            </a:fld>
            <a:endParaRPr lang="en-US"/>
          </a:p>
        </p:txBody>
      </p:sp>
      <p:sp>
        <p:nvSpPr>
          <p:cNvPr id="5" name="Jaluse kohatäide 4"/>
          <p:cNvSpPr>
            <a:spLocks noGrp="1"/>
          </p:cNvSpPr>
          <p:nvPr>
            <p:ph type="ftr" sz="quarter" idx="11"/>
          </p:nvPr>
        </p:nvSpPr>
        <p:spPr/>
        <p:txBody>
          <a:bodyPr/>
          <a:lstStyle/>
          <a:p>
            <a:endParaRPr lang="en-US"/>
          </a:p>
        </p:txBody>
      </p:sp>
      <p:sp>
        <p:nvSpPr>
          <p:cNvPr id="6" name="Slaidinumbri kohatäide 5"/>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294572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50045929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_Header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428515561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_Header_Centre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51220828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_Header_Beig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420949475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_Header_Centre_Bei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3675869180"/>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2840926231"/>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89733870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260019797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_Beig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355385826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Blue_Full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94350029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p:cNvSpPr>
            <a:spLocks noGrp="1"/>
          </p:cNvSpPr>
          <p:nvPr>
            <p:ph type="dt" sz="half" idx="10"/>
          </p:nvPr>
        </p:nvSpPr>
        <p:spPr/>
        <p:txBody>
          <a:bodyPr/>
          <a:lstStyle/>
          <a:p>
            <a:fld id="{A65CDE09-45C5-4623-B996-1C90422F5287}" type="datetimeFigureOut">
              <a:rPr lang="en-US" smtClean="0"/>
              <a:t>6/27/2024</a:t>
            </a:fld>
            <a:endParaRPr lang="en-US"/>
          </a:p>
        </p:txBody>
      </p:sp>
      <p:sp>
        <p:nvSpPr>
          <p:cNvPr id="6" name="Jaluse kohatäide 5"/>
          <p:cNvSpPr>
            <a:spLocks noGrp="1"/>
          </p:cNvSpPr>
          <p:nvPr>
            <p:ph type="ftr" sz="quarter" idx="11"/>
          </p:nvPr>
        </p:nvSpPr>
        <p:spPr/>
        <p:txBody>
          <a:bodyPr/>
          <a:lstStyle/>
          <a:p>
            <a:endParaRPr lang="en-US"/>
          </a:p>
        </p:txBody>
      </p:sp>
      <p:sp>
        <p:nvSpPr>
          <p:cNvPr id="7" name="Slaidinumbri kohatäide 6"/>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4019364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Blue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16289977"/>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Gray_Full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76735184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Gray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85336203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White_Full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23666452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White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99746713"/>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Blue_Full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96816432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Blue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72024721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Gray_Full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80882160"/>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Gray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257632717"/>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White_Full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41991192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9" y="365128"/>
            <a:ext cx="10515601" cy="1325563"/>
          </a:xfrm>
        </p:spPr>
        <p:txBody>
          <a:bodyPr/>
          <a:lstStyle/>
          <a:p>
            <a:r>
              <a:rPr lang="et-EE"/>
              <a:t>Muutke pealkirja laadi</a:t>
            </a:r>
            <a:endParaRPr lang="en-US"/>
          </a:p>
        </p:txBody>
      </p:sp>
      <p:sp>
        <p:nvSpPr>
          <p:cNvPr id="3" name="Teksti kohatäide 2"/>
          <p:cNvSpPr>
            <a:spLocks noGrp="1"/>
          </p:cNvSpPr>
          <p:nvPr>
            <p:ph type="body" idx="1"/>
          </p:nvPr>
        </p:nvSpPr>
        <p:spPr>
          <a:xfrm>
            <a:off x="839791" y="1681163"/>
            <a:ext cx="5157787" cy="823912"/>
          </a:xfrm>
        </p:spPr>
        <p:txBody>
          <a:bodyPr anchor="b"/>
          <a:lstStyle>
            <a:lvl1pPr marL="0" indent="0">
              <a:buNone/>
              <a:defRPr sz="1777" b="1"/>
            </a:lvl1pPr>
            <a:lvl2pPr marL="338379" indent="0">
              <a:buNone/>
              <a:defRPr sz="1480" b="1"/>
            </a:lvl2pPr>
            <a:lvl3pPr marL="676755" indent="0">
              <a:buNone/>
              <a:defRPr sz="1332" b="1"/>
            </a:lvl3pPr>
            <a:lvl4pPr marL="1015136" indent="0">
              <a:buNone/>
              <a:defRPr sz="1184" b="1"/>
            </a:lvl4pPr>
            <a:lvl5pPr marL="1353512" indent="0">
              <a:buNone/>
              <a:defRPr sz="1184" b="1"/>
            </a:lvl5pPr>
            <a:lvl6pPr marL="1691891" indent="0">
              <a:buNone/>
              <a:defRPr sz="1184" b="1"/>
            </a:lvl6pPr>
            <a:lvl7pPr marL="2030267" indent="0">
              <a:buNone/>
              <a:defRPr sz="1184" b="1"/>
            </a:lvl7pPr>
            <a:lvl8pPr marL="2368646" indent="0">
              <a:buNone/>
              <a:defRPr sz="1184" b="1"/>
            </a:lvl8pPr>
            <a:lvl9pPr marL="2707024" indent="0">
              <a:buNone/>
              <a:defRPr sz="1184" b="1"/>
            </a:lvl9pPr>
          </a:lstStyle>
          <a:p>
            <a:pPr lvl="0"/>
            <a:r>
              <a:rPr lang="et-EE"/>
              <a:t>Redigeeri juhtslaidi tekstilaade</a:t>
            </a:r>
          </a:p>
        </p:txBody>
      </p:sp>
      <p:sp>
        <p:nvSpPr>
          <p:cNvPr id="4" name="Sisu kohatäide 3"/>
          <p:cNvSpPr>
            <a:spLocks noGrp="1"/>
          </p:cNvSpPr>
          <p:nvPr>
            <p:ph sz="half" idx="2"/>
          </p:nvPr>
        </p:nvSpPr>
        <p:spPr>
          <a:xfrm>
            <a:off x="839791"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1777" b="1"/>
            </a:lvl1pPr>
            <a:lvl2pPr marL="338379" indent="0">
              <a:buNone/>
              <a:defRPr sz="1480" b="1"/>
            </a:lvl2pPr>
            <a:lvl3pPr marL="676755" indent="0">
              <a:buNone/>
              <a:defRPr sz="1332" b="1"/>
            </a:lvl3pPr>
            <a:lvl4pPr marL="1015136" indent="0">
              <a:buNone/>
              <a:defRPr sz="1184" b="1"/>
            </a:lvl4pPr>
            <a:lvl5pPr marL="1353512" indent="0">
              <a:buNone/>
              <a:defRPr sz="1184" b="1"/>
            </a:lvl5pPr>
            <a:lvl6pPr marL="1691891" indent="0">
              <a:buNone/>
              <a:defRPr sz="1184" b="1"/>
            </a:lvl6pPr>
            <a:lvl7pPr marL="2030267" indent="0">
              <a:buNone/>
              <a:defRPr sz="1184" b="1"/>
            </a:lvl7pPr>
            <a:lvl8pPr marL="2368646" indent="0">
              <a:buNone/>
              <a:defRPr sz="1184" b="1"/>
            </a:lvl8pPr>
            <a:lvl9pPr marL="2707024" indent="0">
              <a:buNone/>
              <a:defRPr sz="1184"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p:cNvSpPr>
            <a:spLocks noGrp="1"/>
          </p:cNvSpPr>
          <p:nvPr>
            <p:ph type="dt" sz="half" idx="10"/>
          </p:nvPr>
        </p:nvSpPr>
        <p:spPr/>
        <p:txBody>
          <a:bodyPr/>
          <a:lstStyle/>
          <a:p>
            <a:fld id="{A65CDE09-45C5-4623-B996-1C90422F5287}" type="datetimeFigureOut">
              <a:rPr lang="en-US" smtClean="0"/>
              <a:t>6/27/2024</a:t>
            </a:fld>
            <a:endParaRPr lang="en-US"/>
          </a:p>
        </p:txBody>
      </p:sp>
      <p:sp>
        <p:nvSpPr>
          <p:cNvPr id="8" name="Jaluse kohatäide 7"/>
          <p:cNvSpPr>
            <a:spLocks noGrp="1"/>
          </p:cNvSpPr>
          <p:nvPr>
            <p:ph type="ftr" sz="quarter" idx="11"/>
          </p:nvPr>
        </p:nvSpPr>
        <p:spPr/>
        <p:txBody>
          <a:bodyPr/>
          <a:lstStyle/>
          <a:p>
            <a:endParaRPr lang="en-US"/>
          </a:p>
        </p:txBody>
      </p:sp>
      <p:sp>
        <p:nvSpPr>
          <p:cNvPr id="9" name="Slaidinumbri kohatäide 8"/>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1377682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White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170526699"/>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370154"/>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_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03346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Graph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802349672"/>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_Graph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4058826350"/>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_Graph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2725744422"/>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405747720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3216094908"/>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line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94569801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GraphRight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300076912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endParaRPr lang="en-US"/>
          </a:p>
        </p:txBody>
      </p:sp>
      <p:sp>
        <p:nvSpPr>
          <p:cNvPr id="3" name="Kuupäeva kohatäide 2"/>
          <p:cNvSpPr>
            <a:spLocks noGrp="1"/>
          </p:cNvSpPr>
          <p:nvPr>
            <p:ph type="dt" sz="half" idx="10"/>
          </p:nvPr>
        </p:nvSpPr>
        <p:spPr/>
        <p:txBody>
          <a:bodyPr/>
          <a:lstStyle/>
          <a:p>
            <a:fld id="{A65CDE09-45C5-4623-B996-1C90422F5287}" type="datetimeFigureOut">
              <a:rPr lang="en-US" smtClean="0"/>
              <a:t>6/27/2024</a:t>
            </a:fld>
            <a:endParaRPr lang="en-US"/>
          </a:p>
        </p:txBody>
      </p:sp>
      <p:sp>
        <p:nvSpPr>
          <p:cNvPr id="4" name="Jaluse kohatäide 3"/>
          <p:cNvSpPr>
            <a:spLocks noGrp="1"/>
          </p:cNvSpPr>
          <p:nvPr>
            <p:ph type="ftr" sz="quarter" idx="11"/>
          </p:nvPr>
        </p:nvSpPr>
        <p:spPr/>
        <p:txBody>
          <a:bodyPr/>
          <a:lstStyle/>
          <a:p>
            <a:endParaRPr lang="en-US"/>
          </a:p>
        </p:txBody>
      </p:sp>
      <p:sp>
        <p:nvSpPr>
          <p:cNvPr id="5" name="Slaidinumbri kohatäide 4"/>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1668506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_GraphRight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905914594"/>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_GraphRight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4012137789"/>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1173015791"/>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_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5" name="Text Placeholder 7">
            <a:extLst>
              <a:ext uri="{FF2B5EF4-FFF2-40B4-BE49-F238E27FC236}">
                <a16:creationId xmlns:a16="http://schemas.microsoft.com/office/drawing/2014/main" id="{BE762C6A-BA1D-4B63-B365-B1A46B1DB81D}"/>
              </a:ext>
            </a:extLst>
          </p:cNvPr>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457762919"/>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accent1"/>
                </a:solidFill>
              </a:defRPr>
            </a:lvl1pPr>
          </a:lstStyle>
          <a:p>
            <a:pPr lvl="0"/>
            <a:r>
              <a:rPr lang="en-GB" dirty="0"/>
              <a:t>Click to edit</a:t>
            </a:r>
          </a:p>
        </p:txBody>
      </p:sp>
      <p:pic>
        <p:nvPicPr>
          <p:cNvPr id="4" name="Pilt 3">
            <a:extLst>
              <a:ext uri="{FF2B5EF4-FFF2-40B4-BE49-F238E27FC236}">
                <a16:creationId xmlns:a16="http://schemas.microsoft.com/office/drawing/2014/main" id="{F7557E13-7323-43CB-8697-929E891FB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101" y="5410200"/>
            <a:ext cx="1489011" cy="827089"/>
          </a:xfrm>
          <a:prstGeom prst="rect">
            <a:avLst/>
          </a:prstGeom>
        </p:spPr>
      </p:pic>
    </p:spTree>
    <p:extLst>
      <p:ext uri="{BB962C8B-B14F-4D97-AF65-F5344CB8AC3E}">
        <p14:creationId xmlns:p14="http://schemas.microsoft.com/office/powerpoint/2010/main" val="1818128381"/>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nual_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6E22F4-7000-4904-A79C-A24ACA08C0E4}"/>
              </a:ext>
            </a:extLst>
          </p:cNvPr>
          <p:cNvSpPr txBox="1"/>
          <p:nvPr userDrawn="1"/>
        </p:nvSpPr>
        <p:spPr>
          <a:xfrm>
            <a:off x="623889" y="658801"/>
            <a:ext cx="4243386" cy="884249"/>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6000" dirty="0">
                <a:solidFill>
                  <a:schemeClr val="accent1"/>
                </a:solidFill>
                <a:latin typeface="+mj-lt"/>
              </a:rPr>
              <a:t>hello!</a:t>
            </a:r>
          </a:p>
        </p:txBody>
      </p:sp>
      <p:sp>
        <p:nvSpPr>
          <p:cNvPr id="11" name="Text Placeholder 8">
            <a:extLst>
              <a:ext uri="{FF2B5EF4-FFF2-40B4-BE49-F238E27FC236}">
                <a16:creationId xmlns:a16="http://schemas.microsoft.com/office/drawing/2014/main" id="{ED321AF2-2354-45D7-A71C-6ABF961BCFE0}"/>
              </a:ext>
            </a:extLst>
          </p:cNvPr>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2" name="Teksti kohatäide 3">
            <a:extLst>
              <a:ext uri="{FF2B5EF4-FFF2-40B4-BE49-F238E27FC236}">
                <a16:creationId xmlns:a16="http://schemas.microsoft.com/office/drawing/2014/main" id="{EDDBAD18-C3DD-4E53-BC6C-0BC0923EC9D7}"/>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3" name="TextBox 12">
            <a:extLst>
              <a:ext uri="{FF2B5EF4-FFF2-40B4-BE49-F238E27FC236}">
                <a16:creationId xmlns:a16="http://schemas.microsoft.com/office/drawing/2014/main" id="{A36B1F16-A6F5-4DCC-A452-D5018E125DDF}"/>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
        <p:nvSpPr>
          <p:cNvPr id="7" name="Text Placeholder 5">
            <a:extLst>
              <a:ext uri="{FF2B5EF4-FFF2-40B4-BE49-F238E27FC236}">
                <a16:creationId xmlns:a16="http://schemas.microsoft.com/office/drawing/2014/main" id="{555D3345-6186-49B0-B6E3-18C1158ABF93}"/>
              </a:ext>
            </a:extLst>
          </p:cNvPr>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415295188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xtBox 3">
            <a:extLst>
              <a:ext uri="{FF2B5EF4-FFF2-40B4-BE49-F238E27FC236}">
                <a16:creationId xmlns:a16="http://schemas.microsoft.com/office/drawing/2014/main" id="{CDFBF891-B282-479A-A9F6-C8EB47E32762}"/>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Tree>
    <p:extLst>
      <p:ext uri="{BB962C8B-B14F-4D97-AF65-F5344CB8AC3E}">
        <p14:creationId xmlns:p14="http://schemas.microsoft.com/office/powerpoint/2010/main" val="1789408941"/>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nual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xtBox 3">
            <a:extLst>
              <a:ext uri="{FF2B5EF4-FFF2-40B4-BE49-F238E27FC236}">
                <a16:creationId xmlns:a16="http://schemas.microsoft.com/office/drawing/2014/main" id="{CDFBF891-B282-479A-A9F6-C8EB47E32762}"/>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Tree>
    <p:extLst>
      <p:ext uri="{BB962C8B-B14F-4D97-AF65-F5344CB8AC3E}">
        <p14:creationId xmlns:p14="http://schemas.microsoft.com/office/powerpoint/2010/main" val="1790828923"/>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 Visu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a:t>
            </a:r>
            <a:endParaRPr lang="en-GB" dirty="0"/>
          </a:p>
        </p:txBody>
      </p:sp>
    </p:spTree>
    <p:extLst>
      <p:ext uri="{BB962C8B-B14F-4D97-AF65-F5344CB8AC3E}">
        <p14:creationId xmlns:p14="http://schemas.microsoft.com/office/powerpoint/2010/main" val="3726824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A65CDE09-45C5-4623-B996-1C90422F5287}" type="datetimeFigureOut">
              <a:rPr lang="en-US" smtClean="0"/>
              <a:t>6/27/2024</a:t>
            </a:fld>
            <a:endParaRPr lang="en-US"/>
          </a:p>
        </p:txBody>
      </p:sp>
      <p:sp>
        <p:nvSpPr>
          <p:cNvPr id="3" name="Jaluse kohatäide 2"/>
          <p:cNvSpPr>
            <a:spLocks noGrp="1"/>
          </p:cNvSpPr>
          <p:nvPr>
            <p:ph type="ftr" sz="quarter" idx="11"/>
          </p:nvPr>
        </p:nvSpPr>
        <p:spPr/>
        <p:txBody>
          <a:bodyPr/>
          <a:lstStyle/>
          <a:p>
            <a:endParaRPr lang="en-US"/>
          </a:p>
        </p:txBody>
      </p:sp>
      <p:sp>
        <p:nvSpPr>
          <p:cNvPr id="4" name="Slaidinumbri kohatäide 3"/>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104371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91" y="457200"/>
            <a:ext cx="3932237" cy="1600200"/>
          </a:xfrm>
        </p:spPr>
        <p:txBody>
          <a:bodyPr anchor="b"/>
          <a:lstStyle>
            <a:lvl1pPr>
              <a:defRPr sz="2368"/>
            </a:lvl1pPr>
          </a:lstStyle>
          <a:p>
            <a:r>
              <a:rPr lang="et-EE"/>
              <a:t>Muutke pealkirja laadi</a:t>
            </a:r>
            <a:endParaRPr lang="en-US"/>
          </a:p>
        </p:txBody>
      </p:sp>
      <p:sp>
        <p:nvSpPr>
          <p:cNvPr id="3" name="Sisu kohatäide 2"/>
          <p:cNvSpPr>
            <a:spLocks noGrp="1"/>
          </p:cNvSpPr>
          <p:nvPr>
            <p:ph idx="1"/>
          </p:nvPr>
        </p:nvSpPr>
        <p:spPr>
          <a:xfrm>
            <a:off x="5183190" y="987425"/>
            <a:ext cx="6172200" cy="4873625"/>
          </a:xfrm>
        </p:spPr>
        <p:txBody>
          <a:bodyPr/>
          <a:lstStyle>
            <a:lvl1pPr>
              <a:defRPr sz="2368"/>
            </a:lvl1pPr>
            <a:lvl2pPr>
              <a:defRPr sz="2072"/>
            </a:lvl2pPr>
            <a:lvl3pPr>
              <a:defRPr sz="1777"/>
            </a:lvl3pPr>
            <a:lvl4pPr>
              <a:defRPr sz="1480"/>
            </a:lvl4pPr>
            <a:lvl5pPr>
              <a:defRPr sz="1480"/>
            </a:lvl5pPr>
            <a:lvl6pPr>
              <a:defRPr sz="1480"/>
            </a:lvl6pPr>
            <a:lvl7pPr>
              <a:defRPr sz="1480"/>
            </a:lvl7pPr>
            <a:lvl8pPr>
              <a:defRPr sz="1480"/>
            </a:lvl8pPr>
            <a:lvl9pPr>
              <a:defRPr sz="148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p:cNvSpPr>
            <a:spLocks noGrp="1"/>
          </p:cNvSpPr>
          <p:nvPr>
            <p:ph type="body" sz="half" idx="2"/>
          </p:nvPr>
        </p:nvSpPr>
        <p:spPr>
          <a:xfrm>
            <a:off x="839791" y="2057400"/>
            <a:ext cx="3932237" cy="3811588"/>
          </a:xfrm>
        </p:spPr>
        <p:txBody>
          <a:bodyPr/>
          <a:lstStyle>
            <a:lvl1pPr marL="0" indent="0">
              <a:buNone/>
              <a:defRPr sz="1184"/>
            </a:lvl1pPr>
            <a:lvl2pPr marL="338379" indent="0">
              <a:buNone/>
              <a:defRPr sz="1036"/>
            </a:lvl2pPr>
            <a:lvl3pPr marL="676755" indent="0">
              <a:buNone/>
              <a:defRPr sz="888"/>
            </a:lvl3pPr>
            <a:lvl4pPr marL="1015136" indent="0">
              <a:buNone/>
              <a:defRPr sz="740"/>
            </a:lvl4pPr>
            <a:lvl5pPr marL="1353512" indent="0">
              <a:buNone/>
              <a:defRPr sz="740"/>
            </a:lvl5pPr>
            <a:lvl6pPr marL="1691891" indent="0">
              <a:buNone/>
              <a:defRPr sz="740"/>
            </a:lvl6pPr>
            <a:lvl7pPr marL="2030267" indent="0">
              <a:buNone/>
              <a:defRPr sz="740"/>
            </a:lvl7pPr>
            <a:lvl8pPr marL="2368646" indent="0">
              <a:buNone/>
              <a:defRPr sz="740"/>
            </a:lvl8pPr>
            <a:lvl9pPr marL="2707024" indent="0">
              <a:buNone/>
              <a:defRPr sz="740"/>
            </a:lvl9pPr>
          </a:lstStyle>
          <a:p>
            <a:pPr lvl="0"/>
            <a:r>
              <a:rPr lang="et-EE"/>
              <a:t>Redigeeri juhtslaidi tekstilaade</a:t>
            </a:r>
          </a:p>
        </p:txBody>
      </p:sp>
      <p:sp>
        <p:nvSpPr>
          <p:cNvPr id="5" name="Kuupäeva kohatäide 4"/>
          <p:cNvSpPr>
            <a:spLocks noGrp="1"/>
          </p:cNvSpPr>
          <p:nvPr>
            <p:ph type="dt" sz="half" idx="10"/>
          </p:nvPr>
        </p:nvSpPr>
        <p:spPr/>
        <p:txBody>
          <a:bodyPr/>
          <a:lstStyle/>
          <a:p>
            <a:fld id="{A65CDE09-45C5-4623-B996-1C90422F5287}" type="datetimeFigureOut">
              <a:rPr lang="en-US" smtClean="0"/>
              <a:t>6/27/2024</a:t>
            </a:fld>
            <a:endParaRPr lang="en-US"/>
          </a:p>
        </p:txBody>
      </p:sp>
      <p:sp>
        <p:nvSpPr>
          <p:cNvPr id="6" name="Jaluse kohatäide 5"/>
          <p:cNvSpPr>
            <a:spLocks noGrp="1"/>
          </p:cNvSpPr>
          <p:nvPr>
            <p:ph type="ftr" sz="quarter" idx="11"/>
          </p:nvPr>
        </p:nvSpPr>
        <p:spPr/>
        <p:txBody>
          <a:bodyPr/>
          <a:lstStyle/>
          <a:p>
            <a:endParaRPr lang="en-US"/>
          </a:p>
        </p:txBody>
      </p:sp>
      <p:sp>
        <p:nvSpPr>
          <p:cNvPr id="7" name="Slaidinumbri kohatäide 6"/>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406362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91" y="457200"/>
            <a:ext cx="3932237" cy="1600200"/>
          </a:xfrm>
        </p:spPr>
        <p:txBody>
          <a:bodyPr anchor="b"/>
          <a:lstStyle>
            <a:lvl1pPr>
              <a:defRPr sz="2368"/>
            </a:lvl1pPr>
          </a:lstStyle>
          <a:p>
            <a:r>
              <a:rPr lang="et-EE"/>
              <a:t>Muutke pealkirja laadi</a:t>
            </a:r>
            <a:endParaRPr lang="en-US"/>
          </a:p>
        </p:txBody>
      </p:sp>
      <p:sp>
        <p:nvSpPr>
          <p:cNvPr id="3" name="Pildi kohatäide 2"/>
          <p:cNvSpPr>
            <a:spLocks noGrp="1"/>
          </p:cNvSpPr>
          <p:nvPr>
            <p:ph type="pic" idx="1"/>
          </p:nvPr>
        </p:nvSpPr>
        <p:spPr>
          <a:xfrm>
            <a:off x="5183190" y="987425"/>
            <a:ext cx="6172200" cy="4873625"/>
          </a:xfrm>
        </p:spPr>
        <p:txBody>
          <a:bodyPr/>
          <a:lstStyle>
            <a:lvl1pPr marL="0" indent="0">
              <a:buNone/>
              <a:defRPr sz="2368"/>
            </a:lvl1pPr>
            <a:lvl2pPr marL="338379" indent="0">
              <a:buNone/>
              <a:defRPr sz="2072"/>
            </a:lvl2pPr>
            <a:lvl3pPr marL="676755" indent="0">
              <a:buNone/>
              <a:defRPr sz="1777"/>
            </a:lvl3pPr>
            <a:lvl4pPr marL="1015136" indent="0">
              <a:buNone/>
              <a:defRPr sz="1480"/>
            </a:lvl4pPr>
            <a:lvl5pPr marL="1353512" indent="0">
              <a:buNone/>
              <a:defRPr sz="1480"/>
            </a:lvl5pPr>
            <a:lvl6pPr marL="1691891" indent="0">
              <a:buNone/>
              <a:defRPr sz="1480"/>
            </a:lvl6pPr>
            <a:lvl7pPr marL="2030267" indent="0">
              <a:buNone/>
              <a:defRPr sz="1480"/>
            </a:lvl7pPr>
            <a:lvl8pPr marL="2368646" indent="0">
              <a:buNone/>
              <a:defRPr sz="1480"/>
            </a:lvl8pPr>
            <a:lvl9pPr marL="2707024" indent="0">
              <a:buNone/>
              <a:defRPr sz="1480"/>
            </a:lvl9pPr>
          </a:lstStyle>
          <a:p>
            <a:endParaRPr lang="en-US"/>
          </a:p>
        </p:txBody>
      </p:sp>
      <p:sp>
        <p:nvSpPr>
          <p:cNvPr id="4" name="Teksti kohatäide 3"/>
          <p:cNvSpPr>
            <a:spLocks noGrp="1"/>
          </p:cNvSpPr>
          <p:nvPr>
            <p:ph type="body" sz="half" idx="2"/>
          </p:nvPr>
        </p:nvSpPr>
        <p:spPr>
          <a:xfrm>
            <a:off x="839791" y="2057400"/>
            <a:ext cx="3932237" cy="3811588"/>
          </a:xfrm>
        </p:spPr>
        <p:txBody>
          <a:bodyPr/>
          <a:lstStyle>
            <a:lvl1pPr marL="0" indent="0">
              <a:buNone/>
              <a:defRPr sz="1184"/>
            </a:lvl1pPr>
            <a:lvl2pPr marL="338379" indent="0">
              <a:buNone/>
              <a:defRPr sz="1036"/>
            </a:lvl2pPr>
            <a:lvl3pPr marL="676755" indent="0">
              <a:buNone/>
              <a:defRPr sz="888"/>
            </a:lvl3pPr>
            <a:lvl4pPr marL="1015136" indent="0">
              <a:buNone/>
              <a:defRPr sz="740"/>
            </a:lvl4pPr>
            <a:lvl5pPr marL="1353512" indent="0">
              <a:buNone/>
              <a:defRPr sz="740"/>
            </a:lvl5pPr>
            <a:lvl6pPr marL="1691891" indent="0">
              <a:buNone/>
              <a:defRPr sz="740"/>
            </a:lvl6pPr>
            <a:lvl7pPr marL="2030267" indent="0">
              <a:buNone/>
              <a:defRPr sz="740"/>
            </a:lvl7pPr>
            <a:lvl8pPr marL="2368646" indent="0">
              <a:buNone/>
              <a:defRPr sz="740"/>
            </a:lvl8pPr>
            <a:lvl9pPr marL="2707024" indent="0">
              <a:buNone/>
              <a:defRPr sz="740"/>
            </a:lvl9pPr>
          </a:lstStyle>
          <a:p>
            <a:pPr lvl="0"/>
            <a:r>
              <a:rPr lang="et-EE"/>
              <a:t>Redigeeri juhtslaidi tekstilaade</a:t>
            </a:r>
          </a:p>
        </p:txBody>
      </p:sp>
      <p:sp>
        <p:nvSpPr>
          <p:cNvPr id="5" name="Kuupäeva kohatäide 4"/>
          <p:cNvSpPr>
            <a:spLocks noGrp="1"/>
          </p:cNvSpPr>
          <p:nvPr>
            <p:ph type="dt" sz="half" idx="10"/>
          </p:nvPr>
        </p:nvSpPr>
        <p:spPr/>
        <p:txBody>
          <a:bodyPr/>
          <a:lstStyle/>
          <a:p>
            <a:fld id="{A65CDE09-45C5-4623-B996-1C90422F5287}" type="datetimeFigureOut">
              <a:rPr lang="en-US" smtClean="0"/>
              <a:t>6/27/2024</a:t>
            </a:fld>
            <a:endParaRPr lang="en-US"/>
          </a:p>
        </p:txBody>
      </p:sp>
      <p:sp>
        <p:nvSpPr>
          <p:cNvPr id="6" name="Jaluse kohatäide 5"/>
          <p:cNvSpPr>
            <a:spLocks noGrp="1"/>
          </p:cNvSpPr>
          <p:nvPr>
            <p:ph type="ftr" sz="quarter" idx="11"/>
          </p:nvPr>
        </p:nvSpPr>
        <p:spPr/>
        <p:txBody>
          <a:bodyPr/>
          <a:lstStyle/>
          <a:p>
            <a:endParaRPr lang="en-US"/>
          </a:p>
        </p:txBody>
      </p:sp>
      <p:sp>
        <p:nvSpPr>
          <p:cNvPr id="7" name="Slaidinumbri kohatäide 6"/>
          <p:cNvSpPr>
            <a:spLocks noGrp="1"/>
          </p:cNvSpPr>
          <p:nvPr>
            <p:ph type="sldNum" sz="quarter" idx="12"/>
          </p:nvPr>
        </p:nvSpPr>
        <p:spPr/>
        <p:txBody>
          <a:bodyPr/>
          <a:lstStyle/>
          <a:p>
            <a:fld id="{089FE6B3-79E8-4BB7-B676-79D3CF9B4077}" type="slidenum">
              <a:rPr lang="en-US" smtClean="0"/>
              <a:t>‹#›</a:t>
            </a:fld>
            <a:endParaRPr lang="en-US"/>
          </a:p>
        </p:txBody>
      </p:sp>
    </p:spTree>
    <p:extLst>
      <p:ext uri="{BB962C8B-B14F-4D97-AF65-F5344CB8AC3E}">
        <p14:creationId xmlns:p14="http://schemas.microsoft.com/office/powerpoint/2010/main" val="77439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theme" Target="../theme/theme2.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2" y="365128"/>
            <a:ext cx="10515601" cy="1325563"/>
          </a:xfrm>
          <a:prstGeom prst="rect">
            <a:avLst/>
          </a:prstGeom>
        </p:spPr>
        <p:txBody>
          <a:bodyPr vert="horz" lIns="91440" tIns="45720" rIns="91440" bIns="45720" rtlCol="0" anchor="ctr">
            <a:normAutofit/>
          </a:bodyPr>
          <a:lstStyle/>
          <a:p>
            <a:r>
              <a:rPr lang="et-EE"/>
              <a:t>Muutke pealkirja laadi</a:t>
            </a:r>
            <a:endParaRPr lang="en-US"/>
          </a:p>
        </p:txBody>
      </p:sp>
      <p:sp>
        <p:nvSpPr>
          <p:cNvPr id="3" name="Teksti kohatäide 2"/>
          <p:cNvSpPr>
            <a:spLocks noGrp="1"/>
          </p:cNvSpPr>
          <p:nvPr>
            <p:ph type="body" idx="1"/>
          </p:nvPr>
        </p:nvSpPr>
        <p:spPr>
          <a:xfrm>
            <a:off x="838202" y="1825625"/>
            <a:ext cx="10515601"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888">
                <a:solidFill>
                  <a:schemeClr val="tx1">
                    <a:tint val="75000"/>
                  </a:schemeClr>
                </a:solidFill>
              </a:defRPr>
            </a:lvl1pPr>
          </a:lstStyle>
          <a:p>
            <a:fld id="{A65CDE09-45C5-4623-B996-1C90422F5287}" type="datetimeFigureOut">
              <a:rPr lang="en-US" smtClean="0"/>
              <a:t>6/27/2024</a:t>
            </a:fld>
            <a:endParaRPr lang="en-US"/>
          </a:p>
        </p:txBody>
      </p:sp>
      <p:sp>
        <p:nvSpPr>
          <p:cNvPr id="5" name="Jaluse kohatäide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888">
                <a:solidFill>
                  <a:schemeClr val="tx1">
                    <a:tint val="75000"/>
                  </a:schemeClr>
                </a:solidFill>
              </a:defRPr>
            </a:lvl1pPr>
          </a:lstStyle>
          <a:p>
            <a:endParaRPr lang="en-US"/>
          </a:p>
        </p:txBody>
      </p:sp>
      <p:sp>
        <p:nvSpPr>
          <p:cNvPr id="6" name="Slaidinumbri kohatäide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888">
                <a:solidFill>
                  <a:schemeClr val="tx1">
                    <a:tint val="75000"/>
                  </a:schemeClr>
                </a:solidFill>
              </a:defRPr>
            </a:lvl1pPr>
          </a:lstStyle>
          <a:p>
            <a:fld id="{089FE6B3-79E8-4BB7-B676-79D3CF9B4077}" type="slidenum">
              <a:rPr lang="en-US" smtClean="0"/>
              <a:t>‹#›</a:t>
            </a:fld>
            <a:endParaRPr lang="en-US"/>
          </a:p>
        </p:txBody>
      </p:sp>
    </p:spTree>
    <p:extLst>
      <p:ext uri="{BB962C8B-B14F-4D97-AF65-F5344CB8AC3E}">
        <p14:creationId xmlns:p14="http://schemas.microsoft.com/office/powerpoint/2010/main" val="32779872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968" r:id="rId12"/>
  </p:sldLayoutIdLst>
  <p:txStyles>
    <p:titleStyle>
      <a:lvl1pPr algn="l" defTabSz="676755" rtl="0" eaLnBrk="1" latinLnBrk="0" hangingPunct="1">
        <a:lnSpc>
          <a:spcPct val="90000"/>
        </a:lnSpc>
        <a:spcBef>
          <a:spcPct val="0"/>
        </a:spcBef>
        <a:buNone/>
        <a:defRPr sz="3256" kern="1200">
          <a:solidFill>
            <a:schemeClr val="tx1"/>
          </a:solidFill>
          <a:latin typeface="+mj-lt"/>
          <a:ea typeface="+mj-ea"/>
          <a:cs typeface="+mj-cs"/>
        </a:defRPr>
      </a:lvl1pPr>
    </p:titleStyle>
    <p:bodyStyle>
      <a:lvl1pPr marL="169190" indent="-169190" algn="l" defTabSz="676755" rtl="0" eaLnBrk="1" latinLnBrk="0" hangingPunct="1">
        <a:lnSpc>
          <a:spcPct val="90000"/>
        </a:lnSpc>
        <a:spcBef>
          <a:spcPts val="740"/>
        </a:spcBef>
        <a:buFont typeface="Arial" panose="020B0604020202020204" pitchFamily="34" charset="0"/>
        <a:buChar char="•"/>
        <a:defRPr sz="2072" kern="1200">
          <a:solidFill>
            <a:schemeClr val="tx1"/>
          </a:solidFill>
          <a:latin typeface="+mn-lt"/>
          <a:ea typeface="+mn-ea"/>
          <a:cs typeface="+mn-cs"/>
        </a:defRPr>
      </a:lvl1pPr>
      <a:lvl2pPr marL="507566" indent="-169190" algn="l" defTabSz="676755" rtl="0" eaLnBrk="1" latinLnBrk="0" hangingPunct="1">
        <a:lnSpc>
          <a:spcPct val="90000"/>
        </a:lnSpc>
        <a:spcBef>
          <a:spcPts val="370"/>
        </a:spcBef>
        <a:buFont typeface="Arial" panose="020B0604020202020204" pitchFamily="34" charset="0"/>
        <a:buChar char="•"/>
        <a:defRPr sz="1777" kern="1200">
          <a:solidFill>
            <a:schemeClr val="tx1"/>
          </a:solidFill>
          <a:latin typeface="+mn-lt"/>
          <a:ea typeface="+mn-ea"/>
          <a:cs typeface="+mn-cs"/>
        </a:defRPr>
      </a:lvl2pPr>
      <a:lvl3pPr marL="845947" indent="-169190" algn="l" defTabSz="676755" rtl="0" eaLnBrk="1" latinLnBrk="0" hangingPunct="1">
        <a:lnSpc>
          <a:spcPct val="90000"/>
        </a:lnSpc>
        <a:spcBef>
          <a:spcPts val="370"/>
        </a:spcBef>
        <a:buFont typeface="Arial" panose="020B0604020202020204" pitchFamily="34" charset="0"/>
        <a:buChar char="•"/>
        <a:defRPr sz="1480" kern="1200">
          <a:solidFill>
            <a:schemeClr val="tx1"/>
          </a:solidFill>
          <a:latin typeface="+mn-lt"/>
          <a:ea typeface="+mn-ea"/>
          <a:cs typeface="+mn-cs"/>
        </a:defRPr>
      </a:lvl3pPr>
      <a:lvl4pPr marL="1184323"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4pPr>
      <a:lvl5pPr marL="1522702"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5pPr>
      <a:lvl6pPr marL="1861078"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457"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7835"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214"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p:bodyStyle>
    <p:otherStyle>
      <a:defPPr>
        <a:defRPr lang="en-US"/>
      </a:defPPr>
      <a:lvl1pPr marL="0" algn="l" defTabSz="676755" rtl="0" eaLnBrk="1" latinLnBrk="0" hangingPunct="1">
        <a:defRPr sz="1332" kern="1200">
          <a:solidFill>
            <a:schemeClr val="tx1"/>
          </a:solidFill>
          <a:latin typeface="+mn-lt"/>
          <a:ea typeface="+mn-ea"/>
          <a:cs typeface="+mn-cs"/>
        </a:defRPr>
      </a:lvl1pPr>
      <a:lvl2pPr marL="338379" algn="l" defTabSz="676755" rtl="0" eaLnBrk="1" latinLnBrk="0" hangingPunct="1">
        <a:defRPr sz="1332" kern="1200">
          <a:solidFill>
            <a:schemeClr val="tx1"/>
          </a:solidFill>
          <a:latin typeface="+mn-lt"/>
          <a:ea typeface="+mn-ea"/>
          <a:cs typeface="+mn-cs"/>
        </a:defRPr>
      </a:lvl2pPr>
      <a:lvl3pPr marL="676755" algn="l" defTabSz="676755" rtl="0" eaLnBrk="1" latinLnBrk="0" hangingPunct="1">
        <a:defRPr sz="1332" kern="1200">
          <a:solidFill>
            <a:schemeClr val="tx1"/>
          </a:solidFill>
          <a:latin typeface="+mn-lt"/>
          <a:ea typeface="+mn-ea"/>
          <a:cs typeface="+mn-cs"/>
        </a:defRPr>
      </a:lvl3pPr>
      <a:lvl4pPr marL="1015136" algn="l" defTabSz="676755" rtl="0" eaLnBrk="1" latinLnBrk="0" hangingPunct="1">
        <a:defRPr sz="1332" kern="1200">
          <a:solidFill>
            <a:schemeClr val="tx1"/>
          </a:solidFill>
          <a:latin typeface="+mn-lt"/>
          <a:ea typeface="+mn-ea"/>
          <a:cs typeface="+mn-cs"/>
        </a:defRPr>
      </a:lvl4pPr>
      <a:lvl5pPr marL="1353512" algn="l" defTabSz="676755" rtl="0" eaLnBrk="1" latinLnBrk="0" hangingPunct="1">
        <a:defRPr sz="1332" kern="1200">
          <a:solidFill>
            <a:schemeClr val="tx1"/>
          </a:solidFill>
          <a:latin typeface="+mn-lt"/>
          <a:ea typeface="+mn-ea"/>
          <a:cs typeface="+mn-cs"/>
        </a:defRPr>
      </a:lvl5pPr>
      <a:lvl6pPr marL="1691891" algn="l" defTabSz="676755" rtl="0" eaLnBrk="1" latinLnBrk="0" hangingPunct="1">
        <a:defRPr sz="1332" kern="1200">
          <a:solidFill>
            <a:schemeClr val="tx1"/>
          </a:solidFill>
          <a:latin typeface="+mn-lt"/>
          <a:ea typeface="+mn-ea"/>
          <a:cs typeface="+mn-cs"/>
        </a:defRPr>
      </a:lvl6pPr>
      <a:lvl7pPr marL="2030267" algn="l" defTabSz="676755" rtl="0" eaLnBrk="1" latinLnBrk="0" hangingPunct="1">
        <a:defRPr sz="1332" kern="1200">
          <a:solidFill>
            <a:schemeClr val="tx1"/>
          </a:solidFill>
          <a:latin typeface="+mn-lt"/>
          <a:ea typeface="+mn-ea"/>
          <a:cs typeface="+mn-cs"/>
        </a:defRPr>
      </a:lvl7pPr>
      <a:lvl8pPr marL="2368646" algn="l" defTabSz="676755" rtl="0" eaLnBrk="1" latinLnBrk="0" hangingPunct="1">
        <a:defRPr sz="1332" kern="1200">
          <a:solidFill>
            <a:schemeClr val="tx1"/>
          </a:solidFill>
          <a:latin typeface="+mn-lt"/>
          <a:ea typeface="+mn-ea"/>
          <a:cs typeface="+mn-cs"/>
        </a:defRPr>
      </a:lvl8pPr>
      <a:lvl9pPr marL="2707024" algn="l" defTabSz="676755" rtl="0" eaLnBrk="1" latinLnBrk="0" hangingPunct="1">
        <a:defRPr sz="13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dirty="0"/>
              <a:t>Click to edit</a:t>
            </a:r>
            <a:endParaRPr lang="en-GB" dirty="0"/>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08360593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ransition spd="slow">
    <p:push dir="u"/>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6">
          <p15:clr>
            <a:srgbClr val="F26B43"/>
          </p15:clr>
        </p15:guide>
        <p15:guide id="4" pos="7514">
          <p15:clr>
            <a:srgbClr val="F26B43"/>
          </p15:clr>
        </p15:guide>
        <p15:guide id="5" orient="horz" pos="3929">
          <p15:clr>
            <a:srgbClr val="F26B43"/>
          </p15:clr>
        </p15:guide>
        <p15:guide id="6" pos="393">
          <p15:clr>
            <a:srgbClr val="F26B43"/>
          </p15:clr>
        </p15:guide>
        <p15:guide id="7" pos="4248">
          <p15:clr>
            <a:srgbClr val="F26B43"/>
          </p15:clr>
        </p15:guide>
        <p15:guide id="8" pos="3432">
          <p15:clr>
            <a:srgbClr val="F26B43"/>
          </p15:clr>
        </p15:guide>
        <p15:guide id="9" pos="5155">
          <p15:clr>
            <a:srgbClr val="F26B43"/>
          </p15:clr>
        </p15:guide>
        <p15:guide id="10" pos="2525">
          <p15:clr>
            <a:srgbClr val="F26B43"/>
          </p15:clr>
        </p15:guide>
        <p15:guide id="11" orient="horz" pos="1026">
          <p15:clr>
            <a:srgbClr val="F26B43"/>
          </p15:clr>
        </p15:guide>
        <p15:guide id="12" orient="horz" pos="1434">
          <p15:clr>
            <a:srgbClr val="F26B43"/>
          </p15:clr>
        </p15:guide>
        <p15:guide id="13" orient="horz" pos="414">
          <p15:clr>
            <a:srgbClr val="F26B43"/>
          </p15:clr>
        </p15:guide>
        <p15:guide id="14" pos="72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openxmlformats.org/officeDocument/2006/relationships/diagramColors" Target="../diagrams/colors5.xml"/><Relationship Id="rId3" Type="http://schemas.openxmlformats.org/officeDocument/2006/relationships/image" Target="../media/image12.png"/><Relationship Id="rId21" Type="http://schemas.openxmlformats.org/officeDocument/2006/relationships/diagramLayout" Target="../diagrams/layout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QuickStyle" Target="../diagrams/quickStyle5.xml"/><Relationship Id="rId2" Type="http://schemas.openxmlformats.org/officeDocument/2006/relationships/notesSlide" Target="../notesSlides/notesSlide13.xml"/><Relationship Id="rId16" Type="http://schemas.openxmlformats.org/officeDocument/2006/relationships/diagramLayout" Target="../diagrams/layout5.xml"/><Relationship Id="rId20"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microsoft.com/office/2007/relationships/diagramDrawing" Target="../diagrams/drawing6.xml"/><Relationship Id="rId5" Type="http://schemas.openxmlformats.org/officeDocument/2006/relationships/diagramLayout" Target="../diagrams/layout3.xml"/><Relationship Id="rId15" Type="http://schemas.openxmlformats.org/officeDocument/2006/relationships/diagramData" Target="../diagrams/data5.xml"/><Relationship Id="rId23" Type="http://schemas.openxmlformats.org/officeDocument/2006/relationships/diagramColors" Target="../diagrams/colors6.xml"/><Relationship Id="rId10" Type="http://schemas.openxmlformats.org/officeDocument/2006/relationships/diagramLayout" Target="../diagrams/layout4.xml"/><Relationship Id="rId19" Type="http://schemas.microsoft.com/office/2007/relationships/diagramDrawing" Target="../diagrams/drawing5.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3.png"/><Relationship Id="rId22"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ma.lrv.lt/en/news/baltic-states-paying-agencies-discussed-the-successes-and-challenges-of-using-a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geoportaal.maaamet.ee/data/files/Geo3D_arianalyys_lopparuanne.pdf?t=2024031416541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geoportaal.maaamet.ee/docs/aadress/AKS_arianalyys_lopparuanne.pdf" TargetMode="Externa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geoportaal.maaamet.ee/data/files/Geo3D_arianalyys_lopparuanne.pdf?t=2024031416541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geoportaal.maaamet.ee/docs/aadress/AKS_arianalyys_lopparuanne.pdf" TargetMode="Externa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geoportaal.maaamet.ee/data/files/Geo3D_arianalyys_lopparuanne.pdf?t=20240314165414"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63.xml.rels><?xml version="1.0" encoding="UTF-8" standalone="yes"?>
<Relationships xmlns="http://schemas.openxmlformats.org/package/2006/relationships"><Relationship Id="rId3" Type="http://schemas.openxmlformats.org/officeDocument/2006/relationships/hyperlink" Target="https://geoportaal.maaamet.ee/docs/aadress/AKS_arianalyys_lopparuanne.pdf"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hyperlink" Target="file:///\\sise.envir.ee\Failiserver$\MA\T&#246;&#246;grupid\ADS%20arendused\AKS\Arendusdokumendid%20alates%202024\AKS%20kohanimede%20mooduli%20projektiplaan%20dets%202023.docx" TargetMode="External"/><Relationship Id="rId4" Type="http://schemas.openxmlformats.org/officeDocument/2006/relationships/hyperlink" Target="file:///\\sise.envir.ee\Failiserver$\MA\T&#246;&#246;grupid\ADS%20arendused\AKS\Arendusdokumendid%20alates%202024\AKS-arhitektuur_29-11-2023.docx" TargetMode="Externa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65.xml.rels><?xml version="1.0" encoding="UTF-8" standalone="yes"?>
<Relationships xmlns="http://schemas.openxmlformats.org/package/2006/relationships"><Relationship Id="rId3" Type="http://schemas.openxmlformats.org/officeDocument/2006/relationships/hyperlink" Target="https://geoportaal.maaamet.ee/data/files/Geo3D_arianalyys_lopparuanne.pdf?t=2024031416541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kemit.ee/et/koostooprogrammid"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kemit.ee/sites/kemit/files/2022-10/Anal%C3%BC%C3%BCsi%20E%20osa%20%28Kuluanal%C3%BC%C3%BCs%2C%20tasuvus-%20ja%20sotsiaalmajandusliku%20moju%20ning%20riskianal%C3%BC%C3%BCs%29.pdf" TargetMode="Externa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69.xml.rels><?xml version="1.0" encoding="UTF-8" standalone="yes"?>
<Relationships xmlns="http://schemas.openxmlformats.org/package/2006/relationships"><Relationship Id="rId3" Type="http://schemas.openxmlformats.org/officeDocument/2006/relationships/hyperlink" Target="https://mkm.ee/ehitus-ja-elamumajandus/ehitus/ehituse-pikk-vaad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mkm.ee/sites/default/files/documents/2024-02/PersonaalneRiik-MKM_05.02.2024.pdf" TargetMode="External"/><Relationship Id="rId4" Type="http://schemas.openxmlformats.org/officeDocument/2006/relationships/hyperlink" Target="file:///\\sise.envir.ee\Kasutajad$\KeM\37111120212\Downloads\VVTP%202023-2027_26.pdf"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6.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71.xml.rels><?xml version="1.0" encoding="UTF-8" standalone="yes"?>
<Relationships xmlns="http://schemas.openxmlformats.org/package/2006/relationships"><Relationship Id="rId3" Type="http://schemas.openxmlformats.org/officeDocument/2006/relationships/hyperlink" Target="https://mkm.ee/ehitus-ja-elamumajandus/ehitus/ehituse-pikk-vaad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livekluster.ehr.ee/ui/ehr/v1/3D?ky=79512:033:0039" TargetMode="External"/><Relationship Id="rId5" Type="http://schemas.openxmlformats.org/officeDocument/2006/relationships/hyperlink" Target="https://www.mkm.ee/sites/default/files/documents/2024-02/PersonaalneRiik-MKM_05.02.2024.pdf" TargetMode="External"/><Relationship Id="rId4" Type="http://schemas.openxmlformats.org/officeDocument/2006/relationships/hyperlink" Target="file:///\\sise.envir.ee\Kasutajad$\KeM\37111120212\Downloads\VVTP%202023-2027_26.pdf" TargetMode="Externa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25D81C0-2488-CC57-6036-12E8402A4CCF}"/>
              </a:ext>
            </a:extLst>
          </p:cNvPr>
          <p:cNvSpPr>
            <a:spLocks noChangeArrowheads="1"/>
          </p:cNvSpPr>
          <p:nvPr/>
        </p:nvSpPr>
        <p:spPr bwMode="auto">
          <a:xfrm>
            <a:off x="190137" y="2427656"/>
            <a:ext cx="11811727" cy="157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3" tIns="45837" rIns="91673" bIns="45837" numCol="1" anchor="ctr" anchorCtr="0" compatLnSpc="1">
            <a:prstTxWarp prst="textNoShape">
              <a:avLst/>
            </a:prstTxWarp>
            <a:spAutoFit/>
          </a:bodyPr>
          <a:lstStyle/>
          <a:p>
            <a:pPr algn="ctr" defTabSz="916777" eaLnBrk="0" fontAlgn="base" hangingPunct="0">
              <a:spcBef>
                <a:spcPct val="0"/>
              </a:spcBef>
              <a:spcAft>
                <a:spcPct val="0"/>
              </a:spcAft>
            </a:pPr>
            <a:r>
              <a:rPr lang="et-EE" altLang="et-EE" sz="4812" dirty="0">
                <a:solidFill>
                  <a:srgbClr val="0000CC"/>
                </a:solidFill>
                <a:latin typeface="Aino Headline" panose="020B0303040504020204" pitchFamily="34" charset="0"/>
                <a:ea typeface="Times New Roman" panose="02020603050405020304" pitchFamily="18" charset="0"/>
                <a:cs typeface="Times New Roman" panose="02020603050405020304" pitchFamily="18" charset="0"/>
              </a:rPr>
              <a:t>REM </a:t>
            </a:r>
            <a:r>
              <a:rPr lang="fi-FI" altLang="et-EE" sz="4812" dirty="0">
                <a:solidFill>
                  <a:srgbClr val="0000CC"/>
                </a:solidFill>
                <a:latin typeface="Aino Headline" panose="020B0303040504020204" pitchFamily="34" charset="0"/>
                <a:ea typeface="Times New Roman" panose="02020603050405020304" pitchFamily="18" charset="0"/>
                <a:cs typeface="Times New Roman" panose="02020603050405020304" pitchFamily="18" charset="0"/>
              </a:rPr>
              <a:t>VAL</a:t>
            </a:r>
            <a:r>
              <a:rPr lang="et-EE" altLang="et-EE" sz="4812" dirty="0">
                <a:solidFill>
                  <a:srgbClr val="0000CC"/>
                </a:solidFill>
                <a:latin typeface="Aino Headline" panose="020B0303040504020204" pitchFamily="34" charset="0"/>
                <a:ea typeface="Times New Roman" panose="02020603050405020304" pitchFamily="18" charset="0"/>
                <a:cs typeface="Times New Roman" panose="02020603050405020304" pitchFamily="18" charset="0"/>
              </a:rPr>
              <a:t>ITSEMISALA</a:t>
            </a:r>
            <a:r>
              <a:rPr lang="fi-FI" altLang="et-EE" sz="4812" dirty="0">
                <a:solidFill>
                  <a:srgbClr val="0000CC"/>
                </a:solidFill>
                <a:latin typeface="Aino Headline" panose="020B0303040504020204" pitchFamily="34" charset="0"/>
                <a:ea typeface="Times New Roman" panose="02020603050405020304" pitchFamily="18" charset="0"/>
                <a:cs typeface="Times New Roman" panose="02020603050405020304" pitchFamily="18" charset="0"/>
              </a:rPr>
              <a:t> </a:t>
            </a:r>
            <a:endParaRPr lang="et-EE" altLang="et-EE" sz="4812" dirty="0">
              <a:solidFill>
                <a:srgbClr val="0000CC"/>
              </a:solidFill>
              <a:latin typeface="Aino Headline" panose="020B0303040504020204" pitchFamily="34" charset="0"/>
              <a:ea typeface="Times New Roman" panose="02020603050405020304" pitchFamily="18" charset="0"/>
              <a:cs typeface="Times New Roman" panose="02020603050405020304" pitchFamily="18" charset="0"/>
            </a:endParaRPr>
          </a:p>
          <a:p>
            <a:pPr algn="ctr" defTabSz="916777" eaLnBrk="0" fontAlgn="base" hangingPunct="0">
              <a:spcBef>
                <a:spcPct val="0"/>
              </a:spcBef>
              <a:spcAft>
                <a:spcPct val="0"/>
              </a:spcAft>
            </a:pPr>
            <a:r>
              <a:rPr lang="fi-FI" altLang="et-EE" sz="4812" dirty="0">
                <a:solidFill>
                  <a:srgbClr val="0000CC"/>
                </a:solidFill>
                <a:latin typeface="Aino Headline" panose="020B0303040504020204" pitchFamily="34" charset="0"/>
                <a:ea typeface="Times New Roman" panose="02020603050405020304" pitchFamily="18" charset="0"/>
                <a:cs typeface="Times New Roman" panose="02020603050405020304" pitchFamily="18" charset="0"/>
              </a:rPr>
              <a:t>DIGIPÖÖR</a:t>
            </a:r>
            <a:r>
              <a:rPr lang="et-EE" altLang="et-EE" sz="4812" dirty="0">
                <a:solidFill>
                  <a:srgbClr val="0000CC"/>
                </a:solidFill>
                <a:latin typeface="Aino Headline" panose="020B0303040504020204" pitchFamily="34" charset="0"/>
                <a:ea typeface="Times New Roman" panose="02020603050405020304" pitchFamily="18" charset="0"/>
                <a:cs typeface="Times New Roman" panose="02020603050405020304" pitchFamily="18" charset="0"/>
              </a:rPr>
              <a:t>DED</a:t>
            </a:r>
            <a:endParaRPr lang="fi-FI" altLang="et-EE" sz="4812" dirty="0">
              <a:solidFill>
                <a:srgbClr val="0000CC"/>
              </a:solidFill>
              <a:latin typeface="Aino Headline" panose="020B0303040504020204" pitchFamily="34" charset="0"/>
            </a:endParaRPr>
          </a:p>
        </p:txBody>
      </p:sp>
    </p:spTree>
    <p:extLst>
      <p:ext uri="{BB962C8B-B14F-4D97-AF65-F5344CB8AC3E}">
        <p14:creationId xmlns:p14="http://schemas.microsoft.com/office/powerpoint/2010/main" val="256043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505" y="1768588"/>
            <a:ext cx="10514991" cy="2756344"/>
          </a:xfrm>
        </p:spPr>
        <p:txBody>
          <a:bodyPr>
            <a:normAutofit/>
          </a:bodyPr>
          <a:lstStyle/>
          <a:p>
            <a:pPr algn="ctr"/>
            <a:r>
              <a:rPr lang="et-EE" sz="4812" dirty="0">
                <a:solidFill>
                  <a:srgbClr val="0000CC"/>
                </a:solidFill>
                <a:latin typeface="Aino Headline" panose="020B0303040504020204" pitchFamily="34" charset="0"/>
              </a:rPr>
              <a:t>TOIDUJULGEOLEKU DIGIPÖÖRDE STRATEEGILINE ÜLEVAADE</a:t>
            </a:r>
            <a:endParaRPr lang="et-EE" sz="4812" dirty="0">
              <a:solidFill>
                <a:srgbClr val="0000CC"/>
              </a:solidFill>
              <a:highlight>
                <a:srgbClr val="FFFF00"/>
              </a:highlight>
              <a:latin typeface="Aino Headline" panose="020B0303040504020204" pitchFamily="34" charset="0"/>
            </a:endParaRPr>
          </a:p>
        </p:txBody>
      </p:sp>
    </p:spTree>
    <p:extLst>
      <p:ext uri="{BB962C8B-B14F-4D97-AF65-F5344CB8AC3E}">
        <p14:creationId xmlns:p14="http://schemas.microsoft.com/office/powerpoint/2010/main" val="55790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06BCF33-1A2A-0F94-889E-477E9E5DE6FF}"/>
              </a:ext>
            </a:extLst>
          </p:cNvPr>
          <p:cNvSpPr>
            <a:spLocks noGrp="1"/>
          </p:cNvSpPr>
          <p:nvPr>
            <p:ph type="title"/>
          </p:nvPr>
        </p:nvSpPr>
        <p:spPr>
          <a:xfrm>
            <a:off x="500379" y="227012"/>
            <a:ext cx="10343445" cy="1328385"/>
          </a:xfrm>
        </p:spPr>
        <p:txBody>
          <a:bodyPr vert="horz" lIns="91440" tIns="45720" rIns="91440" bIns="45720" rtlCol="0" anchor="ctr">
            <a:normAutofit/>
          </a:bodyPr>
          <a:lstStyle/>
          <a:p>
            <a:pPr algn="ctr"/>
            <a:r>
              <a:rPr lang="et-EE" sz="4010" dirty="0">
                <a:solidFill>
                  <a:srgbClr val="0000CC"/>
                </a:solidFill>
                <a:latin typeface="Aino Headline" panose="020B0303040504020204" pitchFamily="34" charset="0"/>
              </a:rPr>
              <a:t>TOIDUJULGEOLEKU DIGIPÖÖRE</a:t>
            </a:r>
            <a:br>
              <a:rPr lang="et-EE" sz="4010" dirty="0">
                <a:solidFill>
                  <a:srgbClr val="0000CC"/>
                </a:solidFill>
                <a:latin typeface="Aino Headline" panose="020B0303040504020204" pitchFamily="34" charset="0"/>
              </a:rPr>
            </a:br>
            <a:r>
              <a:rPr lang="et-EE" sz="4010" dirty="0">
                <a:solidFill>
                  <a:srgbClr val="0000CC"/>
                </a:solidFill>
                <a:latin typeface="Aino Headline" panose="020B0303040504020204" pitchFamily="34" charset="0"/>
              </a:rPr>
              <a:t>EESMÄRK</a:t>
            </a:r>
          </a:p>
        </p:txBody>
      </p:sp>
      <p:sp>
        <p:nvSpPr>
          <p:cNvPr id="3" name="Sisu kohatäide 2">
            <a:extLst>
              <a:ext uri="{FF2B5EF4-FFF2-40B4-BE49-F238E27FC236}">
                <a16:creationId xmlns:a16="http://schemas.microsoft.com/office/drawing/2014/main" id="{C025A331-F292-22DE-A593-7AE2DC46F7EB}"/>
              </a:ext>
            </a:extLst>
          </p:cNvPr>
          <p:cNvSpPr>
            <a:spLocks noGrp="1"/>
          </p:cNvSpPr>
          <p:nvPr>
            <p:ph idx="1"/>
          </p:nvPr>
        </p:nvSpPr>
        <p:spPr>
          <a:xfrm>
            <a:off x="500379" y="2793345"/>
            <a:ext cx="9969498" cy="4548542"/>
          </a:xfrm>
        </p:spPr>
        <p:txBody>
          <a:bodyPr vert="horz" lIns="91440" tIns="45720" rIns="91440" bIns="45720" rtlCol="0" anchor="t">
            <a:normAutofit/>
          </a:bodyPr>
          <a:lstStyle/>
          <a:p>
            <a:pPr marL="0" indent="0">
              <a:buNone/>
            </a:pPr>
            <a:r>
              <a:rPr lang="et-EE" sz="3600" dirty="0"/>
              <a:t>E1: Kliendikesksed digiteenused</a:t>
            </a:r>
          </a:p>
          <a:p>
            <a:pPr marL="0" indent="0">
              <a:buNone/>
            </a:pPr>
            <a:r>
              <a:rPr lang="et-EE" sz="3600" dirty="0"/>
              <a:t>E2: </a:t>
            </a:r>
            <a:r>
              <a:rPr lang="et-EE" sz="3600" dirty="0" err="1"/>
              <a:t>Küberturvaline</a:t>
            </a:r>
            <a:r>
              <a:rPr lang="et-EE" sz="3600" dirty="0"/>
              <a:t> ja kuluefektiivne riik</a:t>
            </a:r>
          </a:p>
          <a:p>
            <a:pPr marL="0" indent="0">
              <a:buNone/>
            </a:pPr>
            <a:r>
              <a:rPr lang="et-EE" sz="3600" dirty="0"/>
              <a:t>E3: Teadmussiire ja tark andmekasutus </a:t>
            </a:r>
          </a:p>
        </p:txBody>
      </p:sp>
    </p:spTree>
    <p:extLst>
      <p:ext uri="{BB962C8B-B14F-4D97-AF65-F5344CB8AC3E}">
        <p14:creationId xmlns:p14="http://schemas.microsoft.com/office/powerpoint/2010/main" val="329536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6271" y="324752"/>
            <a:ext cx="11395917" cy="1073750"/>
          </a:xfrm>
        </p:spPr>
        <p:txBody>
          <a:bodyPr>
            <a:normAutofit fontScale="90000"/>
          </a:bodyPr>
          <a:lstStyle/>
          <a:p>
            <a:pPr algn="ctr"/>
            <a:r>
              <a:rPr lang="et-EE" b="1" dirty="0"/>
              <a:t> </a:t>
            </a:r>
            <a:br>
              <a:rPr lang="et-EE" b="1" dirty="0"/>
            </a:br>
            <a:r>
              <a:rPr lang="et-EE" sz="3609" dirty="0">
                <a:solidFill>
                  <a:srgbClr val="0000FF"/>
                </a:solidFill>
                <a:latin typeface="Aino Headline" panose="020B0303040504020204" pitchFamily="34" charset="0"/>
              </a:rPr>
              <a:t>VALDKONDA JUHTIVAD STRATEEGIAD</a:t>
            </a:r>
            <a:br>
              <a:rPr lang="et-EE" sz="3600" b="1" dirty="0">
                <a:latin typeface="Aino Headline" panose="020B0303040504020204" pitchFamily="34" charset="0"/>
              </a:rPr>
            </a:br>
            <a:endParaRPr lang="et-EE" sz="3600" b="1" dirty="0">
              <a:latin typeface="Aino Headline" panose="020B0303040504020204" pitchFamily="34" charset="0"/>
            </a:endParaRPr>
          </a:p>
        </p:txBody>
      </p:sp>
      <p:sp>
        <p:nvSpPr>
          <p:cNvPr id="5" name="Sisu kohatäide 2">
            <a:extLst>
              <a:ext uri="{FF2B5EF4-FFF2-40B4-BE49-F238E27FC236}">
                <a16:creationId xmlns:a16="http://schemas.microsoft.com/office/drawing/2014/main" id="{F4F15FE7-80F0-AB86-0348-CD815199EC0F}"/>
              </a:ext>
            </a:extLst>
          </p:cNvPr>
          <p:cNvSpPr txBox="1">
            <a:spLocks/>
          </p:cNvSpPr>
          <p:nvPr/>
        </p:nvSpPr>
        <p:spPr>
          <a:xfrm>
            <a:off x="7539837" y="3429000"/>
            <a:ext cx="4108503" cy="3031704"/>
          </a:xfrm>
          <a:prstGeom prst="rect">
            <a:avLst/>
          </a:prstGeom>
        </p:spPr>
        <p:txBody>
          <a:bodyPr vert="horz" lIns="91673" tIns="45837" rIns="91673" bIns="45837" rtlCol="0">
            <a:normAutofit/>
          </a:bodyPr>
          <a:lstStyle>
            <a:lvl1pPr marL="168751" indent="-168751" algn="l" defTabSz="675000"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50" indent="-168751" algn="l" defTabSz="675000"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53" indent="-168751" algn="l" defTabSz="675000"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54"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55"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a:lstStyle>
          <a:p>
            <a:endParaRPr lang="et-EE" sz="1424" i="1" dirty="0">
              <a:latin typeface="+mj-lt"/>
            </a:endParaRPr>
          </a:p>
          <a:p>
            <a:pPr marL="0" indent="0">
              <a:buNone/>
            </a:pPr>
            <a:endParaRPr lang="et-EE" sz="1424" dirty="0">
              <a:latin typeface="+mj-lt"/>
            </a:endParaRPr>
          </a:p>
          <a:p>
            <a:pPr marL="0" indent="0">
              <a:buNone/>
            </a:pPr>
            <a:endParaRPr lang="et-EE" sz="1424" dirty="0">
              <a:latin typeface="+mj-lt"/>
            </a:endParaRPr>
          </a:p>
          <a:p>
            <a:pPr marL="0" indent="0">
              <a:buNone/>
            </a:pPr>
            <a:endParaRPr lang="et-EE" sz="1424" dirty="0">
              <a:latin typeface="+mj-lt"/>
            </a:endParaRPr>
          </a:p>
          <a:p>
            <a:endParaRPr lang="et-EE" sz="1424" dirty="0">
              <a:latin typeface="+mj-lt"/>
            </a:endParaRPr>
          </a:p>
          <a:p>
            <a:endParaRPr lang="et-EE" sz="1424" dirty="0">
              <a:latin typeface="+mj-lt"/>
            </a:endParaRPr>
          </a:p>
          <a:p>
            <a:endParaRPr lang="et-EE" sz="1424" dirty="0">
              <a:latin typeface="+mj-lt"/>
            </a:endParaRPr>
          </a:p>
          <a:p>
            <a:endParaRPr lang="et-EE" sz="876" dirty="0">
              <a:latin typeface="+mj-lt"/>
            </a:endParaRPr>
          </a:p>
          <a:p>
            <a:endParaRPr lang="et-EE" sz="876" dirty="0">
              <a:latin typeface="+mj-lt"/>
            </a:endParaRPr>
          </a:p>
        </p:txBody>
      </p:sp>
      <p:grpSp>
        <p:nvGrpSpPr>
          <p:cNvPr id="27" name="Group 26">
            <a:extLst>
              <a:ext uri="{FF2B5EF4-FFF2-40B4-BE49-F238E27FC236}">
                <a16:creationId xmlns:a16="http://schemas.microsoft.com/office/drawing/2014/main" id="{30DC432F-26F1-E4E8-DBB6-48A08AA7D204}"/>
              </a:ext>
            </a:extLst>
          </p:cNvPr>
          <p:cNvGrpSpPr/>
          <p:nvPr/>
        </p:nvGrpSpPr>
        <p:grpSpPr>
          <a:xfrm>
            <a:off x="734627" y="1609467"/>
            <a:ext cx="8077199" cy="3980072"/>
            <a:chOff x="1952625" y="1804879"/>
            <a:chExt cx="8286750" cy="4230920"/>
          </a:xfrm>
        </p:grpSpPr>
        <p:sp>
          <p:nvSpPr>
            <p:cNvPr id="13" name="Rectangle 12">
              <a:extLst>
                <a:ext uri="{FF2B5EF4-FFF2-40B4-BE49-F238E27FC236}">
                  <a16:creationId xmlns:a16="http://schemas.microsoft.com/office/drawing/2014/main" id="{B5D3B502-7CD9-7DD3-F984-D2D500E49F38}"/>
                </a:ext>
              </a:extLst>
            </p:cNvPr>
            <p:cNvSpPr/>
            <p:nvPr/>
          </p:nvSpPr>
          <p:spPr>
            <a:xfrm>
              <a:off x="1952625" y="2007615"/>
              <a:ext cx="8286750" cy="3461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14" name="Freeform: Shape 13">
              <a:extLst>
                <a:ext uri="{FF2B5EF4-FFF2-40B4-BE49-F238E27FC236}">
                  <a16:creationId xmlns:a16="http://schemas.microsoft.com/office/drawing/2014/main" id="{AC10A6F5-5C9B-4C5D-1FA3-BE72BBFC62B0}"/>
                </a:ext>
              </a:extLst>
            </p:cNvPr>
            <p:cNvSpPr/>
            <p:nvPr/>
          </p:nvSpPr>
          <p:spPr>
            <a:xfrm>
              <a:off x="2366962" y="1804879"/>
              <a:ext cx="5800725" cy="405471"/>
            </a:xfrm>
            <a:custGeom>
              <a:avLst/>
              <a:gdLst>
                <a:gd name="connsiteX0" fmla="*/ 0 w 5744997"/>
                <a:gd name="connsiteY0" fmla="*/ 83642 h 501840"/>
                <a:gd name="connsiteX1" fmla="*/ 83642 w 5744997"/>
                <a:gd name="connsiteY1" fmla="*/ 0 h 501840"/>
                <a:gd name="connsiteX2" fmla="*/ 5661355 w 5744997"/>
                <a:gd name="connsiteY2" fmla="*/ 0 h 501840"/>
                <a:gd name="connsiteX3" fmla="*/ 5744997 w 5744997"/>
                <a:gd name="connsiteY3" fmla="*/ 83642 h 501840"/>
                <a:gd name="connsiteX4" fmla="*/ 5744997 w 5744997"/>
                <a:gd name="connsiteY4" fmla="*/ 418198 h 501840"/>
                <a:gd name="connsiteX5" fmla="*/ 5661355 w 5744997"/>
                <a:gd name="connsiteY5" fmla="*/ 501840 h 501840"/>
                <a:gd name="connsiteX6" fmla="*/ 83642 w 5744997"/>
                <a:gd name="connsiteY6" fmla="*/ 501840 h 501840"/>
                <a:gd name="connsiteX7" fmla="*/ 0 w 5744997"/>
                <a:gd name="connsiteY7" fmla="*/ 418198 h 501840"/>
                <a:gd name="connsiteX8" fmla="*/ 0 w 574499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997" h="501840">
                  <a:moveTo>
                    <a:pt x="0" y="83642"/>
                  </a:moveTo>
                  <a:cubicBezTo>
                    <a:pt x="0" y="37448"/>
                    <a:pt x="37448" y="0"/>
                    <a:pt x="83642" y="0"/>
                  </a:cubicBezTo>
                  <a:lnTo>
                    <a:pt x="5661355" y="0"/>
                  </a:lnTo>
                  <a:cubicBezTo>
                    <a:pt x="5707549" y="0"/>
                    <a:pt x="5744997" y="37448"/>
                    <a:pt x="5744997" y="83642"/>
                  </a:cubicBezTo>
                  <a:lnTo>
                    <a:pt x="5744997" y="418198"/>
                  </a:lnTo>
                  <a:cubicBezTo>
                    <a:pt x="5744997" y="464392"/>
                    <a:pt x="5707549" y="501840"/>
                    <a:pt x="5661355"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45" tIns="24498" rIns="241645" bIns="24498" numCol="1" spcCol="1270" anchor="ctr" anchorCtr="0">
              <a:noAutofit/>
            </a:bodyPr>
            <a:lstStyle/>
            <a:p>
              <a:pPr marL="0" lvl="0" indent="0" algn="l" defTabSz="711200">
                <a:lnSpc>
                  <a:spcPct val="90000"/>
                </a:lnSpc>
                <a:spcBef>
                  <a:spcPct val="0"/>
                </a:spcBef>
                <a:spcAft>
                  <a:spcPct val="35000"/>
                </a:spcAft>
                <a:buNone/>
              </a:pPr>
              <a:r>
                <a:rPr lang="et-EE" sz="1600" kern="1200" dirty="0">
                  <a:latin typeface="Aino" panose="02000603040504020204" pitchFamily="50" charset="0"/>
                </a:rPr>
                <a:t>Eesti 2035</a:t>
              </a:r>
              <a:endParaRPr lang="en-US" sz="1600" kern="1200" dirty="0">
                <a:latin typeface="Aino" panose="02000603040504020204" pitchFamily="50" charset="0"/>
              </a:endParaRPr>
            </a:p>
          </p:txBody>
        </p:sp>
        <p:sp>
          <p:nvSpPr>
            <p:cNvPr id="15" name="Rectangle 14">
              <a:extLst>
                <a:ext uri="{FF2B5EF4-FFF2-40B4-BE49-F238E27FC236}">
                  <a16:creationId xmlns:a16="http://schemas.microsoft.com/office/drawing/2014/main" id="{4842AB1C-08C1-1CB4-58FC-53F38F222850}"/>
                </a:ext>
              </a:extLst>
            </p:cNvPr>
            <p:cNvSpPr/>
            <p:nvPr/>
          </p:nvSpPr>
          <p:spPr>
            <a:xfrm>
              <a:off x="1952625" y="2635893"/>
              <a:ext cx="8286750" cy="3461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16" name="Freeform: Shape 15">
              <a:extLst>
                <a:ext uri="{FF2B5EF4-FFF2-40B4-BE49-F238E27FC236}">
                  <a16:creationId xmlns:a16="http://schemas.microsoft.com/office/drawing/2014/main" id="{CA5054B1-2855-620B-4FAC-BA326AF0605E}"/>
                </a:ext>
              </a:extLst>
            </p:cNvPr>
            <p:cNvSpPr/>
            <p:nvPr/>
          </p:nvSpPr>
          <p:spPr>
            <a:xfrm>
              <a:off x="2366962" y="2427921"/>
              <a:ext cx="5800725" cy="405471"/>
            </a:xfrm>
            <a:custGeom>
              <a:avLst/>
              <a:gdLst>
                <a:gd name="connsiteX0" fmla="*/ 0 w 5744997"/>
                <a:gd name="connsiteY0" fmla="*/ 83642 h 501840"/>
                <a:gd name="connsiteX1" fmla="*/ 83642 w 5744997"/>
                <a:gd name="connsiteY1" fmla="*/ 0 h 501840"/>
                <a:gd name="connsiteX2" fmla="*/ 5661355 w 5744997"/>
                <a:gd name="connsiteY2" fmla="*/ 0 h 501840"/>
                <a:gd name="connsiteX3" fmla="*/ 5744997 w 5744997"/>
                <a:gd name="connsiteY3" fmla="*/ 83642 h 501840"/>
                <a:gd name="connsiteX4" fmla="*/ 5744997 w 5744997"/>
                <a:gd name="connsiteY4" fmla="*/ 418198 h 501840"/>
                <a:gd name="connsiteX5" fmla="*/ 5661355 w 5744997"/>
                <a:gd name="connsiteY5" fmla="*/ 501840 h 501840"/>
                <a:gd name="connsiteX6" fmla="*/ 83642 w 5744997"/>
                <a:gd name="connsiteY6" fmla="*/ 501840 h 501840"/>
                <a:gd name="connsiteX7" fmla="*/ 0 w 5744997"/>
                <a:gd name="connsiteY7" fmla="*/ 418198 h 501840"/>
                <a:gd name="connsiteX8" fmla="*/ 0 w 574499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997" h="501840">
                  <a:moveTo>
                    <a:pt x="0" y="83642"/>
                  </a:moveTo>
                  <a:cubicBezTo>
                    <a:pt x="0" y="37448"/>
                    <a:pt x="37448" y="0"/>
                    <a:pt x="83642" y="0"/>
                  </a:cubicBezTo>
                  <a:lnTo>
                    <a:pt x="5661355" y="0"/>
                  </a:lnTo>
                  <a:cubicBezTo>
                    <a:pt x="5707549" y="0"/>
                    <a:pt x="5744997" y="37448"/>
                    <a:pt x="5744997" y="83642"/>
                  </a:cubicBezTo>
                  <a:lnTo>
                    <a:pt x="5744997" y="418198"/>
                  </a:lnTo>
                  <a:cubicBezTo>
                    <a:pt x="5744997" y="464392"/>
                    <a:pt x="5707549" y="501840"/>
                    <a:pt x="5661355"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45" tIns="24498" rIns="241645" bIns="24498" numCol="1" spcCol="1270" anchor="ctr" anchorCtr="0">
              <a:noAutofit/>
            </a:bodyPr>
            <a:lstStyle/>
            <a:p>
              <a:pPr marL="0" lvl="0" indent="0" algn="l" defTabSz="711200">
                <a:lnSpc>
                  <a:spcPct val="90000"/>
                </a:lnSpc>
                <a:spcBef>
                  <a:spcPct val="0"/>
                </a:spcBef>
                <a:spcAft>
                  <a:spcPct val="35000"/>
                </a:spcAft>
                <a:buNone/>
              </a:pPr>
              <a:r>
                <a:rPr lang="et-EE" sz="1600" kern="1200" dirty="0">
                  <a:latin typeface="Aino" panose="02000603040504020204" pitchFamily="50" charset="0"/>
                </a:rPr>
                <a:t>PÕKA 2030</a:t>
              </a:r>
              <a:endParaRPr lang="en-US" sz="1600" kern="1200" dirty="0">
                <a:latin typeface="Aino" panose="02000603040504020204" pitchFamily="50" charset="0"/>
              </a:endParaRPr>
            </a:p>
          </p:txBody>
        </p:sp>
        <p:sp>
          <p:nvSpPr>
            <p:cNvPr id="17" name="Rectangle 16">
              <a:extLst>
                <a:ext uri="{FF2B5EF4-FFF2-40B4-BE49-F238E27FC236}">
                  <a16:creationId xmlns:a16="http://schemas.microsoft.com/office/drawing/2014/main" id="{345DAC0F-3D2F-8553-74BA-BBF66FF55FEE}"/>
                </a:ext>
              </a:extLst>
            </p:cNvPr>
            <p:cNvSpPr/>
            <p:nvPr/>
          </p:nvSpPr>
          <p:spPr>
            <a:xfrm>
              <a:off x="1952625" y="3253697"/>
              <a:ext cx="8286750" cy="3461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18" name="Freeform: Shape 17">
              <a:extLst>
                <a:ext uri="{FF2B5EF4-FFF2-40B4-BE49-F238E27FC236}">
                  <a16:creationId xmlns:a16="http://schemas.microsoft.com/office/drawing/2014/main" id="{53AFD314-60F8-6A5E-8BFF-7F7804E3B867}"/>
                </a:ext>
              </a:extLst>
            </p:cNvPr>
            <p:cNvSpPr/>
            <p:nvPr/>
          </p:nvSpPr>
          <p:spPr>
            <a:xfrm>
              <a:off x="2366962" y="3050961"/>
              <a:ext cx="5800725" cy="405471"/>
            </a:xfrm>
            <a:custGeom>
              <a:avLst/>
              <a:gdLst>
                <a:gd name="connsiteX0" fmla="*/ 0 w 5744997"/>
                <a:gd name="connsiteY0" fmla="*/ 83642 h 501840"/>
                <a:gd name="connsiteX1" fmla="*/ 83642 w 5744997"/>
                <a:gd name="connsiteY1" fmla="*/ 0 h 501840"/>
                <a:gd name="connsiteX2" fmla="*/ 5661355 w 5744997"/>
                <a:gd name="connsiteY2" fmla="*/ 0 h 501840"/>
                <a:gd name="connsiteX3" fmla="*/ 5744997 w 5744997"/>
                <a:gd name="connsiteY3" fmla="*/ 83642 h 501840"/>
                <a:gd name="connsiteX4" fmla="*/ 5744997 w 5744997"/>
                <a:gd name="connsiteY4" fmla="*/ 418198 h 501840"/>
                <a:gd name="connsiteX5" fmla="*/ 5661355 w 5744997"/>
                <a:gd name="connsiteY5" fmla="*/ 501840 h 501840"/>
                <a:gd name="connsiteX6" fmla="*/ 83642 w 5744997"/>
                <a:gd name="connsiteY6" fmla="*/ 501840 h 501840"/>
                <a:gd name="connsiteX7" fmla="*/ 0 w 5744997"/>
                <a:gd name="connsiteY7" fmla="*/ 418198 h 501840"/>
                <a:gd name="connsiteX8" fmla="*/ 0 w 574499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997" h="501840">
                  <a:moveTo>
                    <a:pt x="0" y="83642"/>
                  </a:moveTo>
                  <a:cubicBezTo>
                    <a:pt x="0" y="37448"/>
                    <a:pt x="37448" y="0"/>
                    <a:pt x="83642" y="0"/>
                  </a:cubicBezTo>
                  <a:lnTo>
                    <a:pt x="5661355" y="0"/>
                  </a:lnTo>
                  <a:cubicBezTo>
                    <a:pt x="5707549" y="0"/>
                    <a:pt x="5744997" y="37448"/>
                    <a:pt x="5744997" y="83642"/>
                  </a:cubicBezTo>
                  <a:lnTo>
                    <a:pt x="5744997" y="418198"/>
                  </a:lnTo>
                  <a:cubicBezTo>
                    <a:pt x="5744997" y="464392"/>
                    <a:pt x="5707549" y="501840"/>
                    <a:pt x="5661355"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45" tIns="24498" rIns="241645" bIns="24498" numCol="1" spcCol="1270" anchor="ctr" anchorCtr="0">
              <a:noAutofit/>
            </a:bodyPr>
            <a:lstStyle/>
            <a:p>
              <a:pPr marL="0" lvl="0" indent="0" algn="l" defTabSz="711200">
                <a:lnSpc>
                  <a:spcPct val="90000"/>
                </a:lnSpc>
                <a:spcBef>
                  <a:spcPct val="0"/>
                </a:spcBef>
                <a:spcAft>
                  <a:spcPct val="35000"/>
                </a:spcAft>
                <a:buNone/>
              </a:pPr>
              <a:r>
                <a:rPr lang="et-EE" sz="1600" kern="1200" dirty="0">
                  <a:latin typeface="Aino" panose="02000603040504020204" pitchFamily="50" charset="0"/>
                </a:rPr>
                <a:t>ÜPP strateegiakava 2023-2027, EMKVF</a:t>
              </a:r>
              <a:endParaRPr lang="en-US" sz="1600" kern="1200" dirty="0">
                <a:latin typeface="Aino" panose="02000603040504020204" pitchFamily="50" charset="0"/>
              </a:endParaRPr>
            </a:p>
          </p:txBody>
        </p:sp>
        <p:sp>
          <p:nvSpPr>
            <p:cNvPr id="19" name="Rectangle 18">
              <a:extLst>
                <a:ext uri="{FF2B5EF4-FFF2-40B4-BE49-F238E27FC236}">
                  <a16:creationId xmlns:a16="http://schemas.microsoft.com/office/drawing/2014/main" id="{231BBD68-8D76-0B7E-B8BB-395C49166A71}"/>
                </a:ext>
              </a:extLst>
            </p:cNvPr>
            <p:cNvSpPr/>
            <p:nvPr/>
          </p:nvSpPr>
          <p:spPr>
            <a:xfrm>
              <a:off x="1952625" y="4443584"/>
              <a:ext cx="8286750" cy="3461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20" name="Freeform: Shape 19">
              <a:extLst>
                <a:ext uri="{FF2B5EF4-FFF2-40B4-BE49-F238E27FC236}">
                  <a16:creationId xmlns:a16="http://schemas.microsoft.com/office/drawing/2014/main" id="{19FA5B84-1C09-1F1D-B7B6-05952CB871C0}"/>
                </a:ext>
              </a:extLst>
            </p:cNvPr>
            <p:cNvSpPr/>
            <p:nvPr/>
          </p:nvSpPr>
          <p:spPr>
            <a:xfrm>
              <a:off x="2366962" y="4240848"/>
              <a:ext cx="5800725" cy="405471"/>
            </a:xfrm>
            <a:custGeom>
              <a:avLst/>
              <a:gdLst>
                <a:gd name="connsiteX0" fmla="*/ 0 w 5744997"/>
                <a:gd name="connsiteY0" fmla="*/ 83642 h 501840"/>
                <a:gd name="connsiteX1" fmla="*/ 83642 w 5744997"/>
                <a:gd name="connsiteY1" fmla="*/ 0 h 501840"/>
                <a:gd name="connsiteX2" fmla="*/ 5661355 w 5744997"/>
                <a:gd name="connsiteY2" fmla="*/ 0 h 501840"/>
                <a:gd name="connsiteX3" fmla="*/ 5744997 w 5744997"/>
                <a:gd name="connsiteY3" fmla="*/ 83642 h 501840"/>
                <a:gd name="connsiteX4" fmla="*/ 5744997 w 5744997"/>
                <a:gd name="connsiteY4" fmla="*/ 418198 h 501840"/>
                <a:gd name="connsiteX5" fmla="*/ 5661355 w 5744997"/>
                <a:gd name="connsiteY5" fmla="*/ 501840 h 501840"/>
                <a:gd name="connsiteX6" fmla="*/ 83642 w 5744997"/>
                <a:gd name="connsiteY6" fmla="*/ 501840 h 501840"/>
                <a:gd name="connsiteX7" fmla="*/ 0 w 5744997"/>
                <a:gd name="connsiteY7" fmla="*/ 418198 h 501840"/>
                <a:gd name="connsiteX8" fmla="*/ 0 w 574499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997" h="501840">
                  <a:moveTo>
                    <a:pt x="0" y="83642"/>
                  </a:moveTo>
                  <a:cubicBezTo>
                    <a:pt x="0" y="37448"/>
                    <a:pt x="37448" y="0"/>
                    <a:pt x="83642" y="0"/>
                  </a:cubicBezTo>
                  <a:lnTo>
                    <a:pt x="5661355" y="0"/>
                  </a:lnTo>
                  <a:cubicBezTo>
                    <a:pt x="5707549" y="0"/>
                    <a:pt x="5744997" y="37448"/>
                    <a:pt x="5744997" y="83642"/>
                  </a:cubicBezTo>
                  <a:lnTo>
                    <a:pt x="5744997" y="418198"/>
                  </a:lnTo>
                  <a:cubicBezTo>
                    <a:pt x="5744997" y="464392"/>
                    <a:pt x="5707549" y="501840"/>
                    <a:pt x="5661355"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45" tIns="24498" rIns="241645" bIns="24498" numCol="1" spcCol="1270" anchor="ctr" anchorCtr="0">
              <a:noAutofit/>
            </a:bodyPr>
            <a:lstStyle/>
            <a:p>
              <a:pPr marL="0" lvl="0" indent="0" algn="l" defTabSz="711200">
                <a:lnSpc>
                  <a:spcPct val="90000"/>
                </a:lnSpc>
                <a:spcBef>
                  <a:spcPct val="0"/>
                </a:spcBef>
                <a:spcAft>
                  <a:spcPct val="35000"/>
                </a:spcAft>
                <a:buNone/>
              </a:pPr>
              <a:r>
                <a:rPr lang="et-EE" sz="1600" kern="1200" dirty="0">
                  <a:latin typeface="Aino" panose="02000603040504020204" pitchFamily="50" charset="0"/>
                </a:rPr>
                <a:t>Rohepöörde  tegevusplaan 2025</a:t>
              </a:r>
              <a:endParaRPr lang="en-US" sz="1600" kern="1200" dirty="0">
                <a:latin typeface="Aino" panose="02000603040504020204" pitchFamily="50" charset="0"/>
              </a:endParaRPr>
            </a:p>
          </p:txBody>
        </p:sp>
        <p:sp>
          <p:nvSpPr>
            <p:cNvPr id="21" name="Rectangle 20">
              <a:extLst>
                <a:ext uri="{FF2B5EF4-FFF2-40B4-BE49-F238E27FC236}">
                  <a16:creationId xmlns:a16="http://schemas.microsoft.com/office/drawing/2014/main" id="{AB478CFB-76C8-7169-CC6B-F974BCE61D6C}"/>
                </a:ext>
              </a:extLst>
            </p:cNvPr>
            <p:cNvSpPr/>
            <p:nvPr/>
          </p:nvSpPr>
          <p:spPr>
            <a:xfrm>
              <a:off x="1952625" y="5066624"/>
              <a:ext cx="8286750" cy="3461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22" name="Freeform: Shape 21">
              <a:extLst>
                <a:ext uri="{FF2B5EF4-FFF2-40B4-BE49-F238E27FC236}">
                  <a16:creationId xmlns:a16="http://schemas.microsoft.com/office/drawing/2014/main" id="{44EB4A80-6790-6D1D-E577-2FCAC437B0AD}"/>
                </a:ext>
              </a:extLst>
            </p:cNvPr>
            <p:cNvSpPr/>
            <p:nvPr/>
          </p:nvSpPr>
          <p:spPr>
            <a:xfrm>
              <a:off x="2366962" y="4863889"/>
              <a:ext cx="5800725" cy="405471"/>
            </a:xfrm>
            <a:custGeom>
              <a:avLst/>
              <a:gdLst>
                <a:gd name="connsiteX0" fmla="*/ 0 w 5744997"/>
                <a:gd name="connsiteY0" fmla="*/ 83642 h 501840"/>
                <a:gd name="connsiteX1" fmla="*/ 83642 w 5744997"/>
                <a:gd name="connsiteY1" fmla="*/ 0 h 501840"/>
                <a:gd name="connsiteX2" fmla="*/ 5661355 w 5744997"/>
                <a:gd name="connsiteY2" fmla="*/ 0 h 501840"/>
                <a:gd name="connsiteX3" fmla="*/ 5744997 w 5744997"/>
                <a:gd name="connsiteY3" fmla="*/ 83642 h 501840"/>
                <a:gd name="connsiteX4" fmla="*/ 5744997 w 5744997"/>
                <a:gd name="connsiteY4" fmla="*/ 418198 h 501840"/>
                <a:gd name="connsiteX5" fmla="*/ 5661355 w 5744997"/>
                <a:gd name="connsiteY5" fmla="*/ 501840 h 501840"/>
                <a:gd name="connsiteX6" fmla="*/ 83642 w 5744997"/>
                <a:gd name="connsiteY6" fmla="*/ 501840 h 501840"/>
                <a:gd name="connsiteX7" fmla="*/ 0 w 5744997"/>
                <a:gd name="connsiteY7" fmla="*/ 418198 h 501840"/>
                <a:gd name="connsiteX8" fmla="*/ 0 w 574499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997" h="501840">
                  <a:moveTo>
                    <a:pt x="0" y="83642"/>
                  </a:moveTo>
                  <a:cubicBezTo>
                    <a:pt x="0" y="37448"/>
                    <a:pt x="37448" y="0"/>
                    <a:pt x="83642" y="0"/>
                  </a:cubicBezTo>
                  <a:lnTo>
                    <a:pt x="5661355" y="0"/>
                  </a:lnTo>
                  <a:cubicBezTo>
                    <a:pt x="5707549" y="0"/>
                    <a:pt x="5744997" y="37448"/>
                    <a:pt x="5744997" y="83642"/>
                  </a:cubicBezTo>
                  <a:lnTo>
                    <a:pt x="5744997" y="418198"/>
                  </a:lnTo>
                  <a:cubicBezTo>
                    <a:pt x="5744997" y="464392"/>
                    <a:pt x="5707549" y="501840"/>
                    <a:pt x="5661355"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45" tIns="24498" rIns="241645" bIns="24498" numCol="1" spcCol="1270" anchor="ctr" anchorCtr="0">
              <a:noAutofit/>
            </a:bodyPr>
            <a:lstStyle/>
            <a:p>
              <a:pPr marL="0" lvl="0" indent="0" algn="l" defTabSz="711200">
                <a:lnSpc>
                  <a:spcPct val="90000"/>
                </a:lnSpc>
                <a:spcBef>
                  <a:spcPct val="0"/>
                </a:spcBef>
                <a:spcAft>
                  <a:spcPct val="35000"/>
                </a:spcAft>
                <a:buNone/>
              </a:pPr>
              <a:r>
                <a:rPr lang="et-EE" sz="1600" kern="1200" dirty="0">
                  <a:latin typeface="Aino" panose="02000603040504020204" pitchFamily="50" charset="0"/>
                </a:rPr>
                <a:t>Talust taldrikuni (Farm </a:t>
              </a:r>
              <a:r>
                <a:rPr lang="et-EE" sz="1600" kern="1200" dirty="0" err="1">
                  <a:latin typeface="Aino" panose="02000603040504020204" pitchFamily="50" charset="0"/>
                </a:rPr>
                <a:t>to</a:t>
              </a:r>
              <a:r>
                <a:rPr lang="et-EE" sz="1600" kern="1200" dirty="0">
                  <a:latin typeface="Aino" panose="02000603040504020204" pitchFamily="50" charset="0"/>
                </a:rPr>
                <a:t> </a:t>
              </a:r>
              <a:r>
                <a:rPr lang="et-EE" sz="1600" kern="1200" dirty="0" err="1">
                  <a:latin typeface="Aino" panose="02000603040504020204" pitchFamily="50" charset="0"/>
                </a:rPr>
                <a:t>Fork</a:t>
              </a:r>
              <a:r>
                <a:rPr lang="et-EE" sz="1600" kern="1200" dirty="0">
                  <a:latin typeface="Aino" panose="02000603040504020204" pitchFamily="50" charset="0"/>
                </a:rPr>
                <a:t>), Fit55 jt KOM algatused</a:t>
              </a:r>
              <a:endParaRPr lang="en-US" sz="1600" kern="1200" dirty="0">
                <a:latin typeface="Aino" panose="02000603040504020204" pitchFamily="50" charset="0"/>
              </a:endParaRPr>
            </a:p>
          </p:txBody>
        </p:sp>
        <p:sp>
          <p:nvSpPr>
            <p:cNvPr id="23" name="Rectangle 22">
              <a:extLst>
                <a:ext uri="{FF2B5EF4-FFF2-40B4-BE49-F238E27FC236}">
                  <a16:creationId xmlns:a16="http://schemas.microsoft.com/office/drawing/2014/main" id="{17D9E25B-5A86-042E-0F8D-C09B9A19A217}"/>
                </a:ext>
              </a:extLst>
            </p:cNvPr>
            <p:cNvSpPr/>
            <p:nvPr/>
          </p:nvSpPr>
          <p:spPr>
            <a:xfrm>
              <a:off x="1952625" y="5689665"/>
              <a:ext cx="8286750" cy="3461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24" name="Freeform: Shape 23">
              <a:extLst>
                <a:ext uri="{FF2B5EF4-FFF2-40B4-BE49-F238E27FC236}">
                  <a16:creationId xmlns:a16="http://schemas.microsoft.com/office/drawing/2014/main" id="{6787189A-C5A1-F82B-2BCF-FE77E31BB9D9}"/>
                </a:ext>
              </a:extLst>
            </p:cNvPr>
            <p:cNvSpPr/>
            <p:nvPr/>
          </p:nvSpPr>
          <p:spPr>
            <a:xfrm>
              <a:off x="2366962" y="5486930"/>
              <a:ext cx="5800725" cy="405471"/>
            </a:xfrm>
            <a:custGeom>
              <a:avLst/>
              <a:gdLst>
                <a:gd name="connsiteX0" fmla="*/ 0 w 5744997"/>
                <a:gd name="connsiteY0" fmla="*/ 83642 h 501840"/>
                <a:gd name="connsiteX1" fmla="*/ 83642 w 5744997"/>
                <a:gd name="connsiteY1" fmla="*/ 0 h 501840"/>
                <a:gd name="connsiteX2" fmla="*/ 5661355 w 5744997"/>
                <a:gd name="connsiteY2" fmla="*/ 0 h 501840"/>
                <a:gd name="connsiteX3" fmla="*/ 5744997 w 5744997"/>
                <a:gd name="connsiteY3" fmla="*/ 83642 h 501840"/>
                <a:gd name="connsiteX4" fmla="*/ 5744997 w 5744997"/>
                <a:gd name="connsiteY4" fmla="*/ 418198 h 501840"/>
                <a:gd name="connsiteX5" fmla="*/ 5661355 w 5744997"/>
                <a:gd name="connsiteY5" fmla="*/ 501840 h 501840"/>
                <a:gd name="connsiteX6" fmla="*/ 83642 w 5744997"/>
                <a:gd name="connsiteY6" fmla="*/ 501840 h 501840"/>
                <a:gd name="connsiteX7" fmla="*/ 0 w 5744997"/>
                <a:gd name="connsiteY7" fmla="*/ 418198 h 501840"/>
                <a:gd name="connsiteX8" fmla="*/ 0 w 574499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997" h="501840">
                  <a:moveTo>
                    <a:pt x="0" y="83642"/>
                  </a:moveTo>
                  <a:cubicBezTo>
                    <a:pt x="0" y="37448"/>
                    <a:pt x="37448" y="0"/>
                    <a:pt x="83642" y="0"/>
                  </a:cubicBezTo>
                  <a:lnTo>
                    <a:pt x="5661355" y="0"/>
                  </a:lnTo>
                  <a:cubicBezTo>
                    <a:pt x="5707549" y="0"/>
                    <a:pt x="5744997" y="37448"/>
                    <a:pt x="5744997" y="83642"/>
                  </a:cubicBezTo>
                  <a:lnTo>
                    <a:pt x="5744997" y="418198"/>
                  </a:lnTo>
                  <a:cubicBezTo>
                    <a:pt x="5744997" y="464392"/>
                    <a:pt x="5707549" y="501840"/>
                    <a:pt x="5661355"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45" tIns="24498" rIns="241645" bIns="24498" numCol="1" spcCol="1270" anchor="ctr" anchorCtr="0">
              <a:noAutofit/>
            </a:bodyPr>
            <a:lstStyle/>
            <a:p>
              <a:pPr marL="0" lvl="0" indent="0" algn="l" defTabSz="711200">
                <a:lnSpc>
                  <a:spcPct val="90000"/>
                </a:lnSpc>
                <a:spcBef>
                  <a:spcPct val="0"/>
                </a:spcBef>
                <a:spcAft>
                  <a:spcPct val="35000"/>
                </a:spcAft>
                <a:buNone/>
              </a:pPr>
              <a:r>
                <a:rPr lang="et-EE" sz="1600" kern="1200" dirty="0">
                  <a:latin typeface="Aino" panose="02000603040504020204" pitchFamily="50" charset="0"/>
                </a:rPr>
                <a:t>Asutuste arengukavad ning teekaardid</a:t>
              </a:r>
              <a:endParaRPr lang="en-US" sz="1600" kern="1200" dirty="0">
                <a:latin typeface="Aino" panose="02000603040504020204" pitchFamily="50" charset="0"/>
              </a:endParaRPr>
            </a:p>
          </p:txBody>
        </p:sp>
        <p:sp>
          <p:nvSpPr>
            <p:cNvPr id="25" name="Rectangle 24">
              <a:extLst>
                <a:ext uri="{FF2B5EF4-FFF2-40B4-BE49-F238E27FC236}">
                  <a16:creationId xmlns:a16="http://schemas.microsoft.com/office/drawing/2014/main" id="{89D44308-8EAD-5188-5598-5B9C16EB042E}"/>
                </a:ext>
              </a:extLst>
            </p:cNvPr>
            <p:cNvSpPr/>
            <p:nvPr/>
          </p:nvSpPr>
          <p:spPr>
            <a:xfrm>
              <a:off x="1952625" y="3806238"/>
              <a:ext cx="8286750" cy="3461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26" name="Freeform: Shape 25">
              <a:extLst>
                <a:ext uri="{FF2B5EF4-FFF2-40B4-BE49-F238E27FC236}">
                  <a16:creationId xmlns:a16="http://schemas.microsoft.com/office/drawing/2014/main" id="{BE39A834-3ED8-4C24-9537-EBA97577B6B6}"/>
                </a:ext>
              </a:extLst>
            </p:cNvPr>
            <p:cNvSpPr/>
            <p:nvPr/>
          </p:nvSpPr>
          <p:spPr>
            <a:xfrm>
              <a:off x="2366962" y="3603502"/>
              <a:ext cx="5800725" cy="405471"/>
            </a:xfrm>
            <a:custGeom>
              <a:avLst/>
              <a:gdLst>
                <a:gd name="connsiteX0" fmla="*/ 0 w 5744997"/>
                <a:gd name="connsiteY0" fmla="*/ 83642 h 501840"/>
                <a:gd name="connsiteX1" fmla="*/ 83642 w 5744997"/>
                <a:gd name="connsiteY1" fmla="*/ 0 h 501840"/>
                <a:gd name="connsiteX2" fmla="*/ 5661355 w 5744997"/>
                <a:gd name="connsiteY2" fmla="*/ 0 h 501840"/>
                <a:gd name="connsiteX3" fmla="*/ 5744997 w 5744997"/>
                <a:gd name="connsiteY3" fmla="*/ 83642 h 501840"/>
                <a:gd name="connsiteX4" fmla="*/ 5744997 w 5744997"/>
                <a:gd name="connsiteY4" fmla="*/ 418198 h 501840"/>
                <a:gd name="connsiteX5" fmla="*/ 5661355 w 5744997"/>
                <a:gd name="connsiteY5" fmla="*/ 501840 h 501840"/>
                <a:gd name="connsiteX6" fmla="*/ 83642 w 5744997"/>
                <a:gd name="connsiteY6" fmla="*/ 501840 h 501840"/>
                <a:gd name="connsiteX7" fmla="*/ 0 w 5744997"/>
                <a:gd name="connsiteY7" fmla="*/ 418198 h 501840"/>
                <a:gd name="connsiteX8" fmla="*/ 0 w 574499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997" h="501840">
                  <a:moveTo>
                    <a:pt x="0" y="83642"/>
                  </a:moveTo>
                  <a:cubicBezTo>
                    <a:pt x="0" y="37448"/>
                    <a:pt x="37448" y="0"/>
                    <a:pt x="83642" y="0"/>
                  </a:cubicBezTo>
                  <a:lnTo>
                    <a:pt x="5661355" y="0"/>
                  </a:lnTo>
                  <a:cubicBezTo>
                    <a:pt x="5707549" y="0"/>
                    <a:pt x="5744997" y="37448"/>
                    <a:pt x="5744997" y="83642"/>
                  </a:cubicBezTo>
                  <a:lnTo>
                    <a:pt x="5744997" y="418198"/>
                  </a:lnTo>
                  <a:cubicBezTo>
                    <a:pt x="5744997" y="464392"/>
                    <a:pt x="5707549" y="501840"/>
                    <a:pt x="5661355"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1645" tIns="24498" rIns="241645" bIns="24498" numCol="1" spcCol="1270" anchor="ctr" anchorCtr="0">
              <a:noAutofit/>
            </a:bodyPr>
            <a:lstStyle/>
            <a:p>
              <a:pPr marL="0" lvl="0" indent="0" algn="l" defTabSz="711200">
                <a:lnSpc>
                  <a:spcPct val="90000"/>
                </a:lnSpc>
                <a:spcBef>
                  <a:spcPct val="0"/>
                </a:spcBef>
                <a:spcAft>
                  <a:spcPct val="35000"/>
                </a:spcAft>
                <a:buNone/>
              </a:pPr>
              <a:r>
                <a:rPr lang="et-EE" sz="1600" kern="1200" dirty="0">
                  <a:latin typeface="Aino" panose="02000603040504020204" pitchFamily="50" charset="0"/>
                </a:rPr>
                <a:t>Maa- ja ruumiloome programm 2025-2028</a:t>
              </a:r>
              <a:endParaRPr lang="en-US" sz="1600" kern="1200" dirty="0">
                <a:latin typeface="Aino" panose="02000603040504020204" pitchFamily="50" charset="0"/>
              </a:endParaRPr>
            </a:p>
          </p:txBody>
        </p:sp>
      </p:grpSp>
      <p:pic>
        <p:nvPicPr>
          <p:cNvPr id="7" name="Picture 6"/>
          <p:cNvPicPr>
            <a:picLocks noChangeAspect="1"/>
          </p:cNvPicPr>
          <p:nvPr/>
        </p:nvPicPr>
        <p:blipFill>
          <a:blip r:embed="rId3"/>
          <a:stretch>
            <a:fillRect/>
          </a:stretch>
        </p:blipFill>
        <p:spPr>
          <a:xfrm>
            <a:off x="7759083" y="3466748"/>
            <a:ext cx="4432917" cy="3222835"/>
          </a:xfrm>
          <a:prstGeom prst="rect">
            <a:avLst/>
          </a:prstGeom>
        </p:spPr>
      </p:pic>
      <p:pic>
        <p:nvPicPr>
          <p:cNvPr id="8" name="Picture 7"/>
          <p:cNvPicPr>
            <a:picLocks noChangeAspect="1"/>
          </p:cNvPicPr>
          <p:nvPr/>
        </p:nvPicPr>
        <p:blipFill>
          <a:blip r:embed="rId4"/>
          <a:stretch>
            <a:fillRect/>
          </a:stretch>
        </p:blipFill>
        <p:spPr>
          <a:xfrm>
            <a:off x="7761233" y="1268461"/>
            <a:ext cx="4019056" cy="2223705"/>
          </a:xfrm>
          <a:prstGeom prst="rect">
            <a:avLst/>
          </a:prstGeom>
        </p:spPr>
      </p:pic>
    </p:spTree>
    <p:extLst>
      <p:ext uri="{BB962C8B-B14F-4D97-AF65-F5344CB8AC3E}">
        <p14:creationId xmlns:p14="http://schemas.microsoft.com/office/powerpoint/2010/main" val="40526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71" y="292934"/>
            <a:ext cx="11478501" cy="1265977"/>
          </a:xfrm>
        </p:spPr>
        <p:txBody>
          <a:bodyPr>
            <a:normAutofit/>
          </a:bodyPr>
          <a:lstStyle/>
          <a:p>
            <a:pPr algn="ctr"/>
            <a:r>
              <a:rPr lang="et-EE" sz="3208" dirty="0">
                <a:solidFill>
                  <a:srgbClr val="0000FF"/>
                </a:solidFill>
                <a:latin typeface="Aino Headline" panose="020B0303040504020204" pitchFamily="34" charset="0"/>
              </a:rPr>
              <a:t>KESTLIK TOIDUTOOTMINE</a:t>
            </a:r>
            <a:br>
              <a:rPr lang="et-EE" sz="3609" dirty="0"/>
            </a:br>
            <a:endParaRPr lang="et-EE" dirty="0"/>
          </a:p>
        </p:txBody>
      </p:sp>
      <p:sp>
        <p:nvSpPr>
          <p:cNvPr id="3" name="Content Placeholder 2"/>
          <p:cNvSpPr>
            <a:spLocks noGrp="1"/>
          </p:cNvSpPr>
          <p:nvPr>
            <p:ph idx="1"/>
          </p:nvPr>
        </p:nvSpPr>
        <p:spPr>
          <a:xfrm>
            <a:off x="428943" y="1335437"/>
            <a:ext cx="6713839" cy="5288869"/>
          </a:xfrm>
        </p:spPr>
        <p:txBody>
          <a:bodyPr>
            <a:normAutofit fontScale="25000" lnSpcReduction="20000"/>
          </a:bodyPr>
          <a:lstStyle/>
          <a:p>
            <a:pPr marL="0" indent="0">
              <a:lnSpc>
                <a:spcPct val="120000"/>
              </a:lnSpc>
              <a:spcBef>
                <a:spcPts val="0"/>
              </a:spcBef>
              <a:buNone/>
            </a:pPr>
            <a:r>
              <a:rPr lang="et-EE" sz="6417" b="1" dirty="0">
                <a:latin typeface="Aino" panose="02000603040504020204" pitchFamily="50" charset="0"/>
              </a:rPr>
              <a:t>Vabariigi  Valitsuse rohetegevuskava üldised valdkonnad (9tk</a:t>
            </a:r>
            <a:r>
              <a:rPr lang="et-EE" sz="4812" b="1" dirty="0">
                <a:latin typeface="Aino" panose="02000603040504020204" pitchFamily="50" charset="0"/>
              </a:rPr>
              <a:t>)</a:t>
            </a:r>
            <a:endParaRPr lang="et-EE" sz="4812" dirty="0">
              <a:latin typeface="Aino" panose="02000603040504020204" pitchFamily="50" charset="0"/>
            </a:endParaRPr>
          </a:p>
          <a:p>
            <a:pPr marL="0" indent="0">
              <a:lnSpc>
                <a:spcPct val="120000"/>
              </a:lnSpc>
              <a:spcBef>
                <a:spcPts val="0"/>
              </a:spcBef>
              <a:buNone/>
            </a:pPr>
            <a:r>
              <a:rPr lang="et-EE" sz="4812" dirty="0">
                <a:latin typeface="Aino" panose="02000603040504020204" pitchFamily="50" charset="0"/>
              </a:rPr>
              <a:t>Energeetika, Kliima, Ruumiplaneerimine, Elurikkus, Transport ja liikuvus, </a:t>
            </a:r>
            <a:r>
              <a:rPr lang="et-EE" sz="4812" b="1" dirty="0">
                <a:solidFill>
                  <a:srgbClr val="0000FF"/>
                </a:solidFill>
                <a:latin typeface="Aino" panose="02000603040504020204" pitchFamily="50" charset="0"/>
              </a:rPr>
              <a:t>Toidusüsteemid</a:t>
            </a:r>
            <a:r>
              <a:rPr lang="et-EE" sz="4812" dirty="0">
                <a:latin typeface="Aino" panose="02000603040504020204" pitchFamily="50" charset="0"/>
              </a:rPr>
              <a:t>, Rohemajandus, </a:t>
            </a:r>
          </a:p>
          <a:p>
            <a:pPr marL="0" indent="0">
              <a:lnSpc>
                <a:spcPct val="120000"/>
              </a:lnSpc>
              <a:spcBef>
                <a:spcPts val="0"/>
              </a:spcBef>
              <a:buNone/>
            </a:pPr>
            <a:r>
              <a:rPr lang="et-EE" sz="4812" dirty="0">
                <a:latin typeface="Aino" panose="02000603040504020204" pitchFamily="50" charset="0"/>
              </a:rPr>
              <a:t>Ringmajandus ja jäätmed, Riigivalitsemine. </a:t>
            </a:r>
          </a:p>
          <a:p>
            <a:pPr marL="0" indent="0">
              <a:lnSpc>
                <a:spcPct val="120000"/>
              </a:lnSpc>
              <a:spcBef>
                <a:spcPts val="0"/>
              </a:spcBef>
              <a:buNone/>
            </a:pPr>
            <a:endParaRPr lang="et-EE" sz="4010" b="1" i="1" dirty="0">
              <a:latin typeface="Aino" panose="02000603040504020204" pitchFamily="50" charset="0"/>
            </a:endParaRPr>
          </a:p>
          <a:p>
            <a:pPr marL="0" indent="0">
              <a:lnSpc>
                <a:spcPct val="120000"/>
              </a:lnSpc>
              <a:spcBef>
                <a:spcPts val="0"/>
              </a:spcBef>
              <a:buNone/>
            </a:pPr>
            <a:r>
              <a:rPr lang="et-EE" sz="6417" b="1" dirty="0" err="1">
                <a:latin typeface="Aino" panose="02000603040504020204" pitchFamily="50" charset="0"/>
              </a:rPr>
              <a:t>ReM</a:t>
            </a:r>
            <a:r>
              <a:rPr lang="et-EE" sz="6417" b="1" dirty="0">
                <a:latin typeface="Aino" panose="02000603040504020204" pitchFamily="50" charset="0"/>
              </a:rPr>
              <a:t> vastutusalas on </a:t>
            </a:r>
            <a:r>
              <a:rPr lang="et-EE" sz="6417" b="1" dirty="0">
                <a:solidFill>
                  <a:srgbClr val="0000FF"/>
                </a:solidFill>
                <a:latin typeface="Aino" panose="02000603040504020204" pitchFamily="50" charset="0"/>
              </a:rPr>
              <a:t>„Kestlikud toidusüsteemid“ </a:t>
            </a:r>
            <a:r>
              <a:rPr lang="et-EE" sz="6417" b="1" dirty="0">
                <a:latin typeface="Aino" panose="02000603040504020204" pitchFamily="50" charset="0"/>
              </a:rPr>
              <a:t>3 peateemaga, kokku 30 ülesandega </a:t>
            </a:r>
          </a:p>
          <a:p>
            <a:pPr marL="0" indent="0">
              <a:lnSpc>
                <a:spcPct val="120000"/>
              </a:lnSpc>
              <a:spcBef>
                <a:spcPts val="0"/>
              </a:spcBef>
              <a:buNone/>
            </a:pPr>
            <a:endParaRPr lang="et-EE" sz="4010" i="1" dirty="0">
              <a:latin typeface="Aino" panose="02000603040504020204" pitchFamily="50" charset="0"/>
            </a:endParaRPr>
          </a:p>
          <a:p>
            <a:pPr marL="0" indent="0">
              <a:lnSpc>
                <a:spcPct val="120000"/>
              </a:lnSpc>
              <a:spcBef>
                <a:spcPts val="0"/>
              </a:spcBef>
              <a:buNone/>
            </a:pPr>
            <a:r>
              <a:rPr lang="et-EE" sz="4010" b="1" i="1" dirty="0">
                <a:latin typeface="Aino" panose="02000603040504020204" pitchFamily="50" charset="0"/>
              </a:rPr>
              <a:t>KESKKONNA- JA KLIIMAEESMÄRKE TOETAV  PÕLLUMAJANDUS</a:t>
            </a:r>
            <a:endParaRPr lang="et-EE" sz="4010" b="1" dirty="0">
              <a:latin typeface="Aino" panose="02000603040504020204" pitchFamily="50" charset="0"/>
            </a:endParaRPr>
          </a:p>
          <a:p>
            <a:pPr>
              <a:lnSpc>
                <a:spcPct val="120000"/>
              </a:lnSpc>
              <a:spcBef>
                <a:spcPts val="0"/>
              </a:spcBef>
              <a:buBlip>
                <a:blip r:embed="rId3"/>
              </a:buBlip>
            </a:pPr>
            <a:r>
              <a:rPr lang="et-EE" sz="4812" i="1" dirty="0">
                <a:latin typeface="Aino" panose="02000603040504020204" pitchFamily="50" charset="0"/>
              </a:rPr>
              <a:t>Taastav põllumajandus</a:t>
            </a:r>
            <a:endParaRPr lang="et-EE" sz="4812" dirty="0">
              <a:latin typeface="Aino" panose="02000603040504020204" pitchFamily="50" charset="0"/>
            </a:endParaRPr>
          </a:p>
          <a:p>
            <a:pPr>
              <a:lnSpc>
                <a:spcPct val="120000"/>
              </a:lnSpc>
              <a:spcBef>
                <a:spcPts val="0"/>
              </a:spcBef>
              <a:buBlip>
                <a:blip r:embed="rId3"/>
              </a:buBlip>
            </a:pPr>
            <a:r>
              <a:rPr lang="et-EE" sz="4812" i="1" dirty="0">
                <a:latin typeface="Aino" panose="02000603040504020204" pitchFamily="50" charset="0"/>
              </a:rPr>
              <a:t>Põllumuldade elurikkus ja seiresüsteem</a:t>
            </a:r>
            <a:endParaRPr lang="et-EE" sz="4812" dirty="0">
              <a:latin typeface="Aino" panose="02000603040504020204" pitchFamily="50" charset="0"/>
            </a:endParaRPr>
          </a:p>
          <a:p>
            <a:pPr>
              <a:lnSpc>
                <a:spcPct val="120000"/>
              </a:lnSpc>
              <a:spcBef>
                <a:spcPts val="0"/>
              </a:spcBef>
              <a:buBlip>
                <a:blip r:embed="rId3"/>
              </a:buBlip>
            </a:pPr>
            <a:r>
              <a:rPr lang="et-EE" sz="4812" i="1" dirty="0">
                <a:latin typeface="Aino" panose="02000603040504020204" pitchFamily="50" charset="0"/>
              </a:rPr>
              <a:t>Põllumajandusmaastike mitmekesisuse suurendamine</a:t>
            </a:r>
            <a:endParaRPr lang="et-EE" sz="4812" dirty="0">
              <a:latin typeface="Aino" panose="02000603040504020204" pitchFamily="50" charset="0"/>
            </a:endParaRPr>
          </a:p>
          <a:p>
            <a:pPr>
              <a:lnSpc>
                <a:spcPct val="120000"/>
              </a:lnSpc>
              <a:spcBef>
                <a:spcPts val="0"/>
              </a:spcBef>
              <a:buBlip>
                <a:blip r:embed="rId3"/>
              </a:buBlip>
            </a:pPr>
            <a:r>
              <a:rPr lang="et-EE" sz="4812" i="1" dirty="0">
                <a:latin typeface="Aino" panose="02000603040504020204" pitchFamily="50" charset="0"/>
              </a:rPr>
              <a:t>Loomakasvatuse KHG ja ammoniaagi heitekoguse vähendamine</a:t>
            </a:r>
            <a:endParaRPr lang="et-EE" sz="4812" dirty="0">
              <a:latin typeface="Aino" panose="02000603040504020204" pitchFamily="50" charset="0"/>
            </a:endParaRPr>
          </a:p>
          <a:p>
            <a:pPr>
              <a:lnSpc>
                <a:spcPct val="120000"/>
              </a:lnSpc>
              <a:spcBef>
                <a:spcPts val="0"/>
              </a:spcBef>
              <a:buBlip>
                <a:blip r:embed="rId3"/>
              </a:buBlip>
            </a:pPr>
            <a:r>
              <a:rPr lang="et-EE" sz="4812" i="1" dirty="0">
                <a:latin typeface="Aino" panose="02000603040504020204" pitchFamily="50" charset="0"/>
              </a:rPr>
              <a:t>KHG inventuuri metoodikate arendus põllumajanduses</a:t>
            </a:r>
            <a:endParaRPr lang="et-EE" sz="4812" dirty="0">
              <a:latin typeface="Aino" panose="02000603040504020204" pitchFamily="50" charset="0"/>
            </a:endParaRPr>
          </a:p>
          <a:p>
            <a:pPr>
              <a:lnSpc>
                <a:spcPct val="120000"/>
              </a:lnSpc>
              <a:spcBef>
                <a:spcPts val="0"/>
              </a:spcBef>
              <a:buBlip>
                <a:blip r:embed="rId3"/>
              </a:buBlip>
            </a:pPr>
            <a:r>
              <a:rPr lang="et-EE" sz="4812" i="1" dirty="0" err="1">
                <a:latin typeface="Aino" panose="02000603040504020204" pitchFamily="50" charset="0"/>
              </a:rPr>
              <a:t>Antimikrobiootikumide</a:t>
            </a:r>
            <a:r>
              <a:rPr lang="et-EE" sz="4812" i="1" dirty="0">
                <a:latin typeface="Aino" panose="02000603040504020204" pitchFamily="50" charset="0"/>
              </a:rPr>
              <a:t> kasutuse vähendamine ja loome heaolu ja tervise parandamine</a:t>
            </a:r>
            <a:endParaRPr lang="et-EE" sz="4812" dirty="0">
              <a:latin typeface="Aino" panose="02000603040504020204" pitchFamily="50" charset="0"/>
            </a:endParaRPr>
          </a:p>
          <a:p>
            <a:pPr marL="0" indent="0">
              <a:lnSpc>
                <a:spcPct val="120000"/>
              </a:lnSpc>
              <a:spcBef>
                <a:spcPts val="0"/>
              </a:spcBef>
              <a:buNone/>
            </a:pPr>
            <a:endParaRPr lang="et-EE" sz="4010" dirty="0">
              <a:latin typeface="Aino" panose="02000603040504020204" pitchFamily="50" charset="0"/>
            </a:endParaRPr>
          </a:p>
          <a:p>
            <a:pPr marL="0" indent="0">
              <a:lnSpc>
                <a:spcPct val="120000"/>
              </a:lnSpc>
              <a:spcBef>
                <a:spcPts val="0"/>
              </a:spcBef>
              <a:buNone/>
            </a:pPr>
            <a:r>
              <a:rPr lang="et-EE" sz="4010" b="1" i="1" dirty="0">
                <a:solidFill>
                  <a:srgbClr val="0000FF"/>
                </a:solidFill>
                <a:latin typeface="Aino" panose="02000603040504020204" pitchFamily="50" charset="0"/>
              </a:rPr>
              <a:t>ROHEÜLEMINEKUT TOETAV DIGIÜLEMINEK PÕLLUMAJANDUSES</a:t>
            </a:r>
            <a:endParaRPr lang="et-EE" sz="4010" b="1" dirty="0">
              <a:solidFill>
                <a:srgbClr val="0000FF"/>
              </a:solidFill>
              <a:latin typeface="Aino" panose="02000603040504020204" pitchFamily="50" charset="0"/>
            </a:endParaRPr>
          </a:p>
          <a:p>
            <a:pPr>
              <a:lnSpc>
                <a:spcPct val="120000"/>
              </a:lnSpc>
              <a:spcBef>
                <a:spcPts val="0"/>
              </a:spcBef>
              <a:buBlip>
                <a:blip r:embed="rId3"/>
              </a:buBlip>
            </a:pPr>
            <a:r>
              <a:rPr lang="et-EE" sz="4812" i="1" dirty="0" err="1">
                <a:solidFill>
                  <a:srgbClr val="0000FF"/>
                </a:solidFill>
                <a:latin typeface="Aino" panose="02000603040504020204" pitchFamily="50" charset="0"/>
              </a:rPr>
              <a:t>Kestlikke</a:t>
            </a:r>
            <a:r>
              <a:rPr lang="et-EE" sz="4812" i="1" dirty="0">
                <a:solidFill>
                  <a:srgbClr val="0000FF"/>
                </a:solidFill>
                <a:latin typeface="Aino" panose="02000603040504020204" pitchFamily="50" charset="0"/>
              </a:rPr>
              <a:t> toidusüsteeme toetavate </a:t>
            </a:r>
            <a:r>
              <a:rPr lang="et-EE" sz="4812" i="1" dirty="0" err="1">
                <a:solidFill>
                  <a:srgbClr val="0000FF"/>
                </a:solidFill>
                <a:latin typeface="Aino" panose="02000603040504020204" pitchFamily="50" charset="0"/>
              </a:rPr>
              <a:t>digiteenuste</a:t>
            </a:r>
            <a:r>
              <a:rPr lang="et-EE" sz="4812" i="1" dirty="0">
                <a:solidFill>
                  <a:srgbClr val="0000FF"/>
                </a:solidFill>
                <a:latin typeface="Aino" panose="02000603040504020204" pitchFamily="50" charset="0"/>
              </a:rPr>
              <a:t>  (nt. väetussoovitused, toidutootmise rohefoor) ja  selle eelduseks olev suurandmete arendamise projekt.</a:t>
            </a:r>
          </a:p>
          <a:p>
            <a:pPr>
              <a:lnSpc>
                <a:spcPct val="120000"/>
              </a:lnSpc>
              <a:spcBef>
                <a:spcPts val="0"/>
              </a:spcBef>
              <a:buBlip>
                <a:blip r:embed="rId3"/>
              </a:buBlip>
            </a:pPr>
            <a:r>
              <a:rPr lang="et-EE" sz="4812" i="1" dirty="0">
                <a:solidFill>
                  <a:srgbClr val="0000FF"/>
                </a:solidFill>
                <a:latin typeface="Aino" panose="02000603040504020204" pitchFamily="50" charset="0"/>
              </a:rPr>
              <a:t>Keskse e-põlluraamatu loomine</a:t>
            </a:r>
          </a:p>
          <a:p>
            <a:pPr>
              <a:lnSpc>
                <a:spcPct val="120000"/>
              </a:lnSpc>
              <a:spcBef>
                <a:spcPts val="0"/>
              </a:spcBef>
              <a:buBlip>
                <a:blip r:embed="rId3"/>
              </a:buBlip>
            </a:pPr>
            <a:r>
              <a:rPr lang="et-EE" sz="4812" i="1" dirty="0">
                <a:solidFill>
                  <a:srgbClr val="0000FF"/>
                </a:solidFill>
                <a:latin typeface="Aino" panose="02000603040504020204" pitchFamily="50" charset="0"/>
              </a:rPr>
              <a:t>Farmitarkvarade </a:t>
            </a:r>
            <a:r>
              <a:rPr lang="et-EE" sz="4812" i="1" dirty="0" err="1">
                <a:solidFill>
                  <a:srgbClr val="0000FF"/>
                </a:solidFill>
                <a:latin typeface="Aino" panose="02000603040504020204" pitchFamily="50" charset="0"/>
              </a:rPr>
              <a:t>liidestuse</a:t>
            </a:r>
            <a:r>
              <a:rPr lang="et-EE" sz="4812" i="1" dirty="0">
                <a:solidFill>
                  <a:srgbClr val="0000FF"/>
                </a:solidFill>
                <a:latin typeface="Aino" panose="02000603040504020204" pitchFamily="50" charset="0"/>
              </a:rPr>
              <a:t> analüüsi ja liidestuste loomise projekt</a:t>
            </a:r>
          </a:p>
          <a:p>
            <a:pPr>
              <a:lnSpc>
                <a:spcPct val="120000"/>
              </a:lnSpc>
              <a:spcBef>
                <a:spcPts val="0"/>
              </a:spcBef>
              <a:buBlip>
                <a:blip r:embed="rId3"/>
              </a:buBlip>
            </a:pPr>
            <a:r>
              <a:rPr lang="et-EE" sz="4812" i="1" dirty="0">
                <a:solidFill>
                  <a:srgbClr val="0000FF"/>
                </a:solidFill>
                <a:latin typeface="Aino" panose="02000603040504020204" pitchFamily="50" charset="0"/>
              </a:rPr>
              <a:t>Pinnaseiresüsteemi loomine</a:t>
            </a:r>
          </a:p>
          <a:p>
            <a:pPr marL="0" indent="0">
              <a:lnSpc>
                <a:spcPct val="120000"/>
              </a:lnSpc>
              <a:spcBef>
                <a:spcPts val="0"/>
              </a:spcBef>
              <a:buNone/>
            </a:pPr>
            <a:r>
              <a:rPr lang="et-EE" sz="4010" i="1" dirty="0">
                <a:latin typeface="Aino" panose="02000603040504020204" pitchFamily="50" charset="0"/>
              </a:rPr>
              <a:t> </a:t>
            </a:r>
            <a:endParaRPr lang="et-EE" sz="4010" dirty="0">
              <a:latin typeface="Aino" panose="02000603040504020204" pitchFamily="50" charset="0"/>
            </a:endParaRPr>
          </a:p>
          <a:p>
            <a:pPr marL="0" indent="0">
              <a:lnSpc>
                <a:spcPct val="120000"/>
              </a:lnSpc>
              <a:spcBef>
                <a:spcPts val="0"/>
              </a:spcBef>
              <a:buNone/>
            </a:pPr>
            <a:r>
              <a:rPr lang="et-EE" sz="4010" b="1" i="1" dirty="0">
                <a:latin typeface="Aino" panose="02000603040504020204" pitchFamily="50" charset="0"/>
              </a:rPr>
              <a:t>TOIDUJULGEOLEK JA TOIMEPIDEVUS</a:t>
            </a:r>
            <a:endParaRPr lang="et-EE" sz="4010" b="1" dirty="0">
              <a:latin typeface="Aino" panose="02000603040504020204" pitchFamily="50" charset="0"/>
            </a:endParaRPr>
          </a:p>
          <a:p>
            <a:pPr>
              <a:lnSpc>
                <a:spcPct val="120000"/>
              </a:lnSpc>
              <a:spcBef>
                <a:spcPts val="0"/>
              </a:spcBef>
              <a:buBlip>
                <a:blip r:embed="rId3"/>
              </a:buBlip>
            </a:pPr>
            <a:r>
              <a:rPr lang="et-EE" sz="4812" i="1" dirty="0">
                <a:latin typeface="Aino" panose="02000603040504020204" pitchFamily="50" charset="0"/>
              </a:rPr>
              <a:t>Toiduainetööstuse ja põllumajandustootjate investeeringute toetamine</a:t>
            </a:r>
          </a:p>
          <a:p>
            <a:pPr>
              <a:lnSpc>
                <a:spcPct val="120000"/>
              </a:lnSpc>
              <a:spcBef>
                <a:spcPts val="0"/>
              </a:spcBef>
              <a:buBlip>
                <a:blip r:embed="rId3"/>
              </a:buBlip>
            </a:pPr>
            <a:r>
              <a:rPr lang="et-EE" sz="4812" i="1" dirty="0">
                <a:latin typeface="Aino" panose="02000603040504020204" pitchFamily="50" charset="0"/>
              </a:rPr>
              <a:t>Tarbijate ja </a:t>
            </a:r>
            <a:r>
              <a:rPr lang="et-EE" sz="4812" i="1" dirty="0" err="1">
                <a:latin typeface="Aino" panose="02000603040504020204" pitchFamily="50" charset="0"/>
              </a:rPr>
              <a:t>toidukäitlejate</a:t>
            </a:r>
            <a:r>
              <a:rPr lang="et-EE" sz="4812" i="1" dirty="0">
                <a:latin typeface="Aino" panose="02000603040504020204" pitchFamily="50" charset="0"/>
              </a:rPr>
              <a:t> teadlikkuse tõstmine</a:t>
            </a:r>
          </a:p>
          <a:p>
            <a:pPr marL="0" indent="0">
              <a:lnSpc>
                <a:spcPct val="120000"/>
              </a:lnSpc>
              <a:spcBef>
                <a:spcPts val="0"/>
              </a:spcBef>
              <a:buNone/>
            </a:pPr>
            <a:endParaRPr lang="et-EE" dirty="0"/>
          </a:p>
        </p:txBody>
      </p:sp>
      <p:pic>
        <p:nvPicPr>
          <p:cNvPr id="5" name="Picture 4"/>
          <p:cNvPicPr>
            <a:picLocks noChangeAspect="1"/>
          </p:cNvPicPr>
          <p:nvPr/>
        </p:nvPicPr>
        <p:blipFill>
          <a:blip r:embed="rId4"/>
          <a:stretch>
            <a:fillRect/>
          </a:stretch>
        </p:blipFill>
        <p:spPr>
          <a:xfrm>
            <a:off x="7666632" y="1558910"/>
            <a:ext cx="3988140" cy="5065396"/>
          </a:xfrm>
          <a:prstGeom prst="rect">
            <a:avLst/>
          </a:prstGeom>
        </p:spPr>
      </p:pic>
    </p:spTree>
    <p:extLst>
      <p:ext uri="{BB962C8B-B14F-4D97-AF65-F5344CB8AC3E}">
        <p14:creationId xmlns:p14="http://schemas.microsoft.com/office/powerpoint/2010/main" val="391926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130260" y="1270236"/>
            <a:ext cx="713069" cy="654726"/>
          </a:xfrm>
          <a:prstGeom prst="rect">
            <a:avLst/>
          </a:prstGeom>
          <a:effectLst>
            <a:softEdge rad="0"/>
          </a:effectLst>
        </p:spPr>
      </p:pic>
      <p:sp>
        <p:nvSpPr>
          <p:cNvPr id="2" name="Title 1"/>
          <p:cNvSpPr>
            <a:spLocks noGrp="1"/>
          </p:cNvSpPr>
          <p:nvPr>
            <p:ph type="title"/>
          </p:nvPr>
        </p:nvSpPr>
        <p:spPr>
          <a:xfrm>
            <a:off x="280768" y="138010"/>
            <a:ext cx="11411681" cy="1265977"/>
          </a:xfrm>
        </p:spPr>
        <p:txBody>
          <a:bodyPr>
            <a:normAutofit/>
          </a:bodyPr>
          <a:lstStyle/>
          <a:p>
            <a:pPr algn="ctr"/>
            <a:r>
              <a:rPr lang="et-EE" sz="3208" dirty="0">
                <a:solidFill>
                  <a:srgbClr val="0000FF"/>
                </a:solidFill>
                <a:latin typeface="Aino Headline" panose="020B0303040504020204" pitchFamily="34" charset="0"/>
              </a:rPr>
              <a:t>MEIE ÄRI: TAGADA TOIDUJULGEOLEK AINA KARMISTUVATE KESKKONNANÕUETE TINGIMUSTES</a:t>
            </a:r>
          </a:p>
        </p:txBody>
      </p:sp>
      <p:graphicFrame>
        <p:nvGraphicFramePr>
          <p:cNvPr id="9" name="Content Placeholder 8"/>
          <p:cNvGraphicFramePr>
            <a:graphicFrameLocks noGrp="1"/>
          </p:cNvGraphicFramePr>
          <p:nvPr>
            <p:ph idx="1"/>
          </p:nvPr>
        </p:nvGraphicFramePr>
        <p:xfrm>
          <a:off x="444979" y="1998880"/>
          <a:ext cx="2887673" cy="3325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ontent Placeholder 8"/>
          <p:cNvGraphicFramePr>
            <a:graphicFrameLocks/>
          </p:cNvGraphicFramePr>
          <p:nvPr/>
        </p:nvGraphicFramePr>
        <p:xfrm>
          <a:off x="4058047" y="1985164"/>
          <a:ext cx="2828586" cy="3325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098" name="Picture 2" descr="Food security logo icon design Royalty Free Vector Image"/>
          <p:cNvPicPr>
            <a:picLocks noChangeAspect="1" noChangeArrowheads="1"/>
          </p:cNvPicPr>
          <p:nvPr/>
        </p:nvPicPr>
        <p:blipFill rotWithShape="1">
          <a:blip r:embed="rId14">
            <a:extLst>
              <a:ext uri="{28A0092B-C50C-407E-A947-70E740481C1C}">
                <a14:useLocalDpi xmlns:a14="http://schemas.microsoft.com/office/drawing/2010/main" val="0"/>
              </a:ext>
            </a:extLst>
          </a:blip>
          <a:srcRect l="23264" t="14295" r="22382" b="22358"/>
          <a:stretch/>
        </p:blipFill>
        <p:spPr bwMode="auto">
          <a:xfrm>
            <a:off x="1520827" y="1301757"/>
            <a:ext cx="735976" cy="68340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4151046765"/>
              </p:ext>
            </p:extLst>
          </p:nvPr>
        </p:nvGraphicFramePr>
        <p:xfrm>
          <a:off x="280768" y="5664575"/>
          <a:ext cx="7331261" cy="97752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8" name="Diagram 7"/>
          <p:cNvGraphicFramePr/>
          <p:nvPr/>
        </p:nvGraphicFramePr>
        <p:xfrm>
          <a:off x="6673535" y="1301757"/>
          <a:ext cx="5626644" cy="549015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360468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6271" y="324752"/>
            <a:ext cx="11395917" cy="1073750"/>
          </a:xfrm>
        </p:spPr>
        <p:txBody>
          <a:bodyPr>
            <a:normAutofit fontScale="90000"/>
          </a:bodyPr>
          <a:lstStyle/>
          <a:p>
            <a:r>
              <a:rPr lang="et-EE" b="1" dirty="0"/>
              <a:t> </a:t>
            </a:r>
            <a:br>
              <a:rPr lang="et-EE" b="1" dirty="0"/>
            </a:br>
            <a:r>
              <a:rPr lang="et-EE" sz="4411" dirty="0">
                <a:solidFill>
                  <a:srgbClr val="0000CC"/>
                </a:solidFill>
                <a:latin typeface="Aino Headline" panose="020B0303040504020204" pitchFamily="34" charset="0"/>
              </a:rPr>
              <a:t>TOIDUJULGEOLEKU DIGIPÖÖRDE PANUS PERSONAALSE RIIGI KONSEPTSIOONI</a:t>
            </a:r>
            <a:br>
              <a:rPr lang="et-EE" sz="3600" b="1" dirty="0">
                <a:latin typeface="Aino Headline" panose="020B0303040504020204" pitchFamily="34" charset="0"/>
              </a:rPr>
            </a:br>
            <a:endParaRPr lang="et-EE" sz="3600" b="1" dirty="0">
              <a:latin typeface="Aino Headline" panose="020B0303040504020204" pitchFamily="34" charset="0"/>
            </a:endParaRPr>
          </a:p>
        </p:txBody>
      </p:sp>
      <p:sp>
        <p:nvSpPr>
          <p:cNvPr id="5" name="Sisu kohatäide 2">
            <a:extLst>
              <a:ext uri="{FF2B5EF4-FFF2-40B4-BE49-F238E27FC236}">
                <a16:creationId xmlns:a16="http://schemas.microsoft.com/office/drawing/2014/main" id="{F4F15FE7-80F0-AB86-0348-CD815199EC0F}"/>
              </a:ext>
            </a:extLst>
          </p:cNvPr>
          <p:cNvSpPr txBox="1">
            <a:spLocks/>
          </p:cNvSpPr>
          <p:nvPr/>
        </p:nvSpPr>
        <p:spPr>
          <a:xfrm>
            <a:off x="7539837" y="3429000"/>
            <a:ext cx="4108503" cy="3031704"/>
          </a:xfrm>
          <a:prstGeom prst="rect">
            <a:avLst/>
          </a:prstGeom>
        </p:spPr>
        <p:txBody>
          <a:bodyPr vert="horz" lIns="91673" tIns="45837" rIns="91673" bIns="45837" rtlCol="0">
            <a:normAutofit/>
          </a:bodyPr>
          <a:lstStyle>
            <a:lvl1pPr marL="168751" indent="-168751" algn="l" defTabSz="675000"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50" indent="-168751" algn="l" defTabSz="675000"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53" indent="-168751" algn="l" defTabSz="675000"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54"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55"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a:lstStyle>
          <a:p>
            <a:pPr marL="169190" indent="-169190" defTabSz="676755">
              <a:spcBef>
                <a:spcPts val="740"/>
              </a:spcBef>
            </a:pPr>
            <a:endParaRPr lang="et-EE" sz="1424" i="1" dirty="0">
              <a:solidFill>
                <a:prstClr val="black"/>
              </a:solidFill>
              <a:latin typeface="Calibri Light" panose="020F0302020204030204"/>
            </a:endParaRPr>
          </a:p>
          <a:p>
            <a:pPr marL="0" indent="0" defTabSz="676755">
              <a:spcBef>
                <a:spcPts val="740"/>
              </a:spcBef>
              <a:buNone/>
            </a:pPr>
            <a:endParaRPr lang="et-EE" sz="1424" dirty="0">
              <a:solidFill>
                <a:prstClr val="black"/>
              </a:solidFill>
              <a:latin typeface="Calibri Light" panose="020F0302020204030204"/>
            </a:endParaRPr>
          </a:p>
          <a:p>
            <a:pPr marL="0" indent="0" defTabSz="676755">
              <a:spcBef>
                <a:spcPts val="740"/>
              </a:spcBef>
              <a:buNone/>
            </a:pPr>
            <a:endParaRPr lang="et-EE" sz="1424" dirty="0">
              <a:solidFill>
                <a:prstClr val="black"/>
              </a:solidFill>
              <a:latin typeface="Calibri Light" panose="020F0302020204030204"/>
            </a:endParaRPr>
          </a:p>
          <a:p>
            <a:pPr marL="0" indent="0" defTabSz="676755">
              <a:spcBef>
                <a:spcPts val="740"/>
              </a:spcBef>
              <a:buNone/>
            </a:pPr>
            <a:endParaRPr lang="et-EE" sz="1424" dirty="0">
              <a:solidFill>
                <a:prstClr val="black"/>
              </a:solidFill>
              <a:latin typeface="Calibri Light" panose="020F0302020204030204"/>
            </a:endParaRPr>
          </a:p>
          <a:p>
            <a:pPr marL="169190" indent="-169190" defTabSz="676755">
              <a:spcBef>
                <a:spcPts val="740"/>
              </a:spcBef>
            </a:pPr>
            <a:endParaRPr lang="et-EE" sz="1424" dirty="0">
              <a:solidFill>
                <a:prstClr val="black"/>
              </a:solidFill>
              <a:latin typeface="Calibri Light" panose="020F0302020204030204"/>
            </a:endParaRPr>
          </a:p>
          <a:p>
            <a:pPr marL="169190" indent="-169190" defTabSz="676755">
              <a:spcBef>
                <a:spcPts val="740"/>
              </a:spcBef>
            </a:pPr>
            <a:endParaRPr lang="et-EE" sz="1424" dirty="0">
              <a:solidFill>
                <a:prstClr val="black"/>
              </a:solidFill>
              <a:latin typeface="Calibri Light" panose="020F0302020204030204"/>
            </a:endParaRPr>
          </a:p>
          <a:p>
            <a:pPr marL="169190" indent="-169190" defTabSz="676755">
              <a:spcBef>
                <a:spcPts val="740"/>
              </a:spcBef>
            </a:pPr>
            <a:endParaRPr lang="et-EE" sz="1424" dirty="0">
              <a:solidFill>
                <a:prstClr val="black"/>
              </a:solidFill>
              <a:latin typeface="Calibri Light" panose="020F0302020204030204"/>
            </a:endParaRPr>
          </a:p>
          <a:p>
            <a:pPr marL="169190" indent="-169190" defTabSz="676755">
              <a:spcBef>
                <a:spcPts val="740"/>
              </a:spcBef>
            </a:pPr>
            <a:endParaRPr lang="et-EE" sz="876" dirty="0">
              <a:solidFill>
                <a:prstClr val="black"/>
              </a:solidFill>
              <a:latin typeface="Calibri Light" panose="020F0302020204030204"/>
            </a:endParaRPr>
          </a:p>
          <a:p>
            <a:pPr marL="169190" indent="-169190" defTabSz="676755">
              <a:spcBef>
                <a:spcPts val="740"/>
              </a:spcBef>
            </a:pPr>
            <a:endParaRPr lang="et-EE" sz="876" dirty="0">
              <a:solidFill>
                <a:prstClr val="black"/>
              </a:solidFill>
              <a:latin typeface="Calibri Light" panose="020F0302020204030204"/>
            </a:endParaRPr>
          </a:p>
        </p:txBody>
      </p:sp>
      <p:sp>
        <p:nvSpPr>
          <p:cNvPr id="4" name="Sisu kohatäide 2">
            <a:extLst>
              <a:ext uri="{FF2B5EF4-FFF2-40B4-BE49-F238E27FC236}">
                <a16:creationId xmlns:a16="http://schemas.microsoft.com/office/drawing/2014/main" id="{73D6CF3F-67F9-8227-DD74-7D14272BEA37}"/>
              </a:ext>
            </a:extLst>
          </p:cNvPr>
          <p:cNvSpPr txBox="1">
            <a:spLocks/>
          </p:cNvSpPr>
          <p:nvPr/>
        </p:nvSpPr>
        <p:spPr>
          <a:xfrm>
            <a:off x="375395" y="1949850"/>
            <a:ext cx="10997668" cy="4188060"/>
          </a:xfrm>
          <a:prstGeom prst="rect">
            <a:avLst/>
          </a:prstGeom>
        </p:spPr>
        <p:txBody>
          <a:bodyPr vert="horz" lIns="91440" tIns="45720" rIns="91440" bIns="45720" rtlCol="0">
            <a:normAutofit/>
          </a:bodyPr>
          <a:lstStyle>
            <a:lvl1pPr marL="169190" indent="-169190" algn="l" defTabSz="676755" rtl="0" eaLnBrk="1" latinLnBrk="0" hangingPunct="1">
              <a:lnSpc>
                <a:spcPct val="90000"/>
              </a:lnSpc>
              <a:spcBef>
                <a:spcPts val="740"/>
              </a:spcBef>
              <a:buFont typeface="Arial" panose="020B0604020202020204" pitchFamily="34" charset="0"/>
              <a:buChar char="•"/>
              <a:defRPr sz="2072" kern="1200">
                <a:solidFill>
                  <a:schemeClr val="tx1"/>
                </a:solidFill>
                <a:latin typeface="+mn-lt"/>
                <a:ea typeface="+mn-ea"/>
                <a:cs typeface="+mn-cs"/>
              </a:defRPr>
            </a:lvl1pPr>
            <a:lvl2pPr marL="507566" indent="-169190" algn="l" defTabSz="676755" rtl="0" eaLnBrk="1" latinLnBrk="0" hangingPunct="1">
              <a:lnSpc>
                <a:spcPct val="90000"/>
              </a:lnSpc>
              <a:spcBef>
                <a:spcPts val="370"/>
              </a:spcBef>
              <a:buFont typeface="Arial" panose="020B0604020202020204" pitchFamily="34" charset="0"/>
              <a:buChar char="•"/>
              <a:defRPr sz="1777" kern="1200">
                <a:solidFill>
                  <a:schemeClr val="tx1"/>
                </a:solidFill>
                <a:latin typeface="+mn-lt"/>
                <a:ea typeface="+mn-ea"/>
                <a:cs typeface="+mn-cs"/>
              </a:defRPr>
            </a:lvl2pPr>
            <a:lvl3pPr marL="845947" indent="-169190" algn="l" defTabSz="676755" rtl="0" eaLnBrk="1" latinLnBrk="0" hangingPunct="1">
              <a:lnSpc>
                <a:spcPct val="90000"/>
              </a:lnSpc>
              <a:spcBef>
                <a:spcPts val="370"/>
              </a:spcBef>
              <a:buFont typeface="Arial" panose="020B0604020202020204" pitchFamily="34" charset="0"/>
              <a:buChar char="•"/>
              <a:defRPr sz="1480" kern="1200">
                <a:solidFill>
                  <a:schemeClr val="tx1"/>
                </a:solidFill>
                <a:latin typeface="+mn-lt"/>
                <a:ea typeface="+mn-ea"/>
                <a:cs typeface="+mn-cs"/>
              </a:defRPr>
            </a:lvl3pPr>
            <a:lvl4pPr marL="1184323"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4pPr>
            <a:lvl5pPr marL="1522702"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5pPr>
            <a:lvl6pPr marL="1861078"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457"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7835"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214"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pPr marL="0" indent="0">
              <a:buNone/>
            </a:pPr>
            <a:r>
              <a:rPr lang="et-EE" sz="2000" dirty="0">
                <a:latin typeface="Aino" panose="02000603040504020204" pitchFamily="50" charset="-70"/>
              </a:rPr>
              <a:t>Meie üheks strateegiliseks eesmärgiks on teadmusteenuste pakkumine, selleks on algatud järgmised projektid:</a:t>
            </a:r>
          </a:p>
          <a:p>
            <a:r>
              <a:rPr lang="et-EE" sz="2000" dirty="0">
                <a:latin typeface="Aino" panose="02000603040504020204" pitchFamily="50" charset="-70"/>
              </a:rPr>
              <a:t>Suurandmete projekt, alates 2024. aastast pakume personaliseeritud teenuseid soovituskalkulaatoreid ePõlluraamatu vahendusel (väetussoovitus, NPK bilans, huumusbilanss, mullaproovide tulemuste vaatamine jms.)</a:t>
            </a:r>
          </a:p>
          <a:p>
            <a:r>
              <a:rPr lang="et-EE" sz="2000" dirty="0">
                <a:latin typeface="Aino" panose="02000603040504020204" pitchFamily="50" charset="-70"/>
              </a:rPr>
              <a:t>Rohefoori projekti raames arendatavad erinevad kestlikkuse näitajad ja soovituskalkulaatorid </a:t>
            </a:r>
          </a:p>
          <a:p>
            <a:r>
              <a:rPr lang="et-EE" sz="2000" dirty="0">
                <a:latin typeface="Aino" panose="02000603040504020204" pitchFamily="50" charset="-70"/>
              </a:rPr>
              <a:t>Osaleme üleriigilistes projektides (MKM digivärav, reaalajamajandus), mille eesmärgiks on meie klientidele pakkuda personaliseeritud erinevaid teenuseid</a:t>
            </a:r>
          </a:p>
          <a:p>
            <a:r>
              <a:rPr lang="et-EE" sz="2000" dirty="0">
                <a:latin typeface="Aino" panose="02000603040504020204" pitchFamily="50" charset="-70"/>
              </a:rPr>
              <a:t>Teenuste laialdane ligipääs – alates 2023. aastast esimene </a:t>
            </a:r>
            <a:r>
              <a:rPr lang="et-EE" sz="2000" dirty="0" err="1">
                <a:latin typeface="Aino" panose="02000603040504020204" pitchFamily="50" charset="-70"/>
              </a:rPr>
              <a:t>äpi</a:t>
            </a:r>
            <a:r>
              <a:rPr lang="et-EE" sz="2000" dirty="0">
                <a:latin typeface="Aino" panose="02000603040504020204" pitchFamily="50" charset="-70"/>
              </a:rPr>
              <a:t> lahendusega teenus</a:t>
            </a:r>
          </a:p>
          <a:p>
            <a:r>
              <a:rPr lang="et-EE" sz="2000" dirty="0">
                <a:latin typeface="Aino" panose="02000603040504020204" pitchFamily="50" charset="-70"/>
              </a:rPr>
              <a:t>Samuti on meie üheks strateegiliseks eesmärgiks pakkuda erinevaid </a:t>
            </a:r>
            <a:r>
              <a:rPr lang="et-EE" sz="2000" dirty="0" err="1">
                <a:latin typeface="Aino" panose="02000603040504020204" pitchFamily="50" charset="-70"/>
              </a:rPr>
              <a:t>toetusI</a:t>
            </a:r>
            <a:r>
              <a:rPr lang="et-EE" sz="2000" dirty="0">
                <a:latin typeface="Aino" panose="02000603040504020204" pitchFamily="50" charset="-70"/>
              </a:rPr>
              <a:t> proaktiivselt </a:t>
            </a:r>
          </a:p>
          <a:p>
            <a:pPr marL="0" indent="0">
              <a:buNone/>
            </a:pPr>
            <a:endParaRPr lang="et-EE" sz="2000" dirty="0">
              <a:latin typeface="Aino" panose="02000603040504020204" pitchFamily="50" charset="-70"/>
            </a:endParaRPr>
          </a:p>
          <a:p>
            <a:pPr marL="0" indent="0">
              <a:buClr>
                <a:srgbClr val="0000CC"/>
              </a:buClr>
              <a:buFont typeface="Arial" panose="020B0604020202020204" pitchFamily="34" charset="0"/>
              <a:buNone/>
            </a:pPr>
            <a:endParaRPr lang="et-EE" sz="2600" dirty="0">
              <a:latin typeface="Aino" panose="02000603040504020204" pitchFamily="50" charset="-70"/>
            </a:endParaRPr>
          </a:p>
          <a:p>
            <a:endParaRPr lang="et-EE" sz="1424" dirty="0">
              <a:latin typeface="+mj-lt"/>
            </a:endParaRPr>
          </a:p>
          <a:p>
            <a:endParaRPr lang="et-EE" sz="876" dirty="0">
              <a:latin typeface="+mj-lt"/>
            </a:endParaRPr>
          </a:p>
          <a:p>
            <a:endParaRPr lang="et-EE" sz="876" dirty="0">
              <a:latin typeface="+mj-lt"/>
            </a:endParaRPr>
          </a:p>
        </p:txBody>
      </p:sp>
    </p:spTree>
    <p:extLst>
      <p:ext uri="{BB962C8B-B14F-4D97-AF65-F5344CB8AC3E}">
        <p14:creationId xmlns:p14="http://schemas.microsoft.com/office/powerpoint/2010/main" val="651069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6271" y="324752"/>
            <a:ext cx="11395917" cy="1073750"/>
          </a:xfrm>
        </p:spPr>
        <p:txBody>
          <a:bodyPr>
            <a:normAutofit fontScale="90000"/>
          </a:bodyPr>
          <a:lstStyle/>
          <a:p>
            <a:pPr algn="ctr"/>
            <a:r>
              <a:rPr lang="et-EE" b="1" dirty="0"/>
              <a:t> </a:t>
            </a:r>
            <a:br>
              <a:rPr lang="et-EE" b="1" dirty="0"/>
            </a:br>
            <a:r>
              <a:rPr lang="et-EE" sz="4411" dirty="0">
                <a:solidFill>
                  <a:srgbClr val="0000CC"/>
                </a:solidFill>
                <a:latin typeface="Aino Headline" panose="020B0303040504020204" pitchFamily="34" charset="0"/>
              </a:rPr>
              <a:t>TOIDUJULGEOLEKU DIGIPÖÖRE ja TEHISINTELLEKT (TI)</a:t>
            </a:r>
            <a:br>
              <a:rPr lang="et-EE" sz="3600" b="1" dirty="0">
                <a:latin typeface="Aino Headline" panose="020B0303040504020204" pitchFamily="34" charset="0"/>
              </a:rPr>
            </a:br>
            <a:endParaRPr lang="et-EE" sz="3600" b="1" dirty="0">
              <a:latin typeface="Aino Headline" panose="020B0303040504020204" pitchFamily="34" charset="0"/>
            </a:endParaRPr>
          </a:p>
        </p:txBody>
      </p:sp>
      <p:sp>
        <p:nvSpPr>
          <p:cNvPr id="5" name="Sisu kohatäide 2">
            <a:extLst>
              <a:ext uri="{FF2B5EF4-FFF2-40B4-BE49-F238E27FC236}">
                <a16:creationId xmlns:a16="http://schemas.microsoft.com/office/drawing/2014/main" id="{F4F15FE7-80F0-AB86-0348-CD815199EC0F}"/>
              </a:ext>
            </a:extLst>
          </p:cNvPr>
          <p:cNvSpPr txBox="1">
            <a:spLocks/>
          </p:cNvSpPr>
          <p:nvPr/>
        </p:nvSpPr>
        <p:spPr>
          <a:xfrm>
            <a:off x="7539837" y="3429000"/>
            <a:ext cx="4108503" cy="3031704"/>
          </a:xfrm>
          <a:prstGeom prst="rect">
            <a:avLst/>
          </a:prstGeom>
        </p:spPr>
        <p:txBody>
          <a:bodyPr vert="horz" lIns="91673" tIns="45837" rIns="91673" bIns="45837" rtlCol="0">
            <a:normAutofit/>
          </a:bodyPr>
          <a:lstStyle>
            <a:lvl1pPr marL="168751" indent="-168751" algn="l" defTabSz="675000"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50" indent="-168751" algn="l" defTabSz="675000"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53" indent="-168751" algn="l" defTabSz="675000"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54"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55"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a:lstStyle>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676755" rtl="0" eaLnBrk="1" fontAlgn="auto" latinLnBrk="0" hangingPunct="1">
              <a:lnSpc>
                <a:spcPct val="90000"/>
              </a:lnSpc>
              <a:spcBef>
                <a:spcPts val="740"/>
              </a:spcBef>
              <a:spcAft>
                <a:spcPts val="0"/>
              </a:spcAft>
              <a:buClrTx/>
              <a:buSzTx/>
              <a:buFont typeface="Arial" panose="020B0604020202020204" pitchFamily="34" charset="0"/>
              <a:buNone/>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676755" rtl="0" eaLnBrk="1" fontAlgn="auto" latinLnBrk="0" hangingPunct="1">
              <a:lnSpc>
                <a:spcPct val="90000"/>
              </a:lnSpc>
              <a:spcBef>
                <a:spcPts val="740"/>
              </a:spcBef>
              <a:spcAft>
                <a:spcPts val="0"/>
              </a:spcAft>
              <a:buClrTx/>
              <a:buSzTx/>
              <a:buFont typeface="Arial" panose="020B0604020202020204" pitchFamily="34" charset="0"/>
              <a:buNone/>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676755" rtl="0" eaLnBrk="1" fontAlgn="auto" latinLnBrk="0" hangingPunct="1">
              <a:lnSpc>
                <a:spcPct val="90000"/>
              </a:lnSpc>
              <a:spcBef>
                <a:spcPts val="740"/>
              </a:spcBef>
              <a:spcAft>
                <a:spcPts val="0"/>
              </a:spcAft>
              <a:buClrTx/>
              <a:buSzTx/>
              <a:buFont typeface="Arial" panose="020B0604020202020204" pitchFamily="34" charset="0"/>
              <a:buNone/>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876"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876"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 name="Sisu kohatäide 2">
            <a:extLst>
              <a:ext uri="{FF2B5EF4-FFF2-40B4-BE49-F238E27FC236}">
                <a16:creationId xmlns:a16="http://schemas.microsoft.com/office/drawing/2014/main" id="{C3AA8B30-B77F-136F-4FBD-02554C365991}"/>
              </a:ext>
            </a:extLst>
          </p:cNvPr>
          <p:cNvSpPr txBox="1">
            <a:spLocks/>
          </p:cNvSpPr>
          <p:nvPr/>
        </p:nvSpPr>
        <p:spPr>
          <a:xfrm>
            <a:off x="543660" y="2144957"/>
            <a:ext cx="10731806" cy="3880798"/>
          </a:xfrm>
          <a:prstGeom prst="rect">
            <a:avLst/>
          </a:prstGeom>
        </p:spPr>
        <p:txBody>
          <a:bodyPr vert="horz" lIns="91440" tIns="45720" rIns="91440" bIns="45720" rtlCol="0">
            <a:normAutofit/>
          </a:bodyPr>
          <a:lstStyle>
            <a:lvl1pPr marL="169190" indent="-169190" algn="l" defTabSz="676755" rtl="0" eaLnBrk="1" latinLnBrk="0" hangingPunct="1">
              <a:lnSpc>
                <a:spcPct val="90000"/>
              </a:lnSpc>
              <a:spcBef>
                <a:spcPts val="740"/>
              </a:spcBef>
              <a:buFont typeface="Arial" panose="020B0604020202020204" pitchFamily="34" charset="0"/>
              <a:buChar char="•"/>
              <a:defRPr sz="2072" kern="1200">
                <a:solidFill>
                  <a:schemeClr val="tx1"/>
                </a:solidFill>
                <a:latin typeface="+mn-lt"/>
                <a:ea typeface="+mn-ea"/>
                <a:cs typeface="+mn-cs"/>
              </a:defRPr>
            </a:lvl1pPr>
            <a:lvl2pPr marL="507566" indent="-169190" algn="l" defTabSz="676755" rtl="0" eaLnBrk="1" latinLnBrk="0" hangingPunct="1">
              <a:lnSpc>
                <a:spcPct val="90000"/>
              </a:lnSpc>
              <a:spcBef>
                <a:spcPts val="370"/>
              </a:spcBef>
              <a:buFont typeface="Arial" panose="020B0604020202020204" pitchFamily="34" charset="0"/>
              <a:buChar char="•"/>
              <a:defRPr sz="1777" kern="1200">
                <a:solidFill>
                  <a:schemeClr val="tx1"/>
                </a:solidFill>
                <a:latin typeface="+mn-lt"/>
                <a:ea typeface="+mn-ea"/>
                <a:cs typeface="+mn-cs"/>
              </a:defRPr>
            </a:lvl2pPr>
            <a:lvl3pPr marL="845947" indent="-169190" algn="l" defTabSz="676755" rtl="0" eaLnBrk="1" latinLnBrk="0" hangingPunct="1">
              <a:lnSpc>
                <a:spcPct val="90000"/>
              </a:lnSpc>
              <a:spcBef>
                <a:spcPts val="370"/>
              </a:spcBef>
              <a:buFont typeface="Arial" panose="020B0604020202020204" pitchFamily="34" charset="0"/>
              <a:buChar char="•"/>
              <a:defRPr sz="1480" kern="1200">
                <a:solidFill>
                  <a:schemeClr val="tx1"/>
                </a:solidFill>
                <a:latin typeface="+mn-lt"/>
                <a:ea typeface="+mn-ea"/>
                <a:cs typeface="+mn-cs"/>
              </a:defRPr>
            </a:lvl3pPr>
            <a:lvl4pPr marL="1184323"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4pPr>
            <a:lvl5pPr marL="1522702"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5pPr>
            <a:lvl6pPr marL="1861078"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457"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7835"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214"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r>
              <a:rPr lang="et-EE" sz="2000" dirty="0">
                <a:latin typeface="Aino" panose="02000603040504020204" pitchFamily="50" charset="-70"/>
              </a:rPr>
              <a:t>Alustatud tehisintellekti arendamisega pindalatoetuste raames pinnaseire rakendamiseks, kus see on kohutuslik komponent EK õigusaktide alusel (</a:t>
            </a:r>
            <a:r>
              <a:rPr lang="et-EE" sz="1500" dirty="0">
                <a:latin typeface="Aino" panose="02000603040504020204" pitchFamily="50" charset="-70"/>
              </a:rPr>
              <a:t>esitatud õigusaktide LT taotlus</a:t>
            </a:r>
            <a:r>
              <a:rPr lang="et-EE" sz="2000" dirty="0">
                <a:latin typeface="Aino" panose="02000603040504020204" pitchFamily="50" charset="-70"/>
              </a:rPr>
              <a:t>). </a:t>
            </a:r>
          </a:p>
          <a:p>
            <a:r>
              <a:rPr lang="et-EE" sz="2000" dirty="0">
                <a:latin typeface="Aino" panose="02000603040504020204" pitchFamily="50" charset="-70"/>
              </a:rPr>
              <a:t>Oleme värvanud AI süsteemianalüütiku tehisintellekti protsessi arendamiseks ja leidmaks võimalusi selle rakendamiseks.</a:t>
            </a:r>
          </a:p>
          <a:p>
            <a:r>
              <a:rPr lang="et-EE" sz="2000" dirty="0">
                <a:latin typeface="Aino" panose="02000603040504020204" pitchFamily="50" charset="-70"/>
              </a:rPr>
              <a:t>2024. aastal oleme alustanud </a:t>
            </a:r>
            <a:r>
              <a:rPr lang="et-EE" sz="2000" dirty="0" err="1">
                <a:latin typeface="Aino" panose="02000603040504020204" pitchFamily="50" charset="-70"/>
              </a:rPr>
              <a:t>inno</a:t>
            </a:r>
            <a:r>
              <a:rPr lang="et-EE" sz="2000" dirty="0">
                <a:latin typeface="Aino" panose="02000603040504020204" pitchFamily="50" charset="-70"/>
              </a:rPr>
              <a:t>-sprindiga analüüsimaks tehisintellekti kasutamise võimalusi arengutoetuste valdkonnas (esitatud A4), 2025. aastal soovime alustada arendusprojektiga</a:t>
            </a:r>
          </a:p>
          <a:p>
            <a:r>
              <a:rPr lang="et-EE" sz="2000" dirty="0">
                <a:latin typeface="Aino" panose="02000603040504020204" pitchFamily="50" charset="-70"/>
              </a:rPr>
              <a:t>PRIA osaleb aktiivselt erinevate tehisintellektiga seotud töötubades / koolitustel , koostöö AI &amp; </a:t>
            </a:r>
            <a:r>
              <a:rPr lang="et-EE" sz="2000" dirty="0" err="1">
                <a:latin typeface="Aino" panose="02000603040504020204" pitchFamily="50" charset="-70"/>
              </a:rPr>
              <a:t>Robotics</a:t>
            </a:r>
            <a:r>
              <a:rPr lang="et-EE" sz="2000" dirty="0">
                <a:latin typeface="Aino" panose="02000603040504020204" pitchFamily="50" charset="-70"/>
              </a:rPr>
              <a:t> Estoniaga (AIRE) </a:t>
            </a:r>
          </a:p>
          <a:p>
            <a:pPr marL="0" indent="0">
              <a:buNone/>
            </a:pPr>
            <a:endParaRPr lang="et-EE" sz="3200" dirty="0"/>
          </a:p>
          <a:p>
            <a:pPr marL="0" indent="0">
              <a:buClr>
                <a:srgbClr val="0000CC"/>
              </a:buClr>
              <a:buFont typeface="Arial" panose="020B0604020202020204" pitchFamily="34" charset="0"/>
              <a:buNone/>
            </a:pPr>
            <a:endParaRPr lang="et-EE" sz="2600" dirty="0">
              <a:solidFill>
                <a:srgbClr val="0000CC"/>
              </a:solidFill>
              <a:latin typeface="Aino" panose="02000603040504020204" pitchFamily="50" charset="-70"/>
            </a:endParaRPr>
          </a:p>
          <a:p>
            <a:endParaRPr lang="et-EE" sz="1424" dirty="0">
              <a:latin typeface="+mj-lt"/>
            </a:endParaRPr>
          </a:p>
          <a:p>
            <a:endParaRPr lang="et-EE" sz="876" dirty="0">
              <a:latin typeface="+mj-lt"/>
            </a:endParaRPr>
          </a:p>
          <a:p>
            <a:endParaRPr lang="et-EE" sz="876" dirty="0">
              <a:latin typeface="+mj-lt"/>
            </a:endParaRPr>
          </a:p>
        </p:txBody>
      </p:sp>
    </p:spTree>
    <p:extLst>
      <p:ext uri="{BB962C8B-B14F-4D97-AF65-F5344CB8AC3E}">
        <p14:creationId xmlns:p14="http://schemas.microsoft.com/office/powerpoint/2010/main" val="95440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65970" y="180368"/>
            <a:ext cx="11172225" cy="1339019"/>
          </a:xfrm>
        </p:spPr>
        <p:txBody>
          <a:bodyPr>
            <a:normAutofit fontScale="90000"/>
          </a:bodyPr>
          <a:lstStyle/>
          <a:p>
            <a:pPr algn="ctr"/>
            <a:r>
              <a:rPr lang="et-EE" b="1" dirty="0"/>
              <a:t> </a:t>
            </a:r>
            <a:br>
              <a:rPr lang="et-EE" b="1" dirty="0"/>
            </a:br>
            <a:r>
              <a:rPr lang="et-EE" sz="4000" dirty="0">
                <a:solidFill>
                  <a:srgbClr val="0000CC"/>
                </a:solidFill>
                <a:latin typeface="Aino Headline" panose="020B0303040504020204" pitchFamily="34" charset="0"/>
              </a:rPr>
              <a:t>TOIDUJULGEOLEKU</a:t>
            </a:r>
            <a:r>
              <a:rPr lang="et-EE" sz="4010" dirty="0">
                <a:solidFill>
                  <a:srgbClr val="0000CC"/>
                </a:solidFill>
                <a:latin typeface="Aino Headline" panose="020B0303040504020204" pitchFamily="34" charset="0"/>
              </a:rPr>
              <a:t> DIGIPÖÖRDEGA SEOTUD OSAPOOLED</a:t>
            </a:r>
          </a:p>
        </p:txBody>
      </p:sp>
      <p:sp>
        <p:nvSpPr>
          <p:cNvPr id="20" name="TextBox 19">
            <a:extLst>
              <a:ext uri="{FF2B5EF4-FFF2-40B4-BE49-F238E27FC236}">
                <a16:creationId xmlns:a16="http://schemas.microsoft.com/office/drawing/2014/main" id="{0D750D0E-A0B2-A294-D52D-AB1A6A381878}"/>
              </a:ext>
            </a:extLst>
          </p:cNvPr>
          <p:cNvSpPr txBox="1"/>
          <p:nvPr/>
        </p:nvSpPr>
        <p:spPr>
          <a:xfrm>
            <a:off x="1056766" y="2233351"/>
            <a:ext cx="9801225" cy="369332"/>
          </a:xfrm>
          <a:prstGeom prst="rect">
            <a:avLst/>
          </a:prstGeom>
          <a:noFill/>
        </p:spPr>
        <p:txBody>
          <a:bodyPr wrap="square" rtlCol="0">
            <a:spAutoFit/>
          </a:bodyPr>
          <a:lstStyle/>
          <a:p>
            <a:r>
              <a:rPr lang="et-EE" b="1" dirty="0"/>
              <a:t>Digipöörde koordineerija:</a:t>
            </a:r>
            <a:r>
              <a:rPr lang="et-EE" b="1" dirty="0">
                <a:cs typeface="Calibri"/>
              </a:rPr>
              <a:t> Regionaal- ja Põllumajandusministeerium  </a:t>
            </a:r>
            <a:endParaRPr lang="et-EE" b="1" dirty="0"/>
          </a:p>
        </p:txBody>
      </p:sp>
      <p:sp>
        <p:nvSpPr>
          <p:cNvPr id="23" name="Rectangle 22">
            <a:extLst>
              <a:ext uri="{FF2B5EF4-FFF2-40B4-BE49-F238E27FC236}">
                <a16:creationId xmlns:a16="http://schemas.microsoft.com/office/drawing/2014/main" id="{2F1EEF9F-BC51-39F3-AFA3-310FC1E7F560}"/>
              </a:ext>
            </a:extLst>
          </p:cNvPr>
          <p:cNvSpPr/>
          <p:nvPr/>
        </p:nvSpPr>
        <p:spPr>
          <a:xfrm>
            <a:off x="1056766" y="2947310"/>
            <a:ext cx="9897491" cy="3195310"/>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t-EE" sz="1600" dirty="0">
                <a:cs typeface="Calibri"/>
              </a:rPr>
              <a:t>Sisulised digipöördesse </a:t>
            </a:r>
            <a:r>
              <a:rPr lang="et-EE" sz="1600" dirty="0" err="1">
                <a:cs typeface="Calibri"/>
              </a:rPr>
              <a:t>panustajad</a:t>
            </a:r>
            <a:endParaRPr lang="et-EE" sz="1600" dirty="0">
              <a:cs typeface="Calibri"/>
            </a:endParaRPr>
          </a:p>
          <a:p>
            <a:pPr marL="742950" lvl="1" indent="-285750">
              <a:buFont typeface="Arial" panose="020B0604020202020204" pitchFamily="34" charset="0"/>
              <a:buChar char="•"/>
            </a:pPr>
            <a:r>
              <a:rPr lang="et-EE" sz="1600" dirty="0">
                <a:cs typeface="Calibri"/>
              </a:rPr>
              <a:t>Regionaal- ja Põllumajandusministeerium  </a:t>
            </a:r>
          </a:p>
          <a:p>
            <a:pPr marL="742950" lvl="1" indent="-285750">
              <a:buFont typeface="Arial" panose="020B0604020202020204" pitchFamily="34" charset="0"/>
              <a:buChar char="•"/>
            </a:pPr>
            <a:r>
              <a:rPr lang="et-EE" sz="1600" dirty="0">
                <a:cs typeface="Calibri"/>
              </a:rPr>
              <a:t>Põllumajandus- ja Toiduamet</a:t>
            </a:r>
          </a:p>
          <a:p>
            <a:pPr marL="742950" lvl="1" indent="-285750">
              <a:buFont typeface="Arial" panose="020B0604020202020204" pitchFamily="34" charset="0"/>
              <a:buChar char="•"/>
            </a:pPr>
            <a:r>
              <a:rPr lang="et-EE" sz="1600" dirty="0">
                <a:cs typeface="Calibri"/>
              </a:rPr>
              <a:t>PRIA</a:t>
            </a:r>
          </a:p>
          <a:p>
            <a:pPr marL="742950" lvl="1" indent="-285750">
              <a:buFont typeface="Arial" panose="020B0604020202020204" pitchFamily="34" charset="0"/>
              <a:buChar char="•"/>
            </a:pPr>
            <a:r>
              <a:rPr lang="et-EE" sz="1600" dirty="0">
                <a:cs typeface="Calibri"/>
              </a:rPr>
              <a:t>LABRIS</a:t>
            </a:r>
          </a:p>
          <a:p>
            <a:pPr marL="742950" lvl="1" indent="-285750">
              <a:buFont typeface="Arial" panose="020B0604020202020204" pitchFamily="34" charset="0"/>
              <a:buChar char="•"/>
            </a:pPr>
            <a:r>
              <a:rPr lang="et-EE" sz="1600" dirty="0">
                <a:cs typeface="Calibri"/>
              </a:rPr>
              <a:t>METK</a:t>
            </a:r>
          </a:p>
          <a:p>
            <a:pPr marL="742950" lvl="1" indent="-285750">
              <a:buFont typeface="Arial" panose="020B0604020202020204" pitchFamily="34" charset="0"/>
              <a:buChar char="•"/>
            </a:pPr>
            <a:r>
              <a:rPr lang="et-EE" sz="1600" dirty="0">
                <a:cs typeface="Calibri"/>
              </a:rPr>
              <a:t>MES</a:t>
            </a:r>
          </a:p>
          <a:p>
            <a:pPr marL="742950" lvl="1" indent="-285750">
              <a:buFont typeface="Arial" panose="020B0604020202020204" pitchFamily="34" charset="0"/>
              <a:buChar char="•"/>
            </a:pPr>
            <a:r>
              <a:rPr lang="et-EE" sz="1600" dirty="0">
                <a:cs typeface="Calibri"/>
              </a:rPr>
              <a:t>KIK</a:t>
            </a:r>
          </a:p>
          <a:p>
            <a:pPr marL="742950" lvl="1" indent="-285750">
              <a:buFont typeface="Arial" panose="020B0604020202020204" pitchFamily="34" charset="0"/>
              <a:buChar char="•"/>
            </a:pPr>
            <a:r>
              <a:rPr lang="et-EE" sz="1600" dirty="0">
                <a:cs typeface="Calibri"/>
              </a:rPr>
              <a:t>Maa-amet</a:t>
            </a:r>
          </a:p>
          <a:p>
            <a:pPr marL="285750" indent="-285750">
              <a:buFont typeface="Arial" panose="020B0604020202020204" pitchFamily="34" charset="0"/>
              <a:buChar char="•"/>
            </a:pPr>
            <a:r>
              <a:rPr lang="et-EE" sz="1600" dirty="0">
                <a:cs typeface="Calibri"/>
              </a:rPr>
              <a:t>Kaasatud asutused</a:t>
            </a:r>
          </a:p>
          <a:p>
            <a:pPr marL="742950" lvl="1" indent="-285750">
              <a:buFont typeface="Arial" panose="020B0604020202020204" pitchFamily="34" charset="0"/>
              <a:buChar char="•"/>
            </a:pPr>
            <a:r>
              <a:rPr lang="et-EE" sz="1600" dirty="0">
                <a:cs typeface="Calibri"/>
              </a:rPr>
              <a:t>MKM</a:t>
            </a:r>
          </a:p>
          <a:p>
            <a:pPr marL="742950" lvl="1" indent="-285750">
              <a:buFont typeface="Arial" panose="020B0604020202020204" pitchFamily="34" charset="0"/>
              <a:buChar char="•"/>
            </a:pPr>
            <a:r>
              <a:rPr lang="et-EE" sz="1600" dirty="0">
                <a:cs typeface="Calibri"/>
              </a:rPr>
              <a:t>RIA</a:t>
            </a:r>
          </a:p>
          <a:p>
            <a:endParaRPr lang="et-EE" dirty="0"/>
          </a:p>
        </p:txBody>
      </p:sp>
      <p:sp>
        <p:nvSpPr>
          <p:cNvPr id="25" name="TextBox 24">
            <a:extLst>
              <a:ext uri="{FF2B5EF4-FFF2-40B4-BE49-F238E27FC236}">
                <a16:creationId xmlns:a16="http://schemas.microsoft.com/office/drawing/2014/main" id="{B85D3B87-34A0-ED2E-0824-CDD261728162}"/>
              </a:ext>
            </a:extLst>
          </p:cNvPr>
          <p:cNvSpPr txBox="1"/>
          <p:nvPr/>
        </p:nvSpPr>
        <p:spPr>
          <a:xfrm>
            <a:off x="181977" y="6152452"/>
            <a:ext cx="10172700" cy="261610"/>
          </a:xfrm>
          <a:prstGeom prst="rect">
            <a:avLst/>
          </a:prstGeom>
          <a:noFill/>
        </p:spPr>
        <p:txBody>
          <a:bodyPr wrap="square" rtlCol="0">
            <a:spAutoFit/>
          </a:bodyPr>
          <a:lstStyle/>
          <a:p>
            <a:r>
              <a:rPr lang="et-EE" sz="1100" dirty="0"/>
              <a:t>* Kõik sisuliselt panustavad asutused on kaasas!</a:t>
            </a:r>
          </a:p>
        </p:txBody>
      </p:sp>
      <p:pic>
        <p:nvPicPr>
          <p:cNvPr id="4" name="Picture 3">
            <a:extLst>
              <a:ext uri="{FF2B5EF4-FFF2-40B4-BE49-F238E27FC236}">
                <a16:creationId xmlns:a16="http://schemas.microsoft.com/office/drawing/2014/main" id="{507819E9-AEC7-EA11-63F2-54308A64D860}"/>
              </a:ext>
            </a:extLst>
          </p:cNvPr>
          <p:cNvPicPr>
            <a:picLocks noChangeAspect="1"/>
          </p:cNvPicPr>
          <p:nvPr/>
        </p:nvPicPr>
        <p:blipFill>
          <a:blip r:embed="rId3"/>
          <a:stretch>
            <a:fillRect/>
          </a:stretch>
        </p:blipFill>
        <p:spPr>
          <a:xfrm>
            <a:off x="4871474" y="4213230"/>
            <a:ext cx="3403710" cy="968609"/>
          </a:xfrm>
          <a:prstGeom prst="rect">
            <a:avLst/>
          </a:prstGeom>
        </p:spPr>
      </p:pic>
      <p:pic>
        <p:nvPicPr>
          <p:cNvPr id="6" name="Picture 5">
            <a:extLst>
              <a:ext uri="{FF2B5EF4-FFF2-40B4-BE49-F238E27FC236}">
                <a16:creationId xmlns:a16="http://schemas.microsoft.com/office/drawing/2014/main" id="{15AD4C96-57A7-CA06-6089-A797E509A0AE}"/>
              </a:ext>
            </a:extLst>
          </p:cNvPr>
          <p:cNvPicPr>
            <a:picLocks noChangeAspect="1"/>
          </p:cNvPicPr>
          <p:nvPr/>
        </p:nvPicPr>
        <p:blipFill>
          <a:blip r:embed="rId4"/>
          <a:stretch>
            <a:fillRect/>
          </a:stretch>
        </p:blipFill>
        <p:spPr>
          <a:xfrm>
            <a:off x="8362230" y="3140635"/>
            <a:ext cx="3082888" cy="811286"/>
          </a:xfrm>
          <a:prstGeom prst="rect">
            <a:avLst/>
          </a:prstGeom>
        </p:spPr>
      </p:pic>
      <p:pic>
        <p:nvPicPr>
          <p:cNvPr id="8" name="Picture 7">
            <a:extLst>
              <a:ext uri="{FF2B5EF4-FFF2-40B4-BE49-F238E27FC236}">
                <a16:creationId xmlns:a16="http://schemas.microsoft.com/office/drawing/2014/main" id="{5F9BE3F7-3D86-3BC8-2D54-020EEA38AC18}"/>
              </a:ext>
            </a:extLst>
          </p:cNvPr>
          <p:cNvPicPr>
            <a:picLocks noChangeAspect="1"/>
          </p:cNvPicPr>
          <p:nvPr/>
        </p:nvPicPr>
        <p:blipFill>
          <a:blip r:embed="rId5"/>
          <a:stretch>
            <a:fillRect/>
          </a:stretch>
        </p:blipFill>
        <p:spPr>
          <a:xfrm>
            <a:off x="8834617" y="4634514"/>
            <a:ext cx="2987315" cy="914838"/>
          </a:xfrm>
          <a:prstGeom prst="rect">
            <a:avLst/>
          </a:prstGeom>
        </p:spPr>
      </p:pic>
      <p:pic>
        <p:nvPicPr>
          <p:cNvPr id="12" name="Picture 11">
            <a:extLst>
              <a:ext uri="{FF2B5EF4-FFF2-40B4-BE49-F238E27FC236}">
                <a16:creationId xmlns:a16="http://schemas.microsoft.com/office/drawing/2014/main" id="{E0240A4A-57C3-EE0B-DB9A-2374B0A85EA0}"/>
              </a:ext>
            </a:extLst>
          </p:cNvPr>
          <p:cNvPicPr>
            <a:picLocks noChangeAspect="1"/>
          </p:cNvPicPr>
          <p:nvPr/>
        </p:nvPicPr>
        <p:blipFill>
          <a:blip r:embed="rId6"/>
          <a:stretch>
            <a:fillRect/>
          </a:stretch>
        </p:blipFill>
        <p:spPr>
          <a:xfrm>
            <a:off x="9561408" y="5538664"/>
            <a:ext cx="1638280" cy="1058801"/>
          </a:xfrm>
          <a:prstGeom prst="rect">
            <a:avLst/>
          </a:prstGeom>
        </p:spPr>
      </p:pic>
      <p:pic>
        <p:nvPicPr>
          <p:cNvPr id="14" name="Picture 13">
            <a:extLst>
              <a:ext uri="{FF2B5EF4-FFF2-40B4-BE49-F238E27FC236}">
                <a16:creationId xmlns:a16="http://schemas.microsoft.com/office/drawing/2014/main" id="{5CA49658-78BF-335A-B699-FF6E8F9DA42A}"/>
              </a:ext>
            </a:extLst>
          </p:cNvPr>
          <p:cNvPicPr>
            <a:picLocks noChangeAspect="1"/>
          </p:cNvPicPr>
          <p:nvPr/>
        </p:nvPicPr>
        <p:blipFill>
          <a:blip r:embed="rId7"/>
          <a:stretch>
            <a:fillRect/>
          </a:stretch>
        </p:blipFill>
        <p:spPr>
          <a:xfrm>
            <a:off x="6005511" y="2707616"/>
            <a:ext cx="1744132" cy="574018"/>
          </a:xfrm>
          <a:prstGeom prst="rect">
            <a:avLst/>
          </a:prstGeom>
        </p:spPr>
      </p:pic>
      <p:pic>
        <p:nvPicPr>
          <p:cNvPr id="18" name="Picture 17">
            <a:extLst>
              <a:ext uri="{FF2B5EF4-FFF2-40B4-BE49-F238E27FC236}">
                <a16:creationId xmlns:a16="http://schemas.microsoft.com/office/drawing/2014/main" id="{87AFC1F5-82FF-D939-DE06-637CCF67E602}"/>
              </a:ext>
            </a:extLst>
          </p:cNvPr>
          <p:cNvPicPr>
            <a:picLocks noChangeAspect="1"/>
          </p:cNvPicPr>
          <p:nvPr/>
        </p:nvPicPr>
        <p:blipFill>
          <a:blip r:embed="rId8"/>
          <a:stretch>
            <a:fillRect/>
          </a:stretch>
        </p:blipFill>
        <p:spPr>
          <a:xfrm>
            <a:off x="9677400" y="3755566"/>
            <a:ext cx="1610803" cy="820890"/>
          </a:xfrm>
          <a:prstGeom prst="rect">
            <a:avLst/>
          </a:prstGeom>
        </p:spPr>
      </p:pic>
      <p:pic>
        <p:nvPicPr>
          <p:cNvPr id="21" name="Picture 20">
            <a:extLst>
              <a:ext uri="{FF2B5EF4-FFF2-40B4-BE49-F238E27FC236}">
                <a16:creationId xmlns:a16="http://schemas.microsoft.com/office/drawing/2014/main" id="{6374D189-9A65-4DC9-95B7-40A47DBC9E79}"/>
              </a:ext>
            </a:extLst>
          </p:cNvPr>
          <p:cNvPicPr>
            <a:picLocks noChangeAspect="1"/>
          </p:cNvPicPr>
          <p:nvPr/>
        </p:nvPicPr>
        <p:blipFill>
          <a:blip r:embed="rId9"/>
          <a:stretch>
            <a:fillRect/>
          </a:stretch>
        </p:blipFill>
        <p:spPr>
          <a:xfrm>
            <a:off x="6573329" y="5806581"/>
            <a:ext cx="3002429" cy="790884"/>
          </a:xfrm>
          <a:prstGeom prst="rect">
            <a:avLst/>
          </a:prstGeom>
        </p:spPr>
      </p:pic>
      <p:pic>
        <p:nvPicPr>
          <p:cNvPr id="24" name="Picture 23">
            <a:extLst>
              <a:ext uri="{FF2B5EF4-FFF2-40B4-BE49-F238E27FC236}">
                <a16:creationId xmlns:a16="http://schemas.microsoft.com/office/drawing/2014/main" id="{0F6821D5-8036-464E-6A9A-081D7CE26244}"/>
              </a:ext>
            </a:extLst>
          </p:cNvPr>
          <p:cNvPicPr>
            <a:picLocks noChangeAspect="1"/>
          </p:cNvPicPr>
          <p:nvPr/>
        </p:nvPicPr>
        <p:blipFill>
          <a:blip r:embed="rId10"/>
          <a:stretch>
            <a:fillRect/>
          </a:stretch>
        </p:blipFill>
        <p:spPr>
          <a:xfrm>
            <a:off x="3980734" y="5873095"/>
            <a:ext cx="2628747" cy="790884"/>
          </a:xfrm>
          <a:prstGeom prst="rect">
            <a:avLst/>
          </a:prstGeom>
        </p:spPr>
      </p:pic>
      <p:pic>
        <p:nvPicPr>
          <p:cNvPr id="16" name="Picture 15">
            <a:extLst>
              <a:ext uri="{FF2B5EF4-FFF2-40B4-BE49-F238E27FC236}">
                <a16:creationId xmlns:a16="http://schemas.microsoft.com/office/drawing/2014/main" id="{19A18728-60BE-5F77-F7B7-7E6CD3A2ED71}"/>
              </a:ext>
            </a:extLst>
          </p:cNvPr>
          <p:cNvPicPr>
            <a:picLocks noChangeAspect="1"/>
          </p:cNvPicPr>
          <p:nvPr/>
        </p:nvPicPr>
        <p:blipFill>
          <a:blip r:embed="rId11"/>
          <a:stretch>
            <a:fillRect/>
          </a:stretch>
        </p:blipFill>
        <p:spPr>
          <a:xfrm>
            <a:off x="7690183" y="2620055"/>
            <a:ext cx="3581401" cy="560942"/>
          </a:xfrm>
          <a:prstGeom prst="rect">
            <a:avLst/>
          </a:prstGeom>
        </p:spPr>
      </p:pic>
      <p:pic>
        <p:nvPicPr>
          <p:cNvPr id="10" name="Picture 9">
            <a:extLst>
              <a:ext uri="{FF2B5EF4-FFF2-40B4-BE49-F238E27FC236}">
                <a16:creationId xmlns:a16="http://schemas.microsoft.com/office/drawing/2014/main" id="{D24C1E06-A134-AD8B-76A2-F767B8C9D063}"/>
              </a:ext>
            </a:extLst>
          </p:cNvPr>
          <p:cNvPicPr>
            <a:picLocks noChangeAspect="1"/>
          </p:cNvPicPr>
          <p:nvPr/>
        </p:nvPicPr>
        <p:blipFill rotWithShape="1">
          <a:blip r:embed="rId12"/>
          <a:srcRect b="7977"/>
          <a:stretch/>
        </p:blipFill>
        <p:spPr>
          <a:xfrm>
            <a:off x="7624430" y="5380128"/>
            <a:ext cx="1799366" cy="597187"/>
          </a:xfrm>
          <a:prstGeom prst="rect">
            <a:avLst/>
          </a:prstGeom>
        </p:spPr>
      </p:pic>
    </p:spTree>
    <p:extLst>
      <p:ext uri="{BB962C8B-B14F-4D97-AF65-F5344CB8AC3E}">
        <p14:creationId xmlns:p14="http://schemas.microsoft.com/office/powerpoint/2010/main" val="150273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9DE1E03A-90D8-9DC4-45B7-9F9ED5F43C6F}"/>
              </a:ext>
            </a:extLst>
          </p:cNvPr>
          <p:cNvSpPr/>
          <p:nvPr/>
        </p:nvSpPr>
        <p:spPr>
          <a:xfrm>
            <a:off x="0" y="1080729"/>
            <a:ext cx="4955086" cy="3773861"/>
          </a:xfrm>
          <a:custGeom>
            <a:avLst/>
            <a:gdLst>
              <a:gd name="connsiteX0" fmla="*/ 1526122 w 4759256"/>
              <a:gd name="connsiteY0" fmla="*/ 4812 h 3773861"/>
              <a:gd name="connsiteX1" fmla="*/ 4603277 w 4759256"/>
              <a:gd name="connsiteY1" fmla="*/ 275157 h 3773861"/>
              <a:gd name="connsiteX2" fmla="*/ 4134150 w 4759256"/>
              <a:gd name="connsiteY2" fmla="*/ 1038482 h 3773861"/>
              <a:gd name="connsiteX3" fmla="*/ 2647256 w 4759256"/>
              <a:gd name="connsiteY3" fmla="*/ 1094141 h 3773861"/>
              <a:gd name="connsiteX4" fmla="*/ 2289447 w 4759256"/>
              <a:gd name="connsiteY4" fmla="*/ 1117995 h 3773861"/>
              <a:gd name="connsiteX5" fmla="*/ 1979346 w 4759256"/>
              <a:gd name="connsiteY5" fmla="*/ 1825661 h 3773861"/>
              <a:gd name="connsiteX6" fmla="*/ 1526122 w 4759256"/>
              <a:gd name="connsiteY6" fmla="*/ 3614704 h 3773861"/>
              <a:gd name="connsiteX7" fmla="*/ 190303 w 4759256"/>
              <a:gd name="connsiteY7" fmla="*/ 3543143 h 3773861"/>
              <a:gd name="connsiteX8" fmla="*/ 110790 w 4759256"/>
              <a:gd name="connsiteY8" fmla="*/ 2350447 h 3773861"/>
              <a:gd name="connsiteX9" fmla="*/ 110790 w 4759256"/>
              <a:gd name="connsiteY9" fmla="*/ 465988 h 3773861"/>
              <a:gd name="connsiteX10" fmla="*/ 1526122 w 4759256"/>
              <a:gd name="connsiteY10" fmla="*/ 4812 h 37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9256" h="3773861">
                <a:moveTo>
                  <a:pt x="1526122" y="4812"/>
                </a:moveTo>
                <a:cubicBezTo>
                  <a:pt x="2274870" y="-26993"/>
                  <a:pt x="4168606" y="102879"/>
                  <a:pt x="4603277" y="275157"/>
                </a:cubicBezTo>
                <a:cubicBezTo>
                  <a:pt x="5037948" y="447435"/>
                  <a:pt x="4460153" y="901985"/>
                  <a:pt x="4134150" y="1038482"/>
                </a:cubicBezTo>
                <a:cubicBezTo>
                  <a:pt x="3808147" y="1174979"/>
                  <a:pt x="2647256" y="1094141"/>
                  <a:pt x="2647256" y="1094141"/>
                </a:cubicBezTo>
                <a:cubicBezTo>
                  <a:pt x="2339806" y="1107393"/>
                  <a:pt x="2400765" y="996075"/>
                  <a:pt x="2289447" y="1117995"/>
                </a:cubicBezTo>
                <a:cubicBezTo>
                  <a:pt x="2178129" y="1239915"/>
                  <a:pt x="2106567" y="1409543"/>
                  <a:pt x="1979346" y="1825661"/>
                </a:cubicBezTo>
                <a:cubicBezTo>
                  <a:pt x="1852125" y="2241779"/>
                  <a:pt x="1824296" y="3328457"/>
                  <a:pt x="1526122" y="3614704"/>
                </a:cubicBezTo>
                <a:cubicBezTo>
                  <a:pt x="1227948" y="3900951"/>
                  <a:pt x="426192" y="3753852"/>
                  <a:pt x="190303" y="3543143"/>
                </a:cubicBezTo>
                <a:cubicBezTo>
                  <a:pt x="-45586" y="3332434"/>
                  <a:pt x="124042" y="2863306"/>
                  <a:pt x="110790" y="2350447"/>
                </a:cubicBezTo>
                <a:cubicBezTo>
                  <a:pt x="97538" y="1837588"/>
                  <a:pt x="-131725" y="856927"/>
                  <a:pt x="110790" y="465988"/>
                </a:cubicBezTo>
                <a:cubicBezTo>
                  <a:pt x="353305" y="75049"/>
                  <a:pt x="777374" y="36617"/>
                  <a:pt x="1526122" y="4812"/>
                </a:cubicBezTo>
                <a:close/>
              </a:path>
            </a:pathLst>
          </a:custGeom>
          <a:solidFill>
            <a:srgbClr val="3EE9F2">
              <a:alpha val="10196"/>
            </a:srgb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568265DE-4E53-39F4-C0A8-3D318D80A5E1}"/>
              </a:ext>
            </a:extLst>
          </p:cNvPr>
          <p:cNvSpPr>
            <a:spLocks noGrp="1"/>
          </p:cNvSpPr>
          <p:nvPr>
            <p:ph type="title"/>
          </p:nvPr>
        </p:nvSpPr>
        <p:spPr>
          <a:xfrm>
            <a:off x="104802" y="68527"/>
            <a:ext cx="11585583" cy="1325563"/>
          </a:xfrm>
        </p:spPr>
        <p:txBody>
          <a:bodyPr>
            <a:normAutofit/>
          </a:bodyPr>
          <a:lstStyle/>
          <a:p>
            <a:pPr algn="ctr"/>
            <a:r>
              <a:rPr lang="et-EE" sz="4010" dirty="0">
                <a:solidFill>
                  <a:srgbClr val="0000CC"/>
                </a:solidFill>
                <a:latin typeface="Aino Headline" panose="020B0303040504020204" pitchFamily="34" charset="0"/>
              </a:rPr>
              <a:t>VALDKONNA ARENGU </a:t>
            </a:r>
            <a:r>
              <a:rPr lang="et-EE" sz="4010">
                <a:solidFill>
                  <a:srgbClr val="0000CC"/>
                </a:solidFill>
                <a:latin typeface="Aino Headline" panose="020B0303040504020204" pitchFamily="34" charset="0"/>
              </a:rPr>
              <a:t>JUHTIMISMUDEL JA </a:t>
            </a:r>
            <a:r>
              <a:rPr lang="et-EE" sz="4010" dirty="0">
                <a:solidFill>
                  <a:srgbClr val="0000CC"/>
                </a:solidFill>
                <a:latin typeface="Aino Headline" panose="020B0303040504020204" pitchFamily="34" charset="0"/>
              </a:rPr>
              <a:t>ROLLID</a:t>
            </a:r>
          </a:p>
        </p:txBody>
      </p:sp>
      <p:sp>
        <p:nvSpPr>
          <p:cNvPr id="5" name="Rectangle: Rounded Corners 4">
            <a:extLst>
              <a:ext uri="{FF2B5EF4-FFF2-40B4-BE49-F238E27FC236}">
                <a16:creationId xmlns:a16="http://schemas.microsoft.com/office/drawing/2014/main" id="{0734ECB0-DFD4-AD02-125F-44D732C3E6A6}"/>
              </a:ext>
            </a:extLst>
          </p:cNvPr>
          <p:cNvSpPr/>
          <p:nvPr/>
        </p:nvSpPr>
        <p:spPr>
          <a:xfrm>
            <a:off x="4888366" y="1384142"/>
            <a:ext cx="2057400" cy="5810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t-EE" dirty="0"/>
              <a:t>REM</a:t>
            </a:r>
          </a:p>
        </p:txBody>
      </p:sp>
      <p:sp>
        <p:nvSpPr>
          <p:cNvPr id="6" name="Rectangle: Rounded Corners 5">
            <a:extLst>
              <a:ext uri="{FF2B5EF4-FFF2-40B4-BE49-F238E27FC236}">
                <a16:creationId xmlns:a16="http://schemas.microsoft.com/office/drawing/2014/main" id="{AF984366-4128-BEEA-886A-9A29B463A3AC}"/>
              </a:ext>
            </a:extLst>
          </p:cNvPr>
          <p:cNvSpPr/>
          <p:nvPr/>
        </p:nvSpPr>
        <p:spPr>
          <a:xfrm>
            <a:off x="8551228" y="4926805"/>
            <a:ext cx="1800225" cy="4286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t-EE" dirty="0"/>
              <a:t>EPJ</a:t>
            </a:r>
          </a:p>
        </p:txBody>
      </p:sp>
      <p:sp>
        <p:nvSpPr>
          <p:cNvPr id="7" name="Rectangle: Rounded Corners 6">
            <a:extLst>
              <a:ext uri="{FF2B5EF4-FFF2-40B4-BE49-F238E27FC236}">
                <a16:creationId xmlns:a16="http://schemas.microsoft.com/office/drawing/2014/main" id="{439F02B6-21AC-782B-3C50-4486090F2E4E}"/>
              </a:ext>
            </a:extLst>
          </p:cNvPr>
          <p:cNvSpPr/>
          <p:nvPr/>
        </p:nvSpPr>
        <p:spPr>
          <a:xfrm>
            <a:off x="6883481" y="4089099"/>
            <a:ext cx="1800225" cy="4286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t-EE" dirty="0"/>
              <a:t>LABRIS</a:t>
            </a:r>
          </a:p>
        </p:txBody>
      </p:sp>
      <p:sp>
        <p:nvSpPr>
          <p:cNvPr id="8" name="Rectangle: Rounded Corners 7">
            <a:extLst>
              <a:ext uri="{FF2B5EF4-FFF2-40B4-BE49-F238E27FC236}">
                <a16:creationId xmlns:a16="http://schemas.microsoft.com/office/drawing/2014/main" id="{E3816F37-B107-BAD3-9EA4-9F0B42F6F247}"/>
              </a:ext>
            </a:extLst>
          </p:cNvPr>
          <p:cNvSpPr/>
          <p:nvPr/>
        </p:nvSpPr>
        <p:spPr>
          <a:xfrm>
            <a:off x="4440566" y="4245920"/>
            <a:ext cx="1800225" cy="4286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t-EE" dirty="0"/>
              <a:t>METK</a:t>
            </a:r>
          </a:p>
        </p:txBody>
      </p:sp>
      <p:sp>
        <p:nvSpPr>
          <p:cNvPr id="9" name="Rectangle: Rounded Corners 8">
            <a:extLst>
              <a:ext uri="{FF2B5EF4-FFF2-40B4-BE49-F238E27FC236}">
                <a16:creationId xmlns:a16="http://schemas.microsoft.com/office/drawing/2014/main" id="{D2FFECC9-32D0-BE67-1A33-C5B116BF293C}"/>
              </a:ext>
            </a:extLst>
          </p:cNvPr>
          <p:cNvSpPr/>
          <p:nvPr/>
        </p:nvSpPr>
        <p:spPr>
          <a:xfrm>
            <a:off x="1872513" y="4190800"/>
            <a:ext cx="1800225" cy="4286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t-EE" dirty="0"/>
              <a:t>PTA</a:t>
            </a:r>
          </a:p>
        </p:txBody>
      </p:sp>
      <p:sp>
        <p:nvSpPr>
          <p:cNvPr id="10" name="Rectangle: Rounded Corners 9">
            <a:extLst>
              <a:ext uri="{FF2B5EF4-FFF2-40B4-BE49-F238E27FC236}">
                <a16:creationId xmlns:a16="http://schemas.microsoft.com/office/drawing/2014/main" id="{65BABF60-12CA-6E2F-2E42-242310414EA7}"/>
              </a:ext>
            </a:extLst>
          </p:cNvPr>
          <p:cNvSpPr/>
          <p:nvPr/>
        </p:nvSpPr>
        <p:spPr>
          <a:xfrm>
            <a:off x="8614038" y="2430896"/>
            <a:ext cx="1800225" cy="428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dirty="0"/>
              <a:t>PRIA</a:t>
            </a:r>
          </a:p>
        </p:txBody>
      </p:sp>
      <p:sp>
        <p:nvSpPr>
          <p:cNvPr id="11" name="Rectangle: Rounded Corners 10">
            <a:extLst>
              <a:ext uri="{FF2B5EF4-FFF2-40B4-BE49-F238E27FC236}">
                <a16:creationId xmlns:a16="http://schemas.microsoft.com/office/drawing/2014/main" id="{6D6B0CCC-4317-DABA-EEEF-BF2F1F433D8A}"/>
              </a:ext>
            </a:extLst>
          </p:cNvPr>
          <p:cNvSpPr/>
          <p:nvPr/>
        </p:nvSpPr>
        <p:spPr>
          <a:xfrm>
            <a:off x="10171811" y="4114005"/>
            <a:ext cx="1800225" cy="4286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t-EE" dirty="0"/>
              <a:t>MES</a:t>
            </a:r>
          </a:p>
        </p:txBody>
      </p:sp>
      <p:sp>
        <p:nvSpPr>
          <p:cNvPr id="12" name="Rectangle: Rounded Corners 11">
            <a:extLst>
              <a:ext uri="{FF2B5EF4-FFF2-40B4-BE49-F238E27FC236}">
                <a16:creationId xmlns:a16="http://schemas.microsoft.com/office/drawing/2014/main" id="{84994B9F-46CB-B9AE-ECAC-341C73ACAE5D}"/>
              </a:ext>
            </a:extLst>
          </p:cNvPr>
          <p:cNvSpPr/>
          <p:nvPr/>
        </p:nvSpPr>
        <p:spPr>
          <a:xfrm>
            <a:off x="3817333" y="2341130"/>
            <a:ext cx="2057400" cy="581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dirty="0"/>
              <a:t>REM IT osakond</a:t>
            </a:r>
          </a:p>
        </p:txBody>
      </p:sp>
      <p:cxnSp>
        <p:nvCxnSpPr>
          <p:cNvPr id="14" name="Straight Connector 13">
            <a:extLst>
              <a:ext uri="{FF2B5EF4-FFF2-40B4-BE49-F238E27FC236}">
                <a16:creationId xmlns:a16="http://schemas.microsoft.com/office/drawing/2014/main" id="{26F2FD19-F36F-DFC8-C6BF-16C51C0013A3}"/>
              </a:ext>
            </a:extLst>
          </p:cNvPr>
          <p:cNvCxnSpPr>
            <a:stCxn id="5" idx="2"/>
            <a:endCxn id="12" idx="0"/>
          </p:cNvCxnSpPr>
          <p:nvPr/>
        </p:nvCxnSpPr>
        <p:spPr>
          <a:xfrm flipH="1">
            <a:off x="4846033" y="1965167"/>
            <a:ext cx="1071033" cy="375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4C5A84-259F-8132-6EBA-DF9B1CDC65CA}"/>
              </a:ext>
            </a:extLst>
          </p:cNvPr>
          <p:cNvCxnSpPr>
            <a:cxnSpLocks/>
            <a:stCxn id="12" idx="2"/>
            <a:endCxn id="9" idx="0"/>
          </p:cNvCxnSpPr>
          <p:nvPr/>
        </p:nvCxnSpPr>
        <p:spPr>
          <a:xfrm flipH="1">
            <a:off x="2772626" y="2922155"/>
            <a:ext cx="2073407" cy="1268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7104CC-CADA-5D7C-8934-B6CC811FAC2C}"/>
              </a:ext>
            </a:extLst>
          </p:cNvPr>
          <p:cNvCxnSpPr>
            <a:cxnSpLocks/>
            <a:stCxn id="12" idx="2"/>
            <a:endCxn id="8" idx="0"/>
          </p:cNvCxnSpPr>
          <p:nvPr/>
        </p:nvCxnSpPr>
        <p:spPr>
          <a:xfrm>
            <a:off x="4846033" y="2922155"/>
            <a:ext cx="494646" cy="1323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B8D10E-6190-935C-B985-7AF66436C2EC}"/>
              </a:ext>
            </a:extLst>
          </p:cNvPr>
          <p:cNvCxnSpPr>
            <a:cxnSpLocks/>
            <a:stCxn id="12" idx="2"/>
            <a:endCxn id="7" idx="0"/>
          </p:cNvCxnSpPr>
          <p:nvPr/>
        </p:nvCxnSpPr>
        <p:spPr>
          <a:xfrm>
            <a:off x="4846033" y="2922155"/>
            <a:ext cx="2937561" cy="1166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91876B9-4EE6-FB85-2F43-3AA9DFFA67C1}"/>
              </a:ext>
            </a:extLst>
          </p:cNvPr>
          <p:cNvCxnSpPr>
            <a:cxnSpLocks/>
            <a:stCxn id="12" idx="3"/>
            <a:endCxn id="10" idx="1"/>
          </p:cNvCxnSpPr>
          <p:nvPr/>
        </p:nvCxnSpPr>
        <p:spPr>
          <a:xfrm>
            <a:off x="5874733" y="2631643"/>
            <a:ext cx="2739305" cy="13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05831A-1989-C52F-C7C3-CC7AD8D62AD6}"/>
              </a:ext>
            </a:extLst>
          </p:cNvPr>
          <p:cNvCxnSpPr>
            <a:cxnSpLocks/>
            <a:stCxn id="5" idx="2"/>
            <a:endCxn id="10" idx="0"/>
          </p:cNvCxnSpPr>
          <p:nvPr/>
        </p:nvCxnSpPr>
        <p:spPr>
          <a:xfrm>
            <a:off x="5917066" y="1965167"/>
            <a:ext cx="3597085" cy="465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634F71-E48E-9C6E-A455-DF2B47CA93F9}"/>
              </a:ext>
            </a:extLst>
          </p:cNvPr>
          <p:cNvCxnSpPr>
            <a:cxnSpLocks/>
            <a:stCxn id="10" idx="2"/>
            <a:endCxn id="9" idx="0"/>
          </p:cNvCxnSpPr>
          <p:nvPr/>
        </p:nvCxnSpPr>
        <p:spPr>
          <a:xfrm flipH="1">
            <a:off x="2772626" y="2859521"/>
            <a:ext cx="6741525" cy="1331279"/>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999C075-CA56-059D-0E36-64F23947C6C5}"/>
              </a:ext>
            </a:extLst>
          </p:cNvPr>
          <p:cNvSpPr/>
          <p:nvPr/>
        </p:nvSpPr>
        <p:spPr>
          <a:xfrm>
            <a:off x="91402" y="6286490"/>
            <a:ext cx="10882211" cy="29050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t-EE" sz="1400" dirty="0"/>
              <a:t>Äri poole esindaja – tooteomanik, peakasutaja, äriline vajadus ja teadmised</a:t>
            </a:r>
          </a:p>
        </p:txBody>
      </p:sp>
      <p:sp>
        <p:nvSpPr>
          <p:cNvPr id="37" name="Rectangle: Rounded Corners 36">
            <a:extLst>
              <a:ext uri="{FF2B5EF4-FFF2-40B4-BE49-F238E27FC236}">
                <a16:creationId xmlns:a16="http://schemas.microsoft.com/office/drawing/2014/main" id="{2FB238C3-8CD5-3037-87A0-5547B06301D8}"/>
              </a:ext>
            </a:extLst>
          </p:cNvPr>
          <p:cNvSpPr/>
          <p:nvPr/>
        </p:nvSpPr>
        <p:spPr>
          <a:xfrm>
            <a:off x="91401" y="6011914"/>
            <a:ext cx="10882211" cy="260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t-EE" sz="1400" dirty="0"/>
              <a:t>IKT teenuse pakkuja– Tarkvara arenduste tellimine, koordineerimine, süsteemide majutus, rahastuse leidmine, ATK teenus, infoturve jms</a:t>
            </a:r>
          </a:p>
        </p:txBody>
      </p:sp>
      <p:sp>
        <p:nvSpPr>
          <p:cNvPr id="38" name="TextBox 37">
            <a:extLst>
              <a:ext uri="{FF2B5EF4-FFF2-40B4-BE49-F238E27FC236}">
                <a16:creationId xmlns:a16="http://schemas.microsoft.com/office/drawing/2014/main" id="{4434DD2F-686D-7979-2701-966BDE4F09BC}"/>
              </a:ext>
            </a:extLst>
          </p:cNvPr>
          <p:cNvSpPr txBox="1"/>
          <p:nvPr/>
        </p:nvSpPr>
        <p:spPr>
          <a:xfrm>
            <a:off x="6296254" y="2272329"/>
            <a:ext cx="3567227" cy="415498"/>
          </a:xfrm>
          <a:prstGeom prst="rect">
            <a:avLst/>
          </a:prstGeom>
          <a:noFill/>
        </p:spPr>
        <p:txBody>
          <a:bodyPr wrap="square" rtlCol="0">
            <a:spAutoFit/>
          </a:bodyPr>
          <a:lstStyle/>
          <a:p>
            <a:r>
              <a:rPr lang="et-EE" sz="1050" dirty="0"/>
              <a:t>Tööde koordineerimine ja koostöö </a:t>
            </a:r>
          </a:p>
          <a:p>
            <a:r>
              <a:rPr lang="et-EE" sz="1050" dirty="0"/>
              <a:t>IKT teenuse pakkumiseks</a:t>
            </a:r>
          </a:p>
        </p:txBody>
      </p:sp>
      <p:sp>
        <p:nvSpPr>
          <p:cNvPr id="39" name="Rectangle: Rounded Corners 38">
            <a:extLst>
              <a:ext uri="{FF2B5EF4-FFF2-40B4-BE49-F238E27FC236}">
                <a16:creationId xmlns:a16="http://schemas.microsoft.com/office/drawing/2014/main" id="{F2A2D4A3-0426-D400-B3CD-57A8810025AF}"/>
              </a:ext>
            </a:extLst>
          </p:cNvPr>
          <p:cNvSpPr/>
          <p:nvPr/>
        </p:nvSpPr>
        <p:spPr>
          <a:xfrm>
            <a:off x="91402" y="5708777"/>
            <a:ext cx="7765895" cy="28896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t-EE" sz="1400" dirty="0"/>
              <a:t>VA asutused oma IT ja eesmärkidega ning teevad koostööd </a:t>
            </a:r>
            <a:r>
              <a:rPr lang="et-EE" sz="1400" dirty="0" err="1"/>
              <a:t>VA’s</a:t>
            </a:r>
            <a:r>
              <a:rPr lang="et-EE" sz="1400" dirty="0"/>
              <a:t> laiema pildi eesmärkide saavutamiseks</a:t>
            </a:r>
          </a:p>
        </p:txBody>
      </p:sp>
      <p:sp>
        <p:nvSpPr>
          <p:cNvPr id="42" name="TextBox 41">
            <a:extLst>
              <a:ext uri="{FF2B5EF4-FFF2-40B4-BE49-F238E27FC236}">
                <a16:creationId xmlns:a16="http://schemas.microsoft.com/office/drawing/2014/main" id="{0A684F31-FCB0-47E5-3651-AEAE9291BC8E}"/>
              </a:ext>
            </a:extLst>
          </p:cNvPr>
          <p:cNvSpPr txBox="1"/>
          <p:nvPr/>
        </p:nvSpPr>
        <p:spPr>
          <a:xfrm>
            <a:off x="6988099" y="1181152"/>
            <a:ext cx="1649149" cy="900246"/>
          </a:xfrm>
          <a:prstGeom prst="rect">
            <a:avLst/>
          </a:prstGeom>
          <a:noFill/>
        </p:spPr>
        <p:txBody>
          <a:bodyPr wrap="square" rtlCol="0">
            <a:spAutoFit/>
          </a:bodyPr>
          <a:lstStyle/>
          <a:p>
            <a:r>
              <a:rPr lang="et-EE" sz="1050" dirty="0"/>
              <a:t>Rahastus</a:t>
            </a:r>
          </a:p>
          <a:p>
            <a:r>
              <a:rPr lang="et-EE" sz="1050" dirty="0"/>
              <a:t>Poliitika kujundamine</a:t>
            </a:r>
          </a:p>
          <a:p>
            <a:r>
              <a:rPr lang="et-EE" sz="1050" dirty="0"/>
              <a:t>Valdkondlikud eesmärgid</a:t>
            </a:r>
          </a:p>
          <a:p>
            <a:r>
              <a:rPr lang="et-EE" sz="1050" dirty="0"/>
              <a:t>Prioriseerimine</a:t>
            </a:r>
          </a:p>
          <a:p>
            <a:r>
              <a:rPr lang="et-EE" sz="1050" dirty="0"/>
              <a:t>IT Nõukogu</a:t>
            </a:r>
          </a:p>
        </p:txBody>
      </p:sp>
      <p:sp>
        <p:nvSpPr>
          <p:cNvPr id="43" name="TextBox 42">
            <a:extLst>
              <a:ext uri="{FF2B5EF4-FFF2-40B4-BE49-F238E27FC236}">
                <a16:creationId xmlns:a16="http://schemas.microsoft.com/office/drawing/2014/main" id="{FF22725F-1ACB-FA7C-884F-C02B9AB56448}"/>
              </a:ext>
            </a:extLst>
          </p:cNvPr>
          <p:cNvSpPr txBox="1"/>
          <p:nvPr/>
        </p:nvSpPr>
        <p:spPr>
          <a:xfrm>
            <a:off x="6582303" y="2617390"/>
            <a:ext cx="1884154" cy="276999"/>
          </a:xfrm>
          <a:prstGeom prst="rect">
            <a:avLst/>
          </a:prstGeom>
          <a:noFill/>
        </p:spPr>
        <p:txBody>
          <a:bodyPr wrap="square" rtlCol="0">
            <a:spAutoFit/>
          </a:bodyPr>
          <a:lstStyle/>
          <a:p>
            <a:r>
              <a:rPr lang="et-EE" sz="1200" dirty="0"/>
              <a:t>#ReMIT #2026</a:t>
            </a:r>
          </a:p>
        </p:txBody>
      </p:sp>
      <p:sp>
        <p:nvSpPr>
          <p:cNvPr id="44" name="TextBox 43">
            <a:extLst>
              <a:ext uri="{FF2B5EF4-FFF2-40B4-BE49-F238E27FC236}">
                <a16:creationId xmlns:a16="http://schemas.microsoft.com/office/drawing/2014/main" id="{5139AD89-4E1F-D045-BAB3-C4DA3C2BBB6C}"/>
              </a:ext>
            </a:extLst>
          </p:cNvPr>
          <p:cNvSpPr txBox="1"/>
          <p:nvPr/>
        </p:nvSpPr>
        <p:spPr>
          <a:xfrm rot="21154253">
            <a:off x="6816000" y="3030654"/>
            <a:ext cx="1028701" cy="261610"/>
          </a:xfrm>
          <a:prstGeom prst="rect">
            <a:avLst/>
          </a:prstGeom>
          <a:noFill/>
        </p:spPr>
        <p:txBody>
          <a:bodyPr wrap="square" rtlCol="0">
            <a:spAutoFit/>
          </a:bodyPr>
          <a:lstStyle/>
          <a:p>
            <a:r>
              <a:rPr lang="et-EE" sz="1050" dirty="0"/>
              <a:t>partner</a:t>
            </a:r>
            <a:endParaRPr lang="et-EE" sz="1200" dirty="0"/>
          </a:p>
        </p:txBody>
      </p:sp>
      <p:cxnSp>
        <p:nvCxnSpPr>
          <p:cNvPr id="46" name="Straight Connector 45">
            <a:extLst>
              <a:ext uri="{FF2B5EF4-FFF2-40B4-BE49-F238E27FC236}">
                <a16:creationId xmlns:a16="http://schemas.microsoft.com/office/drawing/2014/main" id="{DF1D062A-2FD4-A357-5932-394F457FC3EE}"/>
              </a:ext>
            </a:extLst>
          </p:cNvPr>
          <p:cNvCxnSpPr>
            <a:cxnSpLocks/>
            <a:stCxn id="10" idx="2"/>
            <a:endCxn id="8" idx="0"/>
          </p:cNvCxnSpPr>
          <p:nvPr/>
        </p:nvCxnSpPr>
        <p:spPr>
          <a:xfrm flipH="1">
            <a:off x="5340679" y="2859521"/>
            <a:ext cx="4173472" cy="1386399"/>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DC9217-19E1-1099-7B69-709342BAD318}"/>
              </a:ext>
            </a:extLst>
          </p:cNvPr>
          <p:cNvSpPr txBox="1"/>
          <p:nvPr/>
        </p:nvSpPr>
        <p:spPr>
          <a:xfrm rot="20716811">
            <a:off x="7274560" y="3279702"/>
            <a:ext cx="2163852" cy="253916"/>
          </a:xfrm>
          <a:prstGeom prst="rect">
            <a:avLst/>
          </a:prstGeom>
          <a:noFill/>
        </p:spPr>
        <p:txBody>
          <a:bodyPr wrap="square" rtlCol="0">
            <a:spAutoFit/>
          </a:bodyPr>
          <a:lstStyle/>
          <a:p>
            <a:r>
              <a:rPr lang="et-EE" sz="1050" dirty="0"/>
              <a:t>Partner + klient ja teenuse pakkuja</a:t>
            </a:r>
            <a:endParaRPr lang="et-EE" sz="1200" dirty="0"/>
          </a:p>
        </p:txBody>
      </p:sp>
      <p:sp>
        <p:nvSpPr>
          <p:cNvPr id="50" name="TextBox 49">
            <a:extLst>
              <a:ext uri="{FF2B5EF4-FFF2-40B4-BE49-F238E27FC236}">
                <a16:creationId xmlns:a16="http://schemas.microsoft.com/office/drawing/2014/main" id="{8903FD7C-D9BC-846F-FDCC-35E1B2FB2FD7}"/>
              </a:ext>
            </a:extLst>
          </p:cNvPr>
          <p:cNvSpPr txBox="1"/>
          <p:nvPr/>
        </p:nvSpPr>
        <p:spPr>
          <a:xfrm rot="19685896">
            <a:off x="2613965" y="3327022"/>
            <a:ext cx="2163852" cy="253916"/>
          </a:xfrm>
          <a:prstGeom prst="rect">
            <a:avLst/>
          </a:prstGeom>
          <a:noFill/>
        </p:spPr>
        <p:txBody>
          <a:bodyPr wrap="square" rtlCol="0">
            <a:spAutoFit/>
          </a:bodyPr>
          <a:lstStyle/>
          <a:p>
            <a:r>
              <a:rPr lang="et-EE" sz="1050" dirty="0"/>
              <a:t> klient ja teenuse pakkuja</a:t>
            </a:r>
            <a:endParaRPr lang="et-EE" sz="1200" dirty="0"/>
          </a:p>
        </p:txBody>
      </p:sp>
      <p:sp>
        <p:nvSpPr>
          <p:cNvPr id="51" name="TextBox 50">
            <a:extLst>
              <a:ext uri="{FF2B5EF4-FFF2-40B4-BE49-F238E27FC236}">
                <a16:creationId xmlns:a16="http://schemas.microsoft.com/office/drawing/2014/main" id="{645D43DE-9F3C-B46C-58AC-7417E4BA750F}"/>
              </a:ext>
            </a:extLst>
          </p:cNvPr>
          <p:cNvSpPr txBox="1"/>
          <p:nvPr/>
        </p:nvSpPr>
        <p:spPr>
          <a:xfrm rot="4149660">
            <a:off x="4302279" y="3709340"/>
            <a:ext cx="2163852" cy="253916"/>
          </a:xfrm>
          <a:prstGeom prst="rect">
            <a:avLst/>
          </a:prstGeom>
          <a:noFill/>
        </p:spPr>
        <p:txBody>
          <a:bodyPr wrap="square" rtlCol="0">
            <a:spAutoFit/>
          </a:bodyPr>
          <a:lstStyle/>
          <a:p>
            <a:r>
              <a:rPr lang="et-EE" sz="1050" dirty="0"/>
              <a:t> klient ja teenuse pakkuja</a:t>
            </a:r>
            <a:endParaRPr lang="et-EE" sz="1200" dirty="0"/>
          </a:p>
        </p:txBody>
      </p:sp>
      <p:sp>
        <p:nvSpPr>
          <p:cNvPr id="52" name="TextBox 51">
            <a:extLst>
              <a:ext uri="{FF2B5EF4-FFF2-40B4-BE49-F238E27FC236}">
                <a16:creationId xmlns:a16="http://schemas.microsoft.com/office/drawing/2014/main" id="{DF237738-FB08-3CEF-4CC3-F9C1328A5A74}"/>
              </a:ext>
            </a:extLst>
          </p:cNvPr>
          <p:cNvSpPr txBox="1"/>
          <p:nvPr/>
        </p:nvSpPr>
        <p:spPr>
          <a:xfrm rot="1381133">
            <a:off x="5508837" y="3324445"/>
            <a:ext cx="2163852" cy="253916"/>
          </a:xfrm>
          <a:prstGeom prst="rect">
            <a:avLst/>
          </a:prstGeom>
          <a:noFill/>
        </p:spPr>
        <p:txBody>
          <a:bodyPr wrap="square" rtlCol="0">
            <a:spAutoFit/>
          </a:bodyPr>
          <a:lstStyle/>
          <a:p>
            <a:r>
              <a:rPr lang="et-EE" sz="1050" dirty="0"/>
              <a:t> klient ja teenuse pakkuja</a:t>
            </a:r>
            <a:endParaRPr lang="et-EE" sz="1200" dirty="0"/>
          </a:p>
        </p:txBody>
      </p:sp>
      <p:sp>
        <p:nvSpPr>
          <p:cNvPr id="55" name="TextBox 54">
            <a:extLst>
              <a:ext uri="{FF2B5EF4-FFF2-40B4-BE49-F238E27FC236}">
                <a16:creationId xmlns:a16="http://schemas.microsoft.com/office/drawing/2014/main" id="{EAD1008E-3009-9944-8532-AAFBC2FA451E}"/>
              </a:ext>
            </a:extLst>
          </p:cNvPr>
          <p:cNvSpPr txBox="1"/>
          <p:nvPr/>
        </p:nvSpPr>
        <p:spPr>
          <a:xfrm>
            <a:off x="2517467" y="2249503"/>
            <a:ext cx="1649149" cy="738664"/>
          </a:xfrm>
          <a:prstGeom prst="rect">
            <a:avLst/>
          </a:prstGeom>
          <a:noFill/>
        </p:spPr>
        <p:txBody>
          <a:bodyPr wrap="square" rtlCol="0">
            <a:spAutoFit/>
          </a:bodyPr>
          <a:lstStyle/>
          <a:p>
            <a:r>
              <a:rPr lang="et-EE" sz="1050" dirty="0"/>
              <a:t>Digipöörde koordineerimine</a:t>
            </a:r>
          </a:p>
          <a:p>
            <a:r>
              <a:rPr lang="et-EE" sz="1050" dirty="0"/>
              <a:t>Arenduste vedamine Prioriseerimine</a:t>
            </a:r>
          </a:p>
        </p:txBody>
      </p:sp>
      <p:sp>
        <p:nvSpPr>
          <p:cNvPr id="56" name="TextBox 55">
            <a:extLst>
              <a:ext uri="{FF2B5EF4-FFF2-40B4-BE49-F238E27FC236}">
                <a16:creationId xmlns:a16="http://schemas.microsoft.com/office/drawing/2014/main" id="{511CDD0C-B9FC-A639-CC9B-270EEA9995D0}"/>
              </a:ext>
            </a:extLst>
          </p:cNvPr>
          <p:cNvSpPr txBox="1"/>
          <p:nvPr/>
        </p:nvSpPr>
        <p:spPr>
          <a:xfrm>
            <a:off x="1857815" y="4619425"/>
            <a:ext cx="1945516" cy="577081"/>
          </a:xfrm>
          <a:prstGeom prst="rect">
            <a:avLst/>
          </a:prstGeom>
          <a:noFill/>
        </p:spPr>
        <p:txBody>
          <a:bodyPr wrap="square" rtlCol="0">
            <a:spAutoFit/>
          </a:bodyPr>
          <a:lstStyle/>
          <a:p>
            <a:r>
              <a:rPr lang="et-EE" sz="1050" dirty="0"/>
              <a:t>Digipöörde arenduste elluviimine</a:t>
            </a:r>
          </a:p>
          <a:p>
            <a:r>
              <a:rPr lang="et-EE" sz="1050" dirty="0"/>
              <a:t>Teenuste ajakohastamine</a:t>
            </a:r>
          </a:p>
        </p:txBody>
      </p:sp>
      <p:sp>
        <p:nvSpPr>
          <p:cNvPr id="57" name="TextBox 56">
            <a:extLst>
              <a:ext uri="{FF2B5EF4-FFF2-40B4-BE49-F238E27FC236}">
                <a16:creationId xmlns:a16="http://schemas.microsoft.com/office/drawing/2014/main" id="{71FF5800-83C5-3009-8DE1-860009E8BC20}"/>
              </a:ext>
            </a:extLst>
          </p:cNvPr>
          <p:cNvSpPr txBox="1"/>
          <p:nvPr/>
        </p:nvSpPr>
        <p:spPr>
          <a:xfrm>
            <a:off x="4404065" y="4733206"/>
            <a:ext cx="1945516" cy="577081"/>
          </a:xfrm>
          <a:prstGeom prst="rect">
            <a:avLst/>
          </a:prstGeom>
          <a:noFill/>
        </p:spPr>
        <p:txBody>
          <a:bodyPr wrap="square" rtlCol="0">
            <a:spAutoFit/>
          </a:bodyPr>
          <a:lstStyle/>
          <a:p>
            <a:r>
              <a:rPr lang="et-EE" sz="1050" dirty="0"/>
              <a:t>Digipöörde arenduste elluviimine</a:t>
            </a:r>
          </a:p>
          <a:p>
            <a:r>
              <a:rPr lang="et-EE" sz="1050" dirty="0"/>
              <a:t>Teenuste ajakohastamine</a:t>
            </a:r>
          </a:p>
        </p:txBody>
      </p:sp>
      <p:sp>
        <p:nvSpPr>
          <p:cNvPr id="58" name="TextBox 57">
            <a:extLst>
              <a:ext uri="{FF2B5EF4-FFF2-40B4-BE49-F238E27FC236}">
                <a16:creationId xmlns:a16="http://schemas.microsoft.com/office/drawing/2014/main" id="{A3C0E6AB-B13C-C3E2-45E8-846100098A10}"/>
              </a:ext>
            </a:extLst>
          </p:cNvPr>
          <p:cNvSpPr txBox="1"/>
          <p:nvPr/>
        </p:nvSpPr>
        <p:spPr>
          <a:xfrm>
            <a:off x="6810835" y="4526485"/>
            <a:ext cx="1945516" cy="577081"/>
          </a:xfrm>
          <a:prstGeom prst="rect">
            <a:avLst/>
          </a:prstGeom>
          <a:noFill/>
        </p:spPr>
        <p:txBody>
          <a:bodyPr wrap="square" rtlCol="0">
            <a:spAutoFit/>
          </a:bodyPr>
          <a:lstStyle/>
          <a:p>
            <a:r>
              <a:rPr lang="et-EE" sz="1050" dirty="0"/>
              <a:t>Digipöörde arenduste elluviimine</a:t>
            </a:r>
          </a:p>
          <a:p>
            <a:r>
              <a:rPr lang="et-EE" sz="1050" dirty="0"/>
              <a:t>Teenuste ajakohastamine</a:t>
            </a:r>
          </a:p>
        </p:txBody>
      </p:sp>
      <p:sp>
        <p:nvSpPr>
          <p:cNvPr id="13" name="TextBox 12">
            <a:extLst>
              <a:ext uri="{FF2B5EF4-FFF2-40B4-BE49-F238E27FC236}">
                <a16:creationId xmlns:a16="http://schemas.microsoft.com/office/drawing/2014/main" id="{0C9D1049-DD90-184A-A4BA-91902F51919C}"/>
              </a:ext>
            </a:extLst>
          </p:cNvPr>
          <p:cNvSpPr txBox="1"/>
          <p:nvPr/>
        </p:nvSpPr>
        <p:spPr>
          <a:xfrm>
            <a:off x="10542851" y="2399286"/>
            <a:ext cx="1649149" cy="738664"/>
          </a:xfrm>
          <a:prstGeom prst="rect">
            <a:avLst/>
          </a:prstGeom>
          <a:noFill/>
        </p:spPr>
        <p:txBody>
          <a:bodyPr wrap="square" rtlCol="0">
            <a:spAutoFit/>
          </a:bodyPr>
          <a:lstStyle/>
          <a:p>
            <a:r>
              <a:rPr lang="et-EE" sz="1050" dirty="0"/>
              <a:t>Arenduste vedamine Prioriseerimine</a:t>
            </a:r>
          </a:p>
          <a:p>
            <a:endParaRPr lang="et-EE" sz="1050" dirty="0"/>
          </a:p>
          <a:p>
            <a:endParaRPr lang="et-EE" sz="1050" dirty="0"/>
          </a:p>
        </p:txBody>
      </p:sp>
      <p:sp>
        <p:nvSpPr>
          <p:cNvPr id="23" name="Rectangle: Rounded Corners 22">
            <a:extLst>
              <a:ext uri="{FF2B5EF4-FFF2-40B4-BE49-F238E27FC236}">
                <a16:creationId xmlns:a16="http://schemas.microsoft.com/office/drawing/2014/main" id="{AD6FBE20-1F9B-6551-9E34-D0627937562C}"/>
              </a:ext>
            </a:extLst>
          </p:cNvPr>
          <p:cNvSpPr/>
          <p:nvPr/>
        </p:nvSpPr>
        <p:spPr>
          <a:xfrm>
            <a:off x="104802" y="4062875"/>
            <a:ext cx="1413377" cy="57708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t-EE" dirty="0"/>
              <a:t>Maa-amet (MARU)</a:t>
            </a:r>
          </a:p>
        </p:txBody>
      </p:sp>
      <p:sp>
        <p:nvSpPr>
          <p:cNvPr id="28" name="Rectangle: Rounded Corners 27">
            <a:extLst>
              <a:ext uri="{FF2B5EF4-FFF2-40B4-BE49-F238E27FC236}">
                <a16:creationId xmlns:a16="http://schemas.microsoft.com/office/drawing/2014/main" id="{7C5EB534-1D0F-4B3D-D217-5662084555E9}"/>
              </a:ext>
            </a:extLst>
          </p:cNvPr>
          <p:cNvSpPr/>
          <p:nvPr/>
        </p:nvSpPr>
        <p:spPr>
          <a:xfrm>
            <a:off x="605075" y="2909488"/>
            <a:ext cx="1249495" cy="3571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dirty="0"/>
              <a:t>KEMIT</a:t>
            </a:r>
          </a:p>
        </p:txBody>
      </p:sp>
      <p:sp>
        <p:nvSpPr>
          <p:cNvPr id="34" name="Rectangle: Rounded Corners 33">
            <a:extLst>
              <a:ext uri="{FF2B5EF4-FFF2-40B4-BE49-F238E27FC236}">
                <a16:creationId xmlns:a16="http://schemas.microsoft.com/office/drawing/2014/main" id="{9CE42F3E-E932-BAD2-1E2B-D6C6128AF9D1}"/>
              </a:ext>
            </a:extLst>
          </p:cNvPr>
          <p:cNvSpPr/>
          <p:nvPr/>
        </p:nvSpPr>
        <p:spPr>
          <a:xfrm>
            <a:off x="352249" y="1630016"/>
            <a:ext cx="1409548" cy="4832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t-EE" dirty="0"/>
              <a:t>Ministrite nõukogu</a:t>
            </a:r>
          </a:p>
        </p:txBody>
      </p:sp>
      <p:cxnSp>
        <p:nvCxnSpPr>
          <p:cNvPr id="35" name="Straight Connector 34">
            <a:extLst>
              <a:ext uri="{FF2B5EF4-FFF2-40B4-BE49-F238E27FC236}">
                <a16:creationId xmlns:a16="http://schemas.microsoft.com/office/drawing/2014/main" id="{52C029AA-C96D-C87B-67B6-D704268EA233}"/>
              </a:ext>
            </a:extLst>
          </p:cNvPr>
          <p:cNvCxnSpPr>
            <a:cxnSpLocks/>
            <a:stCxn id="12" idx="1"/>
            <a:endCxn id="28" idx="3"/>
          </p:cNvCxnSpPr>
          <p:nvPr/>
        </p:nvCxnSpPr>
        <p:spPr>
          <a:xfrm flipH="1">
            <a:off x="1854570" y="2631643"/>
            <a:ext cx="1962763" cy="456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256433-13F8-2736-4910-871EC8E99EEC}"/>
              </a:ext>
            </a:extLst>
          </p:cNvPr>
          <p:cNvCxnSpPr>
            <a:cxnSpLocks/>
            <a:stCxn id="28" idx="2"/>
            <a:endCxn id="23" idx="0"/>
          </p:cNvCxnSpPr>
          <p:nvPr/>
        </p:nvCxnSpPr>
        <p:spPr>
          <a:xfrm flipH="1">
            <a:off x="811491" y="3266639"/>
            <a:ext cx="418332" cy="796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4C8E41-509D-70EA-BCD2-3AC18A9157B6}"/>
              </a:ext>
            </a:extLst>
          </p:cNvPr>
          <p:cNvCxnSpPr>
            <a:cxnSpLocks/>
            <a:stCxn id="5" idx="1"/>
            <a:endCxn id="34" idx="3"/>
          </p:cNvCxnSpPr>
          <p:nvPr/>
        </p:nvCxnSpPr>
        <p:spPr>
          <a:xfrm flipH="1">
            <a:off x="1761797" y="1674655"/>
            <a:ext cx="3126569" cy="196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627587-1305-B91C-9CBB-A75286638A34}"/>
              </a:ext>
            </a:extLst>
          </p:cNvPr>
          <p:cNvCxnSpPr>
            <a:cxnSpLocks/>
            <a:stCxn id="34" idx="2"/>
            <a:endCxn id="28" idx="0"/>
          </p:cNvCxnSpPr>
          <p:nvPr/>
        </p:nvCxnSpPr>
        <p:spPr>
          <a:xfrm>
            <a:off x="1057023" y="2113252"/>
            <a:ext cx="172800" cy="796236"/>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4432F8E-D489-5C8A-00C3-350B22B89F32}"/>
              </a:ext>
            </a:extLst>
          </p:cNvPr>
          <p:cNvSpPr txBox="1"/>
          <p:nvPr/>
        </p:nvSpPr>
        <p:spPr>
          <a:xfrm>
            <a:off x="905623" y="1129044"/>
            <a:ext cx="2650473" cy="415498"/>
          </a:xfrm>
          <a:prstGeom prst="rect">
            <a:avLst/>
          </a:prstGeom>
          <a:noFill/>
        </p:spPr>
        <p:txBody>
          <a:bodyPr wrap="square" rtlCol="0">
            <a:spAutoFit/>
          </a:bodyPr>
          <a:lstStyle/>
          <a:p>
            <a:r>
              <a:rPr lang="et-EE" sz="1050" dirty="0">
                <a:solidFill>
                  <a:srgbClr val="7030A0"/>
                </a:solidFill>
              </a:rPr>
              <a:t>Maa- ja ruumipoliitika strateegiline juhtimine eraldi Ruumiinfo digipöörde slaididel</a:t>
            </a:r>
          </a:p>
        </p:txBody>
      </p:sp>
      <p:cxnSp>
        <p:nvCxnSpPr>
          <p:cNvPr id="72" name="Straight Connector 71">
            <a:extLst>
              <a:ext uri="{FF2B5EF4-FFF2-40B4-BE49-F238E27FC236}">
                <a16:creationId xmlns:a16="http://schemas.microsoft.com/office/drawing/2014/main" id="{0C359AFB-570E-2F55-06B2-C7F8E69CEDB6}"/>
              </a:ext>
            </a:extLst>
          </p:cNvPr>
          <p:cNvCxnSpPr>
            <a:cxnSpLocks/>
            <a:stCxn id="34" idx="1"/>
            <a:endCxn id="23" idx="1"/>
          </p:cNvCxnSpPr>
          <p:nvPr/>
        </p:nvCxnSpPr>
        <p:spPr>
          <a:xfrm flipH="1">
            <a:off x="104802" y="1871634"/>
            <a:ext cx="247447" cy="24797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27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58">
            <a:extLst>
              <a:ext uri="{FF2B5EF4-FFF2-40B4-BE49-F238E27FC236}">
                <a16:creationId xmlns:a16="http://schemas.microsoft.com/office/drawing/2014/main" id="{69356650-3E4D-E10F-003E-9D8F66159E43}"/>
              </a:ext>
            </a:extLst>
          </p:cNvPr>
          <p:cNvGraphicFramePr>
            <a:graphicFrameLocks noChangeAspect="1"/>
          </p:cNvGraphicFramePr>
          <p:nvPr>
            <p:extLst>
              <p:ext uri="{D42A27DB-BD31-4B8C-83A1-F6EECF244321}">
                <p14:modId xmlns:p14="http://schemas.microsoft.com/office/powerpoint/2010/main" val="3927780392"/>
              </p:ext>
            </p:extLst>
          </p:nvPr>
        </p:nvGraphicFramePr>
        <p:xfrm>
          <a:off x="261938" y="1225797"/>
          <a:ext cx="11668125" cy="5153025"/>
        </p:xfrm>
        <a:graphic>
          <a:graphicData uri="http://schemas.openxmlformats.org/presentationml/2006/ole">
            <mc:AlternateContent xmlns:mc="http://schemas.openxmlformats.org/markup-compatibility/2006">
              <mc:Choice xmlns:v="urn:schemas-microsoft-com:vml" Requires="v">
                <p:oleObj name="Worksheet" r:id="rId3" imgW="11668230" imgH="5152883" progId="Excel.Sheet.12">
                  <p:embed/>
                </p:oleObj>
              </mc:Choice>
              <mc:Fallback>
                <p:oleObj name="Worksheet" r:id="rId3" imgW="11668230" imgH="5152883" progId="Excel.Sheet.12">
                  <p:embed/>
                  <p:pic>
                    <p:nvPicPr>
                      <p:cNvPr id="0" name=""/>
                      <p:cNvPicPr/>
                      <p:nvPr/>
                    </p:nvPicPr>
                    <p:blipFill>
                      <a:blip r:embed="rId4"/>
                      <a:stretch>
                        <a:fillRect/>
                      </a:stretch>
                    </p:blipFill>
                    <p:spPr>
                      <a:xfrm>
                        <a:off x="261938" y="1225797"/>
                        <a:ext cx="11668125" cy="5153025"/>
                      </a:xfrm>
                      <a:prstGeom prst="rect">
                        <a:avLst/>
                      </a:prstGeom>
                    </p:spPr>
                  </p:pic>
                </p:oleObj>
              </mc:Fallback>
            </mc:AlternateContent>
          </a:graphicData>
        </a:graphic>
      </p:graphicFrame>
      <p:sp>
        <p:nvSpPr>
          <p:cNvPr id="9218" name="Title 2"/>
          <p:cNvSpPr>
            <a:spLocks noGrp="1"/>
          </p:cNvSpPr>
          <p:nvPr>
            <p:ph type="title"/>
          </p:nvPr>
        </p:nvSpPr>
        <p:spPr>
          <a:xfrm>
            <a:off x="104079" y="724756"/>
            <a:ext cx="11579976" cy="520528"/>
          </a:xfrm>
        </p:spPr>
        <p:txBody>
          <a:bodyPr>
            <a:noAutofit/>
          </a:bodyPr>
          <a:lstStyle/>
          <a:p>
            <a:pPr algn="ctr"/>
            <a:br>
              <a:rPr lang="et-EE" altLang="en-US" sz="3600" b="1" dirty="0">
                <a:latin typeface="Aino Headline" panose="020B0303040504020204" pitchFamily="34" charset="0"/>
                <a:ea typeface="Roboto Condensed" panose="02000000000000000000" pitchFamily="2" charset="0"/>
              </a:rPr>
            </a:br>
            <a:r>
              <a:rPr lang="et-EE" altLang="en-US" sz="3200" dirty="0">
                <a:solidFill>
                  <a:srgbClr val="0000CC"/>
                </a:solidFill>
                <a:latin typeface="Aino Headline" panose="020B0303040504020204" pitchFamily="34" charset="0"/>
                <a:ea typeface="Roboto Condensed" panose="02000000000000000000" pitchFamily="2" charset="0"/>
              </a:rPr>
              <a:t>VALDKONNA</a:t>
            </a:r>
            <a:r>
              <a:rPr lang="et-EE" altLang="en-US" sz="3200" b="1" dirty="0">
                <a:solidFill>
                  <a:srgbClr val="0000CC"/>
                </a:solidFill>
                <a:latin typeface="Aino Headline" panose="020B0303040504020204" pitchFamily="34" charset="0"/>
                <a:ea typeface="Roboto Condensed" panose="02000000000000000000" pitchFamily="2" charset="0"/>
              </a:rPr>
              <a:t> </a:t>
            </a:r>
            <a:r>
              <a:rPr lang="et-EE" altLang="en-US" sz="3200" dirty="0">
                <a:solidFill>
                  <a:srgbClr val="0000CC"/>
                </a:solidFill>
                <a:latin typeface="Aino Headline" panose="020B0303040504020204" pitchFamily="34" charset="0"/>
                <a:ea typeface="Roboto Condensed" panose="02000000000000000000" pitchFamily="2" charset="0"/>
              </a:rPr>
              <a:t>DIGIPÖÖRDE </a:t>
            </a:r>
            <a:r>
              <a:rPr lang="et-EE" sz="3200" dirty="0">
                <a:solidFill>
                  <a:srgbClr val="0000CC"/>
                </a:solidFill>
                <a:latin typeface="Aino Headline" panose="020B0303040504020204" pitchFamily="34" charset="0"/>
              </a:rPr>
              <a:t>TEEKAARDI PIKEM VAADE </a:t>
            </a:r>
            <a:br>
              <a:rPr lang="et-EE" sz="3600" b="1" dirty="0">
                <a:solidFill>
                  <a:srgbClr val="0000FF"/>
                </a:solidFill>
                <a:latin typeface="Aino Headline" panose="020B0303040504020204" pitchFamily="34" charset="0"/>
              </a:rPr>
            </a:br>
            <a:br>
              <a:rPr lang="et-EE" sz="3600" b="1" dirty="0">
                <a:solidFill>
                  <a:srgbClr val="0000FF"/>
                </a:solidFill>
                <a:latin typeface="Aino Headline" panose="020B0303040504020204" pitchFamily="34" charset="0"/>
              </a:rPr>
            </a:br>
            <a:endParaRPr lang="en-US" altLang="en-US" sz="3600" b="1" dirty="0">
              <a:solidFill>
                <a:srgbClr val="FF0000"/>
              </a:solidFill>
              <a:latin typeface="Aino Headline" panose="020B0303040504020204" pitchFamily="34" charset="0"/>
              <a:ea typeface="Roboto Condensed" panose="02000000000000000000" pitchFamily="2" charset="0"/>
            </a:endParaRPr>
          </a:p>
        </p:txBody>
      </p:sp>
      <p:sp>
        <p:nvSpPr>
          <p:cNvPr id="116" name="Oval 115"/>
          <p:cNvSpPr/>
          <p:nvPr/>
        </p:nvSpPr>
        <p:spPr>
          <a:xfrm>
            <a:off x="104079" y="5010619"/>
            <a:ext cx="127189" cy="133077"/>
          </a:xfrm>
          <a:prstGeom prst="ellipse">
            <a:avLst/>
          </a:prstGeom>
          <a:solidFill>
            <a:srgbClr val="99CC00"/>
          </a:solidFill>
          <a:ln w="190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118" name="Oval 117"/>
          <p:cNvSpPr/>
          <p:nvPr/>
        </p:nvSpPr>
        <p:spPr>
          <a:xfrm>
            <a:off x="104079" y="5269663"/>
            <a:ext cx="127189" cy="133077"/>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6" name="TextBox 118"/>
          <p:cNvSpPr txBox="1">
            <a:spLocks noChangeArrowheads="1"/>
          </p:cNvSpPr>
          <p:nvPr/>
        </p:nvSpPr>
        <p:spPr bwMode="auto">
          <a:xfrm>
            <a:off x="320629" y="5269663"/>
            <a:ext cx="4139265" cy="244682"/>
          </a:xfrm>
          <a:prstGeom prst="rect">
            <a:avLst/>
          </a:prstGeom>
          <a:noFill/>
          <a:ln>
            <a:noFill/>
          </a:ln>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dirty="0">
                <a:solidFill>
                  <a:srgbClr val="000000"/>
                </a:solidFill>
                <a:latin typeface="Calibri" panose="020F0502020204030204"/>
                <a:ea typeface="Microsoft YaHei" panose="020B0503020204020204" pitchFamily="34" charset="-122"/>
                <a:cs typeface="Arial" pitchFamily="34" charset="0"/>
              </a:rPr>
              <a:t>Planeerimisel projekt, millel on idee ja plaan ning rahastusallikas.</a:t>
            </a:r>
          </a:p>
          <a:p>
            <a:pPr defTabSz="450425" fontAlgn="base" hangingPunct="0">
              <a:lnSpc>
                <a:spcPct val="110000"/>
              </a:lnSpc>
              <a:spcBef>
                <a:spcPct val="0"/>
              </a:spcBef>
              <a:spcAft>
                <a:spcPct val="0"/>
              </a:spcAft>
              <a:buClr>
                <a:srgbClr val="000000"/>
              </a:buClr>
              <a:buSzPct val="100000"/>
              <a:defRPr/>
            </a:pPr>
            <a:r>
              <a:rPr lang="et-EE" altLang="en-US" sz="742" dirty="0">
                <a:solidFill>
                  <a:srgbClr val="000000"/>
                </a:solidFill>
                <a:latin typeface="Calibri" panose="020F0502020204030204"/>
                <a:ea typeface="Microsoft YaHei" panose="020B0503020204020204" pitchFamily="34" charset="-122"/>
                <a:cs typeface="Arial" pitchFamily="34" charset="0"/>
              </a:rPr>
              <a:t> Lisada planeeritav rahastamisallikas (B- baaseelarve; SF- struktuurfond; M-muu fondi vms rahastamine)</a:t>
            </a:r>
            <a:endParaRPr lang="en-US" altLang="en-US" sz="742" dirty="0">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120" name="Oval 119"/>
          <p:cNvSpPr/>
          <p:nvPr/>
        </p:nvSpPr>
        <p:spPr>
          <a:xfrm>
            <a:off x="108580" y="5528707"/>
            <a:ext cx="127189" cy="131898"/>
          </a:xfrm>
          <a:prstGeom prst="ellipse">
            <a:avLst/>
          </a:prstGeom>
          <a:solidFill>
            <a:schemeClr val="accent2">
              <a:lumMod val="60000"/>
              <a:lumOff val="4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8" name="TextBox 120"/>
          <p:cNvSpPr txBox="1">
            <a:spLocks noChangeArrowheads="1"/>
          </p:cNvSpPr>
          <p:nvPr/>
        </p:nvSpPr>
        <p:spPr bwMode="auto">
          <a:xfrm>
            <a:off x="320628" y="5556449"/>
            <a:ext cx="4139266" cy="244682"/>
          </a:xfrm>
          <a:prstGeom prst="rect">
            <a:avLst/>
          </a:prstGeom>
          <a:noFill/>
          <a:ln>
            <a:noFill/>
          </a:ln>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n-US" altLang="en-US" sz="742" dirty="0" err="1">
                <a:solidFill>
                  <a:srgbClr val="000000"/>
                </a:solidFill>
                <a:latin typeface="Roboto Condensed" panose="02000000000000000000" pitchFamily="2" charset="0"/>
                <a:ea typeface="Microsoft YaHei" panose="020B0503020204020204" pitchFamily="34" charset="-122"/>
                <a:cs typeface="Arial" pitchFamily="34" charset="0"/>
              </a:rPr>
              <a:t>Ootel</a:t>
            </a:r>
            <a:r>
              <a:rPr lang="et-EE" altLang="en-US" sz="742" dirty="0">
                <a:solidFill>
                  <a:srgbClr val="000000"/>
                </a:solidFill>
                <a:latin typeface="Roboto Condensed" panose="02000000000000000000" pitchFamily="2" charset="0"/>
                <a:ea typeface="Microsoft YaHei" panose="020B0503020204020204" pitchFamily="34" charset="-122"/>
                <a:cs typeface="Arial" pitchFamily="34" charset="0"/>
              </a:rPr>
              <a:t> projekt, mis on küps, läbi mõeldud ja sellele taotletakse rahastust. </a:t>
            </a:r>
          </a:p>
          <a:p>
            <a:pPr defTabSz="450425" fontAlgn="base" hangingPunct="0">
              <a:lnSpc>
                <a:spcPct val="110000"/>
              </a:lnSpc>
              <a:spcBef>
                <a:spcPct val="0"/>
              </a:spcBef>
              <a:spcAft>
                <a:spcPct val="0"/>
              </a:spcAft>
              <a:buClr>
                <a:srgbClr val="000000"/>
              </a:buClr>
              <a:buSzPct val="100000"/>
              <a:defRPr/>
            </a:pPr>
            <a:r>
              <a:rPr lang="et-EE" altLang="en-US" sz="742" dirty="0">
                <a:solidFill>
                  <a:srgbClr val="000000"/>
                </a:solidFill>
                <a:latin typeface="Roboto Condensed" panose="02000000000000000000" pitchFamily="2" charset="0"/>
                <a:ea typeface="Microsoft YaHei" panose="020B0503020204020204" pitchFamily="34" charset="-122"/>
                <a:cs typeface="Arial" pitchFamily="34" charset="0"/>
              </a:rPr>
              <a:t>Lisada ka planeeritav rahastamisallikas </a:t>
            </a:r>
            <a:r>
              <a:rPr lang="et-EE" altLang="en-US" sz="742" dirty="0">
                <a:solidFill>
                  <a:srgbClr val="000000"/>
                </a:solidFill>
                <a:latin typeface="Calibri" panose="020F0502020204030204"/>
                <a:ea typeface="Microsoft YaHei" panose="020B0503020204020204" pitchFamily="34" charset="-122"/>
                <a:cs typeface="Arial" pitchFamily="34" charset="0"/>
              </a:rPr>
              <a:t>(B- baaseelarve; SF- struktuurfond; M-muu fondi vms rahastamine)</a:t>
            </a:r>
            <a:endParaRPr lang="en-US" altLang="en-US" sz="742" dirty="0">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9301" name="TextBox 118"/>
          <p:cNvSpPr txBox="1">
            <a:spLocks noChangeArrowheads="1"/>
          </p:cNvSpPr>
          <p:nvPr/>
        </p:nvSpPr>
        <p:spPr bwMode="auto">
          <a:xfrm>
            <a:off x="320629" y="5018098"/>
            <a:ext cx="4139265" cy="244682"/>
          </a:xfrm>
          <a:prstGeom prst="rect">
            <a:avLst/>
          </a:prstGeom>
          <a:noFill/>
          <a:ln>
            <a:noFill/>
          </a:ln>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dirty="0">
                <a:solidFill>
                  <a:srgbClr val="000000"/>
                </a:solidFill>
                <a:latin typeface="Calibri" panose="020F0502020204030204"/>
                <a:ea typeface="Microsoft YaHei" panose="020B0503020204020204" pitchFamily="34" charset="-122"/>
                <a:cs typeface="Arial" pitchFamily="34" charset="0"/>
              </a:rPr>
              <a:t>Töös projekt, millel on olemas rahastus ja teada eelarve (lisada eelarve).</a:t>
            </a:r>
          </a:p>
          <a:p>
            <a:pPr defTabSz="450425" fontAlgn="base" hangingPunct="0">
              <a:lnSpc>
                <a:spcPct val="110000"/>
              </a:lnSpc>
              <a:spcBef>
                <a:spcPct val="0"/>
              </a:spcBef>
              <a:spcAft>
                <a:spcPct val="0"/>
              </a:spcAft>
              <a:buClr>
                <a:srgbClr val="000000"/>
              </a:buClr>
              <a:buSzPct val="100000"/>
              <a:defRPr/>
            </a:pPr>
            <a:r>
              <a:rPr lang="et-EE" altLang="en-US" sz="742" dirty="0">
                <a:solidFill>
                  <a:srgbClr val="000000"/>
                </a:solidFill>
                <a:latin typeface="Calibri" panose="020F0502020204030204"/>
                <a:ea typeface="Microsoft YaHei" panose="020B0503020204020204" pitchFamily="34" charset="-122"/>
                <a:cs typeface="Arial" pitchFamily="34" charset="0"/>
              </a:rPr>
              <a:t> Välja tuua ka rahastamisallikas (B- baaseelarve; SF- struktuurfond; M-muu fondi vms rahastamine)</a:t>
            </a:r>
            <a:endParaRPr lang="en-US" altLang="en-US" sz="742" dirty="0">
              <a:solidFill>
                <a:srgbClr val="000000"/>
              </a:solidFill>
              <a:latin typeface="Roboto Condensed" panose="02000000000000000000" pitchFamily="2" charset="0"/>
              <a:ea typeface="Microsoft YaHei" panose="020B0503020204020204" pitchFamily="34" charset="-122"/>
              <a:cs typeface="Arial" pitchFamily="34" charset="0"/>
            </a:endParaRPr>
          </a:p>
        </p:txBody>
      </p:sp>
    </p:spTree>
    <p:extLst>
      <p:ext uri="{BB962C8B-B14F-4D97-AF65-F5344CB8AC3E}">
        <p14:creationId xmlns:p14="http://schemas.microsoft.com/office/powerpoint/2010/main" val="27566075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5DE1-E18B-5775-701E-AE8CBE82C020}"/>
              </a:ext>
            </a:extLst>
          </p:cNvPr>
          <p:cNvSpPr>
            <a:spLocks noGrp="1"/>
          </p:cNvSpPr>
          <p:nvPr>
            <p:ph type="title"/>
          </p:nvPr>
        </p:nvSpPr>
        <p:spPr/>
        <p:txBody>
          <a:bodyPr/>
          <a:lstStyle/>
          <a:p>
            <a:r>
              <a:rPr lang="et-EE" sz="4800" dirty="0"/>
              <a:t>ESITLUSE TEEMAPUNKTID</a:t>
            </a:r>
          </a:p>
        </p:txBody>
      </p:sp>
      <p:sp>
        <p:nvSpPr>
          <p:cNvPr id="3" name="Text Placeholder 2">
            <a:extLst>
              <a:ext uri="{FF2B5EF4-FFF2-40B4-BE49-F238E27FC236}">
                <a16:creationId xmlns:a16="http://schemas.microsoft.com/office/drawing/2014/main" id="{AC8224D7-993F-E5D7-CC1F-B2EDE8CB67A1}"/>
              </a:ext>
            </a:extLst>
          </p:cNvPr>
          <p:cNvSpPr>
            <a:spLocks noGrp="1"/>
          </p:cNvSpPr>
          <p:nvPr>
            <p:ph type="body" sz="quarter" idx="12"/>
          </p:nvPr>
        </p:nvSpPr>
        <p:spPr>
          <a:xfrm>
            <a:off x="682610" y="1826200"/>
            <a:ext cx="9495473" cy="4947984"/>
          </a:xfrm>
        </p:spPr>
        <p:txBody>
          <a:bodyPr/>
          <a:lstStyle/>
          <a:p>
            <a:pPr marL="0" indent="0">
              <a:buNone/>
            </a:pPr>
            <a:endParaRPr lang="et-EE" sz="2800" dirty="0">
              <a:solidFill>
                <a:srgbClr val="0000CC"/>
              </a:solidFill>
              <a:latin typeface="Aino" panose="02000603040504020204" pitchFamily="50" charset="-70"/>
            </a:endParaRPr>
          </a:p>
          <a:p>
            <a:pPr marL="798054" lvl="1" indent="-342043" fontAlgn="base">
              <a:lnSpc>
                <a:spcPct val="100000"/>
              </a:lnSpc>
              <a:buClr>
                <a:srgbClr val="0070C0"/>
              </a:buClr>
              <a:buBlip>
                <a:blip r:embed="rId3"/>
              </a:buBlip>
            </a:pPr>
            <a:r>
              <a:rPr lang="et-EE" sz="2800" dirty="0">
                <a:latin typeface="Aino" panose="02000603040504020204" pitchFamily="50" charset="0"/>
              </a:rPr>
              <a:t>Toidujulgeoleku digipööre </a:t>
            </a:r>
          </a:p>
          <a:p>
            <a:pPr marL="798054" lvl="1" indent="-342043" fontAlgn="base">
              <a:lnSpc>
                <a:spcPct val="100000"/>
              </a:lnSpc>
              <a:buClr>
                <a:srgbClr val="0070C0"/>
              </a:buClr>
              <a:buBlip>
                <a:blip r:embed="rId3"/>
              </a:buBlip>
            </a:pPr>
            <a:r>
              <a:rPr lang="et-EE" sz="2800" dirty="0">
                <a:latin typeface="Aino" panose="02000603040504020204" pitchFamily="50" charset="0"/>
              </a:rPr>
              <a:t>Maa- ja ruumiameti ruumiinfo digipööre – (  eraldi digipööre 7. detsember 2023 valitsuskabineti otsuse alusel)</a:t>
            </a:r>
            <a:endParaRPr lang="et-EE" sz="2800" dirty="0">
              <a:solidFill>
                <a:srgbClr val="0000CC"/>
              </a:solidFill>
              <a:latin typeface="Aino" panose="02000603040504020204" pitchFamily="50" charset="-70"/>
            </a:endParaRPr>
          </a:p>
          <a:p>
            <a:endParaRPr lang="et-EE" sz="2800" dirty="0">
              <a:solidFill>
                <a:srgbClr val="0000CC"/>
              </a:solidFill>
              <a:latin typeface="Aino" panose="02000603040504020204" pitchFamily="50" charset="-70"/>
            </a:endParaRPr>
          </a:p>
          <a:p>
            <a:endParaRPr lang="et-EE" sz="2800" dirty="0">
              <a:solidFill>
                <a:srgbClr val="0000CC"/>
              </a:solidFill>
            </a:endParaRPr>
          </a:p>
          <a:p>
            <a:endParaRPr lang="et-EE" sz="2800" dirty="0">
              <a:solidFill>
                <a:srgbClr val="0000CC"/>
              </a:solidFill>
            </a:endParaRPr>
          </a:p>
          <a:p>
            <a:endParaRPr lang="et-EE" sz="2800" dirty="0">
              <a:solidFill>
                <a:srgbClr val="0000CC"/>
              </a:solidFill>
            </a:endParaRPr>
          </a:p>
          <a:p>
            <a:endParaRPr lang="et-EE" sz="2800" dirty="0">
              <a:solidFill>
                <a:srgbClr val="0000CC"/>
              </a:solidFill>
            </a:endParaRPr>
          </a:p>
          <a:p>
            <a:endParaRPr lang="et-EE" sz="2800" dirty="0"/>
          </a:p>
        </p:txBody>
      </p:sp>
      <p:pic>
        <p:nvPicPr>
          <p:cNvPr id="5" name="Graphic 4" descr="Hamburger and fries meal with juice and an orange">
            <a:extLst>
              <a:ext uri="{FF2B5EF4-FFF2-40B4-BE49-F238E27FC236}">
                <a16:creationId xmlns:a16="http://schemas.microsoft.com/office/drawing/2014/main" id="{4B90D771-F745-ABDE-2A42-B30D2531D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3208" y="-175094"/>
            <a:ext cx="3285463" cy="3285463"/>
          </a:xfrm>
          <a:prstGeom prst="rect">
            <a:avLst/>
          </a:prstGeom>
        </p:spPr>
      </p:pic>
      <p:pic>
        <p:nvPicPr>
          <p:cNvPr id="7" name="Graphic 6" descr="A city block">
            <a:extLst>
              <a:ext uri="{FF2B5EF4-FFF2-40B4-BE49-F238E27FC236}">
                <a16:creationId xmlns:a16="http://schemas.microsoft.com/office/drawing/2014/main" id="{A24B2138-B502-EF7F-9F53-DA941373EF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4577" y="4468584"/>
            <a:ext cx="4224794" cy="2376447"/>
          </a:xfrm>
          <a:prstGeom prst="rect">
            <a:avLst/>
          </a:prstGeom>
        </p:spPr>
      </p:pic>
    </p:spTree>
    <p:extLst>
      <p:ext uri="{BB962C8B-B14F-4D97-AF65-F5344CB8AC3E}">
        <p14:creationId xmlns:p14="http://schemas.microsoft.com/office/powerpoint/2010/main" val="40504670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54" y="-1"/>
            <a:ext cx="11333434" cy="411619"/>
          </a:xfrm>
        </p:spPr>
        <p:txBody>
          <a:bodyPr>
            <a:noAutofit/>
          </a:bodyPr>
          <a:lstStyle/>
          <a:p>
            <a:r>
              <a:rPr lang="et-EE" sz="1777" b="1" dirty="0">
                <a:latin typeface="Aino" panose="02000603040504020204" pitchFamily="50" charset="-70"/>
              </a:rPr>
              <a:t> </a:t>
            </a:r>
            <a:r>
              <a:rPr lang="et-EE" sz="1777" b="1" dirty="0">
                <a:latin typeface="+mn-lt"/>
              </a:rPr>
              <a:t>Toidujulgeoleku digipööre: 2023-2028 </a:t>
            </a:r>
            <a:r>
              <a:rPr lang="et-EE" sz="1050" b="1" dirty="0">
                <a:latin typeface="+mn-lt"/>
              </a:rPr>
              <a:t>(56.4M  kogu maksumus; 11.4M olemasolev; 20.7 RES lisa vajadus; 24.3 SF / taotlus 2025 lõpuni:2,03M (uued)  </a:t>
            </a:r>
            <a:endParaRPr lang="en-US" sz="1003" dirty="0">
              <a:solidFill>
                <a:srgbClr val="FF0000"/>
              </a:solidFill>
              <a:latin typeface="+mn-lt"/>
            </a:endParaRPr>
          </a:p>
        </p:txBody>
      </p:sp>
      <p:graphicFrame>
        <p:nvGraphicFramePr>
          <p:cNvPr id="11" name="Sisu kohatäide 10"/>
          <p:cNvGraphicFramePr>
            <a:graphicFrameLocks noGrp="1"/>
          </p:cNvGraphicFramePr>
          <p:nvPr>
            <p:ph idx="1"/>
            <p:extLst>
              <p:ext uri="{D42A27DB-BD31-4B8C-83A1-F6EECF244321}">
                <p14:modId xmlns:p14="http://schemas.microsoft.com/office/powerpoint/2010/main" val="1294293768"/>
              </p:ext>
            </p:extLst>
          </p:nvPr>
        </p:nvGraphicFramePr>
        <p:xfrm>
          <a:off x="709" y="324933"/>
          <a:ext cx="12190583" cy="6520053"/>
        </p:xfrm>
        <a:graphic>
          <a:graphicData uri="http://schemas.openxmlformats.org/drawingml/2006/table">
            <a:tbl>
              <a:tblPr firstRow="1" firstCol="1" bandRow="1"/>
              <a:tblGrid>
                <a:gridCol w="4601771">
                  <a:extLst>
                    <a:ext uri="{9D8B030D-6E8A-4147-A177-3AD203B41FA5}">
                      <a16:colId xmlns:a16="http://schemas.microsoft.com/office/drawing/2014/main" val="1078582206"/>
                    </a:ext>
                  </a:extLst>
                </a:gridCol>
                <a:gridCol w="3604260">
                  <a:extLst>
                    <a:ext uri="{9D8B030D-6E8A-4147-A177-3AD203B41FA5}">
                      <a16:colId xmlns:a16="http://schemas.microsoft.com/office/drawing/2014/main" val="540222432"/>
                    </a:ext>
                  </a:extLst>
                </a:gridCol>
                <a:gridCol w="3984552">
                  <a:extLst>
                    <a:ext uri="{9D8B030D-6E8A-4147-A177-3AD203B41FA5}">
                      <a16:colId xmlns:a16="http://schemas.microsoft.com/office/drawing/2014/main" val="89925652"/>
                    </a:ext>
                  </a:extLst>
                </a:gridCol>
              </a:tblGrid>
              <a:tr h="432969">
                <a:tc gridSpan="3">
                  <a:txBody>
                    <a:bodyPr/>
                    <a:lstStyle/>
                    <a:p>
                      <a:pPr marL="228600" indent="-228600">
                        <a:lnSpc>
                          <a:spcPct val="107000"/>
                        </a:lnSpc>
                        <a:spcAft>
                          <a:spcPts val="0"/>
                        </a:spcAft>
                        <a:buAutoNum type="arabicPeriod"/>
                      </a:pPr>
                      <a:r>
                        <a:rPr lang="et-EE" sz="1000" b="1" dirty="0">
                          <a:solidFill>
                            <a:srgbClr val="0000FF"/>
                          </a:solidFill>
                          <a:effectLst/>
                          <a:latin typeface="+mn-lt"/>
                          <a:ea typeface="Calibri" panose="020F0502020204030204" pitchFamily="34" charset="0"/>
                          <a:cs typeface="Times New Roman" panose="02020603050405020304" pitchFamily="18" charset="0"/>
                        </a:rPr>
                        <a:t>Valitsemisala digipöörde eesmärk </a:t>
                      </a:r>
                      <a:r>
                        <a:rPr lang="et-EE" sz="1000" b="0" dirty="0">
                          <a:solidFill>
                            <a:srgbClr val="0000FF"/>
                          </a:solidFill>
                          <a:effectLst/>
                          <a:latin typeface="+mn-lt"/>
                          <a:ea typeface="Calibri" panose="020F0502020204030204" pitchFamily="34" charset="0"/>
                          <a:cs typeface="Times New Roman" panose="02020603050405020304" pitchFamily="18" charset="0"/>
                        </a:rPr>
                        <a:t>–</a:t>
                      </a:r>
                    </a:p>
                    <a:p>
                      <a:r>
                        <a:rPr lang="et-EE" sz="800" dirty="0"/>
                        <a:t>Eesmärk on alustada valitsemisala kõige ärikriitilisemate infosüsteemide taakvarastaatusest vabastamisega. Esimeses etapis jätkame PTA äriteenuseid tagavate infosüsteemide KIR, PMAIS, JVIS konsolideerimist MEIS platvormile, kus esimesed teenused on juurutatud ning käimas on PTA äriteenuste analüüs. Käesolevas digipöördes soovime alustada PRIA kõige ärikriitilisema toetuste platvormi TAKS analüüsiga, mille arendusteni plaanime jõude 2025-2026. Selle tulemusena oleme vabanenud taakvarast, tõstnud süsteemide toimepidevust ning oluliselt ka kasutajamugavust. Uute infosüsteemide arendusele eelnenud teenuste kaardistus ja ümberdisainimine on tõstnud efektiivsust ning paberil osutatavate menetluste osakaal on vähenenud miinimumini.</a:t>
                      </a:r>
                    </a:p>
                    <a:p>
                      <a:pPr marL="0" marR="0" lvl="0" indent="0" algn="l" defTabSz="676755" rtl="0" eaLnBrk="1" fontAlgn="auto" latinLnBrk="0" hangingPunct="1">
                        <a:lnSpc>
                          <a:spcPct val="100000"/>
                        </a:lnSpc>
                        <a:spcBef>
                          <a:spcPts val="0"/>
                        </a:spcBef>
                        <a:spcAft>
                          <a:spcPts val="0"/>
                        </a:spcAft>
                        <a:buClrTx/>
                        <a:buSzTx/>
                        <a:buFontTx/>
                        <a:buNone/>
                        <a:tabLst/>
                        <a:defRPr/>
                      </a:pPr>
                      <a:r>
                        <a:rPr lang="et-EE" sz="800" dirty="0"/>
                        <a:t>Järelevalve, nii veeressursside ja maakasutuse, toiduohutuse kui toetuste osas, on meie „äri“ lahutamatu osana efektiivne, automatiseeritud ja turvaline. Haldusala teenused ja protsessid on ühtlustatud, neid toetavad kaasaegsed menetlus- ja </a:t>
                      </a:r>
                      <a:r>
                        <a:rPr lang="et-EE" sz="800" dirty="0" err="1"/>
                        <a:t>infosüsteemid</a:t>
                      </a:r>
                      <a:r>
                        <a:rPr lang="et-EE" sz="800" dirty="0"/>
                        <a:t>. Oskame tänaseid teadmisi paremini kasutada, neid paremini põllumeeste praktikasse juurutada ning suudame olemasolevatest ja tekkivatest andmetest uut teadmust välja pigistada</a:t>
                      </a:r>
                      <a:endParaRPr lang="en-GB" sz="800" b="0" kern="120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1100" b="0" dirty="0">
                        <a:solidFill>
                          <a:schemeClr val="tx1"/>
                        </a:solidFill>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749157">
                <a:tc>
                  <a:txBody>
                    <a:bodyPr/>
                    <a:lstStyle/>
                    <a:p>
                      <a:pPr>
                        <a:lnSpc>
                          <a:spcPct val="107000"/>
                        </a:lnSpc>
                        <a:spcAft>
                          <a:spcPts val="0"/>
                        </a:spcAft>
                      </a:pPr>
                      <a:r>
                        <a:rPr lang="et-EE" sz="1000" b="1" dirty="0">
                          <a:solidFill>
                            <a:srgbClr val="0000FF"/>
                          </a:solidFill>
                          <a:effectLst/>
                          <a:latin typeface="+mn-lt"/>
                          <a:ea typeface="Times New Roman" panose="02020603050405020304" pitchFamily="18" charset="0"/>
                          <a:cs typeface="Times New Roman" panose="02020603050405020304" pitchFamily="18" charset="0"/>
                        </a:rPr>
                        <a:t>2. Hetkeolukord (AS-IS)</a:t>
                      </a:r>
                    </a:p>
                    <a:p>
                      <a:pPr marL="171450" marR="0" lvl="0" indent="-171450" algn="just"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700" b="0" baseline="0" dirty="0">
                          <a:solidFill>
                            <a:schemeClr val="tx1"/>
                          </a:solidFill>
                          <a:effectLst/>
                          <a:latin typeface="+mn-lt"/>
                          <a:ea typeface="Times New Roman" panose="02020603050405020304" pitchFamily="18" charset="0"/>
                          <a:cs typeface="Times New Roman" panose="02020603050405020304" pitchFamily="18" charset="0"/>
                        </a:rPr>
                        <a:t>Valitsemisala organisatsiooni töökorralduse muutused nõuavad  kaasaegseid digilahendusi.</a:t>
                      </a:r>
                    </a:p>
                    <a:p>
                      <a:pPr marL="171450" indent="-171450" algn="just">
                        <a:lnSpc>
                          <a:spcPct val="107000"/>
                        </a:lnSpc>
                        <a:spcAft>
                          <a:spcPts val="0"/>
                        </a:spcAft>
                        <a:buFont typeface="Arial" panose="020B0604020202020204" pitchFamily="34" charset="0"/>
                        <a:buChar char="•"/>
                      </a:pPr>
                      <a:r>
                        <a:rPr lang="et-EE" sz="700" b="0" dirty="0">
                          <a:solidFill>
                            <a:schemeClr val="tx1"/>
                          </a:solidFill>
                          <a:effectLst/>
                          <a:latin typeface="+mn-lt"/>
                          <a:ea typeface="Times New Roman" panose="02020603050405020304" pitchFamily="18" charset="0"/>
                          <a:cs typeface="Times New Roman" panose="02020603050405020304" pitchFamily="18" charset="0"/>
                        </a:rPr>
                        <a:t>Toidujulgeoleku tagamine</a:t>
                      </a:r>
                      <a:r>
                        <a:rPr lang="et-EE" sz="700" b="0" baseline="0" dirty="0">
                          <a:solidFill>
                            <a:schemeClr val="tx1"/>
                          </a:solidFill>
                          <a:effectLst/>
                          <a:latin typeface="+mn-lt"/>
                          <a:ea typeface="Times New Roman" panose="02020603050405020304" pitchFamily="18" charset="0"/>
                          <a:cs typeface="Times New Roman" panose="02020603050405020304" pitchFamily="18" charset="0"/>
                        </a:rPr>
                        <a:t> aina</a:t>
                      </a:r>
                      <a:r>
                        <a:rPr lang="et-EE" sz="700" b="0" dirty="0">
                          <a:solidFill>
                            <a:schemeClr val="tx1"/>
                          </a:solidFill>
                          <a:effectLst/>
                          <a:latin typeface="+mn-lt"/>
                          <a:ea typeface="Times New Roman" panose="02020603050405020304" pitchFamily="18" charset="0"/>
                          <a:cs typeface="Times New Roman" panose="02020603050405020304" pitchFamily="18" charset="0"/>
                        </a:rPr>
                        <a:t> keerulisemates keskkonnatingimustes ei ole võimalik, kui valitsemisala teenused, andmestikud ja süsteemid on killustatud.</a:t>
                      </a:r>
                    </a:p>
                    <a:p>
                      <a:pPr marL="171450" marR="0" lvl="0" indent="-171450" algn="just"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700" b="0" baseline="0" dirty="0">
                          <a:solidFill>
                            <a:schemeClr val="tx1"/>
                          </a:solidFill>
                          <a:effectLst/>
                          <a:latin typeface="+mn-lt"/>
                          <a:ea typeface="Times New Roman" panose="02020603050405020304" pitchFamily="18" charset="0"/>
                          <a:cs typeface="Times New Roman" panose="02020603050405020304" pitchFamily="18" charset="0"/>
                        </a:rPr>
                        <a:t>Sektori jaoks on hetkel peamiseks väljakutseks ebamäärasus ja ebaselgus kliimateemade, süsiniku jalajälje ja põllumeestele pandud süsinikuheite vähendamise kohustuste selgitamisel.</a:t>
                      </a:r>
                    </a:p>
                    <a:p>
                      <a:pPr marL="171450" indent="-171450" algn="just">
                        <a:lnSpc>
                          <a:spcPct val="107000"/>
                        </a:lnSpc>
                        <a:spcAft>
                          <a:spcPts val="0"/>
                        </a:spcAft>
                        <a:buFont typeface="Arial" panose="020B0604020202020204" pitchFamily="34" charset="0"/>
                        <a:buChar char="•"/>
                      </a:pPr>
                      <a:r>
                        <a:rPr lang="et-EE" sz="700" b="0" baseline="0" dirty="0">
                          <a:solidFill>
                            <a:schemeClr val="tx1"/>
                          </a:solidFill>
                          <a:effectLst/>
                          <a:latin typeface="+mn-lt"/>
                          <a:ea typeface="Times New Roman" panose="02020603050405020304" pitchFamily="18" charset="0"/>
                          <a:cs typeface="Times New Roman" panose="02020603050405020304" pitchFamily="18" charset="0"/>
                        </a:rPr>
                        <a:t>Hüppeliselt on kasvamas vajadus digitaliseeritud andmepõhiste lahenduste järele nii täppispõllumajanduse arendamiseks, EL ÜPP toetuste tulemuspõhisuse tagamiseks ja tulemusaruandluseks ning EL ülese kestlikkuse taksonoomia nõuete tagamiseks põllumajanduse valdkonnas.</a:t>
                      </a:r>
                    </a:p>
                    <a:p>
                      <a:pPr marL="171450" indent="-171450" algn="just">
                        <a:lnSpc>
                          <a:spcPct val="107000"/>
                        </a:lnSpc>
                        <a:spcAft>
                          <a:spcPts val="0"/>
                        </a:spcAft>
                        <a:buFont typeface="Arial" panose="020B0604020202020204" pitchFamily="34" charset="0"/>
                        <a:buChar char="•"/>
                      </a:pPr>
                      <a:r>
                        <a:rPr lang="et-EE" sz="700" b="0" baseline="0" dirty="0">
                          <a:solidFill>
                            <a:schemeClr val="tx1"/>
                          </a:solidFill>
                          <a:effectLst/>
                          <a:latin typeface="+mn-lt"/>
                          <a:ea typeface="Times New Roman" panose="02020603050405020304" pitchFamily="18" charset="0"/>
                          <a:cs typeface="Times New Roman" panose="02020603050405020304" pitchFamily="18" charset="0"/>
                        </a:rPr>
                        <a:t>Valitsemisala eesmärkide elluviimist takistab digiarenduste krooniline alarahastatus – sh baasrahastuse puudumine ja nõrgem positsioon võrreldes teiste valitsemisaladega, olukorras kus DÜA 2030 seab samad nõuded/ootused ka meie valitsemisalale.</a:t>
                      </a:r>
                    </a:p>
                    <a:p>
                      <a:pPr marL="171450" indent="-171450" algn="just">
                        <a:lnSpc>
                          <a:spcPct val="107000"/>
                        </a:lnSpc>
                        <a:spcAft>
                          <a:spcPts val="0"/>
                        </a:spcAft>
                        <a:buFont typeface="Arial" panose="020B0604020202020204" pitchFamily="34" charset="0"/>
                        <a:buChar char="•"/>
                      </a:pPr>
                      <a:r>
                        <a:rPr lang="et-EE" sz="700" b="0" baseline="0" dirty="0">
                          <a:solidFill>
                            <a:schemeClr val="tx1"/>
                          </a:solidFill>
                          <a:effectLst/>
                          <a:latin typeface="+mn-lt"/>
                          <a:ea typeface="Times New Roman" panose="02020603050405020304" pitchFamily="18" charset="0"/>
                          <a:cs typeface="Times New Roman" panose="02020603050405020304" pitchFamily="18" charset="0"/>
                        </a:rPr>
                        <a:t>Digiarendusi tagava pädevuse tagamine ja hoidmine organisatsioonis on keeruline, teadlikkus on madal eriti ajakriitiliste suurte arendusmahtude juures (tark tellija jne).</a:t>
                      </a:r>
                    </a:p>
                    <a:p>
                      <a:pPr marL="171450" indent="-171450" algn="just">
                        <a:lnSpc>
                          <a:spcPct val="107000"/>
                        </a:lnSpc>
                        <a:spcAft>
                          <a:spcPts val="0"/>
                        </a:spcAft>
                        <a:buFont typeface="Arial" panose="020B0604020202020204" pitchFamily="34" charset="0"/>
                        <a:buChar char="•"/>
                      </a:pPr>
                      <a:r>
                        <a:rPr lang="et-EE" sz="700" b="0" kern="1200" baseline="0" dirty="0">
                          <a:solidFill>
                            <a:schemeClr val="tx1"/>
                          </a:solidFill>
                          <a:effectLst/>
                          <a:latin typeface="+mn-lt"/>
                          <a:ea typeface="+mn-ea"/>
                          <a:cs typeface="Times New Roman" panose="02020603050405020304" pitchFamily="18" charset="0"/>
                        </a:rPr>
                        <a:t>2023 aastal jõudsime tegelda digipöörde ettevalmistustega ning tegevused suuremalt käima läinud 2024 alguses</a:t>
                      </a:r>
                      <a:endParaRPr lang="et-EE" sz="700" kern="1200" dirty="0">
                        <a:solidFill>
                          <a:schemeClr val="tx1"/>
                        </a:solidFill>
                        <a:effectLst/>
                        <a:latin typeface="+mn-lt"/>
                        <a:ea typeface="+mn-ea"/>
                        <a:cs typeface="+mn-cs"/>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Times New Roman" panose="02020603050405020304" pitchFamily="18" charset="0"/>
                          <a:cs typeface="Times New Roman" panose="02020603050405020304" pitchFamily="18" charset="0"/>
                        </a:rPr>
                        <a:t>3. Tulevik (TO-BE)</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Loodud on valitsemisalaülene digipööret tagav ühine toimemudel</a:t>
                      </a:r>
                      <a:r>
                        <a:rPr lang="et-EE" sz="1050" kern="1200" baseline="0" dirty="0">
                          <a:solidFill>
                            <a:schemeClr val="tx1"/>
                          </a:solidFill>
                          <a:effectLst/>
                          <a:latin typeface="+mn-lt"/>
                          <a:ea typeface="Calibri" panose="020F0502020204030204" pitchFamily="34" charset="0"/>
                          <a:cs typeface="Times New Roman" panose="02020603050405020304" pitchFamily="18" charset="0"/>
                        </a:rPr>
                        <a:t>.</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On loodud digilahendused/tööriistad, mis toetavat sektorit täppispõllumajanduse arendamisel, teaduse ja innovatsiooni viimist praktikasse, toidujulgeolekut. Samuti  on arendatud toiduohutust ja toetuste tulemuslikkust tagavaid nutikaid järelevalvesüsteeme,  toetuste tulemusaruandlust ja kestlikku rahastamise taksonoomia nõuete tagamist toetavaid digilahendusi.</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Valitsemisala tervikteenuseid toetavate digilahenduste jätkusuutlikkus on tagatud piisava baasrahastusega.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kern="1200" baseline="0" dirty="0">
                          <a:solidFill>
                            <a:schemeClr val="tx1"/>
                          </a:solidFill>
                          <a:effectLst/>
                          <a:latin typeface="+mn-lt"/>
                          <a:ea typeface="Calibri" panose="020F0502020204030204" pitchFamily="34" charset="0"/>
                          <a:cs typeface="Times New Roman" panose="02020603050405020304" pitchFamily="18" charset="0"/>
                        </a:rPr>
                        <a:t>Loodavate teenuste kasutatavust ja rahulolu organisatsiooni väliste kasutajate osas seiratakse vähemalt 60% ulatuses. Eesmärk on saada rahulolu pidev kasv.</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t-EE" sz="700" b="0" kern="1200" baseline="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Times New Roman" panose="02020603050405020304" pitchFamily="18" charset="0"/>
                          <a:cs typeface="Times New Roman" panose="02020603050405020304" pitchFamily="18" charset="0"/>
                        </a:rPr>
                        <a:t>4. Mõju </a:t>
                      </a:r>
                    </a:p>
                    <a:p>
                      <a:pPr marL="171450" marR="0" lvl="0" indent="-171450" algn="l" defTabSz="6750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Tagatud on strateegia „Talust taldrikule” eesmärk  vähendada esmatootmise keskkonna- ja kliimamõju, tagades samal ajal põllumeestele õiglane majanduslik tulu (piisav sektori konkurentsivõime)</a:t>
                      </a:r>
                    </a:p>
                    <a:p>
                      <a:pPr marL="171450" indent="-171450">
                        <a:lnSpc>
                          <a:spcPct val="107000"/>
                        </a:lnSpc>
                        <a:spcAft>
                          <a:spcPts val="0"/>
                        </a:spcAft>
                        <a:buFont typeface="Arial" panose="020B0604020202020204" pitchFamily="34" charset="0"/>
                        <a:buChar cha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Eesti riigi toidujulgeoleku olukord muutuvates keskkonnatingimustes ja EL võetud eesmärkide tingimustes on pidevalt andmepõhiselt seiratav ning isevarustuseks vajaliku taseme tagamiseks on olemas piisav andmestik, mis võimaldab kriise ennetada ja/või nendesse kiirelt sekkuda (võimalik teha kiiresti  otsuseid)</a:t>
                      </a:r>
                    </a:p>
                    <a:p>
                      <a:pPr marL="171450" indent="-171450">
                        <a:lnSpc>
                          <a:spcPct val="107000"/>
                        </a:lnSpc>
                        <a:spcAft>
                          <a:spcPts val="0"/>
                        </a:spcAft>
                        <a:buFont typeface="Arial" panose="020B0604020202020204" pitchFamily="34" charset="0"/>
                        <a:buChar cha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Toidujulgeoleku tagamiseks vajaliku järelevalve jaoks on loodud kliendikesksemad tänapäevased ja efektiivsemad süsteemid ning vähendatud suurt sõltuvust taakvara põhistest lahendustest. </a:t>
                      </a:r>
                    </a:p>
                    <a:p>
                      <a:pPr marL="171450" indent="-171450">
                        <a:lnSpc>
                          <a:spcPct val="107000"/>
                        </a:lnSpc>
                        <a:spcAft>
                          <a:spcPts val="0"/>
                        </a:spcAft>
                        <a:buFont typeface="Arial" panose="020B0604020202020204" pitchFamily="34" charset="0"/>
                        <a:buChar cha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Roheüleminekuga kaasnevad kohustused on teadvustatud, nende tagamiseks on olemas andmed ning toimub pidev seiramine sihttasemete saavutamise osas</a:t>
                      </a:r>
                    </a:p>
                    <a:p>
                      <a:pPr marL="171450" indent="-171450">
                        <a:lnSpc>
                          <a:spcPct val="107000"/>
                        </a:lnSpc>
                        <a:spcAft>
                          <a:spcPts val="0"/>
                        </a:spcAft>
                        <a:buFont typeface="Arial" panose="020B0604020202020204" pitchFamily="34" charset="0"/>
                        <a:buChar cha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ÜPP strateegiakava tulemusliku rakendamise tulemusena on Eestisse toodud enam kui 1,6 miljardit eurot toetusraha.</a:t>
                      </a:r>
                    </a:p>
                    <a:p>
                      <a:pPr marL="171450" indent="-171450">
                        <a:lnSpc>
                          <a:spcPct val="107000"/>
                        </a:lnSpc>
                        <a:spcAft>
                          <a:spcPts val="0"/>
                        </a:spcAft>
                        <a:buFont typeface="Arial" panose="020B0604020202020204" pitchFamily="34" charset="0"/>
                        <a:buChar char="•"/>
                      </a:pPr>
                      <a:endParaRPr lang="et-EE" sz="1000" kern="1200" baseline="0" dirty="0">
                        <a:solidFill>
                          <a:schemeClr val="tx1"/>
                        </a:solidFill>
                        <a:effectLst/>
                        <a:latin typeface="+mn-lt"/>
                        <a:ea typeface="Calibri" panose="020F0502020204030204" pitchFamily="34" charset="0"/>
                        <a:cs typeface="Times New Roman" panose="02020603050405020304" pitchFamily="18" charset="0"/>
                      </a:endParaRPr>
                    </a:p>
                    <a:p>
                      <a:endParaRPr lang="et-EE" sz="100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530175">
                <a:tc>
                  <a:txBody>
                    <a:bodyPr/>
                    <a:lstStyle/>
                    <a:p>
                      <a:pPr indent="71755">
                        <a:lnSpc>
                          <a:spcPct val="107000"/>
                        </a:lnSpc>
                        <a:spcAft>
                          <a:spcPts val="0"/>
                        </a:spcAft>
                      </a:pPr>
                      <a:r>
                        <a:rPr lang="et-EE" sz="1000" b="1" kern="1200" dirty="0">
                          <a:solidFill>
                            <a:srgbClr val="0000FF"/>
                          </a:solidFill>
                          <a:effectLst/>
                          <a:latin typeface="+mn-lt"/>
                          <a:ea typeface="Calibri" panose="020F0502020204030204" pitchFamily="34" charset="0"/>
                          <a:cs typeface="Times New Roman" panose="02020603050405020304" pitchFamily="18" charset="0"/>
                        </a:rPr>
                        <a:t>5. Peamised ressursid </a:t>
                      </a:r>
                      <a:endParaRPr lang="en-GB" sz="1000" kern="1200" dirty="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Valdkonna digipöörde elluviimisesse panustavad kõik valitsemisala asutused</a:t>
                      </a:r>
                    </a:p>
                    <a:p>
                      <a:pPr marL="171450" indent="-171450">
                        <a:lnSpc>
                          <a:spcPct val="107000"/>
                        </a:lnSpc>
                        <a:spcAft>
                          <a:spcPts val="0"/>
                        </a:spcAft>
                        <a:buFont typeface="Arial" panose="020B0604020202020204" pitchFamily="34" charset="0"/>
                        <a:buChar cha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Valdkonna digistrateegia elluviimiseks taaskäivitati valitsemisala IT nõukogu , mis korraldab strateegia elluviimist. </a:t>
                      </a:r>
                    </a:p>
                    <a:p>
                      <a:pPr marL="171450" indent="-171450">
                        <a:lnSpc>
                          <a:spcPct val="107000"/>
                        </a:lnSpc>
                        <a:spcAft>
                          <a:spcPts val="0"/>
                        </a:spcAft>
                        <a:buFont typeface="Arial" panose="020B0604020202020204" pitchFamily="34" charset="0"/>
                        <a:buChar cha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2023 aastal alanud 18-kuulises tegevuskavas saime rahastuse üldiseks digipädevuse tõstmiseks  (valitsemisalaülene koolitusprogramm), millega tööd juba alanud. </a:t>
                      </a:r>
                    </a:p>
                    <a:p>
                      <a:pPr marL="171450" indent="-171450">
                        <a:lnSpc>
                          <a:spcPct val="107000"/>
                        </a:lnSpc>
                        <a:spcAft>
                          <a:spcPts val="0"/>
                        </a:spcAft>
                        <a:buFont typeface="Arial" panose="020B0604020202020204" pitchFamily="34" charset="0"/>
                        <a:buChar char="•"/>
                      </a:pPr>
                      <a:r>
                        <a:rPr lang="et-EE" sz="700" kern="1200" baseline="0" dirty="0">
                          <a:solidFill>
                            <a:schemeClr val="tx1"/>
                          </a:solidFill>
                          <a:effectLst/>
                          <a:latin typeface="+mn-lt"/>
                          <a:ea typeface="Calibri" panose="020F0502020204030204" pitchFamily="34" charset="0"/>
                          <a:cs typeface="Times New Roman" panose="02020603050405020304" pitchFamily="18" charset="0"/>
                        </a:rPr>
                        <a:t>Valitsemisalas on digipöörde eesmärgil ressursse ringi vaadatud toetamaks digipöördeks vajalikku personali vajadust. Oleme töösse saamas 2023 alanud tegevuskava raames planeeritud rolle. 2024 algaval perioodil taotleme veel täiendavaid vajalikke rolle.</a:t>
                      </a:r>
                      <a:endParaRPr lang="en-GB" sz="70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endParaRPr lang="et-EE" sz="1000" kern="1200" baseline="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Calibri" panose="020F0502020204030204" pitchFamily="34" charset="0"/>
                          <a:cs typeface="Times New Roman" panose="02020603050405020304" pitchFamily="18" charset="0"/>
                        </a:rPr>
                        <a:t>6. Tegevused, ajakava, eelarve</a:t>
                      </a:r>
                    </a:p>
                    <a:p>
                      <a:pPr marL="0" indent="0">
                        <a:lnSpc>
                          <a:spcPct val="107000"/>
                        </a:lnSpc>
                        <a:spcAft>
                          <a:spcPts val="0"/>
                        </a:spcAft>
                        <a:buFont typeface="Arial" panose="020B0604020202020204" pitchFamily="34" charset="0"/>
                        <a:buNone/>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Eesmärgi jaoks vajalikud uued </a:t>
                      </a:r>
                      <a:r>
                        <a:rPr lang="et-EE" sz="800" b="0" kern="1200" baseline="0" dirty="0" err="1">
                          <a:solidFill>
                            <a:schemeClr val="tx1"/>
                          </a:solidFill>
                          <a:effectLst/>
                          <a:latin typeface="+mn-lt"/>
                          <a:ea typeface="Calibri" panose="020F0502020204030204" pitchFamily="34" charset="0"/>
                          <a:cs typeface="Times New Roman" panose="02020603050405020304" pitchFamily="18" charset="0"/>
                        </a:rPr>
                        <a:t>taodeldavad</a:t>
                      </a: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 tegevused (kuni 2025 lõpuni):</a:t>
                      </a:r>
                    </a:p>
                    <a:p>
                      <a:pPr marL="171450" indent="-171450">
                        <a:lnSpc>
                          <a:spcPct val="107000"/>
                        </a:lnSpc>
                        <a:spcAft>
                          <a:spcPts val="0"/>
                        </a:spcAft>
                        <a:buFont typeface="Arial" panose="020B0604020202020204" pitchFamily="34" charset="0"/>
                        <a:buChar char="•"/>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Andmestrateegia analüüs – </a:t>
                      </a:r>
                      <a:r>
                        <a:rPr lang="et-EE" sz="800" b="1" kern="1200" baseline="0" dirty="0">
                          <a:solidFill>
                            <a:schemeClr val="tx1"/>
                          </a:solidFill>
                          <a:effectLst/>
                          <a:latin typeface="+mn-lt"/>
                          <a:ea typeface="Calibri" panose="020F0502020204030204" pitchFamily="34" charset="0"/>
                          <a:cs typeface="Times New Roman" panose="02020603050405020304" pitchFamily="18" charset="0"/>
                        </a:rPr>
                        <a:t>50 000 Eurot</a:t>
                      </a:r>
                    </a:p>
                    <a:p>
                      <a:pPr marL="171450" marR="0" lvl="0"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kern="1200" baseline="0" dirty="0" err="1">
                          <a:solidFill>
                            <a:schemeClr val="tx1"/>
                          </a:solidFill>
                          <a:effectLst/>
                          <a:latin typeface="+mn-lt"/>
                          <a:ea typeface="Calibri" panose="020F0502020204030204" pitchFamily="34" charset="0"/>
                          <a:cs typeface="Times New Roman" panose="02020603050405020304" pitchFamily="18" charset="0"/>
                        </a:rPr>
                        <a:t>Angulari</a:t>
                      </a: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 väljavahetus </a:t>
                      </a:r>
                      <a:r>
                        <a:rPr lang="et-EE" sz="800" b="0" kern="1200" baseline="0" dirty="0" err="1">
                          <a:solidFill>
                            <a:schemeClr val="tx1"/>
                          </a:solidFill>
                          <a:effectLst/>
                          <a:latin typeface="+mn-lt"/>
                          <a:ea typeface="Calibri" panose="020F0502020204030204" pitchFamily="34" charset="0"/>
                          <a:cs typeface="Times New Roman" panose="02020603050405020304" pitchFamily="18" charset="0"/>
                        </a:rPr>
                        <a:t>ePRIAs</a:t>
                      </a: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 </a:t>
                      </a:r>
                      <a:r>
                        <a:rPr lang="et-EE" sz="800" b="1" kern="1200" baseline="0" dirty="0">
                          <a:solidFill>
                            <a:schemeClr val="tx1"/>
                          </a:solidFill>
                          <a:effectLst/>
                          <a:latin typeface="+mn-lt"/>
                          <a:ea typeface="Calibri" panose="020F0502020204030204" pitchFamily="34" charset="0"/>
                          <a:cs typeface="Times New Roman" panose="02020603050405020304" pitchFamily="18" charset="0"/>
                        </a:rPr>
                        <a:t>300 000 Eurot</a:t>
                      </a:r>
                    </a:p>
                    <a:p>
                      <a:pPr marL="171450" indent="-171450">
                        <a:lnSpc>
                          <a:spcPct val="107000"/>
                        </a:lnSpc>
                        <a:spcAft>
                          <a:spcPts val="0"/>
                        </a:spcAft>
                        <a:buFont typeface="Arial" panose="020B0604020202020204" pitchFamily="34" charset="0"/>
                        <a:buChar char="•"/>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PTA Menetlusinfosüsteem (MEIS) – </a:t>
                      </a:r>
                      <a:r>
                        <a:rPr lang="et-EE" sz="800" b="1" kern="1200" baseline="0" dirty="0">
                          <a:solidFill>
                            <a:schemeClr val="tx1"/>
                          </a:solidFill>
                          <a:effectLst/>
                          <a:latin typeface="+mn-lt"/>
                          <a:ea typeface="Calibri" panose="020F0502020204030204" pitchFamily="34" charset="0"/>
                          <a:cs typeface="Times New Roman" panose="02020603050405020304" pitchFamily="18" charset="0"/>
                        </a:rPr>
                        <a:t>1 367 500 Eurot</a:t>
                      </a:r>
                    </a:p>
                    <a:p>
                      <a:pPr marL="171450" indent="-171450">
                        <a:lnSpc>
                          <a:spcPct val="107000"/>
                        </a:lnSpc>
                        <a:spcAft>
                          <a:spcPts val="0"/>
                        </a:spcAft>
                        <a:buFont typeface="Arial" panose="020B0604020202020204" pitchFamily="34" charset="0"/>
                        <a:buChar char="•"/>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Pindalatoetuste süsteemi arenduste analüüs (TAKS)  - </a:t>
                      </a:r>
                      <a:r>
                        <a:rPr lang="et-EE" sz="800" b="1" kern="1200" baseline="0" dirty="0">
                          <a:solidFill>
                            <a:schemeClr val="tx1"/>
                          </a:solidFill>
                          <a:effectLst/>
                          <a:latin typeface="+mn-lt"/>
                          <a:ea typeface="Calibri" panose="020F0502020204030204" pitchFamily="34" charset="0"/>
                          <a:cs typeface="Times New Roman" panose="02020603050405020304" pitchFamily="18" charset="0"/>
                        </a:rPr>
                        <a:t>100 000 Eurot</a:t>
                      </a:r>
                    </a:p>
                    <a:p>
                      <a:pPr marL="171450" marR="0" lvl="0"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Krati integratsioon asutusse  -</a:t>
                      </a:r>
                      <a:r>
                        <a:rPr lang="et-EE" sz="800" b="1" kern="1200" baseline="0" dirty="0">
                          <a:solidFill>
                            <a:schemeClr val="tx1"/>
                          </a:solidFill>
                          <a:effectLst/>
                          <a:latin typeface="+mn-lt"/>
                          <a:ea typeface="Calibri" panose="020F0502020204030204" pitchFamily="34" charset="0"/>
                          <a:cs typeface="Times New Roman" panose="02020603050405020304" pitchFamily="18" charset="0"/>
                        </a:rPr>
                        <a:t>208 184 Eurot</a:t>
                      </a:r>
                    </a:p>
                    <a:p>
                      <a:pPr marL="171450" indent="-171450">
                        <a:lnSpc>
                          <a:spcPct val="107000"/>
                        </a:lnSpc>
                        <a:spcAft>
                          <a:spcPts val="0"/>
                        </a:spcAft>
                        <a:buFont typeface="Arial" panose="020B0604020202020204" pitchFamily="34" charset="0"/>
                        <a:buChar char="•"/>
                      </a:pPr>
                      <a:r>
                        <a:rPr lang="et-EE" sz="800" b="1" kern="1200" baseline="0" dirty="0">
                          <a:solidFill>
                            <a:schemeClr val="tx1"/>
                          </a:solidFill>
                          <a:effectLst/>
                          <a:latin typeface="+mn-lt"/>
                          <a:ea typeface="Calibri" panose="020F0502020204030204" pitchFamily="34" charset="0"/>
                          <a:cs typeface="Times New Roman" panose="02020603050405020304" pitchFamily="18" charset="0"/>
                        </a:rPr>
                        <a:t>2024 jooksul saab veel mitu projekti taotlusküpseks –</a:t>
                      </a: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 ülevaatuse korras anname need hindamisse</a:t>
                      </a:r>
                    </a:p>
                    <a:p>
                      <a:pPr marL="0" marR="0" lvl="0" indent="0" algn="l" defTabSz="675010" rtl="0" eaLnBrk="1" fontAlgn="auto" latinLnBrk="0" hangingPunct="1">
                        <a:lnSpc>
                          <a:spcPct val="107000"/>
                        </a:lnSpc>
                        <a:spcBef>
                          <a:spcPts val="0"/>
                        </a:spcBef>
                        <a:spcAft>
                          <a:spcPts val="0"/>
                        </a:spcAft>
                        <a:buClrTx/>
                        <a:buSzTx/>
                        <a:buFont typeface="Arial" panose="020B0604020202020204" pitchFamily="34" charset="0"/>
                        <a:buNone/>
                        <a:tabLst/>
                        <a:defRPr/>
                      </a:pPr>
                      <a:r>
                        <a:rPr lang="et-EE" sz="800" b="0" dirty="0">
                          <a:solidFill>
                            <a:schemeClr val="tx1"/>
                          </a:solidFill>
                          <a:effectLst/>
                          <a:latin typeface="+mn-lt"/>
                          <a:ea typeface="Calibri" panose="020F0502020204030204" pitchFamily="34" charset="0"/>
                          <a:cs typeface="Times New Roman" panose="02020603050405020304" pitchFamily="18" charset="0"/>
                        </a:rPr>
                        <a:t>Valdkonna digipöörde</a:t>
                      </a:r>
                      <a:r>
                        <a:rPr lang="et-EE" sz="800" b="0" baseline="0" dirty="0">
                          <a:solidFill>
                            <a:schemeClr val="tx1"/>
                          </a:solidFill>
                          <a:effectLst/>
                          <a:latin typeface="+mn-lt"/>
                          <a:ea typeface="Calibri" panose="020F0502020204030204" pitchFamily="34" charset="0"/>
                          <a:cs typeface="Times New Roman" panose="02020603050405020304" pitchFamily="18" charset="0"/>
                        </a:rPr>
                        <a:t> läbiviimiseks </a:t>
                      </a:r>
                      <a:r>
                        <a:rPr lang="et-EE" sz="800" b="0" dirty="0">
                          <a:solidFill>
                            <a:schemeClr val="tx1"/>
                          </a:solidFill>
                          <a:effectLst/>
                          <a:latin typeface="+mn-lt"/>
                          <a:ea typeface="Calibri" panose="020F0502020204030204" pitchFamily="34" charset="0"/>
                          <a:cs typeface="Times New Roman" panose="02020603050405020304" pitchFamily="18" charset="0"/>
                        </a:rPr>
                        <a:t>taotleme</a:t>
                      </a:r>
                      <a:r>
                        <a:rPr lang="et-EE" sz="800" b="0" baseline="0" dirty="0">
                          <a:solidFill>
                            <a:schemeClr val="tx1"/>
                          </a:solidFill>
                          <a:effectLst/>
                          <a:latin typeface="+mn-lt"/>
                          <a:ea typeface="Calibri" panose="020F0502020204030204" pitchFamily="34" charset="0"/>
                          <a:cs typeface="Times New Roman" panose="02020603050405020304" pitchFamily="18" charset="0"/>
                        </a:rPr>
                        <a:t> SF vahendeid juurde </a:t>
                      </a:r>
                      <a:r>
                        <a:rPr lang="et-EE" sz="800" b="1" baseline="0" dirty="0">
                          <a:solidFill>
                            <a:schemeClr val="tx1"/>
                          </a:solidFill>
                          <a:effectLst/>
                          <a:latin typeface="+mn-lt"/>
                          <a:ea typeface="Calibri" panose="020F0502020204030204" pitchFamily="34" charset="0"/>
                          <a:cs typeface="Times New Roman" panose="02020603050405020304" pitchFamily="18" charset="0"/>
                        </a:rPr>
                        <a:t>2 025 684 </a:t>
                      </a:r>
                      <a:r>
                        <a:rPr lang="et-EE" sz="800" b="0" baseline="0" dirty="0">
                          <a:solidFill>
                            <a:schemeClr val="tx1"/>
                          </a:solidFill>
                          <a:effectLst/>
                          <a:latin typeface="+mn-lt"/>
                          <a:ea typeface="Calibri" panose="020F0502020204030204" pitchFamily="34" charset="0"/>
                          <a:cs typeface="Times New Roman" panose="02020603050405020304" pitchFamily="18" charset="0"/>
                        </a:rPr>
                        <a:t>Eurot juurde ja </a:t>
                      </a:r>
                      <a:r>
                        <a:rPr lang="et-EE" sz="800" b="1" baseline="0" dirty="0">
                          <a:solidFill>
                            <a:schemeClr val="tx1"/>
                          </a:solidFill>
                          <a:effectLst/>
                          <a:latin typeface="+mn-lt"/>
                          <a:ea typeface="Calibri" panose="020F0502020204030204" pitchFamily="34" charset="0"/>
                          <a:cs typeface="Times New Roman" panose="02020603050405020304" pitchFamily="18" charset="0"/>
                        </a:rPr>
                        <a:t>RES vahenditest 5 885 602 eurot </a:t>
                      </a:r>
                      <a:r>
                        <a:rPr lang="et-EE" sz="800" b="0" baseline="0" dirty="0">
                          <a:solidFill>
                            <a:schemeClr val="tx1"/>
                          </a:solidFill>
                          <a:effectLst/>
                          <a:latin typeface="+mn-lt"/>
                          <a:ea typeface="Calibri" panose="020F0502020204030204" pitchFamily="34" charset="0"/>
                          <a:cs typeface="Times New Roman" panose="02020603050405020304" pitchFamily="18" charset="0"/>
                        </a:rPr>
                        <a:t>püsikulude katmiseks . </a:t>
                      </a:r>
                      <a:endParaRPr lang="et-EE" sz="800" b="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675010" rtl="0" eaLnBrk="1" fontAlgn="auto" latinLnBrk="0" hangingPunct="1">
                        <a:lnSpc>
                          <a:spcPct val="107000"/>
                        </a:lnSpc>
                        <a:spcBef>
                          <a:spcPts val="0"/>
                        </a:spcBef>
                        <a:spcAft>
                          <a:spcPts val="0"/>
                        </a:spcAft>
                        <a:buClrTx/>
                        <a:buSzTx/>
                        <a:buFont typeface="Arial" panose="020B0604020202020204" pitchFamily="34" charset="0"/>
                        <a:buNone/>
                        <a:tabLst/>
                        <a:defRPr/>
                      </a:pPr>
                      <a:r>
                        <a:rPr lang="et-EE" sz="800" b="0" baseline="0" dirty="0">
                          <a:solidFill>
                            <a:schemeClr val="tx1"/>
                          </a:solidFill>
                          <a:effectLst/>
                          <a:latin typeface="+mn-lt"/>
                          <a:ea typeface="Calibri" panose="020F0502020204030204" pitchFamily="34" charset="0"/>
                          <a:cs typeface="Times New Roman" panose="02020603050405020304" pitchFamily="18" charset="0"/>
                        </a:rPr>
                        <a:t>Detailne vajadus koos selgitustega aastate lõikes koos pika perspektiiviga  on toodud lisa Excelis. </a:t>
                      </a:r>
                    </a:p>
                    <a:p>
                      <a:pPr marL="0" marR="0" lvl="0" indent="0" algn="l" defTabSz="675010" rtl="0" eaLnBrk="1" fontAlgn="auto" latinLnBrk="0" hangingPunct="1">
                        <a:lnSpc>
                          <a:spcPct val="107000"/>
                        </a:lnSpc>
                        <a:spcBef>
                          <a:spcPts val="0"/>
                        </a:spcBef>
                        <a:spcAft>
                          <a:spcPts val="0"/>
                        </a:spcAft>
                        <a:buClrTx/>
                        <a:buSzTx/>
                        <a:buFont typeface="Arial" panose="020B0604020202020204" pitchFamily="34" charset="0"/>
                        <a:buNone/>
                        <a:tabLst/>
                        <a:defRPr/>
                      </a:pPr>
                      <a:r>
                        <a:rPr lang="et-EE" sz="800" b="0" baseline="0" dirty="0">
                          <a:solidFill>
                            <a:schemeClr val="tx1"/>
                          </a:solidFill>
                          <a:effectLst/>
                          <a:latin typeface="+mn-lt"/>
                          <a:ea typeface="Calibri" panose="020F0502020204030204" pitchFamily="34" charset="0"/>
                          <a:cs typeface="Times New Roman" panose="02020603050405020304" pitchFamily="18" charset="0"/>
                        </a:rPr>
                        <a:t>2023 kevadel taotletud tegevused kõik töös. </a:t>
                      </a:r>
                      <a:r>
                        <a:rPr lang="et-EE" sz="800" b="1" baseline="0" dirty="0">
                          <a:solidFill>
                            <a:schemeClr val="tx1"/>
                          </a:solidFill>
                          <a:effectLst/>
                          <a:latin typeface="+mn-lt"/>
                          <a:ea typeface="Calibri" panose="020F0502020204030204" pitchFamily="34" charset="0"/>
                          <a:cs typeface="Times New Roman" panose="02020603050405020304" pitchFamily="18" charset="0"/>
                        </a:rPr>
                        <a:t>Digipöördest rahastatud Maavärava projektist soovime loobuda, sest mh seoses laienenud </a:t>
                      </a:r>
                      <a:r>
                        <a:rPr lang="et-EE" sz="800" b="1" baseline="0" dirty="0" err="1">
                          <a:solidFill>
                            <a:schemeClr val="tx1"/>
                          </a:solidFill>
                          <a:effectLst/>
                          <a:latin typeface="+mn-lt"/>
                          <a:ea typeface="Calibri" panose="020F0502020204030204" pitchFamily="34" charset="0"/>
                          <a:cs typeface="Times New Roman" panose="02020603050405020304" pitchFamily="18" charset="0"/>
                        </a:rPr>
                        <a:t>VA’ga</a:t>
                      </a:r>
                      <a:r>
                        <a:rPr lang="et-EE" sz="800" b="1" baseline="0" dirty="0">
                          <a:solidFill>
                            <a:schemeClr val="tx1"/>
                          </a:solidFill>
                          <a:effectLst/>
                          <a:latin typeface="+mn-lt"/>
                          <a:ea typeface="Calibri" panose="020F0502020204030204" pitchFamily="34" charset="0"/>
                          <a:cs typeface="Times New Roman" panose="02020603050405020304" pitchFamily="18" charset="0"/>
                        </a:rPr>
                        <a:t> on äriline vajadus muutunud. </a:t>
                      </a:r>
                      <a:endParaRPr lang="en-GB" sz="800" b="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endParaRPr lang="en-GB" sz="1000" b="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Calibri" panose="020F0502020204030204" pitchFamily="34" charset="0"/>
                          <a:cs typeface="Times New Roman" panose="02020603050405020304" pitchFamily="18" charset="0"/>
                        </a:rPr>
                        <a:t>7. Digipöörde eeltingimused</a:t>
                      </a:r>
                    </a:p>
                    <a:p>
                      <a:pPr marL="171450" indent="-171450" algn="just">
                        <a:lnSpc>
                          <a:spcPct val="107000"/>
                        </a:lnSpc>
                        <a:spcAft>
                          <a:spcPts val="0"/>
                        </a:spcAft>
                        <a:buFont typeface="Arial" panose="020B0604020202020204" pitchFamily="34" charset="0"/>
                        <a:buChar char="•"/>
                      </a:pPr>
                      <a:r>
                        <a:rPr lang="et-EE" sz="900" b="0" kern="1200" dirty="0">
                          <a:solidFill>
                            <a:schemeClr val="tx1"/>
                          </a:solidFill>
                          <a:effectLst/>
                          <a:latin typeface="+mn-lt"/>
                          <a:ea typeface="Calibri" panose="020F0502020204030204" pitchFamily="34" charset="0"/>
                          <a:cs typeface="Times New Roman" panose="02020603050405020304" pitchFamily="18" charset="0"/>
                        </a:rPr>
                        <a:t>Kogu</a:t>
                      </a: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 valitsemisala digipöörde elluviimisel juhindume mh DÜA 2030 eesmärkidest: fookuses on kasutajakesksed kvaliteetsed digiteenused  ja andmepõhine otsustusprotsess</a:t>
                      </a:r>
                    </a:p>
                    <a:p>
                      <a:pPr marL="171450" indent="-171450" algn="just">
                        <a:lnSpc>
                          <a:spcPct val="107000"/>
                        </a:lnSpc>
                        <a:spcAft>
                          <a:spcPts val="0"/>
                        </a:spcAft>
                        <a:buFont typeface="Arial" panose="020B0604020202020204" pitchFamily="34" charset="0"/>
                        <a:buChar char="•"/>
                      </a:pP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Teenuste arendamisel lähtume digiteenuste arendamise aluspõhimõtetest (10 käsku)</a:t>
                      </a:r>
                    </a:p>
                    <a:p>
                      <a:pPr marL="171450" indent="-171450" algn="just">
                        <a:lnSpc>
                          <a:spcPct val="107000"/>
                        </a:lnSpc>
                        <a:spcAft>
                          <a:spcPts val="0"/>
                        </a:spcAft>
                        <a:buFont typeface="Arial" panose="020B0604020202020204" pitchFamily="34" charset="0"/>
                        <a:buChar char="•"/>
                      </a:pP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Arvestame riigiüleste ristfunktsionaalsete nõuetega</a:t>
                      </a:r>
                    </a:p>
                    <a:p>
                      <a:pPr marL="171450" indent="-171450" algn="just">
                        <a:lnSpc>
                          <a:spcPct val="107000"/>
                        </a:lnSpc>
                        <a:spcAft>
                          <a:spcPts val="0"/>
                        </a:spcAft>
                        <a:buFont typeface="Arial" panose="020B0604020202020204" pitchFamily="34" charset="0"/>
                        <a:buChar char="•"/>
                      </a:pP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Võtame kasutusele andmejälgija õppkasutajatele suunatud digiteenustes</a:t>
                      </a:r>
                    </a:p>
                    <a:p>
                      <a:pPr marL="171450" indent="-171450" algn="just">
                        <a:lnSpc>
                          <a:spcPct val="107000"/>
                        </a:lnSpc>
                        <a:spcAft>
                          <a:spcPts val="0"/>
                        </a:spcAft>
                        <a:buFont typeface="Arial" panose="020B0604020202020204" pitchFamily="34" charset="0"/>
                        <a:buChar char="•"/>
                      </a:pP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Koolitatud ja komplekteeritud meeskond</a:t>
                      </a:r>
                    </a:p>
                    <a:p>
                      <a:pPr marL="171450" indent="-171450" algn="just">
                        <a:lnSpc>
                          <a:spcPct val="107000"/>
                        </a:lnSpc>
                        <a:spcAft>
                          <a:spcPts val="0"/>
                        </a:spcAft>
                        <a:buFont typeface="Arial" panose="020B0604020202020204" pitchFamily="34" charset="0"/>
                        <a:buChar char="•"/>
                      </a:pP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Taaskasutame riigiüleseid lahendusi ja komponente</a:t>
                      </a:r>
                    </a:p>
                    <a:p>
                      <a:pPr marL="171450" indent="-171450" algn="just">
                        <a:lnSpc>
                          <a:spcPct val="107000"/>
                        </a:lnSpc>
                        <a:spcAft>
                          <a:spcPts val="0"/>
                        </a:spcAft>
                        <a:buFont typeface="Arial" panose="020B0604020202020204" pitchFamily="34" charset="0"/>
                        <a:buChar char="•"/>
                      </a:pP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Teenuseid </a:t>
                      </a:r>
                      <a:r>
                        <a:rPr lang="fi-FI" sz="900" b="0" kern="1200" baseline="0" dirty="0" err="1">
                          <a:solidFill>
                            <a:schemeClr val="tx1"/>
                          </a:solidFill>
                          <a:effectLst/>
                          <a:latin typeface="+mn-lt"/>
                          <a:ea typeface="Calibri" panose="020F0502020204030204" pitchFamily="34" charset="0"/>
                          <a:cs typeface="Times New Roman" panose="02020603050405020304" pitchFamily="18" charset="0"/>
                        </a:rPr>
                        <a:t>arend</a:t>
                      </a:r>
                      <a:r>
                        <a:rPr lang="et-EE" sz="900" b="0" kern="1200" baseline="0" dirty="0" err="1">
                          <a:solidFill>
                            <a:schemeClr val="tx1"/>
                          </a:solidFill>
                          <a:effectLst/>
                          <a:latin typeface="+mn-lt"/>
                          <a:ea typeface="Calibri" panose="020F0502020204030204" pitchFamily="34" charset="0"/>
                          <a:cs typeface="Times New Roman" panose="02020603050405020304" pitchFamily="18" charset="0"/>
                        </a:rPr>
                        <a:t>ame</a:t>
                      </a: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 vastavalt </a:t>
                      </a:r>
                      <a:r>
                        <a:rPr lang="fi-FI" sz="900" b="0" kern="1200" baseline="0" dirty="0">
                          <a:solidFill>
                            <a:schemeClr val="tx1"/>
                          </a:solidFill>
                          <a:effectLst/>
                          <a:latin typeface="+mn-lt"/>
                          <a:ea typeface="Calibri" panose="020F0502020204030204" pitchFamily="34" charset="0"/>
                          <a:cs typeface="Times New Roman" panose="02020603050405020304" pitchFamily="18" charset="0"/>
                        </a:rPr>
                        <a:t> </a:t>
                      </a:r>
                      <a:r>
                        <a:rPr lang="fi-FI" sz="900" b="0" kern="1200" baseline="0" dirty="0" err="1">
                          <a:solidFill>
                            <a:schemeClr val="tx1"/>
                          </a:solidFill>
                          <a:effectLst/>
                          <a:latin typeface="+mn-lt"/>
                          <a:ea typeface="Calibri" panose="020F0502020204030204" pitchFamily="34" charset="0"/>
                          <a:cs typeface="Times New Roman" panose="02020603050405020304" pitchFamily="18" charset="0"/>
                        </a:rPr>
                        <a:t>infoturbe</a:t>
                      </a:r>
                      <a:r>
                        <a:rPr lang="fi-FI" sz="900" b="0" kern="1200" baseline="0" dirty="0">
                          <a:solidFill>
                            <a:schemeClr val="tx1"/>
                          </a:solidFill>
                          <a:effectLst/>
                          <a:latin typeface="+mn-lt"/>
                          <a:ea typeface="Calibri" panose="020F0502020204030204" pitchFamily="34" charset="0"/>
                          <a:cs typeface="Times New Roman" panose="02020603050405020304" pitchFamily="18" charset="0"/>
                        </a:rPr>
                        <a:t> </a:t>
                      </a:r>
                      <a:r>
                        <a:rPr lang="fi-FI" sz="900" b="0" kern="1200" baseline="0" dirty="0" err="1">
                          <a:solidFill>
                            <a:schemeClr val="tx1"/>
                          </a:solidFill>
                          <a:effectLst/>
                          <a:latin typeface="+mn-lt"/>
                          <a:ea typeface="Calibri" panose="020F0502020204030204" pitchFamily="34" charset="0"/>
                          <a:cs typeface="Times New Roman" panose="02020603050405020304" pitchFamily="18" charset="0"/>
                        </a:rPr>
                        <a:t>nõuetele</a:t>
                      </a: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 (EITS/ISO)</a:t>
                      </a:r>
                    </a:p>
                    <a:p>
                      <a:pPr marL="171450" indent="-171450" algn="just">
                        <a:lnSpc>
                          <a:spcPct val="107000"/>
                        </a:lnSpc>
                        <a:spcAft>
                          <a:spcPts val="0"/>
                        </a:spcAft>
                        <a:buFont typeface="Arial" panose="020B0604020202020204" pitchFamily="34" charset="0"/>
                        <a:buChar char="•"/>
                      </a:pP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Ajakohased a</a:t>
                      </a:r>
                      <a:r>
                        <a:rPr lang="fi-FI" sz="900" b="0" kern="1200" baseline="0" dirty="0" err="1">
                          <a:solidFill>
                            <a:schemeClr val="tx1"/>
                          </a:solidFill>
                          <a:effectLst/>
                          <a:latin typeface="+mn-lt"/>
                          <a:ea typeface="Calibri" panose="020F0502020204030204" pitchFamily="34" charset="0"/>
                          <a:cs typeface="Times New Roman" panose="02020603050405020304" pitchFamily="18" charset="0"/>
                        </a:rPr>
                        <a:t>vaandme</a:t>
                      </a: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d on leitavad avaandmete</a:t>
                      </a:r>
                      <a:r>
                        <a:rPr lang="fi-FI" sz="900" b="0" kern="1200" baseline="0" dirty="0">
                          <a:solidFill>
                            <a:schemeClr val="tx1"/>
                          </a:solidFill>
                          <a:effectLst/>
                          <a:latin typeface="+mn-lt"/>
                          <a:ea typeface="Calibri" panose="020F0502020204030204" pitchFamily="34" charset="0"/>
                          <a:cs typeface="Times New Roman" panose="02020603050405020304" pitchFamily="18" charset="0"/>
                        </a:rPr>
                        <a:t> </a:t>
                      </a:r>
                      <a:r>
                        <a:rPr lang="fi-FI" sz="900" b="0" kern="1200" baseline="0" dirty="0" err="1">
                          <a:solidFill>
                            <a:schemeClr val="tx1"/>
                          </a:solidFill>
                          <a:effectLst/>
                          <a:latin typeface="+mn-lt"/>
                          <a:ea typeface="Calibri" panose="020F0502020204030204" pitchFamily="34" charset="0"/>
                          <a:cs typeface="Times New Roman" panose="02020603050405020304" pitchFamily="18" charset="0"/>
                        </a:rPr>
                        <a:t>portaal</a:t>
                      </a:r>
                      <a:r>
                        <a:rPr lang="et-EE" sz="900" b="0" kern="1200" baseline="0" dirty="0" err="1">
                          <a:solidFill>
                            <a:schemeClr val="tx1"/>
                          </a:solidFill>
                          <a:effectLst/>
                          <a:latin typeface="+mn-lt"/>
                          <a:ea typeface="Calibri" panose="020F0502020204030204" pitchFamily="34" charset="0"/>
                          <a:cs typeface="Times New Roman" panose="02020603050405020304" pitchFamily="18" charset="0"/>
                        </a:rPr>
                        <a:t>is</a:t>
                      </a:r>
                      <a:r>
                        <a:rPr lang="et-EE" sz="900" b="0" kern="1200" baseline="0" dirty="0">
                          <a:solidFill>
                            <a:schemeClr val="tx1"/>
                          </a:solidFill>
                          <a:effectLst/>
                          <a:latin typeface="+mn-lt"/>
                          <a:ea typeface="Calibri" panose="020F0502020204030204" pitchFamily="34" charset="0"/>
                          <a:cs typeface="Times New Roman" panose="02020603050405020304" pitchFamily="18" charset="0"/>
                        </a:rPr>
                        <a:t>.</a:t>
                      </a:r>
                      <a:endParaRPr lang="en-GB" sz="900" b="0" kern="1200" baseline="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161106">
                <a:tc>
                  <a:txBody>
                    <a:bodyPr/>
                    <a:lstStyle/>
                    <a:p>
                      <a:pPr marL="107315" indent="-90170">
                        <a:lnSpc>
                          <a:spcPct val="107000"/>
                        </a:lnSpc>
                        <a:spcAft>
                          <a:spcPts val="0"/>
                        </a:spcAft>
                      </a:pPr>
                      <a:r>
                        <a:rPr lang="et-EE" sz="1000" b="1" dirty="0">
                          <a:solidFill>
                            <a:srgbClr val="0000FF"/>
                          </a:solidFill>
                          <a:effectLst/>
                          <a:latin typeface="+mn-lt"/>
                          <a:ea typeface="Calibri" panose="020F0502020204030204" pitchFamily="34" charset="0"/>
                          <a:cs typeface="Times New Roman" panose="02020603050405020304" pitchFamily="18" charset="0"/>
                        </a:rPr>
                        <a:t>8. Digipöörde kasutajate grupid/huvigrupid</a:t>
                      </a:r>
                    </a:p>
                    <a:p>
                      <a:pPr marL="171450" indent="-171450">
                        <a:lnSpc>
                          <a:spcPct val="107000"/>
                        </a:lnSpc>
                        <a:spcAft>
                          <a:spcPts val="0"/>
                        </a:spcAft>
                        <a:buFont typeface="Arial" panose="020B0604020202020204" pitchFamily="34" charset="0"/>
                        <a:buChar char="•"/>
                      </a:pPr>
                      <a:r>
                        <a:rPr lang="et-EE" sz="1000" dirty="0">
                          <a:solidFill>
                            <a:schemeClr val="tx1"/>
                          </a:solidFill>
                          <a:effectLst/>
                          <a:latin typeface="+mn-lt"/>
                          <a:ea typeface="Calibri" panose="020F0502020204030204" pitchFamily="34" charset="0"/>
                          <a:cs typeface="Times New Roman" panose="02020603050405020304" pitchFamily="18" charset="0"/>
                        </a:rPr>
                        <a:t>Maaelu ja toidu valdkonna</a:t>
                      </a:r>
                      <a:r>
                        <a:rPr lang="et-EE" sz="1000" baseline="0" dirty="0">
                          <a:solidFill>
                            <a:schemeClr val="tx1"/>
                          </a:solidFill>
                          <a:effectLst/>
                          <a:latin typeface="+mn-lt"/>
                          <a:ea typeface="Calibri" panose="020F0502020204030204" pitchFamily="34" charset="0"/>
                          <a:cs typeface="Times New Roman" panose="02020603050405020304" pitchFamily="18" charset="0"/>
                        </a:rPr>
                        <a:t> sektor</a:t>
                      </a:r>
                    </a:p>
                    <a:p>
                      <a:pPr marL="171450" indent="-171450">
                        <a:lnSpc>
                          <a:spcPct val="107000"/>
                        </a:lnSpc>
                        <a:spcAft>
                          <a:spcPts val="0"/>
                        </a:spcAft>
                        <a:buFont typeface="Arial" panose="020B0604020202020204" pitchFamily="34" charset="0"/>
                        <a:buChar char="•"/>
                      </a:pPr>
                      <a:r>
                        <a:rPr lang="et-EE" sz="1000" baseline="0" dirty="0">
                          <a:solidFill>
                            <a:schemeClr val="tx1"/>
                          </a:solidFill>
                          <a:effectLst/>
                          <a:latin typeface="+mn-lt"/>
                          <a:ea typeface="Calibri" panose="020F0502020204030204" pitchFamily="34" charset="0"/>
                          <a:cs typeface="Times New Roman" panose="02020603050405020304" pitchFamily="18" charset="0"/>
                        </a:rPr>
                        <a:t>Eesti rahvas toidu julgeoleku vaatenurgast</a:t>
                      </a:r>
                    </a:p>
                    <a:p>
                      <a:pPr marL="171450" indent="-171450">
                        <a:lnSpc>
                          <a:spcPct val="107000"/>
                        </a:lnSpc>
                        <a:spcAft>
                          <a:spcPts val="0"/>
                        </a:spcAft>
                        <a:buFont typeface="Arial" panose="020B0604020202020204" pitchFamily="34" charset="0"/>
                        <a:buChar char="•"/>
                      </a:pPr>
                      <a:r>
                        <a:rPr lang="et-EE" sz="1000" i="0" baseline="0" dirty="0" err="1">
                          <a:solidFill>
                            <a:schemeClr val="tx1"/>
                          </a:solidFill>
                          <a:effectLst/>
                          <a:latin typeface="+mn-lt"/>
                          <a:ea typeface="Calibri" panose="020F0502020204030204" pitchFamily="34" charset="0"/>
                          <a:cs typeface="Times New Roman" panose="02020603050405020304" pitchFamily="18" charset="0"/>
                        </a:rPr>
                        <a:t>ReM</a:t>
                      </a:r>
                      <a:r>
                        <a:rPr lang="et-EE" sz="1000" i="0" baseline="0" dirty="0">
                          <a:solidFill>
                            <a:schemeClr val="tx1"/>
                          </a:solidFill>
                          <a:effectLst/>
                          <a:latin typeface="+mn-lt"/>
                          <a:ea typeface="Calibri" panose="020F0502020204030204" pitchFamily="34" charset="0"/>
                          <a:cs typeface="Times New Roman" panose="02020603050405020304" pitchFamily="18" charset="0"/>
                        </a:rPr>
                        <a:t> valitsemisala asutused </a:t>
                      </a:r>
                    </a:p>
                    <a:p>
                      <a:pPr marL="171450" indent="-171450">
                        <a:lnSpc>
                          <a:spcPct val="107000"/>
                        </a:lnSpc>
                        <a:spcAft>
                          <a:spcPts val="0"/>
                        </a:spcAft>
                        <a:buFont typeface="Arial" panose="020B0604020202020204" pitchFamily="34" charset="0"/>
                        <a:buChar char="•"/>
                      </a:pPr>
                      <a:r>
                        <a:rPr lang="et-EE" sz="1000" i="0" baseline="0" dirty="0">
                          <a:solidFill>
                            <a:schemeClr val="tx1"/>
                          </a:solidFill>
                          <a:effectLst/>
                          <a:latin typeface="+mn-lt"/>
                          <a:ea typeface="Calibri" panose="020F0502020204030204" pitchFamily="34" charset="0"/>
                          <a:cs typeface="Times New Roman" panose="02020603050405020304" pitchFamily="18" charset="0"/>
                        </a:rPr>
                        <a:t>Euroopa komisjon jm institutsioonid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75000" rtl="0" eaLnBrk="1" fontAlgn="auto" latinLnBrk="0" hangingPunct="1">
                        <a:lnSpc>
                          <a:spcPct val="107000"/>
                        </a:lnSpc>
                        <a:spcBef>
                          <a:spcPts val="0"/>
                        </a:spcBef>
                        <a:spcAft>
                          <a:spcPts val="0"/>
                        </a:spcAft>
                        <a:buClrTx/>
                        <a:buSzTx/>
                        <a:buFontTx/>
                        <a:buNone/>
                        <a:tabLst/>
                        <a:defRPr/>
                      </a:pPr>
                      <a:r>
                        <a:rPr lang="et-EE" sz="1000" b="1" kern="1200" dirty="0">
                          <a:solidFill>
                            <a:srgbClr val="0000FF"/>
                          </a:solidFill>
                          <a:effectLst/>
                          <a:latin typeface="+mn-lt"/>
                          <a:ea typeface="Calibri" panose="020F0502020204030204" pitchFamily="34" charset="0"/>
                          <a:cs typeface="Times New Roman" panose="02020603050405020304" pitchFamily="18" charset="0"/>
                        </a:rPr>
                        <a:t>9. Digipöördega seotud k</a:t>
                      </a:r>
                      <a:r>
                        <a:rPr lang="et-EE" sz="1000" b="1" dirty="0">
                          <a:solidFill>
                            <a:srgbClr val="0000FF"/>
                          </a:solidFill>
                          <a:effectLst/>
                          <a:latin typeface="+mn-lt"/>
                          <a:ea typeface="Calibri" panose="020F0502020204030204" pitchFamily="34" charset="0"/>
                          <a:cs typeface="Times New Roman" panose="02020603050405020304" pitchFamily="18" charset="0"/>
                        </a:rPr>
                        <a:t>olmandad osapooled (sh partnerid)</a:t>
                      </a:r>
                      <a:endParaRPr lang="en-GB" sz="10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000" i="0" baseline="0" dirty="0">
                          <a:solidFill>
                            <a:schemeClr val="tx1"/>
                          </a:solidFill>
                          <a:effectLst/>
                          <a:latin typeface="+mn-lt"/>
                          <a:ea typeface="Calibri" panose="020F0502020204030204" pitchFamily="34" charset="0"/>
                          <a:cs typeface="Times New Roman" panose="02020603050405020304" pitchFamily="18" charset="0"/>
                        </a:rPr>
                        <a:t>Erasektori arendajad, kellele tehakse valitsemisala registrite andmed API-de kaudu lihtsasti kättesaadavaks erinevate teenuste arendamiseks. </a:t>
                      </a:r>
                    </a:p>
                    <a:p>
                      <a:pPr marL="171450" indent="-171450">
                        <a:lnSpc>
                          <a:spcPct val="107000"/>
                        </a:lnSpc>
                        <a:spcAft>
                          <a:spcPts val="0"/>
                        </a:spcAft>
                        <a:buFont typeface="Arial" panose="020B0604020202020204" pitchFamily="34" charset="0"/>
                        <a:buChar char="•"/>
                      </a:pPr>
                      <a:r>
                        <a:rPr lang="et-EE" sz="1000" i="0" baseline="0" dirty="0">
                          <a:solidFill>
                            <a:schemeClr val="tx1"/>
                          </a:solidFill>
                          <a:effectLst/>
                          <a:latin typeface="+mn-lt"/>
                          <a:ea typeface="Calibri" panose="020F0502020204030204" pitchFamily="34" charset="0"/>
                          <a:cs typeface="Times New Roman" panose="02020603050405020304" pitchFamily="18" charset="0"/>
                        </a:rPr>
                        <a:t>Erasektor, kes saab potentsiaalselt meie töödest saadud kogemusi eksportida</a:t>
                      </a:r>
                    </a:p>
                    <a:p>
                      <a:pPr marL="171450" indent="-171450">
                        <a:lnSpc>
                          <a:spcPct val="107000"/>
                        </a:lnSpc>
                        <a:spcAft>
                          <a:spcPts val="0"/>
                        </a:spcAft>
                        <a:buFont typeface="Arial" panose="020B0604020202020204" pitchFamily="34" charset="0"/>
                        <a:buChar char="•"/>
                      </a:pPr>
                      <a:r>
                        <a:rPr lang="et-EE" sz="1000" i="0" baseline="0" dirty="0">
                          <a:solidFill>
                            <a:schemeClr val="tx1"/>
                          </a:solidFill>
                          <a:effectLst/>
                          <a:latin typeface="+mn-lt"/>
                          <a:ea typeface="Calibri" panose="020F0502020204030204" pitchFamily="34" charset="0"/>
                          <a:cs typeface="Times New Roman" panose="02020603050405020304" pitchFamily="18" charset="0"/>
                        </a:rPr>
                        <a:t>Teised asutused (MKM, Statistikaamet jne), kellele oleme paremad partnerid erinevate proaktiivsete ja sündmusteenuste arendamiseks.</a:t>
                      </a:r>
                    </a:p>
                    <a:p>
                      <a:pPr marL="171450" indent="-171450">
                        <a:lnSpc>
                          <a:spcPct val="107000"/>
                        </a:lnSpc>
                        <a:spcAft>
                          <a:spcPts val="0"/>
                        </a:spcAft>
                        <a:buFont typeface="Arial" panose="020B0604020202020204" pitchFamily="34" charset="0"/>
                        <a:buChar char="•"/>
                      </a:pPr>
                      <a:r>
                        <a:rPr lang="et-EE" sz="1000" b="0" kern="1200" dirty="0">
                          <a:solidFill>
                            <a:schemeClr val="tx1"/>
                          </a:solidFill>
                          <a:effectLst/>
                          <a:latin typeface="+mn-lt"/>
                          <a:ea typeface="Calibri" panose="020F0502020204030204" pitchFamily="34" charset="0"/>
                          <a:cs typeface="Times New Roman" panose="02020603050405020304" pitchFamily="18" charset="0"/>
                        </a:rPr>
                        <a:t>Teadusasutused</a:t>
                      </a:r>
                      <a:endParaRPr lang="en-GB" sz="1000" b="0" kern="120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Calibri" panose="020F0502020204030204" pitchFamily="34" charset="0"/>
                          <a:cs typeface="Times New Roman" panose="02020603050405020304" pitchFamily="18" charset="0"/>
                        </a:rPr>
                        <a:t>10. Jätkusuutlikkus </a:t>
                      </a:r>
                      <a:endParaRPr lang="et-EE" sz="1000" b="0" kern="12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000" b="0" kern="1200" dirty="0">
                          <a:solidFill>
                            <a:schemeClr val="tx1"/>
                          </a:solidFill>
                          <a:effectLst/>
                          <a:latin typeface="+mn-lt"/>
                          <a:ea typeface="Calibri" panose="020F0502020204030204" pitchFamily="34" charset="0"/>
                          <a:cs typeface="Times New Roman" panose="02020603050405020304" pitchFamily="18" charset="0"/>
                        </a:rPr>
                        <a:t>Olemasolevate teenuste digipöördega kaasnevad kulud, sh jätkusuutlikkuse kulud, on eelarvesse</a:t>
                      </a:r>
                      <a:r>
                        <a:rPr lang="et-EE" sz="1000" b="0" kern="1200" baseline="0" dirty="0">
                          <a:solidFill>
                            <a:schemeClr val="tx1"/>
                          </a:solidFill>
                          <a:effectLst/>
                          <a:latin typeface="+mn-lt"/>
                          <a:ea typeface="Calibri" panose="020F0502020204030204" pitchFamily="34" charset="0"/>
                          <a:cs typeface="Times New Roman" panose="02020603050405020304" pitchFamily="18" charset="0"/>
                        </a:rPr>
                        <a:t> planeeritud</a:t>
                      </a:r>
                      <a:r>
                        <a:rPr lang="et-EE" sz="1000" b="0" kern="1200" dirty="0">
                          <a:solidFill>
                            <a:schemeClr val="tx1"/>
                          </a:solidFill>
                          <a:effectLst/>
                          <a:latin typeface="+mn-lt"/>
                          <a:ea typeface="Calibri" panose="020F0502020204030204" pitchFamily="34" charset="0"/>
                          <a:cs typeface="Times New Roman" panose="02020603050405020304" pitchFamily="18" charset="0"/>
                        </a:rPr>
                        <a:t> ning tagatud vähemalt viie aasta jooksul.</a:t>
                      </a:r>
                    </a:p>
                    <a:p>
                      <a:pPr marL="171450" indent="-171450">
                        <a:lnSpc>
                          <a:spcPct val="107000"/>
                        </a:lnSpc>
                        <a:spcAft>
                          <a:spcPts val="0"/>
                        </a:spcAft>
                        <a:buFont typeface="Arial" panose="020B0604020202020204" pitchFamily="34" charset="0"/>
                        <a:buChar char="•"/>
                      </a:pPr>
                      <a:r>
                        <a:rPr lang="et-EE" sz="1000" b="0" kern="1200" dirty="0">
                          <a:solidFill>
                            <a:schemeClr val="tx1"/>
                          </a:solidFill>
                          <a:effectLst/>
                          <a:latin typeface="+mn-lt"/>
                          <a:ea typeface="Calibri" panose="020F0502020204030204" pitchFamily="34" charset="0"/>
                          <a:cs typeface="Times New Roman" panose="02020603050405020304" pitchFamily="18" charset="0"/>
                        </a:rPr>
                        <a:t>Investeeringute baasrahastus ei ole täielikult tagatud</a:t>
                      </a:r>
                      <a:r>
                        <a:rPr lang="et-EE" sz="1000" b="0" kern="1200" baseline="0" dirty="0">
                          <a:solidFill>
                            <a:schemeClr val="tx1"/>
                          </a:solidFill>
                          <a:effectLst/>
                          <a:latin typeface="+mn-lt"/>
                          <a:ea typeface="Calibri" panose="020F0502020204030204" pitchFamily="34" charset="0"/>
                          <a:cs typeface="Times New Roman" panose="02020603050405020304" pitchFamily="18" charset="0"/>
                        </a:rPr>
                        <a:t> alates 2025 aastast – vajadus sisaldub RES taotlusena tegevuskava Excelis. </a:t>
                      </a:r>
                      <a:endParaRPr lang="en-GB" sz="1000" b="0" kern="120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213729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9522213" y="4564978"/>
            <a:ext cx="2847240" cy="2293022"/>
          </a:xfrm>
          <a:prstGeom prst="rect">
            <a:avLst/>
          </a:prstGeom>
        </p:spPr>
      </p:pic>
      <p:sp>
        <p:nvSpPr>
          <p:cNvPr id="9" name="TextBox 8">
            <a:extLst>
              <a:ext uri="{FF2B5EF4-FFF2-40B4-BE49-F238E27FC236}">
                <a16:creationId xmlns:a16="http://schemas.microsoft.com/office/drawing/2014/main" id="{A84F1F86-81F6-4F76-1430-80B860285A9E}"/>
              </a:ext>
            </a:extLst>
          </p:cNvPr>
          <p:cNvSpPr txBox="1"/>
          <p:nvPr/>
        </p:nvSpPr>
        <p:spPr>
          <a:xfrm>
            <a:off x="408664" y="469136"/>
            <a:ext cx="11374673" cy="1077218"/>
          </a:xfrm>
          <a:prstGeom prst="rect">
            <a:avLst/>
          </a:prstGeom>
          <a:noFill/>
        </p:spPr>
        <p:txBody>
          <a:bodyPr wrap="square">
            <a:spAutoFit/>
          </a:bodyPr>
          <a:lstStyle/>
          <a:p>
            <a:pPr algn="ctr" defTabSz="458389"/>
            <a:r>
              <a:rPr lang="et-EE" sz="3200" dirty="0">
                <a:solidFill>
                  <a:srgbClr val="0000CC"/>
                </a:solidFill>
                <a:latin typeface="Aino Headline" panose="020B0303040504020204" pitchFamily="34" charset="0"/>
                <a:ea typeface="Calibri" panose="020F0502020204030204" pitchFamily="34" charset="0"/>
                <a:cs typeface="Times New Roman" panose="02020603050405020304" pitchFamily="18" charset="0"/>
              </a:rPr>
              <a:t>TOIDUJULGEOLEKU DIGIPÖÖRDE VÄÄRTUSPAKKUMINE TULEMUSMÕÕDIKUTEGA</a:t>
            </a:r>
            <a:endParaRPr lang="et-EE" sz="3200" dirty="0">
              <a:solidFill>
                <a:srgbClr val="0000CC"/>
              </a:solidFill>
              <a:latin typeface="Aino Headline" panose="020B0303040504020204" pitchFamily="34" charset="0"/>
            </a:endParaRPr>
          </a:p>
        </p:txBody>
      </p:sp>
      <p:sp>
        <p:nvSpPr>
          <p:cNvPr id="5" name="Content Placeholder 2">
            <a:extLst>
              <a:ext uri="{FF2B5EF4-FFF2-40B4-BE49-F238E27FC236}">
                <a16:creationId xmlns:a16="http://schemas.microsoft.com/office/drawing/2014/main" id="{E6F7BF8C-DEB7-DA82-78A5-3B87D7685DE1}"/>
              </a:ext>
            </a:extLst>
          </p:cNvPr>
          <p:cNvSpPr>
            <a:spLocks noGrp="1"/>
          </p:cNvSpPr>
          <p:nvPr>
            <p:ph idx="1"/>
          </p:nvPr>
        </p:nvSpPr>
        <p:spPr>
          <a:xfrm>
            <a:off x="285601" y="1638087"/>
            <a:ext cx="10488216" cy="4340259"/>
          </a:xfrm>
        </p:spPr>
        <p:txBody>
          <a:bodyPr>
            <a:normAutofit fontScale="85000" lnSpcReduction="20000"/>
          </a:bodyPr>
          <a:lstStyle/>
          <a:p>
            <a:pPr marL="798054" lvl="1" indent="-342043" fontAlgn="base">
              <a:lnSpc>
                <a:spcPct val="100000"/>
              </a:lnSpc>
              <a:buClr>
                <a:srgbClr val="0070C0"/>
              </a:buClr>
              <a:buBlip>
                <a:blip r:embed="rId5"/>
              </a:buBlip>
            </a:pPr>
            <a:r>
              <a:rPr lang="et-EE" sz="2000" dirty="0" err="1">
                <a:latin typeface="Aino" panose="02000603040504020204" pitchFamily="50" charset="0"/>
              </a:rPr>
              <a:t>MEISi</a:t>
            </a:r>
            <a:r>
              <a:rPr lang="et-EE" sz="2000" dirty="0">
                <a:latin typeface="Aino" panose="02000603040504020204" pitchFamily="50" charset="0"/>
              </a:rPr>
              <a:t> arenduste tulemusel vähenevad märkimisväärselt paberil menetlused </a:t>
            </a:r>
            <a:r>
              <a:rPr lang="et-EE" sz="2000" dirty="0" err="1">
                <a:latin typeface="Aino" panose="02000603040504020204" pitchFamily="50" charset="0"/>
              </a:rPr>
              <a:t>PTAs</a:t>
            </a:r>
            <a:r>
              <a:rPr lang="et-EE" sz="2000" dirty="0">
                <a:latin typeface="Aino" panose="02000603040504020204" pitchFamily="50" charset="0"/>
              </a:rPr>
              <a:t> Teenuse osutamise kulud vähenevad ca 625 000 Eurot aastas (vt slaid 30).</a:t>
            </a:r>
          </a:p>
          <a:p>
            <a:pPr marL="798054" lvl="1" indent="-342043" fontAlgn="base">
              <a:lnSpc>
                <a:spcPct val="100000"/>
              </a:lnSpc>
              <a:buClr>
                <a:srgbClr val="0070C0"/>
              </a:buClr>
              <a:buBlip>
                <a:blip r:embed="rId5"/>
              </a:buBlip>
            </a:pPr>
            <a:r>
              <a:rPr lang="et-EE" sz="2000" dirty="0">
                <a:latin typeface="Aino" panose="02000603040504020204" pitchFamily="50" charset="0"/>
              </a:rPr>
              <a:t>Parandame </a:t>
            </a:r>
            <a:r>
              <a:rPr lang="et-EE" sz="2000" dirty="0" err="1">
                <a:latin typeface="Aino" panose="02000603040504020204" pitchFamily="50" charset="0"/>
              </a:rPr>
              <a:t>küberturvalisust</a:t>
            </a:r>
            <a:r>
              <a:rPr lang="et-EE" sz="2000" dirty="0">
                <a:latin typeface="Aino" panose="02000603040504020204" pitchFamily="50" charset="0"/>
              </a:rPr>
              <a:t>  ärikriitilistes </a:t>
            </a:r>
            <a:r>
              <a:rPr lang="et-EE" sz="2000" dirty="0" err="1">
                <a:latin typeface="Aino" panose="02000603040504020204" pitchFamily="50" charset="0"/>
              </a:rPr>
              <a:t>infosüstemides</a:t>
            </a:r>
            <a:r>
              <a:rPr lang="et-EE" sz="2000" dirty="0">
                <a:latin typeface="Aino" panose="02000603040504020204" pitchFamily="50" charset="0"/>
              </a:rPr>
              <a:t> taakvarast vabanemisega (</a:t>
            </a:r>
            <a:r>
              <a:rPr lang="et-EE" sz="2000" dirty="0" err="1">
                <a:latin typeface="Aino" panose="02000603040504020204" pitchFamily="50" charset="0"/>
              </a:rPr>
              <a:t>Angulari</a:t>
            </a:r>
            <a:r>
              <a:rPr lang="et-EE" sz="2000" dirty="0">
                <a:latin typeface="Aino" panose="02000603040504020204" pitchFamily="50" charset="0"/>
              </a:rPr>
              <a:t> uuendused)</a:t>
            </a:r>
          </a:p>
          <a:p>
            <a:pPr marL="798054" lvl="1" indent="-342043" fontAlgn="base">
              <a:lnSpc>
                <a:spcPct val="100000"/>
              </a:lnSpc>
              <a:buClr>
                <a:srgbClr val="0070C0"/>
              </a:buClr>
              <a:buBlip>
                <a:blip r:embed="rId5"/>
              </a:buBlip>
            </a:pPr>
            <a:r>
              <a:rPr lang="et-EE" sz="2000" dirty="0" err="1">
                <a:latin typeface="Aino" panose="02000603040504020204" pitchFamily="50" charset="0"/>
              </a:rPr>
              <a:t>TAKSi</a:t>
            </a:r>
            <a:r>
              <a:rPr lang="et-EE" sz="2000" dirty="0">
                <a:latin typeface="Aino" panose="02000603040504020204" pitchFamily="50" charset="0"/>
              </a:rPr>
              <a:t> ärianalüüs loob eeldused PRIA keskse ja rahaliselt mahukaima äriteenuse (pindalatoetuste maksmine) jätkusuutliku maksmise läbi uue infosüsteemi arendamise (taakvara aastast 2003)</a:t>
            </a:r>
          </a:p>
          <a:p>
            <a:pPr marL="798054" lvl="1" indent="-342043" fontAlgn="base">
              <a:lnSpc>
                <a:spcPct val="100000"/>
              </a:lnSpc>
              <a:buClr>
                <a:srgbClr val="0070C0"/>
              </a:buClr>
              <a:buBlip>
                <a:blip r:embed="rId5"/>
              </a:buBlip>
            </a:pPr>
            <a:r>
              <a:rPr lang="et-EE" sz="2000" dirty="0">
                <a:latin typeface="Aino" panose="02000603040504020204" pitchFamily="50" charset="0"/>
              </a:rPr>
              <a:t>Tagatud on strateegia „Talust taldrikule” eesmärk  vähendada esmatootmise keskkonna- ja kliimamõju, tagades samal ajal põllumeestele õiglane majanduslik tulu (piisav sektori konkurentsivõime)</a:t>
            </a:r>
          </a:p>
          <a:p>
            <a:pPr marL="798054" lvl="1" indent="-342043" fontAlgn="base">
              <a:lnSpc>
                <a:spcPct val="100000"/>
              </a:lnSpc>
              <a:buClr>
                <a:srgbClr val="0070C0"/>
              </a:buClr>
              <a:buBlip>
                <a:blip r:embed="rId5"/>
              </a:buBlip>
            </a:pPr>
            <a:r>
              <a:rPr lang="et-EE" sz="2000" dirty="0">
                <a:latin typeface="Aino" panose="02000603040504020204" pitchFamily="50" charset="0"/>
              </a:rPr>
              <a:t>Eesti riigi toidujulgeoleku olukord muutuvates keskkonnatingimustes ja EL võetud eesmärkide tingimustes on pidevalt andmepõhiselt seiratav ning isevarustuseks vajaliku taseme tagamiseks on olemas piisav andmestik, mis võimaldab kriise ennetada ja/või nendesse kiirelt sekkuda (võimalik teha kiiresti otsuseid)</a:t>
            </a:r>
          </a:p>
          <a:p>
            <a:pPr marL="798054" lvl="1" indent="-342043" fontAlgn="base">
              <a:lnSpc>
                <a:spcPct val="100000"/>
              </a:lnSpc>
              <a:buClr>
                <a:srgbClr val="0070C0"/>
              </a:buClr>
              <a:buBlip>
                <a:blip r:embed="rId5"/>
              </a:buBlip>
            </a:pPr>
            <a:r>
              <a:rPr lang="et-EE" sz="2000" dirty="0">
                <a:latin typeface="Aino" panose="02000603040504020204" pitchFamily="50" charset="0"/>
              </a:rPr>
              <a:t>Roheüleminekuga kaasnevad kohustused on teadvustatud, nende tagamiseks on olemas andmed ning toimub pidev seiramine sihttasemete saavutamise osas</a:t>
            </a:r>
          </a:p>
          <a:p>
            <a:pPr marL="798054" lvl="1" indent="-342043" fontAlgn="base">
              <a:lnSpc>
                <a:spcPct val="100000"/>
              </a:lnSpc>
              <a:buClr>
                <a:srgbClr val="0070C0"/>
              </a:buClr>
              <a:buBlip>
                <a:blip r:embed="rId5"/>
              </a:buBlip>
            </a:pPr>
            <a:r>
              <a:rPr lang="et-EE" sz="2000" dirty="0">
                <a:latin typeface="Aino" panose="02000603040504020204" pitchFamily="50" charset="0"/>
              </a:rPr>
              <a:t>ÜPP strateegiakava tulemusliku rakendamise tulemusena on Eestisse toodud enam kui 1,6 miljardit eurot toetusraha.</a:t>
            </a:r>
          </a:p>
        </p:txBody>
      </p:sp>
    </p:spTree>
    <p:extLst>
      <p:ext uri="{BB962C8B-B14F-4D97-AF65-F5344CB8AC3E}">
        <p14:creationId xmlns:p14="http://schemas.microsoft.com/office/powerpoint/2010/main" val="255427772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76271" y="324752"/>
            <a:ext cx="11395917" cy="1073750"/>
          </a:xfrm>
        </p:spPr>
        <p:txBody>
          <a:bodyPr>
            <a:normAutofit fontScale="90000"/>
          </a:bodyPr>
          <a:lstStyle/>
          <a:p>
            <a:pPr algn="ctr"/>
            <a:r>
              <a:rPr lang="et-EE" b="1" dirty="0"/>
              <a:t> </a:t>
            </a:r>
            <a:br>
              <a:rPr lang="et-EE" b="1" dirty="0"/>
            </a:br>
            <a:r>
              <a:rPr lang="et-EE" sz="4411" dirty="0">
                <a:solidFill>
                  <a:srgbClr val="0000CC"/>
                </a:solidFill>
                <a:latin typeface="Aino Headline" panose="020B0303040504020204" pitchFamily="34" charset="0"/>
              </a:rPr>
              <a:t>VALITSEMISALA DIGIPÖÖRDE SAAVUTUSED 2023</a:t>
            </a:r>
            <a:br>
              <a:rPr lang="et-EE" sz="3600" b="1" dirty="0">
                <a:latin typeface="Aino Headline" panose="020B0303040504020204" pitchFamily="34" charset="0"/>
              </a:rPr>
            </a:br>
            <a:endParaRPr lang="et-EE" sz="3600" b="1" dirty="0">
              <a:latin typeface="Aino Headline" panose="020B0303040504020204" pitchFamily="34" charset="0"/>
            </a:endParaRPr>
          </a:p>
        </p:txBody>
      </p:sp>
      <p:sp>
        <p:nvSpPr>
          <p:cNvPr id="3" name="Sisu kohatäide 2"/>
          <p:cNvSpPr>
            <a:spLocks noGrp="1"/>
          </p:cNvSpPr>
          <p:nvPr>
            <p:ph idx="1"/>
          </p:nvPr>
        </p:nvSpPr>
        <p:spPr>
          <a:xfrm>
            <a:off x="252424" y="1398502"/>
            <a:ext cx="11395916" cy="5062202"/>
          </a:xfrm>
        </p:spPr>
        <p:txBody>
          <a:bodyPr>
            <a:normAutofit/>
          </a:bodyPr>
          <a:lstStyle/>
          <a:p>
            <a:pPr marL="0" marR="0" lvl="0" indent="0" algn="l" defTabSz="270000" rtl="0" eaLnBrk="1" fontAlgn="auto" latinLnBrk="0" hangingPunct="1">
              <a:lnSpc>
                <a:spcPct val="100000"/>
              </a:lnSpc>
              <a:spcBef>
                <a:spcPts val="400"/>
              </a:spcBef>
              <a:spcAft>
                <a:spcPts val="0"/>
              </a:spcAft>
              <a:buClr>
                <a:srgbClr val="000096"/>
              </a:buClr>
              <a:buSzTx/>
              <a:buNone/>
              <a:tabLst/>
              <a:defRPr/>
            </a:pPr>
            <a:endParaRPr kumimoji="0" lang="et-EE" sz="1600" b="0" i="0" u="none" strike="noStrike" kern="1200" cap="none" spc="0" normalizeH="0" baseline="0" noProof="0" dirty="0">
              <a:ln>
                <a:noFill/>
              </a:ln>
              <a:solidFill>
                <a:srgbClr val="0000CC"/>
              </a:solidFill>
              <a:effectLst/>
              <a:uLnTx/>
              <a:uFillTx/>
              <a:latin typeface="Aino" panose="02000603040504020204" pitchFamily="50" charset="-70"/>
              <a:ea typeface="+mn-ea"/>
              <a:cs typeface="+mn-cs"/>
            </a:endParaRPr>
          </a:p>
          <a:p>
            <a:pPr marL="798054" lvl="1" indent="-342043" fontAlgn="base">
              <a:lnSpc>
                <a:spcPct val="100000"/>
              </a:lnSpc>
              <a:buClr>
                <a:srgbClr val="0070C0"/>
              </a:buClr>
              <a:buBlip>
                <a:blip r:embed="rId3"/>
              </a:buBlip>
            </a:pPr>
            <a:r>
              <a:rPr lang="et-EE" sz="1600" dirty="0">
                <a:latin typeface="Aino" panose="02000603040504020204" pitchFamily="50" charset="0"/>
              </a:rPr>
              <a:t>PTA Menetlusinfosüsteem (MEIS) – platvorm esimeste teenusega </a:t>
            </a:r>
            <a:r>
              <a:rPr lang="et-EE" sz="1600" i="1" dirty="0" err="1">
                <a:latin typeface="Aino" panose="02000603040504020204" pitchFamily="50" charset="0"/>
              </a:rPr>
              <a:t>lives</a:t>
            </a:r>
            <a:r>
              <a:rPr lang="et-EE" sz="1600" i="1" dirty="0">
                <a:latin typeface="Aino" panose="02000603040504020204" pitchFamily="50" charset="0"/>
              </a:rPr>
              <a:t>. </a:t>
            </a:r>
            <a:r>
              <a:rPr lang="et-EE" sz="1600" dirty="0">
                <a:latin typeface="Aino" panose="02000603040504020204" pitchFamily="50" charset="0"/>
              </a:rPr>
              <a:t>(Antibiootikumid/vaktsiinid)</a:t>
            </a:r>
          </a:p>
          <a:p>
            <a:pPr marL="798054" lvl="1" indent="-342043" fontAlgn="base">
              <a:lnSpc>
                <a:spcPct val="100000"/>
              </a:lnSpc>
              <a:buClr>
                <a:srgbClr val="0070C0"/>
              </a:buClr>
              <a:buBlip>
                <a:blip r:embed="rId3"/>
              </a:buBlip>
            </a:pPr>
            <a:r>
              <a:rPr lang="et-EE" sz="1600" dirty="0" err="1">
                <a:latin typeface="Aino" panose="02000603040504020204" pitchFamily="50" charset="0"/>
              </a:rPr>
              <a:t>LABRISe</a:t>
            </a:r>
            <a:r>
              <a:rPr lang="et-EE" sz="1600" dirty="0">
                <a:latin typeface="Aino" panose="02000603040504020204" pitchFamily="50" charset="0"/>
              </a:rPr>
              <a:t> ärianalüüs digipöörde arenduste eelduseks tehtud</a:t>
            </a:r>
          </a:p>
          <a:p>
            <a:pPr marL="798054" lvl="1" indent="-342043" fontAlgn="base">
              <a:lnSpc>
                <a:spcPct val="100000"/>
              </a:lnSpc>
              <a:buClr>
                <a:srgbClr val="0070C0"/>
              </a:buClr>
              <a:buBlip>
                <a:blip r:embed="rId3"/>
              </a:buBlip>
            </a:pPr>
            <a:r>
              <a:rPr lang="et-EE" sz="1600" dirty="0">
                <a:latin typeface="Aino" panose="02000603040504020204" pitchFamily="50" charset="0"/>
              </a:rPr>
              <a:t>Pinnaseiresüsteem - &gt; seniselt 5% kontrollilt, teostame 100% taotluste kontrolli</a:t>
            </a:r>
          </a:p>
          <a:p>
            <a:pPr marL="798054" lvl="1" indent="-342043" fontAlgn="base">
              <a:lnSpc>
                <a:spcPct val="100000"/>
              </a:lnSpc>
              <a:buClr>
                <a:srgbClr val="0070C0"/>
              </a:buClr>
              <a:buBlip>
                <a:blip r:embed="rId3"/>
              </a:buBlip>
            </a:pPr>
            <a:r>
              <a:rPr lang="et-EE" sz="1600" dirty="0">
                <a:latin typeface="Aino" panose="02000603040504020204" pitchFamily="50" charset="0"/>
              </a:rPr>
              <a:t>Meie süsteemid on valmis pindalapõhiste uue perioodi meetmete menetlemiseks</a:t>
            </a:r>
          </a:p>
          <a:p>
            <a:pPr marL="798054" lvl="1" indent="-342043" fontAlgn="base">
              <a:lnSpc>
                <a:spcPct val="100000"/>
              </a:lnSpc>
              <a:buClr>
                <a:srgbClr val="0070C0"/>
              </a:buClr>
              <a:buBlip>
                <a:blip r:embed="rId3"/>
              </a:buBlip>
            </a:pPr>
            <a:r>
              <a:rPr lang="et-EE" sz="1600" dirty="0" err="1">
                <a:latin typeface="Aino" panose="02000603040504020204" pitchFamily="50" charset="0"/>
              </a:rPr>
              <a:t>PRIAs</a:t>
            </a:r>
            <a:r>
              <a:rPr lang="et-EE" sz="1600" dirty="0">
                <a:latin typeface="Aino" panose="02000603040504020204" pitchFamily="50" charset="0"/>
              </a:rPr>
              <a:t> on loodud esimene </a:t>
            </a:r>
            <a:r>
              <a:rPr lang="et-EE" sz="1600" i="1" dirty="0" err="1">
                <a:latin typeface="Aino" panose="02000603040504020204" pitchFamily="50" charset="0"/>
              </a:rPr>
              <a:t>äpp</a:t>
            </a:r>
            <a:r>
              <a:rPr lang="et-EE" sz="1600" dirty="0">
                <a:latin typeface="Aino" panose="02000603040504020204" pitchFamily="50" charset="0"/>
              </a:rPr>
              <a:t> </a:t>
            </a:r>
          </a:p>
          <a:p>
            <a:pPr marL="798054" lvl="1" indent="-342043" fontAlgn="base">
              <a:lnSpc>
                <a:spcPct val="100000"/>
              </a:lnSpc>
              <a:buClr>
                <a:srgbClr val="0070C0"/>
              </a:buClr>
              <a:buBlip>
                <a:blip r:embed="rId3"/>
              </a:buBlip>
            </a:pPr>
            <a:r>
              <a:rPr lang="et-EE" sz="1600" dirty="0">
                <a:latin typeface="Aino" panose="02000603040504020204" pitchFamily="50" charset="0"/>
              </a:rPr>
              <a:t>EDKR esimene rakendusaasta oli edukas -&gt; fookuses süsteemi parendamistööd</a:t>
            </a:r>
          </a:p>
          <a:p>
            <a:pPr marL="798054" lvl="1" indent="-342043" fontAlgn="base">
              <a:lnSpc>
                <a:spcPct val="100000"/>
              </a:lnSpc>
              <a:buClr>
                <a:srgbClr val="0070C0"/>
              </a:buClr>
              <a:buBlip>
                <a:blip r:embed="rId3"/>
              </a:buBlip>
            </a:pPr>
            <a:r>
              <a:rPr lang="et-EE" sz="1600" dirty="0">
                <a:latin typeface="Aino" panose="02000603040504020204" pitchFamily="50" charset="0"/>
              </a:rPr>
              <a:t>E-Põlluraamatu MVP on realiseeritud ja valmis kasutamiseks</a:t>
            </a:r>
          </a:p>
          <a:p>
            <a:pPr marL="798054" lvl="1" indent="-342043" fontAlgn="base">
              <a:lnSpc>
                <a:spcPct val="100000"/>
              </a:lnSpc>
              <a:buClr>
                <a:srgbClr val="0070C0"/>
              </a:buClr>
              <a:buBlip>
                <a:blip r:embed="rId3"/>
              </a:buBlip>
            </a:pPr>
            <a:r>
              <a:rPr lang="et-EE" sz="1600" dirty="0">
                <a:latin typeface="Aino" panose="02000603040504020204" pitchFamily="50" charset="0"/>
              </a:rPr>
              <a:t>Suurandmete esimesed teenused on </a:t>
            </a:r>
            <a:r>
              <a:rPr lang="et-EE" sz="1600" i="1" dirty="0" err="1">
                <a:latin typeface="Aino" panose="02000603040504020204" pitchFamily="50" charset="0"/>
              </a:rPr>
              <a:t>lives</a:t>
            </a:r>
            <a:endParaRPr lang="et-EE" sz="1600" i="1" dirty="0">
              <a:latin typeface="Aino" panose="02000603040504020204" pitchFamily="50" charset="0"/>
            </a:endParaRPr>
          </a:p>
          <a:p>
            <a:pPr marL="798054" lvl="1" indent="-342043" fontAlgn="base">
              <a:lnSpc>
                <a:spcPct val="100000"/>
              </a:lnSpc>
              <a:buClr>
                <a:srgbClr val="0070C0"/>
              </a:buClr>
              <a:buBlip>
                <a:blip r:embed="rId3"/>
              </a:buBlip>
            </a:pPr>
            <a:r>
              <a:rPr lang="et-EE" sz="1600" dirty="0">
                <a:latin typeface="Aino" panose="02000603040504020204" pitchFamily="50" charset="0"/>
              </a:rPr>
              <a:t>Toetuste menetlussüsteemid on hooldatud ja vastavad turvanõuetele</a:t>
            </a:r>
          </a:p>
          <a:p>
            <a:pPr marL="798054" lvl="1" indent="-342043" fontAlgn="base">
              <a:lnSpc>
                <a:spcPct val="100000"/>
              </a:lnSpc>
              <a:buClr>
                <a:srgbClr val="0070C0"/>
              </a:buClr>
              <a:buBlip>
                <a:blip r:embed="rId3"/>
              </a:buBlip>
            </a:pPr>
            <a:r>
              <a:rPr lang="et-EE" sz="1600" dirty="0" err="1">
                <a:latin typeface="Aino" panose="02000603040504020204" pitchFamily="50" charset="0"/>
              </a:rPr>
              <a:t>MESile</a:t>
            </a:r>
            <a:r>
              <a:rPr lang="et-EE" sz="1600" dirty="0">
                <a:latin typeface="Aino" panose="02000603040504020204" pitchFamily="50" charset="0"/>
              </a:rPr>
              <a:t> on loodud e-teenuste keskkond vastavalt tellimusele</a:t>
            </a:r>
          </a:p>
          <a:p>
            <a:pPr marL="798054" lvl="1" indent="-342043" fontAlgn="base">
              <a:lnSpc>
                <a:spcPct val="100000"/>
              </a:lnSpc>
              <a:buClr>
                <a:srgbClr val="0070C0"/>
              </a:buClr>
              <a:buBlip>
                <a:blip r:embed="rId3"/>
              </a:buBlip>
            </a:pPr>
            <a:r>
              <a:rPr lang="et-EE" sz="1600" dirty="0">
                <a:latin typeface="Aino" panose="02000603040504020204" pitchFamily="50" charset="0"/>
              </a:rPr>
              <a:t>Loomade ja põldude andmete taksonoomiate 1. versioon said loodud ja kinnitatud, x-tee teenuse prototüüp karjahaldustarkvaradest </a:t>
            </a:r>
            <a:r>
              <a:rPr lang="et-EE" sz="1600" dirty="0" err="1">
                <a:latin typeface="Aino" panose="02000603040504020204" pitchFamily="50" charset="0"/>
              </a:rPr>
              <a:t>ePriasse</a:t>
            </a:r>
            <a:r>
              <a:rPr lang="et-EE" sz="1600" dirty="0">
                <a:latin typeface="Aino" panose="02000603040504020204" pitchFamily="50" charset="0"/>
              </a:rPr>
              <a:t> andmete edastamiseks </a:t>
            </a:r>
          </a:p>
          <a:p>
            <a:pPr marL="798054" lvl="1" indent="-342043" fontAlgn="base">
              <a:lnSpc>
                <a:spcPct val="100000"/>
              </a:lnSpc>
              <a:buClr>
                <a:srgbClr val="0070C0"/>
              </a:buClr>
              <a:buBlip>
                <a:blip r:embed="rId3"/>
              </a:buBlip>
            </a:pPr>
            <a:r>
              <a:rPr lang="et-EE" sz="1600" dirty="0">
                <a:latin typeface="Aino" panose="02000603040504020204" pitchFamily="50" charset="0"/>
              </a:rPr>
              <a:t>Alustasime eelprojektidega taakvara vähendamiseks -&gt; TAKS aastast 2003, CCS aastast 2006 =&gt; riskid realiseerusid juba 2023.aastal</a:t>
            </a:r>
          </a:p>
          <a:p>
            <a:pPr marL="798054" lvl="1" indent="-342043" fontAlgn="base">
              <a:lnSpc>
                <a:spcPct val="100000"/>
              </a:lnSpc>
              <a:buClr>
                <a:srgbClr val="0070C0"/>
              </a:buClr>
              <a:buBlip>
                <a:blip r:embed="rId3"/>
              </a:buBlip>
            </a:pPr>
            <a:r>
              <a:rPr lang="et-EE" sz="1600" dirty="0">
                <a:latin typeface="Aino" panose="02000603040504020204" pitchFamily="50" charset="0"/>
              </a:rPr>
              <a:t>2023 tegevuskava värbamised 2/3 osas tehtud</a:t>
            </a:r>
          </a:p>
          <a:p>
            <a:endParaRPr lang="et-EE" sz="900" dirty="0">
              <a:latin typeface="+mj-lt"/>
            </a:endParaRPr>
          </a:p>
          <a:p>
            <a:pPr marL="0" indent="0">
              <a:buNone/>
            </a:pPr>
            <a:endParaRPr lang="et-EE" sz="700" dirty="0">
              <a:latin typeface="+mj-lt"/>
            </a:endParaRPr>
          </a:p>
          <a:p>
            <a:pPr marL="0" indent="0">
              <a:buNone/>
            </a:pPr>
            <a:endParaRPr lang="et-EE" sz="700" dirty="0">
              <a:latin typeface="+mj-lt"/>
            </a:endParaRPr>
          </a:p>
          <a:p>
            <a:endParaRPr lang="et-EE" sz="700" dirty="0">
              <a:latin typeface="+mj-lt"/>
            </a:endParaRPr>
          </a:p>
          <a:p>
            <a:endParaRPr lang="et-EE" sz="500" dirty="0">
              <a:latin typeface="+mj-lt"/>
            </a:endParaRPr>
          </a:p>
          <a:p>
            <a:endParaRPr lang="et-EE" sz="500" dirty="0">
              <a:latin typeface="+mj-lt"/>
            </a:endParaRPr>
          </a:p>
        </p:txBody>
      </p:sp>
      <p:sp>
        <p:nvSpPr>
          <p:cNvPr id="5" name="Sisu kohatäide 2">
            <a:extLst>
              <a:ext uri="{FF2B5EF4-FFF2-40B4-BE49-F238E27FC236}">
                <a16:creationId xmlns:a16="http://schemas.microsoft.com/office/drawing/2014/main" id="{F4F15FE7-80F0-AB86-0348-CD815199EC0F}"/>
              </a:ext>
            </a:extLst>
          </p:cNvPr>
          <p:cNvSpPr txBox="1">
            <a:spLocks/>
          </p:cNvSpPr>
          <p:nvPr/>
        </p:nvSpPr>
        <p:spPr>
          <a:xfrm>
            <a:off x="7539837" y="3429000"/>
            <a:ext cx="4108503" cy="3031704"/>
          </a:xfrm>
          <a:prstGeom prst="rect">
            <a:avLst/>
          </a:prstGeom>
        </p:spPr>
        <p:txBody>
          <a:bodyPr vert="horz" lIns="91673" tIns="45837" rIns="91673" bIns="45837" rtlCol="0">
            <a:normAutofit/>
          </a:bodyPr>
          <a:lstStyle>
            <a:lvl1pPr marL="168751" indent="-168751" algn="l" defTabSz="675000"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50" indent="-168751" algn="l" defTabSz="675000"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53" indent="-168751" algn="l" defTabSz="675000"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52"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53"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54"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55" indent="-168751" algn="l" defTabSz="67500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a:lstStyle>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676755" rtl="0" eaLnBrk="1" fontAlgn="auto" latinLnBrk="0" hangingPunct="1">
              <a:lnSpc>
                <a:spcPct val="90000"/>
              </a:lnSpc>
              <a:spcBef>
                <a:spcPts val="740"/>
              </a:spcBef>
              <a:spcAft>
                <a:spcPts val="0"/>
              </a:spcAft>
              <a:buClrTx/>
              <a:buSzTx/>
              <a:buFont typeface="Arial" panose="020B0604020202020204" pitchFamily="34" charset="0"/>
              <a:buNone/>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676755" rtl="0" eaLnBrk="1" fontAlgn="auto" latinLnBrk="0" hangingPunct="1">
              <a:lnSpc>
                <a:spcPct val="90000"/>
              </a:lnSpc>
              <a:spcBef>
                <a:spcPts val="740"/>
              </a:spcBef>
              <a:spcAft>
                <a:spcPts val="0"/>
              </a:spcAft>
              <a:buClrTx/>
              <a:buSzTx/>
              <a:buFont typeface="Arial" panose="020B0604020202020204" pitchFamily="34" charset="0"/>
              <a:buNone/>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676755" rtl="0" eaLnBrk="1" fontAlgn="auto" latinLnBrk="0" hangingPunct="1">
              <a:lnSpc>
                <a:spcPct val="90000"/>
              </a:lnSpc>
              <a:spcBef>
                <a:spcPts val="740"/>
              </a:spcBef>
              <a:spcAft>
                <a:spcPts val="0"/>
              </a:spcAft>
              <a:buClrTx/>
              <a:buSzTx/>
              <a:buFont typeface="Arial" panose="020B0604020202020204" pitchFamily="34" charset="0"/>
              <a:buNone/>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1424"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876"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169190" marR="0" lvl="0" indent="-169190" algn="l" defTabSz="676755" rtl="0" eaLnBrk="1" fontAlgn="auto" latinLnBrk="0" hangingPunct="1">
              <a:lnSpc>
                <a:spcPct val="90000"/>
              </a:lnSpc>
              <a:spcBef>
                <a:spcPts val="740"/>
              </a:spcBef>
              <a:spcAft>
                <a:spcPts val="0"/>
              </a:spcAft>
              <a:buClrTx/>
              <a:buSzTx/>
              <a:buFont typeface="Arial" panose="020B0604020202020204" pitchFamily="34" charset="0"/>
              <a:buChar char="•"/>
              <a:tabLst/>
              <a:defRPr/>
            </a:pPr>
            <a:endParaRPr kumimoji="0" lang="et-EE" sz="876"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65892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505" y="1768588"/>
            <a:ext cx="10514991" cy="2756344"/>
          </a:xfrm>
        </p:spPr>
        <p:txBody>
          <a:bodyPr>
            <a:normAutofit/>
          </a:bodyPr>
          <a:lstStyle/>
          <a:p>
            <a:pPr algn="ctr"/>
            <a:r>
              <a:rPr lang="et-EE" sz="4812" dirty="0">
                <a:solidFill>
                  <a:srgbClr val="0000CC"/>
                </a:solidFill>
                <a:latin typeface="Aino Headline" panose="020B0303040504020204" pitchFamily="34" charset="0"/>
              </a:rPr>
              <a:t>VALDKONNA DIGIPÖÖRDE LÜHIAJALINE VAADE (KUNI 2025 lõpuni)</a:t>
            </a:r>
            <a:endParaRPr lang="et-EE" sz="4812" dirty="0">
              <a:solidFill>
                <a:srgbClr val="0000CC"/>
              </a:solidFill>
              <a:highlight>
                <a:srgbClr val="FFFF00"/>
              </a:highlight>
              <a:latin typeface="Aino Headline" panose="020B0303040504020204" pitchFamily="34" charset="0"/>
            </a:endParaRPr>
          </a:p>
        </p:txBody>
      </p:sp>
    </p:spTree>
    <p:extLst>
      <p:ext uri="{BB962C8B-B14F-4D97-AF65-F5344CB8AC3E}">
        <p14:creationId xmlns:p14="http://schemas.microsoft.com/office/powerpoint/2010/main" val="417663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8042457"/>
              </p:ext>
            </p:extLst>
          </p:nvPr>
        </p:nvGraphicFramePr>
        <p:xfrm>
          <a:off x="839103" y="1479821"/>
          <a:ext cx="10513796" cy="5270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C3B64440-565C-8E73-E2AA-5330036571FD}"/>
              </a:ext>
            </a:extLst>
          </p:cNvPr>
          <p:cNvSpPr txBox="1">
            <a:spLocks/>
          </p:cNvSpPr>
          <p:nvPr/>
        </p:nvSpPr>
        <p:spPr>
          <a:xfrm>
            <a:off x="242887" y="244718"/>
            <a:ext cx="11706225" cy="1114693"/>
          </a:xfrm>
          <a:prstGeom prst="rect">
            <a:avLst/>
          </a:prstGeom>
        </p:spPr>
        <p:txBody>
          <a:bodyPr vert="horz" lIns="91440" tIns="45720" rIns="91440" bIns="45720" rtlCol="0" anchor="ctr">
            <a:normAutofit fontScale="67500" lnSpcReduction="20000"/>
          </a:bodyPr>
          <a:lstStyle>
            <a:lvl1pPr algn="l" defTabSz="676755" rtl="0" eaLnBrk="1" latinLnBrk="0" hangingPunct="1">
              <a:lnSpc>
                <a:spcPct val="90000"/>
              </a:lnSpc>
              <a:spcBef>
                <a:spcPct val="0"/>
              </a:spcBef>
              <a:buNone/>
              <a:defRPr sz="3256" kern="1200">
                <a:solidFill>
                  <a:schemeClr val="tx1"/>
                </a:solidFill>
                <a:latin typeface="+mj-lt"/>
                <a:ea typeface="+mj-ea"/>
                <a:cs typeface="+mj-cs"/>
              </a:defRPr>
            </a:lvl1pPr>
          </a:lstStyle>
          <a:p>
            <a:pPr algn="ctr"/>
            <a:r>
              <a:rPr lang="et-EE" sz="3609" b="1" dirty="0">
                <a:solidFill>
                  <a:srgbClr val="0000FF"/>
                </a:solidFill>
                <a:latin typeface="Aino Headline" panose="020B0303040504020204" pitchFamily="34" charset="0"/>
              </a:rPr>
              <a:t>VALDKONNA DIGIPÖÖRDE LÜHIAJALINE VAADE 2025 LÕPUNI (1):</a:t>
            </a:r>
            <a:br>
              <a:rPr lang="et-EE" sz="3609" b="1" dirty="0">
                <a:solidFill>
                  <a:srgbClr val="0000FF"/>
                </a:solidFill>
                <a:latin typeface="Aino Headline" panose="020B0303040504020204" pitchFamily="34" charset="0"/>
              </a:rPr>
            </a:br>
            <a:br>
              <a:rPr lang="et-EE" sz="3609" b="1" dirty="0">
                <a:solidFill>
                  <a:srgbClr val="0000FF"/>
                </a:solidFill>
                <a:latin typeface="Aino Headline" panose="020B0303040504020204" pitchFamily="34" charset="0"/>
              </a:rPr>
            </a:br>
            <a:endParaRPr lang="et-EE" dirty="0"/>
          </a:p>
        </p:txBody>
      </p:sp>
      <p:grpSp>
        <p:nvGrpSpPr>
          <p:cNvPr id="7" name="Group 6">
            <a:extLst>
              <a:ext uri="{FF2B5EF4-FFF2-40B4-BE49-F238E27FC236}">
                <a16:creationId xmlns:a16="http://schemas.microsoft.com/office/drawing/2014/main" id="{45D99987-9AC3-3432-608B-28C6D4F0153C}"/>
              </a:ext>
            </a:extLst>
          </p:cNvPr>
          <p:cNvGrpSpPr/>
          <p:nvPr/>
        </p:nvGrpSpPr>
        <p:grpSpPr>
          <a:xfrm>
            <a:off x="839101" y="1173972"/>
            <a:ext cx="10513796" cy="305849"/>
            <a:chOff x="2951" y="5184"/>
            <a:chExt cx="1568342" cy="604800"/>
          </a:xfrm>
          <a:solidFill>
            <a:schemeClr val="accent6">
              <a:lumMod val="75000"/>
            </a:schemeClr>
          </a:solidFill>
        </p:grpSpPr>
        <p:sp>
          <p:nvSpPr>
            <p:cNvPr id="8" name="Rectangle 7">
              <a:extLst>
                <a:ext uri="{FF2B5EF4-FFF2-40B4-BE49-F238E27FC236}">
                  <a16:creationId xmlns:a16="http://schemas.microsoft.com/office/drawing/2014/main" id="{326E5E33-4ED8-FFFB-1714-29297F02E817}"/>
                </a:ext>
              </a:extLst>
            </p:cNvPr>
            <p:cNvSpPr/>
            <p:nvPr/>
          </p:nvSpPr>
          <p:spPr>
            <a:xfrm>
              <a:off x="2951" y="5184"/>
              <a:ext cx="1568342" cy="604800"/>
            </a:xfrm>
            <a:prstGeom prst="rect">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C543415F-C9B7-1ADB-492F-8F0B5812CC68}"/>
                </a:ext>
              </a:extLst>
            </p:cNvPr>
            <p:cNvSpPr txBox="1"/>
            <p:nvPr/>
          </p:nvSpPr>
          <p:spPr>
            <a:xfrm>
              <a:off x="2951" y="5184"/>
              <a:ext cx="1568342" cy="60480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900" kern="1200" dirty="0"/>
                <a:t>202</a:t>
              </a:r>
              <a:r>
                <a:rPr lang="et-EE" sz="900" dirty="0"/>
                <a:t>3 tegevuskavas kinnitatud tegevused</a:t>
              </a:r>
              <a:endParaRPr lang="en-US" sz="900" kern="1200" dirty="0"/>
            </a:p>
          </p:txBody>
        </p:sp>
      </p:grpSp>
    </p:spTree>
    <p:extLst>
      <p:ext uri="{BB962C8B-B14F-4D97-AF65-F5344CB8AC3E}">
        <p14:creationId xmlns:p14="http://schemas.microsoft.com/office/powerpoint/2010/main" val="316307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4755282"/>
              </p:ext>
            </p:extLst>
          </p:nvPr>
        </p:nvGraphicFramePr>
        <p:xfrm>
          <a:off x="839103" y="1479821"/>
          <a:ext cx="10513796" cy="5270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C3B64440-565C-8E73-E2AA-5330036571FD}"/>
              </a:ext>
            </a:extLst>
          </p:cNvPr>
          <p:cNvSpPr txBox="1">
            <a:spLocks/>
          </p:cNvSpPr>
          <p:nvPr/>
        </p:nvSpPr>
        <p:spPr>
          <a:xfrm>
            <a:off x="242887" y="244718"/>
            <a:ext cx="11706225" cy="1114693"/>
          </a:xfrm>
          <a:prstGeom prst="rect">
            <a:avLst/>
          </a:prstGeom>
        </p:spPr>
        <p:txBody>
          <a:bodyPr vert="horz" lIns="91440" tIns="45720" rIns="91440" bIns="45720" rtlCol="0" anchor="ctr">
            <a:normAutofit fontScale="67500" lnSpcReduction="20000"/>
          </a:bodyPr>
          <a:lstStyle>
            <a:lvl1pPr algn="l" defTabSz="676755" rtl="0" eaLnBrk="1" latinLnBrk="0" hangingPunct="1">
              <a:lnSpc>
                <a:spcPct val="90000"/>
              </a:lnSpc>
              <a:spcBef>
                <a:spcPct val="0"/>
              </a:spcBef>
              <a:buNone/>
              <a:defRPr sz="3256" kern="1200">
                <a:solidFill>
                  <a:schemeClr val="tx1"/>
                </a:solidFill>
                <a:latin typeface="+mj-lt"/>
                <a:ea typeface="+mj-ea"/>
                <a:cs typeface="+mj-cs"/>
              </a:defRPr>
            </a:lvl1pPr>
          </a:lstStyle>
          <a:p>
            <a:pPr algn="ctr"/>
            <a:r>
              <a:rPr lang="et-EE" sz="3609" b="1" dirty="0">
                <a:solidFill>
                  <a:srgbClr val="0000FF"/>
                </a:solidFill>
                <a:latin typeface="Aino Headline" panose="020B0303040504020204" pitchFamily="34" charset="0"/>
              </a:rPr>
              <a:t>VALDKONNA DIGIPÖÖRDE LÜHIAJALINE VAADE 2025 LÕPUNI (2):</a:t>
            </a:r>
            <a:br>
              <a:rPr lang="et-EE" sz="3609" b="1" dirty="0">
                <a:solidFill>
                  <a:srgbClr val="0000FF"/>
                </a:solidFill>
                <a:latin typeface="Aino Headline" panose="020B0303040504020204" pitchFamily="34" charset="0"/>
              </a:rPr>
            </a:br>
            <a:br>
              <a:rPr lang="et-EE" sz="3609" b="1" dirty="0">
                <a:solidFill>
                  <a:srgbClr val="0000FF"/>
                </a:solidFill>
                <a:latin typeface="Aino Headline" panose="020B0303040504020204" pitchFamily="34" charset="0"/>
              </a:rPr>
            </a:br>
            <a:br>
              <a:rPr lang="et-EE" sz="3609" dirty="0">
                <a:solidFill>
                  <a:srgbClr val="0000FF"/>
                </a:solidFill>
                <a:latin typeface="Aino Headline" panose="020B0303040504020204" pitchFamily="34" charset="0"/>
              </a:rPr>
            </a:br>
            <a:endParaRPr lang="et-EE" dirty="0"/>
          </a:p>
        </p:txBody>
      </p:sp>
      <p:grpSp>
        <p:nvGrpSpPr>
          <p:cNvPr id="7" name="Group 6">
            <a:extLst>
              <a:ext uri="{FF2B5EF4-FFF2-40B4-BE49-F238E27FC236}">
                <a16:creationId xmlns:a16="http://schemas.microsoft.com/office/drawing/2014/main" id="{45D99987-9AC3-3432-608B-28C6D4F0153C}"/>
              </a:ext>
            </a:extLst>
          </p:cNvPr>
          <p:cNvGrpSpPr/>
          <p:nvPr/>
        </p:nvGrpSpPr>
        <p:grpSpPr>
          <a:xfrm>
            <a:off x="839101" y="1113767"/>
            <a:ext cx="10513796" cy="185439"/>
            <a:chOff x="2951" y="5184"/>
            <a:chExt cx="1568342" cy="604800"/>
          </a:xfrm>
          <a:solidFill>
            <a:schemeClr val="accent6">
              <a:lumMod val="60000"/>
              <a:lumOff val="40000"/>
            </a:schemeClr>
          </a:solidFill>
        </p:grpSpPr>
        <p:sp>
          <p:nvSpPr>
            <p:cNvPr id="8" name="Rectangle 7">
              <a:extLst>
                <a:ext uri="{FF2B5EF4-FFF2-40B4-BE49-F238E27FC236}">
                  <a16:creationId xmlns:a16="http://schemas.microsoft.com/office/drawing/2014/main" id="{326E5E33-4ED8-FFFB-1714-29297F02E817}"/>
                </a:ext>
              </a:extLst>
            </p:cNvPr>
            <p:cNvSpPr/>
            <p:nvPr/>
          </p:nvSpPr>
          <p:spPr>
            <a:xfrm>
              <a:off x="2951" y="5184"/>
              <a:ext cx="1568342" cy="604800"/>
            </a:xfrm>
            <a:prstGeom prst="rect">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C543415F-C9B7-1ADB-492F-8F0B5812CC68}"/>
                </a:ext>
              </a:extLst>
            </p:cNvPr>
            <p:cNvSpPr txBox="1"/>
            <p:nvPr/>
          </p:nvSpPr>
          <p:spPr>
            <a:xfrm>
              <a:off x="2951" y="5184"/>
              <a:ext cx="1568342" cy="60480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900" kern="1200" dirty="0"/>
                <a:t>2024 alustatud</a:t>
              </a:r>
              <a:r>
                <a:rPr lang="et-EE" sz="900" dirty="0"/>
                <a:t> tegevuskava</a:t>
              </a:r>
              <a:endParaRPr lang="en-US" sz="900" kern="1200" dirty="0"/>
            </a:p>
          </p:txBody>
        </p:sp>
      </p:grpSp>
      <p:sp>
        <p:nvSpPr>
          <p:cNvPr id="10" name="Rectangle 9">
            <a:extLst>
              <a:ext uri="{FF2B5EF4-FFF2-40B4-BE49-F238E27FC236}">
                <a16:creationId xmlns:a16="http://schemas.microsoft.com/office/drawing/2014/main" id="{43BF9E8B-70E8-1007-59D0-E4CB7AEC10CF}"/>
              </a:ext>
            </a:extLst>
          </p:cNvPr>
          <p:cNvSpPr/>
          <p:nvPr/>
        </p:nvSpPr>
        <p:spPr>
          <a:xfrm>
            <a:off x="839101" y="6213460"/>
            <a:ext cx="10513796" cy="25915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t-EE" sz="1000" dirty="0"/>
              <a:t>Infotehnoloogiliste lahenduste väljatöötamine ja arendamine</a:t>
            </a:r>
          </a:p>
        </p:txBody>
      </p:sp>
      <p:grpSp>
        <p:nvGrpSpPr>
          <p:cNvPr id="11" name="Group 10">
            <a:extLst>
              <a:ext uri="{FF2B5EF4-FFF2-40B4-BE49-F238E27FC236}">
                <a16:creationId xmlns:a16="http://schemas.microsoft.com/office/drawing/2014/main" id="{E3445FC9-0C58-44FF-77C8-1050F2E65DEA}"/>
              </a:ext>
            </a:extLst>
          </p:cNvPr>
          <p:cNvGrpSpPr/>
          <p:nvPr/>
        </p:nvGrpSpPr>
        <p:grpSpPr>
          <a:xfrm>
            <a:off x="839101" y="1326897"/>
            <a:ext cx="10513796" cy="185439"/>
            <a:chOff x="2951" y="5184"/>
            <a:chExt cx="1568342" cy="604800"/>
          </a:xfrm>
        </p:grpSpPr>
        <p:sp>
          <p:nvSpPr>
            <p:cNvPr id="12" name="Rectangle 11">
              <a:extLst>
                <a:ext uri="{FF2B5EF4-FFF2-40B4-BE49-F238E27FC236}">
                  <a16:creationId xmlns:a16="http://schemas.microsoft.com/office/drawing/2014/main" id="{7D38E17E-C206-6D20-AA04-15622F2C0208}"/>
                </a:ext>
              </a:extLst>
            </p:cNvPr>
            <p:cNvSpPr/>
            <p:nvPr/>
          </p:nvSpPr>
          <p:spPr>
            <a:xfrm>
              <a:off x="2951" y="5184"/>
              <a:ext cx="1568342" cy="604800"/>
            </a:xfrm>
            <a:prstGeom prst="rect">
              <a:avLst/>
            </a:prstGeom>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C9675415-E16D-EA6C-680D-12A4CF2A30D0}"/>
                </a:ext>
              </a:extLst>
            </p:cNvPr>
            <p:cNvSpPr txBox="1"/>
            <p:nvPr/>
          </p:nvSpPr>
          <p:spPr>
            <a:xfrm>
              <a:off x="2951" y="5184"/>
              <a:ext cx="1568342" cy="604800"/>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900" kern="1200" dirty="0"/>
                <a:t>Taotleme praegu (kevad 2024)</a:t>
              </a:r>
              <a:endParaRPr lang="en-US" sz="900" kern="1200" dirty="0"/>
            </a:p>
          </p:txBody>
        </p:sp>
      </p:grpSp>
    </p:spTree>
    <p:extLst>
      <p:ext uri="{BB962C8B-B14F-4D97-AF65-F5344CB8AC3E}">
        <p14:creationId xmlns:p14="http://schemas.microsoft.com/office/powerpoint/2010/main" val="351667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B64440-565C-8E73-E2AA-5330036571FD}"/>
              </a:ext>
            </a:extLst>
          </p:cNvPr>
          <p:cNvSpPr txBox="1">
            <a:spLocks/>
          </p:cNvSpPr>
          <p:nvPr/>
        </p:nvSpPr>
        <p:spPr>
          <a:xfrm>
            <a:off x="242887" y="244718"/>
            <a:ext cx="11706225" cy="1114693"/>
          </a:xfrm>
          <a:prstGeom prst="rect">
            <a:avLst/>
          </a:prstGeom>
        </p:spPr>
        <p:txBody>
          <a:bodyPr vert="horz" lIns="91440" tIns="45720" rIns="91440" bIns="45720" rtlCol="0" anchor="ctr">
            <a:normAutofit fontScale="67500" lnSpcReduction="20000"/>
          </a:bodyPr>
          <a:lstStyle>
            <a:lvl1pPr algn="l" defTabSz="676755" rtl="0" eaLnBrk="1" latinLnBrk="0" hangingPunct="1">
              <a:lnSpc>
                <a:spcPct val="90000"/>
              </a:lnSpc>
              <a:spcBef>
                <a:spcPct val="0"/>
              </a:spcBef>
              <a:buNone/>
              <a:defRPr sz="3256" kern="1200">
                <a:solidFill>
                  <a:schemeClr val="tx1"/>
                </a:solidFill>
                <a:latin typeface="+mj-lt"/>
                <a:ea typeface="+mj-ea"/>
                <a:cs typeface="+mj-cs"/>
              </a:defRPr>
            </a:lvl1pPr>
          </a:lstStyle>
          <a:p>
            <a:pPr algn="ctr"/>
            <a:r>
              <a:rPr lang="et-EE" sz="3609" b="1" dirty="0">
                <a:solidFill>
                  <a:srgbClr val="0000FF"/>
                </a:solidFill>
                <a:latin typeface="Aino Headline" panose="020B0303040504020204" pitchFamily="34" charset="0"/>
              </a:rPr>
              <a:t>VALDKONNA DIGIPÖÖRDE LÜHIAJALINE VAADE 2025 LÕPUNI (3):</a:t>
            </a:r>
            <a:br>
              <a:rPr lang="et-EE" sz="3609" b="1" dirty="0">
                <a:solidFill>
                  <a:srgbClr val="0000FF"/>
                </a:solidFill>
                <a:latin typeface="Aino Headline" panose="020B0303040504020204" pitchFamily="34" charset="0"/>
              </a:rPr>
            </a:br>
            <a:br>
              <a:rPr lang="et-EE" sz="3609" b="1" dirty="0">
                <a:solidFill>
                  <a:srgbClr val="0000FF"/>
                </a:solidFill>
                <a:latin typeface="Aino Headline" panose="020B0303040504020204" pitchFamily="34" charset="0"/>
              </a:rPr>
            </a:br>
            <a:br>
              <a:rPr lang="et-EE" sz="3609" dirty="0">
                <a:solidFill>
                  <a:srgbClr val="0000FF"/>
                </a:solidFill>
                <a:latin typeface="Aino Headline" panose="020B0303040504020204" pitchFamily="34" charset="0"/>
              </a:rPr>
            </a:br>
            <a:endParaRPr lang="et-EE" dirty="0"/>
          </a:p>
        </p:txBody>
      </p:sp>
      <p:grpSp>
        <p:nvGrpSpPr>
          <p:cNvPr id="7" name="Group 6">
            <a:extLst>
              <a:ext uri="{FF2B5EF4-FFF2-40B4-BE49-F238E27FC236}">
                <a16:creationId xmlns:a16="http://schemas.microsoft.com/office/drawing/2014/main" id="{45D99987-9AC3-3432-608B-28C6D4F0153C}"/>
              </a:ext>
            </a:extLst>
          </p:cNvPr>
          <p:cNvGrpSpPr/>
          <p:nvPr/>
        </p:nvGrpSpPr>
        <p:grpSpPr>
          <a:xfrm>
            <a:off x="839101" y="1113767"/>
            <a:ext cx="10513796" cy="185439"/>
            <a:chOff x="2951" y="5184"/>
            <a:chExt cx="1568342" cy="604800"/>
          </a:xfrm>
          <a:solidFill>
            <a:schemeClr val="accent4">
              <a:lumMod val="40000"/>
              <a:lumOff val="60000"/>
            </a:schemeClr>
          </a:solidFill>
        </p:grpSpPr>
        <p:sp>
          <p:nvSpPr>
            <p:cNvPr id="8" name="Rectangle 7">
              <a:extLst>
                <a:ext uri="{FF2B5EF4-FFF2-40B4-BE49-F238E27FC236}">
                  <a16:creationId xmlns:a16="http://schemas.microsoft.com/office/drawing/2014/main" id="{326E5E33-4ED8-FFFB-1714-29297F02E817}"/>
                </a:ext>
              </a:extLst>
            </p:cNvPr>
            <p:cNvSpPr/>
            <p:nvPr/>
          </p:nvSpPr>
          <p:spPr>
            <a:xfrm>
              <a:off x="2951" y="5184"/>
              <a:ext cx="1568342" cy="604800"/>
            </a:xfrm>
            <a:prstGeom prst="rect">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t-EE"/>
            </a:p>
          </p:txBody>
        </p:sp>
        <p:sp>
          <p:nvSpPr>
            <p:cNvPr id="9" name="TextBox 8">
              <a:extLst>
                <a:ext uri="{FF2B5EF4-FFF2-40B4-BE49-F238E27FC236}">
                  <a16:creationId xmlns:a16="http://schemas.microsoft.com/office/drawing/2014/main" id="{C543415F-C9B7-1ADB-492F-8F0B5812CC68}"/>
                </a:ext>
              </a:extLst>
            </p:cNvPr>
            <p:cNvSpPr txBox="1"/>
            <p:nvPr/>
          </p:nvSpPr>
          <p:spPr>
            <a:xfrm>
              <a:off x="2951" y="5184"/>
              <a:ext cx="1568342" cy="60480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900" kern="1200" dirty="0">
                  <a:solidFill>
                    <a:schemeClr val="bg2">
                      <a:lumMod val="25000"/>
                    </a:schemeClr>
                  </a:solidFill>
                </a:rPr>
                <a:t>2024 alustatud</a:t>
              </a:r>
              <a:r>
                <a:rPr lang="et-EE" sz="900" dirty="0">
                  <a:solidFill>
                    <a:schemeClr val="bg2">
                      <a:lumMod val="25000"/>
                    </a:schemeClr>
                  </a:solidFill>
                </a:rPr>
                <a:t> tegevuskava</a:t>
              </a:r>
              <a:endParaRPr lang="en-US" sz="900" kern="1200" dirty="0">
                <a:solidFill>
                  <a:schemeClr val="bg2">
                    <a:lumMod val="25000"/>
                  </a:schemeClr>
                </a:solidFill>
              </a:endParaRPr>
            </a:p>
          </p:txBody>
        </p:sp>
      </p:grpSp>
      <p:sp>
        <p:nvSpPr>
          <p:cNvPr id="3" name="Rectangle 2">
            <a:extLst>
              <a:ext uri="{FF2B5EF4-FFF2-40B4-BE49-F238E27FC236}">
                <a16:creationId xmlns:a16="http://schemas.microsoft.com/office/drawing/2014/main" id="{79147FAA-BDE9-94A6-D12A-378DBB837D6E}"/>
              </a:ext>
            </a:extLst>
          </p:cNvPr>
          <p:cNvSpPr/>
          <p:nvPr/>
        </p:nvSpPr>
        <p:spPr>
          <a:xfrm>
            <a:off x="834461" y="6227859"/>
            <a:ext cx="7860962" cy="245491"/>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t-EE" sz="1000" dirty="0"/>
              <a:t>Infotehnoloogiliste lahenduste väljatöötamine ja arendamine</a:t>
            </a:r>
          </a:p>
        </p:txBody>
      </p:sp>
      <p:grpSp>
        <p:nvGrpSpPr>
          <p:cNvPr id="14" name="Group 13">
            <a:extLst>
              <a:ext uri="{FF2B5EF4-FFF2-40B4-BE49-F238E27FC236}">
                <a16:creationId xmlns:a16="http://schemas.microsoft.com/office/drawing/2014/main" id="{94B23B4C-FACF-270D-AC49-CC8D72159DE8}"/>
              </a:ext>
            </a:extLst>
          </p:cNvPr>
          <p:cNvGrpSpPr/>
          <p:nvPr/>
        </p:nvGrpSpPr>
        <p:grpSpPr>
          <a:xfrm>
            <a:off x="3427401" y="1325007"/>
            <a:ext cx="7925496" cy="185439"/>
            <a:chOff x="2951" y="5184"/>
            <a:chExt cx="1568342" cy="604800"/>
          </a:xfrm>
        </p:grpSpPr>
        <p:sp>
          <p:nvSpPr>
            <p:cNvPr id="15" name="Rectangle 14">
              <a:extLst>
                <a:ext uri="{FF2B5EF4-FFF2-40B4-BE49-F238E27FC236}">
                  <a16:creationId xmlns:a16="http://schemas.microsoft.com/office/drawing/2014/main" id="{47D5D5A6-3BFC-E0CE-7BBB-F4B848E153C4}"/>
                </a:ext>
              </a:extLst>
            </p:cNvPr>
            <p:cNvSpPr/>
            <p:nvPr/>
          </p:nvSpPr>
          <p:spPr>
            <a:xfrm>
              <a:off x="2951" y="5184"/>
              <a:ext cx="1568342" cy="604800"/>
            </a:xfrm>
            <a:prstGeom prst="rect">
              <a:avLst/>
            </a:prstGeom>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t-EE"/>
            </a:p>
          </p:txBody>
        </p:sp>
        <p:sp>
          <p:nvSpPr>
            <p:cNvPr id="16" name="TextBox 15">
              <a:extLst>
                <a:ext uri="{FF2B5EF4-FFF2-40B4-BE49-F238E27FC236}">
                  <a16:creationId xmlns:a16="http://schemas.microsoft.com/office/drawing/2014/main" id="{9EC0F2F1-5009-00A2-BFC4-B3E4579BC643}"/>
                </a:ext>
              </a:extLst>
            </p:cNvPr>
            <p:cNvSpPr txBox="1"/>
            <p:nvPr/>
          </p:nvSpPr>
          <p:spPr>
            <a:xfrm>
              <a:off x="2951" y="5184"/>
              <a:ext cx="1568342" cy="604800"/>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900" kern="1200" dirty="0"/>
                <a:t>Projekt </a:t>
              </a:r>
              <a:r>
                <a:rPr lang="et-EE" sz="900" dirty="0"/>
                <a:t>valmis taotlemiseks 2024 +</a:t>
              </a:r>
              <a:endParaRPr lang="en-US" sz="900" kern="1200" dirty="0"/>
            </a:p>
          </p:txBody>
        </p:sp>
      </p:grpSp>
      <p:grpSp>
        <p:nvGrpSpPr>
          <p:cNvPr id="19" name="Group 18">
            <a:extLst>
              <a:ext uri="{FF2B5EF4-FFF2-40B4-BE49-F238E27FC236}">
                <a16:creationId xmlns:a16="http://schemas.microsoft.com/office/drawing/2014/main" id="{12E0EC6C-792D-452D-8100-17697883389C}"/>
              </a:ext>
            </a:extLst>
          </p:cNvPr>
          <p:cNvGrpSpPr/>
          <p:nvPr/>
        </p:nvGrpSpPr>
        <p:grpSpPr>
          <a:xfrm>
            <a:off x="3491935" y="1708740"/>
            <a:ext cx="2374577" cy="950243"/>
            <a:chOff x="0" y="748638"/>
            <a:chExt cx="2374577" cy="462705"/>
          </a:xfrm>
        </p:grpSpPr>
        <p:sp>
          <p:nvSpPr>
            <p:cNvPr id="20" name="Rectangle 19">
              <a:extLst>
                <a:ext uri="{FF2B5EF4-FFF2-40B4-BE49-F238E27FC236}">
                  <a16:creationId xmlns:a16="http://schemas.microsoft.com/office/drawing/2014/main" id="{73375C06-5A50-1907-9233-92E271E3D7CB}"/>
                </a:ext>
              </a:extLst>
            </p:cNvPr>
            <p:cNvSpPr/>
            <p:nvPr/>
          </p:nvSpPr>
          <p:spPr>
            <a:xfrm rot="10800000" flipV="1">
              <a:off x="0" y="748638"/>
              <a:ext cx="2374577" cy="462705"/>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t-EE"/>
            </a:p>
          </p:txBody>
        </p:sp>
        <p:sp>
          <p:nvSpPr>
            <p:cNvPr id="21" name="TextBox 20">
              <a:extLst>
                <a:ext uri="{FF2B5EF4-FFF2-40B4-BE49-F238E27FC236}">
                  <a16:creationId xmlns:a16="http://schemas.microsoft.com/office/drawing/2014/main" id="{972EB3F0-0D80-6032-2C19-F1CD467BF3EF}"/>
                </a:ext>
              </a:extLst>
            </p:cNvPr>
            <p:cNvSpPr txBox="1"/>
            <p:nvPr/>
          </p:nvSpPr>
          <p:spPr>
            <a:xfrm>
              <a:off x="0" y="748638"/>
              <a:ext cx="2374577" cy="462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1050" kern="1200" dirty="0"/>
                <a:t>Kadumisriskiga klientidega seonduvate riskide maandus,</a:t>
              </a:r>
            </a:p>
            <a:p>
              <a:pPr marL="0" lvl="0" indent="0" algn="ctr" defTabSz="400050">
                <a:lnSpc>
                  <a:spcPct val="90000"/>
                </a:lnSpc>
                <a:spcBef>
                  <a:spcPct val="0"/>
                </a:spcBef>
                <a:spcAft>
                  <a:spcPct val="35000"/>
                </a:spcAft>
                <a:buNone/>
              </a:pPr>
              <a:r>
                <a:rPr lang="et-EE" sz="1050" kern="1200" dirty="0"/>
                <a:t>SF: 140 362€</a:t>
              </a:r>
              <a:endParaRPr lang="en-US" sz="1050" kern="1200" dirty="0"/>
            </a:p>
          </p:txBody>
        </p:sp>
      </p:grpSp>
      <p:grpSp>
        <p:nvGrpSpPr>
          <p:cNvPr id="22" name="Group 21">
            <a:extLst>
              <a:ext uri="{FF2B5EF4-FFF2-40B4-BE49-F238E27FC236}">
                <a16:creationId xmlns:a16="http://schemas.microsoft.com/office/drawing/2014/main" id="{9FF0F11D-8842-21E9-5662-7C423EA5EDF8}"/>
              </a:ext>
            </a:extLst>
          </p:cNvPr>
          <p:cNvGrpSpPr/>
          <p:nvPr/>
        </p:nvGrpSpPr>
        <p:grpSpPr>
          <a:xfrm>
            <a:off x="6216823" y="1695125"/>
            <a:ext cx="2374577" cy="946259"/>
            <a:chOff x="2812258" y="748638"/>
            <a:chExt cx="2374577" cy="474379"/>
          </a:xfrm>
        </p:grpSpPr>
        <p:sp>
          <p:nvSpPr>
            <p:cNvPr id="23" name="Rectangle 22">
              <a:extLst>
                <a:ext uri="{FF2B5EF4-FFF2-40B4-BE49-F238E27FC236}">
                  <a16:creationId xmlns:a16="http://schemas.microsoft.com/office/drawing/2014/main" id="{9F1D011F-BBB7-0BCA-0FF5-3AFF8D8C9E8E}"/>
                </a:ext>
              </a:extLst>
            </p:cNvPr>
            <p:cNvSpPr/>
            <p:nvPr/>
          </p:nvSpPr>
          <p:spPr>
            <a:xfrm>
              <a:off x="2812258" y="748638"/>
              <a:ext cx="2374577" cy="47437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t-EE"/>
            </a:p>
          </p:txBody>
        </p:sp>
        <p:sp>
          <p:nvSpPr>
            <p:cNvPr id="24" name="TextBox 23">
              <a:extLst>
                <a:ext uri="{FF2B5EF4-FFF2-40B4-BE49-F238E27FC236}">
                  <a16:creationId xmlns:a16="http://schemas.microsoft.com/office/drawing/2014/main" id="{65F1BDE3-EA36-D4A4-2953-F63ADCD28DF0}"/>
                </a:ext>
              </a:extLst>
            </p:cNvPr>
            <p:cNvSpPr txBox="1"/>
            <p:nvPr/>
          </p:nvSpPr>
          <p:spPr>
            <a:xfrm>
              <a:off x="2812258" y="748638"/>
              <a:ext cx="2374577" cy="474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t-EE" sz="1050" kern="1200" dirty="0"/>
                <a:t>Kliendihaldussüsteemi arendamine,</a:t>
              </a:r>
            </a:p>
            <a:p>
              <a:pPr marL="0" lvl="0" indent="0" algn="ctr" defTabSz="444500">
                <a:lnSpc>
                  <a:spcPct val="90000"/>
                </a:lnSpc>
                <a:spcBef>
                  <a:spcPct val="0"/>
                </a:spcBef>
                <a:spcAft>
                  <a:spcPct val="35000"/>
                </a:spcAft>
                <a:buNone/>
              </a:pPr>
              <a:r>
                <a:rPr lang="et-EE" sz="1050" kern="1200" dirty="0"/>
                <a:t>SF: 198 000€</a:t>
              </a:r>
              <a:endParaRPr lang="en-US" sz="1050" kern="1200" dirty="0"/>
            </a:p>
          </p:txBody>
        </p:sp>
      </p:grpSp>
      <p:grpSp>
        <p:nvGrpSpPr>
          <p:cNvPr id="25" name="Group 24">
            <a:extLst>
              <a:ext uri="{FF2B5EF4-FFF2-40B4-BE49-F238E27FC236}">
                <a16:creationId xmlns:a16="http://schemas.microsoft.com/office/drawing/2014/main" id="{1618A1F7-806F-2C1A-B2F3-DCD5FA747F75}"/>
              </a:ext>
            </a:extLst>
          </p:cNvPr>
          <p:cNvGrpSpPr/>
          <p:nvPr/>
        </p:nvGrpSpPr>
        <p:grpSpPr>
          <a:xfrm>
            <a:off x="839101" y="1695125"/>
            <a:ext cx="2372258" cy="946259"/>
            <a:chOff x="5425274" y="2127596"/>
            <a:chExt cx="2372258" cy="474379"/>
          </a:xfrm>
        </p:grpSpPr>
        <p:sp>
          <p:nvSpPr>
            <p:cNvPr id="26" name="Rectangle 25">
              <a:extLst>
                <a:ext uri="{FF2B5EF4-FFF2-40B4-BE49-F238E27FC236}">
                  <a16:creationId xmlns:a16="http://schemas.microsoft.com/office/drawing/2014/main" id="{1FFCAF4E-0B57-BEDB-F9B3-B9F7B2FCAF2D}"/>
                </a:ext>
              </a:extLst>
            </p:cNvPr>
            <p:cNvSpPr/>
            <p:nvPr/>
          </p:nvSpPr>
          <p:spPr>
            <a:xfrm>
              <a:off x="5425274" y="2127596"/>
              <a:ext cx="2372258" cy="47437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t-EE"/>
            </a:p>
          </p:txBody>
        </p:sp>
        <p:sp>
          <p:nvSpPr>
            <p:cNvPr id="27" name="TextBox 26">
              <a:extLst>
                <a:ext uri="{FF2B5EF4-FFF2-40B4-BE49-F238E27FC236}">
                  <a16:creationId xmlns:a16="http://schemas.microsoft.com/office/drawing/2014/main" id="{3D759A7D-9434-D8D2-4D07-3CB7B9463009}"/>
                </a:ext>
              </a:extLst>
            </p:cNvPr>
            <p:cNvSpPr txBox="1"/>
            <p:nvPr/>
          </p:nvSpPr>
          <p:spPr>
            <a:xfrm>
              <a:off x="5425274" y="2127596"/>
              <a:ext cx="2372258" cy="474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t-EE" sz="1050" kern="1200" dirty="0"/>
                <a:t>Krati integratsioon asutusse, </a:t>
              </a:r>
            </a:p>
            <a:p>
              <a:pPr marL="0" lvl="0" indent="0" algn="ctr" defTabSz="222250">
                <a:lnSpc>
                  <a:spcPct val="90000"/>
                </a:lnSpc>
                <a:spcBef>
                  <a:spcPct val="0"/>
                </a:spcBef>
                <a:spcAft>
                  <a:spcPct val="35000"/>
                </a:spcAft>
                <a:buNone/>
              </a:pPr>
              <a:r>
                <a:rPr lang="et-EE" sz="1050" kern="1200" dirty="0"/>
                <a:t>SF: 208 184€</a:t>
              </a:r>
              <a:endParaRPr lang="en-US" sz="1050" kern="1200" dirty="0"/>
            </a:p>
          </p:txBody>
        </p:sp>
      </p:grpSp>
      <p:grpSp>
        <p:nvGrpSpPr>
          <p:cNvPr id="28" name="Group 27">
            <a:extLst>
              <a:ext uri="{FF2B5EF4-FFF2-40B4-BE49-F238E27FC236}">
                <a16:creationId xmlns:a16="http://schemas.microsoft.com/office/drawing/2014/main" id="{52A3A663-8CE3-8A83-8C5E-806CD4AAD677}"/>
              </a:ext>
            </a:extLst>
          </p:cNvPr>
          <p:cNvGrpSpPr/>
          <p:nvPr/>
        </p:nvGrpSpPr>
        <p:grpSpPr>
          <a:xfrm>
            <a:off x="8980639" y="1699940"/>
            <a:ext cx="2372258" cy="963858"/>
            <a:chOff x="8129649" y="2127596"/>
            <a:chExt cx="2372258" cy="474379"/>
          </a:xfrm>
        </p:grpSpPr>
        <p:sp>
          <p:nvSpPr>
            <p:cNvPr id="29" name="Rectangle 28">
              <a:extLst>
                <a:ext uri="{FF2B5EF4-FFF2-40B4-BE49-F238E27FC236}">
                  <a16:creationId xmlns:a16="http://schemas.microsoft.com/office/drawing/2014/main" id="{2F51CADA-3AA9-9CB1-5DE2-C7B4B784BAC7}"/>
                </a:ext>
              </a:extLst>
            </p:cNvPr>
            <p:cNvSpPr/>
            <p:nvPr/>
          </p:nvSpPr>
          <p:spPr>
            <a:xfrm>
              <a:off x="8129649" y="2127596"/>
              <a:ext cx="2372258" cy="47437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t-EE"/>
            </a:p>
          </p:txBody>
        </p:sp>
        <p:sp>
          <p:nvSpPr>
            <p:cNvPr id="30" name="TextBox 29">
              <a:extLst>
                <a:ext uri="{FF2B5EF4-FFF2-40B4-BE49-F238E27FC236}">
                  <a16:creationId xmlns:a16="http://schemas.microsoft.com/office/drawing/2014/main" id="{063F4053-B285-4184-C918-E9B5964F764E}"/>
                </a:ext>
              </a:extLst>
            </p:cNvPr>
            <p:cNvSpPr txBox="1"/>
            <p:nvPr/>
          </p:nvSpPr>
          <p:spPr>
            <a:xfrm>
              <a:off x="8129649" y="2127596"/>
              <a:ext cx="2372258" cy="474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0320" rIns="35560" bIns="20320" numCol="1" spcCol="1270" anchor="ctr" anchorCtr="0">
              <a:noAutofit/>
            </a:bodyPr>
            <a:lstStyle/>
            <a:p>
              <a:pPr marL="0" lvl="0" indent="0" algn="ctr" defTabSz="222250">
                <a:lnSpc>
                  <a:spcPct val="90000"/>
                </a:lnSpc>
                <a:spcBef>
                  <a:spcPct val="0"/>
                </a:spcBef>
                <a:spcAft>
                  <a:spcPct val="35000"/>
                </a:spcAft>
                <a:buNone/>
              </a:pPr>
              <a:r>
                <a:rPr lang="et-EE" sz="1050" kern="1200" dirty="0"/>
                <a:t>Pinnaseire süsteemi kliendivaate loomine, </a:t>
              </a:r>
            </a:p>
            <a:p>
              <a:pPr marL="0" lvl="0" indent="0" algn="ctr" defTabSz="222250">
                <a:lnSpc>
                  <a:spcPct val="90000"/>
                </a:lnSpc>
                <a:spcBef>
                  <a:spcPct val="0"/>
                </a:spcBef>
                <a:spcAft>
                  <a:spcPct val="35000"/>
                </a:spcAft>
                <a:buNone/>
              </a:pPr>
              <a:r>
                <a:rPr lang="et-EE" sz="1050" kern="1200" dirty="0"/>
                <a:t>SF: 104 400€ </a:t>
              </a:r>
              <a:endParaRPr lang="en-US" sz="1050" kern="1200" dirty="0"/>
            </a:p>
          </p:txBody>
        </p:sp>
      </p:grpSp>
      <p:grpSp>
        <p:nvGrpSpPr>
          <p:cNvPr id="31" name="Group 30">
            <a:extLst>
              <a:ext uri="{FF2B5EF4-FFF2-40B4-BE49-F238E27FC236}">
                <a16:creationId xmlns:a16="http://schemas.microsoft.com/office/drawing/2014/main" id="{CB6F5549-DF44-77DE-809F-7646AEC86CD3}"/>
              </a:ext>
            </a:extLst>
          </p:cNvPr>
          <p:cNvGrpSpPr/>
          <p:nvPr/>
        </p:nvGrpSpPr>
        <p:grpSpPr>
          <a:xfrm>
            <a:off x="3490774" y="2792419"/>
            <a:ext cx="2376898" cy="3331838"/>
            <a:chOff x="3952" y="1061989"/>
            <a:chExt cx="2376898" cy="4090478"/>
          </a:xfrm>
        </p:grpSpPr>
        <p:sp>
          <p:nvSpPr>
            <p:cNvPr id="32" name="Rectangle 31">
              <a:extLst>
                <a:ext uri="{FF2B5EF4-FFF2-40B4-BE49-F238E27FC236}">
                  <a16:creationId xmlns:a16="http://schemas.microsoft.com/office/drawing/2014/main" id="{79832155-59A6-DE65-2246-788A2F6DB587}"/>
                </a:ext>
              </a:extLst>
            </p:cNvPr>
            <p:cNvSpPr/>
            <p:nvPr/>
          </p:nvSpPr>
          <p:spPr>
            <a:xfrm>
              <a:off x="3952" y="1061989"/>
              <a:ext cx="2376898" cy="409047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33" name="TextBox 32">
              <a:extLst>
                <a:ext uri="{FF2B5EF4-FFF2-40B4-BE49-F238E27FC236}">
                  <a16:creationId xmlns:a16="http://schemas.microsoft.com/office/drawing/2014/main" id="{0E6B8A5F-8C27-87F9-C5DE-8DEA8B03D6F0}"/>
                </a:ext>
              </a:extLst>
            </p:cNvPr>
            <p:cNvSpPr txBox="1"/>
            <p:nvPr/>
          </p:nvSpPr>
          <p:spPr>
            <a:xfrm>
              <a:off x="3952" y="1061989"/>
              <a:ext cx="2376898" cy="4090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57150" lvl="1" indent="-57150" algn="just" defTabSz="355600">
                <a:lnSpc>
                  <a:spcPct val="90000"/>
                </a:lnSpc>
                <a:spcBef>
                  <a:spcPct val="0"/>
                </a:spcBef>
                <a:spcAft>
                  <a:spcPct val="15000"/>
                </a:spcAft>
                <a:buFontTx/>
                <a:buChar char="•"/>
              </a:pPr>
              <a:r>
                <a:rPr lang="et-EE" sz="800" b="1" kern="1200" dirty="0">
                  <a:solidFill>
                    <a:srgbClr val="0070C0"/>
                  </a:solidFill>
                </a:rPr>
                <a:t>Hetkeolukord</a:t>
              </a:r>
              <a:r>
                <a:rPr lang="et-EE" sz="800" kern="1200" dirty="0"/>
                <a:t> - 2017-2023 on </a:t>
              </a:r>
              <a:r>
                <a:rPr lang="et-EE" sz="800" kern="1200" dirty="0" err="1"/>
                <a:t>PRIAs</a:t>
              </a:r>
              <a:r>
                <a:rPr lang="et-EE" sz="800" kern="1200" dirty="0"/>
                <a:t> lootusetuks kantud 256 klienti, kellest pankrotistunud võlgnike arv on 56 ja äriregistrist kustutatud on 184 võlgnikku.</a:t>
              </a:r>
              <a:r>
                <a:rPr lang="fi-FI" sz="800" kern="1200" dirty="0"/>
                <a:t> </a:t>
              </a:r>
              <a:r>
                <a:rPr lang="et-EE" sz="800" kern="1200" dirty="0"/>
                <a:t>Vaja luua protsess ja tehniline lahendus kadumisriskiga klientidega tegelemiseks ning raskustes olevate klientide kontrollimiseks. K</a:t>
              </a:r>
              <a:r>
                <a:rPr lang="fi-FI" sz="800" kern="1200" dirty="0" err="1"/>
                <a:t>ontrolli</a:t>
              </a:r>
              <a:r>
                <a:rPr lang="fi-FI" sz="800" kern="1200" dirty="0"/>
                <a:t> </a:t>
              </a:r>
              <a:r>
                <a:rPr lang="fi-FI" sz="800" kern="1200" dirty="0" err="1"/>
                <a:t>keerukuse</a:t>
              </a:r>
              <a:r>
                <a:rPr lang="fi-FI" sz="800" kern="1200" dirty="0"/>
                <a:t> ja </a:t>
              </a:r>
              <a:r>
                <a:rPr lang="fi-FI" sz="800" kern="1200" dirty="0" err="1"/>
                <a:t>mahukuse</a:t>
              </a:r>
              <a:r>
                <a:rPr lang="fi-FI" sz="800" kern="1200" dirty="0"/>
                <a:t> </a:t>
              </a:r>
              <a:r>
                <a:rPr lang="fi-FI" sz="800" kern="1200" dirty="0" err="1"/>
                <a:t>tõttu</a:t>
              </a:r>
              <a:r>
                <a:rPr lang="fi-FI" sz="800" kern="1200" dirty="0"/>
                <a:t> ei ole </a:t>
              </a:r>
              <a:r>
                <a:rPr lang="fi-FI" sz="800" kern="1200" dirty="0" err="1"/>
                <a:t>reaalne</a:t>
              </a:r>
              <a:r>
                <a:rPr lang="fi-FI" sz="800" kern="1200" dirty="0"/>
                <a:t> </a:t>
              </a:r>
              <a:r>
                <a:rPr lang="fi-FI" sz="800" kern="1200" dirty="0" err="1"/>
                <a:t>seda</a:t>
              </a:r>
              <a:r>
                <a:rPr lang="fi-FI" sz="800" kern="1200" dirty="0"/>
                <a:t> </a:t>
              </a:r>
              <a:r>
                <a:rPr lang="fi-FI" sz="800" kern="1200" dirty="0" err="1"/>
                <a:t>käsitsi</a:t>
              </a:r>
              <a:r>
                <a:rPr lang="fi-FI" sz="800" kern="1200" dirty="0"/>
                <a:t> </a:t>
              </a:r>
              <a:r>
                <a:rPr lang="fi-FI" sz="800" kern="1200" dirty="0" err="1"/>
                <a:t>teostada</a:t>
              </a:r>
              <a:r>
                <a:rPr lang="et-EE" sz="800" kern="1200" dirty="0"/>
                <a:t>. </a:t>
              </a:r>
              <a:endParaRPr lang="et-EE" sz="800" b="1" kern="1200" dirty="0">
                <a:solidFill>
                  <a:srgbClr val="0070C0"/>
                </a:solidFill>
              </a:endParaRPr>
            </a:p>
            <a:p>
              <a:pPr marL="57150" lvl="1" indent="-57150" algn="just" defTabSz="355600">
                <a:lnSpc>
                  <a:spcPct val="90000"/>
                </a:lnSpc>
                <a:spcBef>
                  <a:spcPct val="0"/>
                </a:spcBef>
                <a:spcAft>
                  <a:spcPct val="15000"/>
                </a:spcAft>
                <a:buChar char="•"/>
              </a:pPr>
              <a:r>
                <a:rPr lang="et-EE" sz="800" b="1" kern="1200" dirty="0">
                  <a:solidFill>
                    <a:srgbClr val="0070C0"/>
                  </a:solidFill>
                </a:rPr>
                <a:t>Tulemus –</a:t>
              </a:r>
              <a:r>
                <a:rPr lang="et-EE" sz="800" kern="1200" dirty="0"/>
                <a:t> Loome automaatse kontrolliprotsess klientide riskide hindamiseks ja </a:t>
              </a:r>
              <a:r>
                <a:rPr lang="et-EE" sz="800" kern="1200" dirty="0" err="1"/>
                <a:t>skoorimiseks</a:t>
              </a:r>
              <a:r>
                <a:rPr lang="et-EE" sz="800" kern="1200" dirty="0"/>
                <a:t> ning lepitakse kokku selge protsess kadumisriskiga klientidega tegelemiseks. Vähendame kadumisriskiga klientidest tekkivat finants kahju.</a:t>
              </a:r>
              <a:endParaRPr lang="en-US" sz="800" kern="1200" dirty="0"/>
            </a:p>
            <a:p>
              <a:pPr marL="57150" lvl="1" indent="-57150" algn="just" defTabSz="355600">
                <a:lnSpc>
                  <a:spcPct val="90000"/>
                </a:lnSpc>
                <a:spcBef>
                  <a:spcPct val="0"/>
                </a:spcBef>
                <a:spcAft>
                  <a:spcPct val="15000"/>
                </a:spcAft>
                <a:buChar char="•"/>
              </a:pPr>
              <a:r>
                <a:rPr lang="et-EE" sz="800" b="1" kern="1200" dirty="0">
                  <a:solidFill>
                    <a:srgbClr val="0070C0"/>
                  </a:solidFill>
                </a:rPr>
                <a:t>Oht, kui ei realiseeru </a:t>
              </a:r>
              <a:r>
                <a:rPr lang="et-EE" sz="800" kern="1200" dirty="0"/>
                <a:t>– Püsib finantsiline kadu tulenevalt kadumisriskiga klientidest ning vähesest võimekusest tegelda raskustes olevate klientidega.</a:t>
              </a:r>
              <a:endParaRPr lang="en-US" sz="800" kern="1200" dirty="0"/>
            </a:p>
            <a:p>
              <a:pPr marL="57150" lvl="1" indent="-57150" algn="just" defTabSz="355600">
                <a:lnSpc>
                  <a:spcPct val="90000"/>
                </a:lnSpc>
                <a:spcBef>
                  <a:spcPct val="0"/>
                </a:spcBef>
                <a:spcAft>
                  <a:spcPct val="15000"/>
                </a:spcAft>
                <a:buChar char="•"/>
              </a:pPr>
              <a:r>
                <a:rPr lang="et-EE" sz="800" b="1" kern="1200" dirty="0">
                  <a:solidFill>
                    <a:srgbClr val="0070C0"/>
                  </a:solidFill>
                  <a:latin typeface="Calibri" panose="020F0502020204030204"/>
                  <a:ea typeface="+mn-ea"/>
                  <a:cs typeface="+mn-cs"/>
                </a:rPr>
                <a:t>Personal</a:t>
              </a:r>
              <a:r>
                <a:rPr lang="et-EE" sz="800" kern="1200" dirty="0"/>
                <a:t> – Tarvis 0.5 koormusega ärianalüütikut ning 0.5 koormusega süsteemianalüütikut</a:t>
              </a:r>
              <a:endParaRPr lang="en-US" sz="800" kern="1200" dirty="0"/>
            </a:p>
          </p:txBody>
        </p:sp>
      </p:grpSp>
      <p:grpSp>
        <p:nvGrpSpPr>
          <p:cNvPr id="34" name="Group 33">
            <a:extLst>
              <a:ext uri="{FF2B5EF4-FFF2-40B4-BE49-F238E27FC236}">
                <a16:creationId xmlns:a16="http://schemas.microsoft.com/office/drawing/2014/main" id="{49A6FE48-0505-130A-7BC0-EA3C7B329D17}"/>
              </a:ext>
            </a:extLst>
          </p:cNvPr>
          <p:cNvGrpSpPr/>
          <p:nvPr/>
        </p:nvGrpSpPr>
        <p:grpSpPr>
          <a:xfrm>
            <a:off x="6216823" y="2792419"/>
            <a:ext cx="2376898" cy="3331838"/>
            <a:chOff x="3952" y="1061989"/>
            <a:chExt cx="2376898" cy="4090478"/>
          </a:xfrm>
        </p:grpSpPr>
        <p:sp>
          <p:nvSpPr>
            <p:cNvPr id="35" name="Rectangle 34">
              <a:extLst>
                <a:ext uri="{FF2B5EF4-FFF2-40B4-BE49-F238E27FC236}">
                  <a16:creationId xmlns:a16="http://schemas.microsoft.com/office/drawing/2014/main" id="{A92EE066-67F8-FC31-0A04-7FE019A4E50C}"/>
                </a:ext>
              </a:extLst>
            </p:cNvPr>
            <p:cNvSpPr/>
            <p:nvPr/>
          </p:nvSpPr>
          <p:spPr>
            <a:xfrm>
              <a:off x="3952" y="1061989"/>
              <a:ext cx="2376898" cy="409047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36" name="TextBox 35">
              <a:extLst>
                <a:ext uri="{FF2B5EF4-FFF2-40B4-BE49-F238E27FC236}">
                  <a16:creationId xmlns:a16="http://schemas.microsoft.com/office/drawing/2014/main" id="{D632F581-6B25-C702-C19D-0595F2E69DD9}"/>
                </a:ext>
              </a:extLst>
            </p:cNvPr>
            <p:cNvSpPr txBox="1"/>
            <p:nvPr/>
          </p:nvSpPr>
          <p:spPr>
            <a:xfrm>
              <a:off x="3952" y="1061989"/>
              <a:ext cx="2376898" cy="4090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algn="just"/>
              <a:r>
                <a:rPr lang="et-EE" sz="800" b="1" kern="1200" dirty="0">
                  <a:solidFill>
                    <a:srgbClr val="0070C0"/>
                  </a:solidFill>
                  <a:latin typeface="+mn-lt"/>
                </a:rPr>
                <a:t>Hetkeolukord </a:t>
              </a:r>
              <a:r>
                <a:rPr lang="et-EE" sz="800" kern="1200" dirty="0">
                  <a:latin typeface="+mn-lt"/>
                </a:rPr>
                <a:t>- Kliendiga toimuvate kontaktide registreerimine ei ole ühtselt korraldatud ning puudub ühtne kliendikontaktide administreerimine ja talletamine.</a:t>
              </a:r>
              <a:endParaRPr lang="en-US" sz="800" kern="1200" dirty="0">
                <a:latin typeface="+mn-lt"/>
              </a:endParaRPr>
            </a:p>
            <a:p>
              <a:pPr lvl="0" algn="just"/>
              <a:r>
                <a:rPr lang="et-EE" sz="800" kern="1200" dirty="0">
                  <a:latin typeface="+mn-lt"/>
                </a:rPr>
                <a:t>Puuduliku administreerimise tõttu ei osata kliendile piisavat infot (teenindaja ei tea, kes ja mis teemal on varem kliendiga suhelnud, milliseid dokumente talle saadetud jne) anda ja seda temalt saada, pole võimalik analüüsida küsimust tekitavaid probleeme, teha ennetustööd korduvate vigade ära hoidmisel või mitmekordsete andmete küsimisel (vajalikud andmed on </a:t>
              </a:r>
              <a:r>
                <a:rPr lang="et-EE" sz="800" kern="1200" dirty="0" err="1">
                  <a:latin typeface="+mn-lt"/>
                </a:rPr>
                <a:t>PRIAs</a:t>
              </a:r>
              <a:r>
                <a:rPr lang="et-EE" sz="800" kern="1200" dirty="0">
                  <a:latin typeface="+mn-lt"/>
                </a:rPr>
                <a:t> olemas, kuid kliendiga suhtleja ei tea seda). Samuti puuduvad andmed selle kohta, mis infot kliendile kontakti käigus anti. Puudub tagasiside süsteem, puudub klienditoimik, ühtne teenuskaardisüsteem. </a:t>
              </a:r>
            </a:p>
            <a:p>
              <a:pPr lvl="0" algn="just"/>
              <a:r>
                <a:rPr lang="et-EE" sz="800" b="1" dirty="0">
                  <a:solidFill>
                    <a:srgbClr val="0070C0"/>
                  </a:solidFill>
                </a:rPr>
                <a:t> Tulemus -  </a:t>
              </a:r>
              <a:r>
                <a:rPr lang="et-EE" sz="800" kern="1200" dirty="0">
                  <a:solidFill>
                    <a:prstClr val="black">
                      <a:hueOff val="0"/>
                      <a:satOff val="0"/>
                      <a:lumOff val="0"/>
                      <a:alphaOff val="0"/>
                    </a:prstClr>
                  </a:solidFill>
                  <a:latin typeface="Calibri" panose="020F0502020204030204"/>
                  <a:ea typeface="+mn-ea"/>
                  <a:cs typeface="Times New Roman" panose="02020603050405020304" pitchFamily="18" charset="0"/>
                </a:rPr>
                <a:t>Loodud on kliendihaldus toetav töökorraldus sh toetav struktuur. Tekib ühte terviklik klienditoimik, teame ja tunneme klienti ja võimalus pakkuda talle sobivaid ja proaktiivseid teenuseid. Arendatud ja juurutatud CRM süsteem (analüüsitulemusel selgub kas soetatakse karbitarkvara või arendatakse eraldi moodul)</a:t>
              </a:r>
              <a:endParaRPr lang="en-US" sz="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lvl="0" algn="just"/>
              <a:r>
                <a:rPr lang="et-EE" sz="800" kern="1200" dirty="0">
                  <a:solidFill>
                    <a:prstClr val="black">
                      <a:hueOff val="0"/>
                      <a:satOff val="0"/>
                      <a:lumOff val="0"/>
                      <a:alphaOff val="0"/>
                    </a:prstClr>
                  </a:solidFill>
                  <a:latin typeface="Calibri" panose="020F0502020204030204"/>
                  <a:ea typeface="+mn-ea"/>
                  <a:cs typeface="Times New Roman" panose="02020603050405020304" pitchFamily="18" charset="0"/>
                </a:rPr>
                <a:t>Oht, kui ei realiseeru – Suurem halduskoormus ja vähem rahul olev klient</a:t>
              </a:r>
            </a:p>
            <a:p>
              <a:pPr lvl="0" algn="just"/>
              <a:r>
                <a:rPr lang="et-EE" sz="800" b="1" kern="1200" dirty="0">
                  <a:solidFill>
                    <a:srgbClr val="0070C0"/>
                  </a:solidFill>
                  <a:latin typeface="Calibri" panose="020F0502020204030204"/>
                  <a:ea typeface="+mn-ea"/>
                  <a:cs typeface="+mn-cs"/>
                </a:rPr>
                <a:t>Personal </a:t>
              </a:r>
              <a:r>
                <a:rPr lang="et-EE" sz="800" b="0" kern="1200" dirty="0">
                  <a:latin typeface="+mn-lt"/>
                </a:rPr>
                <a:t>– Omade jõududega + väline partner</a:t>
              </a:r>
            </a:p>
          </p:txBody>
        </p:sp>
      </p:grpSp>
      <p:grpSp>
        <p:nvGrpSpPr>
          <p:cNvPr id="38" name="Group 37">
            <a:extLst>
              <a:ext uri="{FF2B5EF4-FFF2-40B4-BE49-F238E27FC236}">
                <a16:creationId xmlns:a16="http://schemas.microsoft.com/office/drawing/2014/main" id="{D4146A9E-45F9-71B0-9733-D4B7B838E638}"/>
              </a:ext>
            </a:extLst>
          </p:cNvPr>
          <p:cNvGrpSpPr/>
          <p:nvPr/>
        </p:nvGrpSpPr>
        <p:grpSpPr>
          <a:xfrm>
            <a:off x="834461" y="2792420"/>
            <a:ext cx="2376898" cy="3331838"/>
            <a:chOff x="3952" y="1061989"/>
            <a:chExt cx="2376898" cy="4090478"/>
          </a:xfrm>
        </p:grpSpPr>
        <p:sp>
          <p:nvSpPr>
            <p:cNvPr id="39" name="Rectangle 38">
              <a:extLst>
                <a:ext uri="{FF2B5EF4-FFF2-40B4-BE49-F238E27FC236}">
                  <a16:creationId xmlns:a16="http://schemas.microsoft.com/office/drawing/2014/main" id="{039EA990-8FB6-D03A-E0E1-3AA2AF6328BA}"/>
                </a:ext>
              </a:extLst>
            </p:cNvPr>
            <p:cNvSpPr/>
            <p:nvPr/>
          </p:nvSpPr>
          <p:spPr>
            <a:xfrm>
              <a:off x="3952" y="1061989"/>
              <a:ext cx="2376898" cy="409047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40" name="TextBox 39">
              <a:extLst>
                <a:ext uri="{FF2B5EF4-FFF2-40B4-BE49-F238E27FC236}">
                  <a16:creationId xmlns:a16="http://schemas.microsoft.com/office/drawing/2014/main" id="{DC8F094D-5804-C0F1-9FF8-EA5A86EA9301}"/>
                </a:ext>
              </a:extLst>
            </p:cNvPr>
            <p:cNvSpPr txBox="1"/>
            <p:nvPr/>
          </p:nvSpPr>
          <p:spPr>
            <a:xfrm>
              <a:off x="3952" y="1061989"/>
              <a:ext cx="2376898" cy="4090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lvl="0"/>
              <a:r>
                <a:rPr lang="et-EE" sz="800" b="1" dirty="0">
                  <a:solidFill>
                    <a:srgbClr val="0070C0"/>
                  </a:solidFill>
                </a:rPr>
                <a:t>Hetkeolukord</a:t>
              </a:r>
              <a:r>
                <a:rPr lang="et-EE" sz="800" dirty="0"/>
                <a:t> - MAK 2014-2020 perioodil loodi nõuded, mis lähtusid matemaatilistest valemitest ja mida sai hinnata läbi IT süsteemi ühe nupuvajutusega. ÜPP 2023-2027 periood on toonud sisust lähtuvad subjektiivsed nõuded, mille läbitöötamine võtab kordades rohkem aega ja inimressurssi. </a:t>
              </a:r>
              <a:endParaRPr lang="en-US" sz="800" dirty="0"/>
            </a:p>
            <a:p>
              <a:pPr lvl="0"/>
              <a:r>
                <a:rPr lang="et-EE" sz="800" b="1" dirty="0">
                  <a:solidFill>
                    <a:srgbClr val="0070C0"/>
                  </a:solidFill>
                </a:rPr>
                <a:t>Tulemus</a:t>
              </a:r>
              <a:r>
                <a:rPr lang="et-EE" sz="800" dirty="0"/>
                <a:t> - Projekt on edukas kui kratt on välja arendatud ja integreeritud neljas erinevas toetusmeetmes perioodil 2025. teine pool kuni 2026. aasta esimene pool.</a:t>
              </a:r>
              <a:endParaRPr lang="en-US" sz="800" dirty="0"/>
            </a:p>
            <a:p>
              <a:pPr lvl="0"/>
              <a:r>
                <a:rPr lang="et-EE" sz="800" b="1" dirty="0">
                  <a:solidFill>
                    <a:srgbClr val="0070C0"/>
                  </a:solidFill>
                </a:rPr>
                <a:t>Oht, kui ei realiseeru  </a:t>
              </a:r>
              <a:r>
                <a:rPr lang="et-EE" sz="800" dirty="0"/>
                <a:t>- Tuleb arendada uued kontrollimise lahendused keerukamate nõuete jaoks ilma </a:t>
              </a:r>
              <a:r>
                <a:rPr lang="et-EE" sz="800" dirty="0" err="1"/>
                <a:t>TI’ita</a:t>
              </a:r>
              <a:r>
                <a:rPr lang="et-EE" sz="800" dirty="0"/>
                <a:t> </a:t>
              </a:r>
              <a:endParaRPr lang="en-US" sz="800" dirty="0"/>
            </a:p>
            <a:p>
              <a:pPr lvl="0"/>
              <a:r>
                <a:rPr lang="et-EE" sz="800" b="1" dirty="0">
                  <a:solidFill>
                    <a:srgbClr val="0070C0"/>
                  </a:solidFill>
                  <a:latin typeface="Calibri" panose="020F0502020204030204"/>
                  <a:ea typeface="+mn-ea"/>
                  <a:cs typeface="+mn-cs"/>
                </a:rPr>
                <a:t>Personal</a:t>
              </a:r>
              <a:r>
                <a:rPr lang="et-EE" sz="800" dirty="0"/>
                <a:t> – </a:t>
              </a:r>
              <a:r>
                <a:rPr lang="et-EE" sz="800" b="0" dirty="0">
                  <a:latin typeface="+mn-lt"/>
                </a:rPr>
                <a:t>Soov värvata </a:t>
              </a:r>
              <a:r>
                <a:rPr lang="et-EE" sz="800" dirty="0"/>
                <a:t>1</a:t>
              </a:r>
              <a:r>
                <a:rPr lang="et-EE" sz="800" b="0" dirty="0">
                  <a:latin typeface="+mn-lt"/>
                </a:rPr>
                <a:t> liige: projektijuht –</a:t>
              </a:r>
              <a:r>
                <a:rPr lang="et-EE" sz="800" dirty="0"/>
                <a:t> </a:t>
              </a:r>
              <a:r>
                <a:rPr lang="et-EE" sz="800" b="0" dirty="0">
                  <a:latin typeface="+mn-lt"/>
                </a:rPr>
                <a:t>analüütik</a:t>
              </a:r>
              <a:endParaRPr lang="en-US" sz="800" dirty="0"/>
            </a:p>
          </p:txBody>
        </p:sp>
      </p:grpSp>
      <p:grpSp>
        <p:nvGrpSpPr>
          <p:cNvPr id="41" name="Group 40">
            <a:extLst>
              <a:ext uri="{FF2B5EF4-FFF2-40B4-BE49-F238E27FC236}">
                <a16:creationId xmlns:a16="http://schemas.microsoft.com/office/drawing/2014/main" id="{58FBABE5-8C42-9FE0-85B3-49186313BCF7}"/>
              </a:ext>
            </a:extLst>
          </p:cNvPr>
          <p:cNvGrpSpPr/>
          <p:nvPr/>
        </p:nvGrpSpPr>
        <p:grpSpPr>
          <a:xfrm>
            <a:off x="8975999" y="2774819"/>
            <a:ext cx="2376898" cy="3331838"/>
            <a:chOff x="3952" y="1061989"/>
            <a:chExt cx="2376898" cy="4090478"/>
          </a:xfrm>
        </p:grpSpPr>
        <p:sp>
          <p:nvSpPr>
            <p:cNvPr id="42" name="Rectangle 41">
              <a:extLst>
                <a:ext uri="{FF2B5EF4-FFF2-40B4-BE49-F238E27FC236}">
                  <a16:creationId xmlns:a16="http://schemas.microsoft.com/office/drawing/2014/main" id="{53AD0C51-1D26-C539-1460-B2D871E77608}"/>
                </a:ext>
              </a:extLst>
            </p:cNvPr>
            <p:cNvSpPr/>
            <p:nvPr/>
          </p:nvSpPr>
          <p:spPr>
            <a:xfrm>
              <a:off x="3952" y="1061989"/>
              <a:ext cx="2376898" cy="409047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t-EE"/>
            </a:p>
          </p:txBody>
        </p:sp>
        <p:sp>
          <p:nvSpPr>
            <p:cNvPr id="43" name="TextBox 42">
              <a:extLst>
                <a:ext uri="{FF2B5EF4-FFF2-40B4-BE49-F238E27FC236}">
                  <a16:creationId xmlns:a16="http://schemas.microsoft.com/office/drawing/2014/main" id="{7F8D26B0-5BDE-7740-F007-5FA828E3CBA8}"/>
                </a:ext>
              </a:extLst>
            </p:cNvPr>
            <p:cNvSpPr txBox="1"/>
            <p:nvPr/>
          </p:nvSpPr>
          <p:spPr>
            <a:xfrm>
              <a:off x="3952" y="1061989"/>
              <a:ext cx="2376898" cy="4090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lvl="0"/>
              <a:r>
                <a:rPr lang="et-EE" sz="800" b="1" dirty="0">
                  <a:solidFill>
                    <a:srgbClr val="0070C0"/>
                  </a:solidFill>
                  <a:latin typeface="+mn-lt"/>
                </a:rPr>
                <a:t>Hetkeolukord</a:t>
              </a:r>
              <a:r>
                <a:rPr lang="et-EE" sz="800" dirty="0">
                  <a:latin typeface="+mn-lt"/>
                </a:rPr>
                <a:t>-  Pindalatoetuste klientidel (ca 14 000 tk) puudub ülevaade oma põldudele kehtivate nõuete kohta seiresüsteemi tulemustest. See tingib suure halduskoormuse kliendile kui ka </a:t>
              </a:r>
              <a:r>
                <a:rPr lang="et-EE" sz="800" dirty="0" err="1">
                  <a:latin typeface="+mn-lt"/>
                </a:rPr>
                <a:t>menetlejale</a:t>
              </a:r>
              <a:r>
                <a:rPr lang="et-EE" sz="800" dirty="0">
                  <a:latin typeface="+mn-lt"/>
                </a:rPr>
                <a:t> ja piirab ennetavate mõjude rakendamist. Seire süsteem on oma olemusest ennetav mitte kliendile karistav süsteem. Täna on loodud MVP lahendus, arenduse tulemus on automatiseeritud kliendikeskne ja proaktiivne lahendus. </a:t>
              </a:r>
              <a:endParaRPr lang="en-US" sz="800" dirty="0">
                <a:latin typeface="+mn-lt"/>
              </a:endParaRPr>
            </a:p>
            <a:p>
              <a:pPr lvl="0"/>
              <a:r>
                <a:rPr lang="et-EE" sz="800" b="1" dirty="0">
                  <a:solidFill>
                    <a:srgbClr val="0070C0"/>
                  </a:solidFill>
                  <a:latin typeface="+mn-lt"/>
                </a:rPr>
                <a:t>Tulemus</a:t>
              </a:r>
              <a:r>
                <a:rPr lang="et-EE" sz="800" dirty="0">
                  <a:latin typeface="+mn-lt"/>
                </a:rPr>
                <a:t> – Kliendil on terviklik ja online ülevaade oma põldude seiretulemuste (nt. nõue = niitmine seiretulemus on </a:t>
              </a:r>
              <a:r>
                <a:rPr lang="et-EE" sz="800" dirty="0" err="1">
                  <a:latin typeface="+mn-lt"/>
                </a:rPr>
                <a:t>ok</a:t>
              </a:r>
              <a:r>
                <a:rPr lang="et-EE" sz="800" dirty="0">
                  <a:latin typeface="+mn-lt"/>
                </a:rPr>
                <a:t>) kohta. Klient saab alustada vajalikke toiminguid kliendiportaalis (nt. seiresüsteemi tulemus on avastatud  vale kultuur, tekib </a:t>
              </a:r>
              <a:r>
                <a:rPr lang="et-EE" sz="800" dirty="0" err="1">
                  <a:latin typeface="+mn-lt"/>
                </a:rPr>
                <a:t>kliendidel</a:t>
              </a:r>
              <a:r>
                <a:rPr lang="et-EE" sz="800" dirty="0">
                  <a:latin typeface="+mn-lt"/>
                </a:rPr>
                <a:t> võimalus kultuur korrigeerida ilma sanktsioonideta). </a:t>
              </a:r>
            </a:p>
            <a:p>
              <a:pPr lvl="0"/>
              <a:r>
                <a:rPr lang="et-EE" sz="800" b="1" dirty="0">
                  <a:solidFill>
                    <a:srgbClr val="0070C0"/>
                  </a:solidFill>
                  <a:latin typeface="+mn-lt"/>
                </a:rPr>
                <a:t>Oht, kui ei realiseeru </a:t>
              </a:r>
              <a:r>
                <a:rPr lang="et-EE" sz="800" b="1" dirty="0">
                  <a:latin typeface="+mn-lt"/>
                </a:rPr>
                <a:t>–</a:t>
              </a:r>
              <a:r>
                <a:rPr lang="et-EE" sz="800" dirty="0">
                  <a:latin typeface="+mn-lt"/>
                </a:rPr>
                <a:t> Suurem halduskoormus klientidele ja </a:t>
              </a:r>
              <a:r>
                <a:rPr lang="et-EE" sz="800" dirty="0" err="1">
                  <a:latin typeface="+mn-lt"/>
                </a:rPr>
                <a:t>PRIAle</a:t>
              </a:r>
              <a:endParaRPr lang="et-EE" sz="800" dirty="0">
                <a:latin typeface="+mn-lt"/>
              </a:endParaRPr>
            </a:p>
            <a:p>
              <a:pPr lvl="0"/>
              <a:r>
                <a:rPr lang="et-EE" sz="800" b="1" dirty="0">
                  <a:solidFill>
                    <a:srgbClr val="0070C0"/>
                  </a:solidFill>
                  <a:latin typeface="Calibri" panose="020F0502020204030204"/>
                  <a:ea typeface="+mn-ea"/>
                  <a:cs typeface="+mn-cs"/>
                </a:rPr>
                <a:t>Personal</a:t>
              </a:r>
              <a:r>
                <a:rPr lang="et-EE" sz="800" dirty="0"/>
                <a:t> – </a:t>
              </a:r>
              <a:r>
                <a:rPr lang="et-EE" sz="800" b="0" dirty="0">
                  <a:latin typeface="+mn-lt"/>
                </a:rPr>
                <a:t>Omade jõududega + arenduspartner</a:t>
              </a:r>
              <a:endParaRPr lang="et-EE" sz="800" dirty="0">
                <a:latin typeface="+mn-lt"/>
              </a:endParaRPr>
            </a:p>
          </p:txBody>
        </p:sp>
      </p:grpSp>
      <p:sp>
        <p:nvSpPr>
          <p:cNvPr id="46" name="Rectangle 45">
            <a:extLst>
              <a:ext uri="{FF2B5EF4-FFF2-40B4-BE49-F238E27FC236}">
                <a16:creationId xmlns:a16="http://schemas.microsoft.com/office/drawing/2014/main" id="{0A1F2369-4D36-0F80-F9AE-4712FF782697}"/>
              </a:ext>
            </a:extLst>
          </p:cNvPr>
          <p:cNvSpPr/>
          <p:nvPr/>
        </p:nvSpPr>
        <p:spPr>
          <a:xfrm>
            <a:off x="8975999" y="6227859"/>
            <a:ext cx="2405442" cy="245491"/>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t-EE" sz="1000" dirty="0" err="1"/>
              <a:t>Krativäeline</a:t>
            </a:r>
            <a:r>
              <a:rPr lang="et-EE" sz="1000" dirty="0"/>
              <a:t> riik</a:t>
            </a:r>
          </a:p>
        </p:txBody>
      </p:sp>
      <p:grpSp>
        <p:nvGrpSpPr>
          <p:cNvPr id="2" name="Group 1">
            <a:extLst>
              <a:ext uri="{FF2B5EF4-FFF2-40B4-BE49-F238E27FC236}">
                <a16:creationId xmlns:a16="http://schemas.microsoft.com/office/drawing/2014/main" id="{9A1947BB-AF57-365C-405A-05ABAB00F7D1}"/>
              </a:ext>
            </a:extLst>
          </p:cNvPr>
          <p:cNvGrpSpPr/>
          <p:nvPr/>
        </p:nvGrpSpPr>
        <p:grpSpPr>
          <a:xfrm>
            <a:off x="839101" y="1326897"/>
            <a:ext cx="2466807" cy="185439"/>
            <a:chOff x="2951" y="5184"/>
            <a:chExt cx="1568342" cy="604800"/>
          </a:xfrm>
        </p:grpSpPr>
        <p:sp>
          <p:nvSpPr>
            <p:cNvPr id="4" name="Rectangle 3">
              <a:extLst>
                <a:ext uri="{FF2B5EF4-FFF2-40B4-BE49-F238E27FC236}">
                  <a16:creationId xmlns:a16="http://schemas.microsoft.com/office/drawing/2014/main" id="{209D0216-32DE-B921-20E9-65A046A2F1A6}"/>
                </a:ext>
              </a:extLst>
            </p:cNvPr>
            <p:cNvSpPr/>
            <p:nvPr/>
          </p:nvSpPr>
          <p:spPr>
            <a:xfrm>
              <a:off x="2951" y="5184"/>
              <a:ext cx="1568342" cy="604800"/>
            </a:xfrm>
            <a:prstGeom prst="rect">
              <a:avLst/>
            </a:prstGeom>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DEBD74CD-906D-6EE6-181D-A72B87961158}"/>
                </a:ext>
              </a:extLst>
            </p:cNvPr>
            <p:cNvSpPr txBox="1"/>
            <p:nvPr/>
          </p:nvSpPr>
          <p:spPr>
            <a:xfrm>
              <a:off x="2951" y="5184"/>
              <a:ext cx="1568342" cy="604800"/>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t-EE" sz="900" kern="1200" dirty="0"/>
                <a:t>Taotleme praegu (kevad 2024)</a:t>
              </a:r>
              <a:endParaRPr lang="en-US" sz="900" kern="1200" dirty="0"/>
            </a:p>
          </p:txBody>
        </p:sp>
      </p:grpSp>
      <p:grpSp>
        <p:nvGrpSpPr>
          <p:cNvPr id="10" name="Group 9">
            <a:extLst>
              <a:ext uri="{FF2B5EF4-FFF2-40B4-BE49-F238E27FC236}">
                <a16:creationId xmlns:a16="http://schemas.microsoft.com/office/drawing/2014/main" id="{42EFF07F-0AA0-A018-22FA-78A65766F777}"/>
              </a:ext>
            </a:extLst>
          </p:cNvPr>
          <p:cNvGrpSpPr/>
          <p:nvPr/>
        </p:nvGrpSpPr>
        <p:grpSpPr>
          <a:xfrm>
            <a:off x="834461" y="1113766"/>
            <a:ext cx="2592940" cy="185439"/>
            <a:chOff x="2951" y="5184"/>
            <a:chExt cx="1568342" cy="604800"/>
          </a:xfrm>
          <a:solidFill>
            <a:schemeClr val="accent6">
              <a:lumMod val="60000"/>
              <a:lumOff val="40000"/>
            </a:schemeClr>
          </a:solidFill>
        </p:grpSpPr>
        <p:sp>
          <p:nvSpPr>
            <p:cNvPr id="11" name="Rectangle 10">
              <a:extLst>
                <a:ext uri="{FF2B5EF4-FFF2-40B4-BE49-F238E27FC236}">
                  <a16:creationId xmlns:a16="http://schemas.microsoft.com/office/drawing/2014/main" id="{7E5FD845-813C-1561-B720-363AFB6C33BC}"/>
                </a:ext>
              </a:extLst>
            </p:cNvPr>
            <p:cNvSpPr/>
            <p:nvPr/>
          </p:nvSpPr>
          <p:spPr>
            <a:xfrm>
              <a:off x="2951" y="5184"/>
              <a:ext cx="1568342" cy="604800"/>
            </a:xfrm>
            <a:prstGeom prst="rect">
              <a:avLst/>
            </a:prstGeom>
            <a:gr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C5C6789D-1C95-E959-BFDD-342E0BF170BE}"/>
                </a:ext>
              </a:extLst>
            </p:cNvPr>
            <p:cNvSpPr txBox="1"/>
            <p:nvPr/>
          </p:nvSpPr>
          <p:spPr>
            <a:xfrm>
              <a:off x="2951" y="5184"/>
              <a:ext cx="1568342" cy="60480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grpSp>
    </p:spTree>
    <p:extLst>
      <p:ext uri="{BB962C8B-B14F-4D97-AF65-F5344CB8AC3E}">
        <p14:creationId xmlns:p14="http://schemas.microsoft.com/office/powerpoint/2010/main" val="308644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1" name="Sisu kohatäide 10"/>
          <p:cNvGraphicFramePr>
            <a:graphicFrameLocks noGrp="1"/>
          </p:cNvGraphicFramePr>
          <p:nvPr>
            <p:ph idx="1"/>
            <p:extLst>
              <p:ext uri="{D42A27DB-BD31-4B8C-83A1-F6EECF244321}">
                <p14:modId xmlns:p14="http://schemas.microsoft.com/office/powerpoint/2010/main" val="3171321910"/>
              </p:ext>
            </p:extLst>
          </p:nvPr>
        </p:nvGraphicFramePr>
        <p:xfrm>
          <a:off x="-1" y="-1"/>
          <a:ext cx="12190583" cy="6878924"/>
        </p:xfrm>
        <a:graphic>
          <a:graphicData uri="http://schemas.openxmlformats.org/drawingml/2006/table">
            <a:tbl>
              <a:tblPr firstRow="1" firstCol="1" bandRow="1"/>
              <a:tblGrid>
                <a:gridCol w="5066237">
                  <a:extLst>
                    <a:ext uri="{9D8B030D-6E8A-4147-A177-3AD203B41FA5}">
                      <a16:colId xmlns:a16="http://schemas.microsoft.com/office/drawing/2014/main" val="20000"/>
                    </a:ext>
                  </a:extLst>
                </a:gridCol>
                <a:gridCol w="3819525">
                  <a:extLst>
                    <a:ext uri="{9D8B030D-6E8A-4147-A177-3AD203B41FA5}">
                      <a16:colId xmlns:a16="http://schemas.microsoft.com/office/drawing/2014/main" val="20001"/>
                    </a:ext>
                  </a:extLst>
                </a:gridCol>
                <a:gridCol w="3304821">
                  <a:extLst>
                    <a:ext uri="{9D8B030D-6E8A-4147-A177-3AD203B41FA5}">
                      <a16:colId xmlns:a16="http://schemas.microsoft.com/office/drawing/2014/main" val="20002"/>
                    </a:ext>
                  </a:extLst>
                </a:gridCol>
              </a:tblGrid>
              <a:tr h="206600">
                <a:tc gridSpan="3">
                  <a:txBody>
                    <a:bodyPr/>
                    <a:lstStyle/>
                    <a:p>
                      <a:pPr>
                        <a:lnSpc>
                          <a:spcPct val="107000"/>
                        </a:lnSpc>
                        <a:spcAft>
                          <a:spcPts val="0"/>
                        </a:spcAft>
                        <a:defRPr/>
                      </a:pPr>
                      <a:r>
                        <a:rPr lang="et-EE" sz="1100" b="1" dirty="0">
                          <a:solidFill>
                            <a:schemeClr val="tx1"/>
                          </a:solidFill>
                          <a:latin typeface="Calibri"/>
                          <a:ea typeface="Calibri"/>
                          <a:cs typeface="Times New Roman"/>
                        </a:rPr>
                        <a:t>Põllumajandus- ja Toiduamet (PTA) / </a:t>
                      </a:r>
                      <a:r>
                        <a:rPr lang="fi-FI" sz="1100" b="1" dirty="0">
                          <a:solidFill>
                            <a:schemeClr val="tx1"/>
                          </a:solidFill>
                          <a:latin typeface="Calibri"/>
                          <a:ea typeface="Calibri"/>
                          <a:cs typeface="Times New Roman"/>
                        </a:rPr>
                        <a:t>PTA </a:t>
                      </a:r>
                      <a:r>
                        <a:rPr lang="fi-FI" sz="1100" b="1" dirty="0" err="1">
                          <a:solidFill>
                            <a:schemeClr val="tx1"/>
                          </a:solidFill>
                          <a:latin typeface="Calibri"/>
                          <a:ea typeface="Calibri"/>
                          <a:cs typeface="Times New Roman"/>
                        </a:rPr>
                        <a:t>teenuste</a:t>
                      </a:r>
                      <a:r>
                        <a:rPr lang="fi-FI" sz="1100" b="1" dirty="0">
                          <a:solidFill>
                            <a:schemeClr val="tx1"/>
                          </a:solidFill>
                          <a:latin typeface="Calibri"/>
                          <a:ea typeface="Calibri"/>
                          <a:cs typeface="Times New Roman"/>
                        </a:rPr>
                        <a:t> </a:t>
                      </a:r>
                      <a:r>
                        <a:rPr lang="fi-FI" sz="1100" b="1" dirty="0" err="1">
                          <a:solidFill>
                            <a:schemeClr val="tx1"/>
                          </a:solidFill>
                          <a:latin typeface="Calibri"/>
                          <a:ea typeface="Calibri"/>
                          <a:cs typeface="Times New Roman"/>
                        </a:rPr>
                        <a:t>optimeerimine</a:t>
                      </a:r>
                      <a:r>
                        <a:rPr lang="fi-FI" sz="1100" b="1" dirty="0">
                          <a:solidFill>
                            <a:schemeClr val="tx1"/>
                          </a:solidFill>
                          <a:latin typeface="Calibri"/>
                          <a:ea typeface="Calibri"/>
                          <a:cs typeface="Times New Roman"/>
                        </a:rPr>
                        <a:t> ja </a:t>
                      </a:r>
                      <a:r>
                        <a:rPr lang="fi-FI" sz="1100" b="1" dirty="0" err="1">
                          <a:solidFill>
                            <a:schemeClr val="tx1"/>
                          </a:solidFill>
                          <a:latin typeface="Calibri"/>
                          <a:ea typeface="Calibri"/>
                          <a:cs typeface="Times New Roman"/>
                        </a:rPr>
                        <a:t>uuele</a:t>
                      </a:r>
                      <a:r>
                        <a:rPr lang="fi-FI" sz="1100" b="1" dirty="0">
                          <a:solidFill>
                            <a:schemeClr val="tx1"/>
                          </a:solidFill>
                          <a:latin typeface="Calibri"/>
                          <a:ea typeface="Calibri"/>
                          <a:cs typeface="Times New Roman"/>
                        </a:rPr>
                        <a:t> </a:t>
                      </a:r>
                      <a:r>
                        <a:rPr lang="fi-FI" sz="1100" b="1" dirty="0" err="1">
                          <a:solidFill>
                            <a:schemeClr val="tx1"/>
                          </a:solidFill>
                          <a:latin typeface="Calibri"/>
                          <a:ea typeface="Calibri"/>
                          <a:cs typeface="Times New Roman"/>
                        </a:rPr>
                        <a:t>platvormile</a:t>
                      </a:r>
                      <a:r>
                        <a:rPr lang="fi-FI" sz="1100" b="1" dirty="0">
                          <a:solidFill>
                            <a:schemeClr val="tx1"/>
                          </a:solidFill>
                          <a:latin typeface="Calibri"/>
                          <a:ea typeface="Calibri"/>
                          <a:cs typeface="Times New Roman"/>
                        </a:rPr>
                        <a:t> </a:t>
                      </a:r>
                      <a:r>
                        <a:rPr lang="fi-FI" sz="1100" b="1" dirty="0" err="1">
                          <a:solidFill>
                            <a:schemeClr val="tx1"/>
                          </a:solidFill>
                          <a:latin typeface="Calibri"/>
                          <a:ea typeface="Calibri"/>
                          <a:cs typeface="Times New Roman"/>
                        </a:rPr>
                        <a:t>viimine</a:t>
                      </a:r>
                      <a:r>
                        <a:rPr lang="et-EE" sz="1100" b="1" dirty="0">
                          <a:solidFill>
                            <a:schemeClr val="tx1"/>
                          </a:solidFill>
                          <a:latin typeface="Calibri"/>
                          <a:ea typeface="Calibri"/>
                          <a:cs typeface="Times New Roman"/>
                        </a:rPr>
                        <a:t> </a:t>
                      </a:r>
                      <a:r>
                        <a:rPr lang="et-EE" sz="1100" b="1" dirty="0">
                          <a:solidFill>
                            <a:srgbClr val="0000FF"/>
                          </a:solidFill>
                          <a:latin typeface="+mn-lt"/>
                        </a:rPr>
                        <a:t>3,74 M </a:t>
                      </a:r>
                      <a:r>
                        <a:rPr lang="et-EE" sz="1100" b="1" kern="1200" dirty="0">
                          <a:solidFill>
                            <a:srgbClr val="0000FF"/>
                          </a:solidFill>
                          <a:effectLst/>
                          <a:latin typeface="+mn-lt"/>
                          <a:ea typeface="Calibri"/>
                          <a:cs typeface="Times New Roman"/>
                        </a:rPr>
                        <a:t>€</a:t>
                      </a:r>
                      <a:r>
                        <a:rPr lang="et-EE" sz="1100" b="1" noProof="1">
                          <a:solidFill>
                            <a:srgbClr val="0000FF"/>
                          </a:solidFill>
                          <a:latin typeface="+mn-lt"/>
                        </a:rPr>
                        <a:t>, (sellest 800 000 olemas EMKVF) / 2025 lõpuni taotleme 1 367 500</a:t>
                      </a:r>
                      <a:r>
                        <a:rPr lang="et-EE" sz="1100" b="1" kern="1200" dirty="0">
                          <a:solidFill>
                            <a:srgbClr val="0000FF"/>
                          </a:solidFill>
                          <a:effectLst/>
                          <a:latin typeface="+mn-lt"/>
                          <a:ea typeface="Calibri"/>
                          <a:cs typeface="Times New Roman"/>
                        </a:rPr>
                        <a:t>€</a:t>
                      </a:r>
                      <a:endParaRPr lang="en-GB" sz="1100" b="1" dirty="0">
                        <a:solidFill>
                          <a:schemeClr val="tx1"/>
                        </a:solidFill>
                        <a:latin typeface="Calibri"/>
                        <a:ea typeface="Calibri"/>
                        <a:cs typeface="Times New Roman"/>
                      </a:endParaRPr>
                    </a:p>
                  </a:txBody>
                  <a:tcPr marL="37554" marR="37554"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2076670">
                <a:tc gridSpan="2">
                  <a:txBody>
                    <a:bodyPr/>
                    <a:lstStyle/>
                    <a:p>
                      <a:pPr>
                        <a:lnSpc>
                          <a:spcPct val="107000"/>
                        </a:lnSpc>
                        <a:spcAft>
                          <a:spcPts val="0"/>
                        </a:spcAft>
                        <a:defRPr/>
                      </a:pPr>
                      <a:r>
                        <a:rPr lang="et-EE" sz="1100" b="1" dirty="0">
                          <a:solidFill>
                            <a:srgbClr val="0000FF"/>
                          </a:solidFill>
                          <a:latin typeface="Calibri"/>
                          <a:ea typeface="Calibri"/>
                          <a:cs typeface="Times New Roman"/>
                        </a:rPr>
                        <a:t>1. Probleem </a:t>
                      </a:r>
                      <a:r>
                        <a:rPr lang="et-EE" sz="800" b="0" dirty="0">
                          <a:solidFill>
                            <a:schemeClr val="tx1"/>
                          </a:solidFill>
                          <a:latin typeface="Calibri"/>
                          <a:ea typeface="Calibri"/>
                          <a:cs typeface="Times New Roman"/>
                        </a:rPr>
                        <a:t>Täna, kahe asutuse (VTA + PMA) liitmise järel, osutatakse </a:t>
                      </a:r>
                      <a:r>
                        <a:rPr lang="et-EE" sz="800" b="0" dirty="0" err="1">
                          <a:solidFill>
                            <a:schemeClr val="tx1"/>
                          </a:solidFill>
                          <a:latin typeface="Calibri"/>
                          <a:ea typeface="Calibri"/>
                          <a:cs typeface="Times New Roman"/>
                        </a:rPr>
                        <a:t>PTAs</a:t>
                      </a:r>
                      <a:r>
                        <a:rPr lang="et-EE" sz="800" b="0" dirty="0">
                          <a:solidFill>
                            <a:schemeClr val="tx1"/>
                          </a:solidFill>
                          <a:latin typeface="Calibri"/>
                          <a:ea typeface="Calibri"/>
                          <a:cs typeface="Times New Roman"/>
                        </a:rPr>
                        <a:t> teenuseid jätkuvalt ühtlustamata kujul. Teenuseid ei pakuta klientidele Kliendiportaalis proaktiivselt ega </a:t>
                      </a:r>
                      <a:r>
                        <a:rPr lang="et-EE" sz="800" b="0" dirty="0" err="1">
                          <a:solidFill>
                            <a:schemeClr val="tx1"/>
                          </a:solidFill>
                          <a:latin typeface="Calibri"/>
                          <a:ea typeface="Calibri"/>
                          <a:cs typeface="Times New Roman"/>
                        </a:rPr>
                        <a:t>valdkondadeüleselt</a:t>
                      </a:r>
                      <a:r>
                        <a:rPr lang="et-EE" sz="800" b="0" dirty="0">
                          <a:solidFill>
                            <a:schemeClr val="tx1"/>
                          </a:solidFill>
                          <a:latin typeface="Calibri"/>
                          <a:ea typeface="Calibri"/>
                          <a:cs typeface="Times New Roman"/>
                        </a:rPr>
                        <a:t> ühtlustatult ja optimeeritult. Samuti on põhitegevus - haldusmenetlus – ühtlustamata. Lisaks, mõned teenused on endiselt paberil (nt loomatervise seire). Ühtlustamata protsessides ja erinevates infosüsteemides kogutavad andmed pole võrreldavad, pole võimalik luua asutuseülest terviklikku vaadet teenustest ja toimingutest, mis aitab vähendada halduskoormust asutusele ja klientidele. Klientidele pole andmed ja dokumendid ning avalikkusele pole registriandmed kättesaadavad piisavalt kasutajasõbralikult ühest kohast. Üleval hoitakse erinevaid infosüsteeme (JVIS, PMAIS, KIR), mille platvormid on vananenud, uuendused on keerukad ja seetõttu ressursikulukad ning raske on leida nende arendajaid. Tänases kliendikeskkonnas, ühtlustamata teenustes ja kasutatavates infosüsteemides on nii ajalises kui finantsilises mõttes ressursikasutus optimeerimata.</a:t>
                      </a:r>
                      <a:endParaRPr lang="en-GB" sz="800" b="0" dirty="0">
                        <a:solidFill>
                          <a:schemeClr val="tx1"/>
                        </a:solidFill>
                        <a:latin typeface="Calibri"/>
                        <a:ea typeface="Calibri"/>
                        <a:cs typeface="Times New Roman"/>
                      </a:endParaRPr>
                    </a:p>
                    <a:p>
                      <a:pPr marL="0" indent="0">
                        <a:lnSpc>
                          <a:spcPct val="107000"/>
                        </a:lnSpc>
                        <a:spcAft>
                          <a:spcPts val="0"/>
                        </a:spcAft>
                        <a:buFont typeface="Arial"/>
                        <a:buNone/>
                        <a:defRPr/>
                      </a:pPr>
                      <a:r>
                        <a:rPr lang="et-EE" sz="1100" b="1" dirty="0">
                          <a:solidFill>
                            <a:srgbClr val="0000FF"/>
                          </a:solidFill>
                          <a:latin typeface="Calibri"/>
                          <a:ea typeface="Calibri"/>
                          <a:cs typeface="Times New Roman"/>
                        </a:rPr>
                        <a:t>1.1 Arendusprojekti eesmärk</a:t>
                      </a:r>
                      <a:r>
                        <a:rPr lang="et-EE" sz="800" b="1" strike="noStrike" dirty="0">
                          <a:solidFill>
                            <a:schemeClr val="tx1"/>
                          </a:solidFill>
                          <a:latin typeface="Calibri"/>
                          <a:ea typeface="Calibri"/>
                          <a:cs typeface="Times New Roman"/>
                        </a:rPr>
                        <a:t> on pakutavate teenuste kliendikesksemaks ja võimalusel proaktiivseks muutmine ning teenuste ja haldusmenetluse ühtlustamine. Sh: </a:t>
                      </a:r>
                      <a:endParaRPr dirty="0"/>
                    </a:p>
                    <a:p>
                      <a:pPr marL="171450" indent="-171450">
                        <a:lnSpc>
                          <a:spcPct val="107000"/>
                        </a:lnSpc>
                        <a:spcAft>
                          <a:spcPts val="0"/>
                        </a:spcAft>
                        <a:buFont typeface="Arial"/>
                        <a:buChar char="•"/>
                        <a:defRPr/>
                      </a:pPr>
                      <a:r>
                        <a:rPr lang="et-EE" sz="800" b="0" strike="noStrike" dirty="0">
                          <a:solidFill>
                            <a:schemeClr val="tx1"/>
                          </a:solidFill>
                          <a:latin typeface="Calibri"/>
                          <a:ea typeface="Calibri"/>
                          <a:cs typeface="Times New Roman"/>
                        </a:rPr>
                        <a:t>vanade süsteemide (JVIS, PMAIS, KIR) asemel teenuste loomine uuele platvormile (MEIS), mis tagab võimaluse optimeerida järelevalvetoiminguid, tõsta haldusmenetluse kvaliteeti ja pakkuda klientidele proaktiivseid teenuseid. </a:t>
                      </a:r>
                      <a:endParaRPr dirty="0"/>
                    </a:p>
                    <a:p>
                      <a:pPr marL="171450" indent="-171450">
                        <a:lnSpc>
                          <a:spcPct val="107000"/>
                        </a:lnSpc>
                        <a:spcAft>
                          <a:spcPts val="0"/>
                        </a:spcAft>
                        <a:buFont typeface="Arial"/>
                        <a:buChar char="•"/>
                        <a:defRPr/>
                      </a:pPr>
                      <a:r>
                        <a:rPr lang="et-EE" sz="800" b="0" strike="noStrike" dirty="0">
                          <a:solidFill>
                            <a:schemeClr val="tx1"/>
                          </a:solidFill>
                          <a:latin typeface="Calibri"/>
                          <a:ea typeface="Calibri"/>
                          <a:cs typeface="Times New Roman"/>
                        </a:rPr>
                        <a:t>võimaldada klientidel endaga seotud info ja dokumentide parema kättesaadavuse ja tagada nende kvaliteet. </a:t>
                      </a:r>
                      <a:endParaRPr dirty="0"/>
                    </a:p>
                    <a:p>
                      <a:pPr marL="171450" indent="-171450">
                        <a:lnSpc>
                          <a:spcPct val="107000"/>
                        </a:lnSpc>
                        <a:spcAft>
                          <a:spcPts val="0"/>
                        </a:spcAft>
                        <a:buFont typeface="Arial"/>
                        <a:buChar char="•"/>
                        <a:defRPr/>
                      </a:pPr>
                      <a:r>
                        <a:rPr lang="et-EE" sz="800" b="0" strike="noStrike" dirty="0">
                          <a:solidFill>
                            <a:schemeClr val="tx1"/>
                          </a:solidFill>
                          <a:latin typeface="Calibri"/>
                          <a:ea typeface="Calibri"/>
                          <a:cs typeface="Times New Roman"/>
                        </a:rPr>
                        <a:t>osutatavad teenused on kliendile ühtselt arusaadavad ja võrdsetel alustel loodud (haldusaktid, protokollid, seired). Paraneb klientide </a:t>
                      </a:r>
                      <a:r>
                        <a:rPr lang="et-EE" sz="800" b="0" strike="noStrike" dirty="0" err="1">
                          <a:solidFill>
                            <a:schemeClr val="tx1"/>
                          </a:solidFill>
                          <a:latin typeface="Calibri"/>
                          <a:ea typeface="Calibri"/>
                          <a:cs typeface="Times New Roman"/>
                        </a:rPr>
                        <a:t>riskihindamissüsteem</a:t>
                      </a:r>
                      <a:r>
                        <a:rPr lang="et-EE" sz="800" b="0" strike="noStrike" dirty="0">
                          <a:solidFill>
                            <a:schemeClr val="tx1"/>
                          </a:solidFill>
                          <a:latin typeface="Calibri"/>
                          <a:ea typeface="Calibri"/>
                          <a:cs typeface="Times New Roman"/>
                        </a:rPr>
                        <a:t> ja väheneb halduskoormus klientidele, kelle tegevus on püsivalt nõuetekohane, järelevalveressurss suunatakse nõudeid mittetäitvatele klientidele ja pettuste lahendamisele.</a:t>
                      </a:r>
                      <a:endParaRPr lang="en-GB" sz="800" b="0" dirty="0">
                        <a:solidFill>
                          <a:schemeClr val="tx1"/>
                        </a:solidFill>
                        <a:latin typeface="Calibri"/>
                        <a:ea typeface="Calibri"/>
                        <a:cs typeface="Times New Roman"/>
                      </a:endParaRPr>
                    </a:p>
                    <a:p>
                      <a:pPr>
                        <a:lnSpc>
                          <a:spcPct val="107000"/>
                        </a:lnSpc>
                        <a:spcAft>
                          <a:spcPts val="0"/>
                        </a:spcAft>
                        <a:defRPr/>
                      </a:pPr>
                      <a:r>
                        <a:rPr lang="et-EE" sz="1100" b="1" dirty="0">
                          <a:solidFill>
                            <a:srgbClr val="0000FF"/>
                          </a:solidFill>
                          <a:latin typeface="Calibri"/>
                          <a:ea typeface="Calibri"/>
                          <a:cs typeface="Times New Roman"/>
                        </a:rPr>
                        <a:t>1.3 Mitterahastamise tagajärg</a:t>
                      </a:r>
                      <a:r>
                        <a:rPr lang="et-EE" sz="1100" b="0" dirty="0">
                          <a:solidFill>
                            <a:schemeClr val="tx1"/>
                          </a:solidFill>
                          <a:latin typeface="Calibri"/>
                          <a:ea typeface="Calibri"/>
                          <a:cs typeface="Times New Roman"/>
                        </a:rPr>
                        <a:t>: </a:t>
                      </a:r>
                      <a:r>
                        <a:rPr lang="et-EE" sz="800" b="0" dirty="0">
                          <a:solidFill>
                            <a:schemeClr val="tx1"/>
                          </a:solidFill>
                          <a:latin typeface="Calibri"/>
                          <a:ea typeface="Calibri"/>
                          <a:cs typeface="Times New Roman"/>
                        </a:rPr>
                        <a:t>Ühtse süsteemi rahastamiseta peab asutus ülal hoidma viit infosüsteemi, tagades neile tugipersonali, arenduse ja hoolduse. Ühtse süsteemita ei saa teha asutuseülest riskihindamist, millega optimeerida, prioriseerida ja ühtlustada kontrolle, seeläbi nii nõudeid täitvate klientide aega säästa kui halduskoormust vähendada. Vananenud platvormidel väheneb ajas e-teenustega rahulolu, suurenevad </a:t>
                      </a:r>
                      <a:r>
                        <a:rPr lang="et-EE" sz="800" b="0" dirty="0" err="1">
                          <a:solidFill>
                            <a:schemeClr val="tx1"/>
                          </a:solidFill>
                          <a:latin typeface="Calibri"/>
                          <a:ea typeface="Calibri"/>
                          <a:cs typeface="Times New Roman"/>
                        </a:rPr>
                        <a:t>küberturberiskid</a:t>
                      </a:r>
                      <a:r>
                        <a:rPr lang="et-EE" sz="800" b="0" dirty="0">
                          <a:solidFill>
                            <a:schemeClr val="tx1"/>
                          </a:solidFill>
                          <a:latin typeface="Calibri"/>
                          <a:ea typeface="Calibri"/>
                          <a:cs typeface="Times New Roman"/>
                        </a:rPr>
                        <a:t>, ha</a:t>
                      </a:r>
                      <a:r>
                        <a:rPr lang="et-EE" sz="800" b="0" i="0" u="none" strike="noStrike" cap="none" spc="0" dirty="0">
                          <a:solidFill>
                            <a:schemeClr val="tx1"/>
                          </a:solidFill>
                          <a:latin typeface="Calibri"/>
                          <a:ea typeface="Calibri"/>
                          <a:cs typeface="Times New Roman"/>
                        </a:rPr>
                        <a:t>ldusmenetluse kvaliteet ei parane, andmed pole ristkasutatavad ja võrreldavad, </a:t>
                      </a:r>
                      <a:r>
                        <a:rPr lang="et-EE" sz="800" b="0" dirty="0">
                          <a:solidFill>
                            <a:schemeClr val="tx1"/>
                          </a:solidFill>
                          <a:latin typeface="Calibri"/>
                          <a:ea typeface="Calibri"/>
                          <a:cs typeface="Times New Roman"/>
                        </a:rPr>
                        <a:t>suureneb paberil teenuste tarbimise maht, mistõttu suureneb ametnike käsitööajakulu.  </a:t>
                      </a:r>
                      <a:endParaRPr lang="et-EE" sz="800" b="0" i="1" dirty="0">
                        <a:solidFill>
                          <a:srgbClr val="FF0000"/>
                        </a:solidFill>
                        <a:latin typeface="Calibri"/>
                        <a:ea typeface="Calibri"/>
                        <a:cs typeface="Times New Roman"/>
                      </a:endParaRPr>
                    </a:p>
                  </a:txBody>
                  <a:tcPr marL="37554" marR="37554"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hMerge="1">
                  <a:txBody>
                    <a:bodyPr/>
                    <a:lstStyle/>
                    <a:p>
                      <a:endParaRPr/>
                    </a:p>
                  </a:txBody>
                  <a:tcPr/>
                </a:tc>
                <a:tc>
                  <a:txBody>
                    <a:bodyPr/>
                    <a:lstStyle/>
                    <a:p>
                      <a:pPr>
                        <a:defRPr/>
                      </a:pPr>
                      <a:r>
                        <a:rPr lang="et-EE" sz="1100" b="1">
                          <a:solidFill>
                            <a:srgbClr val="0000FF"/>
                          </a:solidFill>
                          <a:latin typeface="Calibri"/>
                          <a:ea typeface="Calibri"/>
                          <a:cs typeface="Times New Roman"/>
                        </a:rPr>
                        <a:t>1.4  Panustab arengukava suundadesse: </a:t>
                      </a:r>
                      <a:r>
                        <a:rPr lang="et-EE" sz="800" b="0">
                          <a:solidFill>
                            <a:schemeClr val="tx1"/>
                          </a:solidFill>
                          <a:latin typeface="Calibri"/>
                          <a:ea typeface="Calibri"/>
                          <a:cs typeface="Times New Roman"/>
                        </a:rPr>
                        <a:t>(Tuuakse välja „Digiühiskonna arengukava 2030“ panustamine) </a:t>
                      </a:r>
                      <a:endParaRPr/>
                    </a:p>
                    <a:p>
                      <a:pPr marL="228600" indent="-228600">
                        <a:buFont typeface="+mj-lt"/>
                        <a:buAutoNum type="arabicPeriod"/>
                        <a:defRPr/>
                      </a:pPr>
                      <a:r>
                        <a:rPr lang="et-EE" sz="800" b="0">
                          <a:solidFill>
                            <a:schemeClr val="tx1"/>
                          </a:solidFill>
                          <a:latin typeface="Calibri"/>
                          <a:cs typeface="Times New Roman"/>
                        </a:rPr>
                        <a:t>Küberturvalisuse suurendamine läbi uue infosüsteemi.</a:t>
                      </a:r>
                      <a:endParaRPr/>
                    </a:p>
                    <a:p>
                      <a:pPr marL="228600" indent="-228600">
                        <a:buFont typeface="+mj-lt"/>
                        <a:buAutoNum type="arabicPeriod"/>
                        <a:defRPr/>
                      </a:pPr>
                      <a:r>
                        <a:rPr lang="et-EE" sz="800" b="0">
                          <a:solidFill>
                            <a:schemeClr val="tx1"/>
                          </a:solidFill>
                          <a:latin typeface="Calibri"/>
                          <a:cs typeface="Times New Roman"/>
                        </a:rPr>
                        <a:t>Teenused toimivad kliendi/ettevõtjate vajaduste järgi</a:t>
                      </a:r>
                      <a:r>
                        <a:rPr lang="et-EE" sz="800" b="0">
                          <a:solidFill>
                            <a:schemeClr val="tx1"/>
                          </a:solidFill>
                          <a:latin typeface="Calibri"/>
                          <a:cs typeface="Arial"/>
                        </a:rPr>
                        <a:t>.</a:t>
                      </a:r>
                      <a:endParaRPr lang="et-EE" sz="800" b="0">
                        <a:solidFill>
                          <a:schemeClr val="tx1"/>
                        </a:solidFill>
                        <a:latin typeface="Calibri"/>
                        <a:cs typeface="Times New Roman"/>
                      </a:endParaRPr>
                    </a:p>
                    <a:p>
                      <a:pPr marL="228600" indent="-228600">
                        <a:buFont typeface="+mj-lt"/>
                        <a:buAutoNum type="arabicPeriod"/>
                        <a:defRPr/>
                      </a:pPr>
                      <a:r>
                        <a:rPr lang="et-EE" sz="800" b="0">
                          <a:solidFill>
                            <a:schemeClr val="tx1"/>
                          </a:solidFill>
                          <a:latin typeface="Calibri"/>
                          <a:cs typeface="Times New Roman"/>
                        </a:rPr>
                        <a:t>Väheneb halduskoormus klientidele ja riigile.</a:t>
                      </a:r>
                      <a:endParaRPr/>
                    </a:p>
                    <a:p>
                      <a:pPr marL="228600" indent="-228600">
                        <a:buFont typeface="+mj-lt"/>
                        <a:buAutoNum type="arabicPeriod"/>
                        <a:defRPr/>
                      </a:pPr>
                      <a:r>
                        <a:rPr lang="et-EE" sz="800" b="0">
                          <a:solidFill>
                            <a:schemeClr val="tx1"/>
                          </a:solidFill>
                          <a:latin typeface="Calibri"/>
                          <a:cs typeface="Times New Roman"/>
                        </a:rPr>
                        <a:t>Aruandeid koostatakse digitaalsena, automaatselt.</a:t>
                      </a:r>
                      <a:endParaRPr lang="et-EE" sz="800" b="0">
                        <a:solidFill>
                          <a:schemeClr val="tx1"/>
                        </a:solidFill>
                        <a:latin typeface="Calibri"/>
                        <a:cs typeface="Arial"/>
                      </a:endParaRPr>
                    </a:p>
                    <a:p>
                      <a:pPr marL="228600" indent="-228600">
                        <a:buFont typeface="+mj-lt"/>
                        <a:buAutoNum type="arabicPeriod"/>
                        <a:defRPr/>
                      </a:pPr>
                      <a:r>
                        <a:rPr lang="et-EE" sz="800" b="0">
                          <a:solidFill>
                            <a:schemeClr val="tx1"/>
                          </a:solidFill>
                          <a:latin typeface="Calibri"/>
                          <a:cs typeface="Arial"/>
                        </a:rPr>
                        <a:t>Tänu mugavale asjaajamisele on lihtne klientidel majandustegevusega nõuetekohaselt tegeleda. Klientidel jääb rohkem aega äritegevusele.</a:t>
                      </a:r>
                      <a:endParaRPr/>
                    </a:p>
                    <a:p>
                      <a:pPr marL="228600" indent="-228600">
                        <a:buFont typeface="+mj-lt"/>
                        <a:buAutoNum type="arabicPeriod"/>
                        <a:defRPr/>
                      </a:pPr>
                      <a:r>
                        <a:rPr lang="et-EE" sz="800" b="0">
                          <a:solidFill>
                            <a:schemeClr val="tx1"/>
                          </a:solidFill>
                          <a:latin typeface="Calibri"/>
                          <a:cs typeface="Times New Roman"/>
                        </a:rPr>
                        <a:t>Kõik avalikud teenused on inimkesksed ja neid kujundatakse, juhitakse ja mõõdetakse ühtsetel alustel.</a:t>
                      </a:r>
                      <a:endParaRPr/>
                    </a:p>
                    <a:p>
                      <a:pPr marL="228600" indent="-228600">
                        <a:buFont typeface="+mj-lt"/>
                        <a:buAutoNum type="arabicPeriod"/>
                        <a:defRPr/>
                      </a:pPr>
                      <a:r>
                        <a:rPr lang="et-EE" sz="800" b="0">
                          <a:solidFill>
                            <a:schemeClr val="tx1"/>
                          </a:solidFill>
                          <a:latin typeface="Calibri"/>
                          <a:cs typeface="Times New Roman"/>
                        </a:rPr>
                        <a:t>Teeme otsused kvaliteetsete andmete abil.</a:t>
                      </a:r>
                      <a:endParaRPr/>
                    </a:p>
                    <a:p>
                      <a:pPr marL="228600" indent="-228600">
                        <a:buFont typeface="+mj-lt"/>
                        <a:buAutoNum type="arabicPeriod"/>
                        <a:defRPr/>
                      </a:pPr>
                      <a:r>
                        <a:rPr lang="et-EE" sz="800" b="0">
                          <a:solidFill>
                            <a:schemeClr val="tx1"/>
                          </a:solidFill>
                          <a:latin typeface="Calibri"/>
                          <a:cs typeface="Times New Roman"/>
                        </a:rPr>
                        <a:t>Andmetest on olemas ajakohane ja terviklik ülevaade nii andmekogude kui ka andmestike tasandil. Andmeid saab omavahel linkida. Rakendatakse andmete ühekordse küsimise ja taaskasutamise põhimõtet.</a:t>
                      </a:r>
                      <a:endParaRPr/>
                    </a:p>
                    <a:p>
                      <a:pPr marL="228600" indent="-228600">
                        <a:buFont typeface="+mj-lt"/>
                        <a:buAutoNum type="arabicPeriod"/>
                        <a:defRPr/>
                      </a:pPr>
                      <a:endParaRPr lang="et-EE" sz="1100" b="0">
                        <a:solidFill>
                          <a:schemeClr val="tx1"/>
                        </a:solidFill>
                        <a:latin typeface="Calibri"/>
                        <a:cs typeface="Times New Roman"/>
                      </a:endParaRPr>
                    </a:p>
                  </a:txBody>
                  <a:tcPr marL="37554" marR="37554" marT="0" marB="0">
                    <a:lnL w="12700" algn="ctr">
                      <a:solidFill>
                        <a:srgbClr val="000000"/>
                      </a:solidFill>
                    </a:lnL>
                    <a:lnR w="12700" algn="ctr">
                      <a:solidFill>
                        <a:srgbClr val="000000"/>
                      </a:solidFill>
                    </a:lnR>
                    <a:lnB w="12700" algn="ctr">
                      <a:solidFill>
                        <a:srgbClr val="000000"/>
                      </a:solidFill>
                    </a:lnB>
                  </a:tcPr>
                </a:tc>
                <a:extLst>
                  <a:ext uri="{0D108BD9-81ED-4DB2-BD59-A6C34878D82A}">
                    <a16:rowId xmlns:a16="http://schemas.microsoft.com/office/drawing/2014/main" val="10001"/>
                  </a:ext>
                </a:extLst>
              </a:tr>
              <a:tr h="4574728">
                <a:tc>
                  <a:txBody>
                    <a:bodyPr/>
                    <a:lstStyle/>
                    <a:p>
                      <a:pPr>
                        <a:lnSpc>
                          <a:spcPct val="107000"/>
                        </a:lnSpc>
                        <a:spcAft>
                          <a:spcPts val="0"/>
                        </a:spcAft>
                        <a:defRPr/>
                      </a:pPr>
                      <a:r>
                        <a:rPr lang="et-EE" sz="1100" b="1" dirty="0">
                          <a:solidFill>
                            <a:srgbClr val="0000FF"/>
                          </a:solidFill>
                          <a:latin typeface="Calibri"/>
                          <a:ea typeface="Times New Roman"/>
                          <a:cs typeface="Times New Roman"/>
                        </a:rPr>
                        <a:t>2. Hetkeolukord</a:t>
                      </a:r>
                      <a:endParaRPr dirty="0"/>
                    </a:p>
                    <a:p>
                      <a:pPr marL="171450" marR="0" lvl="0" indent="-171450" algn="l" defTabSz="676754">
                        <a:lnSpc>
                          <a:spcPct val="107000"/>
                        </a:lnSpc>
                        <a:spcBef>
                          <a:spcPts val="0"/>
                        </a:spcBef>
                        <a:spcAft>
                          <a:spcPts val="0"/>
                        </a:spcAft>
                        <a:buClrTx/>
                        <a:buSzTx/>
                        <a:buFont typeface="Arial"/>
                        <a:buChar char="•"/>
                        <a:defRPr/>
                      </a:pPr>
                      <a:r>
                        <a:rPr lang="et-EE" sz="800" b="0" dirty="0">
                          <a:solidFill>
                            <a:schemeClr val="tx1"/>
                          </a:solidFill>
                          <a:latin typeface="Calibri"/>
                          <a:ea typeface="Times New Roman"/>
                          <a:cs typeface="Times New Roman"/>
                        </a:rPr>
                        <a:t>PTA kulu teenuste osutamisele on 2025.a suurusjärgus 19,1 miljonit eurot. Hinnanguliselt saaks sellest kokku hoida 500 000 €/a palgakulu ning 125 </a:t>
                      </a:r>
                      <a:r>
                        <a:rPr lang="et-EE" sz="800" b="0" dirty="0">
                          <a:solidFill>
                            <a:schemeClr val="tx1"/>
                          </a:solidFill>
                          <a:latin typeface="+mn-lt"/>
                          <a:ea typeface="Times New Roman"/>
                          <a:cs typeface="Times New Roman"/>
                        </a:rPr>
                        <a:t>000 €/a muude kulude </a:t>
                      </a:r>
                      <a:r>
                        <a:rPr lang="et-EE" sz="800" b="0" dirty="0" err="1">
                          <a:solidFill>
                            <a:schemeClr val="tx1"/>
                          </a:solidFill>
                          <a:latin typeface="+mn-lt"/>
                          <a:ea typeface="Times New Roman"/>
                          <a:cs typeface="Times New Roman"/>
                        </a:rPr>
                        <a:t>arevelt</a:t>
                      </a:r>
                      <a:r>
                        <a:rPr lang="et-EE" sz="800" b="0" dirty="0">
                          <a:solidFill>
                            <a:schemeClr val="tx1"/>
                          </a:solidFill>
                          <a:latin typeface="Calibri"/>
                          <a:ea typeface="Times New Roman"/>
                          <a:cs typeface="Times New Roman"/>
                        </a:rPr>
                        <a:t> seoses: eeldatavalt täna tehtava 1000 üleliigse kontrolli (4000 h) tõttu aastas ühtlustatud järelevalve ja riskihindamise puudumise tõttu; 4500 paberkandjal esitatud taotlust, mis optimeeritud kliendikesksete teenustega võiks tulla e-kanali kaudu (2250 h); ühtlustamata ja osaliselt digitaliseerimata järelevalvetegevuste planeerimise ja täitmise jälgimise töötunnid (17 500 h); automatiseerimata andmete raporteerimise töötunnid (1600 h); 11 000 paberil seireandmete haldamine (5500 h); registripidamine, mille parendatud digiprotsessid likvideeriks (1600 h).</a:t>
                      </a:r>
                    </a:p>
                    <a:p>
                      <a:pPr marL="171450" indent="-171450">
                        <a:lnSpc>
                          <a:spcPct val="107000"/>
                        </a:lnSpc>
                        <a:spcAft>
                          <a:spcPts val="0"/>
                        </a:spcAft>
                        <a:buFont typeface="Arial"/>
                        <a:buChar char="•"/>
                        <a:defRPr/>
                      </a:pPr>
                      <a:r>
                        <a:rPr lang="et-EE" sz="800" b="0" dirty="0">
                          <a:solidFill>
                            <a:schemeClr val="tx1"/>
                          </a:solidFill>
                          <a:latin typeface="Calibri"/>
                          <a:ea typeface="Times New Roman"/>
                          <a:cs typeface="Times New Roman"/>
                        </a:rPr>
                        <a:t>Vananenud süsteemide arendamis- ja hoolduskulukus uuematega süsteemidega võrreldes on suur ning kompetentsete arenduspartnerite leidmine on keeruline. </a:t>
                      </a:r>
                      <a:endParaRPr dirty="0"/>
                    </a:p>
                    <a:p>
                      <a:pPr marL="171450" indent="-171450">
                        <a:lnSpc>
                          <a:spcPct val="107000"/>
                        </a:lnSpc>
                        <a:spcAft>
                          <a:spcPts val="0"/>
                        </a:spcAft>
                        <a:buFont typeface="Arial"/>
                        <a:buChar char="•"/>
                        <a:defRPr/>
                      </a:pPr>
                      <a:r>
                        <a:rPr lang="et-EE" sz="800" b="0" dirty="0">
                          <a:solidFill>
                            <a:schemeClr val="tx1"/>
                          </a:solidFill>
                          <a:latin typeface="Calibri"/>
                          <a:ea typeface="Times New Roman"/>
                          <a:cs typeface="Times New Roman"/>
                        </a:rPr>
                        <a:t>Vananenud süsteemide kasutatavus on langustrendis. Süsteemide töö katkestused pikendavad ametnike tööaega  ja suurendab klientide halduskoormust ametnikega pikenenud infovahetuses.</a:t>
                      </a:r>
                      <a:endParaRPr dirty="0"/>
                    </a:p>
                    <a:p>
                      <a:pPr marL="171450" indent="-171450">
                        <a:lnSpc>
                          <a:spcPct val="107000"/>
                        </a:lnSpc>
                        <a:spcAft>
                          <a:spcPts val="0"/>
                        </a:spcAft>
                        <a:buFont typeface="Arial"/>
                        <a:buChar char="•"/>
                        <a:defRPr/>
                      </a:pPr>
                      <a:r>
                        <a:rPr lang="et-EE" sz="800" b="0" dirty="0">
                          <a:solidFill>
                            <a:schemeClr val="tx1"/>
                          </a:solidFill>
                          <a:latin typeface="Calibri"/>
                          <a:ea typeface="Times New Roman"/>
                          <a:cs typeface="Times New Roman"/>
                        </a:rPr>
                        <a:t>Kliendid pole rahul tänaste teenustega (halduskoormus, ebaühtlased ja eriilmelised teenused, andmebaaside rohkus, ebaõiglane riskihindamine, vähe kliendisõbralik kliendiportaal, mitme tegevusalaga kliente käivad kontrollimas paralleelselt mitmed ametnikud (PTA võib ühes ettevõttes teostada järelevalvet nt 5 korda aastas).kl</a:t>
                      </a:r>
                    </a:p>
                    <a:p>
                      <a:pPr marL="0" indent="0">
                        <a:lnSpc>
                          <a:spcPct val="107000"/>
                        </a:lnSpc>
                        <a:spcAft>
                          <a:spcPts val="0"/>
                        </a:spcAft>
                        <a:buFont typeface="Arial"/>
                        <a:buNone/>
                        <a:defRPr/>
                      </a:pPr>
                      <a:r>
                        <a:rPr lang="et-EE" sz="800" b="0" dirty="0">
                          <a:solidFill>
                            <a:schemeClr val="tx1"/>
                          </a:solidFill>
                          <a:latin typeface="Calibri"/>
                          <a:ea typeface="Times New Roman"/>
                          <a:cs typeface="Times New Roman"/>
                        </a:rPr>
                        <a:t> </a:t>
                      </a:r>
                      <a:endParaRPr dirty="0"/>
                    </a:p>
                    <a:p>
                      <a:pPr>
                        <a:lnSpc>
                          <a:spcPct val="107000"/>
                        </a:lnSpc>
                        <a:spcAft>
                          <a:spcPts val="0"/>
                        </a:spcAft>
                        <a:defRPr/>
                      </a:pPr>
                      <a:r>
                        <a:rPr lang="et-EE" sz="1100" b="1" dirty="0">
                          <a:solidFill>
                            <a:srgbClr val="0000FF"/>
                          </a:solidFill>
                          <a:latin typeface="Calibri"/>
                          <a:ea typeface="Calibri"/>
                          <a:cs typeface="Times New Roman"/>
                        </a:rPr>
                        <a:t>5. Peamised ressursid </a:t>
                      </a:r>
                      <a:endParaRPr lang="et-EE" sz="800" b="0" dirty="0">
                        <a:solidFill>
                          <a:schemeClr val="tx1"/>
                        </a:solidFill>
                        <a:latin typeface="Calibri"/>
                        <a:ea typeface="Calibri"/>
                        <a:cs typeface="Times New Roman"/>
                      </a:endParaRPr>
                    </a:p>
                    <a:p>
                      <a:pPr marL="171450" marR="0" lvl="0" indent="-171450" algn="l" defTabSz="675010">
                        <a:lnSpc>
                          <a:spcPct val="107000"/>
                        </a:lnSpc>
                        <a:spcBef>
                          <a:spcPts val="0"/>
                        </a:spcBef>
                        <a:spcAft>
                          <a:spcPts val="0"/>
                        </a:spcAft>
                        <a:buClrTx/>
                        <a:buSzTx/>
                        <a:buFont typeface="Arial"/>
                        <a:buChar char="•"/>
                        <a:defRPr/>
                      </a:pPr>
                      <a:r>
                        <a:rPr lang="et-EE" sz="800" b="0" dirty="0">
                          <a:solidFill>
                            <a:schemeClr val="tx1"/>
                          </a:solidFill>
                          <a:latin typeface="Calibri"/>
                          <a:ea typeface="Calibri"/>
                          <a:cs typeface="Times New Roman"/>
                        </a:rPr>
                        <a:t>Meeskond olemas: 3 tänaste süsteemide tooteomanikku (3x100%), andmeanalüütik (25%), 4 registripidajat (4x25%), eelanalüüsi ärianalüütik (100%), </a:t>
                      </a:r>
                      <a:r>
                        <a:rPr lang="et-EE" sz="800" b="0" dirty="0" err="1">
                          <a:solidFill>
                            <a:schemeClr val="tx1"/>
                          </a:solidFill>
                          <a:latin typeface="Calibri"/>
                          <a:ea typeface="Calibri"/>
                          <a:cs typeface="Times New Roman"/>
                        </a:rPr>
                        <a:t>küberturbejuht</a:t>
                      </a:r>
                      <a:r>
                        <a:rPr lang="et-EE" sz="800" b="0" dirty="0">
                          <a:solidFill>
                            <a:schemeClr val="tx1"/>
                          </a:solidFill>
                          <a:latin typeface="Calibri"/>
                          <a:ea typeface="Calibri"/>
                          <a:cs typeface="Times New Roman"/>
                        </a:rPr>
                        <a:t> (10%), projektijuht (80%), süsteemihaldur (50%), arenduste valdkonnajuht (25%). </a:t>
                      </a:r>
                      <a:endParaRPr dirty="0"/>
                    </a:p>
                    <a:p>
                      <a:pPr marL="171450" marR="0" lvl="0" indent="-171450" algn="l" defTabSz="675010">
                        <a:lnSpc>
                          <a:spcPct val="107000"/>
                        </a:lnSpc>
                        <a:spcBef>
                          <a:spcPts val="0"/>
                        </a:spcBef>
                        <a:spcAft>
                          <a:spcPts val="0"/>
                        </a:spcAft>
                        <a:buClrTx/>
                        <a:buSzTx/>
                        <a:buFont typeface="Arial"/>
                        <a:buChar char="•"/>
                        <a:defRPr/>
                      </a:pPr>
                      <a:r>
                        <a:rPr lang="et-EE" sz="800" b="1" dirty="0">
                          <a:solidFill>
                            <a:schemeClr val="tx1"/>
                          </a:solidFill>
                          <a:latin typeface="Calibri"/>
                          <a:ea typeface="Calibri"/>
                          <a:cs typeface="Times New Roman"/>
                        </a:rPr>
                        <a:t>Meeskond, mida juurde taotleme: Täiendav ärianalüütik tagamaks arenduste ajal kvaliteetne kiire sisend arendajale. 3 arendajat toetamaks agiilselt üleminekut ja mitme vana taakvara pealt ühtsetel põhimõtetel süsteemi peale. 1 süsteemi administraator toetamaks arendustega kaasnevat täiendavat administreerimise koormust ning uute pilvepõhiste lahenduste kasutusele võttu.</a:t>
                      </a:r>
                    </a:p>
                    <a:p>
                      <a:pPr marL="171450" indent="-171450">
                        <a:lnSpc>
                          <a:spcPct val="107000"/>
                        </a:lnSpc>
                        <a:spcAft>
                          <a:spcPts val="0"/>
                        </a:spcAft>
                        <a:buFont typeface="Arial"/>
                        <a:buChar char="•"/>
                        <a:defRPr/>
                      </a:pPr>
                      <a:r>
                        <a:rPr lang="et-EE" sz="800" b="0" dirty="0" err="1">
                          <a:solidFill>
                            <a:schemeClr val="tx1"/>
                          </a:solidFill>
                          <a:latin typeface="Calibri"/>
                          <a:ea typeface="Calibri"/>
                          <a:cs typeface="Times New Roman"/>
                        </a:rPr>
                        <a:t>ReM</a:t>
                      </a:r>
                      <a:r>
                        <a:rPr lang="et-EE" sz="800" b="0" dirty="0">
                          <a:solidFill>
                            <a:schemeClr val="tx1"/>
                          </a:solidFill>
                          <a:latin typeface="Calibri"/>
                          <a:ea typeface="Calibri"/>
                          <a:cs typeface="Times New Roman"/>
                        </a:rPr>
                        <a:t> ITO süsteemi majutus ja haldus.</a:t>
                      </a:r>
                      <a:endParaRPr dirty="0">
                        <a:solidFill>
                          <a:schemeClr val="tx1"/>
                        </a:solidFill>
                      </a:endParaRPr>
                    </a:p>
                    <a:p>
                      <a:pPr marL="171450" indent="-171450">
                        <a:lnSpc>
                          <a:spcPct val="107000"/>
                        </a:lnSpc>
                        <a:spcAft>
                          <a:spcPts val="0"/>
                        </a:spcAft>
                        <a:buFont typeface="Arial"/>
                        <a:buChar char="•"/>
                        <a:defRPr/>
                      </a:pPr>
                      <a:r>
                        <a:rPr lang="et-EE" sz="800" b="0" dirty="0" err="1">
                          <a:solidFill>
                            <a:schemeClr val="tx1"/>
                          </a:solidFill>
                          <a:latin typeface="Calibri"/>
                          <a:ea typeface="Calibri"/>
                          <a:cs typeface="Times New Roman"/>
                        </a:rPr>
                        <a:t>EKMKVFi</a:t>
                      </a:r>
                      <a:r>
                        <a:rPr lang="et-EE" sz="800" b="0" dirty="0">
                          <a:solidFill>
                            <a:schemeClr val="tx1"/>
                          </a:solidFill>
                          <a:latin typeface="Calibri"/>
                          <a:ea typeface="Calibri"/>
                          <a:cs typeface="Times New Roman"/>
                        </a:rPr>
                        <a:t> eelarvest rahastuse otsus arendusteks 800 000 </a:t>
                      </a:r>
                      <a:r>
                        <a:rPr lang="et-EE" sz="800" b="0" dirty="0">
                          <a:solidFill>
                            <a:schemeClr val="tx1"/>
                          </a:solidFill>
                          <a:latin typeface="Calibri"/>
                          <a:ea typeface="Times New Roman"/>
                          <a:cs typeface="Times New Roman"/>
                        </a:rPr>
                        <a:t>€.</a:t>
                      </a:r>
                      <a:endParaRPr lang="et-EE" sz="800" b="0" dirty="0">
                        <a:solidFill>
                          <a:schemeClr val="tx1"/>
                        </a:solidFill>
                        <a:latin typeface="Calibri"/>
                        <a:ea typeface="Calibri"/>
                        <a:cs typeface="Times New Roman"/>
                      </a:endParaRPr>
                    </a:p>
                    <a:p>
                      <a:pPr marL="171450" indent="-171450">
                        <a:lnSpc>
                          <a:spcPct val="107000"/>
                        </a:lnSpc>
                        <a:spcAft>
                          <a:spcPts val="0"/>
                        </a:spcAft>
                        <a:buFont typeface="Arial"/>
                        <a:buChar char="•"/>
                        <a:defRPr/>
                      </a:pPr>
                      <a:endParaRPr dirty="0"/>
                    </a:p>
                    <a:p>
                      <a:pPr>
                        <a:lnSpc>
                          <a:spcPct val="107000"/>
                        </a:lnSpc>
                        <a:spcAft>
                          <a:spcPts val="0"/>
                        </a:spcAft>
                        <a:defRPr/>
                      </a:pPr>
                      <a:r>
                        <a:rPr lang="et-EE" sz="1100" b="1" dirty="0">
                          <a:solidFill>
                            <a:srgbClr val="0000FF"/>
                          </a:solidFill>
                          <a:latin typeface="Calibri"/>
                          <a:ea typeface="Calibri"/>
                          <a:cs typeface="Times New Roman"/>
                        </a:rPr>
                        <a:t>8. Kasutajate grupid, kolmandad osapooled </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Kasu saavad kõik PTA kliendid (toidukäitlejad, taimekasvatajad, mahetootjad, veterinaararstid, loomapidajad jne) = 50 000 ettevõtjat. </a:t>
                      </a:r>
                      <a:endParaRPr lang="et-EE" sz="1100" b="0" dirty="0">
                        <a:solidFill>
                          <a:srgbClr val="0000FF"/>
                        </a:solidFill>
                        <a:latin typeface="Calibri"/>
                        <a:ea typeface="Calibri"/>
                        <a:cs typeface="Times New Roman"/>
                      </a:endParaRPr>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Kasutame järgmiste asutuste süsteemidega liideseid, mille kasutamine ei too neile kohustusi: PRIA, </a:t>
                      </a:r>
                      <a:r>
                        <a:rPr lang="et-EE" sz="800" b="0" dirty="0" err="1">
                          <a:solidFill>
                            <a:schemeClr val="tx1"/>
                          </a:solidFill>
                          <a:latin typeface="Calibri"/>
                          <a:ea typeface="Calibri"/>
                          <a:cs typeface="Times New Roman"/>
                        </a:rPr>
                        <a:t>METKi</a:t>
                      </a:r>
                      <a:r>
                        <a:rPr lang="et-EE" sz="800" b="0" dirty="0">
                          <a:solidFill>
                            <a:schemeClr val="tx1"/>
                          </a:solidFill>
                          <a:latin typeface="Calibri"/>
                          <a:ea typeface="Calibri"/>
                          <a:cs typeface="Times New Roman"/>
                        </a:rPr>
                        <a:t> ja </a:t>
                      </a:r>
                      <a:r>
                        <a:rPr lang="et-EE" sz="800" b="0" dirty="0" err="1">
                          <a:solidFill>
                            <a:schemeClr val="tx1"/>
                          </a:solidFill>
                          <a:latin typeface="Calibri"/>
                          <a:ea typeface="Calibri"/>
                          <a:cs typeface="Times New Roman"/>
                        </a:rPr>
                        <a:t>LABRISe</a:t>
                      </a:r>
                      <a:r>
                        <a:rPr lang="et-EE" sz="800" b="0" dirty="0">
                          <a:solidFill>
                            <a:schemeClr val="tx1"/>
                          </a:solidFill>
                          <a:latin typeface="Calibri"/>
                          <a:ea typeface="Calibri"/>
                          <a:cs typeface="Times New Roman"/>
                        </a:rPr>
                        <a:t> </a:t>
                      </a:r>
                      <a:r>
                        <a:rPr lang="et-EE" sz="800" b="0" dirty="0" err="1">
                          <a:solidFill>
                            <a:schemeClr val="tx1"/>
                          </a:solidFill>
                          <a:latin typeface="Calibri"/>
                          <a:ea typeface="Calibri"/>
                          <a:cs typeface="Times New Roman"/>
                        </a:rPr>
                        <a:t>infosüsteemid</a:t>
                      </a:r>
                      <a:r>
                        <a:rPr lang="et-EE" sz="800" b="0" dirty="0">
                          <a:solidFill>
                            <a:schemeClr val="tx1"/>
                          </a:solidFill>
                          <a:latin typeface="Calibri"/>
                          <a:ea typeface="Calibri"/>
                          <a:cs typeface="Times New Roman"/>
                        </a:rPr>
                        <a:t>, SAP, </a:t>
                      </a:r>
                      <a:r>
                        <a:rPr lang="et-EE" sz="800" b="0" dirty="0" err="1">
                          <a:solidFill>
                            <a:schemeClr val="tx1"/>
                          </a:solidFill>
                          <a:latin typeface="Calibri"/>
                          <a:ea typeface="Calibri"/>
                          <a:cs typeface="Times New Roman"/>
                        </a:rPr>
                        <a:t>ReM</a:t>
                      </a:r>
                      <a:r>
                        <a:rPr lang="et-EE" sz="800" b="0" dirty="0">
                          <a:solidFill>
                            <a:schemeClr val="tx1"/>
                          </a:solidFill>
                          <a:latin typeface="Calibri"/>
                          <a:ea typeface="Calibri"/>
                          <a:cs typeface="Times New Roman"/>
                        </a:rPr>
                        <a:t> Kliendiportaal, </a:t>
                      </a:r>
                      <a:r>
                        <a:rPr lang="et-EE" sz="800" b="0" dirty="0" err="1">
                          <a:solidFill>
                            <a:schemeClr val="tx1"/>
                          </a:solidFill>
                          <a:latin typeface="Calibri"/>
                          <a:ea typeface="Calibri"/>
                          <a:cs typeface="Times New Roman"/>
                        </a:rPr>
                        <a:t>inADS</a:t>
                      </a:r>
                      <a:r>
                        <a:rPr lang="et-EE" sz="800" b="0" dirty="0">
                          <a:solidFill>
                            <a:schemeClr val="tx1"/>
                          </a:solidFill>
                          <a:latin typeface="Calibri"/>
                          <a:ea typeface="Calibri"/>
                          <a:cs typeface="Times New Roman"/>
                        </a:rPr>
                        <a:t>, SIGA, äriregister, ERS, PERK, RIA eesti.ee, MTR, EFSA, TRACES</a:t>
                      </a:r>
                      <a:endParaRPr lang="en-GB" sz="800" b="0" i="1" dirty="0">
                        <a:latin typeface="Calibri"/>
                        <a:ea typeface="Calibri"/>
                        <a:cs typeface="Times New Roman"/>
                      </a:endParaRPr>
                    </a:p>
                  </a:txBody>
                  <a:tcPr marL="37554" marR="37554"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nSpc>
                          <a:spcPct val="107000"/>
                        </a:lnSpc>
                        <a:spcAft>
                          <a:spcPts val="0"/>
                        </a:spcAft>
                        <a:defRPr/>
                      </a:pPr>
                      <a:r>
                        <a:rPr lang="et-EE" sz="1100" b="1" dirty="0">
                          <a:solidFill>
                            <a:srgbClr val="0000FF"/>
                          </a:solidFill>
                          <a:latin typeface="Calibri"/>
                          <a:ea typeface="Times New Roman"/>
                          <a:cs typeface="Times New Roman"/>
                        </a:rPr>
                        <a:t>3. Tulemus </a:t>
                      </a:r>
                      <a:endParaRPr lang="et-EE"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Ühtsete protsesside alusel toimivad kliendikesksed teenused Kliendiportaalis ja nende pakkumiseks loodud menetlusinfosüsteem. </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Kliendi ja asutuse halduskoormus väheneb, digilahenduste kasutuskordade arv ja kasutajamugavus suurenevad. Vähenevad kontrollid klientide juures, kelle tegevus on olnud püsivalt nõuetekohane, enam tegeletakse pettuste lahendamise ja mittenõuetekohaselt tegutsevate klientidega järelevalvega. Digitaliseeritud ja automatiseeritud seire ja andmevahetus vähendavad tööajakulu.</a:t>
                      </a:r>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Hetke arvutuste järgi on arenduste tasuvusaeg ca 4-5 aastat. </a:t>
                      </a:r>
                    </a:p>
                    <a:p>
                      <a:pPr>
                        <a:lnSpc>
                          <a:spcPct val="107000"/>
                        </a:lnSpc>
                        <a:spcAft>
                          <a:spcPts val="0"/>
                        </a:spcAft>
                        <a:defRPr/>
                      </a:pPr>
                      <a:endParaRPr lang="et-EE" sz="800" b="0" dirty="0">
                        <a:solidFill>
                          <a:schemeClr val="tx1"/>
                        </a:solidFill>
                        <a:latin typeface="Calibri"/>
                        <a:ea typeface="Calibri"/>
                        <a:cs typeface="Times New Roman"/>
                      </a:endParaRPr>
                    </a:p>
                    <a:p>
                      <a:pPr>
                        <a:lnSpc>
                          <a:spcPct val="107000"/>
                        </a:lnSpc>
                        <a:spcAft>
                          <a:spcPts val="0"/>
                        </a:spcAft>
                        <a:defRPr/>
                      </a:pPr>
                      <a:r>
                        <a:rPr lang="et-EE" sz="1100" b="1" dirty="0">
                          <a:solidFill>
                            <a:srgbClr val="0000FF"/>
                          </a:solidFill>
                          <a:latin typeface="Calibri"/>
                          <a:ea typeface="Calibri"/>
                          <a:cs typeface="Times New Roman"/>
                        </a:rPr>
                        <a:t>6. Tegevused, ajakava, eelarve</a:t>
                      </a:r>
                      <a:endParaRPr lang="et-EE" dirty="0"/>
                    </a:p>
                    <a:p>
                      <a:pPr marL="171450" marR="0" lvl="0" indent="-171450" algn="l" defTabSz="675010">
                        <a:lnSpc>
                          <a:spcPct val="107000"/>
                        </a:lnSpc>
                        <a:spcBef>
                          <a:spcPts val="0"/>
                        </a:spcBef>
                        <a:spcAft>
                          <a:spcPts val="0"/>
                        </a:spcAft>
                        <a:buClrTx/>
                        <a:buSzTx/>
                        <a:buFont typeface="Arial"/>
                        <a:buChar char="•"/>
                        <a:defRPr/>
                      </a:pPr>
                      <a:r>
                        <a:rPr lang="et-EE" sz="800" b="0" dirty="0">
                          <a:solidFill>
                            <a:schemeClr val="tx1"/>
                          </a:solidFill>
                          <a:latin typeface="Calibri"/>
                          <a:ea typeface="Calibri"/>
                          <a:cs typeface="Times New Roman"/>
                        </a:rPr>
                        <a:t>Eeltööd: 2023.a loodi uus menetlusinfosüsteemi platvorm MEIS, kuhu kõik teenused tulevikus ühtlustatult arendatakse; </a:t>
                      </a:r>
                      <a:r>
                        <a:rPr lang="et-EE" sz="800" b="1" dirty="0">
                          <a:solidFill>
                            <a:schemeClr val="tx1"/>
                          </a:solidFill>
                          <a:latin typeface="Calibri"/>
                          <a:ea typeface="Calibri"/>
                          <a:cs typeface="Times New Roman"/>
                        </a:rPr>
                        <a:t>2024 a värvati ärianalüütik</a:t>
                      </a:r>
                      <a:r>
                        <a:rPr lang="et-EE" sz="800" b="0" dirty="0">
                          <a:solidFill>
                            <a:schemeClr val="tx1"/>
                          </a:solidFill>
                          <a:latin typeface="Calibri"/>
                          <a:ea typeface="Calibri"/>
                          <a:cs typeface="Times New Roman"/>
                        </a:rPr>
                        <a:t>, kes analüüsib, kuidas teenuseid omavahel ühildada, kliendisõbralikumaks ja efektiivsemaks muuta ja lisaks </a:t>
                      </a:r>
                      <a:r>
                        <a:rPr lang="et-EE" sz="800" b="1" dirty="0">
                          <a:solidFill>
                            <a:schemeClr val="tx1"/>
                          </a:solidFill>
                          <a:latin typeface="Calibri"/>
                          <a:ea typeface="Calibri"/>
                          <a:cs typeface="Times New Roman"/>
                        </a:rPr>
                        <a:t>hangitakse kliendikesksete lahenduste loomiseks ärianalüüs </a:t>
                      </a:r>
                      <a:r>
                        <a:rPr lang="et-EE" sz="800" b="0" dirty="0">
                          <a:solidFill>
                            <a:schemeClr val="tx1"/>
                          </a:solidFill>
                          <a:latin typeface="Calibri"/>
                          <a:ea typeface="Calibri"/>
                          <a:cs typeface="Times New Roman"/>
                        </a:rPr>
                        <a:t>väliselt partnerilt </a:t>
                      </a:r>
                      <a:r>
                        <a:rPr lang="et-EE" sz="800" b="0" i="0" u="none" strike="noStrike" cap="none" spc="0" dirty="0">
                          <a:solidFill>
                            <a:schemeClr val="tx1"/>
                          </a:solidFill>
                          <a:latin typeface="Calibri"/>
                          <a:ea typeface="Calibri"/>
                          <a:cs typeface="Times New Roman"/>
                        </a:rPr>
                        <a:t>valmimistähtajaga 2024.a lõpp (eelarve </a:t>
                      </a:r>
                      <a:r>
                        <a:rPr lang="et-EE" sz="800" b="1" i="0" u="none" strike="noStrike" cap="none" spc="0" dirty="0">
                          <a:solidFill>
                            <a:schemeClr val="tx1"/>
                          </a:solidFill>
                          <a:latin typeface="Calibri"/>
                          <a:ea typeface="Calibri"/>
                          <a:cs typeface="Times New Roman"/>
                        </a:rPr>
                        <a:t>50 000 Eurot 2023 digipöörde tegevuskavast</a:t>
                      </a:r>
                      <a:r>
                        <a:rPr lang="et-EE" sz="800" b="0" i="0" u="none" strike="noStrike" cap="none" spc="0" dirty="0">
                          <a:solidFill>
                            <a:schemeClr val="tx1"/>
                          </a:solidFill>
                          <a:latin typeface="Calibri"/>
                          <a:ea typeface="Calibri"/>
                          <a:cs typeface="Times New Roman"/>
                        </a:rPr>
                        <a:t>).</a:t>
                      </a:r>
                      <a:endParaRPr dirty="0"/>
                    </a:p>
                    <a:p>
                      <a:pPr marL="171450" marR="0" lvl="0" indent="-171450" algn="l" defTabSz="675010">
                        <a:lnSpc>
                          <a:spcPct val="107000"/>
                        </a:lnSpc>
                        <a:spcBef>
                          <a:spcPts val="0"/>
                        </a:spcBef>
                        <a:spcAft>
                          <a:spcPts val="0"/>
                        </a:spcAft>
                        <a:buClrTx/>
                        <a:buSzTx/>
                        <a:buFont typeface="Arial"/>
                        <a:buChar char="•"/>
                        <a:defRPr/>
                      </a:pPr>
                      <a:r>
                        <a:rPr lang="et-EE" sz="800" b="0" dirty="0">
                          <a:solidFill>
                            <a:schemeClr val="tx1"/>
                          </a:solidFill>
                          <a:latin typeface="Calibri"/>
                          <a:ea typeface="Calibri"/>
                          <a:cs typeface="Times New Roman"/>
                        </a:rPr>
                        <a:t>Arenduste aeg 2025 -2026. </a:t>
                      </a:r>
                      <a:r>
                        <a:rPr lang="et-EE" sz="800" b="1" i="0" u="none" strike="noStrike" cap="none" spc="0" dirty="0">
                          <a:solidFill>
                            <a:schemeClr val="tx1"/>
                          </a:solidFill>
                          <a:latin typeface="Calibri"/>
                          <a:ea typeface="Calibri"/>
                          <a:cs typeface="Times New Roman"/>
                        </a:rPr>
                        <a:t>Arendustegevuste täpsem ajakava on järgmisel slaidil. </a:t>
                      </a:r>
                    </a:p>
                    <a:p>
                      <a:pPr marL="171450" marR="0" lvl="0" indent="-171450" algn="l" defTabSz="675010">
                        <a:lnSpc>
                          <a:spcPct val="107000"/>
                        </a:lnSpc>
                        <a:spcBef>
                          <a:spcPts val="0"/>
                        </a:spcBef>
                        <a:spcAft>
                          <a:spcPts val="0"/>
                        </a:spcAft>
                        <a:buClrTx/>
                        <a:buSzTx/>
                        <a:buFont typeface="Arial"/>
                        <a:buChar char="•"/>
                        <a:defRPr/>
                      </a:pPr>
                      <a:r>
                        <a:rPr lang="et-EE" sz="800" b="0" i="0" u="none" strike="noStrike" cap="none" spc="0" dirty="0">
                          <a:solidFill>
                            <a:schemeClr val="tx1"/>
                          </a:solidFill>
                          <a:latin typeface="Calibri"/>
                          <a:ea typeface="Calibri"/>
                          <a:cs typeface="Times New Roman"/>
                        </a:rPr>
                        <a:t>Arenduste käigus arvestatakse, et eraldatud rahastusega arendatakse iseseisvalt terviklikult kasutatav lahendus</a:t>
                      </a:r>
                      <a:endParaRPr dirty="0">
                        <a:solidFill>
                          <a:schemeClr val="tx1"/>
                        </a:solidFill>
                      </a:endParaRPr>
                    </a:p>
                    <a:p>
                      <a:pPr marL="171450" marR="0" lvl="0" indent="-171450" algn="l" defTabSz="675010">
                        <a:lnSpc>
                          <a:spcPct val="107000"/>
                        </a:lnSpc>
                        <a:spcBef>
                          <a:spcPts val="0"/>
                        </a:spcBef>
                        <a:spcAft>
                          <a:spcPts val="0"/>
                        </a:spcAft>
                        <a:buClrTx/>
                        <a:buSzTx/>
                        <a:buFont typeface="Arial"/>
                        <a:buChar char="•"/>
                        <a:defRPr/>
                      </a:pPr>
                      <a:r>
                        <a:rPr lang="et-EE" sz="800" b="0" dirty="0">
                          <a:solidFill>
                            <a:schemeClr val="tx1"/>
                          </a:solidFill>
                          <a:latin typeface="Calibri"/>
                          <a:ea typeface="Calibri"/>
                          <a:cs typeface="Times New Roman"/>
                        </a:rPr>
                        <a:t>Teenuste arenduseks kulub eeldatavalt investeeringuna </a:t>
                      </a:r>
                      <a:r>
                        <a:rPr lang="et-EE" sz="800" b="1" dirty="0">
                          <a:solidFill>
                            <a:schemeClr val="tx1"/>
                          </a:solidFill>
                          <a:latin typeface="Calibri"/>
                          <a:ea typeface="Calibri"/>
                          <a:cs typeface="Times New Roman"/>
                        </a:rPr>
                        <a:t>3,3 milj </a:t>
                      </a:r>
                      <a:r>
                        <a:rPr lang="et-EE" sz="800" b="1" dirty="0">
                          <a:solidFill>
                            <a:schemeClr val="tx1"/>
                          </a:solidFill>
                          <a:latin typeface="Calibri"/>
                          <a:ea typeface="Times New Roman"/>
                          <a:cs typeface="Times New Roman"/>
                        </a:rPr>
                        <a:t>€</a:t>
                      </a:r>
                      <a:r>
                        <a:rPr lang="et-EE" sz="800" b="0" dirty="0">
                          <a:solidFill>
                            <a:schemeClr val="tx1"/>
                          </a:solidFill>
                          <a:latin typeface="Calibri"/>
                          <a:ea typeface="Calibri"/>
                          <a:cs typeface="Times New Roman"/>
                        </a:rPr>
                        <a:t>, millest </a:t>
                      </a:r>
                      <a:r>
                        <a:rPr lang="et-EE" sz="800" b="1" dirty="0">
                          <a:solidFill>
                            <a:schemeClr val="tx1"/>
                          </a:solidFill>
                          <a:latin typeface="Calibri"/>
                          <a:ea typeface="Calibri"/>
                          <a:cs typeface="Times New Roman"/>
                        </a:rPr>
                        <a:t>800 000 </a:t>
                      </a:r>
                      <a:r>
                        <a:rPr lang="et-EE" sz="800" b="1" dirty="0">
                          <a:solidFill>
                            <a:schemeClr val="tx1"/>
                          </a:solidFill>
                          <a:latin typeface="Calibri"/>
                          <a:ea typeface="Times New Roman"/>
                          <a:cs typeface="Times New Roman"/>
                        </a:rPr>
                        <a:t>€ eraldatakse </a:t>
                      </a:r>
                      <a:r>
                        <a:rPr lang="et-EE" sz="800" b="1" dirty="0" err="1">
                          <a:solidFill>
                            <a:schemeClr val="tx1"/>
                          </a:solidFill>
                          <a:latin typeface="Calibri"/>
                          <a:ea typeface="Times New Roman"/>
                          <a:cs typeface="Times New Roman"/>
                        </a:rPr>
                        <a:t>EMKVFi</a:t>
                      </a:r>
                      <a:r>
                        <a:rPr lang="et-EE" sz="800" b="1" dirty="0">
                          <a:solidFill>
                            <a:schemeClr val="tx1"/>
                          </a:solidFill>
                          <a:latin typeface="Calibri"/>
                          <a:ea typeface="Times New Roman"/>
                          <a:cs typeface="Times New Roman"/>
                        </a:rPr>
                        <a:t> </a:t>
                      </a:r>
                      <a:r>
                        <a:rPr lang="et-EE" sz="800" b="0" dirty="0">
                          <a:solidFill>
                            <a:schemeClr val="tx1"/>
                          </a:solidFill>
                          <a:latin typeface="Calibri"/>
                          <a:ea typeface="Times New Roman"/>
                          <a:cs typeface="Times New Roman"/>
                        </a:rPr>
                        <a:t>eelarvest ja </a:t>
                      </a:r>
                      <a:r>
                        <a:rPr lang="et-EE" sz="800" b="1" dirty="0">
                          <a:solidFill>
                            <a:schemeClr val="tx1"/>
                          </a:solidFill>
                          <a:latin typeface="Calibri"/>
                          <a:ea typeface="Times New Roman"/>
                          <a:cs typeface="Times New Roman"/>
                        </a:rPr>
                        <a:t>2,5 milj € taotletakse digipöörde </a:t>
                      </a:r>
                      <a:r>
                        <a:rPr lang="et-EE" sz="800" b="1" dirty="0" err="1">
                          <a:solidFill>
                            <a:schemeClr val="tx1"/>
                          </a:solidFill>
                          <a:latin typeface="Calibri"/>
                          <a:ea typeface="Times New Roman"/>
                          <a:cs typeface="Times New Roman"/>
                        </a:rPr>
                        <a:t>SFist</a:t>
                      </a:r>
                      <a:r>
                        <a:rPr lang="et-EE" sz="800" b="0" dirty="0">
                          <a:solidFill>
                            <a:schemeClr val="tx1"/>
                          </a:solidFill>
                          <a:latin typeface="Calibri"/>
                          <a:ea typeface="Times New Roman"/>
                          <a:cs typeface="Times New Roman"/>
                        </a:rPr>
                        <a:t>, millest </a:t>
                      </a:r>
                      <a:r>
                        <a:rPr lang="et-EE" sz="800" b="1" dirty="0">
                          <a:solidFill>
                            <a:schemeClr val="tx1"/>
                          </a:solidFill>
                          <a:latin typeface="Calibri"/>
                          <a:ea typeface="Times New Roman"/>
                          <a:cs typeface="Times New Roman"/>
                        </a:rPr>
                        <a:t>1 367 500 </a:t>
                      </a:r>
                      <a:r>
                        <a:rPr lang="et-EE" sz="800" b="1" dirty="0">
                          <a:solidFill>
                            <a:schemeClr val="tx1"/>
                          </a:solidFill>
                          <a:latin typeface="+mn-lt"/>
                          <a:ea typeface="Times New Roman"/>
                          <a:cs typeface="Times New Roman"/>
                        </a:rPr>
                        <a:t>€ kasutaksime 2025 jooksul.</a:t>
                      </a:r>
                      <a:endParaRPr lang="et-EE" sz="800" b="1" dirty="0">
                        <a:solidFill>
                          <a:schemeClr val="tx1"/>
                        </a:solidFill>
                        <a:latin typeface="Calibri"/>
                        <a:ea typeface="Calibri"/>
                        <a:cs typeface="Times New Roman"/>
                      </a:endParaRPr>
                    </a:p>
                    <a:p>
                      <a:pPr marL="171450" marR="0" lvl="0" indent="-171450" algn="l" defTabSz="675010">
                        <a:lnSpc>
                          <a:spcPct val="107000"/>
                        </a:lnSpc>
                        <a:spcBef>
                          <a:spcPts val="0"/>
                        </a:spcBef>
                        <a:spcAft>
                          <a:spcPts val="0"/>
                        </a:spcAft>
                        <a:buClrTx/>
                        <a:buSzTx/>
                        <a:buFont typeface="Arial"/>
                        <a:buChar char="•"/>
                        <a:defRPr/>
                      </a:pPr>
                      <a:r>
                        <a:rPr lang="et-EE" sz="800" b="0" dirty="0">
                          <a:solidFill>
                            <a:schemeClr val="tx1"/>
                          </a:solidFill>
                          <a:latin typeface="Calibri"/>
                          <a:cs typeface="Times New Roman"/>
                        </a:rPr>
                        <a:t>Personali kulude katmiseks taotleme </a:t>
                      </a:r>
                      <a:r>
                        <a:rPr lang="et-EE" sz="800" b="1" dirty="0">
                          <a:solidFill>
                            <a:schemeClr val="tx1"/>
                          </a:solidFill>
                          <a:latin typeface="Calibri"/>
                          <a:cs typeface="Times New Roman"/>
                        </a:rPr>
                        <a:t>2025 lõpuni 367 500 </a:t>
                      </a:r>
                      <a:r>
                        <a:rPr lang="et-EE" sz="800" b="1" dirty="0">
                          <a:solidFill>
                            <a:srgbClr val="7030A0"/>
                          </a:solidFill>
                          <a:latin typeface="+mn-lt"/>
                          <a:ea typeface="Times New Roman"/>
                          <a:cs typeface="Times New Roman"/>
                        </a:rPr>
                        <a:t>€</a:t>
                      </a:r>
                      <a:endParaRPr lang="et-EE" sz="800" b="1" dirty="0">
                        <a:solidFill>
                          <a:schemeClr val="tx1"/>
                        </a:solidFill>
                        <a:latin typeface="Calibri"/>
                        <a:cs typeface="Times New Roman"/>
                      </a:endParaRPr>
                    </a:p>
                    <a:p>
                      <a:pPr marL="0" marR="0" lvl="0" indent="0" algn="l" defTabSz="675010">
                        <a:lnSpc>
                          <a:spcPct val="107000"/>
                        </a:lnSpc>
                        <a:spcBef>
                          <a:spcPts val="0"/>
                        </a:spcBef>
                        <a:spcAft>
                          <a:spcPts val="0"/>
                        </a:spcAft>
                        <a:buClrTx/>
                        <a:buSzTx/>
                        <a:buFont typeface="Arial"/>
                        <a:buNone/>
                        <a:defRPr/>
                      </a:pPr>
                      <a:endParaRPr lang="et-EE" sz="800" b="0" dirty="0">
                        <a:solidFill>
                          <a:schemeClr val="tx1"/>
                        </a:solidFill>
                        <a:latin typeface="Calibri"/>
                        <a:cs typeface="Times New Roman"/>
                      </a:endParaRPr>
                    </a:p>
                    <a:p>
                      <a:pPr marL="0" marR="0" lvl="0" indent="0" algn="l" defTabSz="675010">
                        <a:lnSpc>
                          <a:spcPct val="107000"/>
                        </a:lnSpc>
                        <a:spcBef>
                          <a:spcPts val="0"/>
                        </a:spcBef>
                        <a:spcAft>
                          <a:spcPts val="0"/>
                        </a:spcAft>
                        <a:buClrTx/>
                        <a:buSzTx/>
                        <a:buFont typeface="Arial"/>
                        <a:buNone/>
                        <a:defRPr/>
                      </a:pPr>
                      <a:endParaRPr lang="et-EE" sz="800" b="0" dirty="0">
                        <a:solidFill>
                          <a:schemeClr val="tx1"/>
                        </a:solidFill>
                        <a:latin typeface="Calibri"/>
                        <a:cs typeface="Times New Roman"/>
                      </a:endParaRPr>
                    </a:p>
                    <a:p>
                      <a:pPr marL="0" marR="0" lvl="0" indent="0" algn="l" defTabSz="675010">
                        <a:lnSpc>
                          <a:spcPct val="107000"/>
                        </a:lnSpc>
                        <a:spcBef>
                          <a:spcPts val="0"/>
                        </a:spcBef>
                        <a:spcAft>
                          <a:spcPts val="0"/>
                        </a:spcAft>
                        <a:buClrTx/>
                        <a:buSzTx/>
                        <a:buFont typeface="Arial"/>
                        <a:buNone/>
                        <a:defRPr/>
                      </a:pPr>
                      <a:endParaRPr lang="et-EE" sz="800" b="0" dirty="0">
                        <a:solidFill>
                          <a:schemeClr val="tx1"/>
                        </a:solidFill>
                        <a:latin typeface="Calibri"/>
                        <a:cs typeface="Times New Roman"/>
                      </a:endParaRPr>
                    </a:p>
                    <a:p>
                      <a:pPr marL="0" marR="0" lvl="0" indent="0" algn="l" defTabSz="675010">
                        <a:lnSpc>
                          <a:spcPct val="107000"/>
                        </a:lnSpc>
                        <a:spcBef>
                          <a:spcPts val="0"/>
                        </a:spcBef>
                        <a:spcAft>
                          <a:spcPts val="0"/>
                        </a:spcAft>
                        <a:buClrTx/>
                        <a:buSzTx/>
                        <a:buFont typeface="Arial"/>
                        <a:buNone/>
                        <a:defRPr/>
                      </a:pPr>
                      <a:endParaRPr lang="et-EE" sz="800" b="0" dirty="0">
                        <a:solidFill>
                          <a:schemeClr val="tx1"/>
                        </a:solidFill>
                        <a:latin typeface="Calibri"/>
                        <a:cs typeface="Times New Roman"/>
                      </a:endParaRPr>
                    </a:p>
                    <a:p>
                      <a:pPr>
                        <a:lnSpc>
                          <a:spcPct val="107000"/>
                        </a:lnSpc>
                        <a:spcAft>
                          <a:spcPts val="0"/>
                        </a:spcAft>
                        <a:defRPr/>
                      </a:pPr>
                      <a:r>
                        <a:rPr lang="et-EE" sz="1100" b="1" dirty="0">
                          <a:solidFill>
                            <a:srgbClr val="0000FF"/>
                          </a:solidFill>
                          <a:latin typeface="Calibri"/>
                          <a:ea typeface="Calibri"/>
                          <a:cs typeface="Times New Roman"/>
                        </a:rPr>
                        <a:t>9. Projekti innovaatilisus</a:t>
                      </a:r>
                      <a:endParaRPr lang="et-EE" sz="1100" b="0" dirty="0">
                        <a:solidFill>
                          <a:srgbClr val="0000FF"/>
                        </a:solidFill>
                        <a:latin typeface="Calibri"/>
                        <a:ea typeface="Calibri"/>
                        <a:cs typeface="Times New Roman"/>
                      </a:endParaRPr>
                    </a:p>
                    <a:p>
                      <a:pPr marL="171450" indent="-171450">
                        <a:lnSpc>
                          <a:spcPct val="107000"/>
                        </a:lnSpc>
                        <a:spcAft>
                          <a:spcPts val="0"/>
                        </a:spcAft>
                        <a:buFont typeface="Arial"/>
                        <a:buChar char="•"/>
                        <a:defRPr/>
                      </a:pPr>
                      <a:endParaRPr lang="et-EE" sz="800" b="0" dirty="0">
                        <a:solidFill>
                          <a:schemeClr val="tx1"/>
                        </a:solidFill>
                        <a:latin typeface="Calibri"/>
                        <a:ea typeface="Calibri"/>
                        <a:cs typeface="Times New Roman"/>
                      </a:endParaRPr>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Teenused on kliendikesksed, võimalusel proaktiivsed, klientide halduskoormus väheneb, iseteeninduse kasutus suureneb, klientide rahulolu kasvab. </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PTA-l on üks mikroteenuste põhise arhitektuuriga ja pilvekõlbulik menetlusinfosüsteem.</a:t>
                      </a:r>
                      <a:endParaRPr lang="et-EE" sz="800" b="0" dirty="0">
                        <a:latin typeface="Calibri"/>
                        <a:ea typeface="Calibri"/>
                        <a:cs typeface="Times New Roman"/>
                      </a:endParaRPr>
                    </a:p>
                  </a:txBody>
                  <a:tcPr marL="37554" marR="37554"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nSpc>
                          <a:spcPct val="107000"/>
                        </a:lnSpc>
                        <a:spcAft>
                          <a:spcPts val="0"/>
                        </a:spcAft>
                        <a:defRPr/>
                      </a:pPr>
                      <a:r>
                        <a:rPr lang="et-EE" sz="1100" b="1" dirty="0">
                          <a:solidFill>
                            <a:srgbClr val="0000FF"/>
                          </a:solidFill>
                          <a:latin typeface="Calibri"/>
                          <a:ea typeface="Times New Roman"/>
                          <a:cs typeface="Times New Roman"/>
                        </a:rPr>
                        <a:t>4. Mõju </a:t>
                      </a:r>
                      <a:endParaRPr lang="et-EE" sz="800" b="1" dirty="0">
                        <a:solidFill>
                          <a:srgbClr val="0000FF"/>
                        </a:solidFill>
                        <a:latin typeface="Calibri"/>
                        <a:ea typeface="Times New Roman"/>
                        <a:cs typeface="Times New Roman"/>
                      </a:endParaRPr>
                    </a:p>
                    <a:p>
                      <a:pPr>
                        <a:lnSpc>
                          <a:spcPct val="107000"/>
                        </a:lnSpc>
                        <a:spcAft>
                          <a:spcPts val="0"/>
                        </a:spcAft>
                        <a:defRPr/>
                      </a:pPr>
                      <a:r>
                        <a:rPr lang="et-EE" sz="800" b="1" dirty="0">
                          <a:solidFill>
                            <a:schemeClr val="tx1"/>
                          </a:solidFill>
                          <a:latin typeface="Calibri"/>
                          <a:ea typeface="Calibri"/>
                          <a:cs typeface="Times New Roman"/>
                        </a:rPr>
                        <a:t>Tasuvusanalüüs:</a:t>
                      </a:r>
                      <a:r>
                        <a:rPr lang="et-EE" sz="800" b="0" dirty="0">
                          <a:solidFill>
                            <a:schemeClr val="tx1"/>
                          </a:solidFill>
                          <a:latin typeface="Calibri"/>
                          <a:ea typeface="Calibri"/>
                          <a:cs typeface="Times New Roman"/>
                        </a:rPr>
                        <a:t> Investeeringuteks taotletakse 2,5 miljonit + vajalik personal. Investeering peaks nulli jõudma 2031.a jooksul eeldusel, et arendused on kasutusvalmis 2027.aastast, misjärel säästetakse igal aastal 625 000 eurot: 50k halduskuludelt, 25k sõidukuludelt, 50k IS hoolduskuludelt ja 500k palgarahast.</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Palgaraha säästetakse tegevustelt, mis on kirjeldatud hetkeolukorras.</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Uue süsteemi hooldus- ja arenduskulud on vanadega võrreldes väiksemad.</a:t>
                      </a:r>
                      <a:endParaRPr lang="et-EE" sz="800" b="1" dirty="0">
                        <a:solidFill>
                          <a:schemeClr val="tx1"/>
                        </a:solidFill>
                        <a:latin typeface="Calibri"/>
                        <a:ea typeface="Calibri"/>
                        <a:cs typeface="Times New Roman"/>
                      </a:endParaRPr>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Kasvab teenusega rahulolu, väheneb teenuste osutamiste arv tänu riski-põhisusele ja ühtlustatud teenustele. Kogu kliendi info ja dokumentatsioon on kliendi ja asutuse jaoks koondatud ühte kohta.</a:t>
                      </a:r>
                      <a:endParaRPr lang="et-EE" sz="800" b="0" u="sng" dirty="0">
                        <a:solidFill>
                          <a:schemeClr val="tx1"/>
                        </a:solidFill>
                        <a:latin typeface="Calibri"/>
                        <a:ea typeface="Calibri"/>
                        <a:cs typeface="Times New Roman"/>
                      </a:endParaRPr>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Ressursi kokkuhoid autode, tööjõu, tööpindade, töövahenditega seoses.</a:t>
                      </a:r>
                      <a:endParaRPr dirty="0"/>
                    </a:p>
                    <a:p>
                      <a:pPr marL="0" indent="0">
                        <a:lnSpc>
                          <a:spcPct val="107000"/>
                        </a:lnSpc>
                        <a:spcAft>
                          <a:spcPts val="0"/>
                        </a:spcAft>
                        <a:buFont typeface="Arial"/>
                        <a:buNone/>
                        <a:defRPr/>
                      </a:pPr>
                      <a:r>
                        <a:rPr lang="et-EE" sz="800" b="1" dirty="0">
                          <a:solidFill>
                            <a:schemeClr val="tx1"/>
                          </a:solidFill>
                          <a:latin typeface="Calibri"/>
                          <a:ea typeface="Calibri"/>
                          <a:cs typeface="Times New Roman"/>
                        </a:rPr>
                        <a:t>Paraneb turuolukord:</a:t>
                      </a:r>
                      <a:r>
                        <a:rPr lang="et-EE" sz="800" b="0" dirty="0">
                          <a:solidFill>
                            <a:schemeClr val="tx1"/>
                          </a:solidFill>
                          <a:latin typeface="Calibri"/>
                          <a:ea typeface="Calibri"/>
                          <a:cs typeface="Times New Roman"/>
                        </a:rPr>
                        <a:t> reageeritakse ja planeeritakse järelevalvet nõudeid mitte täitvate klientide juurde. Pööratakse enam tähelepanu pettustele.</a:t>
                      </a:r>
                      <a:endParaRPr dirty="0"/>
                    </a:p>
                    <a:p>
                      <a:pPr marL="0" indent="0">
                        <a:lnSpc>
                          <a:spcPct val="107000"/>
                        </a:lnSpc>
                        <a:spcAft>
                          <a:spcPts val="0"/>
                        </a:spcAft>
                        <a:buFont typeface="Arial"/>
                        <a:buNone/>
                        <a:defRPr/>
                      </a:pPr>
                      <a:endParaRPr lang="et-EE" sz="800" b="0" dirty="0">
                        <a:solidFill>
                          <a:schemeClr val="tx1"/>
                        </a:solidFill>
                        <a:latin typeface="Calibri"/>
                        <a:ea typeface="Calibri"/>
                        <a:cs typeface="Times New Roman"/>
                      </a:endParaRPr>
                    </a:p>
                    <a:p>
                      <a:pPr marL="0" indent="0">
                        <a:lnSpc>
                          <a:spcPct val="107000"/>
                        </a:lnSpc>
                        <a:spcAft>
                          <a:spcPts val="0"/>
                        </a:spcAft>
                        <a:buFont typeface="Arial"/>
                        <a:buNone/>
                        <a:defRPr/>
                      </a:pPr>
                      <a:r>
                        <a:rPr lang="et-EE" sz="800" b="0" dirty="0">
                          <a:solidFill>
                            <a:schemeClr val="tx1"/>
                          </a:solidFill>
                          <a:latin typeface="Calibri"/>
                          <a:ea typeface="Calibri"/>
                          <a:cs typeface="Times New Roman"/>
                        </a:rPr>
                        <a:t> </a:t>
                      </a:r>
                      <a:r>
                        <a:rPr lang="et-EE" sz="1100" b="1" dirty="0">
                          <a:solidFill>
                            <a:srgbClr val="0000FF"/>
                          </a:solidFill>
                          <a:latin typeface="Calibri"/>
                          <a:ea typeface="Calibri"/>
                          <a:cs typeface="Times New Roman"/>
                        </a:rPr>
                        <a:t>7. Arendusalgatuse </a:t>
                      </a:r>
                      <a:r>
                        <a:rPr lang="et-EE" sz="1100" b="1" dirty="0" err="1">
                          <a:solidFill>
                            <a:srgbClr val="0000FF"/>
                          </a:solidFill>
                          <a:latin typeface="Calibri"/>
                          <a:ea typeface="Calibri"/>
                          <a:cs typeface="Times New Roman"/>
                        </a:rPr>
                        <a:t>eelltingimused</a:t>
                      </a:r>
                      <a:r>
                        <a:rPr lang="et-EE" sz="1100" b="1" dirty="0">
                          <a:solidFill>
                            <a:srgbClr val="0000FF"/>
                          </a:solidFill>
                          <a:latin typeface="Calibri"/>
                          <a:ea typeface="Calibri"/>
                          <a:cs typeface="Times New Roman"/>
                        </a:rPr>
                        <a:t> </a:t>
                      </a:r>
                      <a:endParaRPr dirty="0"/>
                    </a:p>
                    <a:p>
                      <a:pPr marL="171450" indent="-171450">
                        <a:lnSpc>
                          <a:spcPct val="107000"/>
                        </a:lnSpc>
                        <a:spcAft>
                          <a:spcPts val="0"/>
                        </a:spcAft>
                        <a:buFont typeface="Arial"/>
                        <a:buChar char="•"/>
                        <a:defRPr/>
                      </a:pPr>
                      <a:r>
                        <a:rPr lang="et-EE" sz="800" b="0" dirty="0" err="1">
                          <a:solidFill>
                            <a:schemeClr val="tx1"/>
                          </a:solidFill>
                          <a:latin typeface="Calibri"/>
                          <a:ea typeface="Calibri"/>
                          <a:cs typeface="Times New Roman"/>
                        </a:rPr>
                        <a:t>ReM</a:t>
                      </a:r>
                      <a:r>
                        <a:rPr lang="et-EE" sz="800" b="0" dirty="0">
                          <a:solidFill>
                            <a:schemeClr val="tx1"/>
                          </a:solidFill>
                          <a:latin typeface="Calibri"/>
                          <a:ea typeface="Calibri"/>
                          <a:cs typeface="Times New Roman"/>
                        </a:rPr>
                        <a:t> lisab </a:t>
                      </a:r>
                      <a:r>
                        <a:rPr lang="et-EE" sz="800" b="0" dirty="0" err="1">
                          <a:solidFill>
                            <a:schemeClr val="tx1"/>
                          </a:solidFill>
                          <a:latin typeface="Calibri"/>
                          <a:ea typeface="Calibri"/>
                          <a:cs typeface="Times New Roman"/>
                        </a:rPr>
                        <a:t>MEISi</a:t>
                      </a:r>
                      <a:r>
                        <a:rPr lang="et-EE" sz="800" b="0" dirty="0">
                          <a:solidFill>
                            <a:schemeClr val="tx1"/>
                          </a:solidFill>
                          <a:latin typeface="Calibri"/>
                          <a:ea typeface="Calibri"/>
                          <a:cs typeface="Times New Roman"/>
                        </a:rPr>
                        <a:t> </a:t>
                      </a:r>
                      <a:r>
                        <a:rPr lang="et-EE" sz="800" b="0" dirty="0" err="1">
                          <a:solidFill>
                            <a:schemeClr val="tx1"/>
                          </a:solidFill>
                          <a:latin typeface="Calibri"/>
                          <a:ea typeface="Calibri"/>
                          <a:cs typeface="Times New Roman"/>
                        </a:rPr>
                        <a:t>RIHAsse</a:t>
                      </a:r>
                      <a:r>
                        <a:rPr lang="et-EE" sz="800" b="0" dirty="0">
                          <a:solidFill>
                            <a:schemeClr val="tx1"/>
                          </a:solidFill>
                          <a:latin typeface="Calibri"/>
                          <a:ea typeface="Calibri"/>
                          <a:cs typeface="Times New Roman"/>
                        </a:rPr>
                        <a:t>. </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Praeguste süsteemide avaandmed on kättesaadavad. </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WCAG A2.0 olemas. </a:t>
                      </a:r>
                      <a:endParaRPr dirty="0"/>
                    </a:p>
                    <a:p>
                      <a:pPr marL="171450" indent="-171450">
                        <a:lnSpc>
                          <a:spcPct val="107000"/>
                        </a:lnSpc>
                        <a:spcAft>
                          <a:spcPts val="0"/>
                        </a:spcAft>
                        <a:buFont typeface="Arial"/>
                        <a:buChar char="•"/>
                        <a:defRPr/>
                      </a:pPr>
                      <a:r>
                        <a:rPr lang="et-EE" sz="800" b="0" dirty="0" err="1">
                          <a:solidFill>
                            <a:schemeClr val="tx1"/>
                          </a:solidFill>
                          <a:latin typeface="Calibri"/>
                          <a:ea typeface="Calibri"/>
                          <a:cs typeface="Times New Roman"/>
                        </a:rPr>
                        <a:t>ReM</a:t>
                      </a:r>
                      <a:r>
                        <a:rPr lang="et-EE" sz="800" b="0" dirty="0">
                          <a:solidFill>
                            <a:schemeClr val="tx1"/>
                          </a:solidFill>
                          <a:latin typeface="Calibri"/>
                          <a:ea typeface="Calibri"/>
                          <a:cs typeface="Times New Roman"/>
                        </a:rPr>
                        <a:t> prioriteet on rakendada E-ITS. </a:t>
                      </a:r>
                      <a:endParaRPr dirty="0"/>
                    </a:p>
                    <a:p>
                      <a:pPr marL="171450" indent="-171450">
                        <a:lnSpc>
                          <a:spcPct val="107000"/>
                        </a:lnSpc>
                        <a:spcAft>
                          <a:spcPts val="0"/>
                        </a:spcAft>
                        <a:buFont typeface="Arial"/>
                        <a:buChar char="•"/>
                        <a:defRPr/>
                      </a:pPr>
                      <a:r>
                        <a:rPr lang="et-EE" sz="800" b="0" dirty="0" err="1">
                          <a:solidFill>
                            <a:schemeClr val="tx1"/>
                          </a:solidFill>
                          <a:latin typeface="Calibri"/>
                          <a:ea typeface="Calibri"/>
                          <a:cs typeface="Times New Roman"/>
                        </a:rPr>
                        <a:t>MEISi</a:t>
                      </a:r>
                      <a:r>
                        <a:rPr lang="et-EE" sz="800" b="0" dirty="0">
                          <a:solidFill>
                            <a:schemeClr val="tx1"/>
                          </a:solidFill>
                          <a:latin typeface="Calibri"/>
                          <a:ea typeface="Calibri"/>
                          <a:cs typeface="Times New Roman"/>
                        </a:rPr>
                        <a:t> platvorm loodud e-riigi ristfunktsionaalsete nõuete arvestusega</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Enne arendusi tehakse riskianalüüs </a:t>
                      </a:r>
                      <a:endParaRPr dirty="0"/>
                    </a:p>
                    <a:p>
                      <a:pPr marL="171450" indent="-171450">
                        <a:lnSpc>
                          <a:spcPct val="107000"/>
                        </a:lnSpc>
                        <a:spcAft>
                          <a:spcPts val="0"/>
                        </a:spcAft>
                        <a:buFont typeface="Arial"/>
                        <a:buChar char="•"/>
                        <a:defRPr/>
                      </a:pPr>
                      <a:r>
                        <a:rPr lang="et-EE" sz="800" b="0" dirty="0">
                          <a:solidFill>
                            <a:schemeClr val="tx1"/>
                          </a:solidFill>
                          <a:latin typeface="Calibri"/>
                          <a:ea typeface="Calibri"/>
                          <a:cs typeface="Times New Roman"/>
                        </a:rPr>
                        <a:t>Vajalikus ulatuses rakendatakse andmejälgijat.</a:t>
                      </a:r>
                      <a:endParaRPr dirty="0"/>
                    </a:p>
                    <a:p>
                      <a:pPr marL="171450" indent="-171450">
                        <a:lnSpc>
                          <a:spcPct val="107000"/>
                        </a:lnSpc>
                        <a:spcAft>
                          <a:spcPts val="0"/>
                        </a:spcAft>
                        <a:buFont typeface="Arial"/>
                        <a:buChar char="•"/>
                        <a:defRPr/>
                      </a:pPr>
                      <a:endParaRPr lang="et-EE" sz="800" b="0" dirty="0">
                        <a:solidFill>
                          <a:schemeClr val="tx1"/>
                        </a:solidFill>
                        <a:latin typeface="Calibri"/>
                        <a:ea typeface="Calibri"/>
                        <a:cs typeface="Times New Roman"/>
                      </a:endParaRPr>
                    </a:p>
                    <a:p>
                      <a:pPr marL="171450" indent="-171450">
                        <a:lnSpc>
                          <a:spcPct val="107000"/>
                        </a:lnSpc>
                        <a:spcAft>
                          <a:spcPts val="0"/>
                        </a:spcAft>
                        <a:buFont typeface="Arial"/>
                        <a:buChar char="•"/>
                        <a:defRPr/>
                      </a:pPr>
                      <a:endParaRPr lang="et-EE" sz="800" b="0" dirty="0">
                        <a:solidFill>
                          <a:schemeClr val="tx1"/>
                        </a:solidFill>
                        <a:latin typeface="Calibri"/>
                        <a:ea typeface="Calibri"/>
                        <a:cs typeface="Times New Roman"/>
                      </a:endParaRPr>
                    </a:p>
                    <a:p>
                      <a:pPr marL="0" indent="0">
                        <a:lnSpc>
                          <a:spcPct val="107000"/>
                        </a:lnSpc>
                        <a:spcAft>
                          <a:spcPts val="0"/>
                        </a:spcAft>
                        <a:buFont typeface="Arial"/>
                        <a:buNone/>
                        <a:defRPr/>
                      </a:pPr>
                      <a:endParaRPr lang="et-EE" sz="1100" b="1" dirty="0">
                        <a:solidFill>
                          <a:srgbClr val="0000FF"/>
                        </a:solidFill>
                        <a:latin typeface="Calibri"/>
                        <a:ea typeface="Calibri"/>
                        <a:cs typeface="Times New Roman"/>
                      </a:endParaRPr>
                    </a:p>
                    <a:p>
                      <a:pPr>
                        <a:lnSpc>
                          <a:spcPct val="107000"/>
                        </a:lnSpc>
                        <a:spcAft>
                          <a:spcPts val="0"/>
                        </a:spcAft>
                        <a:defRPr/>
                      </a:pPr>
                      <a:r>
                        <a:rPr lang="et-EE" sz="1100" b="1" dirty="0">
                          <a:solidFill>
                            <a:srgbClr val="0000FF"/>
                          </a:solidFill>
                          <a:latin typeface="Calibri"/>
                          <a:ea typeface="Calibri"/>
                          <a:cs typeface="Times New Roman"/>
                        </a:rPr>
                        <a:t>10. Jätkusuutlikkus </a:t>
                      </a:r>
                      <a:endParaRPr dirty="0"/>
                    </a:p>
                    <a:p>
                      <a:pPr marL="171450" indent="-171450">
                        <a:lnSpc>
                          <a:spcPct val="107000"/>
                        </a:lnSpc>
                        <a:spcAft>
                          <a:spcPts val="0"/>
                        </a:spcAft>
                        <a:buFont typeface="Arial"/>
                        <a:buChar char="•"/>
                        <a:defRPr/>
                      </a:pPr>
                      <a:r>
                        <a:rPr lang="et-EE" sz="800" b="0" u="none" strike="noStrike" dirty="0" err="1">
                          <a:solidFill>
                            <a:schemeClr val="tx1"/>
                          </a:solidFill>
                          <a:latin typeface="Calibri"/>
                          <a:ea typeface="Calibri"/>
                          <a:cs typeface="Times New Roman"/>
                        </a:rPr>
                        <a:t>PTAs</a:t>
                      </a:r>
                      <a:r>
                        <a:rPr lang="et-EE" sz="800" b="0" u="none" strike="noStrike" dirty="0">
                          <a:solidFill>
                            <a:schemeClr val="tx1"/>
                          </a:solidFill>
                          <a:latin typeface="Calibri"/>
                          <a:ea typeface="Calibri"/>
                          <a:cs typeface="Times New Roman"/>
                        </a:rPr>
                        <a:t> ja </a:t>
                      </a:r>
                      <a:r>
                        <a:rPr lang="et-EE" sz="800" b="0" u="none" strike="noStrike" dirty="0" err="1">
                          <a:solidFill>
                            <a:schemeClr val="tx1"/>
                          </a:solidFill>
                          <a:latin typeface="Calibri"/>
                          <a:ea typeface="Calibri"/>
                          <a:cs typeface="Times New Roman"/>
                        </a:rPr>
                        <a:t>ReMis</a:t>
                      </a:r>
                      <a:r>
                        <a:rPr lang="et-EE" sz="800" b="0" u="none" strike="noStrike" dirty="0">
                          <a:solidFill>
                            <a:schemeClr val="tx1"/>
                          </a:solidFill>
                          <a:latin typeface="Calibri"/>
                          <a:ea typeface="Calibri"/>
                          <a:cs typeface="Times New Roman"/>
                        </a:rPr>
                        <a:t> on olemas </a:t>
                      </a:r>
                      <a:r>
                        <a:rPr lang="et-EE" sz="800" b="0" u="none" strike="noStrike" dirty="0" err="1">
                          <a:solidFill>
                            <a:schemeClr val="tx1"/>
                          </a:solidFill>
                          <a:latin typeface="Calibri"/>
                          <a:ea typeface="Calibri"/>
                          <a:cs typeface="Times New Roman"/>
                        </a:rPr>
                        <a:t>arendusprojeki</a:t>
                      </a:r>
                      <a:r>
                        <a:rPr lang="et-EE" sz="800" b="0" u="none" strike="noStrike" dirty="0">
                          <a:solidFill>
                            <a:schemeClr val="tx1"/>
                          </a:solidFill>
                          <a:latin typeface="Calibri"/>
                          <a:ea typeface="Calibri"/>
                          <a:cs typeface="Times New Roman"/>
                        </a:rPr>
                        <a:t> järgse uue infosüsteemi </a:t>
                      </a:r>
                      <a:r>
                        <a:rPr lang="et-EE" sz="800" b="0" u="none" strike="noStrike" dirty="0" err="1">
                          <a:solidFill>
                            <a:schemeClr val="tx1"/>
                          </a:solidFill>
                          <a:latin typeface="Calibri"/>
                          <a:ea typeface="Calibri"/>
                          <a:cs typeface="Times New Roman"/>
                        </a:rPr>
                        <a:t>tööshoidmiseks</a:t>
                      </a:r>
                      <a:r>
                        <a:rPr lang="et-EE" sz="800" b="0" u="none" strike="noStrike" dirty="0">
                          <a:solidFill>
                            <a:schemeClr val="tx1"/>
                          </a:solidFill>
                          <a:latin typeface="Calibri"/>
                          <a:ea typeface="Calibri"/>
                          <a:cs typeface="Times New Roman"/>
                        </a:rPr>
                        <a:t> vajaliku meeskonna palgaressurss. </a:t>
                      </a:r>
                      <a:endParaRPr dirty="0"/>
                    </a:p>
                    <a:p>
                      <a:pPr marL="171450" indent="-171450">
                        <a:lnSpc>
                          <a:spcPct val="107000"/>
                        </a:lnSpc>
                        <a:spcAft>
                          <a:spcPts val="0"/>
                        </a:spcAft>
                        <a:buFont typeface="Arial"/>
                        <a:buChar char="•"/>
                        <a:defRPr/>
                      </a:pPr>
                      <a:r>
                        <a:rPr lang="et-EE" sz="800" b="0" u="none" strike="noStrike" dirty="0">
                          <a:solidFill>
                            <a:schemeClr val="tx1"/>
                          </a:solidFill>
                          <a:latin typeface="Calibri"/>
                          <a:ea typeface="Calibri"/>
                          <a:cs typeface="Times New Roman"/>
                        </a:rPr>
                        <a:t>Optimeeritud ja täpsemini sihitud riskipõhine järelevalve tagab objektide vahelise sõitude vähenemise, mis vähendab CO2 emissioonide mahtu.</a:t>
                      </a:r>
                      <a:endParaRPr lang="en-GB" sz="1100" b="0" dirty="0">
                        <a:solidFill>
                          <a:srgbClr val="0000FF"/>
                        </a:solidFill>
                        <a:latin typeface="Calibri"/>
                        <a:ea typeface="Calibri"/>
                        <a:cs typeface="Times New Roman"/>
                      </a:endParaRPr>
                    </a:p>
                  </a:txBody>
                  <a:tcPr marL="37554" marR="37554"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2"/>
                  </a:ext>
                </a:extLst>
              </a:tr>
            </a:tbl>
          </a:graphicData>
        </a:graphic>
      </p:graphicFrame>
      <p:cxnSp>
        <p:nvCxnSpPr>
          <p:cNvPr id="3" name="Straight Connector 2"/>
          <p:cNvCxnSpPr>
            <a:cxnSpLocks/>
          </p:cNvCxnSpPr>
          <p:nvPr/>
        </p:nvCxnSpPr>
        <p:spPr bwMode="auto">
          <a:xfrm flipV="1">
            <a:off x="-1" y="4318600"/>
            <a:ext cx="5061857" cy="0"/>
          </a:xfrm>
          <a:prstGeom prst="line">
            <a:avLst/>
          </a:prstGeom>
          <a:ln w="1269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505034323" name="Straight Connector 1505034322"/>
          <p:cNvCxnSpPr>
            <a:cxnSpLocks/>
          </p:cNvCxnSpPr>
          <p:nvPr/>
        </p:nvCxnSpPr>
        <p:spPr bwMode="auto">
          <a:xfrm flipV="1">
            <a:off x="0" y="5867710"/>
            <a:ext cx="5061856" cy="0"/>
          </a:xfrm>
          <a:prstGeom prst="line">
            <a:avLst/>
          </a:prstGeom>
          <a:ln w="1269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545255217" name="Straight Connector 1545255216"/>
          <p:cNvCxnSpPr>
            <a:cxnSpLocks/>
          </p:cNvCxnSpPr>
          <p:nvPr/>
        </p:nvCxnSpPr>
        <p:spPr bwMode="auto">
          <a:xfrm flipV="1">
            <a:off x="5061855" y="3604899"/>
            <a:ext cx="3823606" cy="0"/>
          </a:xfrm>
          <a:prstGeom prst="line">
            <a:avLst/>
          </a:prstGeom>
          <a:ln w="1269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166061300" name="Straight Connector 1166061299"/>
          <p:cNvCxnSpPr>
            <a:cxnSpLocks/>
          </p:cNvCxnSpPr>
          <p:nvPr/>
        </p:nvCxnSpPr>
        <p:spPr bwMode="auto">
          <a:xfrm flipV="1">
            <a:off x="5061855" y="5867710"/>
            <a:ext cx="3823606" cy="0"/>
          </a:xfrm>
          <a:prstGeom prst="line">
            <a:avLst/>
          </a:prstGeom>
          <a:ln w="1269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2082372240" name="Straight Connector 2082372239"/>
          <p:cNvCxnSpPr>
            <a:cxnSpLocks/>
          </p:cNvCxnSpPr>
          <p:nvPr/>
        </p:nvCxnSpPr>
        <p:spPr bwMode="auto">
          <a:xfrm flipV="1">
            <a:off x="8885461" y="4383587"/>
            <a:ext cx="3318169" cy="0"/>
          </a:xfrm>
          <a:prstGeom prst="line">
            <a:avLst/>
          </a:prstGeom>
          <a:ln w="1269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cxnSp>
        <p:nvCxnSpPr>
          <p:cNvPr id="1288156371" name="Straight Connector 1288156370"/>
          <p:cNvCxnSpPr>
            <a:cxnSpLocks/>
          </p:cNvCxnSpPr>
          <p:nvPr/>
        </p:nvCxnSpPr>
        <p:spPr bwMode="auto">
          <a:xfrm flipV="1">
            <a:off x="8885461" y="5867710"/>
            <a:ext cx="3318168" cy="0"/>
          </a:xfrm>
          <a:prstGeom prst="line">
            <a:avLst/>
          </a:prstGeom>
          <a:ln w="12699" cap="flat" cmpd="sng" algn="ctr">
            <a:solidFill>
              <a:schemeClr val="tx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15185328" name="Title 2"/>
          <p:cNvSpPr>
            <a:spLocks noGrp="1"/>
          </p:cNvSpPr>
          <p:nvPr>
            <p:ph type="title"/>
          </p:nvPr>
        </p:nvSpPr>
        <p:spPr bwMode="auto">
          <a:xfrm>
            <a:off x="306012" y="505245"/>
            <a:ext cx="11579976" cy="520527"/>
          </a:xfrm>
        </p:spPr>
        <p:txBody>
          <a:bodyPr>
            <a:noAutofit/>
          </a:bodyPr>
          <a:lstStyle/>
          <a:p>
            <a:pPr algn="ctr">
              <a:defRPr/>
            </a:pPr>
            <a:br>
              <a:rPr lang="et-EE" sz="3200" b="1" dirty="0">
                <a:latin typeface="Aino Headline"/>
                <a:ea typeface="Roboto Condensed"/>
              </a:rPr>
            </a:br>
            <a:r>
              <a:rPr lang="et-EE" sz="2800" dirty="0">
                <a:solidFill>
                  <a:srgbClr val="0000CC"/>
                </a:solidFill>
                <a:latin typeface="Aino Headline" panose="020B0303040504020204" pitchFamily="34" charset="0"/>
              </a:rPr>
              <a:t>PTA teenuste </a:t>
            </a:r>
            <a:r>
              <a:rPr lang="et-EE" sz="2800" dirty="0" err="1">
                <a:solidFill>
                  <a:srgbClr val="0000CC"/>
                </a:solidFill>
                <a:latin typeface="Aino Headline" panose="020B0303040504020204" pitchFamily="34" charset="0"/>
              </a:rPr>
              <a:t>MEISi</a:t>
            </a:r>
            <a:r>
              <a:rPr lang="et-EE" sz="2800" dirty="0">
                <a:solidFill>
                  <a:srgbClr val="0000CC"/>
                </a:solidFill>
                <a:latin typeface="Aino Headline" panose="020B0303040504020204" pitchFamily="34" charset="0"/>
              </a:rPr>
              <a:t> </a:t>
            </a:r>
            <a:r>
              <a:rPr lang="et-EE" sz="2800" dirty="0">
                <a:solidFill>
                  <a:srgbClr val="0000CC"/>
                </a:solidFill>
                <a:latin typeface="Aino Headline"/>
                <a:ea typeface="Roboto Condensed"/>
              </a:rPr>
              <a:t>arendamise ajakava plaan</a:t>
            </a:r>
            <a:br>
              <a:rPr lang="et-EE" sz="3200" b="1" dirty="0">
                <a:solidFill>
                  <a:srgbClr val="0000FF"/>
                </a:solidFill>
                <a:latin typeface="Aino Headline"/>
              </a:rPr>
            </a:br>
            <a:br>
              <a:rPr lang="et-EE" sz="3200" b="1" dirty="0">
                <a:solidFill>
                  <a:srgbClr val="0000FF"/>
                </a:solidFill>
                <a:latin typeface="Aino Headline"/>
              </a:rPr>
            </a:br>
            <a:endParaRPr lang="en-US" sz="3200" b="1" dirty="0">
              <a:solidFill>
                <a:srgbClr val="FF0000"/>
              </a:solidFill>
              <a:latin typeface="Aino Headline"/>
              <a:ea typeface="Roboto Condensed"/>
            </a:endParaRPr>
          </a:p>
        </p:txBody>
      </p:sp>
      <p:pic>
        <p:nvPicPr>
          <p:cNvPr id="1279100528" name="Picture 1279100527"/>
          <p:cNvPicPr>
            <a:picLocks noChangeAspect="1"/>
          </p:cNvPicPr>
          <p:nvPr/>
        </p:nvPicPr>
        <p:blipFill>
          <a:blip r:embed="rId2"/>
          <a:stretch/>
        </p:blipFill>
        <p:spPr bwMode="auto">
          <a:xfrm>
            <a:off x="-1163" y="1164172"/>
            <a:ext cx="12194332" cy="56742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65970" y="180368"/>
            <a:ext cx="11172225" cy="1339019"/>
          </a:xfrm>
        </p:spPr>
        <p:txBody>
          <a:bodyPr>
            <a:normAutofit fontScale="90000"/>
          </a:bodyPr>
          <a:lstStyle/>
          <a:p>
            <a:pPr algn="ctr"/>
            <a:r>
              <a:rPr lang="et-EE" b="1" dirty="0"/>
              <a:t> </a:t>
            </a:r>
            <a:br>
              <a:rPr lang="et-EE" b="1" dirty="0"/>
            </a:br>
            <a:r>
              <a:rPr lang="et-EE" sz="4010" dirty="0">
                <a:solidFill>
                  <a:srgbClr val="0000CC"/>
                </a:solidFill>
                <a:latin typeface="Aino Headline" panose="020B0303040504020204" pitchFamily="34" charset="0"/>
              </a:rPr>
              <a:t>PTA TEENUSTE </a:t>
            </a:r>
            <a:r>
              <a:rPr lang="et-EE" sz="4010" dirty="0" err="1">
                <a:solidFill>
                  <a:srgbClr val="0000CC"/>
                </a:solidFill>
                <a:latin typeface="Aino Headline" panose="020B0303040504020204" pitchFamily="34" charset="0"/>
              </a:rPr>
              <a:t>MEISi</a:t>
            </a:r>
            <a:r>
              <a:rPr lang="et-EE" sz="4010" dirty="0">
                <a:solidFill>
                  <a:srgbClr val="0000CC"/>
                </a:solidFill>
                <a:latin typeface="Aino Headline" panose="020B0303040504020204" pitchFamily="34" charset="0"/>
              </a:rPr>
              <a:t> ÜLEVIIMISE ARENDUSTE JA MUUDATUSTE JUHTIMINE </a:t>
            </a:r>
          </a:p>
        </p:txBody>
      </p:sp>
      <p:sp>
        <p:nvSpPr>
          <p:cNvPr id="5" name="Rectangle 4">
            <a:extLst>
              <a:ext uri="{FF2B5EF4-FFF2-40B4-BE49-F238E27FC236}">
                <a16:creationId xmlns:a16="http://schemas.microsoft.com/office/drawing/2014/main" id="{CA4CD5B5-3496-2BC2-73A1-C6543CE47F55}"/>
              </a:ext>
            </a:extLst>
          </p:cNvPr>
          <p:cNvSpPr/>
          <p:nvPr/>
        </p:nvSpPr>
        <p:spPr>
          <a:xfrm>
            <a:off x="1104901" y="2269721"/>
            <a:ext cx="4457702" cy="274319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t-EE" sz="1400" dirty="0">
                <a:cs typeface="Calibri"/>
              </a:rPr>
              <a:t>Muudatuste sponsor – PTA peadirektor </a:t>
            </a:r>
            <a:r>
              <a:rPr lang="et-EE" sz="1050" dirty="0">
                <a:cs typeface="Calibri"/>
              </a:rPr>
              <a:t>(PTA)</a:t>
            </a:r>
            <a:r>
              <a:rPr lang="et-EE" sz="1100" dirty="0">
                <a:effectLst/>
                <a:latin typeface="Calibri" panose="020F0502020204030204" pitchFamily="34" charset="0"/>
                <a:ea typeface="Calibri" panose="020F0502020204030204" pitchFamily="34" charset="0"/>
                <a:cs typeface="Times New Roman" panose="02020603050405020304" pitchFamily="18" charset="0"/>
              </a:rPr>
              <a:t> aktiivne toetus ja osalemine, visiooni </a:t>
            </a:r>
            <a:r>
              <a:rPr lang="et-EE" sz="1100" dirty="0" err="1">
                <a:effectLst/>
                <a:latin typeface="Calibri" panose="020F0502020204030204" pitchFamily="34" charset="0"/>
                <a:ea typeface="Calibri" panose="020F0502020204030204" pitchFamily="34" charset="0"/>
                <a:cs typeface="Times New Roman" panose="02020603050405020304" pitchFamily="18" charset="0"/>
              </a:rPr>
              <a:t>kommunikeerimine</a:t>
            </a:r>
            <a:r>
              <a:rPr lang="et-EE" sz="1100" dirty="0">
                <a:effectLst/>
                <a:latin typeface="Calibri" panose="020F0502020204030204" pitchFamily="34" charset="0"/>
                <a:ea typeface="Calibri" panose="020F0502020204030204" pitchFamily="34" charset="0"/>
                <a:cs typeface="Times New Roman" panose="02020603050405020304" pitchFamily="18" charset="0"/>
              </a:rPr>
              <a:t>, laiaplaaniliste ja kõrgetasemeliste otsuste tegemine</a:t>
            </a:r>
          </a:p>
          <a:p>
            <a:pPr marL="285750" indent="-285750">
              <a:buFont typeface="Arial" panose="020B0604020202020204" pitchFamily="34" charset="0"/>
              <a:buChar char="•"/>
            </a:pPr>
            <a:r>
              <a:rPr lang="et-EE" sz="1400" dirty="0">
                <a:cs typeface="Calibri"/>
              </a:rPr>
              <a:t>Muudatuste juht – Strateegilise planeerimise ja analüüsi osakonna juht </a:t>
            </a:r>
            <a:r>
              <a:rPr lang="et-EE" sz="1100" dirty="0">
                <a:latin typeface="Calibri" panose="020F0502020204030204" pitchFamily="34" charset="0"/>
                <a:cs typeface="Times New Roman" panose="02020603050405020304" pitchFamily="18" charset="0"/>
              </a:rPr>
              <a:t>- lahenduste omaksvõtu ja kasutamise toetamine, muudatuste inimliku poole juhtimine, inimeste kaasamine – pühendumise ja huvi tekitamine</a:t>
            </a:r>
          </a:p>
          <a:p>
            <a:pPr marL="285750" indent="-285750">
              <a:buFont typeface="Arial" panose="020B0604020202020204" pitchFamily="34" charset="0"/>
              <a:buChar char="•"/>
            </a:pPr>
            <a:r>
              <a:rPr lang="et-EE" sz="1400" dirty="0">
                <a:cs typeface="Calibri"/>
              </a:rPr>
              <a:t>Muudatuse projektijuht – </a:t>
            </a:r>
            <a:r>
              <a:rPr lang="et-EE" sz="1400" dirty="0" err="1">
                <a:cs typeface="Calibri"/>
              </a:rPr>
              <a:t>MEISi</a:t>
            </a:r>
            <a:r>
              <a:rPr lang="et-EE" sz="1400" dirty="0">
                <a:cs typeface="Calibri"/>
              </a:rPr>
              <a:t> tooteomanik (PTA) -</a:t>
            </a:r>
            <a:r>
              <a:rPr lang="et-EE" sz="1600" dirty="0">
                <a:effectLst/>
                <a:latin typeface="Calibri" panose="020F0502020204030204" pitchFamily="34" charset="0"/>
                <a:ea typeface="Calibri" panose="020F0502020204030204" pitchFamily="34" charset="0"/>
                <a:cs typeface="Times New Roman" panose="02020603050405020304" pitchFamily="18" charset="0"/>
              </a:rPr>
              <a:t> </a:t>
            </a:r>
            <a:r>
              <a:rPr lang="et-EE" sz="1100" dirty="0">
                <a:latin typeface="Calibri" panose="020F0502020204030204" pitchFamily="34" charset="0"/>
                <a:cs typeface="Times New Roman" panose="02020603050405020304" pitchFamily="18" charset="0"/>
              </a:rPr>
              <a:t>muudatuse juhtimine skoobis, eelarves ja ajaraamis ning teeb jooksvalt igapäevaseid otsuseid seoses tarkvara funktsionaalsuste ja lahenduste loomise ja toimivusega, muudatuse edukuse testimine , tarkvaraga seonduv muudatuse juurutamine</a:t>
            </a:r>
          </a:p>
          <a:p>
            <a:pPr marL="285750" indent="-285750">
              <a:buFont typeface="Arial" panose="020B0604020202020204" pitchFamily="34" charset="0"/>
              <a:buChar char="•"/>
            </a:pPr>
            <a:endParaRPr lang="et-EE" sz="1200" dirty="0">
              <a:latin typeface="Calibri" panose="020F0502020204030204" pitchFamily="34" charset="0"/>
              <a:cs typeface="Times New Roman" panose="02020603050405020304" pitchFamily="18" charset="0"/>
            </a:endParaRPr>
          </a:p>
          <a:p>
            <a:endParaRPr lang="et-EE" dirty="0"/>
          </a:p>
        </p:txBody>
      </p:sp>
      <p:sp>
        <p:nvSpPr>
          <p:cNvPr id="19" name="TextBox 18">
            <a:extLst>
              <a:ext uri="{FF2B5EF4-FFF2-40B4-BE49-F238E27FC236}">
                <a16:creationId xmlns:a16="http://schemas.microsoft.com/office/drawing/2014/main" id="{F04762B1-1B03-491D-A1D7-52CF915BEFF7}"/>
              </a:ext>
            </a:extLst>
          </p:cNvPr>
          <p:cNvSpPr txBox="1"/>
          <p:nvPr/>
        </p:nvSpPr>
        <p:spPr>
          <a:xfrm>
            <a:off x="2137768" y="1709888"/>
            <a:ext cx="2391965" cy="369332"/>
          </a:xfrm>
          <a:prstGeom prst="rect">
            <a:avLst/>
          </a:prstGeom>
        </p:spPr>
        <p:txBody>
          <a:bodyPr vert="horz" lIns="91440" tIns="45720" rIns="91440" bIns="45720" rtlCol="0">
            <a:normAutofit fontScale="92500"/>
          </a:bodyPr>
          <a:lstStyle>
            <a:lvl1pPr marL="169190" indent="-169190" defTabSz="676755">
              <a:lnSpc>
                <a:spcPct val="90000"/>
              </a:lnSpc>
              <a:spcBef>
                <a:spcPts val="740"/>
              </a:spcBef>
              <a:buFont typeface="Arial" panose="020B0604020202020204" pitchFamily="34" charset="0"/>
              <a:buChar char="•"/>
              <a:defRPr sz="1424" i="1">
                <a:latin typeface="+mj-lt"/>
              </a:defRPr>
            </a:lvl1pPr>
            <a:lvl2pPr marL="507566" indent="-169190" defTabSz="676755">
              <a:lnSpc>
                <a:spcPct val="90000"/>
              </a:lnSpc>
              <a:spcBef>
                <a:spcPts val="370"/>
              </a:spcBef>
              <a:buFont typeface="Arial" panose="020B0604020202020204" pitchFamily="34" charset="0"/>
              <a:buChar char="•"/>
              <a:defRPr sz="1777"/>
            </a:lvl2pPr>
            <a:lvl3pPr marL="845947" indent="-169190" defTabSz="676755">
              <a:lnSpc>
                <a:spcPct val="90000"/>
              </a:lnSpc>
              <a:spcBef>
                <a:spcPts val="370"/>
              </a:spcBef>
              <a:buFont typeface="Arial" panose="020B0604020202020204" pitchFamily="34" charset="0"/>
              <a:buChar char="•"/>
              <a:defRPr sz="1480"/>
            </a:lvl3pPr>
            <a:lvl4pPr marL="1184323" indent="-169190" defTabSz="676755">
              <a:lnSpc>
                <a:spcPct val="90000"/>
              </a:lnSpc>
              <a:spcBef>
                <a:spcPts val="370"/>
              </a:spcBef>
              <a:buFont typeface="Arial" panose="020B0604020202020204" pitchFamily="34" charset="0"/>
              <a:buChar char="•"/>
              <a:defRPr sz="1332"/>
            </a:lvl4pPr>
            <a:lvl5pPr marL="1522702" indent="-169190" defTabSz="676755">
              <a:lnSpc>
                <a:spcPct val="90000"/>
              </a:lnSpc>
              <a:spcBef>
                <a:spcPts val="370"/>
              </a:spcBef>
              <a:buFont typeface="Arial" panose="020B0604020202020204" pitchFamily="34" charset="0"/>
              <a:buChar char="•"/>
              <a:defRPr sz="1332"/>
            </a:lvl5pPr>
            <a:lvl6pPr marL="1861078" indent="-169190" defTabSz="676755">
              <a:lnSpc>
                <a:spcPct val="90000"/>
              </a:lnSpc>
              <a:spcBef>
                <a:spcPts val="370"/>
              </a:spcBef>
              <a:buFont typeface="Arial" panose="020B0604020202020204" pitchFamily="34" charset="0"/>
              <a:buChar char="•"/>
              <a:defRPr sz="1332"/>
            </a:lvl6pPr>
            <a:lvl7pPr marL="2199457" indent="-169190" defTabSz="676755">
              <a:lnSpc>
                <a:spcPct val="90000"/>
              </a:lnSpc>
              <a:spcBef>
                <a:spcPts val="370"/>
              </a:spcBef>
              <a:buFont typeface="Arial" panose="020B0604020202020204" pitchFamily="34" charset="0"/>
              <a:buChar char="•"/>
              <a:defRPr sz="1332"/>
            </a:lvl7pPr>
            <a:lvl8pPr marL="2537835" indent="-169190" defTabSz="676755">
              <a:lnSpc>
                <a:spcPct val="90000"/>
              </a:lnSpc>
              <a:spcBef>
                <a:spcPts val="370"/>
              </a:spcBef>
              <a:buFont typeface="Arial" panose="020B0604020202020204" pitchFamily="34" charset="0"/>
              <a:buChar char="•"/>
              <a:defRPr sz="1332"/>
            </a:lvl8pPr>
            <a:lvl9pPr marL="2876214" indent="-169190" defTabSz="676755">
              <a:lnSpc>
                <a:spcPct val="90000"/>
              </a:lnSpc>
              <a:spcBef>
                <a:spcPts val="370"/>
              </a:spcBef>
              <a:buFont typeface="Arial" panose="020B0604020202020204" pitchFamily="34" charset="0"/>
              <a:buChar char="•"/>
              <a:defRPr sz="1332"/>
            </a:lvl9pPr>
          </a:lstStyle>
          <a:p>
            <a:pPr marL="0" indent="0">
              <a:buNone/>
            </a:pPr>
            <a:r>
              <a:rPr lang="et-EE" sz="1800" dirty="0">
                <a:solidFill>
                  <a:srgbClr val="0000CC"/>
                </a:solidFill>
                <a:latin typeface="Aino" panose="02000603040504020204" pitchFamily="50" charset="-70"/>
              </a:rPr>
              <a:t>Muudatuste juhtimine</a:t>
            </a:r>
          </a:p>
        </p:txBody>
      </p:sp>
      <p:sp>
        <p:nvSpPr>
          <p:cNvPr id="23" name="Rectangle 22">
            <a:extLst>
              <a:ext uri="{FF2B5EF4-FFF2-40B4-BE49-F238E27FC236}">
                <a16:creationId xmlns:a16="http://schemas.microsoft.com/office/drawing/2014/main" id="{2F1EEF9F-BC51-39F3-AFA3-310FC1E7F560}"/>
              </a:ext>
            </a:extLst>
          </p:cNvPr>
          <p:cNvSpPr/>
          <p:nvPr/>
        </p:nvSpPr>
        <p:spPr>
          <a:xfrm>
            <a:off x="6629399" y="2269720"/>
            <a:ext cx="4457701" cy="40946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t-EE" sz="1100" b="1" dirty="0"/>
              <a:t>Teenuste arendusjuht </a:t>
            </a:r>
            <a:r>
              <a:rPr lang="et-EE" sz="1100" dirty="0"/>
              <a:t>– vastutab teenuste ühtlustamise eest, et nad oleksid valdkonnaülesed </a:t>
            </a:r>
            <a:r>
              <a:rPr lang="et-EE" sz="1100" b="1" dirty="0"/>
              <a:t>(PTA)</a:t>
            </a:r>
          </a:p>
          <a:p>
            <a:pPr marL="285750" indent="-285750">
              <a:buFont typeface="Arial" panose="020B0604020202020204" pitchFamily="34" charset="0"/>
              <a:buChar char="•"/>
            </a:pPr>
            <a:r>
              <a:rPr lang="et-EE" sz="1200" b="1" dirty="0"/>
              <a:t>Jurist</a:t>
            </a:r>
            <a:r>
              <a:rPr lang="et-EE" sz="1200" dirty="0"/>
              <a:t> -</a:t>
            </a:r>
            <a:r>
              <a:rPr lang="et-EE" sz="1200" dirty="0">
                <a:effectLst/>
                <a:latin typeface="Calibri" panose="020F0502020204030204" pitchFamily="34" charset="0"/>
                <a:ea typeface="Calibri" panose="020F0502020204030204" pitchFamily="34" charset="0"/>
                <a:cs typeface="Times New Roman" panose="02020603050405020304" pitchFamily="18" charset="0"/>
              </a:rPr>
              <a:t> </a:t>
            </a:r>
            <a:r>
              <a:rPr lang="et-EE" sz="1100" dirty="0">
                <a:latin typeface="Calibri" panose="020F0502020204030204" pitchFamily="34" charset="0"/>
                <a:cs typeface="Times New Roman" panose="02020603050405020304" pitchFamily="18" charset="0"/>
              </a:rPr>
              <a:t>ühtne haldusmenetlusprotsessi kujundamine </a:t>
            </a:r>
            <a:r>
              <a:rPr lang="et-EE" sz="1100" b="1" dirty="0">
                <a:latin typeface="Calibri" panose="020F0502020204030204" pitchFamily="34" charset="0"/>
                <a:cs typeface="Times New Roman" panose="02020603050405020304" pitchFamily="18" charset="0"/>
              </a:rPr>
              <a:t>(PTA)</a:t>
            </a:r>
          </a:p>
          <a:p>
            <a:pPr marL="285750" indent="-285750">
              <a:buFont typeface="Arial" panose="020B0604020202020204" pitchFamily="34" charset="0"/>
              <a:buChar char="•"/>
            </a:pPr>
            <a:r>
              <a:rPr lang="et-EE" sz="1200" b="1" dirty="0">
                <a:effectLst/>
                <a:latin typeface="Calibri" panose="020F0502020204030204" pitchFamily="34" charset="0"/>
                <a:ea typeface="Calibri" panose="020F0502020204030204" pitchFamily="34" charset="0"/>
                <a:cs typeface="Times New Roman" panose="02020603050405020304" pitchFamily="18" charset="0"/>
              </a:rPr>
              <a:t>Ärianalüütik</a:t>
            </a:r>
            <a:r>
              <a:rPr lang="et-EE" sz="1200" dirty="0">
                <a:effectLst/>
                <a:latin typeface="Calibri" panose="020F0502020204030204" pitchFamily="34" charset="0"/>
                <a:ea typeface="Calibri" panose="020F0502020204030204" pitchFamily="34" charset="0"/>
                <a:cs typeface="Times New Roman" panose="02020603050405020304" pitchFamily="18" charset="0"/>
              </a:rPr>
              <a:t> - </a:t>
            </a:r>
            <a:r>
              <a:rPr lang="et-EE" sz="1100" dirty="0">
                <a:latin typeface="Calibri" panose="020F0502020204030204" pitchFamily="34" charset="0"/>
                <a:cs typeface="Times New Roman" panose="02020603050405020304" pitchFamily="18" charset="0"/>
              </a:rPr>
              <a:t>teenuste AS-IS ja TO-BE vaadete koostamine </a:t>
            </a:r>
            <a:r>
              <a:rPr lang="et-EE" sz="1100" b="1" dirty="0">
                <a:latin typeface="Calibri" panose="020F0502020204030204" pitchFamily="34" charset="0"/>
                <a:cs typeface="Times New Roman" panose="02020603050405020304" pitchFamily="18" charset="0"/>
              </a:rPr>
              <a:t>(PTA)</a:t>
            </a:r>
          </a:p>
          <a:p>
            <a:pPr marL="285750" indent="-285750">
              <a:buFont typeface="Arial" panose="020B0604020202020204" pitchFamily="34" charset="0"/>
              <a:buChar char="•"/>
            </a:pPr>
            <a:r>
              <a:rPr lang="et-EE" sz="1200" b="1" dirty="0">
                <a:latin typeface="Calibri" panose="020F0502020204030204" pitchFamily="34" charset="0"/>
                <a:ea typeface="Calibri" panose="020F0502020204030204" pitchFamily="34" charset="0"/>
                <a:cs typeface="Times New Roman" panose="02020603050405020304" pitchFamily="18" charset="0"/>
              </a:rPr>
              <a:t>Andmekaitsespetsialist</a:t>
            </a:r>
            <a:r>
              <a:rPr lang="et-EE" sz="1200" dirty="0">
                <a:latin typeface="Calibri" panose="020F0502020204030204" pitchFamily="34" charset="0"/>
                <a:ea typeface="Calibri" panose="020F0502020204030204" pitchFamily="34" charset="0"/>
                <a:cs typeface="Times New Roman" panose="02020603050405020304" pitchFamily="18" charset="0"/>
              </a:rPr>
              <a:t> - </a:t>
            </a:r>
            <a:r>
              <a:rPr lang="et-EE" sz="1100" dirty="0">
                <a:latin typeface="Calibri" panose="020F0502020204030204" pitchFamily="34" charset="0"/>
                <a:cs typeface="Times New Roman" panose="02020603050405020304" pitchFamily="18" charset="0"/>
              </a:rPr>
              <a:t>vastutab andmekaitse eest </a:t>
            </a:r>
            <a:r>
              <a:rPr lang="et-EE" sz="1100" b="1" dirty="0">
                <a:latin typeface="Calibri" panose="020F0502020204030204" pitchFamily="34" charset="0"/>
                <a:cs typeface="Times New Roman" panose="02020603050405020304" pitchFamily="18" charset="0"/>
              </a:rPr>
              <a:t>(PTA)</a:t>
            </a:r>
          </a:p>
          <a:p>
            <a:pPr marL="285750" indent="-285750">
              <a:buFont typeface="Arial" panose="020B0604020202020204" pitchFamily="34" charset="0"/>
              <a:buChar char="•"/>
            </a:pPr>
            <a:r>
              <a:rPr lang="et-EE" sz="1200" b="1" dirty="0" err="1">
                <a:latin typeface="Calibri" panose="020F0502020204030204" pitchFamily="34" charset="0"/>
                <a:cs typeface="Times New Roman" panose="02020603050405020304" pitchFamily="18" charset="0"/>
              </a:rPr>
              <a:t>PMAISi</a:t>
            </a:r>
            <a:r>
              <a:rPr lang="et-EE" sz="1200" b="1" dirty="0">
                <a:latin typeface="Calibri" panose="020F0502020204030204" pitchFamily="34" charset="0"/>
                <a:cs typeface="Times New Roman" panose="02020603050405020304" pitchFamily="18" charset="0"/>
              </a:rPr>
              <a:t>, </a:t>
            </a:r>
            <a:r>
              <a:rPr lang="et-EE" sz="1200" b="1" dirty="0" err="1">
                <a:latin typeface="Calibri" panose="020F0502020204030204" pitchFamily="34" charset="0"/>
                <a:cs typeface="Times New Roman" panose="02020603050405020304" pitchFamily="18" charset="0"/>
              </a:rPr>
              <a:t>JVISi</a:t>
            </a:r>
            <a:r>
              <a:rPr lang="et-EE" sz="1200" b="1" dirty="0">
                <a:latin typeface="Calibri" panose="020F0502020204030204" pitchFamily="34" charset="0"/>
                <a:cs typeface="Times New Roman" panose="02020603050405020304" pitchFamily="18" charset="0"/>
              </a:rPr>
              <a:t>, </a:t>
            </a:r>
            <a:r>
              <a:rPr lang="et-EE" sz="1200" b="1" dirty="0" err="1">
                <a:latin typeface="Calibri" panose="020F0502020204030204" pitchFamily="34" charset="0"/>
                <a:cs typeface="Times New Roman" panose="02020603050405020304" pitchFamily="18" charset="0"/>
              </a:rPr>
              <a:t>KIRi</a:t>
            </a:r>
            <a:r>
              <a:rPr lang="et-EE" sz="1200" b="1" dirty="0">
                <a:latin typeface="Calibri" panose="020F0502020204030204" pitchFamily="34" charset="0"/>
                <a:cs typeface="Times New Roman" panose="02020603050405020304" pitchFamily="18" charset="0"/>
              </a:rPr>
              <a:t> tooteomanikud </a:t>
            </a:r>
            <a:r>
              <a:rPr lang="et-EE" sz="1200" dirty="0">
                <a:latin typeface="Calibri" panose="020F0502020204030204" pitchFamily="34" charset="0"/>
                <a:ea typeface="Calibri" panose="020F0502020204030204" pitchFamily="34" charset="0"/>
                <a:cs typeface="Times New Roman" panose="02020603050405020304" pitchFamily="18" charset="0"/>
              </a:rPr>
              <a:t>– </a:t>
            </a:r>
            <a:r>
              <a:rPr lang="et-EE" sz="1100" dirty="0">
                <a:latin typeface="Calibri" panose="020F0502020204030204" pitchFamily="34" charset="0"/>
                <a:cs typeface="Times New Roman" panose="02020603050405020304" pitchFamily="18" charset="0"/>
              </a:rPr>
              <a:t>toetavad teenuste üleviimist </a:t>
            </a:r>
            <a:r>
              <a:rPr lang="et-EE" sz="1100" b="1" dirty="0">
                <a:latin typeface="Calibri" panose="020F0502020204030204" pitchFamily="34" charset="0"/>
                <a:cs typeface="Times New Roman" panose="02020603050405020304" pitchFamily="18" charset="0"/>
              </a:rPr>
              <a:t>(</a:t>
            </a:r>
            <a:r>
              <a:rPr lang="et-EE" sz="1100" b="1" dirty="0" err="1">
                <a:latin typeface="Calibri" panose="020F0502020204030204" pitchFamily="34" charset="0"/>
                <a:cs typeface="Times New Roman" panose="02020603050405020304" pitchFamily="18" charset="0"/>
              </a:rPr>
              <a:t>ReM</a:t>
            </a:r>
            <a:r>
              <a:rPr lang="et-EE" sz="1100" b="1" dirty="0">
                <a:latin typeface="Calibri" panose="020F0502020204030204" pitchFamily="34" charset="0"/>
                <a:cs typeface="Times New Roman" panose="02020603050405020304" pitchFamily="18" charset="0"/>
              </a:rPr>
              <a:t>, PTA)</a:t>
            </a:r>
          </a:p>
          <a:p>
            <a:pPr marL="285750" indent="-285750">
              <a:buFont typeface="Arial" panose="020B0604020202020204" pitchFamily="34" charset="0"/>
              <a:buChar char="•"/>
            </a:pPr>
            <a:r>
              <a:rPr lang="et-EE" sz="1200" b="1" dirty="0">
                <a:latin typeface="Calibri" panose="020F0502020204030204" pitchFamily="34" charset="0"/>
                <a:ea typeface="Calibri" panose="020F0502020204030204" pitchFamily="34" charset="0"/>
                <a:cs typeface="Times New Roman" panose="02020603050405020304" pitchFamily="18" charset="0"/>
              </a:rPr>
              <a:t>Projektijuht</a:t>
            </a:r>
            <a:r>
              <a:rPr lang="et-EE" sz="1200" dirty="0">
                <a:latin typeface="Calibri" panose="020F0502020204030204" pitchFamily="34" charset="0"/>
                <a:ea typeface="Calibri" panose="020F0502020204030204" pitchFamily="34" charset="0"/>
                <a:cs typeface="Times New Roman" panose="02020603050405020304" pitchFamily="18" charset="0"/>
              </a:rPr>
              <a:t> </a:t>
            </a:r>
            <a:r>
              <a:rPr lang="et-EE" sz="1200" dirty="0">
                <a:latin typeface="Calibri" panose="020F0502020204030204" pitchFamily="34" charset="0"/>
                <a:cs typeface="Times New Roman" panose="02020603050405020304" pitchFamily="18" charset="0"/>
              </a:rPr>
              <a:t>– </a:t>
            </a:r>
            <a:r>
              <a:rPr lang="et-EE" sz="1100" dirty="0">
                <a:latin typeface="Calibri" panose="020F0502020204030204" pitchFamily="34" charset="0"/>
                <a:cs typeface="Times New Roman" panose="02020603050405020304" pitchFamily="18" charset="0"/>
              </a:rPr>
              <a:t>tööde koordineerimine, arenduspartneriga suhtlust </a:t>
            </a:r>
            <a:r>
              <a:rPr lang="et-EE" sz="1100" b="1" dirty="0">
                <a:latin typeface="Calibri" panose="020F0502020204030204" pitchFamily="34" charset="0"/>
                <a:cs typeface="Times New Roman" panose="02020603050405020304" pitchFamily="18" charset="0"/>
              </a:rPr>
              <a:t>(</a:t>
            </a:r>
            <a:r>
              <a:rPr lang="et-EE" sz="1100" b="1" dirty="0" err="1">
                <a:latin typeface="Calibri" panose="020F0502020204030204" pitchFamily="34" charset="0"/>
                <a:cs typeface="Times New Roman" panose="02020603050405020304" pitchFamily="18" charset="0"/>
              </a:rPr>
              <a:t>ReM</a:t>
            </a:r>
            <a:r>
              <a:rPr lang="et-EE" sz="1100" b="1"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t-EE" sz="1200" b="1" dirty="0">
                <a:latin typeface="Calibri" panose="020F0502020204030204" pitchFamily="34" charset="0"/>
                <a:ea typeface="Calibri" panose="020F0502020204030204" pitchFamily="34" charset="0"/>
                <a:cs typeface="Times New Roman" panose="02020603050405020304" pitchFamily="18" charset="0"/>
              </a:rPr>
              <a:t>Süsteemihaldur</a:t>
            </a:r>
            <a:r>
              <a:rPr lang="et-EE" sz="1200" dirty="0">
                <a:latin typeface="Calibri" panose="020F0502020204030204" pitchFamily="34" charset="0"/>
                <a:ea typeface="Calibri" panose="020F0502020204030204" pitchFamily="34" charset="0"/>
                <a:cs typeface="Times New Roman" panose="02020603050405020304" pitchFamily="18" charset="0"/>
              </a:rPr>
              <a:t> – </a:t>
            </a:r>
            <a:r>
              <a:rPr lang="et-EE" sz="1100" dirty="0">
                <a:latin typeface="Calibri" panose="020F0502020204030204" pitchFamily="34" charset="0"/>
                <a:cs typeface="Times New Roman" panose="02020603050405020304" pitchFamily="18" charset="0"/>
              </a:rPr>
              <a:t>toetavad teenuste üleviimist </a:t>
            </a:r>
            <a:r>
              <a:rPr lang="et-EE" sz="1100" b="1" dirty="0">
                <a:latin typeface="Calibri" panose="020F0502020204030204" pitchFamily="34" charset="0"/>
                <a:cs typeface="Times New Roman" panose="02020603050405020304" pitchFamily="18" charset="0"/>
              </a:rPr>
              <a:t>(</a:t>
            </a:r>
            <a:r>
              <a:rPr lang="et-EE" sz="1100" b="1" dirty="0" err="1">
                <a:latin typeface="Calibri" panose="020F0502020204030204" pitchFamily="34" charset="0"/>
                <a:cs typeface="Times New Roman" panose="02020603050405020304" pitchFamily="18" charset="0"/>
              </a:rPr>
              <a:t>ReM</a:t>
            </a:r>
            <a:r>
              <a:rPr lang="et-EE" sz="1100" b="1"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t-EE" sz="1200" b="1" dirty="0">
                <a:latin typeface="Calibri" panose="020F0502020204030204" pitchFamily="34" charset="0"/>
                <a:ea typeface="Calibri" panose="020F0502020204030204" pitchFamily="34" charset="0"/>
                <a:cs typeface="Times New Roman" panose="02020603050405020304" pitchFamily="18" charset="0"/>
              </a:rPr>
              <a:t>Tarkvara arhitekt </a:t>
            </a:r>
            <a:r>
              <a:rPr lang="et-EE" sz="1200" dirty="0">
                <a:latin typeface="Calibri" panose="020F0502020204030204" pitchFamily="34" charset="0"/>
                <a:ea typeface="Calibri" panose="020F0502020204030204" pitchFamily="34" charset="0"/>
                <a:cs typeface="Times New Roman" panose="02020603050405020304" pitchFamily="18" charset="0"/>
              </a:rPr>
              <a:t>– </a:t>
            </a:r>
            <a:r>
              <a:rPr lang="et-EE" sz="1100" dirty="0">
                <a:latin typeface="Calibri" panose="020F0502020204030204" pitchFamily="34" charset="0"/>
                <a:cs typeface="Times New Roman" panose="02020603050405020304" pitchFamily="18" charset="0"/>
              </a:rPr>
              <a:t>arhitektuurilised otsused ja kvaliteet </a:t>
            </a:r>
            <a:r>
              <a:rPr lang="et-EE" sz="1100" b="1" dirty="0">
                <a:latin typeface="Calibri" panose="020F0502020204030204" pitchFamily="34" charset="0"/>
                <a:cs typeface="Times New Roman" panose="02020603050405020304" pitchFamily="18" charset="0"/>
              </a:rPr>
              <a:t>(</a:t>
            </a:r>
            <a:r>
              <a:rPr lang="et-EE" sz="1100" b="1" dirty="0" err="1">
                <a:latin typeface="Calibri" panose="020F0502020204030204" pitchFamily="34" charset="0"/>
                <a:cs typeface="Times New Roman" panose="02020603050405020304" pitchFamily="18" charset="0"/>
              </a:rPr>
              <a:t>ReM</a:t>
            </a:r>
            <a:r>
              <a:rPr lang="et-EE" sz="1100" b="1"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t-EE" sz="1200" b="1" dirty="0">
                <a:latin typeface="Calibri" panose="020F0502020204030204" pitchFamily="34" charset="0"/>
                <a:ea typeface="Calibri" panose="020F0502020204030204" pitchFamily="34" charset="0"/>
                <a:cs typeface="Times New Roman" panose="02020603050405020304" pitchFamily="18" charset="0"/>
              </a:rPr>
              <a:t>Infoturbejuht</a:t>
            </a:r>
            <a:r>
              <a:rPr lang="et-EE" sz="1200" dirty="0">
                <a:latin typeface="Calibri" panose="020F0502020204030204" pitchFamily="34" charset="0"/>
                <a:ea typeface="Calibri" panose="020F0502020204030204" pitchFamily="34" charset="0"/>
                <a:cs typeface="Times New Roman" panose="02020603050405020304" pitchFamily="18" charset="0"/>
              </a:rPr>
              <a:t> – </a:t>
            </a:r>
            <a:r>
              <a:rPr lang="et-EE" sz="1100" dirty="0">
                <a:latin typeface="Calibri" panose="020F0502020204030204" pitchFamily="34" charset="0"/>
                <a:cs typeface="Times New Roman" panose="02020603050405020304" pitchFamily="18" charset="0"/>
              </a:rPr>
              <a:t>kontrollib arendatud lahenduste vastavust infoturbenõuetele </a:t>
            </a:r>
            <a:r>
              <a:rPr lang="et-EE" sz="1100" b="1" dirty="0">
                <a:latin typeface="Calibri" panose="020F0502020204030204" pitchFamily="34" charset="0"/>
                <a:cs typeface="Times New Roman" panose="02020603050405020304" pitchFamily="18" charset="0"/>
              </a:rPr>
              <a:t>(</a:t>
            </a:r>
            <a:r>
              <a:rPr lang="et-EE" sz="1100" b="1" dirty="0" err="1">
                <a:latin typeface="Calibri" panose="020F0502020204030204" pitchFamily="34" charset="0"/>
                <a:cs typeface="Times New Roman" panose="02020603050405020304" pitchFamily="18" charset="0"/>
              </a:rPr>
              <a:t>ReM</a:t>
            </a:r>
            <a:r>
              <a:rPr lang="et-EE" sz="1100" b="1"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t-EE" sz="1200" b="1" dirty="0">
                <a:latin typeface="Calibri" panose="020F0502020204030204" pitchFamily="34" charset="0"/>
                <a:cs typeface="Times New Roman" panose="02020603050405020304" pitchFamily="18" charset="0"/>
              </a:rPr>
              <a:t>Arenduste valdkonnajuht </a:t>
            </a:r>
            <a:r>
              <a:rPr lang="et-EE" sz="1200" dirty="0">
                <a:latin typeface="Calibri" panose="020F0502020204030204" pitchFamily="34" charset="0"/>
                <a:cs typeface="Times New Roman" panose="02020603050405020304" pitchFamily="18" charset="0"/>
              </a:rPr>
              <a:t>– </a:t>
            </a:r>
            <a:r>
              <a:rPr lang="et-EE" sz="1100" dirty="0">
                <a:latin typeface="Calibri" panose="020F0502020204030204" pitchFamily="34" charset="0"/>
                <a:cs typeface="Times New Roman" panose="02020603050405020304" pitchFamily="18" charset="0"/>
              </a:rPr>
              <a:t>jälgib heade arenduspraktikate rakendamist ja optimaalsete lahenduste leidmist </a:t>
            </a:r>
            <a:r>
              <a:rPr lang="et-EE" sz="1100" b="1" dirty="0">
                <a:latin typeface="Calibri" panose="020F0502020204030204" pitchFamily="34" charset="0"/>
                <a:cs typeface="Times New Roman" panose="02020603050405020304" pitchFamily="18" charset="0"/>
              </a:rPr>
              <a:t>(</a:t>
            </a:r>
            <a:r>
              <a:rPr lang="et-EE" sz="1100" b="1" dirty="0" err="1">
                <a:latin typeface="Calibri" panose="020F0502020204030204" pitchFamily="34" charset="0"/>
                <a:cs typeface="Times New Roman" panose="02020603050405020304" pitchFamily="18" charset="0"/>
              </a:rPr>
              <a:t>ReM</a:t>
            </a:r>
            <a:r>
              <a:rPr lang="et-EE" sz="1100" b="1"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t-EE" sz="1100" b="1" dirty="0">
                <a:latin typeface="Calibri" panose="020F0502020204030204" pitchFamily="34" charset="0"/>
                <a:cs typeface="Times New Roman" panose="02020603050405020304" pitchFamily="18" charset="0"/>
              </a:rPr>
              <a:t>Kommunikatsioonispetsialist</a:t>
            </a:r>
            <a:r>
              <a:rPr lang="et-EE" sz="1100" dirty="0">
                <a:latin typeface="Calibri" panose="020F0502020204030204" pitchFamily="34" charset="0"/>
                <a:cs typeface="Times New Roman" panose="02020603050405020304" pitchFamily="18" charset="0"/>
              </a:rPr>
              <a:t> – kommunikatsiooniplaani + elluviimine </a:t>
            </a:r>
            <a:r>
              <a:rPr lang="et-EE" sz="1100" b="1" dirty="0">
                <a:latin typeface="Calibri" panose="020F0502020204030204" pitchFamily="34" charset="0"/>
                <a:cs typeface="Times New Roman" panose="02020603050405020304" pitchFamily="18" charset="0"/>
              </a:rPr>
              <a:t>(PTA) </a:t>
            </a:r>
          </a:p>
          <a:p>
            <a:pPr marL="285750" indent="-285750">
              <a:lnSpc>
                <a:spcPct val="107000"/>
              </a:lnSpc>
              <a:spcAft>
                <a:spcPts val="800"/>
              </a:spcAft>
              <a:buFont typeface="Arial" panose="020B0604020202020204" pitchFamily="34" charset="0"/>
              <a:buChar char="•"/>
            </a:pPr>
            <a:r>
              <a:rPr lang="et-EE" sz="1200" b="1" dirty="0">
                <a:latin typeface="Calibri" panose="020F0502020204030204" pitchFamily="34" charset="0"/>
                <a:cs typeface="Times New Roman" panose="02020603050405020304" pitchFamily="18" charset="0"/>
              </a:rPr>
              <a:t>Sisuvaldkondade esindajad </a:t>
            </a:r>
            <a:r>
              <a:rPr lang="et-EE" sz="1200" dirty="0">
                <a:latin typeface="Calibri" panose="020F0502020204030204" pitchFamily="34" charset="0"/>
                <a:cs typeface="Times New Roman" panose="02020603050405020304" pitchFamily="18" charset="0"/>
              </a:rPr>
              <a:t>– tagavad valdkonda puudutava ärilise sisendi. Toetavad teenuste arendusjuhti valdkonna üleste teenuste juurutamisel. Vastutavad sisulise testimise ja tarkvara kasutuselevõtu järgse juurutamise toe eest. </a:t>
            </a:r>
            <a:r>
              <a:rPr lang="et-EE" sz="1200" b="1" dirty="0">
                <a:latin typeface="Calibri" panose="020F0502020204030204" pitchFamily="34" charset="0"/>
                <a:cs typeface="Times New Roman" panose="02020603050405020304" pitchFamily="18" charset="0"/>
              </a:rPr>
              <a:t>(PTA)</a:t>
            </a:r>
          </a:p>
          <a:p>
            <a:pPr marL="285750" indent="-285750">
              <a:buFont typeface="Arial" panose="020B0604020202020204" pitchFamily="34" charset="0"/>
              <a:buChar char="•"/>
            </a:pPr>
            <a:endParaRPr lang="et-EE" sz="1200" dirty="0">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t-EE" sz="1200" dirty="0"/>
          </a:p>
        </p:txBody>
      </p:sp>
      <p:sp>
        <p:nvSpPr>
          <p:cNvPr id="24" name="TextBox 23">
            <a:extLst>
              <a:ext uri="{FF2B5EF4-FFF2-40B4-BE49-F238E27FC236}">
                <a16:creationId xmlns:a16="http://schemas.microsoft.com/office/drawing/2014/main" id="{E9FBEDE4-5808-6408-DCC7-9FA0E23266D1}"/>
              </a:ext>
            </a:extLst>
          </p:cNvPr>
          <p:cNvSpPr txBox="1"/>
          <p:nvPr/>
        </p:nvSpPr>
        <p:spPr>
          <a:xfrm>
            <a:off x="7625492" y="1710533"/>
            <a:ext cx="2658665" cy="488816"/>
          </a:xfrm>
          <a:prstGeom prst="rect">
            <a:avLst/>
          </a:prstGeom>
        </p:spPr>
        <p:txBody>
          <a:bodyPr vert="horz" lIns="91440" tIns="45720" rIns="91440" bIns="45720" rtlCol="0">
            <a:normAutofit/>
          </a:bodyPr>
          <a:lstStyle>
            <a:defPPr>
              <a:defRPr lang="en-US"/>
            </a:defPPr>
            <a:lvl1pPr indent="0" defTabSz="676755">
              <a:lnSpc>
                <a:spcPct val="90000"/>
              </a:lnSpc>
              <a:spcBef>
                <a:spcPts val="740"/>
              </a:spcBef>
              <a:buFont typeface="Arial" panose="020B0604020202020204" pitchFamily="34" charset="0"/>
              <a:buNone/>
              <a:defRPr i="1">
                <a:solidFill>
                  <a:srgbClr val="0000CC"/>
                </a:solidFill>
                <a:latin typeface="Aino" panose="02000603040504020204" pitchFamily="50" charset="-70"/>
              </a:defRPr>
            </a:lvl1pPr>
            <a:lvl2pPr marL="507566" indent="-169190" defTabSz="676755">
              <a:lnSpc>
                <a:spcPct val="90000"/>
              </a:lnSpc>
              <a:spcBef>
                <a:spcPts val="370"/>
              </a:spcBef>
              <a:buFont typeface="Arial" panose="020B0604020202020204" pitchFamily="34" charset="0"/>
              <a:buChar char="•"/>
              <a:defRPr sz="1777"/>
            </a:lvl2pPr>
            <a:lvl3pPr marL="845947" indent="-169190" defTabSz="676755">
              <a:lnSpc>
                <a:spcPct val="90000"/>
              </a:lnSpc>
              <a:spcBef>
                <a:spcPts val="370"/>
              </a:spcBef>
              <a:buFont typeface="Arial" panose="020B0604020202020204" pitchFamily="34" charset="0"/>
              <a:buChar char="•"/>
              <a:defRPr sz="1480"/>
            </a:lvl3pPr>
            <a:lvl4pPr marL="1184323" indent="-169190" defTabSz="676755">
              <a:lnSpc>
                <a:spcPct val="90000"/>
              </a:lnSpc>
              <a:spcBef>
                <a:spcPts val="370"/>
              </a:spcBef>
              <a:buFont typeface="Arial" panose="020B0604020202020204" pitchFamily="34" charset="0"/>
              <a:buChar char="•"/>
              <a:defRPr sz="1332"/>
            </a:lvl4pPr>
            <a:lvl5pPr marL="1522702" indent="-169190" defTabSz="676755">
              <a:lnSpc>
                <a:spcPct val="90000"/>
              </a:lnSpc>
              <a:spcBef>
                <a:spcPts val="370"/>
              </a:spcBef>
              <a:buFont typeface="Arial" panose="020B0604020202020204" pitchFamily="34" charset="0"/>
              <a:buChar char="•"/>
              <a:defRPr sz="1332"/>
            </a:lvl5pPr>
            <a:lvl6pPr marL="1861078" indent="-169190" defTabSz="676755">
              <a:lnSpc>
                <a:spcPct val="90000"/>
              </a:lnSpc>
              <a:spcBef>
                <a:spcPts val="370"/>
              </a:spcBef>
              <a:buFont typeface="Arial" panose="020B0604020202020204" pitchFamily="34" charset="0"/>
              <a:buChar char="•"/>
              <a:defRPr sz="1332"/>
            </a:lvl6pPr>
            <a:lvl7pPr marL="2199457" indent="-169190" defTabSz="676755">
              <a:lnSpc>
                <a:spcPct val="90000"/>
              </a:lnSpc>
              <a:spcBef>
                <a:spcPts val="370"/>
              </a:spcBef>
              <a:buFont typeface="Arial" panose="020B0604020202020204" pitchFamily="34" charset="0"/>
              <a:buChar char="•"/>
              <a:defRPr sz="1332"/>
            </a:lvl7pPr>
            <a:lvl8pPr marL="2537835" indent="-169190" defTabSz="676755">
              <a:lnSpc>
                <a:spcPct val="90000"/>
              </a:lnSpc>
              <a:spcBef>
                <a:spcPts val="370"/>
              </a:spcBef>
              <a:buFont typeface="Arial" panose="020B0604020202020204" pitchFamily="34" charset="0"/>
              <a:buChar char="•"/>
              <a:defRPr sz="1332"/>
            </a:lvl8pPr>
            <a:lvl9pPr marL="2876214" indent="-169190" defTabSz="676755">
              <a:lnSpc>
                <a:spcPct val="90000"/>
              </a:lnSpc>
              <a:spcBef>
                <a:spcPts val="370"/>
              </a:spcBef>
              <a:buFont typeface="Arial" panose="020B0604020202020204" pitchFamily="34" charset="0"/>
              <a:buChar char="•"/>
              <a:defRPr sz="1332"/>
            </a:lvl9pPr>
          </a:lstStyle>
          <a:p>
            <a:r>
              <a:rPr lang="et-EE" sz="1700" dirty="0"/>
              <a:t>Projektimeeskond</a:t>
            </a:r>
          </a:p>
        </p:txBody>
      </p:sp>
    </p:spTree>
    <p:extLst>
      <p:ext uri="{BB962C8B-B14F-4D97-AF65-F5344CB8AC3E}">
        <p14:creationId xmlns:p14="http://schemas.microsoft.com/office/powerpoint/2010/main" val="143119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505" y="1768588"/>
            <a:ext cx="10514991" cy="2756344"/>
          </a:xfrm>
        </p:spPr>
        <p:txBody>
          <a:bodyPr>
            <a:normAutofit/>
          </a:bodyPr>
          <a:lstStyle/>
          <a:p>
            <a:pPr algn="ctr"/>
            <a:r>
              <a:rPr lang="et-EE" sz="4812" dirty="0">
                <a:solidFill>
                  <a:srgbClr val="0000CC"/>
                </a:solidFill>
                <a:latin typeface="Aino Headline" panose="020B0303040504020204" pitchFamily="34" charset="0"/>
              </a:rPr>
              <a:t>ÜLDISED ANDMED VALITSEMISALAST</a:t>
            </a:r>
            <a:endParaRPr lang="et-EE" sz="4812" dirty="0">
              <a:solidFill>
                <a:srgbClr val="0000CC"/>
              </a:solidFill>
              <a:highlight>
                <a:srgbClr val="FFFF00"/>
              </a:highlight>
              <a:latin typeface="Aino Headline" panose="020B0303040504020204" pitchFamily="34" charset="0"/>
            </a:endParaRPr>
          </a:p>
        </p:txBody>
      </p:sp>
    </p:spTree>
    <p:extLst>
      <p:ext uri="{BB962C8B-B14F-4D97-AF65-F5344CB8AC3E}">
        <p14:creationId xmlns:p14="http://schemas.microsoft.com/office/powerpoint/2010/main" val="2210386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27218" y="1690688"/>
          <a:ext cx="10515600" cy="5024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838200" y="2020454"/>
          <a:ext cx="4572000" cy="4094019"/>
        </p:xfrm>
        <a:graphic>
          <a:graphicData uri="http://schemas.openxmlformats.org/drawingml/2006/chart">
            <c:chart xmlns:c="http://schemas.openxmlformats.org/drawingml/2006/chart" xmlns:r="http://schemas.openxmlformats.org/officeDocument/2006/relationships" r:id="rId3"/>
          </a:graphicData>
        </a:graphic>
      </p:graphicFrame>
      <p:sp>
        <p:nvSpPr>
          <p:cNvPr id="3" name="Pealkiri 1">
            <a:extLst>
              <a:ext uri="{FF2B5EF4-FFF2-40B4-BE49-F238E27FC236}">
                <a16:creationId xmlns:a16="http://schemas.microsoft.com/office/drawing/2014/main" id="{926088B3-440F-B958-D8E7-3C5F025F8C16}"/>
              </a:ext>
            </a:extLst>
          </p:cNvPr>
          <p:cNvSpPr txBox="1">
            <a:spLocks/>
          </p:cNvSpPr>
          <p:nvPr/>
        </p:nvSpPr>
        <p:spPr>
          <a:xfrm>
            <a:off x="265970" y="180368"/>
            <a:ext cx="11172225" cy="1339019"/>
          </a:xfrm>
          <a:prstGeom prst="rect">
            <a:avLst/>
          </a:prstGeom>
        </p:spPr>
        <p:txBody>
          <a:bodyPr vert="horz" lIns="91440" tIns="45720" rIns="91440" bIns="45720" rtlCol="0" anchor="ctr">
            <a:normAutofit fontScale="90000" lnSpcReduction="10000"/>
          </a:bodyPr>
          <a:lstStyle>
            <a:lvl1pPr algn="l" defTabSz="676755" rtl="0" eaLnBrk="1" latinLnBrk="0" hangingPunct="1">
              <a:lnSpc>
                <a:spcPct val="90000"/>
              </a:lnSpc>
              <a:spcBef>
                <a:spcPct val="0"/>
              </a:spcBef>
              <a:buNone/>
              <a:defRPr sz="3256" kern="1200">
                <a:solidFill>
                  <a:schemeClr val="tx1"/>
                </a:solidFill>
                <a:latin typeface="+mj-lt"/>
                <a:ea typeface="+mj-ea"/>
                <a:cs typeface="+mj-cs"/>
              </a:defRPr>
            </a:lvl1pPr>
          </a:lstStyle>
          <a:p>
            <a:pPr algn="ctr"/>
            <a:r>
              <a:rPr lang="et-EE" b="1" dirty="0"/>
              <a:t> </a:t>
            </a:r>
            <a:br>
              <a:rPr lang="et-EE" b="1" dirty="0"/>
            </a:br>
            <a:r>
              <a:rPr lang="et-EE" sz="4010" dirty="0">
                <a:solidFill>
                  <a:srgbClr val="0000CC"/>
                </a:solidFill>
                <a:latin typeface="Aino Headline" panose="020B0303040504020204" pitchFamily="34" charset="0"/>
              </a:rPr>
              <a:t>PTA JÄRELVALVE KOKKUHOID UUE INFOSÜSTEEMIGA MEIS</a:t>
            </a:r>
          </a:p>
        </p:txBody>
      </p:sp>
    </p:spTree>
    <p:extLst>
      <p:ext uri="{BB962C8B-B14F-4D97-AF65-F5344CB8AC3E}">
        <p14:creationId xmlns:p14="http://schemas.microsoft.com/office/powerpoint/2010/main" val="421075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u kohatäide 10"/>
          <p:cNvGraphicFramePr>
            <a:graphicFrameLocks noGrp="1"/>
          </p:cNvGraphicFramePr>
          <p:nvPr>
            <p:ph idx="1"/>
          </p:nvPr>
        </p:nvGraphicFramePr>
        <p:xfrm>
          <a:off x="1417" y="0"/>
          <a:ext cx="12190583" cy="6985573"/>
        </p:xfrm>
        <a:graphic>
          <a:graphicData uri="http://schemas.openxmlformats.org/drawingml/2006/table">
            <a:tbl>
              <a:tblPr firstRow="1" firstCol="1" bandRow="1"/>
              <a:tblGrid>
                <a:gridCol w="4440064">
                  <a:extLst>
                    <a:ext uri="{9D8B030D-6E8A-4147-A177-3AD203B41FA5}">
                      <a16:colId xmlns:a16="http://schemas.microsoft.com/office/drawing/2014/main" val="1078582206"/>
                    </a:ext>
                  </a:extLst>
                </a:gridCol>
                <a:gridCol w="3770267">
                  <a:extLst>
                    <a:ext uri="{9D8B030D-6E8A-4147-A177-3AD203B41FA5}">
                      <a16:colId xmlns:a16="http://schemas.microsoft.com/office/drawing/2014/main" val="540222432"/>
                    </a:ext>
                  </a:extLst>
                </a:gridCol>
                <a:gridCol w="3980252">
                  <a:extLst>
                    <a:ext uri="{9D8B030D-6E8A-4147-A177-3AD203B41FA5}">
                      <a16:colId xmlns:a16="http://schemas.microsoft.com/office/drawing/2014/main" val="89925652"/>
                    </a:ext>
                  </a:extLst>
                </a:gridCol>
              </a:tblGrid>
              <a:tr h="162287">
                <a:tc gridSpan="3">
                  <a:txBody>
                    <a:bodyPr/>
                    <a:lstStyle/>
                    <a:p>
                      <a:pPr>
                        <a:lnSpc>
                          <a:spcPct val="100000"/>
                        </a:lnSpc>
                        <a:spcAft>
                          <a:spcPts val="0"/>
                        </a:spcAft>
                      </a:pPr>
                      <a:r>
                        <a:rPr lang="et-EE" sz="1100" b="1" kern="1200" dirty="0">
                          <a:solidFill>
                            <a:srgbClr val="0000FF"/>
                          </a:solidFill>
                          <a:effectLst/>
                          <a:latin typeface="+mn-lt"/>
                          <a:ea typeface="Calibri" panose="020F0502020204030204" pitchFamily="34" charset="0"/>
                          <a:cs typeface="Times New Roman" panose="02020603050405020304" pitchFamily="18" charset="0"/>
                        </a:rPr>
                        <a:t>PRIA/</a:t>
                      </a:r>
                      <a:r>
                        <a:rPr lang="et-EE" sz="1100" b="1" kern="1200" dirty="0" err="1">
                          <a:solidFill>
                            <a:srgbClr val="0000FF"/>
                          </a:solidFill>
                          <a:effectLst/>
                          <a:latin typeface="+mn-lt"/>
                          <a:ea typeface="Calibri" panose="020F0502020204030204" pitchFamily="34" charset="0"/>
                          <a:cs typeface="Times New Roman" panose="02020603050405020304" pitchFamily="18" charset="0"/>
                        </a:rPr>
                        <a:t>AngularJS</a:t>
                      </a:r>
                      <a:r>
                        <a:rPr lang="et-EE" sz="1100" b="1" kern="1200" dirty="0">
                          <a:solidFill>
                            <a:srgbClr val="0000FF"/>
                          </a:solidFill>
                          <a:effectLst/>
                          <a:latin typeface="+mn-lt"/>
                          <a:ea typeface="Calibri" panose="020F0502020204030204" pitchFamily="34" charset="0"/>
                          <a:cs typeface="Times New Roman" panose="02020603050405020304" pitchFamily="18" charset="0"/>
                        </a:rPr>
                        <a:t> raamistiku uuendamine </a:t>
                      </a:r>
                      <a:r>
                        <a:rPr lang="et-EE" sz="1100" b="1" dirty="0">
                          <a:solidFill>
                            <a:schemeClr val="tx1"/>
                          </a:solidFill>
                          <a:latin typeface="+mn-lt"/>
                        </a:rPr>
                        <a:t>400 000</a:t>
                      </a:r>
                      <a:r>
                        <a:rPr lang="et-EE" sz="1100" b="1" kern="1200" dirty="0">
                          <a:solidFill>
                            <a:schemeClr val="tx1"/>
                          </a:solidFill>
                          <a:effectLst/>
                          <a:latin typeface="+mn-lt"/>
                          <a:ea typeface="Calibri"/>
                          <a:cs typeface="Times New Roman"/>
                        </a:rPr>
                        <a:t>€</a:t>
                      </a:r>
                      <a:r>
                        <a:rPr lang="et-EE" sz="1100" b="1" noProof="1">
                          <a:solidFill>
                            <a:schemeClr val="tx1"/>
                          </a:solidFill>
                          <a:latin typeface="+mn-lt"/>
                        </a:rPr>
                        <a:t>/ 2025 lõpuni taotleme 300 000</a:t>
                      </a:r>
                      <a:r>
                        <a:rPr lang="et-EE" sz="1100" b="1" kern="1200" dirty="0">
                          <a:solidFill>
                            <a:schemeClr val="tx1"/>
                          </a:solidFill>
                          <a:effectLst/>
                          <a:latin typeface="+mn-lt"/>
                          <a:ea typeface="Calibri"/>
                          <a:cs typeface="Times New Roman"/>
                        </a:rPr>
                        <a:t>€</a:t>
                      </a:r>
                      <a:endParaRPr lang="en-GB" sz="1100" b="1" kern="120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034274">
                <a:tc gridSpan="2">
                  <a:txBody>
                    <a:bodyPr/>
                    <a:lstStyle/>
                    <a:p>
                      <a:pPr>
                        <a:lnSpc>
                          <a:spcPct val="107000"/>
                        </a:lnSpc>
                        <a:spcAft>
                          <a:spcPts val="0"/>
                        </a:spcAft>
                      </a:pPr>
                      <a:r>
                        <a:rPr lang="et-EE" sz="1100" b="1" dirty="0">
                          <a:solidFill>
                            <a:srgbClr val="0000FF"/>
                          </a:solidFill>
                          <a:effectLst/>
                          <a:latin typeface="+mn-lt"/>
                          <a:ea typeface="Calibri" panose="020F0502020204030204" pitchFamily="34" charset="0"/>
                          <a:cs typeface="Times New Roman" panose="02020603050405020304" pitchFamily="18" charset="0"/>
                        </a:rPr>
                        <a:t>1. </a:t>
                      </a:r>
                      <a:r>
                        <a:rPr lang="et-EE" sz="1100" b="1" kern="1200" dirty="0">
                          <a:solidFill>
                            <a:srgbClr val="0000FF"/>
                          </a:solidFill>
                          <a:effectLst/>
                          <a:latin typeface="+mn-lt"/>
                          <a:ea typeface="Calibri" panose="020F0502020204030204" pitchFamily="34" charset="0"/>
                          <a:cs typeface="Times New Roman" panose="02020603050405020304" pitchFamily="18" charset="0"/>
                        </a:rPr>
                        <a:t>Probleem </a:t>
                      </a:r>
                      <a:r>
                        <a:rPr lang="et-EE" sz="1100" b="0" kern="1200" baseline="0" dirty="0" err="1">
                          <a:solidFill>
                            <a:schemeClr val="tx1"/>
                          </a:solidFill>
                          <a:effectLst/>
                          <a:latin typeface="+mn-lt"/>
                          <a:ea typeface="Calibri" panose="020F0502020204030204" pitchFamily="34" charset="0"/>
                          <a:cs typeface="Times New Roman" panose="02020603050405020304" pitchFamily="18" charset="0"/>
                        </a:rPr>
                        <a:t>AngularJS</a:t>
                      </a: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 raamistiku tugi on lõppenud</a:t>
                      </a:r>
                      <a:endParaRPr lang="en-GB" sz="1100" b="0" kern="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1" dirty="0">
                          <a:solidFill>
                            <a:srgbClr val="0000FF"/>
                          </a:solidFill>
                          <a:effectLst/>
                          <a:latin typeface="+mn-lt"/>
                          <a:ea typeface="Calibri" panose="020F0502020204030204" pitchFamily="34" charset="0"/>
                          <a:cs typeface="Times New Roman" panose="02020603050405020304" pitchFamily="18" charset="0"/>
                        </a:rPr>
                        <a:t>1.1 RES IKT/Arendusprojekti eesmärk</a:t>
                      </a:r>
                      <a:r>
                        <a:rPr lang="et-EE" sz="1100" dirty="0">
                          <a:solidFill>
                            <a:srgbClr val="0000FF"/>
                          </a:solidFill>
                          <a:effectLst/>
                          <a:latin typeface="+mn-lt"/>
                          <a:ea typeface="Calibri" panose="020F0502020204030204" pitchFamily="34" charset="0"/>
                          <a:cs typeface="Times New Roman" panose="02020603050405020304" pitchFamily="18" charset="0"/>
                        </a:rPr>
                        <a:t>  </a:t>
                      </a:r>
                      <a:r>
                        <a:rPr lang="et-EE" sz="1100" strike="noStrike" baseline="0" dirty="0" err="1">
                          <a:solidFill>
                            <a:schemeClr val="tx1"/>
                          </a:solidFill>
                          <a:effectLst/>
                          <a:latin typeface="+mn-lt"/>
                          <a:ea typeface="Calibri" panose="020F0502020204030204" pitchFamily="34" charset="0"/>
                          <a:cs typeface="Times New Roman" panose="02020603050405020304" pitchFamily="18" charset="0"/>
                        </a:rPr>
                        <a:t>AngularJS</a:t>
                      </a:r>
                      <a:r>
                        <a:rPr lang="et-EE" sz="1100" strike="noStrike" baseline="0" dirty="0">
                          <a:solidFill>
                            <a:schemeClr val="tx1"/>
                          </a:solidFill>
                          <a:effectLst/>
                          <a:latin typeface="+mn-lt"/>
                          <a:ea typeface="Calibri" panose="020F0502020204030204" pitchFamily="34" charset="0"/>
                          <a:cs typeface="Times New Roman" panose="02020603050405020304" pitchFamily="18" charset="0"/>
                        </a:rPr>
                        <a:t> raamistikule arendatud infosüsteemide üleviimine </a:t>
                      </a:r>
                      <a:r>
                        <a:rPr lang="et-EE" sz="1100" strike="noStrike" baseline="0" dirty="0" err="1">
                          <a:solidFill>
                            <a:schemeClr val="tx1"/>
                          </a:solidFill>
                          <a:effectLst/>
                          <a:latin typeface="+mn-lt"/>
                          <a:ea typeface="Calibri" panose="020F0502020204030204" pitchFamily="34" charset="0"/>
                          <a:cs typeface="Times New Roman" panose="02020603050405020304" pitchFamily="18" charset="0"/>
                        </a:rPr>
                        <a:t>Angular</a:t>
                      </a:r>
                      <a:r>
                        <a:rPr lang="et-EE" sz="1100" strike="noStrike" baseline="0" dirty="0">
                          <a:solidFill>
                            <a:schemeClr val="tx1"/>
                          </a:solidFill>
                          <a:effectLst/>
                          <a:latin typeface="+mn-lt"/>
                          <a:ea typeface="Calibri" panose="020F0502020204030204" pitchFamily="34" charset="0"/>
                          <a:cs typeface="Times New Roman" panose="02020603050405020304" pitchFamily="18" charset="0"/>
                        </a:rPr>
                        <a:t> raamistikule</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1" kern="1200" baseline="0" dirty="0">
                          <a:solidFill>
                            <a:srgbClr val="0000FF"/>
                          </a:solidFill>
                          <a:effectLst/>
                          <a:latin typeface="+mn-lt"/>
                          <a:ea typeface="Calibri" panose="020F0502020204030204" pitchFamily="34" charset="0"/>
                          <a:cs typeface="Times New Roman" panose="02020603050405020304" pitchFamily="18" charset="0"/>
                        </a:rPr>
                        <a:t>1.2 </a:t>
                      </a:r>
                      <a:r>
                        <a:rPr lang="et-EE" sz="1100" b="1" kern="1200" baseline="0" dirty="0" err="1">
                          <a:solidFill>
                            <a:srgbClr val="0000FF"/>
                          </a:solidFill>
                          <a:effectLst/>
                          <a:latin typeface="+mn-lt"/>
                          <a:ea typeface="Calibri" panose="020F0502020204030204" pitchFamily="34" charset="0"/>
                          <a:cs typeface="Times New Roman" panose="02020603050405020304" pitchFamily="18" charset="0"/>
                        </a:rPr>
                        <a:t>RESi</a:t>
                      </a:r>
                      <a:r>
                        <a:rPr lang="et-EE" sz="1100" b="1" kern="1200" baseline="0" dirty="0">
                          <a:solidFill>
                            <a:srgbClr val="0000FF"/>
                          </a:solidFill>
                          <a:effectLst/>
                          <a:latin typeface="+mn-lt"/>
                          <a:ea typeface="Calibri" panose="020F0502020204030204" pitchFamily="34" charset="0"/>
                          <a:cs typeface="Times New Roman" panose="02020603050405020304" pitchFamily="18" charset="0"/>
                        </a:rPr>
                        <a:t> lisataotlusega seos</a:t>
                      </a:r>
                      <a:endParaRPr lang="et-EE" sz="1100" b="1" kern="1200" dirty="0">
                        <a:solidFill>
                          <a:srgbClr val="0000FF"/>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1" kern="1200" baseline="0" dirty="0">
                          <a:solidFill>
                            <a:srgbClr val="0000FF"/>
                          </a:solidFill>
                          <a:effectLst/>
                          <a:latin typeface="+mn-lt"/>
                          <a:ea typeface="Calibri" panose="020F0502020204030204" pitchFamily="34" charset="0"/>
                          <a:cs typeface="Times New Roman" panose="02020603050405020304" pitchFamily="18" charset="0"/>
                        </a:rPr>
                        <a:t>1.3 Mitterahastamise tagajärg</a:t>
                      </a: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 Suur osa e-</a:t>
                      </a:r>
                      <a:r>
                        <a:rPr lang="et-EE" sz="1100" b="0" kern="1200" baseline="0" dirty="0" err="1">
                          <a:solidFill>
                            <a:schemeClr val="tx1"/>
                          </a:solidFill>
                          <a:effectLst/>
                          <a:latin typeface="+mn-lt"/>
                          <a:ea typeface="Calibri" panose="020F0502020204030204" pitchFamily="34" charset="0"/>
                          <a:cs typeface="Times New Roman" panose="02020603050405020304" pitchFamily="18" charset="0"/>
                        </a:rPr>
                        <a:t>PRIAs</a:t>
                      </a: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 olevatest teenustest on arendatud </a:t>
                      </a:r>
                      <a:r>
                        <a:rPr lang="et-EE" sz="1100" b="0" kern="1200" baseline="0" dirty="0" err="1">
                          <a:solidFill>
                            <a:schemeClr val="tx1"/>
                          </a:solidFill>
                          <a:effectLst/>
                          <a:latin typeface="+mn-lt"/>
                          <a:ea typeface="Calibri" panose="020F0502020204030204" pitchFamily="34" charset="0"/>
                          <a:cs typeface="Times New Roman" panose="02020603050405020304" pitchFamily="18" charset="0"/>
                        </a:rPr>
                        <a:t>AngularJS</a:t>
                      </a: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 raamistikule. Toe lõppemisel on e-PRIA turvanõrkusega ehk rünnaku korral võib kogu e-PRIA maha kukkuda, mille tagajärjel ei saa ühtegi e-teenust tarbida – taotlused, loomade andmed jms jäävad esitamata.</a:t>
                      </a:r>
                      <a:endParaRPr lang="et-EE" sz="1100" b="0" i="1" kern="1200" baseline="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dirty="0">
                          <a:solidFill>
                            <a:srgbClr val="0000FF"/>
                          </a:solidFill>
                          <a:effectLst/>
                          <a:latin typeface="+mn-lt"/>
                          <a:ea typeface="Calibri" panose="020F0502020204030204" pitchFamily="34" charset="0"/>
                          <a:cs typeface="Times New Roman" panose="02020603050405020304" pitchFamily="18" charset="0"/>
                        </a:rPr>
                        <a:t>1.4  Panustab arengukava suundadesse: </a:t>
                      </a:r>
                      <a:r>
                        <a:rPr lang="et-EE" sz="1100" b="0" kern="1200" dirty="0">
                          <a:solidFill>
                            <a:schemeClr val="tx1"/>
                          </a:solidFill>
                          <a:effectLst/>
                          <a:latin typeface="+mn-lt"/>
                          <a:ea typeface="Calibri" panose="020F0502020204030204" pitchFamily="34" charset="0"/>
                          <a:cs typeface="Times New Roman" panose="02020603050405020304" pitchFamily="18" charset="0"/>
                        </a:rPr>
                        <a:t>Tuua välja „Digiühiskonna arengukava 2030“ panustamine </a:t>
                      </a:r>
                    </a:p>
                    <a:p>
                      <a:pPr marL="285750" indent="-285750">
                        <a:buFont typeface="Arial" panose="020B0604020202020204" pitchFamily="34" charset="0"/>
                        <a:buChar char="•"/>
                      </a:pPr>
                      <a:r>
                        <a:rPr lang="en-US" sz="1100" kern="1200" dirty="0" err="1">
                          <a:solidFill>
                            <a:schemeClr val="tx1"/>
                          </a:solidFill>
                          <a:effectLst/>
                          <a:latin typeface="+mn-lt"/>
                          <a:ea typeface="Calibri" panose="020F0502020204030204" pitchFamily="34" charset="0"/>
                          <a:cs typeface="Times New Roman" panose="02020603050405020304" pitchFamily="18" charset="0"/>
                        </a:rPr>
                        <a:t>Tulevikukindlad</a:t>
                      </a:r>
                      <a:r>
                        <a:rPr lang="en-US" sz="1100" kern="1200" dirty="0">
                          <a:solidFill>
                            <a:schemeClr val="tx1"/>
                          </a:solidFill>
                          <a:effectLst/>
                          <a:latin typeface="+mn-lt"/>
                          <a:ea typeface="Calibri" panose="020F0502020204030204" pitchFamily="34" charset="0"/>
                          <a:cs typeface="Times New Roman" panose="02020603050405020304" pitchFamily="18" charset="0"/>
                        </a:rPr>
                        <a:t> </a:t>
                      </a:r>
                      <a:r>
                        <a:rPr lang="en-US" sz="1100" kern="1200" dirty="0" err="1">
                          <a:solidFill>
                            <a:schemeClr val="tx1"/>
                          </a:solidFill>
                          <a:effectLst/>
                          <a:latin typeface="+mn-lt"/>
                          <a:ea typeface="Calibri" panose="020F0502020204030204" pitchFamily="34" charset="0"/>
                          <a:cs typeface="Times New Roman" panose="02020603050405020304" pitchFamily="18" charset="0"/>
                        </a:rPr>
                        <a:t>digiriigi</a:t>
                      </a:r>
                      <a:r>
                        <a:rPr lang="en-US" sz="1100" kern="1200" dirty="0">
                          <a:solidFill>
                            <a:schemeClr val="tx1"/>
                          </a:solidFill>
                          <a:effectLst/>
                          <a:latin typeface="+mn-lt"/>
                          <a:ea typeface="Calibri" panose="020F0502020204030204" pitchFamily="34" charset="0"/>
                          <a:cs typeface="Times New Roman" panose="02020603050405020304" pitchFamily="18" charset="0"/>
                        </a:rPr>
                        <a:t> </a:t>
                      </a:r>
                      <a:r>
                        <a:rPr lang="en-US" sz="1100" kern="1200" dirty="0" err="1">
                          <a:solidFill>
                            <a:schemeClr val="tx1"/>
                          </a:solidFill>
                          <a:effectLst/>
                          <a:latin typeface="+mn-lt"/>
                          <a:ea typeface="Calibri" panose="020F0502020204030204" pitchFamily="34" charset="0"/>
                          <a:cs typeface="Times New Roman" panose="02020603050405020304" pitchFamily="18" charset="0"/>
                        </a:rPr>
                        <a:t>platvormid</a:t>
                      </a:r>
                      <a:endParaRPr lang="et-EE" sz="1100" kern="1200" dirty="0">
                        <a:solidFill>
                          <a:schemeClr val="tx1"/>
                        </a:solidFill>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t-EE" sz="1100" kern="1200" dirty="0">
                          <a:solidFill>
                            <a:schemeClr val="tx1"/>
                          </a:solidFill>
                          <a:effectLst/>
                          <a:latin typeface="+mn-lt"/>
                          <a:ea typeface="Calibri" panose="020F0502020204030204" pitchFamily="34" charset="0"/>
                          <a:cs typeface="Times New Roman" panose="02020603050405020304" pitchFamily="18" charset="0"/>
                        </a:rPr>
                        <a:t>Pilvetehnoloogia kasutuselevõtt</a:t>
                      </a:r>
                    </a:p>
                    <a:p>
                      <a:pPr marL="285750" indent="-285750">
                        <a:buFont typeface="Arial" panose="020B0604020202020204" pitchFamily="34" charset="0"/>
                        <a:buChar char="•"/>
                      </a:pPr>
                      <a:r>
                        <a:rPr lang="et-EE" sz="1100" kern="1200" dirty="0" err="1">
                          <a:solidFill>
                            <a:schemeClr val="tx1"/>
                          </a:solidFill>
                          <a:effectLst/>
                          <a:latin typeface="+mn-lt"/>
                          <a:ea typeface="Calibri" panose="020F0502020204030204" pitchFamily="34" charset="0"/>
                          <a:cs typeface="Times New Roman" panose="02020603050405020304" pitchFamily="18" charset="0"/>
                        </a:rPr>
                        <a:t>Küberturve</a:t>
                      </a:r>
                      <a:endParaRPr lang="en-US" sz="1100" kern="120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902571">
                <a:tc>
                  <a:txBody>
                    <a:bodyPr/>
                    <a:lstStyle/>
                    <a:p>
                      <a:pPr>
                        <a:lnSpc>
                          <a:spcPct val="107000"/>
                        </a:lnSpc>
                        <a:spcAft>
                          <a:spcPts val="0"/>
                        </a:spcAft>
                      </a:pPr>
                      <a:r>
                        <a:rPr lang="et-EE" sz="1100" b="1" dirty="0">
                          <a:solidFill>
                            <a:srgbClr val="0000FF"/>
                          </a:solidFill>
                          <a:effectLst/>
                          <a:latin typeface="+mn-lt"/>
                          <a:ea typeface="Times New Roman" panose="02020603050405020304" pitchFamily="18" charset="0"/>
                          <a:cs typeface="Times New Roman" panose="02020603050405020304" pitchFamily="18" charset="0"/>
                        </a:rPr>
                        <a:t>2. Hetkeolukord</a:t>
                      </a:r>
                    </a:p>
                    <a:p>
                      <a:pPr marL="171450" indent="-171450">
                        <a:lnSpc>
                          <a:spcPct val="107000"/>
                        </a:lnSpc>
                        <a:spcAft>
                          <a:spcPts val="0"/>
                        </a:spcAft>
                        <a:buFont typeface="Arial" panose="020B0604020202020204" pitchFamily="34" charset="0"/>
                        <a:buChar char="•"/>
                      </a:pPr>
                      <a:r>
                        <a:rPr lang="et-EE" sz="1100" b="0" dirty="0" err="1">
                          <a:solidFill>
                            <a:schemeClr val="tx1"/>
                          </a:solidFill>
                          <a:effectLst/>
                          <a:latin typeface="+mn-lt"/>
                          <a:ea typeface="Times New Roman" panose="02020603050405020304" pitchFamily="18" charset="0"/>
                          <a:cs typeface="Times New Roman" panose="02020603050405020304" pitchFamily="18" charset="0"/>
                        </a:rPr>
                        <a:t>AngularJS</a:t>
                      </a:r>
                      <a:r>
                        <a:rPr lang="et-EE" sz="1100" b="0" dirty="0">
                          <a:solidFill>
                            <a:schemeClr val="tx1"/>
                          </a:solidFill>
                          <a:effectLst/>
                          <a:latin typeface="+mn-lt"/>
                          <a:ea typeface="Times New Roman" panose="02020603050405020304" pitchFamily="18" charset="0"/>
                          <a:cs typeface="Times New Roman" panose="02020603050405020304" pitchFamily="18" charset="0"/>
                        </a:rPr>
                        <a:t> raamistikule hakati infosüsteeme/e-teenuseid arendama 2014. aastal. </a:t>
                      </a:r>
                      <a:r>
                        <a:rPr lang="et-EE" sz="1100" b="0" dirty="0" err="1">
                          <a:solidFill>
                            <a:schemeClr val="tx1"/>
                          </a:solidFill>
                          <a:effectLst/>
                          <a:latin typeface="+mn-lt"/>
                          <a:ea typeface="Times New Roman" panose="02020603050405020304" pitchFamily="18" charset="0"/>
                          <a:cs typeface="Times New Roman" panose="02020603050405020304" pitchFamily="18" charset="0"/>
                        </a:rPr>
                        <a:t>AngularJS</a:t>
                      </a:r>
                      <a:r>
                        <a:rPr lang="et-EE" sz="1100" b="0" dirty="0">
                          <a:solidFill>
                            <a:schemeClr val="tx1"/>
                          </a:solidFill>
                          <a:effectLst/>
                          <a:latin typeface="+mn-lt"/>
                          <a:ea typeface="Times New Roman" panose="02020603050405020304" pitchFamily="18" charset="0"/>
                          <a:cs typeface="Times New Roman" panose="02020603050405020304" pitchFamily="18" charset="0"/>
                        </a:rPr>
                        <a:t> tugi lõppes 01.01.2022.</a:t>
                      </a:r>
                    </a:p>
                    <a:p>
                      <a:pPr marL="171450" indent="-171450">
                        <a:lnSpc>
                          <a:spcPct val="107000"/>
                        </a:lnSpc>
                        <a:spcAft>
                          <a:spcPts val="0"/>
                        </a:spcAft>
                        <a:buFont typeface="Arial" panose="020B0604020202020204" pitchFamily="34" charset="0"/>
                        <a:buChar char="•"/>
                      </a:pPr>
                      <a:r>
                        <a:rPr lang="et-EE" sz="1100" b="0" dirty="0">
                          <a:solidFill>
                            <a:schemeClr val="tx1"/>
                          </a:solidFill>
                          <a:effectLst/>
                          <a:latin typeface="+mn-lt"/>
                          <a:ea typeface="Times New Roman" panose="02020603050405020304" pitchFamily="18" charset="0"/>
                          <a:cs typeface="Times New Roman" panose="02020603050405020304" pitchFamily="18" charset="0"/>
                        </a:rPr>
                        <a:t>2019. aastast alates hakati uusi infosüsteeme/e-teenuseid arendama </a:t>
                      </a:r>
                      <a:r>
                        <a:rPr lang="et-EE" sz="1100" b="0" dirty="0" err="1">
                          <a:solidFill>
                            <a:schemeClr val="tx1"/>
                          </a:solidFill>
                          <a:effectLst/>
                          <a:latin typeface="+mn-lt"/>
                          <a:ea typeface="Times New Roman" panose="02020603050405020304" pitchFamily="18" charset="0"/>
                          <a:cs typeface="Times New Roman" panose="02020603050405020304" pitchFamily="18" charset="0"/>
                        </a:rPr>
                        <a:t>Angular</a:t>
                      </a:r>
                      <a:r>
                        <a:rPr lang="et-EE" sz="1100" b="0" dirty="0">
                          <a:solidFill>
                            <a:schemeClr val="tx1"/>
                          </a:solidFill>
                          <a:effectLst/>
                          <a:latin typeface="+mn-lt"/>
                          <a:ea typeface="Times New Roman" panose="02020603050405020304" pitchFamily="18" charset="0"/>
                          <a:cs typeface="Times New Roman" panose="02020603050405020304" pitchFamily="18" charset="0"/>
                        </a:rPr>
                        <a:t> raamistikule.</a:t>
                      </a:r>
                    </a:p>
                    <a:p>
                      <a:pPr marL="171450" indent="-171450">
                        <a:lnSpc>
                          <a:spcPct val="107000"/>
                        </a:lnSpc>
                        <a:spcAft>
                          <a:spcPts val="0"/>
                        </a:spcAft>
                        <a:buFont typeface="Arial" panose="020B0604020202020204" pitchFamily="34" charset="0"/>
                        <a:buChar char="•"/>
                      </a:pPr>
                      <a:r>
                        <a:rPr lang="et-EE" sz="1100" b="0" dirty="0" err="1">
                          <a:solidFill>
                            <a:schemeClr val="tx1"/>
                          </a:solidFill>
                          <a:effectLst/>
                          <a:latin typeface="+mn-lt"/>
                          <a:ea typeface="Times New Roman" panose="02020603050405020304" pitchFamily="18" charset="0"/>
                          <a:cs typeface="Times New Roman" panose="02020603050405020304" pitchFamily="18" charset="0"/>
                        </a:rPr>
                        <a:t>AngularJS</a:t>
                      </a:r>
                      <a:r>
                        <a:rPr lang="et-EE" sz="1100" b="0" dirty="0">
                          <a:solidFill>
                            <a:schemeClr val="tx1"/>
                          </a:solidFill>
                          <a:effectLst/>
                          <a:latin typeface="+mn-lt"/>
                          <a:ea typeface="Times New Roman" panose="02020603050405020304" pitchFamily="18" charset="0"/>
                          <a:cs typeface="Times New Roman" panose="02020603050405020304" pitchFamily="18" charset="0"/>
                        </a:rPr>
                        <a:t> infosüsteeme/e-teenuseid arendati pidevalt edasi. Angular raamistikule üleviimiseks ressurssi ei olnud, seetõttu arendati AngularJS peal edasi.</a:t>
                      </a:r>
                    </a:p>
                    <a:p>
                      <a:pPr marL="171450" indent="-171450">
                        <a:lnSpc>
                          <a:spcPct val="107000"/>
                        </a:lnSpc>
                        <a:spcAft>
                          <a:spcPts val="0"/>
                        </a:spcAft>
                        <a:buFont typeface="Arial" panose="020B0604020202020204" pitchFamily="34" charset="0"/>
                        <a:buChar char="•"/>
                      </a:pPr>
                      <a:r>
                        <a:rPr lang="et-EE" sz="1100" b="0" dirty="0">
                          <a:solidFill>
                            <a:schemeClr val="tx1"/>
                          </a:solidFill>
                          <a:effectLst/>
                          <a:latin typeface="+mn-lt"/>
                          <a:ea typeface="Times New Roman" panose="02020603050405020304" pitchFamily="18" charset="0"/>
                          <a:cs typeface="Times New Roman" panose="02020603050405020304" pitchFamily="18" charset="0"/>
                        </a:rPr>
                        <a:t>Angular JS raamistikul on enamus arenguteotuste</a:t>
                      </a:r>
                      <a:r>
                        <a:rPr lang="et-EE" sz="1100" b="0" baseline="0" dirty="0">
                          <a:solidFill>
                            <a:schemeClr val="tx1"/>
                          </a:solidFill>
                          <a:effectLst/>
                          <a:latin typeface="+mn-lt"/>
                          <a:ea typeface="Times New Roman" panose="02020603050405020304" pitchFamily="18" charset="0"/>
                          <a:cs typeface="Times New Roman" panose="02020603050405020304" pitchFamily="18" charset="0"/>
                        </a:rPr>
                        <a:t> e-teenuseid, ca 30 teenust (ca 2 kuva teenuse kohta). </a:t>
                      </a:r>
                      <a:r>
                        <a:rPr lang="et-EE" sz="1100" b="0" baseline="0">
                          <a:solidFill>
                            <a:schemeClr val="tx1"/>
                          </a:solidFill>
                          <a:effectLst/>
                          <a:latin typeface="+mn-lt"/>
                          <a:ea typeface="Times New Roman" panose="02020603050405020304" pitchFamily="18" charset="0"/>
                          <a:cs typeface="Times New Roman" panose="02020603050405020304" pitchFamily="18" charset="0"/>
                        </a:rPr>
                        <a:t>Arengutoetuste maht aastas on ca 150 milj eurot ja on suunatud invetseeringute tegemiseks. </a:t>
                      </a:r>
                      <a:endParaRPr lang="et-EE" sz="1100" b="0" dirty="0">
                        <a:solidFill>
                          <a:schemeClr val="tx1"/>
                        </a:solidFill>
                        <a:effectLst/>
                        <a:latin typeface="+mn-lt"/>
                        <a:ea typeface="Times New Roman" panose="02020603050405020304" pitchFamily="18"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panose="02020603050405020304" pitchFamily="18" charset="0"/>
                        </a:rPr>
                        <a:t>3. Tulemus </a:t>
                      </a:r>
                    </a:p>
                    <a:p>
                      <a:pPr marL="171450" indent="-171450">
                        <a:lnSpc>
                          <a:spcPct val="107000"/>
                        </a:lnSpc>
                        <a:spcAft>
                          <a:spcPts val="0"/>
                        </a:spcAft>
                        <a:buFont typeface="Arial" panose="020B0604020202020204" pitchFamily="34" charset="0"/>
                        <a:buChar char="•"/>
                      </a:pPr>
                      <a:r>
                        <a:rPr lang="et-EE" sz="1100" kern="1200" dirty="0" err="1">
                          <a:solidFill>
                            <a:schemeClr val="tx1"/>
                          </a:solidFill>
                          <a:effectLst/>
                          <a:latin typeface="+mn-lt"/>
                          <a:ea typeface="Calibri" panose="020F0502020204030204" pitchFamily="34" charset="0"/>
                          <a:cs typeface="Times New Roman" panose="02020603050405020304" pitchFamily="18" charset="0"/>
                        </a:rPr>
                        <a:t>AngularJS</a:t>
                      </a:r>
                      <a:r>
                        <a:rPr lang="et-EE" sz="1100" kern="1200" dirty="0">
                          <a:solidFill>
                            <a:schemeClr val="tx1"/>
                          </a:solidFill>
                          <a:effectLst/>
                          <a:latin typeface="+mn-lt"/>
                          <a:ea typeface="Calibri" panose="020F0502020204030204" pitchFamily="34" charset="0"/>
                          <a:cs typeface="Times New Roman" panose="02020603050405020304" pitchFamily="18" charset="0"/>
                        </a:rPr>
                        <a:t> raamistikule arendatud </a:t>
                      </a:r>
                      <a:r>
                        <a:rPr lang="et-EE" sz="1100" kern="1200" dirty="0" err="1">
                          <a:solidFill>
                            <a:schemeClr val="tx1"/>
                          </a:solidFill>
                          <a:effectLst/>
                          <a:latin typeface="+mn-lt"/>
                          <a:ea typeface="Calibri" panose="020F0502020204030204" pitchFamily="34" charset="0"/>
                          <a:cs typeface="Times New Roman" panose="02020603050405020304" pitchFamily="18" charset="0"/>
                        </a:rPr>
                        <a:t>infosüsteemid</a:t>
                      </a:r>
                      <a:r>
                        <a:rPr lang="et-EE" sz="1100" kern="1200" dirty="0">
                          <a:solidFill>
                            <a:schemeClr val="tx1"/>
                          </a:solidFill>
                          <a:effectLst/>
                          <a:latin typeface="+mn-lt"/>
                          <a:ea typeface="Calibri" panose="020F0502020204030204" pitchFamily="34" charset="0"/>
                          <a:cs typeface="Times New Roman" panose="02020603050405020304" pitchFamily="18" charset="0"/>
                        </a:rPr>
                        <a:t>/e-teenused on üle viidud </a:t>
                      </a:r>
                      <a:r>
                        <a:rPr lang="et-EE" sz="1100" kern="1200" dirty="0" err="1">
                          <a:solidFill>
                            <a:schemeClr val="tx1"/>
                          </a:solidFill>
                          <a:effectLst/>
                          <a:latin typeface="+mn-lt"/>
                          <a:ea typeface="Calibri" panose="020F0502020204030204" pitchFamily="34" charset="0"/>
                          <a:cs typeface="Times New Roman" panose="02020603050405020304" pitchFamily="18" charset="0"/>
                        </a:rPr>
                        <a:t>Angular</a:t>
                      </a:r>
                      <a:r>
                        <a:rPr lang="et-EE" sz="1100" kern="1200" dirty="0">
                          <a:solidFill>
                            <a:schemeClr val="tx1"/>
                          </a:solidFill>
                          <a:effectLst/>
                          <a:latin typeface="+mn-lt"/>
                          <a:ea typeface="Calibri" panose="020F0502020204030204" pitchFamily="34" charset="0"/>
                          <a:cs typeface="Times New Roman" panose="02020603050405020304" pitchFamily="18" charset="0"/>
                        </a:rPr>
                        <a:t> raamistikule.</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panose="020F0502020204030204" pitchFamily="34" charset="0"/>
                          <a:cs typeface="Times New Roman" panose="02020603050405020304" pitchFamily="18" charset="0"/>
                        </a:rPr>
                        <a:t>Projekti raames luuakse taaskasutatavaid komponente, mida saab järgmiste infosüsteemide/e-teenuste arendamisel kasutusele võtta ning selle tulemusena on arendused odavamad.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panose="02020603050405020304" pitchFamily="18" charset="0"/>
                        </a:rPr>
                        <a:t>4. Mõju </a:t>
                      </a:r>
                      <a:r>
                        <a:rPr lang="et-EE" sz="1100" kern="1200" dirty="0">
                          <a:solidFill>
                            <a:srgbClr val="0000FF"/>
                          </a:solidFill>
                          <a:effectLst/>
                          <a:latin typeface="+mn-lt"/>
                          <a:ea typeface="Times New Roman" panose="02020603050405020304" pitchFamily="18" charset="0"/>
                          <a:cs typeface="Times New Roman" panose="02020603050405020304" pitchFamily="18" charset="0"/>
                        </a:rPr>
                        <a:t>(saavutatav peale RES IKT rakendumist/arendusprojekti lõppu ehk kuni 5 aasta jooksul)</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panose="020F0502020204030204" pitchFamily="34" charset="0"/>
                          <a:cs typeface="Times New Roman" panose="02020603050405020304" pitchFamily="18" charset="0"/>
                        </a:rPr>
                        <a:t>Uutes arendusprojektides saab teenuste arendamisel kasutada antud projekti raames loodud visuaalseid komponente.</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panose="020F0502020204030204" pitchFamily="34" charset="0"/>
                          <a:cs typeface="Times New Roman" panose="02020603050405020304" pitchFamily="18" charset="0"/>
                        </a:rPr>
                        <a:t>MATS raamistikule arendatud </a:t>
                      </a:r>
                      <a:r>
                        <a:rPr lang="et-EE" sz="1100" kern="1200" dirty="0" err="1">
                          <a:solidFill>
                            <a:schemeClr val="tx1"/>
                          </a:solidFill>
                          <a:effectLst/>
                          <a:latin typeface="+mn-lt"/>
                          <a:ea typeface="Calibri" panose="020F0502020204030204" pitchFamily="34" charset="0"/>
                          <a:cs typeface="Times New Roman" panose="02020603050405020304" pitchFamily="18" charset="0"/>
                        </a:rPr>
                        <a:t>infosüsteemid</a:t>
                      </a:r>
                      <a:r>
                        <a:rPr lang="et-EE" sz="1100" kern="1200" dirty="0">
                          <a:solidFill>
                            <a:schemeClr val="tx1"/>
                          </a:solidFill>
                          <a:effectLst/>
                          <a:latin typeface="+mn-lt"/>
                          <a:ea typeface="Calibri" panose="020F0502020204030204" pitchFamily="34" charset="0"/>
                          <a:cs typeface="Times New Roman" panose="02020603050405020304" pitchFamily="18" charset="0"/>
                        </a:rPr>
                        <a:t> on iseseisvamad, turvalisemad ja nende uuendamine on kasutajatele märkamatu.</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770869">
                <a:tc>
                  <a:txBody>
                    <a:bodyPr/>
                    <a:lstStyle/>
                    <a:p>
                      <a:pPr indent="71755">
                        <a:lnSpc>
                          <a:spcPct val="107000"/>
                        </a:lnSpc>
                        <a:spcAft>
                          <a:spcPts val="0"/>
                        </a:spcAft>
                      </a:pPr>
                      <a:r>
                        <a:rPr lang="et-EE" sz="1100" b="1" kern="1200" dirty="0">
                          <a:solidFill>
                            <a:srgbClr val="0000FF"/>
                          </a:solidFill>
                          <a:effectLst/>
                          <a:latin typeface="+mn-lt"/>
                          <a:ea typeface="Calibri" panose="020F0502020204030204" pitchFamily="34" charset="0"/>
                          <a:cs typeface="Times New Roman" panose="02020603050405020304" pitchFamily="18" charset="0"/>
                        </a:rPr>
                        <a:t>5. Peamised ressursid </a:t>
                      </a:r>
                      <a:endParaRPr lang="en-GB" sz="1100" kern="1200" dirty="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dirty="0">
                          <a:solidFill>
                            <a:schemeClr val="tx1"/>
                          </a:solidFill>
                          <a:effectLst/>
                          <a:latin typeface="+mn-lt"/>
                          <a:ea typeface="Calibri" panose="020F0502020204030204" pitchFamily="34" charset="0"/>
                          <a:cs typeface="Times New Roman" panose="02020603050405020304" pitchFamily="18" charset="0"/>
                        </a:rPr>
                        <a:t>Tellija – tarkvaraarhitekt</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dirty="0">
                          <a:solidFill>
                            <a:schemeClr val="tx1"/>
                          </a:solidFill>
                          <a:effectLst/>
                          <a:latin typeface="+mn-lt"/>
                          <a:ea typeface="Calibri" panose="020F0502020204030204" pitchFamily="34" charset="0"/>
                          <a:cs typeface="Times New Roman" panose="02020603050405020304" pitchFamily="18" charset="0"/>
                        </a:rPr>
                        <a:t>IT projektijuht – IT osakonna projektijuht</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dirty="0">
                          <a:solidFill>
                            <a:schemeClr val="tx1"/>
                          </a:solidFill>
                          <a:effectLst/>
                          <a:latin typeface="+mn-lt"/>
                          <a:ea typeface="Calibri" panose="020F0502020204030204" pitchFamily="34" charset="0"/>
                          <a:cs typeface="Times New Roman" panose="02020603050405020304" pitchFamily="18" charset="0"/>
                        </a:rPr>
                        <a:t>Testijuht/</a:t>
                      </a:r>
                      <a:r>
                        <a:rPr lang="et-EE" sz="1100" kern="1200" dirty="0" err="1">
                          <a:solidFill>
                            <a:schemeClr val="tx1"/>
                          </a:solidFill>
                          <a:effectLst/>
                          <a:latin typeface="+mn-lt"/>
                          <a:ea typeface="Calibri" panose="020F0502020204030204" pitchFamily="34" charset="0"/>
                          <a:cs typeface="Times New Roman" panose="02020603050405020304" pitchFamily="18" charset="0"/>
                        </a:rPr>
                        <a:t>testija</a:t>
                      </a:r>
                      <a:r>
                        <a:rPr lang="et-EE" sz="1100" kern="1200" dirty="0">
                          <a:solidFill>
                            <a:schemeClr val="tx1"/>
                          </a:solidFill>
                          <a:effectLst/>
                          <a:latin typeface="+mn-lt"/>
                          <a:ea typeface="Calibri" panose="020F0502020204030204" pitchFamily="34" charset="0"/>
                          <a:cs typeface="Times New Roman" panose="02020603050405020304" pitchFamily="18" charset="0"/>
                        </a:rPr>
                        <a:t> – IT osakonna süsteemianalüütik</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dirty="0">
                          <a:solidFill>
                            <a:schemeClr val="tx1"/>
                          </a:solidFill>
                          <a:effectLst/>
                          <a:latin typeface="+mn-lt"/>
                          <a:ea typeface="Calibri" panose="020F0502020204030204" pitchFamily="34" charset="0"/>
                          <a:cs typeface="Times New Roman" panose="02020603050405020304" pitchFamily="18" charset="0"/>
                        </a:rPr>
                        <a:t>Arenduspartneri meeskond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panose="020F0502020204030204" pitchFamily="34" charset="0"/>
                          <a:cs typeface="Times New Roman" panose="02020603050405020304" pitchFamily="18" charset="0"/>
                        </a:rPr>
                        <a:t>6. Tegevused, ajakava, eelarve</a:t>
                      </a:r>
                    </a:p>
                    <a:p>
                      <a:pPr marL="171450" indent="-171450">
                        <a:lnSpc>
                          <a:spcPct val="107000"/>
                        </a:lnSpc>
                        <a:spcAft>
                          <a:spcPts val="0"/>
                        </a:spcAft>
                        <a:buFont typeface="Arial" panose="020B0604020202020204" pitchFamily="34" charset="0"/>
                        <a:buChar char="•"/>
                      </a:pPr>
                      <a:r>
                        <a:rPr lang="et-EE" sz="1100" b="0" kern="1200" dirty="0">
                          <a:solidFill>
                            <a:schemeClr val="tx1"/>
                          </a:solidFill>
                          <a:effectLst/>
                          <a:latin typeface="+mn-lt"/>
                          <a:ea typeface="Calibri" panose="020F0502020204030204" pitchFamily="34" charset="0"/>
                          <a:cs typeface="Times New Roman" panose="02020603050405020304" pitchFamily="18" charset="0"/>
                        </a:rPr>
                        <a:t>Projekti kogumaksumuse 400 000.</a:t>
                      </a:r>
                    </a:p>
                    <a:p>
                      <a:pPr marL="171450" indent="-171450">
                        <a:lnSpc>
                          <a:spcPct val="107000"/>
                        </a:lnSpc>
                        <a:spcAft>
                          <a:spcPts val="0"/>
                        </a:spcAft>
                        <a:buFont typeface="Arial" panose="020B0604020202020204" pitchFamily="34" charset="0"/>
                        <a:buChar char="•"/>
                      </a:pPr>
                      <a:r>
                        <a:rPr lang="et-EE" sz="1100" b="0" kern="1200" dirty="0">
                          <a:solidFill>
                            <a:schemeClr val="tx1"/>
                          </a:solidFill>
                          <a:effectLst/>
                          <a:latin typeface="+mn-lt"/>
                          <a:ea typeface="Calibri" panose="020F0502020204030204" pitchFamily="34" charset="0"/>
                          <a:cs typeface="Times New Roman" panose="02020603050405020304" pitchFamily="18" charset="0"/>
                        </a:rPr>
                        <a:t>Töid teostatakse olemasolevate raamlepingute alt.</a:t>
                      </a:r>
                    </a:p>
                    <a:p>
                      <a:pPr marL="171450" indent="-171450">
                        <a:lnSpc>
                          <a:spcPct val="107000"/>
                        </a:lnSpc>
                        <a:spcAft>
                          <a:spcPts val="0"/>
                        </a:spcAft>
                        <a:buFont typeface="Arial" panose="020B0604020202020204" pitchFamily="34" charset="0"/>
                        <a:buChar char="•"/>
                      </a:pPr>
                      <a:r>
                        <a:rPr lang="et-EE" sz="1100" b="0" kern="1200" dirty="0">
                          <a:solidFill>
                            <a:schemeClr val="tx1"/>
                          </a:solidFill>
                          <a:effectLst/>
                          <a:latin typeface="+mn-lt"/>
                          <a:ea typeface="Calibri" panose="020F0502020204030204" pitchFamily="34" charset="0"/>
                          <a:cs typeface="Times New Roman" panose="02020603050405020304" pitchFamily="18" charset="0"/>
                        </a:rPr>
                        <a:t>Arenduste algus sügis 2024, eeldatav lõpp 31.12.2026.</a:t>
                      </a:r>
                    </a:p>
                    <a:p>
                      <a:pPr marL="0" indent="0">
                        <a:lnSpc>
                          <a:spcPct val="107000"/>
                        </a:lnSpc>
                        <a:spcAft>
                          <a:spcPts val="0"/>
                        </a:spcAft>
                        <a:buFont typeface="Arial" panose="020B0604020202020204" pitchFamily="34" charset="0"/>
                        <a:buNone/>
                      </a:pPr>
                      <a:endParaRPr lang="et-EE" sz="1100" b="0" kern="120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panose="020F0502020204030204" pitchFamily="34" charset="0"/>
                          <a:cs typeface="Times New Roman" panose="02020603050405020304" pitchFamily="18" charset="0"/>
                        </a:rPr>
                        <a:t>7. Arendusalgatusete </a:t>
                      </a:r>
                      <a:r>
                        <a:rPr lang="et-EE" sz="1100" b="1" kern="1200" dirty="0" err="1">
                          <a:solidFill>
                            <a:srgbClr val="0000FF"/>
                          </a:solidFill>
                          <a:effectLst/>
                          <a:latin typeface="+mn-lt"/>
                          <a:ea typeface="Calibri" panose="020F0502020204030204" pitchFamily="34" charset="0"/>
                          <a:cs typeface="Times New Roman" panose="02020603050405020304" pitchFamily="18" charset="0"/>
                        </a:rPr>
                        <a:t>eelltingimused</a:t>
                      </a:r>
                      <a:endParaRPr lang="et-EE" sz="1100" b="1" kern="12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b="0" kern="1200" dirty="0">
                          <a:solidFill>
                            <a:schemeClr val="tx1"/>
                          </a:solidFill>
                          <a:effectLst/>
                          <a:latin typeface="+mn-lt"/>
                          <a:ea typeface="Calibri" panose="020F0502020204030204" pitchFamily="34" charset="0"/>
                          <a:cs typeface="Times New Roman" panose="02020603050405020304" pitchFamily="18" charset="0"/>
                        </a:rPr>
                        <a:t>Arendus on MATS infosüsteemi osa, mis  on </a:t>
                      </a:r>
                      <a:r>
                        <a:rPr lang="et-EE" sz="1100" b="0" kern="1200" dirty="0" err="1">
                          <a:solidFill>
                            <a:schemeClr val="tx1"/>
                          </a:solidFill>
                          <a:effectLst/>
                          <a:latin typeface="+mn-lt"/>
                          <a:ea typeface="Calibri" panose="020F0502020204030204" pitchFamily="34" charset="0"/>
                          <a:cs typeface="Times New Roman" panose="02020603050405020304" pitchFamily="18" charset="0"/>
                        </a:rPr>
                        <a:t>RIHA-s</a:t>
                      </a:r>
                      <a:r>
                        <a:rPr lang="et-EE" sz="1100" b="0" kern="1200" dirty="0">
                          <a:solidFill>
                            <a:schemeClr val="tx1"/>
                          </a:solidFill>
                          <a:effectLst/>
                          <a:latin typeface="+mn-lt"/>
                          <a:ea typeface="Calibri" panose="020F0502020204030204" pitchFamily="34" charset="0"/>
                          <a:cs typeface="Times New Roman" panose="02020603050405020304" pitchFamily="18" charset="0"/>
                        </a:rPr>
                        <a:t> kirjeldatud,</a:t>
                      </a: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 PRIA omab ISO sertifikaati 27001:2013.</a:t>
                      </a:r>
                      <a:endParaRPr lang="et-EE" sz="1100" b="0" kern="12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dirty="0">
                          <a:solidFill>
                            <a:schemeClr val="tx1"/>
                          </a:solidFill>
                          <a:effectLst/>
                          <a:latin typeface="+mn-lt"/>
                          <a:ea typeface="+mn-ea"/>
                          <a:cs typeface="+mn-cs"/>
                        </a:rPr>
                        <a:t>Vastavus Arhitektuurinõukogu koostatud e-riigi ristfunktsionaalsete nõuetele (sh pilvekõlbulikkuse ja andmekvaliteedi nõuded)- nõuded on arvesse võetud asutuse enda </a:t>
                      </a:r>
                      <a:r>
                        <a:rPr lang="et-EE" sz="1100" kern="1200" dirty="0" err="1">
                          <a:solidFill>
                            <a:schemeClr val="tx1"/>
                          </a:solidFill>
                          <a:effectLst/>
                          <a:latin typeface="+mn-lt"/>
                          <a:ea typeface="+mn-ea"/>
                          <a:cs typeface="+mn-cs"/>
                        </a:rPr>
                        <a:t>RFNi</a:t>
                      </a:r>
                      <a:r>
                        <a:rPr lang="et-EE" sz="1100" kern="1200" dirty="0">
                          <a:solidFill>
                            <a:schemeClr val="tx1"/>
                          </a:solidFill>
                          <a:effectLst/>
                          <a:latin typeface="+mn-lt"/>
                          <a:ea typeface="+mn-ea"/>
                          <a:cs typeface="+mn-cs"/>
                        </a:rPr>
                        <a:t> koostamisel ning viimane on osa toote üldisest nõudekompletist.</a:t>
                      </a:r>
                      <a:r>
                        <a:rPr lang="et-EE" sz="1100" b="0" kern="1200" dirty="0">
                          <a:solidFill>
                            <a:schemeClr val="tx1"/>
                          </a:solidFill>
                          <a:effectLst/>
                          <a:latin typeface="+mn-lt"/>
                          <a:ea typeface="Calibri" panose="020F0502020204030204" pitchFamily="34" charset="0"/>
                          <a:cs typeface="Times New Roman" panose="02020603050405020304" pitchFamily="18" charset="0"/>
                        </a:rPr>
                        <a:t> </a:t>
                      </a:r>
                    </a:p>
                    <a:p>
                      <a:pPr marL="171450" indent="-171450">
                        <a:lnSpc>
                          <a:spcPct val="107000"/>
                        </a:lnSpc>
                        <a:spcAft>
                          <a:spcPts val="0"/>
                        </a:spcAft>
                        <a:buFont typeface="Arial" panose="020B0604020202020204" pitchFamily="34" charset="0"/>
                        <a:buChar char="•"/>
                      </a:pPr>
                      <a:r>
                        <a:rPr lang="et-EE" sz="1100" b="0" kern="1200" dirty="0">
                          <a:solidFill>
                            <a:schemeClr val="tx1"/>
                          </a:solidFill>
                          <a:effectLst/>
                          <a:latin typeface="+mn-lt"/>
                          <a:ea typeface="Calibri" panose="020F0502020204030204" pitchFamily="34" charset="0"/>
                          <a:cs typeface="Times New Roman" panose="02020603050405020304" pitchFamily="18" charset="0"/>
                        </a:rPr>
                        <a:t>Andmejälgija rakendamine on võimalik</a:t>
                      </a:r>
                    </a:p>
                    <a:p>
                      <a:pPr marL="171450" indent="-171450">
                        <a:lnSpc>
                          <a:spcPct val="107000"/>
                        </a:lnSpc>
                        <a:spcAft>
                          <a:spcPts val="0"/>
                        </a:spcAft>
                        <a:buFont typeface="Arial" panose="020B0604020202020204" pitchFamily="34" charset="0"/>
                        <a:buChar char="•"/>
                      </a:pPr>
                      <a:r>
                        <a:rPr lang="et-EE" sz="1100" b="0" strike="noStrike" kern="1200" baseline="0" dirty="0">
                          <a:solidFill>
                            <a:schemeClr val="tx1"/>
                          </a:solidFill>
                          <a:effectLst/>
                          <a:latin typeface="+mn-lt"/>
                          <a:ea typeface="Calibri" panose="020F0502020204030204" pitchFamily="34" charset="0"/>
                          <a:cs typeface="Times New Roman" panose="02020603050405020304" pitchFamily="18" charset="0"/>
                        </a:rPr>
                        <a:t>Digiteenuste arendamise standard </a:t>
                      </a:r>
                      <a:r>
                        <a:rPr lang="et-EE" sz="1100" kern="1200" dirty="0">
                          <a:solidFill>
                            <a:schemeClr val="tx1"/>
                          </a:solidFill>
                          <a:effectLst/>
                          <a:latin typeface="+mn-lt"/>
                          <a:ea typeface="+mn-ea"/>
                          <a:cs typeface="+mn-cs"/>
                        </a:rPr>
                        <a:t>– arendamisel lähtutakse digiteenuste arendamise aluspõhimõtetest.</a:t>
                      </a:r>
                      <a:endParaRPr lang="et-EE" sz="1100" b="0" strike="sngStrike" kern="1200" baseline="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Peamised võimalikud riskid, sh </a:t>
                      </a:r>
                      <a:r>
                        <a:rPr lang="et-EE" sz="1100" b="0" kern="1200" baseline="0" dirty="0" err="1">
                          <a:solidFill>
                            <a:schemeClr val="tx1"/>
                          </a:solidFill>
                          <a:effectLst/>
                          <a:latin typeface="+mn-lt"/>
                          <a:ea typeface="Calibri" panose="020F0502020204030204" pitchFamily="34" charset="0"/>
                          <a:cs typeface="Times New Roman" panose="02020603050405020304" pitchFamily="18" charset="0"/>
                        </a:rPr>
                        <a:t>küberriskid</a:t>
                      </a: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 </a:t>
                      </a:r>
                      <a:endParaRPr lang="et-EE" sz="1100" b="1" u="sng" kern="1200" baseline="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Õigusliku regulatsiooni muudatuste hetkeseis ja plaanid – takistused puuduvad</a:t>
                      </a:r>
                      <a:endParaRPr lang="et-EE" sz="1100" kern="12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baseline="0" dirty="0">
                          <a:solidFill>
                            <a:schemeClr val="tx1"/>
                          </a:solidFill>
                          <a:effectLst/>
                          <a:latin typeface="+mn-lt"/>
                          <a:ea typeface="Calibri" panose="020F0502020204030204" pitchFamily="34" charset="0"/>
                          <a:cs typeface="Times New Roman" panose="02020603050405020304" pitchFamily="18" charset="0"/>
                        </a:rPr>
                        <a:t>Taaskasutatavus – võtame aluseks teiste asutuste loodud Veera komponente.</a:t>
                      </a:r>
                      <a:endParaRPr lang="en-GB" sz="1100" b="0" kern="1200" baseline="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921957">
                <a:tc>
                  <a:txBody>
                    <a:bodyPr/>
                    <a:lstStyle/>
                    <a:p>
                      <a:pPr marL="107315" indent="-90170">
                        <a:lnSpc>
                          <a:spcPct val="107000"/>
                        </a:lnSpc>
                        <a:spcAft>
                          <a:spcPts val="0"/>
                        </a:spcAft>
                      </a:pPr>
                      <a:r>
                        <a:rPr lang="et-EE" sz="1100" b="1" dirty="0">
                          <a:solidFill>
                            <a:srgbClr val="0000FF"/>
                          </a:solidFill>
                          <a:effectLst/>
                          <a:latin typeface="+mn-lt"/>
                          <a:ea typeface="Calibri" panose="020F0502020204030204" pitchFamily="34" charset="0"/>
                          <a:cs typeface="Times New Roman" panose="02020603050405020304" pitchFamily="18" charset="0"/>
                        </a:rPr>
                        <a:t>8. Kasutajate grupid, kolmandad osapooled</a:t>
                      </a:r>
                      <a:endParaRPr lang="en-GB" sz="11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dirty="0">
                          <a:effectLst/>
                          <a:latin typeface="+mn-lt"/>
                          <a:ea typeface="Calibri" panose="020F0502020204030204" pitchFamily="34" charset="0"/>
                          <a:cs typeface="Times New Roman" panose="02020603050405020304" pitchFamily="18" charset="0"/>
                        </a:rPr>
                        <a:t>Kasusaajad on kõik e-PRIA kasutajad, PRIA kliendid ning PRIA teenistujad, kokku umbes 50 000 kasusaajat.</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panose="020F0502020204030204" pitchFamily="34" charset="0"/>
                          <a:cs typeface="Times New Roman" panose="02020603050405020304" pitchFamily="18" charset="0"/>
                        </a:rPr>
                        <a:t>9. Projekti innovaatilisus</a:t>
                      </a:r>
                      <a:endParaRPr lang="en-GB" sz="1100" b="0" kern="12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panose="020F0502020204030204" pitchFamily="34" charset="0"/>
                          <a:cs typeface="Times New Roman" panose="02020603050405020304" pitchFamily="18" charset="0"/>
                        </a:rPr>
                        <a:t>Projekti käigus uuendatakse tehnoloogilist raamistikku, äriloogiliselt ega visuaalselt infosüsteeme/e-teenuseid oluliselt ei muudeta.</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panose="020F0502020204030204" pitchFamily="34" charset="0"/>
                          <a:cs typeface="Times New Roman" panose="02020603050405020304" pitchFamily="18" charset="0"/>
                        </a:rPr>
                        <a:t>10. Jätkusuutlikkus</a:t>
                      </a:r>
                      <a:endParaRPr lang="en-GB" sz="1100" b="0" kern="12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Projekti tulemusena loodud taaskasutatavaid komponente saab kasutada teistes arendusprojektides.</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PRIA infosüsteemide hooldus kaetakse PRIA baas IT eelarvest.</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2819178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FE2BE80-1AF3-7D56-4F4B-F4F8B2DC3A69}"/>
              </a:ext>
            </a:extLst>
          </p:cNvPr>
          <p:cNvSpPr>
            <a:spLocks noGrp="1"/>
          </p:cNvSpPr>
          <p:nvPr>
            <p:ph idx="1"/>
          </p:nvPr>
        </p:nvSpPr>
        <p:spPr>
          <a:xfrm>
            <a:off x="319485" y="1404045"/>
            <a:ext cx="11004748" cy="5256584"/>
          </a:xfrm>
        </p:spPr>
        <p:txBody>
          <a:bodyPr>
            <a:normAutofit fontScale="77500" lnSpcReduction="20000"/>
          </a:bodyPr>
          <a:lstStyle/>
          <a:p>
            <a:pPr marL="0" indent="0">
              <a:buNone/>
            </a:pPr>
            <a:r>
              <a:rPr lang="et-EE" b="1" dirty="0"/>
              <a:t>Probleem</a:t>
            </a:r>
            <a:r>
              <a:rPr lang="et-EE" dirty="0"/>
              <a:t>: Uue perioodi meetmete nõuete kontroll on ajamahukas ja keeruline ning ei ole võimalik kasutada eelmise perioodi automaatseid lahendusi. </a:t>
            </a:r>
          </a:p>
          <a:p>
            <a:pPr marL="0" indent="0">
              <a:buNone/>
            </a:pPr>
            <a:endParaRPr lang="et-EE" sz="1600" b="1" dirty="0"/>
          </a:p>
          <a:p>
            <a:pPr marL="0" indent="0">
              <a:buNone/>
            </a:pPr>
            <a:r>
              <a:rPr lang="et-EE" b="1" dirty="0"/>
              <a:t>Eesmärk</a:t>
            </a:r>
            <a:r>
              <a:rPr lang="et-EE" dirty="0"/>
              <a:t>: PRIA haldusotsustes ja toimingitus </a:t>
            </a:r>
            <a:r>
              <a:rPr lang="et-EE" b="1" dirty="0"/>
              <a:t>tehisintellekti kasutusele</a:t>
            </a:r>
            <a:r>
              <a:rPr lang="et-EE" dirty="0"/>
              <a:t> </a:t>
            </a:r>
            <a:r>
              <a:rPr lang="et-EE" b="1" dirty="0"/>
              <a:t>võtmine</a:t>
            </a:r>
            <a:r>
              <a:rPr lang="et-EE" dirty="0"/>
              <a:t> ning selleks vajaliku </a:t>
            </a:r>
            <a:r>
              <a:rPr lang="et-EE" b="1" dirty="0"/>
              <a:t>õigusliku analüüsi </a:t>
            </a:r>
            <a:r>
              <a:rPr lang="et-EE" dirty="0"/>
              <a:t>läbiviimine ja praktika kujundamine. </a:t>
            </a:r>
            <a:r>
              <a:rPr lang="et-EE" sz="2100" dirty="0"/>
              <a:t>Piloodiks on äriplaanide ja finanstprognooside analüüs AI abil (koostöös Leedu Maksegentuuriga).</a:t>
            </a:r>
          </a:p>
          <a:p>
            <a:pPr marL="0" indent="0">
              <a:buNone/>
            </a:pPr>
            <a:endParaRPr lang="et-EE" sz="1800" dirty="0"/>
          </a:p>
          <a:p>
            <a:pPr marL="0" indent="0">
              <a:buNone/>
            </a:pPr>
            <a:r>
              <a:rPr lang="et-EE" b="1" dirty="0"/>
              <a:t>Tulemus ja tasuvusanalüüs: </a:t>
            </a:r>
          </a:p>
          <a:p>
            <a:pPr marL="0" indent="0">
              <a:buNone/>
            </a:pPr>
            <a:r>
              <a:rPr lang="et-EE" sz="2600" dirty="0">
                <a:solidFill>
                  <a:srgbClr val="0084D1"/>
                </a:solidFill>
              </a:rPr>
              <a:t>Majanduslik võit </a:t>
            </a:r>
            <a:r>
              <a:rPr lang="et-EE" sz="2600" dirty="0"/>
              <a:t>= Tulu </a:t>
            </a:r>
            <a:r>
              <a:rPr lang="et-EE" sz="2600" dirty="0">
                <a:ea typeface="Times New Roman" panose="02020603050405020304" pitchFamily="18" charset="0"/>
                <a:cs typeface="Times New Roman" panose="02020603050405020304" pitchFamily="18" charset="0"/>
              </a:rPr>
              <a:t>1 315 589 eurot </a:t>
            </a:r>
            <a:r>
              <a:rPr lang="et-EE" sz="2600" dirty="0"/>
              <a:t>– Investeering 376 188 eurot = </a:t>
            </a:r>
            <a:r>
              <a:rPr lang="et-EE" sz="2600" b="1" u="sng" dirty="0"/>
              <a:t>1 miljon</a:t>
            </a:r>
            <a:r>
              <a:rPr lang="et-EE" sz="2600" dirty="0"/>
              <a:t>!</a:t>
            </a:r>
          </a:p>
          <a:p>
            <a:pPr>
              <a:buFontTx/>
              <a:buChar char="-"/>
            </a:pPr>
            <a:r>
              <a:rPr lang="et-EE" sz="2100" dirty="0"/>
              <a:t>Ca 1 900 investeeringutaotlust võimalik menetleda AI abil</a:t>
            </a:r>
          </a:p>
          <a:p>
            <a:pPr>
              <a:buFontTx/>
              <a:buChar char="-"/>
            </a:pPr>
            <a:r>
              <a:rPr lang="et-EE" sz="2100" dirty="0"/>
              <a:t>Ajakulu äriplaani, finnatsprognoosi, innovatsiooni ja rohepöördega seotud nõuete mentlemisel ca 20 tundi  * 1 900 taotlust = ca 40 000 töötundi ehk 28 lisainimest on võiamalik jätta lisaks värbamata!</a:t>
            </a:r>
          </a:p>
          <a:p>
            <a:pPr>
              <a:buFontTx/>
              <a:buChar char="-"/>
            </a:pPr>
            <a:r>
              <a:rPr lang="et-EE" sz="2100" dirty="0"/>
              <a:t>Ca 1,3 milj eurot lisa tööjõukulu hoiab riik kokku!</a:t>
            </a:r>
          </a:p>
          <a:p>
            <a:pPr marL="0" indent="0">
              <a:buNone/>
            </a:pPr>
            <a:r>
              <a:rPr lang="et-EE" sz="2600" dirty="0">
                <a:solidFill>
                  <a:srgbClr val="0084D1"/>
                </a:solidFill>
              </a:rPr>
              <a:t>Kliendi võit </a:t>
            </a:r>
            <a:r>
              <a:rPr lang="et-EE" sz="2600" dirty="0"/>
              <a:t>= Läbi lühema taotluste hindamisperioodi, on võimalik kliendil alustada oma projekti elluviimist varem </a:t>
            </a:r>
            <a:r>
              <a:rPr lang="et-EE" sz="2300" dirty="0"/>
              <a:t>(</a:t>
            </a:r>
            <a:r>
              <a:rPr lang="et-EE" sz="2300" dirty="0">
                <a:ea typeface="Calibri" panose="020F0502020204030204" pitchFamily="34" charset="0"/>
                <a:cs typeface="Times New Roman" panose="02020603050405020304" pitchFamily="18" charset="0"/>
              </a:rPr>
              <a:t>nt kui 10 miljonit eurot 3 kuud kiiremini majandusse suunata annab 2% aastase inflatsiooni juures võitu 50 000 eurot)</a:t>
            </a:r>
          </a:p>
          <a:p>
            <a:pPr marL="0" indent="0">
              <a:buNone/>
            </a:pPr>
            <a:endParaRPr lang="et-EE" sz="2300" dirty="0">
              <a:cs typeface="Times New Roman" panose="02020603050405020304" pitchFamily="18" charset="0"/>
            </a:endParaRPr>
          </a:p>
          <a:p>
            <a:pPr marL="0" indent="0">
              <a:buNone/>
            </a:pPr>
            <a:r>
              <a:rPr lang="et-EE" sz="2700" b="1" dirty="0">
                <a:cs typeface="Times New Roman" panose="02020603050405020304" pitchFamily="18" charset="0"/>
              </a:rPr>
              <a:t>Panus Arengukvadesse ja Strateegiatesse:</a:t>
            </a:r>
          </a:p>
          <a:p>
            <a:pPr>
              <a:buFontTx/>
              <a:buChar char="-"/>
            </a:pPr>
            <a:r>
              <a:rPr lang="et-EE" sz="2700" dirty="0">
                <a:cs typeface="Times New Roman" panose="02020603050405020304" pitchFamily="18" charset="0"/>
              </a:rPr>
              <a:t>Digiriigi arengukava – Krativäeline riik</a:t>
            </a:r>
          </a:p>
          <a:p>
            <a:pPr>
              <a:buFontTx/>
              <a:buChar char="-"/>
            </a:pPr>
            <a:r>
              <a:rPr lang="et-EE" sz="2700" dirty="0">
                <a:cs typeface="Times New Roman" panose="02020603050405020304" pitchFamily="18" charset="0"/>
              </a:rPr>
              <a:t>Tehisintellekti tegevuskava 2024 – 2026</a:t>
            </a:r>
          </a:p>
          <a:p>
            <a:pPr>
              <a:buFontTx/>
              <a:buChar char="-"/>
            </a:pPr>
            <a:r>
              <a:rPr lang="et-EE" sz="2700" dirty="0">
                <a:cs typeface="Times New Roman" panose="02020603050405020304" pitchFamily="18" charset="0"/>
              </a:rPr>
              <a:t>PRIA Arengukava</a:t>
            </a:r>
            <a:endParaRPr lang="et-EE" sz="2700" dirty="0"/>
          </a:p>
          <a:p>
            <a:pPr marL="0" indent="0">
              <a:buNone/>
            </a:pPr>
            <a:endParaRPr lang="et-EE" dirty="0"/>
          </a:p>
        </p:txBody>
      </p:sp>
      <p:sp>
        <p:nvSpPr>
          <p:cNvPr id="10" name="Title 1">
            <a:extLst>
              <a:ext uri="{FF2B5EF4-FFF2-40B4-BE49-F238E27FC236}">
                <a16:creationId xmlns:a16="http://schemas.microsoft.com/office/drawing/2014/main" id="{AF718FCE-5FA1-CB5D-A442-01E42B3244DA}"/>
              </a:ext>
            </a:extLst>
          </p:cNvPr>
          <p:cNvSpPr>
            <a:spLocks noGrp="1"/>
          </p:cNvSpPr>
          <p:nvPr>
            <p:ph type="title"/>
          </p:nvPr>
        </p:nvSpPr>
        <p:spPr>
          <a:xfrm>
            <a:off x="767328" y="303072"/>
            <a:ext cx="10339754" cy="823825"/>
          </a:xfrm>
        </p:spPr>
        <p:txBody>
          <a:bodyPr vert="horz" lIns="91440" tIns="45720" rIns="91440" bIns="45720" rtlCol="0" anchor="ctr">
            <a:normAutofit fontScale="90000"/>
          </a:bodyPr>
          <a:lstStyle/>
          <a:p>
            <a:pPr algn="ctr"/>
            <a:r>
              <a:rPr lang="et-EE" sz="4000" dirty="0">
                <a:solidFill>
                  <a:srgbClr val="0000CC"/>
                </a:solidFill>
                <a:latin typeface="Aino Headline" panose="020B0303040504020204" pitchFamily="34" charset="0"/>
              </a:rPr>
              <a:t>KRATI INTEGRATSIOON PRIA MENETLUSPROTSESSIDESSE</a:t>
            </a:r>
          </a:p>
        </p:txBody>
      </p:sp>
    </p:spTree>
    <p:extLst>
      <p:ext uri="{BB962C8B-B14F-4D97-AF65-F5344CB8AC3E}">
        <p14:creationId xmlns:p14="http://schemas.microsoft.com/office/powerpoint/2010/main" val="387443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u kohatäide 10"/>
          <p:cNvGraphicFramePr>
            <a:graphicFrameLocks noGrp="1"/>
          </p:cNvGraphicFramePr>
          <p:nvPr>
            <p:ph idx="1"/>
            <p:extLst>
              <p:ext uri="{D42A27DB-BD31-4B8C-83A1-F6EECF244321}">
                <p14:modId xmlns:p14="http://schemas.microsoft.com/office/powerpoint/2010/main" val="847102424"/>
              </p:ext>
            </p:extLst>
          </p:nvPr>
        </p:nvGraphicFramePr>
        <p:xfrm>
          <a:off x="0" y="0"/>
          <a:ext cx="12190583" cy="7201530"/>
        </p:xfrm>
        <a:graphic>
          <a:graphicData uri="http://schemas.openxmlformats.org/drawingml/2006/table">
            <a:tbl>
              <a:tblPr firstRow="1" firstCol="1" bandRow="1"/>
              <a:tblGrid>
                <a:gridCol w="4440064">
                  <a:extLst>
                    <a:ext uri="{9D8B030D-6E8A-4147-A177-3AD203B41FA5}">
                      <a16:colId xmlns:a16="http://schemas.microsoft.com/office/drawing/2014/main" val="1078582206"/>
                    </a:ext>
                  </a:extLst>
                </a:gridCol>
                <a:gridCol w="4485496">
                  <a:extLst>
                    <a:ext uri="{9D8B030D-6E8A-4147-A177-3AD203B41FA5}">
                      <a16:colId xmlns:a16="http://schemas.microsoft.com/office/drawing/2014/main" val="540222432"/>
                    </a:ext>
                  </a:extLst>
                </a:gridCol>
                <a:gridCol w="3265023">
                  <a:extLst>
                    <a:ext uri="{9D8B030D-6E8A-4147-A177-3AD203B41FA5}">
                      <a16:colId xmlns:a16="http://schemas.microsoft.com/office/drawing/2014/main" val="89925652"/>
                    </a:ext>
                  </a:extLst>
                </a:gridCol>
              </a:tblGrid>
              <a:tr h="217856">
                <a:tc gridSpan="3">
                  <a:txBody>
                    <a:bodyPr/>
                    <a:lstStyle/>
                    <a:p>
                      <a:pPr>
                        <a:lnSpc>
                          <a:spcPct val="107000"/>
                        </a:lnSpc>
                        <a:spcAft>
                          <a:spcPts val="0"/>
                        </a:spcAft>
                      </a:pPr>
                      <a:r>
                        <a:rPr lang="et-EE" sz="800" b="1" kern="1200" dirty="0">
                          <a:solidFill>
                            <a:srgbClr val="0000FF"/>
                          </a:solidFill>
                          <a:effectLst/>
                          <a:latin typeface="+mn-lt"/>
                          <a:ea typeface="Calibri" panose="020F0502020204030204" pitchFamily="34" charset="0"/>
                          <a:cs typeface="Times New Roman" panose="02020603050405020304" pitchFamily="18" charset="0"/>
                        </a:rPr>
                        <a:t>PRIA/SF projekt/Krati integratsioon asutusse.  </a:t>
                      </a:r>
                      <a:r>
                        <a:rPr lang="et-EE" sz="800" b="1" kern="1200" dirty="0">
                          <a:solidFill>
                            <a:schemeClr val="tx1"/>
                          </a:solidFill>
                          <a:effectLst/>
                          <a:latin typeface="+mn-lt"/>
                          <a:ea typeface="Calibri" panose="020F0502020204030204" pitchFamily="34" charset="0"/>
                          <a:cs typeface="Times New Roman" panose="02020603050405020304" pitchFamily="18" charset="0"/>
                        </a:rPr>
                        <a:t>376 188 </a:t>
                      </a:r>
                      <a:r>
                        <a:rPr lang="et-EE" sz="800" b="1" kern="1200" dirty="0">
                          <a:solidFill>
                            <a:schemeClr val="tx1"/>
                          </a:solidFill>
                          <a:effectLst/>
                          <a:latin typeface="+mn-lt"/>
                          <a:ea typeface="Calibri"/>
                          <a:cs typeface="Times New Roman"/>
                        </a:rPr>
                        <a:t>€ </a:t>
                      </a:r>
                      <a:r>
                        <a:rPr lang="et-EE" sz="800" b="1" noProof="1">
                          <a:solidFill>
                            <a:schemeClr val="tx1"/>
                          </a:solidFill>
                          <a:latin typeface="+mn-lt"/>
                        </a:rPr>
                        <a:t>/ 2025 lõpuni taotleme 208 184</a:t>
                      </a:r>
                      <a:r>
                        <a:rPr lang="et-EE" sz="800" b="1" kern="1200" dirty="0">
                          <a:solidFill>
                            <a:schemeClr val="tx1"/>
                          </a:solidFill>
                          <a:effectLst/>
                          <a:latin typeface="+mn-lt"/>
                          <a:ea typeface="Calibri"/>
                          <a:cs typeface="Times New Roman"/>
                        </a:rPr>
                        <a:t>€</a:t>
                      </a:r>
                      <a:endParaRPr lang="en-GB" sz="800" b="1" kern="1200" dirty="0">
                        <a:solidFill>
                          <a:srgbClr val="FF0000"/>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860278">
                <a:tc gridSpan="2">
                  <a:txBody>
                    <a:bodyPr/>
                    <a:lstStyle/>
                    <a:p>
                      <a:pPr>
                        <a:lnSpc>
                          <a:spcPct val="107000"/>
                        </a:lnSpc>
                        <a:spcAft>
                          <a:spcPts val="0"/>
                        </a:spcAft>
                      </a:pPr>
                      <a:r>
                        <a:rPr lang="et-EE" sz="800" b="1" dirty="0">
                          <a:solidFill>
                            <a:srgbClr val="0000FF"/>
                          </a:solidFill>
                          <a:effectLst/>
                          <a:latin typeface="+mn-lt"/>
                          <a:ea typeface="Calibri" panose="020F0502020204030204" pitchFamily="34" charset="0"/>
                          <a:cs typeface="Times New Roman" panose="02020603050405020304" pitchFamily="18" charset="0"/>
                        </a:rPr>
                        <a:t>1. </a:t>
                      </a:r>
                      <a:r>
                        <a:rPr lang="et-EE" sz="800" b="1" kern="1200" dirty="0">
                          <a:solidFill>
                            <a:srgbClr val="0000FF"/>
                          </a:solidFill>
                          <a:effectLst/>
                          <a:latin typeface="+mn-lt"/>
                          <a:ea typeface="Calibri" panose="020F0502020204030204" pitchFamily="34" charset="0"/>
                          <a:cs typeface="Times New Roman" panose="02020603050405020304" pitchFamily="18" charset="0"/>
                        </a:rPr>
                        <a:t>Probleem</a:t>
                      </a:r>
                      <a:r>
                        <a:rPr lang="et-EE" sz="800" b="0" kern="1200" dirty="0">
                          <a:solidFill>
                            <a:schemeClr val="tx1"/>
                          </a:solidFill>
                          <a:effectLst/>
                          <a:latin typeface="+mn-lt"/>
                          <a:ea typeface="Calibri" panose="020F0502020204030204" pitchFamily="34" charset="0"/>
                          <a:cs typeface="Times New Roman" panose="02020603050405020304" pitchFamily="18" charset="0"/>
                        </a:rPr>
                        <a:t> MAK 2014-2020 perioodil loodi nõuded, mis lähtusid matemaatilistest valemitest ja mida sai hinnata läbi IT süsteemi ühe nupuvajutusega. ÜPP 2023-2027 periood on toonud sisust lähtuvad subjektiivsed nõuded, mille läbitöötamine võtab kordades rohkem aega ja inimressurssi. </a:t>
                      </a:r>
                      <a:endParaRPr lang="en-GB" sz="800" b="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676755" rtl="0" eaLnBrk="1" fontAlgn="auto" latinLnBrk="0" hangingPunct="1">
                        <a:lnSpc>
                          <a:spcPct val="107000"/>
                        </a:lnSpc>
                        <a:spcBef>
                          <a:spcPts val="0"/>
                        </a:spcBef>
                        <a:spcAft>
                          <a:spcPts val="0"/>
                        </a:spcAft>
                        <a:buClrTx/>
                        <a:buSzTx/>
                        <a:buFontTx/>
                        <a:buNone/>
                        <a:tabLst/>
                        <a:defRPr/>
                      </a:pPr>
                      <a:r>
                        <a:rPr lang="et-EE" sz="800" b="1" dirty="0">
                          <a:solidFill>
                            <a:srgbClr val="0000FF"/>
                          </a:solidFill>
                          <a:effectLst/>
                          <a:latin typeface="+mn-lt"/>
                          <a:ea typeface="Calibri" panose="020F0502020204030204" pitchFamily="34" charset="0"/>
                          <a:cs typeface="Times New Roman" panose="02020603050405020304" pitchFamily="18" charset="0"/>
                        </a:rPr>
                        <a:t>1.1 RES IKT/Arendusprojekti eesmärk</a:t>
                      </a:r>
                      <a:r>
                        <a:rPr lang="et-EE" sz="800" dirty="0">
                          <a:solidFill>
                            <a:srgbClr val="0000FF"/>
                          </a:solidFill>
                          <a:effectLst/>
                          <a:latin typeface="+mn-lt"/>
                          <a:ea typeface="Calibri" panose="020F0502020204030204" pitchFamily="34" charset="0"/>
                          <a:cs typeface="Times New Roman" panose="02020603050405020304" pitchFamily="18" charset="0"/>
                        </a:rPr>
                        <a:t> </a:t>
                      </a:r>
                      <a:r>
                        <a:rPr lang="et-EE" sz="800" dirty="0">
                          <a:solidFill>
                            <a:schemeClr val="tx1"/>
                          </a:solidFill>
                          <a:effectLst/>
                          <a:latin typeface="+mn-lt"/>
                          <a:ea typeface="Calibri" panose="020F0502020204030204" pitchFamily="34" charset="0"/>
                          <a:cs typeface="Times New Roman" panose="02020603050405020304" pitchFamily="18" charset="0"/>
                        </a:rPr>
                        <a:t>Peamine eesmärk on asutusse integreerita kratt kasutades kombineeritud riist- ja tarkvaralahendust. Kratt annab võimaluse töödelda taotluste ja taotlustega kaasa pandud lisadokumentide sisu kordades kiiremini kui inimene tänu suunatud küsimustele (</a:t>
                      </a:r>
                      <a:r>
                        <a:rPr lang="et-EE" sz="800" i="1" dirty="0" err="1">
                          <a:solidFill>
                            <a:schemeClr val="tx1"/>
                          </a:solidFill>
                          <a:effectLst/>
                          <a:latin typeface="+mn-lt"/>
                          <a:ea typeface="Calibri" panose="020F0502020204030204" pitchFamily="34" charset="0"/>
                          <a:cs typeface="Times New Roman" panose="02020603050405020304" pitchFamily="18" charset="0"/>
                        </a:rPr>
                        <a:t>prompt</a:t>
                      </a:r>
                      <a:r>
                        <a:rPr lang="et-EE" sz="800" dirty="0">
                          <a:solidFill>
                            <a:schemeClr val="tx1"/>
                          </a:solidFill>
                          <a:effectLst/>
                          <a:latin typeface="+mn-lt"/>
                          <a:ea typeface="Calibri" panose="020F0502020204030204" pitchFamily="34" charset="0"/>
                          <a:cs typeface="Times New Roman" panose="02020603050405020304" pitchFamily="18" charset="0"/>
                        </a:rPr>
                        <a:t>). Peaeesmärgi täitmiseks on mitu alameesmärki. Need loovad aluse krati suuremaks integratsiooniks asutuse siseselt, mis omakorda aitab täita asutuse arengukava eesmärke ja astub sammu lähedamale personaalse riigi lahendusele: 1) Krati kasutamise õiguslik raamistik läbi praktika; 2) Krati kasutamise võimalused riigi hallatavates registrites (millised õigused ja piirangud saab talle omistada); 3) Krati kasutamise praktilised kogemused, mida teistele asutustele jagada. </a:t>
                      </a:r>
                    </a:p>
                    <a:p>
                      <a:pPr>
                        <a:lnSpc>
                          <a:spcPct val="107000"/>
                        </a:lnSpc>
                        <a:spcAft>
                          <a:spcPts val="0"/>
                        </a:spcAft>
                      </a:pPr>
                      <a:r>
                        <a:rPr lang="et-EE" sz="800" b="1" kern="1200" baseline="0" dirty="0">
                          <a:solidFill>
                            <a:srgbClr val="0000FF"/>
                          </a:solidFill>
                          <a:effectLst/>
                          <a:latin typeface="+mn-lt"/>
                          <a:ea typeface="Calibri" panose="020F0502020204030204" pitchFamily="34" charset="0"/>
                          <a:cs typeface="Times New Roman" panose="02020603050405020304" pitchFamily="18" charset="0"/>
                        </a:rPr>
                        <a:t>1.2 </a:t>
                      </a:r>
                      <a:r>
                        <a:rPr lang="et-EE" sz="800" b="1" kern="1200" baseline="0" dirty="0" err="1">
                          <a:solidFill>
                            <a:srgbClr val="0000FF"/>
                          </a:solidFill>
                          <a:effectLst/>
                          <a:latin typeface="+mn-lt"/>
                          <a:ea typeface="Calibri" panose="020F0502020204030204" pitchFamily="34" charset="0"/>
                          <a:cs typeface="Times New Roman" panose="02020603050405020304" pitchFamily="18" charset="0"/>
                        </a:rPr>
                        <a:t>RESi</a:t>
                      </a:r>
                      <a:r>
                        <a:rPr lang="et-EE" sz="800" b="1" kern="1200" baseline="0" dirty="0">
                          <a:solidFill>
                            <a:srgbClr val="0000FF"/>
                          </a:solidFill>
                          <a:effectLst/>
                          <a:latin typeface="+mn-lt"/>
                          <a:ea typeface="Calibri" panose="020F0502020204030204" pitchFamily="34" charset="0"/>
                          <a:cs typeface="Times New Roman" panose="02020603050405020304" pitchFamily="18" charset="0"/>
                        </a:rPr>
                        <a:t> lisataotlusega seos</a:t>
                      </a:r>
                      <a:r>
                        <a:rPr lang="et-EE" sz="800" strike="noStrike" kern="1200" baseline="0" dirty="0">
                          <a:solidFill>
                            <a:schemeClr val="tx1"/>
                          </a:solidFill>
                          <a:effectLst/>
                          <a:latin typeface="+mn-lt"/>
                          <a:ea typeface="Calibri" panose="020F0502020204030204" pitchFamily="34" charset="0"/>
                          <a:cs typeface="Times New Roman" panose="02020603050405020304" pitchFamily="18" charset="0"/>
                        </a:rPr>
                        <a:t> Puudub, arendused on planeeritud SF eelarvest.</a:t>
                      </a:r>
                    </a:p>
                    <a:p>
                      <a:pPr>
                        <a:lnSpc>
                          <a:spcPct val="107000"/>
                        </a:lnSpc>
                        <a:spcAft>
                          <a:spcPts val="0"/>
                        </a:spcAft>
                      </a:pPr>
                      <a:r>
                        <a:rPr lang="et-EE" sz="800" b="1" kern="1200" baseline="0" dirty="0">
                          <a:solidFill>
                            <a:srgbClr val="0000FF"/>
                          </a:solidFill>
                          <a:effectLst/>
                          <a:latin typeface="+mn-lt"/>
                          <a:ea typeface="Calibri" panose="020F0502020204030204" pitchFamily="34" charset="0"/>
                          <a:cs typeface="Times New Roman" panose="02020603050405020304" pitchFamily="18" charset="0"/>
                        </a:rPr>
                        <a:t>1.3 Mitterahastamise tagajärg</a:t>
                      </a:r>
                      <a:r>
                        <a:rPr lang="et-EE" sz="800" b="0" kern="1200" baseline="0" dirty="0">
                          <a:solidFill>
                            <a:schemeClr val="tx1"/>
                          </a:solidFill>
                          <a:effectLst/>
                          <a:latin typeface="+mn-lt"/>
                          <a:ea typeface="Calibri" panose="020F0502020204030204" pitchFamily="34" charset="0"/>
                          <a:cs typeface="Times New Roman" panose="02020603050405020304" pitchFamily="18" charset="0"/>
                        </a:rPr>
                        <a:t>: Võimeka uue innovaatilise lahenduse asemel tuleb hankida juurde inimressurssi, et muutunud nõuete ja suurenenud halduskoormusega hakkama saada – kogukulu umbes 1 315 589 eurot.</a:t>
                      </a:r>
                      <a:endParaRPr lang="et-EE" sz="800" b="0" i="1" kern="1200" baseline="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800" b="1" kern="1200" dirty="0">
                          <a:solidFill>
                            <a:srgbClr val="0000FF"/>
                          </a:solidFill>
                          <a:effectLst/>
                          <a:latin typeface="+mn-lt"/>
                          <a:ea typeface="Calibri" panose="020F0502020204030204" pitchFamily="34" charset="0"/>
                          <a:cs typeface="Times New Roman" panose="02020603050405020304" pitchFamily="18" charset="0"/>
                        </a:rPr>
                        <a:t>1.4  Panustab arengukava suundadesse: </a:t>
                      </a:r>
                    </a:p>
                    <a:p>
                      <a:r>
                        <a:rPr lang="et-EE" sz="800" b="0" kern="1200" dirty="0" err="1">
                          <a:solidFill>
                            <a:schemeClr val="tx1"/>
                          </a:solidFill>
                          <a:effectLst/>
                          <a:latin typeface="+mn-lt"/>
                          <a:ea typeface="Calibri" panose="020F0502020204030204" pitchFamily="34" charset="0"/>
                          <a:cs typeface="Times New Roman" panose="02020603050405020304" pitchFamily="18" charset="0"/>
                        </a:rPr>
                        <a:t>Krativäeline</a:t>
                      </a:r>
                      <a:r>
                        <a:rPr lang="et-EE" sz="800" b="0" kern="1200" dirty="0">
                          <a:solidFill>
                            <a:schemeClr val="tx1"/>
                          </a:solidFill>
                          <a:effectLst/>
                          <a:latin typeface="+mn-lt"/>
                          <a:ea typeface="Calibri" panose="020F0502020204030204" pitchFamily="34" charset="0"/>
                          <a:cs typeface="Times New Roman" panose="02020603050405020304" pitchFamily="18" charset="0"/>
                        </a:rPr>
                        <a:t> riik – krattide abil on tehtud avalikus sektoris uus tõhusushüpe</a:t>
                      </a:r>
                      <a:endParaRPr lang="en-US" sz="800" b="0" dirty="0">
                        <a:solidFill>
                          <a:schemeClr val="tx1"/>
                        </a:solidFill>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829374">
                <a:tc>
                  <a:txBody>
                    <a:bodyPr/>
                    <a:lstStyle/>
                    <a:p>
                      <a:pPr>
                        <a:lnSpc>
                          <a:spcPct val="107000"/>
                        </a:lnSpc>
                        <a:spcAft>
                          <a:spcPts val="0"/>
                        </a:spcAft>
                      </a:pPr>
                      <a:r>
                        <a:rPr lang="et-EE" sz="800" b="1" dirty="0">
                          <a:solidFill>
                            <a:srgbClr val="0000FF"/>
                          </a:solidFill>
                          <a:effectLst/>
                          <a:latin typeface="+mn-lt"/>
                          <a:ea typeface="Times New Roman" panose="02020603050405020304" pitchFamily="18" charset="0"/>
                          <a:cs typeface="Times New Roman" panose="02020603050405020304" pitchFamily="18" charset="0"/>
                        </a:rPr>
                        <a:t>2. Hetkeolukord</a:t>
                      </a:r>
                    </a:p>
                    <a:p>
                      <a:pPr marL="171450" indent="-171450">
                        <a:lnSpc>
                          <a:spcPct val="107000"/>
                        </a:lnSpc>
                        <a:spcAft>
                          <a:spcPts val="0"/>
                        </a:spcAft>
                        <a:buFont typeface="Arial" panose="020B0604020202020204" pitchFamily="34" charset="0"/>
                        <a:buChar char="•"/>
                      </a:pPr>
                      <a:r>
                        <a:rPr lang="et-EE" sz="800" b="0" i="0" dirty="0">
                          <a:solidFill>
                            <a:schemeClr val="tx1"/>
                          </a:solidFill>
                          <a:effectLst/>
                          <a:latin typeface="+mn-lt"/>
                          <a:ea typeface="Times New Roman" panose="02020603050405020304" pitchFamily="18" charset="0"/>
                          <a:cs typeface="Times New Roman" panose="02020603050405020304" pitchFamily="18" charset="0"/>
                        </a:rPr>
                        <a:t>ÜPP perioodi taotluste prognoositav maht on umbes 1900 tk</a:t>
                      </a:r>
                    </a:p>
                    <a:p>
                      <a:pPr marL="171450" indent="-171450">
                        <a:lnSpc>
                          <a:spcPct val="107000"/>
                        </a:lnSpc>
                        <a:spcAft>
                          <a:spcPts val="0"/>
                        </a:spcAft>
                        <a:buFont typeface="Arial" panose="020B0604020202020204" pitchFamily="34" charset="0"/>
                        <a:buChar char="•"/>
                      </a:pPr>
                      <a:r>
                        <a:rPr lang="et-EE" sz="800" b="0" i="0" dirty="0">
                          <a:solidFill>
                            <a:schemeClr val="tx1"/>
                          </a:solidFill>
                          <a:effectLst/>
                          <a:latin typeface="+mn-lt"/>
                          <a:ea typeface="Times New Roman" panose="02020603050405020304" pitchFamily="18" charset="0"/>
                          <a:cs typeface="Times New Roman" panose="02020603050405020304" pitchFamily="18" charset="0"/>
                        </a:rPr>
                        <a:t>Keskmine ajakulu ühe äriplaani sisaldava taotluse hindamiseks on umbes 6,9 tundi (2,3 h/in*3), kokku 13 110 tundi.</a:t>
                      </a:r>
                    </a:p>
                    <a:p>
                      <a:pPr marL="171450" indent="-171450">
                        <a:lnSpc>
                          <a:spcPct val="107000"/>
                        </a:lnSpc>
                        <a:spcAft>
                          <a:spcPts val="0"/>
                        </a:spcAft>
                        <a:buFont typeface="Arial" panose="020B0604020202020204" pitchFamily="34" charset="0"/>
                        <a:buChar char="•"/>
                      </a:pPr>
                      <a:r>
                        <a:rPr lang="et-EE" sz="800" b="0" i="0" dirty="0">
                          <a:solidFill>
                            <a:schemeClr val="tx1"/>
                          </a:solidFill>
                          <a:effectLst/>
                          <a:latin typeface="+mn-lt"/>
                          <a:ea typeface="Times New Roman" panose="02020603050405020304" pitchFamily="18" charset="0"/>
                          <a:cs typeface="Times New Roman" panose="02020603050405020304" pitchFamily="18" charset="0"/>
                        </a:rPr>
                        <a:t>Uuel perioodil vaja lisaks äriplaanile hinnata finantsprognoosi ja innovatsiooni ja rohepöördega seotud sisulisi nõudeid seega tegelik maht eelduslikult 39 330 tundi (13 110*3).</a:t>
                      </a:r>
                    </a:p>
                    <a:p>
                      <a:pPr marL="171450" indent="-171450">
                        <a:lnSpc>
                          <a:spcPct val="107000"/>
                        </a:lnSpc>
                        <a:spcAft>
                          <a:spcPts val="0"/>
                        </a:spcAft>
                        <a:buFont typeface="Arial" panose="020B0604020202020204" pitchFamily="34" charset="0"/>
                        <a:buChar char="•"/>
                      </a:pPr>
                      <a:r>
                        <a:rPr lang="et-EE" sz="800" b="0" i="0" dirty="0">
                          <a:solidFill>
                            <a:schemeClr val="tx1"/>
                          </a:solidFill>
                          <a:effectLst/>
                          <a:latin typeface="+mn-lt"/>
                          <a:ea typeface="Times New Roman" panose="02020603050405020304" pitchFamily="18" charset="0"/>
                          <a:cs typeface="Times New Roman" panose="02020603050405020304" pitchFamily="18" charset="0"/>
                        </a:rPr>
                        <a:t>Prognoositav tööjõukulu hindamisele kokku 1 315 589 eurot.</a:t>
                      </a:r>
                    </a:p>
                    <a:p>
                      <a:pPr marL="171450" indent="-171450">
                        <a:lnSpc>
                          <a:spcPct val="107000"/>
                        </a:lnSpc>
                        <a:spcAft>
                          <a:spcPts val="0"/>
                        </a:spcAft>
                        <a:buFont typeface="Arial" panose="020B0604020202020204" pitchFamily="34" charset="0"/>
                        <a:buChar char="•"/>
                      </a:pPr>
                      <a:r>
                        <a:rPr lang="et-EE" sz="800" b="0" i="0" dirty="0">
                          <a:solidFill>
                            <a:schemeClr val="tx1"/>
                          </a:solidFill>
                          <a:effectLst/>
                          <a:latin typeface="+mn-lt"/>
                          <a:ea typeface="Calibri" panose="020F0502020204030204" pitchFamily="34" charset="0"/>
                          <a:cs typeface="Times New Roman" panose="02020603050405020304" pitchFamily="18" charset="0"/>
                        </a:rPr>
                        <a:t>Eeltööna oleme läbi viimas toote ja teenuse disaini põhimõtetest lähtuvalt innovatsioonisprinti, kus on koos eksperdid ja lõpplahendust kasutama hakkavad osapooled: menetlus, õigus, IT, kliendihaldus, riskihaldus, kommunikatsioon ja teenuste juht.</a:t>
                      </a:r>
                    </a:p>
                    <a:p>
                      <a:pPr marL="171450" indent="-171450">
                        <a:lnSpc>
                          <a:spcPct val="107000"/>
                        </a:lnSpc>
                        <a:spcAft>
                          <a:spcPts val="0"/>
                        </a:spcAft>
                        <a:buFont typeface="Arial" panose="020B0604020202020204" pitchFamily="34" charset="0"/>
                        <a:buChar char="•"/>
                      </a:pPr>
                      <a:r>
                        <a:rPr lang="et-EE" sz="800" b="0" i="0" dirty="0">
                          <a:solidFill>
                            <a:schemeClr val="tx1"/>
                          </a:solidFill>
                          <a:effectLst/>
                          <a:latin typeface="+mn-lt"/>
                          <a:ea typeface="Calibri" panose="020F0502020204030204" pitchFamily="34" charset="0"/>
                          <a:cs typeface="Times New Roman" panose="02020603050405020304" pitchFamily="18" charset="0"/>
                        </a:rPr>
                        <a:t>Võimalikest alternatiividest parim lahendus kuna on väga konkreetse kasutusjuhtumiga arendus, mis omakorda aitab täita nii asutuse kui riigi seatud arengukavade eesmärke ja hoida raha kokku.</a:t>
                      </a:r>
                    </a:p>
                    <a:p>
                      <a:pPr marL="171450" indent="-171450">
                        <a:lnSpc>
                          <a:spcPct val="107000"/>
                        </a:lnSpc>
                        <a:spcAft>
                          <a:spcPts val="0"/>
                        </a:spcAft>
                        <a:buFont typeface="Arial" panose="020B0604020202020204" pitchFamily="34" charset="0"/>
                        <a:buChar char="•"/>
                      </a:pPr>
                      <a:r>
                        <a:rPr lang="et-EE" sz="800" b="0" baseline="0" dirty="0">
                          <a:solidFill>
                            <a:schemeClr val="tx1"/>
                          </a:solidFill>
                          <a:effectLst/>
                          <a:latin typeface="+mn-lt"/>
                          <a:ea typeface="Calibri" panose="020F0502020204030204" pitchFamily="34" charset="0"/>
                          <a:cs typeface="Times New Roman" panose="02020603050405020304" pitchFamily="18" charset="0"/>
                        </a:rPr>
                        <a:t>Krati kasutamist toetustaotluste hindamisel on edukalt </a:t>
                      </a:r>
                      <a:r>
                        <a:rPr lang="et-EE" sz="800" b="0" baseline="0" dirty="0">
                          <a:solidFill>
                            <a:schemeClr val="tx1"/>
                          </a:solidFill>
                          <a:effectLst/>
                          <a:latin typeface="+mn-lt"/>
                          <a:ea typeface="Calibri" panose="020F0502020204030204" pitchFamily="34" charset="0"/>
                          <a:cs typeface="Times New Roman" panose="02020603050405020304" pitchFamily="18" charset="0"/>
                          <a:hlinkClick r:id="rId3"/>
                        </a:rPr>
                        <a:t>katsetanud</a:t>
                      </a:r>
                      <a:r>
                        <a:rPr lang="et-EE" sz="800" b="0" baseline="0" dirty="0">
                          <a:solidFill>
                            <a:schemeClr val="tx1"/>
                          </a:solidFill>
                          <a:effectLst/>
                          <a:latin typeface="+mn-lt"/>
                          <a:ea typeface="Calibri" panose="020F0502020204030204" pitchFamily="34" charset="0"/>
                          <a:cs typeface="Times New Roman" panose="02020603050405020304" pitchFamily="18" charset="0"/>
                        </a:rPr>
                        <a:t> Leedu makseagentuur. Nad sätestasid kratile hindamiseks kolm nõuet ning suurusjärgus viis taotlust kuuest said inimestest koosneva kontrollgrupiga sama hinnangu.</a:t>
                      </a:r>
                      <a:endParaRPr lang="en-GB" sz="800" b="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800" b="1" kern="1200" dirty="0">
                          <a:solidFill>
                            <a:srgbClr val="0000FF"/>
                          </a:solidFill>
                          <a:effectLst/>
                          <a:latin typeface="+mn-lt"/>
                          <a:ea typeface="Times New Roman" panose="02020603050405020304" pitchFamily="18" charset="0"/>
                          <a:cs typeface="Times New Roman" panose="02020603050405020304" pitchFamily="18" charset="0"/>
                        </a:rPr>
                        <a:t>3. Tulemus </a:t>
                      </a:r>
                      <a:endParaRPr lang="et-EE" sz="800" i="1" kern="120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fi-FI" sz="800" i="0" kern="1200" dirty="0">
                          <a:solidFill>
                            <a:schemeClr val="tx1"/>
                          </a:solidFill>
                          <a:effectLst/>
                          <a:latin typeface="+mn-lt"/>
                          <a:ea typeface="Calibri" panose="020F0502020204030204" pitchFamily="34" charset="0"/>
                          <a:cs typeface="Times New Roman" panose="02020603050405020304" pitchFamily="18" charset="0"/>
                        </a:rPr>
                        <a:t>Projekt on edukas kui kratt on välja arendatud ja integreeritud </a:t>
                      </a:r>
                      <a:r>
                        <a:rPr lang="et-EE" sz="800" i="0" kern="1200" dirty="0">
                          <a:solidFill>
                            <a:schemeClr val="tx1"/>
                          </a:solidFill>
                          <a:effectLst/>
                          <a:latin typeface="+mn-lt"/>
                          <a:ea typeface="Calibri" panose="020F0502020204030204" pitchFamily="34" charset="0"/>
                          <a:cs typeface="Times New Roman" panose="02020603050405020304" pitchFamily="18" charset="0"/>
                        </a:rPr>
                        <a:t>neljas erinevas toetusmeetmes perioodil 2025. teine pool kuni 2026. aasta esimene pool.</a:t>
                      </a:r>
                    </a:p>
                    <a:p>
                      <a:pPr marL="171450" indent="-171450">
                        <a:lnSpc>
                          <a:spcPct val="107000"/>
                        </a:lnSpc>
                        <a:spcAft>
                          <a:spcPts val="0"/>
                        </a:spcAft>
                        <a:buFont typeface="Arial" panose="020B0604020202020204" pitchFamily="34" charset="0"/>
                        <a:buChar char="•"/>
                      </a:pPr>
                      <a:endParaRPr lang="et-EE" sz="800" i="0" kern="120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800" i="0" kern="1200" dirty="0">
                          <a:solidFill>
                            <a:schemeClr val="tx1"/>
                          </a:solidFill>
                          <a:effectLst/>
                          <a:latin typeface="+mn-lt"/>
                          <a:ea typeface="Calibri" panose="020F0502020204030204" pitchFamily="34" charset="0"/>
                          <a:cs typeface="Times New Roman" panose="02020603050405020304" pitchFamily="18" charset="0"/>
                        </a:rPr>
                        <a:t>Kui hankida inimressurssi juurde siis 39 330 töötunni peale kulub umbes 1 315 589 eurot.</a:t>
                      </a:r>
                    </a:p>
                    <a:p>
                      <a:pPr marL="171450" indent="-171450">
                        <a:lnSpc>
                          <a:spcPct val="107000"/>
                        </a:lnSpc>
                        <a:spcAft>
                          <a:spcPts val="0"/>
                        </a:spcAft>
                        <a:buFont typeface="Arial" panose="020B0604020202020204" pitchFamily="34" charset="0"/>
                        <a:buChar char="•"/>
                      </a:pPr>
                      <a:r>
                        <a:rPr lang="et-EE" sz="800" i="0" kern="1200" dirty="0">
                          <a:solidFill>
                            <a:schemeClr val="tx1"/>
                          </a:solidFill>
                          <a:effectLst/>
                          <a:latin typeface="+mn-lt"/>
                          <a:ea typeface="Calibri" panose="020F0502020204030204" pitchFamily="34" charset="0"/>
                          <a:cs typeface="Times New Roman" panose="02020603050405020304" pitchFamily="18" charset="0"/>
                        </a:rPr>
                        <a:t>Krati arendamisega seotud kulud on 499 908,52</a:t>
                      </a:r>
                      <a:r>
                        <a:rPr lang="et-EE" sz="800" i="0" kern="1200" dirty="0">
                          <a:solidFill>
                            <a:srgbClr val="FF0000"/>
                          </a:solidFill>
                          <a:effectLst/>
                          <a:latin typeface="+mn-lt"/>
                          <a:ea typeface="Calibri" panose="020F0502020204030204" pitchFamily="34" charset="0"/>
                          <a:cs typeface="Times New Roman" panose="02020603050405020304" pitchFamily="18" charset="0"/>
                        </a:rPr>
                        <a:t> </a:t>
                      </a:r>
                      <a:r>
                        <a:rPr lang="et-EE" sz="800" i="0" kern="1200" dirty="0">
                          <a:solidFill>
                            <a:schemeClr val="tx1"/>
                          </a:solidFill>
                          <a:effectLst/>
                          <a:latin typeface="+mn-lt"/>
                          <a:ea typeface="Calibri" panose="020F0502020204030204" pitchFamily="34" charset="0"/>
                          <a:cs typeface="Times New Roman" panose="02020603050405020304" pitchFamily="18" charset="0"/>
                        </a:rPr>
                        <a:t>eurot (SF rahastus) ja eelduslikult väheneb töötundide arv umbes 55 protsendi võrra kahanedes 17 100 tunni peale. </a:t>
                      </a:r>
                    </a:p>
                    <a:p>
                      <a:pPr marL="171450" indent="-171450">
                        <a:lnSpc>
                          <a:spcPct val="107000"/>
                        </a:lnSpc>
                        <a:spcAft>
                          <a:spcPts val="0"/>
                        </a:spcAft>
                        <a:buFont typeface="Arial" panose="020B0604020202020204" pitchFamily="34" charset="0"/>
                        <a:buChar char="•"/>
                      </a:pPr>
                      <a:r>
                        <a:rPr lang="et-EE" sz="800" i="0" kern="1200" dirty="0">
                          <a:solidFill>
                            <a:schemeClr val="tx1"/>
                          </a:solidFill>
                          <a:effectLst/>
                          <a:latin typeface="+mn-lt"/>
                          <a:ea typeface="Calibri" panose="020F0502020204030204" pitchFamily="34" charset="0"/>
                          <a:cs typeface="Times New Roman" panose="02020603050405020304" pitchFamily="18" charset="0"/>
                        </a:rPr>
                        <a:t>17 100 töötunni tasu 564 300 eurot + 499 908,52 eurot (SF rahastus) = 1 064 208,52 eurot.</a:t>
                      </a:r>
                    </a:p>
                    <a:p>
                      <a:pPr marL="171450" indent="-171450">
                        <a:lnSpc>
                          <a:spcPct val="107000"/>
                        </a:lnSpc>
                        <a:spcAft>
                          <a:spcPts val="0"/>
                        </a:spcAft>
                        <a:buFont typeface="Arial" panose="020B0604020202020204" pitchFamily="34" charset="0"/>
                        <a:buChar char="•"/>
                      </a:pPr>
                      <a:r>
                        <a:rPr lang="et-EE" sz="800" i="0" kern="1200" dirty="0">
                          <a:solidFill>
                            <a:schemeClr val="tx1"/>
                          </a:solidFill>
                          <a:effectLst/>
                          <a:latin typeface="+mn-lt"/>
                          <a:ea typeface="Calibri" panose="020F0502020204030204" pitchFamily="34" charset="0"/>
                          <a:cs typeface="Times New Roman" panose="02020603050405020304" pitchFamily="18" charset="0"/>
                        </a:rPr>
                        <a:t>Rahaline erinevus on 251 380,48 eurot ja ühel juhul on tulemiks arendatud ja rakendatud kratisüsteem.</a:t>
                      </a:r>
                    </a:p>
                    <a:p>
                      <a:pPr marL="171450" indent="-171450">
                        <a:lnSpc>
                          <a:spcPct val="107000"/>
                        </a:lnSpc>
                        <a:spcAft>
                          <a:spcPts val="0"/>
                        </a:spcAft>
                        <a:buFont typeface="Arial" panose="020B0604020202020204" pitchFamily="34" charset="0"/>
                        <a:buChar char="•"/>
                      </a:pP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Arendusprojekti alameesmärkide täitmine aitab edasi liikuda digiühiskonna arengukavas 2030 kratisüsteemidega seotud probleemide lahendamisel.</a:t>
                      </a:r>
                    </a:p>
                    <a:p>
                      <a:pPr marL="171450" indent="-171450">
                        <a:lnSpc>
                          <a:spcPct val="107000"/>
                        </a:lnSpc>
                        <a:spcAft>
                          <a:spcPts val="0"/>
                        </a:spcAft>
                        <a:buFont typeface="Arial" panose="020B0604020202020204" pitchFamily="34" charset="0"/>
                        <a:buChar char="•"/>
                      </a:pP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Kratisüsteemi treenimine teiste kasutusjuhtumite lahendamiseks on odav (4 </a:t>
                      </a:r>
                      <a:r>
                        <a:rPr lang="et-EE" sz="800" i="0" kern="1200" baseline="0" dirty="0" err="1">
                          <a:solidFill>
                            <a:schemeClr val="tx1"/>
                          </a:solidFill>
                          <a:effectLst/>
                          <a:latin typeface="+mn-lt"/>
                          <a:ea typeface="Calibri" panose="020F0502020204030204" pitchFamily="34" charset="0"/>
                          <a:cs typeface="Times New Roman" panose="02020603050405020304" pitchFamily="18" charset="0"/>
                        </a:rPr>
                        <a:t>eur</a:t>
                      </a: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/tund).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800" b="1" kern="1200" dirty="0">
                          <a:solidFill>
                            <a:srgbClr val="0000FF"/>
                          </a:solidFill>
                          <a:effectLst/>
                          <a:latin typeface="+mn-lt"/>
                          <a:ea typeface="Times New Roman" panose="02020603050405020304" pitchFamily="18" charset="0"/>
                          <a:cs typeface="Times New Roman" panose="02020603050405020304" pitchFamily="18" charset="0"/>
                        </a:rPr>
                        <a:t>4. Mõju </a:t>
                      </a:r>
                      <a:r>
                        <a:rPr lang="et-EE" sz="800" kern="1200" dirty="0">
                          <a:solidFill>
                            <a:srgbClr val="0000FF"/>
                          </a:solidFill>
                          <a:effectLst/>
                          <a:latin typeface="+mn-lt"/>
                          <a:ea typeface="Times New Roman" panose="02020603050405020304" pitchFamily="18" charset="0"/>
                          <a:cs typeface="Times New Roman" panose="02020603050405020304" pitchFamily="18" charset="0"/>
                        </a:rPr>
                        <a:t>(saavutatav peale RES IKT rakendumist/arendusprojekti lõppu ehk kuni 5 aasta jooksul)</a:t>
                      </a:r>
                    </a:p>
                    <a:p>
                      <a:pPr marL="171450"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E</a:t>
                      </a:r>
                      <a:r>
                        <a:rPr lang="en-GB" sz="800" i="0" dirty="0" err="1">
                          <a:solidFill>
                            <a:schemeClr val="tx1"/>
                          </a:solidFill>
                          <a:effectLst/>
                          <a:latin typeface="+mn-lt"/>
                          <a:ea typeface="Calibri" panose="020F0502020204030204" pitchFamily="34" charset="0"/>
                          <a:cs typeface="Times New Roman" panose="02020603050405020304" pitchFamily="18" charset="0"/>
                        </a:rPr>
                        <a:t>eldatav</a:t>
                      </a:r>
                      <a:r>
                        <a:rPr lang="en-GB" sz="800" i="0" dirty="0">
                          <a:solidFill>
                            <a:schemeClr val="tx1"/>
                          </a:solidFill>
                          <a:effectLst/>
                          <a:latin typeface="+mn-lt"/>
                          <a:ea typeface="Calibri" panose="020F0502020204030204" pitchFamily="34" charset="0"/>
                          <a:cs typeface="Times New Roman" panose="02020603050405020304" pitchFamily="18" charset="0"/>
                        </a:rPr>
                        <a:t> </a:t>
                      </a:r>
                      <a:r>
                        <a:rPr lang="en-GB" sz="800" i="0" dirty="0" err="1">
                          <a:solidFill>
                            <a:schemeClr val="tx1"/>
                          </a:solidFill>
                          <a:effectLst/>
                          <a:latin typeface="+mn-lt"/>
                          <a:ea typeface="Calibri" panose="020F0502020204030204" pitchFamily="34" charset="0"/>
                          <a:cs typeface="Times New Roman" panose="02020603050405020304" pitchFamily="18" charset="0"/>
                        </a:rPr>
                        <a:t>kasu</a:t>
                      </a:r>
                      <a:r>
                        <a:rPr lang="en-GB" sz="800" i="0" dirty="0">
                          <a:solidFill>
                            <a:schemeClr val="tx1"/>
                          </a:solidFill>
                          <a:effectLst/>
                          <a:latin typeface="+mn-lt"/>
                          <a:ea typeface="Calibri" panose="020F0502020204030204" pitchFamily="34" charset="0"/>
                          <a:cs typeface="Times New Roman" panose="02020603050405020304" pitchFamily="18" charset="0"/>
                        </a:rPr>
                        <a:t> </a:t>
                      </a:r>
                      <a:r>
                        <a:rPr lang="en-GB" sz="800" i="0" dirty="0" err="1">
                          <a:solidFill>
                            <a:schemeClr val="tx1"/>
                          </a:solidFill>
                          <a:effectLst/>
                          <a:latin typeface="+mn-lt"/>
                          <a:ea typeface="Calibri" panose="020F0502020204030204" pitchFamily="34" charset="0"/>
                          <a:cs typeface="Times New Roman" panose="02020603050405020304" pitchFamily="18" charset="0"/>
                        </a:rPr>
                        <a:t>projektist</a:t>
                      </a:r>
                      <a:r>
                        <a:rPr lang="et-EE" sz="800" i="0" dirty="0">
                          <a:solidFill>
                            <a:schemeClr val="tx1"/>
                          </a:solidFill>
                          <a:effectLst/>
                          <a:latin typeface="+mn-lt"/>
                          <a:ea typeface="Calibri" panose="020F0502020204030204" pitchFamily="34" charset="0"/>
                          <a:cs typeface="Times New Roman" panose="02020603050405020304" pitchFamily="18" charset="0"/>
                        </a:rPr>
                        <a:t> on</a:t>
                      </a:r>
                      <a:r>
                        <a:rPr lang="en-GB" sz="800" i="0" dirty="0">
                          <a:solidFill>
                            <a:schemeClr val="tx1"/>
                          </a:solidFill>
                          <a:effectLst/>
                          <a:latin typeface="+mn-lt"/>
                          <a:ea typeface="Calibri" panose="020F0502020204030204" pitchFamily="34" charset="0"/>
                          <a:cs typeface="Times New Roman" panose="02020603050405020304" pitchFamily="18" charset="0"/>
                        </a:rPr>
                        <a:t> </a:t>
                      </a:r>
                      <a:r>
                        <a:rPr lang="et-EE" sz="800" i="0" kern="1200" dirty="0">
                          <a:solidFill>
                            <a:schemeClr val="tx1"/>
                          </a:solidFill>
                          <a:effectLst/>
                          <a:latin typeface="+mn-lt"/>
                          <a:ea typeface="Calibri" panose="020F0502020204030204" pitchFamily="34" charset="0"/>
                          <a:cs typeface="Times New Roman" panose="02020603050405020304" pitchFamily="18" charset="0"/>
                        </a:rPr>
                        <a:t>251 380,48</a:t>
                      </a:r>
                      <a:r>
                        <a:rPr lang="en-GB" sz="800" i="0" dirty="0">
                          <a:solidFill>
                            <a:srgbClr val="FF0000"/>
                          </a:solidFill>
                          <a:effectLst/>
                          <a:latin typeface="+mn-lt"/>
                          <a:ea typeface="Calibri" panose="020F0502020204030204" pitchFamily="34" charset="0"/>
                          <a:cs typeface="Times New Roman" panose="02020603050405020304" pitchFamily="18" charset="0"/>
                        </a:rPr>
                        <a:t> </a:t>
                      </a:r>
                      <a:r>
                        <a:rPr lang="en-GB" sz="800" i="0" dirty="0">
                          <a:solidFill>
                            <a:schemeClr val="tx1"/>
                          </a:solidFill>
                          <a:effectLst/>
                          <a:latin typeface="+mn-lt"/>
                          <a:ea typeface="Calibri" panose="020F0502020204030204" pitchFamily="34" charset="0"/>
                          <a:cs typeface="Times New Roman" panose="02020603050405020304" pitchFamily="18" charset="0"/>
                        </a:rPr>
                        <a:t>euro</a:t>
                      </a:r>
                      <a:r>
                        <a:rPr lang="et-EE" sz="800" i="0" dirty="0">
                          <a:solidFill>
                            <a:schemeClr val="tx1"/>
                          </a:solidFill>
                          <a:effectLst/>
                          <a:latin typeface="+mn-lt"/>
                          <a:ea typeface="Calibri" panose="020F0502020204030204" pitchFamily="34" charset="0"/>
                          <a:cs typeface="Times New Roman" panose="02020603050405020304" pitchFamily="18" charset="0"/>
                        </a:rPr>
                        <a:t>t</a:t>
                      </a:r>
                      <a:r>
                        <a:rPr lang="en-GB" sz="800" i="0" dirty="0">
                          <a:solidFill>
                            <a:schemeClr val="tx1"/>
                          </a:solidFill>
                          <a:effectLst/>
                          <a:latin typeface="+mn-lt"/>
                          <a:ea typeface="Calibri" panose="020F0502020204030204" pitchFamily="34" charset="0"/>
                          <a:cs typeface="Times New Roman" panose="02020603050405020304" pitchFamily="18" charset="0"/>
                        </a:rPr>
                        <a:t>.</a:t>
                      </a:r>
                      <a:endParaRPr lang="et-EE" sz="800" i="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Projekt toob tervikuna klientidele majanduslikku kasu, sest mida lühem on hindamisperiood, seda kiiremini saab asutus teha taotlustele otsused ja taotleja enda projektiga alustada. Projektis kaasatud toetusmeetmete saajaid on planeeritud kokku 1045, kogusummas 104,8 miljonit eurot.</a:t>
                      </a:r>
                    </a:p>
                    <a:p>
                      <a:pPr marL="171450"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Näiteks kui 10 miljonit eurot 3 kuud kiiremini majandusse lükata annab 2% aastase inflatsiooni juures võitu 50 000 eurot. </a:t>
                      </a:r>
                    </a:p>
                    <a:p>
                      <a:pPr marL="171450" indent="-171450">
                        <a:lnSpc>
                          <a:spcPct val="107000"/>
                        </a:lnSpc>
                        <a:spcAft>
                          <a:spcPts val="0"/>
                        </a:spcAft>
                        <a:buFont typeface="Arial" panose="020B0604020202020204" pitchFamily="34" charset="0"/>
                        <a:buChar char="•"/>
                      </a:pPr>
                      <a:endParaRPr lang="et-EE" sz="800" i="0" dirty="0">
                        <a:solidFill>
                          <a:schemeClr val="tx1"/>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endParaRPr lang="en-GB" sz="800" i="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362315">
                <a:tc>
                  <a:txBody>
                    <a:bodyPr/>
                    <a:lstStyle/>
                    <a:p>
                      <a:pPr indent="71755">
                        <a:lnSpc>
                          <a:spcPct val="107000"/>
                        </a:lnSpc>
                        <a:spcAft>
                          <a:spcPts val="0"/>
                        </a:spcAft>
                      </a:pPr>
                      <a:r>
                        <a:rPr lang="et-EE" sz="800" b="1" kern="1200" dirty="0">
                          <a:solidFill>
                            <a:srgbClr val="0000FF"/>
                          </a:solidFill>
                          <a:effectLst/>
                          <a:latin typeface="+mn-lt"/>
                          <a:ea typeface="Calibri" panose="020F0502020204030204" pitchFamily="34" charset="0"/>
                          <a:cs typeface="Times New Roman" panose="02020603050405020304" pitchFamily="18" charset="0"/>
                        </a:rPr>
                        <a:t>5. Peamised ressursid </a:t>
                      </a:r>
                      <a:endParaRPr lang="en-GB" sz="800" kern="12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Projektimeeskond – kokku 5,7 töökohta.</a:t>
                      </a:r>
                    </a:p>
                    <a:p>
                      <a:pPr marL="509829" lvl="1"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Äri projektijuht – 0,5 kohta, </a:t>
                      </a:r>
                    </a:p>
                    <a:p>
                      <a:pPr marL="509829" lvl="1"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Äri tooteomanik – 0,5 kohta, </a:t>
                      </a:r>
                    </a:p>
                    <a:p>
                      <a:pPr marL="509829" lvl="1"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Jurist – 1 koht,</a:t>
                      </a:r>
                    </a:p>
                    <a:p>
                      <a:pPr marL="509829" lvl="1"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Ärianalüütik – 1 koht,</a:t>
                      </a:r>
                    </a:p>
                    <a:p>
                      <a:pPr marL="509829" lvl="1"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IT projektijuht – 0,5 kohta,</a:t>
                      </a:r>
                    </a:p>
                    <a:p>
                      <a:pPr marL="509829" lvl="1"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IT analüütik – 1 koht,</a:t>
                      </a:r>
                    </a:p>
                    <a:p>
                      <a:pPr marL="509829" lvl="1"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Süsteemianalüütik – 1 koht,</a:t>
                      </a:r>
                    </a:p>
                    <a:p>
                      <a:pPr marL="509829" lvl="1" indent="-171450">
                        <a:lnSpc>
                          <a:spcPct val="107000"/>
                        </a:lnSpc>
                        <a:spcAft>
                          <a:spcPts val="0"/>
                        </a:spcAft>
                        <a:buFont typeface="Arial" panose="020B0604020202020204" pitchFamily="34" charset="0"/>
                        <a:buChar char="•"/>
                      </a:pPr>
                      <a:r>
                        <a:rPr lang="et-EE" sz="800" i="0" dirty="0" err="1">
                          <a:solidFill>
                            <a:schemeClr val="tx1"/>
                          </a:solidFill>
                          <a:effectLst/>
                          <a:latin typeface="+mn-lt"/>
                          <a:ea typeface="Calibri" panose="020F0502020204030204" pitchFamily="34" charset="0"/>
                          <a:cs typeface="Times New Roman" panose="02020603050405020304" pitchFamily="18" charset="0"/>
                        </a:rPr>
                        <a:t>Küberturvalisuse</a:t>
                      </a:r>
                      <a:r>
                        <a:rPr lang="et-EE" sz="800" i="0" dirty="0">
                          <a:solidFill>
                            <a:schemeClr val="tx1"/>
                          </a:solidFill>
                          <a:effectLst/>
                          <a:latin typeface="+mn-lt"/>
                          <a:ea typeface="Calibri" panose="020F0502020204030204" pitchFamily="34" charset="0"/>
                          <a:cs typeface="Times New Roman" panose="02020603050405020304" pitchFamily="18" charset="0"/>
                        </a:rPr>
                        <a:t> nõunik – 0,2 kohta.</a:t>
                      </a:r>
                    </a:p>
                    <a:p>
                      <a:pPr marL="171450" lvl="0" indent="-171450">
                        <a:lnSpc>
                          <a:spcPct val="107000"/>
                        </a:lnSpc>
                        <a:spcAft>
                          <a:spcPts val="0"/>
                        </a:spcAft>
                        <a:buFont typeface="Arial" panose="020B0604020202020204" pitchFamily="34" charset="0"/>
                        <a:buChar char="•"/>
                      </a:pPr>
                      <a:r>
                        <a:rPr lang="et-EE" sz="800" i="0" dirty="0">
                          <a:solidFill>
                            <a:schemeClr val="tx1"/>
                          </a:solidFill>
                          <a:effectLst/>
                          <a:latin typeface="+mn-lt"/>
                          <a:ea typeface="Calibri" panose="020F0502020204030204" pitchFamily="34" charset="0"/>
                          <a:cs typeface="Times New Roman" panose="02020603050405020304" pitchFamily="18" charset="0"/>
                        </a:rPr>
                        <a:t>Jurist, IT analüütik ja süsteemianalüütik värvatakse projekti läbiviimiseks juurde. Teised rollid täidetud PRIA olemasoleva koosseisu poolt.</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800" b="1" kern="1200" dirty="0">
                          <a:solidFill>
                            <a:srgbClr val="0000FF"/>
                          </a:solidFill>
                          <a:effectLst/>
                          <a:latin typeface="+mn-lt"/>
                          <a:ea typeface="Calibri" panose="020F0502020204030204" pitchFamily="34" charset="0"/>
                          <a:cs typeface="Times New Roman" panose="02020603050405020304" pitchFamily="18" charset="0"/>
                        </a:rPr>
                        <a:t>6. Tegevused, ajakava, eelarve</a:t>
                      </a:r>
                    </a:p>
                    <a:p>
                      <a:pPr marL="171450" marR="0" lvl="0"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i="0" kern="1200" dirty="0">
                          <a:solidFill>
                            <a:schemeClr val="tx1"/>
                          </a:solidFill>
                          <a:effectLst/>
                          <a:latin typeface="+mn-lt"/>
                          <a:ea typeface="Calibri" panose="020F0502020204030204" pitchFamily="34" charset="0"/>
                          <a:cs typeface="Times New Roman" panose="02020603050405020304" pitchFamily="18" charset="0"/>
                        </a:rPr>
                        <a:t>Kulud – 376 188 </a:t>
                      </a:r>
                      <a:r>
                        <a:rPr lang="et-EE" sz="800" b="1" kern="1200" dirty="0">
                          <a:solidFill>
                            <a:schemeClr val="tx1"/>
                          </a:solidFill>
                          <a:effectLst/>
                          <a:latin typeface="+mn-lt"/>
                          <a:ea typeface="Calibri"/>
                          <a:cs typeface="Times New Roman"/>
                        </a:rPr>
                        <a:t>€</a:t>
                      </a:r>
                      <a:endParaRPr lang="et-EE" sz="800" b="0" i="0" kern="1200" dirty="0">
                        <a:solidFill>
                          <a:schemeClr val="tx1"/>
                        </a:solidFill>
                        <a:effectLst/>
                        <a:latin typeface="+mn-lt"/>
                        <a:ea typeface="Calibri" panose="020F0502020204030204" pitchFamily="34" charset="0"/>
                        <a:cs typeface="Times New Roman" panose="02020603050405020304" pitchFamily="18" charset="0"/>
                      </a:endParaRPr>
                    </a:p>
                    <a:p>
                      <a:pPr marL="509829" marR="0" lvl="1"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i="0" kern="1200" dirty="0">
                          <a:solidFill>
                            <a:schemeClr val="tx1"/>
                          </a:solidFill>
                          <a:effectLst/>
                          <a:latin typeface="+mn-lt"/>
                          <a:ea typeface="Calibri" panose="020F0502020204030204" pitchFamily="34" charset="0"/>
                          <a:cs typeface="Times New Roman" panose="02020603050405020304" pitchFamily="18" charset="0"/>
                        </a:rPr>
                        <a:t>projektimeeskonna personalikulud – 96 336 </a:t>
                      </a:r>
                      <a:r>
                        <a:rPr lang="et-EE" sz="800" b="1" kern="1200" dirty="0">
                          <a:solidFill>
                            <a:schemeClr val="tx1"/>
                          </a:solidFill>
                          <a:effectLst/>
                          <a:latin typeface="+mn-lt"/>
                          <a:ea typeface="Calibri"/>
                          <a:cs typeface="Times New Roman"/>
                        </a:rPr>
                        <a:t>€</a:t>
                      </a:r>
                      <a:endParaRPr lang="et-EE" sz="800" b="0" i="0" kern="1200" dirty="0">
                        <a:solidFill>
                          <a:schemeClr val="tx1"/>
                        </a:solidFill>
                        <a:effectLst/>
                        <a:latin typeface="+mn-lt"/>
                        <a:ea typeface="Calibri" panose="020F0502020204030204" pitchFamily="34" charset="0"/>
                        <a:cs typeface="Times New Roman" panose="02020603050405020304" pitchFamily="18" charset="0"/>
                      </a:endParaRPr>
                    </a:p>
                    <a:p>
                      <a:pPr marL="509829" marR="0" lvl="1"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i="0" kern="1200" dirty="0">
                          <a:solidFill>
                            <a:schemeClr val="tx1"/>
                          </a:solidFill>
                          <a:effectLst/>
                          <a:latin typeface="+mn-lt"/>
                          <a:ea typeface="Calibri" panose="020F0502020204030204" pitchFamily="34" charset="0"/>
                          <a:cs typeface="Times New Roman" panose="02020603050405020304" pitchFamily="18" charset="0"/>
                        </a:rPr>
                        <a:t>kratisüsteemi hankimine ja treenimine – 279 852 </a:t>
                      </a:r>
                      <a:r>
                        <a:rPr lang="et-EE" sz="800" b="1" kern="1200" dirty="0">
                          <a:solidFill>
                            <a:schemeClr val="tx1"/>
                          </a:solidFill>
                          <a:effectLst/>
                          <a:latin typeface="+mn-lt"/>
                          <a:ea typeface="Calibri"/>
                          <a:cs typeface="Times New Roman"/>
                        </a:rPr>
                        <a:t>€</a:t>
                      </a:r>
                      <a:endParaRPr lang="et-EE" sz="800" b="0" i="0" kern="1200" dirty="0">
                        <a:solidFill>
                          <a:schemeClr val="tx1"/>
                        </a:solidFill>
                        <a:effectLst/>
                        <a:latin typeface="+mn-lt"/>
                        <a:ea typeface="Calibri" panose="020F0502020204030204" pitchFamily="34" charset="0"/>
                        <a:cs typeface="Times New Roman" panose="02020603050405020304" pitchFamily="18" charset="0"/>
                      </a:endParaRPr>
                    </a:p>
                    <a:p>
                      <a:pPr marL="509829" marR="0" lvl="1"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i="0" kern="1200" dirty="0">
                          <a:solidFill>
                            <a:schemeClr val="tx1"/>
                          </a:solidFill>
                          <a:effectLst/>
                          <a:latin typeface="+mn-lt"/>
                          <a:ea typeface="Calibri" panose="020F0502020204030204" pitchFamily="34" charset="0"/>
                          <a:cs typeface="Times New Roman" panose="02020603050405020304" pitchFamily="18" charset="0"/>
                        </a:rPr>
                        <a:t>Projekt on jaotatud kolmeks osaks:</a:t>
                      </a:r>
                    </a:p>
                    <a:p>
                      <a:pPr marL="509829" lvl="1" indent="-171450">
                        <a:lnSpc>
                          <a:spcPct val="107000"/>
                        </a:lnSpc>
                        <a:spcAft>
                          <a:spcPts val="0"/>
                        </a:spcAft>
                        <a:buFont typeface="Arial" panose="020B0604020202020204" pitchFamily="34" charset="0"/>
                        <a:buChar char="•"/>
                      </a:pPr>
                      <a:r>
                        <a:rPr lang="et-EE" sz="800" b="1" i="0" kern="1200" dirty="0">
                          <a:solidFill>
                            <a:schemeClr val="tx1"/>
                          </a:solidFill>
                          <a:effectLst/>
                          <a:latin typeface="+mn-lt"/>
                          <a:ea typeface="Calibri" panose="020F0502020204030204" pitchFamily="34" charset="0"/>
                          <a:cs typeface="Times New Roman" panose="02020603050405020304" pitchFamily="18" charset="0"/>
                        </a:rPr>
                        <a:t>mai 2024 – märts 2025 – ettevalmistus</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innovatsioonisprindi tulemustel äri kasutusjuhtumi loomine</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puuduoleva personali värbamine</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kratisüsteemide kasutamisega seotud õigusküsimuste kaardistamine ja lahendamine</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krati hankimine ja treenimine</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krati integratsioon olemasolevasse IT süsteemi analüüs</a:t>
                      </a:r>
                    </a:p>
                    <a:p>
                      <a:pPr marL="509829" lvl="1" indent="-171450">
                        <a:lnSpc>
                          <a:spcPct val="107000"/>
                        </a:lnSpc>
                        <a:spcAft>
                          <a:spcPts val="0"/>
                        </a:spcAft>
                        <a:buFont typeface="Arial" panose="020B0604020202020204" pitchFamily="34" charset="0"/>
                        <a:buChar char="•"/>
                      </a:pPr>
                      <a:r>
                        <a:rPr lang="et-EE" sz="800" b="1" i="0" kern="1200" dirty="0">
                          <a:solidFill>
                            <a:schemeClr val="tx1"/>
                          </a:solidFill>
                          <a:effectLst/>
                          <a:latin typeface="+mn-lt"/>
                          <a:ea typeface="Calibri" panose="020F0502020204030204" pitchFamily="34" charset="0"/>
                          <a:cs typeface="Times New Roman" panose="02020603050405020304" pitchFamily="18" charset="0"/>
                        </a:rPr>
                        <a:t>märts 2025 – märts 2026 – teostus</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kratisüsteemi integratsioon</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protsessivoo ja juhendite loomine krati kasutamiseks nõuete kontrollimisel</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krati kasutamine 4 erinevas taotlusvoorus</a:t>
                      </a:r>
                    </a:p>
                    <a:p>
                      <a:pPr marL="509829" lvl="1" indent="-171450">
                        <a:lnSpc>
                          <a:spcPct val="107000"/>
                        </a:lnSpc>
                        <a:spcAft>
                          <a:spcPts val="0"/>
                        </a:spcAft>
                        <a:buFont typeface="Arial" panose="020B0604020202020204" pitchFamily="34" charset="0"/>
                        <a:buChar char="•"/>
                      </a:pPr>
                      <a:r>
                        <a:rPr lang="et-EE" sz="800" b="1" i="0" kern="1200" dirty="0">
                          <a:solidFill>
                            <a:schemeClr val="tx1"/>
                          </a:solidFill>
                          <a:effectLst/>
                          <a:latin typeface="+mn-lt"/>
                          <a:ea typeface="Calibri" panose="020F0502020204030204" pitchFamily="34" charset="0"/>
                          <a:cs typeface="Times New Roman" panose="02020603050405020304" pitchFamily="18" charset="0"/>
                        </a:rPr>
                        <a:t>märts 2026 – mai 2026 – kokkuvõte</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hooldus ja vigade parandus, monitooring</a:t>
                      </a:r>
                    </a:p>
                    <a:p>
                      <a:pPr marL="848205" lvl="2" indent="-171450">
                        <a:lnSpc>
                          <a:spcPct val="107000"/>
                        </a:lnSpc>
                        <a:spcAft>
                          <a:spcPts val="0"/>
                        </a:spcAft>
                        <a:buFont typeface="Arial" panose="020B0604020202020204" pitchFamily="34" charset="0"/>
                        <a:buChar char="•"/>
                      </a:pPr>
                      <a:r>
                        <a:rPr lang="et-EE" sz="800" b="0" i="0" kern="1200" dirty="0">
                          <a:solidFill>
                            <a:schemeClr val="tx1"/>
                          </a:solidFill>
                          <a:effectLst/>
                          <a:latin typeface="+mn-lt"/>
                          <a:ea typeface="Calibri" panose="020F0502020204030204" pitchFamily="34" charset="0"/>
                          <a:cs typeface="Times New Roman" panose="02020603050405020304" pitchFamily="18" charset="0"/>
                        </a:rPr>
                        <a:t>projekti kokkuvõte, retro</a:t>
                      </a:r>
                    </a:p>
                    <a:p>
                      <a:pPr marL="0" marR="0" lvl="0" indent="0" algn="l" defTabSz="67501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800" b="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800" b="1" kern="1200" dirty="0">
                          <a:solidFill>
                            <a:srgbClr val="0000FF"/>
                          </a:solidFill>
                          <a:effectLst/>
                          <a:latin typeface="+mn-lt"/>
                          <a:ea typeface="Calibri" panose="020F0502020204030204" pitchFamily="34" charset="0"/>
                          <a:cs typeface="Times New Roman" panose="02020603050405020304" pitchFamily="18" charset="0"/>
                        </a:rPr>
                        <a:t>7. Arendusalgatusete eeltingimused</a:t>
                      </a:r>
                    </a:p>
                    <a:p>
                      <a:pPr marL="171450" indent="-171450">
                        <a:lnSpc>
                          <a:spcPct val="107000"/>
                        </a:lnSpc>
                        <a:spcAft>
                          <a:spcPts val="0"/>
                        </a:spcAft>
                        <a:buFont typeface="Arial" panose="020B0604020202020204" pitchFamily="34" charset="0"/>
                        <a:buChar char="•"/>
                      </a:pPr>
                      <a:r>
                        <a:rPr lang="et-EE" sz="800" b="0" i="0" u="none" kern="1200" baseline="0" dirty="0">
                          <a:solidFill>
                            <a:schemeClr val="tx1"/>
                          </a:solidFill>
                          <a:effectLst/>
                          <a:latin typeface="+mn-lt"/>
                          <a:ea typeface="Calibri" panose="020F0502020204030204" pitchFamily="34" charset="0"/>
                          <a:cs typeface="Times New Roman" panose="02020603050405020304" pitchFamily="18" charset="0"/>
                        </a:rPr>
                        <a:t>Turvariskide paremaks hindamiseks on projekti kaasatud </a:t>
                      </a:r>
                      <a:r>
                        <a:rPr lang="et-EE" sz="800" b="0" i="0" u="none" kern="1200" baseline="0" dirty="0" err="1">
                          <a:solidFill>
                            <a:schemeClr val="tx1"/>
                          </a:solidFill>
                          <a:effectLst/>
                          <a:latin typeface="+mn-lt"/>
                          <a:ea typeface="Calibri" panose="020F0502020204030204" pitchFamily="34" charset="0"/>
                          <a:cs typeface="Times New Roman" panose="02020603050405020304" pitchFamily="18" charset="0"/>
                        </a:rPr>
                        <a:t>küberturvalisuse</a:t>
                      </a:r>
                      <a:r>
                        <a:rPr lang="et-EE" sz="800" b="0" i="0" u="none" kern="1200" baseline="0" dirty="0">
                          <a:solidFill>
                            <a:schemeClr val="tx1"/>
                          </a:solidFill>
                          <a:effectLst/>
                          <a:latin typeface="+mn-lt"/>
                          <a:ea typeface="Calibri" panose="020F0502020204030204" pitchFamily="34" charset="0"/>
                          <a:cs typeface="Times New Roman" panose="02020603050405020304" pitchFamily="18" charset="0"/>
                        </a:rPr>
                        <a:t> nõunik. Võimalikud riskid ja lahendused tuleb välja selgitada projekti ettevalmistavas etapis.</a:t>
                      </a:r>
                    </a:p>
                    <a:p>
                      <a:pPr marL="171450" indent="-171450">
                        <a:lnSpc>
                          <a:spcPct val="107000"/>
                        </a:lnSpc>
                        <a:spcAft>
                          <a:spcPts val="0"/>
                        </a:spcAft>
                        <a:buFont typeface="Arial" panose="020B0604020202020204" pitchFamily="34" charset="0"/>
                        <a:buChar char="•"/>
                      </a:pPr>
                      <a:r>
                        <a:rPr lang="et-EE" sz="800" b="0" i="0" u="none" kern="1200" baseline="0" dirty="0">
                          <a:solidFill>
                            <a:schemeClr val="tx1"/>
                          </a:solidFill>
                          <a:effectLst/>
                          <a:latin typeface="+mn-lt"/>
                          <a:ea typeface="Calibri" panose="020F0502020204030204" pitchFamily="34" charset="0"/>
                          <a:cs typeface="Times New Roman" panose="02020603050405020304" pitchFamily="18" charset="0"/>
                        </a:rPr>
                        <a:t>Plaanis ei ole kasutada kolmanda osapoole pilveteenuse lahendust ja kratt ei hakka töödeldavaid andmeid saatma asutusest väljapoole.</a:t>
                      </a:r>
                    </a:p>
                    <a:p>
                      <a:pPr marL="171450" indent="-171450">
                        <a:lnSpc>
                          <a:spcPct val="107000"/>
                        </a:lnSpc>
                        <a:spcAft>
                          <a:spcPts val="0"/>
                        </a:spcAft>
                        <a:buFont typeface="Arial" panose="020B0604020202020204" pitchFamily="34" charset="0"/>
                        <a:buChar char="•"/>
                      </a:pPr>
                      <a:r>
                        <a:rPr lang="et-EE" sz="800" b="0" i="0" u="none" kern="1200" baseline="0" dirty="0">
                          <a:solidFill>
                            <a:schemeClr val="tx1"/>
                          </a:solidFill>
                          <a:effectLst/>
                          <a:latin typeface="+mn-lt"/>
                          <a:ea typeface="Calibri" panose="020F0502020204030204" pitchFamily="34" charset="0"/>
                          <a:cs typeface="Times New Roman" panose="02020603050405020304" pitchFamily="18" charset="0"/>
                        </a:rPr>
                        <a:t>Turvalisus ja isikuandmete töötlemisel regulatsioonidest kinnipidamine on prioriteet.</a:t>
                      </a:r>
                    </a:p>
                    <a:p>
                      <a:pPr marL="171450" indent="-171450">
                        <a:lnSpc>
                          <a:spcPct val="107000"/>
                        </a:lnSpc>
                        <a:spcAft>
                          <a:spcPts val="0"/>
                        </a:spcAft>
                        <a:buFont typeface="Arial" panose="020B0604020202020204" pitchFamily="34" charset="0"/>
                        <a:buChar char="•"/>
                      </a:pP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Asutus</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a:t>
                      </a:r>
                      <a:r>
                        <a:rPr lang="en-GB" sz="800" b="0" i="0" kern="1200" baseline="0" dirty="0" err="1">
                          <a:solidFill>
                            <a:schemeClr val="tx1"/>
                          </a:solidFill>
                          <a:effectLst/>
                          <a:latin typeface="+mn-lt"/>
                          <a:ea typeface="Calibri" panose="020F0502020204030204" pitchFamily="34" charset="0"/>
                          <a:cs typeface="Times New Roman" panose="02020603050405020304" pitchFamily="18" charset="0"/>
                        </a:rPr>
                        <a:t>omab</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ISO </a:t>
                      </a:r>
                      <a:r>
                        <a:rPr lang="en-GB" sz="800" b="0" i="0" kern="1200" baseline="0" dirty="0" err="1">
                          <a:solidFill>
                            <a:schemeClr val="tx1"/>
                          </a:solidFill>
                          <a:effectLst/>
                          <a:latin typeface="+mn-lt"/>
                          <a:ea typeface="Calibri" panose="020F0502020204030204" pitchFamily="34" charset="0"/>
                          <a:cs typeface="Times New Roman" panose="02020603050405020304" pitchFamily="18" charset="0"/>
                        </a:rPr>
                        <a:t>sertifikaati</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27001:2013. </a:t>
                      </a:r>
                      <a:endParaRPr lang="et-EE" sz="800" b="0" i="0" kern="1200" baseline="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800" b="0" i="0" kern="1200" baseline="0" dirty="0" err="1">
                          <a:solidFill>
                            <a:schemeClr val="tx1"/>
                          </a:solidFill>
                          <a:effectLst/>
                          <a:latin typeface="+mn-lt"/>
                          <a:ea typeface="Calibri" panose="020F0502020204030204" pitchFamily="34" charset="0"/>
                          <a:cs typeface="Times New Roman" panose="02020603050405020304" pitchFamily="18" charset="0"/>
                        </a:rPr>
                        <a:t>Riigi</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a:t>
                      </a:r>
                      <a:r>
                        <a:rPr lang="en-GB" sz="800" b="0" i="0" kern="1200" baseline="0" dirty="0" err="1">
                          <a:solidFill>
                            <a:schemeClr val="tx1"/>
                          </a:solidFill>
                          <a:effectLst/>
                          <a:latin typeface="+mn-lt"/>
                          <a:ea typeface="Calibri" panose="020F0502020204030204" pitchFamily="34" charset="0"/>
                          <a:cs typeface="Times New Roman" panose="02020603050405020304" pitchFamily="18" charset="0"/>
                        </a:rPr>
                        <a:t>ristfunktsionaalsete</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a:t>
                      </a:r>
                      <a:r>
                        <a:rPr lang="en-GB" sz="800" b="0" i="0" kern="1200" baseline="0" dirty="0" err="1">
                          <a:solidFill>
                            <a:schemeClr val="tx1"/>
                          </a:solidFill>
                          <a:effectLst/>
                          <a:latin typeface="+mn-lt"/>
                          <a:ea typeface="Calibri" panose="020F0502020204030204" pitchFamily="34" charset="0"/>
                          <a:cs typeface="Times New Roman" panose="02020603050405020304" pitchFamily="18" charset="0"/>
                        </a:rPr>
                        <a:t>nõuete</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a:t>
                      </a:r>
                      <a:r>
                        <a:rPr lang="en-GB" sz="800" b="0" i="0" kern="1200" baseline="0" dirty="0" err="1">
                          <a:solidFill>
                            <a:schemeClr val="tx1"/>
                          </a:solidFill>
                          <a:effectLst/>
                          <a:latin typeface="+mn-lt"/>
                          <a:ea typeface="Calibri" panose="020F0502020204030204" pitchFamily="34" charset="0"/>
                          <a:cs typeface="Times New Roman" panose="02020603050405020304" pitchFamily="18" charset="0"/>
                        </a:rPr>
                        <a:t>täitmist</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a:t>
                      </a: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asutuses</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 </a:t>
                      </a: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järgitakse</a:t>
                      </a:r>
                      <a:r>
                        <a:rPr lang="en-GB" sz="800" b="0" i="0" kern="1200" baseline="0" dirty="0">
                          <a:solidFill>
                            <a:schemeClr val="tx1"/>
                          </a:solidFill>
                          <a:effectLst/>
                          <a:latin typeface="+mn-lt"/>
                          <a:ea typeface="Calibri" panose="020F0502020204030204" pitchFamily="34" charset="0"/>
                          <a:cs typeface="Times New Roman" panose="02020603050405020304" pitchFamily="18" charset="0"/>
                        </a:rPr>
                        <a:t>.</a:t>
                      </a:r>
                      <a:endParaRPr lang="et-EE" sz="800" b="0" i="0" kern="1200" baseline="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Andmejälgija rakendatakse vastavalt </a:t>
                      </a:r>
                      <a:r>
                        <a:rPr lang="et-EE" sz="800" b="0" i="0" kern="1200" baseline="0" dirty="0" err="1">
                          <a:solidFill>
                            <a:schemeClr val="tx1"/>
                          </a:solidFill>
                          <a:effectLst/>
                          <a:latin typeface="+mn-lt"/>
                          <a:ea typeface="Calibri" panose="020F0502020204030204" pitchFamily="34" charset="0"/>
                          <a:cs typeface="Times New Roman" panose="02020603050405020304" pitchFamily="18" charset="0"/>
                        </a:rPr>
                        <a:t>GDPRile</a:t>
                      </a: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 ja </a:t>
                      </a:r>
                      <a:r>
                        <a:rPr lang="et-EE" sz="800" b="0" i="0" kern="1200" baseline="0" dirty="0" err="1">
                          <a:solidFill>
                            <a:schemeClr val="tx1"/>
                          </a:solidFill>
                          <a:effectLst/>
                          <a:latin typeface="+mn-lt"/>
                          <a:ea typeface="Calibri" panose="020F0502020204030204" pitchFamily="34" charset="0"/>
                          <a:cs typeface="Times New Roman" panose="02020603050405020304" pitchFamily="18" charset="0"/>
                        </a:rPr>
                        <a:t>IKSile</a:t>
                      </a: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Plaan on projekti ettevalmistava etapi juures kaardistada õiguslik raamistik ja vajadusel teha krati efektiivsemaks kasutamiseks ettepanekud muudatusteks.</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800" b="0" i="0" kern="1200" baseline="0" dirty="0">
                          <a:solidFill>
                            <a:schemeClr val="tx1"/>
                          </a:solidFill>
                          <a:effectLst/>
                          <a:latin typeface="+mn-lt"/>
                          <a:ea typeface="Calibri" panose="020F0502020204030204" pitchFamily="34" charset="0"/>
                          <a:cs typeface="Times New Roman" panose="02020603050405020304" pitchFamily="18" charset="0"/>
                        </a:rPr>
                        <a:t>Sarnast arendusprojekti pole teadaolevalt mujal Eestis rakendatud. Meie arendusprojekt on edasiarendus Leedu katsetusest.</a:t>
                      </a:r>
                      <a:endParaRPr lang="en-GB" sz="800" b="0" i="0" kern="1200" baseline="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67501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t-EE" sz="800" b="0" i="0" kern="1200" baseline="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392372">
                <a:tc>
                  <a:txBody>
                    <a:bodyPr/>
                    <a:lstStyle/>
                    <a:p>
                      <a:pPr marL="107315" indent="-90170">
                        <a:lnSpc>
                          <a:spcPct val="107000"/>
                        </a:lnSpc>
                        <a:spcAft>
                          <a:spcPts val="0"/>
                        </a:spcAft>
                      </a:pPr>
                      <a:r>
                        <a:rPr lang="et-EE" sz="800" b="1" dirty="0">
                          <a:solidFill>
                            <a:srgbClr val="0000FF"/>
                          </a:solidFill>
                          <a:effectLst/>
                          <a:latin typeface="+mn-lt"/>
                          <a:ea typeface="Calibri" panose="020F0502020204030204" pitchFamily="34" charset="0"/>
                          <a:cs typeface="Times New Roman" panose="02020603050405020304" pitchFamily="18" charset="0"/>
                        </a:rPr>
                        <a:t>8. Kasutajate grupid, kolmandad osapooled</a:t>
                      </a:r>
                      <a:endParaRPr lang="en-GB" sz="8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Kasusaajateks arvestatakse asutust ennast ja tema </a:t>
                      </a:r>
                      <a:r>
                        <a:rPr lang="et-EE" sz="800" i="0" kern="1200" baseline="0" dirty="0" err="1">
                          <a:solidFill>
                            <a:schemeClr val="tx1"/>
                          </a:solidFill>
                          <a:effectLst/>
                          <a:latin typeface="+mn-lt"/>
                          <a:ea typeface="Calibri" panose="020F0502020204030204" pitchFamily="34" charset="0"/>
                          <a:cs typeface="Times New Roman" panose="02020603050405020304" pitchFamily="18" charset="0"/>
                        </a:rPr>
                        <a:t>sisekliente</a:t>
                      </a: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 (</a:t>
                      </a:r>
                      <a:r>
                        <a:rPr lang="et-EE" sz="800" i="0" kern="1200" baseline="0" dirty="0" err="1">
                          <a:solidFill>
                            <a:schemeClr val="tx1"/>
                          </a:solidFill>
                          <a:effectLst/>
                          <a:latin typeface="+mn-lt"/>
                          <a:ea typeface="Calibri" panose="020F0502020204030204" pitchFamily="34" charset="0"/>
                          <a:cs typeface="Times New Roman" panose="02020603050405020304" pitchFamily="18" charset="0"/>
                        </a:rPr>
                        <a:t>menetlejad</a:t>
                      </a: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 teenusejuhid, hindajad) kelle töö muutub lihtsamaks.</a:t>
                      </a:r>
                    </a:p>
                    <a:p>
                      <a:pPr marL="171450" indent="-171450">
                        <a:lnSpc>
                          <a:spcPct val="107000"/>
                        </a:lnSpc>
                        <a:spcAft>
                          <a:spcPts val="0"/>
                        </a:spcAft>
                        <a:buFont typeface="Arial" panose="020B0604020202020204" pitchFamily="34" charset="0"/>
                        <a:buChar char="•"/>
                      </a:pP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Kasusaajateks asutusest väljas peetakse 1045 erinevat projekti koos osapooltega, kes neid projekte läbi viib. </a:t>
                      </a:r>
                    </a:p>
                    <a:p>
                      <a:pPr marL="171450" indent="-171450">
                        <a:lnSpc>
                          <a:spcPct val="107000"/>
                        </a:lnSpc>
                        <a:spcAft>
                          <a:spcPts val="0"/>
                        </a:spcAft>
                        <a:buFont typeface="Arial" panose="020B0604020202020204" pitchFamily="34" charset="0"/>
                        <a:buChar char="•"/>
                      </a:pPr>
                      <a:r>
                        <a:rPr lang="et-EE" sz="800" i="0" kern="1200" baseline="0" dirty="0">
                          <a:solidFill>
                            <a:schemeClr val="tx1"/>
                          </a:solidFill>
                          <a:effectLst/>
                          <a:latin typeface="+mn-lt"/>
                          <a:ea typeface="Calibri" panose="020F0502020204030204" pitchFamily="34" charset="0"/>
                          <a:cs typeface="Times New Roman" panose="02020603050405020304" pitchFamily="18" charset="0"/>
                        </a:rPr>
                        <a:t>Võimalike kasusaajatena on ka teised asutused, kes saavad kasutada projekti eeskujuna enda kratisüsteemide arendamiseks.</a:t>
                      </a:r>
                      <a:endParaRPr lang="en-GB" sz="800" i="0" dirty="0">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800" b="1" kern="1200" dirty="0">
                          <a:solidFill>
                            <a:srgbClr val="0000FF"/>
                          </a:solidFill>
                          <a:effectLst/>
                          <a:latin typeface="+mn-lt"/>
                          <a:ea typeface="Calibri" panose="020F0502020204030204" pitchFamily="34" charset="0"/>
                          <a:cs typeface="Times New Roman" panose="02020603050405020304" pitchFamily="18" charset="0"/>
                        </a:rPr>
                        <a:t>9. Projekti innovaatilisus</a:t>
                      </a:r>
                      <a:endParaRPr lang="en-GB" sz="800" b="0" kern="1200" dirty="0">
                        <a:solidFill>
                          <a:srgbClr val="0000FF"/>
                        </a:solidFill>
                        <a:effectLst/>
                        <a:latin typeface="+mn-lt"/>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800" kern="1200" dirty="0">
                          <a:solidFill>
                            <a:schemeClr val="tx1"/>
                          </a:solidFill>
                          <a:effectLst/>
                          <a:latin typeface="+mn-lt"/>
                          <a:ea typeface="Calibri" panose="020F0502020204030204" pitchFamily="34" charset="0"/>
                          <a:cs typeface="Times New Roman" panose="02020603050405020304" pitchFamily="18" charset="0"/>
                        </a:rPr>
                        <a:t>Probleeme kratisüsteemide kasutamisega avalikus sektoris on mitu (õigustakistused, andmeteaduse pädevuse puudumine jne) kuid arendusprojekti eduka läbiviimisega oleks võimalik nendele probleemidele leida lahendus ja pakkuda positiivset eeskuju teistele asutustele</a:t>
                      </a:r>
                    </a:p>
                    <a:p>
                      <a:pPr marL="171450" indent="-171450">
                        <a:lnSpc>
                          <a:spcPct val="107000"/>
                        </a:lnSpc>
                        <a:spcAft>
                          <a:spcPts val="0"/>
                        </a:spcAft>
                        <a:buFont typeface="Arial" panose="020B0604020202020204" pitchFamily="34" charset="0"/>
                        <a:buChar char="•"/>
                      </a:pPr>
                      <a:r>
                        <a:rPr lang="et-EE" sz="800" kern="1200" dirty="0">
                          <a:solidFill>
                            <a:schemeClr val="tx1"/>
                          </a:solidFill>
                          <a:effectLst/>
                          <a:latin typeface="+mn-lt"/>
                          <a:ea typeface="Calibri" panose="020F0502020204030204" pitchFamily="34" charset="0"/>
                          <a:cs typeface="Times New Roman" panose="02020603050405020304" pitchFamily="18" charset="0"/>
                        </a:rPr>
                        <a:t>Tehisintellekti baasil sisu analüüsiv tööriist</a:t>
                      </a:r>
                    </a:p>
                    <a:p>
                      <a:pPr marL="171450" indent="-171450">
                        <a:lnSpc>
                          <a:spcPct val="107000"/>
                        </a:lnSpc>
                        <a:spcAft>
                          <a:spcPts val="0"/>
                        </a:spcAft>
                        <a:buFont typeface="Arial" panose="020B0604020202020204" pitchFamily="34" charset="0"/>
                        <a:buChar char="•"/>
                      </a:pPr>
                      <a:endParaRPr lang="en-GB" sz="800" dirty="0">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800" b="1" kern="1200" dirty="0">
                          <a:solidFill>
                            <a:srgbClr val="0000FF"/>
                          </a:solidFill>
                          <a:effectLst/>
                          <a:latin typeface="+mn-lt"/>
                          <a:ea typeface="Calibri" panose="020F0502020204030204" pitchFamily="34" charset="0"/>
                          <a:cs typeface="Times New Roman" panose="02020603050405020304" pitchFamily="18" charset="0"/>
                        </a:rPr>
                        <a:t>10. Jätkusuutlikkus</a:t>
                      </a:r>
                      <a:endParaRPr lang="et-EE" sz="800" kern="1200" dirty="0">
                        <a:solidFill>
                          <a:schemeClr val="tx1"/>
                        </a:solidFill>
                        <a:effectLst/>
                        <a:latin typeface="+mn-lt"/>
                        <a:ea typeface="+mn-ea"/>
                        <a:cs typeface="+mn-cs"/>
                      </a:endParaRPr>
                    </a:p>
                    <a:p>
                      <a:pPr marL="171450" indent="-171450">
                        <a:lnSpc>
                          <a:spcPct val="107000"/>
                        </a:lnSpc>
                        <a:spcAft>
                          <a:spcPts val="0"/>
                        </a:spcAft>
                        <a:buFont typeface="Arial" panose="020B0604020202020204" pitchFamily="34" charset="0"/>
                        <a:buChar char="•"/>
                      </a:pPr>
                      <a:r>
                        <a:rPr lang="et-EE" sz="800" kern="1200" dirty="0">
                          <a:solidFill>
                            <a:schemeClr val="tx1"/>
                          </a:solidFill>
                          <a:effectLst/>
                          <a:latin typeface="+mn-lt"/>
                          <a:ea typeface="+mn-ea"/>
                          <a:cs typeface="+mn-cs"/>
                        </a:rPr>
                        <a:t>Hoolduskulud kratisüsteemi ülevalpidamiseks on minimaalsed ja asutuse poolt tagatud viieks aastaks.</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90914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338F7B4-8EFD-D01B-1A1E-886C3864D826}"/>
              </a:ext>
            </a:extLst>
          </p:cNvPr>
          <p:cNvSpPr>
            <a:spLocks noGrp="1"/>
          </p:cNvSpPr>
          <p:nvPr>
            <p:ph type="ctrTitle"/>
          </p:nvPr>
        </p:nvSpPr>
        <p:spPr>
          <a:xfrm>
            <a:off x="943036" y="512618"/>
            <a:ext cx="10555110" cy="4558957"/>
          </a:xfrm>
        </p:spPr>
        <p:txBody>
          <a:bodyPr>
            <a:normAutofit/>
          </a:bodyPr>
          <a:lstStyle/>
          <a:p>
            <a:pPr defTabSz="916777" eaLnBrk="0" fontAlgn="base" hangingPunct="0">
              <a:spcAft>
                <a:spcPct val="0"/>
              </a:spcAft>
            </a:pPr>
            <a:r>
              <a:rPr lang="et-EE" altLang="et-EE" sz="6600" dirty="0">
                <a:solidFill>
                  <a:srgbClr val="0000CC"/>
                </a:solidFill>
                <a:latin typeface="Aino Headline" panose="020B0303040504020204" pitchFamily="34" charset="0"/>
                <a:cs typeface="Times New Roman" panose="02020603050405020304" pitchFamily="18" charset="0"/>
              </a:rPr>
              <a:t>MARU</a:t>
            </a:r>
            <a:br>
              <a:rPr lang="et-EE" altLang="et-EE" sz="6600" dirty="0">
                <a:solidFill>
                  <a:srgbClr val="0000CC"/>
                </a:solidFill>
                <a:latin typeface="Aino Headline" panose="020B0303040504020204" pitchFamily="34" charset="0"/>
                <a:cs typeface="Times New Roman" panose="02020603050405020304" pitchFamily="18" charset="0"/>
              </a:rPr>
            </a:br>
            <a:r>
              <a:rPr lang="et-EE" altLang="et-EE" sz="6600" dirty="0">
                <a:solidFill>
                  <a:srgbClr val="0000CC"/>
                </a:solidFill>
                <a:latin typeface="Aino Headline" panose="020B0303040504020204" pitchFamily="34" charset="0"/>
                <a:cs typeface="Times New Roman" panose="02020603050405020304" pitchFamily="18" charset="0"/>
              </a:rPr>
              <a:t>RUUMIINFO</a:t>
            </a:r>
            <a:br>
              <a:rPr lang="et-EE" altLang="et-EE" sz="6600" dirty="0">
                <a:solidFill>
                  <a:srgbClr val="0000CC"/>
                </a:solidFill>
                <a:latin typeface="Aino Headline" panose="020B0303040504020204" pitchFamily="34" charset="0"/>
                <a:cs typeface="Times New Roman" panose="02020603050405020304" pitchFamily="18" charset="0"/>
              </a:rPr>
            </a:br>
            <a:r>
              <a:rPr lang="fi-FI" altLang="et-EE" sz="6600" dirty="0">
                <a:solidFill>
                  <a:srgbClr val="0000CC"/>
                </a:solidFill>
                <a:latin typeface="Aino Headline" panose="020B0303040504020204" pitchFamily="34" charset="0"/>
                <a:cs typeface="Times New Roman" panose="02020603050405020304" pitchFamily="18" charset="0"/>
              </a:rPr>
              <a:t>DIGIPÖÖRE</a:t>
            </a:r>
            <a:br>
              <a:rPr lang="et-EE" altLang="et-EE" sz="6600" b="1" dirty="0">
                <a:ea typeface="Times New Roman" panose="02020603050405020304" pitchFamily="18" charset="0"/>
                <a:cs typeface="Times New Roman" panose="02020603050405020304" pitchFamily="18" charset="0"/>
              </a:rPr>
            </a:br>
            <a:r>
              <a:rPr lang="et-EE" sz="3600" dirty="0">
                <a:solidFill>
                  <a:srgbClr val="0000CC"/>
                </a:solidFill>
                <a:latin typeface="Aino Headline" panose="020B0303040504020204" pitchFamily="34" charset="0"/>
              </a:rPr>
              <a:t>Ruumiandmeteenused kvaliteetse elukeskkonna ja regionaalarengu tagamiseks</a:t>
            </a:r>
          </a:p>
        </p:txBody>
      </p:sp>
    </p:spTree>
    <p:extLst>
      <p:ext uri="{BB962C8B-B14F-4D97-AF65-F5344CB8AC3E}">
        <p14:creationId xmlns:p14="http://schemas.microsoft.com/office/powerpoint/2010/main" val="310717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06BCF33-1A2A-0F94-889E-477E9E5DE6FF}"/>
              </a:ext>
            </a:extLst>
          </p:cNvPr>
          <p:cNvSpPr>
            <a:spLocks noGrp="1"/>
          </p:cNvSpPr>
          <p:nvPr>
            <p:ph type="title"/>
          </p:nvPr>
        </p:nvSpPr>
        <p:spPr>
          <a:xfrm>
            <a:off x="500379" y="227012"/>
            <a:ext cx="10343445" cy="1328385"/>
          </a:xfrm>
        </p:spPr>
        <p:txBody>
          <a:bodyPr vert="horz" lIns="91440" tIns="45720" rIns="91440" bIns="45720" rtlCol="0" anchor="ctr">
            <a:normAutofit/>
          </a:bodyPr>
          <a:lstStyle/>
          <a:p>
            <a:pPr algn="ctr"/>
            <a:r>
              <a:rPr lang="et-EE" sz="4010" dirty="0">
                <a:solidFill>
                  <a:srgbClr val="0000CC"/>
                </a:solidFill>
                <a:latin typeface="Aino Headline" panose="020B0303040504020204" pitchFamily="34" charset="0"/>
              </a:rPr>
              <a:t>RUUMIINFO DIGIPÖÖRE EESMÄRK</a:t>
            </a:r>
          </a:p>
        </p:txBody>
      </p:sp>
      <p:sp>
        <p:nvSpPr>
          <p:cNvPr id="3" name="Sisu kohatäide 2">
            <a:extLst>
              <a:ext uri="{FF2B5EF4-FFF2-40B4-BE49-F238E27FC236}">
                <a16:creationId xmlns:a16="http://schemas.microsoft.com/office/drawing/2014/main" id="{C025A331-F292-22DE-A593-7AE2DC46F7EB}"/>
              </a:ext>
            </a:extLst>
          </p:cNvPr>
          <p:cNvSpPr>
            <a:spLocks noGrp="1"/>
          </p:cNvSpPr>
          <p:nvPr>
            <p:ph idx="1"/>
          </p:nvPr>
        </p:nvSpPr>
        <p:spPr>
          <a:xfrm>
            <a:off x="381001" y="1724891"/>
            <a:ext cx="6925130" cy="4547970"/>
          </a:xfrm>
        </p:spPr>
        <p:txBody>
          <a:bodyPr vert="horz" lIns="91440" tIns="45720" rIns="91440" bIns="45720" rtlCol="0" anchor="t">
            <a:normAutofit fontScale="92500"/>
          </a:bodyPr>
          <a:lstStyle/>
          <a:p>
            <a:pPr marL="0" indent="0">
              <a:buNone/>
            </a:pPr>
            <a:r>
              <a:rPr lang="et-EE" sz="4000" b="1" dirty="0">
                <a:ea typeface="Calibri"/>
                <a:cs typeface="Calibri"/>
              </a:rPr>
              <a:t>Mõttelaadi pööre</a:t>
            </a:r>
            <a:r>
              <a:rPr lang="et-EE" sz="4000" dirty="0">
                <a:ea typeface="Calibri"/>
                <a:cs typeface="Calibri"/>
              </a:rPr>
              <a:t> 2D kaardilahendustest tehisintellekti ja 3D digitaalsete kaksikuteni</a:t>
            </a:r>
          </a:p>
          <a:p>
            <a:pPr marL="0" indent="0">
              <a:buNone/>
            </a:pPr>
            <a:endParaRPr lang="et-EE" sz="4000" dirty="0">
              <a:ea typeface="Calibri"/>
              <a:cs typeface="Calibri"/>
            </a:endParaRPr>
          </a:p>
          <a:p>
            <a:pPr marL="0" indent="0">
              <a:buNone/>
            </a:pPr>
            <a:r>
              <a:rPr lang="et-EE" sz="4000" dirty="0"/>
              <a:t>Kaasaegsete 2D ja 3D </a:t>
            </a:r>
            <a:r>
              <a:rPr lang="et-EE" sz="4000" b="1" dirty="0"/>
              <a:t>maa- ja</a:t>
            </a:r>
            <a:r>
              <a:rPr lang="et-EE" sz="4000" dirty="0"/>
              <a:t> </a:t>
            </a:r>
            <a:r>
              <a:rPr lang="et-EE" sz="4000" b="1" dirty="0"/>
              <a:t>ruumiandmete ja -teenuste tagamine </a:t>
            </a:r>
            <a:r>
              <a:rPr lang="et-EE" sz="4000" dirty="0"/>
              <a:t>kvaliteetse elukeskkonna ja regionaalarengu toetamiseks.</a:t>
            </a:r>
            <a:endParaRPr lang="et-EE" sz="4000" dirty="0">
              <a:cs typeface="Calibri"/>
            </a:endParaRPr>
          </a:p>
          <a:p>
            <a:pPr marL="0" indent="0">
              <a:buNone/>
            </a:pPr>
            <a:endParaRPr lang="et-EE" sz="4000" dirty="0">
              <a:ea typeface="Calibri"/>
              <a:cs typeface="Calibri"/>
            </a:endParaRPr>
          </a:p>
        </p:txBody>
      </p:sp>
      <p:pic>
        <p:nvPicPr>
          <p:cNvPr id="4" name="Pilt 7">
            <a:extLst>
              <a:ext uri="{FF2B5EF4-FFF2-40B4-BE49-F238E27FC236}">
                <a16:creationId xmlns:a16="http://schemas.microsoft.com/office/drawing/2014/main" id="{AFE3C4F7-CAF7-EADE-0D1B-012D8D183267}"/>
              </a:ext>
            </a:extLst>
          </p:cNvPr>
          <p:cNvPicPr>
            <a:picLocks noChangeAspect="1"/>
          </p:cNvPicPr>
          <p:nvPr/>
        </p:nvPicPr>
        <p:blipFill>
          <a:blip r:embed="rId2"/>
          <a:stretch>
            <a:fillRect/>
          </a:stretch>
        </p:blipFill>
        <p:spPr>
          <a:xfrm>
            <a:off x="7306131" y="1143000"/>
            <a:ext cx="4796718" cy="5715000"/>
          </a:xfrm>
          <a:prstGeom prst="rect">
            <a:avLst/>
          </a:prstGeom>
        </p:spPr>
      </p:pic>
    </p:spTree>
    <p:extLst>
      <p:ext uri="{BB962C8B-B14F-4D97-AF65-F5344CB8AC3E}">
        <p14:creationId xmlns:p14="http://schemas.microsoft.com/office/powerpoint/2010/main" val="1174254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BD9A67D-172A-09ED-01FE-116C7CAC7743}"/>
              </a:ext>
            </a:extLst>
          </p:cNvPr>
          <p:cNvSpPr>
            <a:spLocks noGrp="1"/>
          </p:cNvSpPr>
          <p:nvPr>
            <p:ph type="title"/>
          </p:nvPr>
        </p:nvSpPr>
        <p:spPr>
          <a:xfrm>
            <a:off x="528638" y="365125"/>
            <a:ext cx="10825162" cy="922137"/>
          </a:xfrm>
        </p:spPr>
        <p:txBody>
          <a:bodyPr vert="horz" lIns="91440" tIns="45720" rIns="91440" bIns="45720" rtlCol="0" anchor="ctr">
            <a:normAutofit/>
          </a:bodyPr>
          <a:lstStyle/>
          <a:p>
            <a:pPr algn="ctr"/>
            <a:r>
              <a:rPr lang="et-EE" sz="4010" dirty="0">
                <a:solidFill>
                  <a:srgbClr val="0000CC"/>
                </a:solidFill>
                <a:latin typeface="Aino Headline" panose="020B0303040504020204" pitchFamily="34" charset="0"/>
              </a:rPr>
              <a:t>MARU DIGIPÖÖRDE ÜLEVAADE</a:t>
            </a:r>
          </a:p>
        </p:txBody>
      </p:sp>
      <p:sp>
        <p:nvSpPr>
          <p:cNvPr id="6" name="Sisu kohatäide 2">
            <a:extLst>
              <a:ext uri="{FF2B5EF4-FFF2-40B4-BE49-F238E27FC236}">
                <a16:creationId xmlns:a16="http://schemas.microsoft.com/office/drawing/2014/main" id="{FA970E91-89DD-D697-0097-53524D1B353A}"/>
              </a:ext>
            </a:extLst>
          </p:cNvPr>
          <p:cNvSpPr txBox="1">
            <a:spLocks/>
          </p:cNvSpPr>
          <p:nvPr/>
        </p:nvSpPr>
        <p:spPr>
          <a:xfrm>
            <a:off x="528638" y="1432202"/>
            <a:ext cx="11561331" cy="5204512"/>
          </a:xfrm>
          <a:prstGeom prst="rect">
            <a:avLst/>
          </a:prstGeom>
        </p:spPr>
        <p:txBody>
          <a:bodyPr vert="horz" lIns="91440" tIns="45720" rIns="91440" bIns="45720" rtlCol="0" anchor="t">
            <a:noAutofit/>
          </a:bodyPr>
          <a:lstStyle>
            <a:lvl1pPr marL="169190" indent="-169190" algn="l" defTabSz="676755" rtl="0" eaLnBrk="1" latinLnBrk="0" hangingPunct="1">
              <a:lnSpc>
                <a:spcPct val="90000"/>
              </a:lnSpc>
              <a:spcBef>
                <a:spcPts val="740"/>
              </a:spcBef>
              <a:buFont typeface="Arial" panose="020B0604020202020204" pitchFamily="34" charset="0"/>
              <a:buChar char="•"/>
              <a:defRPr sz="2072" kern="1200">
                <a:solidFill>
                  <a:schemeClr val="tx1"/>
                </a:solidFill>
                <a:latin typeface="+mn-lt"/>
                <a:ea typeface="+mn-ea"/>
                <a:cs typeface="+mn-cs"/>
              </a:defRPr>
            </a:lvl1pPr>
            <a:lvl2pPr marL="507566" indent="-169190" algn="l" defTabSz="676755" rtl="0" eaLnBrk="1" latinLnBrk="0" hangingPunct="1">
              <a:lnSpc>
                <a:spcPct val="90000"/>
              </a:lnSpc>
              <a:spcBef>
                <a:spcPts val="370"/>
              </a:spcBef>
              <a:buFont typeface="Arial" panose="020B0604020202020204" pitchFamily="34" charset="0"/>
              <a:buChar char="•"/>
              <a:defRPr sz="1777" kern="1200">
                <a:solidFill>
                  <a:schemeClr val="tx1"/>
                </a:solidFill>
                <a:latin typeface="+mn-lt"/>
                <a:ea typeface="+mn-ea"/>
                <a:cs typeface="+mn-cs"/>
              </a:defRPr>
            </a:lvl2pPr>
            <a:lvl3pPr marL="845947" indent="-169190" algn="l" defTabSz="676755" rtl="0" eaLnBrk="1" latinLnBrk="0" hangingPunct="1">
              <a:lnSpc>
                <a:spcPct val="90000"/>
              </a:lnSpc>
              <a:spcBef>
                <a:spcPts val="370"/>
              </a:spcBef>
              <a:buFont typeface="Arial" panose="020B0604020202020204" pitchFamily="34" charset="0"/>
              <a:buChar char="•"/>
              <a:defRPr sz="1480" kern="1200">
                <a:solidFill>
                  <a:schemeClr val="tx1"/>
                </a:solidFill>
                <a:latin typeface="+mn-lt"/>
                <a:ea typeface="+mn-ea"/>
                <a:cs typeface="+mn-cs"/>
              </a:defRPr>
            </a:lvl3pPr>
            <a:lvl4pPr marL="1184323"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4pPr>
            <a:lvl5pPr marL="1522702"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5pPr>
            <a:lvl6pPr marL="1861078"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6pPr>
            <a:lvl7pPr marL="2199457"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7pPr>
            <a:lvl8pPr marL="2537835"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8pPr>
            <a:lvl9pPr marL="2876214" indent="-169190" algn="l" defTabSz="676755" rtl="0" eaLnBrk="1" latinLnBrk="0" hangingPunct="1">
              <a:lnSpc>
                <a:spcPct val="90000"/>
              </a:lnSpc>
              <a:spcBef>
                <a:spcPts val="370"/>
              </a:spcBef>
              <a:buFont typeface="Arial" panose="020B0604020202020204" pitchFamily="34" charset="0"/>
              <a:buChar char="•"/>
              <a:defRPr sz="1332" kern="1200">
                <a:solidFill>
                  <a:schemeClr val="tx1"/>
                </a:solidFill>
                <a:latin typeface="+mn-lt"/>
                <a:ea typeface="+mn-ea"/>
                <a:cs typeface="+mn-cs"/>
              </a:defRPr>
            </a:lvl9pPr>
          </a:lstStyle>
          <a:p>
            <a:pPr marL="457200" indent="-457200">
              <a:lnSpc>
                <a:spcPct val="100000"/>
              </a:lnSpc>
              <a:spcBef>
                <a:spcPts val="600"/>
              </a:spcBef>
              <a:buFont typeface="Arial" panose="020B0604020202020204" pitchFamily="34" charset="0"/>
              <a:buAutoNum type="arabicPeriod"/>
            </a:pPr>
            <a:r>
              <a:rPr lang="et-EE" sz="2400" dirty="0">
                <a:cs typeface="Calibri"/>
              </a:rPr>
              <a:t>MA/ Ruumiinfo 3D-pööre reaalaja digitaalkaksikute võimaldamiseks</a:t>
            </a:r>
            <a:r>
              <a:rPr lang="nb-NO" sz="2400" dirty="0">
                <a:cs typeface="Calibri"/>
              </a:rPr>
              <a:t> </a:t>
            </a:r>
            <a:r>
              <a:rPr lang="et-EE" sz="2400" b="1" dirty="0">
                <a:cs typeface="Calibri"/>
              </a:rPr>
              <a:t>RI-3D</a:t>
            </a:r>
            <a:r>
              <a:rPr lang="et-EE" sz="2400" dirty="0">
                <a:cs typeface="Calibri"/>
              </a:rPr>
              <a:t> </a:t>
            </a:r>
            <a:r>
              <a:rPr lang="et-EE" sz="2400" b="1" dirty="0">
                <a:cs typeface="Calibri" panose="020F0502020204030204"/>
              </a:rPr>
              <a:t>8,8M </a:t>
            </a:r>
            <a:r>
              <a:rPr lang="et-EE" sz="2400" dirty="0">
                <a:cs typeface="Calibri" panose="020F0502020204030204"/>
              </a:rPr>
              <a:t>(sellest 2,3M palgad) / </a:t>
            </a:r>
            <a:r>
              <a:rPr lang="et-EE" sz="2400" dirty="0">
                <a:solidFill>
                  <a:srgbClr val="0000FF"/>
                </a:solidFill>
                <a:cs typeface="Calibri" panose="020F0502020204030204"/>
              </a:rPr>
              <a:t>18 kuu taotlus: </a:t>
            </a:r>
            <a:r>
              <a:rPr lang="et-EE" sz="2400" b="1" dirty="0">
                <a:solidFill>
                  <a:srgbClr val="0000FF"/>
                </a:solidFill>
                <a:cs typeface="Calibri" panose="020F0502020204030204"/>
              </a:rPr>
              <a:t>900 000€</a:t>
            </a:r>
            <a:r>
              <a:rPr lang="et-EE" sz="2400" dirty="0">
                <a:solidFill>
                  <a:srgbClr val="0000FF"/>
                </a:solidFill>
                <a:cs typeface="Calibri" panose="020F0502020204030204"/>
              </a:rPr>
              <a:t> </a:t>
            </a:r>
            <a:endParaRPr lang="et-EE" sz="2400" dirty="0">
              <a:cs typeface="Calibri" panose="020F0502020204030204"/>
            </a:endParaRPr>
          </a:p>
          <a:p>
            <a:pPr marL="457200" indent="-457200">
              <a:lnSpc>
                <a:spcPct val="100000"/>
              </a:lnSpc>
              <a:spcBef>
                <a:spcPts val="600"/>
              </a:spcBef>
              <a:buFont typeface="Arial" panose="020B0604020202020204" pitchFamily="34" charset="0"/>
              <a:buAutoNum type="arabicPeriod"/>
            </a:pPr>
            <a:r>
              <a:rPr lang="et-EE" sz="2400" dirty="0"/>
              <a:t>MA/ Aadresside ja kohanimede süsteemi arendamine </a:t>
            </a:r>
            <a:r>
              <a:rPr lang="et-EE" sz="2400" b="1" dirty="0"/>
              <a:t>AKS 7,08 </a:t>
            </a:r>
            <a:r>
              <a:rPr lang="et-EE" sz="2400" dirty="0"/>
              <a:t> / </a:t>
            </a:r>
            <a:r>
              <a:rPr lang="et-EE" sz="2400" b="1" dirty="0">
                <a:solidFill>
                  <a:srgbClr val="0000FF"/>
                </a:solidFill>
              </a:rPr>
              <a:t>725 000€</a:t>
            </a:r>
            <a:endParaRPr lang="et-EE" sz="2400" b="1" dirty="0">
              <a:solidFill>
                <a:srgbClr val="0000FF"/>
              </a:solidFill>
              <a:cs typeface="Calibri"/>
            </a:endParaRPr>
          </a:p>
          <a:p>
            <a:pPr marL="457200" indent="-457200">
              <a:lnSpc>
                <a:spcPct val="100000"/>
              </a:lnSpc>
              <a:spcBef>
                <a:spcPts val="600"/>
              </a:spcBef>
              <a:buFont typeface="Arial" panose="020B0604020202020204" pitchFamily="34" charset="0"/>
              <a:buAutoNum type="arabicPeriod"/>
            </a:pPr>
            <a:r>
              <a:rPr lang="et-EE" sz="2400" dirty="0"/>
              <a:t>MA/ Kaugseire klastri arendamine </a:t>
            </a:r>
            <a:r>
              <a:rPr lang="et-EE" sz="2400" b="1" dirty="0"/>
              <a:t>KASK 13,185 M</a:t>
            </a:r>
            <a:r>
              <a:rPr lang="et-EE" sz="2400" dirty="0"/>
              <a:t> (5,39M olemas) / </a:t>
            </a:r>
            <a:r>
              <a:rPr lang="et-EE" sz="2400" b="1" dirty="0">
                <a:solidFill>
                  <a:srgbClr val="0000FF"/>
                </a:solidFill>
                <a:highlight>
                  <a:srgbClr val="FFFF00"/>
                </a:highlight>
              </a:rPr>
              <a:t>36</a:t>
            </a:r>
            <a:r>
              <a:rPr lang="et-EE" sz="2400" b="1" dirty="0">
                <a:solidFill>
                  <a:srgbClr val="0000FF"/>
                </a:solidFill>
              </a:rPr>
              <a:t>0 000 €</a:t>
            </a:r>
            <a:endParaRPr lang="et-EE" sz="2400" b="1" dirty="0">
              <a:solidFill>
                <a:srgbClr val="0000FF"/>
              </a:solidFill>
              <a:cs typeface="Calibri"/>
            </a:endParaRPr>
          </a:p>
          <a:p>
            <a:pPr marL="457200" indent="-457200">
              <a:lnSpc>
                <a:spcPct val="100000"/>
              </a:lnSpc>
              <a:spcBef>
                <a:spcPts val="600"/>
              </a:spcBef>
              <a:buFont typeface="Arial" panose="020B0604020202020204" pitchFamily="34" charset="0"/>
              <a:buAutoNum type="arabicPeriod"/>
            </a:pPr>
            <a:r>
              <a:rPr lang="et-EE" sz="2400" dirty="0">
                <a:cs typeface="Calibri"/>
              </a:rPr>
              <a:t>MA/ Maatoimingu platvormi teenuste täiendamine </a:t>
            </a:r>
            <a:r>
              <a:rPr lang="et-EE" sz="2400" b="1" dirty="0">
                <a:cs typeface="Calibri"/>
              </a:rPr>
              <a:t>MTP</a:t>
            </a:r>
            <a:r>
              <a:rPr lang="et-EE" sz="2400" dirty="0">
                <a:cs typeface="Calibri"/>
              </a:rPr>
              <a:t> </a:t>
            </a:r>
            <a:r>
              <a:rPr lang="et-EE" sz="2400" b="1" dirty="0">
                <a:cs typeface="Calibri"/>
              </a:rPr>
              <a:t>2,89M </a:t>
            </a:r>
            <a:r>
              <a:rPr lang="et-EE" sz="2400" dirty="0">
                <a:cs typeface="Calibri"/>
              </a:rPr>
              <a:t>/ </a:t>
            </a:r>
            <a:r>
              <a:rPr lang="et-EE" sz="2400" b="1" dirty="0">
                <a:solidFill>
                  <a:srgbClr val="0000FF"/>
                </a:solidFill>
                <a:highlight>
                  <a:srgbClr val="FFFF00"/>
                </a:highlight>
              </a:rPr>
              <a:t>710</a:t>
            </a:r>
            <a:r>
              <a:rPr lang="et-EE" sz="2400" b="1" dirty="0">
                <a:solidFill>
                  <a:srgbClr val="0000FF"/>
                </a:solidFill>
              </a:rPr>
              <a:t> 000 €</a:t>
            </a:r>
            <a:endParaRPr lang="et-EE" sz="2400" b="1" dirty="0">
              <a:solidFill>
                <a:srgbClr val="0000FF"/>
              </a:solidFill>
              <a:cs typeface="Calibri"/>
            </a:endParaRPr>
          </a:p>
          <a:p>
            <a:pPr marL="457200" indent="-457200">
              <a:lnSpc>
                <a:spcPct val="100000"/>
              </a:lnSpc>
              <a:spcBef>
                <a:spcPts val="600"/>
              </a:spcBef>
              <a:buFont typeface="Arial" panose="020B0604020202020204" pitchFamily="34" charset="0"/>
              <a:buAutoNum type="arabicPeriod"/>
            </a:pPr>
            <a:r>
              <a:rPr lang="et-EE" sz="2400" dirty="0">
                <a:solidFill>
                  <a:srgbClr val="000000"/>
                </a:solidFill>
                <a:cs typeface="Calibri"/>
              </a:rPr>
              <a:t>PTA/ Maaparandussüsteemi IS arendamine </a:t>
            </a:r>
            <a:r>
              <a:rPr lang="et-EE" sz="2400" b="1" dirty="0">
                <a:solidFill>
                  <a:srgbClr val="000000"/>
                </a:solidFill>
                <a:cs typeface="Calibri"/>
              </a:rPr>
              <a:t>MAPIS</a:t>
            </a:r>
            <a:r>
              <a:rPr lang="et-EE" sz="2400" dirty="0">
                <a:solidFill>
                  <a:srgbClr val="000000"/>
                </a:solidFill>
                <a:cs typeface="Calibri"/>
              </a:rPr>
              <a:t> </a:t>
            </a:r>
            <a:r>
              <a:rPr lang="et-EE" sz="2400" b="1" dirty="0">
                <a:solidFill>
                  <a:srgbClr val="000000"/>
                </a:solidFill>
                <a:cs typeface="Calibri"/>
              </a:rPr>
              <a:t>0,925M</a:t>
            </a:r>
            <a:r>
              <a:rPr lang="et-EE" sz="2400" dirty="0">
                <a:solidFill>
                  <a:srgbClr val="000000"/>
                </a:solidFill>
                <a:cs typeface="Calibri"/>
              </a:rPr>
              <a:t> / </a:t>
            </a:r>
            <a:r>
              <a:rPr lang="et-EE" sz="2400" b="1" dirty="0">
                <a:solidFill>
                  <a:srgbClr val="0000FF"/>
                </a:solidFill>
                <a:cs typeface="Calibri"/>
              </a:rPr>
              <a:t>125 000€</a:t>
            </a:r>
          </a:p>
          <a:p>
            <a:pPr marL="457200" indent="-457200">
              <a:lnSpc>
                <a:spcPct val="100000"/>
              </a:lnSpc>
              <a:spcBef>
                <a:spcPts val="600"/>
              </a:spcBef>
              <a:buFont typeface="Arial" panose="020B0604020202020204" pitchFamily="34" charset="0"/>
              <a:buAutoNum type="arabicPeriod"/>
            </a:pPr>
            <a:r>
              <a:rPr lang="et-EE" sz="2400" dirty="0" err="1">
                <a:solidFill>
                  <a:srgbClr val="000000"/>
                </a:solidFill>
                <a:cs typeface="Calibri"/>
              </a:rPr>
              <a:t>Klim</a:t>
            </a:r>
            <a:r>
              <a:rPr lang="et-EE" sz="2400" dirty="0">
                <a:solidFill>
                  <a:srgbClr val="000000"/>
                </a:solidFill>
                <a:cs typeface="Calibri"/>
              </a:rPr>
              <a:t>/ E-ehituse platvormi arendamine </a:t>
            </a:r>
            <a:r>
              <a:rPr lang="et-EE" sz="2400" b="1" dirty="0">
                <a:solidFill>
                  <a:srgbClr val="000000"/>
                </a:solidFill>
                <a:cs typeface="Calibri"/>
              </a:rPr>
              <a:t>E-EP 10,25M </a:t>
            </a:r>
            <a:r>
              <a:rPr lang="et-EE" sz="2400" dirty="0">
                <a:solidFill>
                  <a:srgbClr val="000000"/>
                </a:solidFill>
                <a:cs typeface="Calibri"/>
              </a:rPr>
              <a:t>(6,45M olemas) / </a:t>
            </a:r>
            <a:r>
              <a:rPr lang="et-EE" sz="2400" b="1" dirty="0">
                <a:solidFill>
                  <a:srgbClr val="0000FF"/>
                </a:solidFill>
                <a:ea typeface="+mn-lt"/>
                <a:cs typeface="+mn-lt"/>
              </a:rPr>
              <a:t>200 000€</a:t>
            </a:r>
            <a:endParaRPr lang="en-US" sz="2400" b="1" dirty="0">
              <a:solidFill>
                <a:srgbClr val="0000FF"/>
              </a:solidFill>
              <a:ea typeface="+mn-lt"/>
              <a:cs typeface="+mn-lt"/>
            </a:endParaRPr>
          </a:p>
          <a:p>
            <a:pPr marL="457200" indent="-457200">
              <a:lnSpc>
                <a:spcPct val="100000"/>
              </a:lnSpc>
              <a:spcBef>
                <a:spcPts val="600"/>
              </a:spcBef>
              <a:buFont typeface="Arial" panose="020B0604020202020204" pitchFamily="34" charset="0"/>
              <a:buAutoNum type="arabicPeriod"/>
            </a:pPr>
            <a:r>
              <a:rPr lang="et-EE" sz="2400" dirty="0">
                <a:solidFill>
                  <a:srgbClr val="000000"/>
                </a:solidFill>
                <a:cs typeface="Calibri"/>
              </a:rPr>
              <a:t>REM/ Planeeringute menetlemise infosüsteemi arendused </a:t>
            </a:r>
            <a:r>
              <a:rPr lang="et-EE" sz="2400" b="1" dirty="0">
                <a:solidFill>
                  <a:srgbClr val="000000"/>
                </a:solidFill>
                <a:cs typeface="Calibri"/>
              </a:rPr>
              <a:t>PLANIS 3,15 M</a:t>
            </a:r>
            <a:r>
              <a:rPr lang="et-EE" sz="2400" dirty="0">
                <a:solidFill>
                  <a:srgbClr val="000000"/>
                </a:solidFill>
                <a:cs typeface="Calibri"/>
              </a:rPr>
              <a:t> (1,65M olemas)/ </a:t>
            </a:r>
            <a:r>
              <a:rPr lang="et-EE" sz="2400" b="1" dirty="0">
                <a:solidFill>
                  <a:srgbClr val="0000FF"/>
                </a:solidFill>
                <a:cs typeface="Calibri"/>
              </a:rPr>
              <a:t>0€ </a:t>
            </a:r>
          </a:p>
          <a:p>
            <a:pPr marL="457200" indent="-457200">
              <a:lnSpc>
                <a:spcPct val="100000"/>
              </a:lnSpc>
              <a:spcBef>
                <a:spcPts val="600"/>
              </a:spcBef>
              <a:buFont typeface="Arial" panose="020B0604020202020204" pitchFamily="34" charset="0"/>
              <a:buAutoNum type="arabicPeriod"/>
            </a:pPr>
            <a:r>
              <a:rPr lang="et-EE" sz="2400" dirty="0">
                <a:cs typeface="Calibri"/>
              </a:rPr>
              <a:t>REM/ Liikuvusteenuste andmekeskus </a:t>
            </a:r>
            <a:r>
              <a:rPr lang="et-EE" sz="2400" b="1" dirty="0">
                <a:cs typeface="Calibri"/>
              </a:rPr>
              <a:t>1,3M</a:t>
            </a:r>
            <a:r>
              <a:rPr lang="et-EE" sz="2400" dirty="0">
                <a:cs typeface="Calibri"/>
              </a:rPr>
              <a:t> (1,3M)/ </a:t>
            </a:r>
            <a:r>
              <a:rPr lang="et-EE" sz="2400" dirty="0">
                <a:solidFill>
                  <a:srgbClr val="0000CC"/>
                </a:solidFill>
                <a:cs typeface="Calibri"/>
              </a:rPr>
              <a:t>0</a:t>
            </a:r>
          </a:p>
          <a:p>
            <a:pPr marL="0" indent="0">
              <a:buFont typeface="Arial" panose="020B0604020202020204" pitchFamily="34" charset="0"/>
              <a:buNone/>
            </a:pPr>
            <a:r>
              <a:rPr lang="et-EE" sz="2800" b="1" dirty="0"/>
              <a:t>Kõik kokku:</a:t>
            </a:r>
            <a:r>
              <a:rPr lang="et-EE" sz="2800" dirty="0"/>
              <a:t> </a:t>
            </a:r>
          </a:p>
          <a:p>
            <a:pPr marL="0" indent="0">
              <a:buFont typeface="Arial" panose="020B0604020202020204" pitchFamily="34" charset="0"/>
              <a:buNone/>
            </a:pPr>
            <a:r>
              <a:rPr lang="et-EE" sz="2800" dirty="0"/>
              <a:t>2024-2029: </a:t>
            </a:r>
            <a:r>
              <a:rPr lang="et-EE" sz="2800" b="1" dirty="0">
                <a:ea typeface="+mn-lt"/>
                <a:cs typeface="+mn-lt"/>
              </a:rPr>
              <a:t>44,985M</a:t>
            </a:r>
            <a:r>
              <a:rPr lang="et-EE" sz="2800" dirty="0">
                <a:ea typeface="+mn-lt"/>
                <a:cs typeface="+mn-lt"/>
              </a:rPr>
              <a:t> / </a:t>
            </a:r>
            <a:r>
              <a:rPr lang="et-EE" sz="2800" dirty="0">
                <a:solidFill>
                  <a:srgbClr val="0000FF"/>
                </a:solidFill>
                <a:ea typeface="+mn-lt"/>
                <a:cs typeface="+mn-lt"/>
              </a:rPr>
              <a:t>sellest 18 kuu taotlus:</a:t>
            </a:r>
            <a:r>
              <a:rPr lang="et-EE" sz="2800" b="1" dirty="0">
                <a:solidFill>
                  <a:srgbClr val="0000FF"/>
                </a:solidFill>
                <a:ea typeface="+mn-lt"/>
                <a:cs typeface="+mn-lt"/>
              </a:rPr>
              <a:t> </a:t>
            </a:r>
            <a:r>
              <a:rPr lang="et-EE" sz="2800" b="1" dirty="0">
                <a:solidFill>
                  <a:srgbClr val="0000FF"/>
                </a:solidFill>
                <a:highlight>
                  <a:srgbClr val="FFFF00"/>
                </a:highlight>
                <a:ea typeface="+mn-lt"/>
                <a:cs typeface="+mn-lt"/>
              </a:rPr>
              <a:t>3,02</a:t>
            </a:r>
            <a:r>
              <a:rPr lang="et-EE" sz="2800" b="1" dirty="0">
                <a:solidFill>
                  <a:srgbClr val="0000FF"/>
                </a:solidFill>
                <a:ea typeface="+mn-lt"/>
                <a:cs typeface="+mn-lt"/>
              </a:rPr>
              <a:t> M€</a:t>
            </a:r>
            <a:endParaRPr lang="et-EE" sz="2800" b="1" dirty="0">
              <a:solidFill>
                <a:srgbClr val="0000FF"/>
              </a:solidFill>
              <a:cs typeface="Calibri"/>
            </a:endParaRPr>
          </a:p>
        </p:txBody>
      </p:sp>
    </p:spTree>
    <p:extLst>
      <p:ext uri="{BB962C8B-B14F-4D97-AF65-F5344CB8AC3E}">
        <p14:creationId xmlns:p14="http://schemas.microsoft.com/office/powerpoint/2010/main" val="52533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C362C40-58E8-1F00-15FD-986415A95413}"/>
              </a:ext>
            </a:extLst>
          </p:cNvPr>
          <p:cNvSpPr>
            <a:spLocks noGrp="1"/>
          </p:cNvSpPr>
          <p:nvPr>
            <p:ph type="title"/>
          </p:nvPr>
        </p:nvSpPr>
        <p:spPr>
          <a:xfrm>
            <a:off x="472858" y="365125"/>
            <a:ext cx="10880942" cy="1168988"/>
          </a:xfrm>
        </p:spPr>
        <p:txBody>
          <a:bodyPr vert="horz" lIns="91440" tIns="45720" rIns="91440" bIns="45720" rtlCol="0" anchor="ctr">
            <a:normAutofit/>
          </a:bodyPr>
          <a:lstStyle/>
          <a:p>
            <a:pPr algn="ctr"/>
            <a:r>
              <a:rPr lang="et-EE" sz="4010" dirty="0">
                <a:solidFill>
                  <a:srgbClr val="0000CC"/>
                </a:solidFill>
                <a:latin typeface="Aino Headline" panose="020B0303040504020204" pitchFamily="34" charset="0"/>
              </a:rPr>
              <a:t>SEOTUD OSAPOOLED</a:t>
            </a:r>
          </a:p>
        </p:txBody>
      </p:sp>
      <p:sp>
        <p:nvSpPr>
          <p:cNvPr id="3" name="Sisu kohatäide 2">
            <a:extLst>
              <a:ext uri="{FF2B5EF4-FFF2-40B4-BE49-F238E27FC236}">
                <a16:creationId xmlns:a16="http://schemas.microsoft.com/office/drawing/2014/main" id="{D71F255A-574F-D8DA-45ED-DC6D3A8A1B6E}"/>
              </a:ext>
            </a:extLst>
          </p:cNvPr>
          <p:cNvSpPr>
            <a:spLocks noGrp="1"/>
          </p:cNvSpPr>
          <p:nvPr>
            <p:ph idx="1"/>
          </p:nvPr>
        </p:nvSpPr>
        <p:spPr>
          <a:xfrm>
            <a:off x="469491" y="1533352"/>
            <a:ext cx="5751200" cy="4959523"/>
          </a:xfrm>
        </p:spPr>
        <p:txBody>
          <a:bodyPr vert="horz" lIns="91440" tIns="45720" rIns="91440" bIns="45720" rtlCol="0" anchor="t">
            <a:normAutofit fontScale="92500" lnSpcReduction="20000"/>
          </a:bodyPr>
          <a:lstStyle/>
          <a:p>
            <a:pPr marL="0" indent="0">
              <a:buNone/>
            </a:pPr>
            <a:r>
              <a:rPr lang="et-EE" sz="3600" b="1" dirty="0">
                <a:cs typeface="Calibri"/>
              </a:rPr>
              <a:t>Digipöörde koordineerija: </a:t>
            </a:r>
            <a:r>
              <a:rPr lang="et-EE" sz="3600" dirty="0">
                <a:cs typeface="Calibri"/>
              </a:rPr>
              <a:t>Regionaal- ja Põllumajandusministeerium  </a:t>
            </a:r>
          </a:p>
          <a:p>
            <a:pPr marL="0" indent="0">
              <a:buNone/>
            </a:pPr>
            <a:r>
              <a:rPr lang="et-EE" sz="3600" b="1" dirty="0">
                <a:cs typeface="Calibri"/>
              </a:rPr>
              <a:t>Sisulised digipöördesse </a:t>
            </a:r>
            <a:r>
              <a:rPr lang="et-EE" sz="3600" b="1" dirty="0" err="1">
                <a:cs typeface="Calibri"/>
              </a:rPr>
              <a:t>panustajad</a:t>
            </a:r>
            <a:r>
              <a:rPr lang="et-EE" sz="3600" dirty="0">
                <a:cs typeface="Calibri"/>
              </a:rPr>
              <a:t>: Maa-amet; Kliimaministeerium; Põllumajandus- ja Toiduamet; </a:t>
            </a:r>
            <a:r>
              <a:rPr lang="et-EE" sz="3600" dirty="0" err="1">
                <a:cs typeface="Calibri"/>
              </a:rPr>
              <a:t>KeMIT</a:t>
            </a:r>
            <a:r>
              <a:rPr lang="et-EE" sz="3600" dirty="0">
                <a:cs typeface="Calibri"/>
              </a:rPr>
              <a:t>; Maa- ja ruumiamet</a:t>
            </a:r>
          </a:p>
          <a:p>
            <a:pPr marL="0" indent="0">
              <a:buNone/>
            </a:pPr>
            <a:r>
              <a:rPr lang="et-EE" sz="3600" b="1" dirty="0">
                <a:cs typeface="Calibri"/>
              </a:rPr>
              <a:t>Kaasatud asutused: </a:t>
            </a:r>
            <a:r>
              <a:rPr lang="et-EE" sz="3600" dirty="0">
                <a:cs typeface="Calibri"/>
              </a:rPr>
              <a:t>Majandus- ja Kommunikatsiooniministeerium; Rahandusministeerium, RMIT</a:t>
            </a:r>
          </a:p>
          <a:p>
            <a:endParaRPr lang="et-EE" dirty="0">
              <a:cs typeface="Calibri" panose="020F0502020204030204"/>
            </a:endParaRPr>
          </a:p>
        </p:txBody>
      </p:sp>
      <p:pic>
        <p:nvPicPr>
          <p:cNvPr id="4" name="Picture 3">
            <a:extLst>
              <a:ext uri="{FF2B5EF4-FFF2-40B4-BE49-F238E27FC236}">
                <a16:creationId xmlns:a16="http://schemas.microsoft.com/office/drawing/2014/main" id="{2A746567-762A-EFAA-F274-67727C74CC09}"/>
              </a:ext>
            </a:extLst>
          </p:cNvPr>
          <p:cNvPicPr>
            <a:picLocks noChangeAspect="1"/>
          </p:cNvPicPr>
          <p:nvPr/>
        </p:nvPicPr>
        <p:blipFill>
          <a:blip r:embed="rId3"/>
          <a:stretch>
            <a:fillRect/>
          </a:stretch>
        </p:blipFill>
        <p:spPr>
          <a:xfrm>
            <a:off x="5314819" y="1659685"/>
            <a:ext cx="3403710" cy="968609"/>
          </a:xfrm>
          <a:prstGeom prst="rect">
            <a:avLst/>
          </a:prstGeom>
        </p:spPr>
      </p:pic>
      <p:pic>
        <p:nvPicPr>
          <p:cNvPr id="5" name="Picture 4">
            <a:extLst>
              <a:ext uri="{FF2B5EF4-FFF2-40B4-BE49-F238E27FC236}">
                <a16:creationId xmlns:a16="http://schemas.microsoft.com/office/drawing/2014/main" id="{436C0E59-18D0-7135-85AF-333034E6F49F}"/>
              </a:ext>
            </a:extLst>
          </p:cNvPr>
          <p:cNvPicPr>
            <a:picLocks noChangeAspect="1"/>
          </p:cNvPicPr>
          <p:nvPr/>
        </p:nvPicPr>
        <p:blipFill>
          <a:blip r:embed="rId4"/>
          <a:stretch>
            <a:fillRect/>
          </a:stretch>
        </p:blipFill>
        <p:spPr>
          <a:xfrm>
            <a:off x="8111184" y="2883272"/>
            <a:ext cx="3002429" cy="790884"/>
          </a:xfrm>
          <a:prstGeom prst="rect">
            <a:avLst/>
          </a:prstGeom>
        </p:spPr>
      </p:pic>
      <p:pic>
        <p:nvPicPr>
          <p:cNvPr id="6" name="Picture 5">
            <a:extLst>
              <a:ext uri="{FF2B5EF4-FFF2-40B4-BE49-F238E27FC236}">
                <a16:creationId xmlns:a16="http://schemas.microsoft.com/office/drawing/2014/main" id="{CDA683F5-2E10-AA69-39F9-6FD2381AF3A2}"/>
              </a:ext>
            </a:extLst>
          </p:cNvPr>
          <p:cNvPicPr>
            <a:picLocks noChangeAspect="1"/>
          </p:cNvPicPr>
          <p:nvPr/>
        </p:nvPicPr>
        <p:blipFill>
          <a:blip r:embed="rId5"/>
          <a:stretch>
            <a:fillRect/>
          </a:stretch>
        </p:blipFill>
        <p:spPr>
          <a:xfrm>
            <a:off x="9677400" y="3755566"/>
            <a:ext cx="1610803" cy="820890"/>
          </a:xfrm>
          <a:prstGeom prst="rect">
            <a:avLst/>
          </a:prstGeom>
        </p:spPr>
      </p:pic>
      <p:pic>
        <p:nvPicPr>
          <p:cNvPr id="3074" name="Picture 2" descr="Keskkonnaministeeriumi Infotehnoloogiakeskus pakub tööd ...">
            <a:extLst>
              <a:ext uri="{FF2B5EF4-FFF2-40B4-BE49-F238E27FC236}">
                <a16:creationId xmlns:a16="http://schemas.microsoft.com/office/drawing/2014/main" id="{C3B76206-93DD-847A-9AA0-86CDCAEF8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7027" y="4714875"/>
            <a:ext cx="2572898" cy="864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B71113A-9EE6-EC76-77B1-67F7C029C0CA}"/>
              </a:ext>
            </a:extLst>
          </p:cNvPr>
          <p:cNvPicPr>
            <a:picLocks noChangeAspect="1"/>
          </p:cNvPicPr>
          <p:nvPr/>
        </p:nvPicPr>
        <p:blipFill>
          <a:blip r:embed="rId7"/>
          <a:stretch>
            <a:fillRect/>
          </a:stretch>
        </p:blipFill>
        <p:spPr>
          <a:xfrm>
            <a:off x="9102435" y="1759542"/>
            <a:ext cx="2921809" cy="768897"/>
          </a:xfrm>
          <a:prstGeom prst="rect">
            <a:avLst/>
          </a:prstGeom>
        </p:spPr>
      </p:pic>
      <p:pic>
        <p:nvPicPr>
          <p:cNvPr id="3080" name="Picture 8">
            <a:extLst>
              <a:ext uri="{FF2B5EF4-FFF2-40B4-BE49-F238E27FC236}">
                <a16:creationId xmlns:a16="http://schemas.microsoft.com/office/drawing/2014/main" id="{6CAD4D09-45C8-B951-1685-C0D2B7B31D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110" y="3701891"/>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6668BBDF-5E9A-25C0-E493-185261962D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0170" y="5494627"/>
            <a:ext cx="2392940" cy="107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00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92821" y="396943"/>
            <a:ext cx="11121075" cy="1045134"/>
          </a:xfrm>
        </p:spPr>
        <p:txBody>
          <a:bodyPr vert="horz" lIns="91440" tIns="45720" rIns="91440" bIns="45720" rtlCol="0" anchor="ctr">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400" dirty="0">
                <a:solidFill>
                  <a:srgbClr val="0000CC"/>
                </a:solidFill>
                <a:latin typeface="Aino Headline" panose="020B0303040504020204" pitchFamily="34" charset="0"/>
              </a:rPr>
              <a:t>MAA-AMETI</a:t>
            </a:r>
            <a:r>
              <a:rPr lang="et-EE" sz="4010" dirty="0">
                <a:solidFill>
                  <a:srgbClr val="0000CC"/>
                </a:solidFill>
                <a:latin typeface="Aino Headline" panose="020B0303040504020204" pitchFamily="34" charset="0"/>
              </a:rPr>
              <a:t> IT EELARVE 2024   </a:t>
            </a:r>
          </a:p>
        </p:txBody>
      </p:sp>
      <p:sp>
        <p:nvSpPr>
          <p:cNvPr id="3" name="Sisu kohatäide 2"/>
          <p:cNvSpPr>
            <a:spLocks noGrp="1"/>
          </p:cNvSpPr>
          <p:nvPr>
            <p:ph idx="1"/>
          </p:nvPr>
        </p:nvSpPr>
        <p:spPr>
          <a:xfrm>
            <a:off x="790683" y="1715698"/>
            <a:ext cx="9974027" cy="4415669"/>
          </a:xfrm>
        </p:spPr>
        <p:txBody>
          <a:bodyPr vert="horz" lIns="91440" tIns="45720" rIns="91440" bIns="45720" rtlCol="0" anchor="t">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indent="0">
              <a:buNone/>
            </a:pPr>
            <a:r>
              <a:rPr lang="et-EE" sz="3200" dirty="0">
                <a:latin typeface="Calibri"/>
              </a:rPr>
              <a:t>MARU luuakse REM valitsusalasse</a:t>
            </a:r>
            <a:r>
              <a:rPr lang="et-EE" sz="3200" baseline="0" dirty="0">
                <a:latin typeface="Calibri"/>
              </a:rPr>
              <a:t>.</a:t>
            </a:r>
            <a:r>
              <a:rPr lang="et-EE" sz="3200" dirty="0">
                <a:latin typeface="Calibri"/>
              </a:rPr>
              <a:t> Üldandmed on </a:t>
            </a:r>
            <a:r>
              <a:rPr lang="et-EE" sz="3200" baseline="0" dirty="0">
                <a:latin typeface="Calibri"/>
              </a:rPr>
              <a:t>REM</a:t>
            </a:r>
            <a:r>
              <a:rPr lang="et-EE" sz="3200" dirty="0">
                <a:latin typeface="Calibri"/>
              </a:rPr>
              <a:t> digipöördes.</a:t>
            </a:r>
            <a:r>
              <a:rPr lang="et-EE" sz="4000" baseline="0" dirty="0">
                <a:latin typeface="Calibri"/>
              </a:rPr>
              <a:t> </a:t>
            </a:r>
          </a:p>
          <a:p>
            <a:pPr>
              <a:buNone/>
            </a:pPr>
            <a:r>
              <a:rPr lang="et-EE" sz="3700" dirty="0">
                <a:cs typeface="Calibri"/>
              </a:rPr>
              <a:t>Maa-ameti  IT rahastamine käib läbi KEMIT-i </a:t>
            </a:r>
            <a:endParaRPr lang="et-EE" dirty="0">
              <a:cs typeface="Calibri"/>
            </a:endParaRPr>
          </a:p>
          <a:p>
            <a:pPr>
              <a:buNone/>
            </a:pPr>
            <a:r>
              <a:rPr lang="et-EE" sz="3700" dirty="0">
                <a:cs typeface="Calibri"/>
              </a:rPr>
              <a:t>Investeeringud 2024: 650 000€ (RE),</a:t>
            </a:r>
          </a:p>
          <a:p>
            <a:pPr>
              <a:buNone/>
            </a:pPr>
            <a:r>
              <a:rPr lang="et-EE" sz="3700" dirty="0">
                <a:ea typeface="Calibri"/>
                <a:cs typeface="Calibri"/>
              </a:rPr>
              <a:t>KLIM Digipööre: 500 000€</a:t>
            </a:r>
            <a:endParaRPr lang="et-EE" sz="1800" dirty="0">
              <a:ea typeface="Calibri"/>
              <a:cs typeface="Calibri"/>
            </a:endParaRPr>
          </a:p>
          <a:p>
            <a:pPr>
              <a:buNone/>
            </a:pPr>
            <a:endParaRPr lang="et-EE" sz="3700" dirty="0">
              <a:ea typeface="Calibri"/>
              <a:cs typeface="Calibri"/>
            </a:endParaRPr>
          </a:p>
          <a:p>
            <a:pPr>
              <a:buNone/>
            </a:pPr>
            <a:r>
              <a:rPr lang="et-EE" sz="3700" dirty="0" err="1">
                <a:cs typeface="Calibri"/>
              </a:rPr>
              <a:t>Klim</a:t>
            </a:r>
            <a:r>
              <a:rPr lang="et-EE" sz="3700" dirty="0">
                <a:cs typeface="Calibri"/>
              </a:rPr>
              <a:t> E-ehituse investeeringud 2024: 4,05M€</a:t>
            </a:r>
            <a:endParaRPr lang="et-EE" dirty="0"/>
          </a:p>
        </p:txBody>
      </p:sp>
    </p:spTree>
    <p:extLst>
      <p:ext uri="{BB962C8B-B14F-4D97-AF65-F5344CB8AC3E}">
        <p14:creationId xmlns:p14="http://schemas.microsoft.com/office/powerpoint/2010/main" val="2668496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EB6CE93-231E-9699-5ADF-8C8E8D948E1F}"/>
              </a:ext>
            </a:extLst>
          </p:cNvPr>
          <p:cNvSpPr>
            <a:spLocks noGrp="1"/>
          </p:cNvSpPr>
          <p:nvPr>
            <p:ph type="title"/>
          </p:nvPr>
        </p:nvSpPr>
        <p:spPr>
          <a:xfrm>
            <a:off x="838507" y="365128"/>
            <a:ext cx="10262195" cy="970783"/>
          </a:xfrm>
        </p:spPr>
        <p:txBody>
          <a:bodyPr vert="horz" lIns="91440" tIns="45720" rIns="91440" bIns="45720" rtlCol="0" anchor="ctr">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010" dirty="0">
                <a:solidFill>
                  <a:srgbClr val="0000CC"/>
                </a:solidFill>
                <a:latin typeface="Aino Headline" panose="020B0303040504020204" pitchFamily="34" charset="0"/>
              </a:rPr>
              <a:t>MAA-AMETI PERSONAL</a:t>
            </a:r>
          </a:p>
        </p:txBody>
      </p:sp>
      <p:sp>
        <p:nvSpPr>
          <p:cNvPr id="3" name="Sisu kohatäide 2">
            <a:extLst>
              <a:ext uri="{FF2B5EF4-FFF2-40B4-BE49-F238E27FC236}">
                <a16:creationId xmlns:a16="http://schemas.microsoft.com/office/drawing/2014/main" id="{464679ED-DE61-D102-E5B1-F8B06DFD96CA}"/>
              </a:ext>
            </a:extLst>
          </p:cNvPr>
          <p:cNvSpPr>
            <a:spLocks noGrp="1"/>
          </p:cNvSpPr>
          <p:nvPr>
            <p:ph idx="1"/>
          </p:nvPr>
        </p:nvSpPr>
        <p:spPr>
          <a:xfrm>
            <a:off x="839535" y="1562529"/>
            <a:ext cx="3754588" cy="4671379"/>
          </a:xfrm>
        </p:spPr>
        <p:txBody>
          <a:bodyPr vert="horz" lIns="91440" tIns="45720" rIns="91440" bIns="45720" rtlCol="0" anchor="t">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indent="0">
              <a:buNone/>
            </a:pPr>
            <a:r>
              <a:rPr lang="et-EE" sz="3200" dirty="0">
                <a:cs typeface="Calibri"/>
              </a:rPr>
              <a:t>MARU luuakse REM valitsusalasse. Üldandmed on REM digipöördes. </a:t>
            </a:r>
            <a:endParaRPr lang="et-EE" dirty="0"/>
          </a:p>
          <a:p>
            <a:pPr indent="0">
              <a:buNone/>
            </a:pPr>
            <a:r>
              <a:rPr lang="et-EE" sz="3200" dirty="0">
                <a:cs typeface="Calibri"/>
              </a:rPr>
              <a:t>Maa-ameti </a:t>
            </a:r>
            <a:r>
              <a:rPr lang="et-EE" sz="3200" dirty="0" err="1">
                <a:cs typeface="Calibri"/>
              </a:rPr>
              <a:t>IT-ga</a:t>
            </a:r>
            <a:r>
              <a:rPr lang="et-EE" sz="3200" dirty="0">
                <a:cs typeface="Calibri"/>
              </a:rPr>
              <a:t> tagab </a:t>
            </a:r>
            <a:r>
              <a:rPr lang="et-EE" sz="3200" dirty="0" err="1">
                <a:cs typeface="Calibri"/>
              </a:rPr>
              <a:t>KeMIT</a:t>
            </a:r>
            <a:r>
              <a:rPr lang="et-EE" sz="3200" dirty="0">
                <a:cs typeface="Calibri"/>
              </a:rPr>
              <a:t>.</a:t>
            </a:r>
            <a:endParaRPr lang="et-EE" dirty="0"/>
          </a:p>
          <a:p>
            <a:pPr indent="0">
              <a:buNone/>
            </a:pPr>
            <a:endParaRPr lang="et-EE" sz="3200" dirty="0">
              <a:highlight>
                <a:srgbClr val="FFFF00"/>
              </a:highlight>
              <a:cs typeface="Calibri"/>
            </a:endParaRPr>
          </a:p>
        </p:txBody>
      </p:sp>
      <p:pic>
        <p:nvPicPr>
          <p:cNvPr id="4" name="Pilt 3" descr="Pilt, millel on kujutatud tekst, kuvatõmmis, järjekord&#10;&#10;Kirjeldus on genereeritud automaatselt">
            <a:extLst>
              <a:ext uri="{FF2B5EF4-FFF2-40B4-BE49-F238E27FC236}">
                <a16:creationId xmlns:a16="http://schemas.microsoft.com/office/drawing/2014/main" id="{C1AFCE50-28C7-0CF7-B45D-FFACD6A2DA49}"/>
              </a:ext>
            </a:extLst>
          </p:cNvPr>
          <p:cNvPicPr>
            <a:picLocks noChangeAspect="1"/>
          </p:cNvPicPr>
          <p:nvPr/>
        </p:nvPicPr>
        <p:blipFill>
          <a:blip r:embed="rId3"/>
          <a:stretch>
            <a:fillRect/>
          </a:stretch>
        </p:blipFill>
        <p:spPr>
          <a:xfrm>
            <a:off x="4606159" y="1562593"/>
            <a:ext cx="7591097" cy="5046608"/>
          </a:xfrm>
          <a:prstGeom prst="rect">
            <a:avLst/>
          </a:prstGeom>
        </p:spPr>
      </p:pic>
    </p:spTree>
    <p:extLst>
      <p:ext uri="{BB962C8B-B14F-4D97-AF65-F5344CB8AC3E}">
        <p14:creationId xmlns:p14="http://schemas.microsoft.com/office/powerpoint/2010/main" val="307657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28614" y="396943"/>
            <a:ext cx="11614074" cy="1325409"/>
          </a:xfrm>
        </p:spPr>
        <p:txBody>
          <a:bodyPr>
            <a:normAutofit/>
          </a:bodyPr>
          <a:lstStyle/>
          <a:p>
            <a:pPr algn="ctr"/>
            <a:r>
              <a:rPr lang="et-EE" sz="4010" dirty="0" err="1">
                <a:solidFill>
                  <a:srgbClr val="0000CC"/>
                </a:solidFill>
                <a:latin typeface="Aino Headline" panose="020B0303040504020204" pitchFamily="34" charset="0"/>
              </a:rPr>
              <a:t>ReM</a:t>
            </a:r>
            <a:r>
              <a:rPr lang="et-EE" sz="4010" dirty="0">
                <a:solidFill>
                  <a:srgbClr val="0000CC"/>
                </a:solidFill>
                <a:latin typeface="Aino Headline" panose="020B0303040504020204" pitchFamily="34" charset="0"/>
              </a:rPr>
              <a:t> VALITSEMISALA IT EELARVE </a:t>
            </a:r>
          </a:p>
        </p:txBody>
      </p:sp>
      <p:graphicFrame>
        <p:nvGraphicFramePr>
          <p:cNvPr id="10" name="Table 9">
            <a:extLst>
              <a:ext uri="{FF2B5EF4-FFF2-40B4-BE49-F238E27FC236}">
                <a16:creationId xmlns:a16="http://schemas.microsoft.com/office/drawing/2014/main" id="{CAF87EEC-3507-4990-D36E-915281F61D2B}"/>
              </a:ext>
            </a:extLst>
          </p:cNvPr>
          <p:cNvGraphicFramePr>
            <a:graphicFrameLocks noGrp="1"/>
          </p:cNvGraphicFramePr>
          <p:nvPr>
            <p:extLst>
              <p:ext uri="{D42A27DB-BD31-4B8C-83A1-F6EECF244321}">
                <p14:modId xmlns:p14="http://schemas.microsoft.com/office/powerpoint/2010/main" val="342390627"/>
              </p:ext>
            </p:extLst>
          </p:nvPr>
        </p:nvGraphicFramePr>
        <p:xfrm>
          <a:off x="328614" y="2363984"/>
          <a:ext cx="5121779" cy="2771665"/>
        </p:xfrm>
        <a:graphic>
          <a:graphicData uri="http://schemas.openxmlformats.org/drawingml/2006/table">
            <a:tbl>
              <a:tblPr/>
              <a:tblGrid>
                <a:gridCol w="1511965">
                  <a:extLst>
                    <a:ext uri="{9D8B030D-6E8A-4147-A177-3AD203B41FA5}">
                      <a16:colId xmlns:a16="http://schemas.microsoft.com/office/drawing/2014/main" val="2718752901"/>
                    </a:ext>
                  </a:extLst>
                </a:gridCol>
                <a:gridCol w="982777">
                  <a:extLst>
                    <a:ext uri="{9D8B030D-6E8A-4147-A177-3AD203B41FA5}">
                      <a16:colId xmlns:a16="http://schemas.microsoft.com/office/drawing/2014/main" val="2371145076"/>
                    </a:ext>
                  </a:extLst>
                </a:gridCol>
                <a:gridCol w="982777">
                  <a:extLst>
                    <a:ext uri="{9D8B030D-6E8A-4147-A177-3AD203B41FA5}">
                      <a16:colId xmlns:a16="http://schemas.microsoft.com/office/drawing/2014/main" val="4076009056"/>
                    </a:ext>
                  </a:extLst>
                </a:gridCol>
                <a:gridCol w="888278">
                  <a:extLst>
                    <a:ext uri="{9D8B030D-6E8A-4147-A177-3AD203B41FA5}">
                      <a16:colId xmlns:a16="http://schemas.microsoft.com/office/drawing/2014/main" val="3066069277"/>
                    </a:ext>
                  </a:extLst>
                </a:gridCol>
                <a:gridCol w="755982">
                  <a:extLst>
                    <a:ext uri="{9D8B030D-6E8A-4147-A177-3AD203B41FA5}">
                      <a16:colId xmlns:a16="http://schemas.microsoft.com/office/drawing/2014/main" val="4179037466"/>
                    </a:ext>
                  </a:extLst>
                </a:gridCol>
              </a:tblGrid>
              <a:tr h="547694">
                <a:tc>
                  <a:txBody>
                    <a:bodyPr/>
                    <a:lstStyle/>
                    <a:p>
                      <a:pPr algn="l" fontAlgn="t"/>
                      <a:r>
                        <a:rPr lang="et-EE" sz="1400" b="1" i="0" u="none" strike="noStrike">
                          <a:solidFill>
                            <a:srgbClr val="040C0C"/>
                          </a:solidFill>
                          <a:effectLst/>
                          <a:highlight>
                            <a:srgbClr val="BDD7EE"/>
                          </a:highlight>
                          <a:latin typeface="Calibri" panose="020F0502020204030204" pitchFamily="34" charset="0"/>
                        </a:rPr>
                        <a:t>Majandusliku sisu lõikes</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40C0C"/>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4">
                  <a:txBody>
                    <a:bodyPr/>
                    <a:lstStyle/>
                    <a:p>
                      <a:pPr algn="ctr" fontAlgn="t"/>
                      <a:r>
                        <a:rPr lang="et-EE" sz="1400" b="1" i="0" u="none" strike="noStrike" dirty="0">
                          <a:solidFill>
                            <a:srgbClr val="000000"/>
                          </a:solidFill>
                          <a:effectLst/>
                          <a:highlight>
                            <a:srgbClr val="BDD7EE"/>
                          </a:highlight>
                          <a:latin typeface="Calibri" panose="020F0502020204030204" pitchFamily="34" charset="0"/>
                        </a:rPr>
                        <a:t>Eelarve täitmine 31.12.2023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732029057"/>
                  </a:ext>
                </a:extLst>
              </a:tr>
              <a:tr h="564291">
                <a:tc>
                  <a:txBody>
                    <a:bodyPr/>
                    <a:lstStyle/>
                    <a:p>
                      <a:pPr algn="l" fontAlgn="t"/>
                      <a:r>
                        <a:rPr lang="et-EE" sz="1400" b="1" i="0" u="none" strike="noStrike">
                          <a:solidFill>
                            <a:srgbClr val="040C0C"/>
                          </a:solidFill>
                          <a:effectLst/>
                          <a:highlight>
                            <a:srgbClr val="BDD7EE"/>
                          </a:highligh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Eelarve</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dirty="0">
                          <a:solidFill>
                            <a:srgbClr val="000000"/>
                          </a:solidFill>
                          <a:effectLst/>
                          <a:highlight>
                            <a:srgbClr val="BDD7EE"/>
                          </a:highlight>
                          <a:latin typeface="Calibri" panose="020F0502020204030204" pitchFamily="34" charset="0"/>
                        </a:rPr>
                        <a:t>Täitmine</a:t>
                      </a:r>
                      <a:r>
                        <a:rPr lang="et-EE" sz="1400" b="0" i="0" u="none" strike="noStrike" dirty="0">
                          <a:solidFill>
                            <a:srgbClr val="000000"/>
                          </a:solidFill>
                          <a:effectLst/>
                          <a:highlight>
                            <a:srgbClr val="BDD7EE"/>
                          </a:highlight>
                          <a:latin typeface="Calibri" panose="020F0502020204030204" pitchFamily="34" charset="0"/>
                        </a:rPr>
                        <a:t>​</a:t>
                      </a:r>
                      <a:endParaRPr lang="et-EE" sz="1400" b="1" i="0" u="none" strike="noStrike" dirty="0">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Jääk</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Täitmise %</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41243380"/>
                  </a:ext>
                </a:extLst>
              </a:tr>
              <a:tr h="331936">
                <a:tc>
                  <a:txBody>
                    <a:bodyPr/>
                    <a:lstStyle/>
                    <a:p>
                      <a:pPr algn="l" fontAlgn="t"/>
                      <a:r>
                        <a:rPr lang="et-EE" sz="1400" b="1" i="0" u="none" strike="noStrike">
                          <a:solidFill>
                            <a:srgbClr val="040C0C"/>
                          </a:solidFill>
                          <a:effectLst/>
                          <a:highlight>
                            <a:srgbClr val="BDD7EE"/>
                          </a:highlight>
                          <a:latin typeface="Calibri" panose="020F0502020204030204" pitchFamily="34" charset="0"/>
                        </a:rPr>
                        <a:t>Kokku​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16 263 812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12 536 425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3 727 386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33678322"/>
                  </a:ext>
                </a:extLst>
              </a:tr>
              <a:tr h="331936">
                <a:tc>
                  <a:txBody>
                    <a:bodyPr/>
                    <a:lstStyle/>
                    <a:p>
                      <a:pPr algn="l" fontAlgn="t"/>
                      <a:r>
                        <a:rPr lang="et-EE" sz="1400" b="0" i="0" u="none" strike="noStrike">
                          <a:solidFill>
                            <a:srgbClr val="000000"/>
                          </a:solidFill>
                          <a:effectLst/>
                          <a:latin typeface="Calibri" panose="020F0502020204030204" pitchFamily="34" charset="0"/>
                        </a:rPr>
                        <a:t>Investeeringud​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10 294 989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dirty="0">
                          <a:solidFill>
                            <a:srgbClr val="000000"/>
                          </a:solidFill>
                          <a:effectLst/>
                          <a:latin typeface="Calibri" panose="020F0502020204030204" pitchFamily="34" charset="0"/>
                        </a:rPr>
                        <a:t>6 435 965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3 859 024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dirty="0">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1235122"/>
                  </a:ext>
                </a:extLst>
              </a:tr>
              <a:tr h="331936">
                <a:tc>
                  <a:txBody>
                    <a:bodyPr/>
                    <a:lstStyle/>
                    <a:p>
                      <a:pPr algn="l" fontAlgn="t"/>
                      <a:r>
                        <a:rPr lang="et-EE" sz="1400" b="0" i="0" u="none" strike="noStrike">
                          <a:solidFill>
                            <a:srgbClr val="000000"/>
                          </a:solidFill>
                          <a:effectLst/>
                          <a:latin typeface="Calibri" panose="020F0502020204030204" pitchFamily="34" charset="0"/>
                        </a:rPr>
                        <a:t>Tööjõukulud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4 250 963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dirty="0">
                          <a:solidFill>
                            <a:srgbClr val="000000"/>
                          </a:solidFill>
                          <a:effectLst/>
                          <a:latin typeface="Calibri" panose="020F0502020204030204" pitchFamily="34" charset="0"/>
                        </a:rPr>
                        <a:t>4 454 999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-204 036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9849073"/>
                  </a:ext>
                </a:extLst>
              </a:tr>
              <a:tr h="331936">
                <a:tc>
                  <a:txBody>
                    <a:bodyPr/>
                    <a:lstStyle/>
                    <a:p>
                      <a:pPr algn="l" fontAlgn="t"/>
                      <a:r>
                        <a:rPr lang="et-EE" sz="1400" b="0" i="0" u="none" strike="noStrike">
                          <a:solidFill>
                            <a:srgbClr val="000000"/>
                          </a:solidFill>
                          <a:effectLst/>
                          <a:latin typeface="Calibri" panose="020F0502020204030204" pitchFamily="34" charset="0"/>
                        </a:rPr>
                        <a:t>​Majandamiskulud​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1 713 860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1 641 461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72 398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1915038"/>
                  </a:ext>
                </a:extLst>
              </a:tr>
              <a:tr h="331936">
                <a:tc>
                  <a:txBody>
                    <a:bodyPr/>
                    <a:lstStyle/>
                    <a:p>
                      <a:pPr algn="l" fontAlgn="t"/>
                      <a:r>
                        <a:rPr lang="et-EE" sz="1400" b="0" i="0" u="none" strike="noStrike">
                          <a:solidFill>
                            <a:srgbClr val="000000"/>
                          </a:solidFill>
                          <a:effectLst/>
                          <a:latin typeface="Calibri" panose="020F0502020204030204" pitchFamily="34" charset="0"/>
                        </a:rPr>
                        <a:t>​Toetused ja muud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4 000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t-EE"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786584"/>
                  </a:ext>
                </a:extLst>
              </a:tr>
            </a:tbl>
          </a:graphicData>
        </a:graphic>
      </p:graphicFrame>
      <p:graphicFrame>
        <p:nvGraphicFramePr>
          <p:cNvPr id="11" name="Table 10">
            <a:extLst>
              <a:ext uri="{FF2B5EF4-FFF2-40B4-BE49-F238E27FC236}">
                <a16:creationId xmlns:a16="http://schemas.microsoft.com/office/drawing/2014/main" id="{69B98E85-3A10-AD2F-CE8C-2715E18F89B0}"/>
              </a:ext>
            </a:extLst>
          </p:cNvPr>
          <p:cNvGraphicFramePr>
            <a:graphicFrameLocks noGrp="1"/>
          </p:cNvGraphicFramePr>
          <p:nvPr>
            <p:extLst>
              <p:ext uri="{D42A27DB-BD31-4B8C-83A1-F6EECF244321}">
                <p14:modId xmlns:p14="http://schemas.microsoft.com/office/powerpoint/2010/main" val="272600045"/>
              </p:ext>
            </p:extLst>
          </p:nvPr>
        </p:nvGraphicFramePr>
        <p:xfrm>
          <a:off x="6135650" y="2363984"/>
          <a:ext cx="5462791" cy="2771663"/>
        </p:xfrm>
        <a:graphic>
          <a:graphicData uri="http://schemas.openxmlformats.org/drawingml/2006/table">
            <a:tbl>
              <a:tblPr/>
              <a:tblGrid>
                <a:gridCol w="1612632">
                  <a:extLst>
                    <a:ext uri="{9D8B030D-6E8A-4147-A177-3AD203B41FA5}">
                      <a16:colId xmlns:a16="http://schemas.microsoft.com/office/drawing/2014/main" val="4023123972"/>
                    </a:ext>
                  </a:extLst>
                </a:gridCol>
                <a:gridCol w="1048211">
                  <a:extLst>
                    <a:ext uri="{9D8B030D-6E8A-4147-A177-3AD203B41FA5}">
                      <a16:colId xmlns:a16="http://schemas.microsoft.com/office/drawing/2014/main" val="4282177881"/>
                    </a:ext>
                  </a:extLst>
                </a:gridCol>
                <a:gridCol w="1048211">
                  <a:extLst>
                    <a:ext uri="{9D8B030D-6E8A-4147-A177-3AD203B41FA5}">
                      <a16:colId xmlns:a16="http://schemas.microsoft.com/office/drawing/2014/main" val="20645729"/>
                    </a:ext>
                  </a:extLst>
                </a:gridCol>
                <a:gridCol w="947421">
                  <a:extLst>
                    <a:ext uri="{9D8B030D-6E8A-4147-A177-3AD203B41FA5}">
                      <a16:colId xmlns:a16="http://schemas.microsoft.com/office/drawing/2014/main" val="679069074"/>
                    </a:ext>
                  </a:extLst>
                </a:gridCol>
                <a:gridCol w="806316">
                  <a:extLst>
                    <a:ext uri="{9D8B030D-6E8A-4147-A177-3AD203B41FA5}">
                      <a16:colId xmlns:a16="http://schemas.microsoft.com/office/drawing/2014/main" val="757176574"/>
                    </a:ext>
                  </a:extLst>
                </a:gridCol>
              </a:tblGrid>
              <a:tr h="413681">
                <a:tc>
                  <a:txBody>
                    <a:bodyPr/>
                    <a:lstStyle/>
                    <a:p>
                      <a:pPr algn="l" fontAlgn="t"/>
                      <a:r>
                        <a:rPr lang="et-EE" sz="1400" b="1" i="0" u="none" strike="noStrike" dirty="0">
                          <a:solidFill>
                            <a:srgbClr val="040C0C"/>
                          </a:solidFill>
                          <a:effectLst/>
                          <a:highlight>
                            <a:srgbClr val="BDD7EE"/>
                          </a:highlight>
                          <a:latin typeface="Calibri" panose="020F0502020204030204" pitchFamily="34" charset="0"/>
                        </a:rPr>
                        <a:t>Liikide lõikes</a:t>
                      </a:r>
                      <a:r>
                        <a:rPr lang="et-EE" sz="1400" b="0" i="0" u="none" strike="noStrike" dirty="0">
                          <a:solidFill>
                            <a:srgbClr val="040C0C"/>
                          </a:solidFill>
                          <a:effectLst/>
                          <a:highlight>
                            <a:srgbClr val="BDD7EE"/>
                          </a:highlight>
                          <a:latin typeface="Calibri" panose="020F0502020204030204" pitchFamily="34" charset="0"/>
                        </a:rPr>
                        <a:t>​</a:t>
                      </a:r>
                      <a:endParaRPr lang="et-EE" sz="1400" b="1" i="0" u="none" strike="noStrike" dirty="0">
                        <a:solidFill>
                          <a:srgbClr val="040C0C"/>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4">
                  <a:txBody>
                    <a:bodyPr/>
                    <a:lstStyle/>
                    <a:p>
                      <a:pPr algn="ctr" fontAlgn="t"/>
                      <a:r>
                        <a:rPr lang="et-EE" sz="1400" b="1" i="0" u="none" strike="noStrike">
                          <a:solidFill>
                            <a:srgbClr val="000000"/>
                          </a:solidFill>
                          <a:effectLst/>
                          <a:highlight>
                            <a:srgbClr val="BDD7EE"/>
                          </a:highlight>
                          <a:latin typeface="Calibri" panose="020F0502020204030204" pitchFamily="34" charset="0"/>
                        </a:rPr>
                        <a:t>Eelarve täitmine 31.12.2023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285825711"/>
                  </a:ext>
                </a:extLst>
              </a:tr>
              <a:tr h="703258">
                <a:tc>
                  <a:txBody>
                    <a:bodyPr/>
                    <a:lstStyle/>
                    <a:p>
                      <a:pPr algn="l" fontAlgn="t"/>
                      <a:r>
                        <a:rPr lang="et-EE" sz="1400" b="1" i="0" u="none" strike="noStrike" dirty="0">
                          <a:solidFill>
                            <a:srgbClr val="040C0C"/>
                          </a:solidFill>
                          <a:effectLst/>
                          <a:highlight>
                            <a:srgbClr val="BDD7EE"/>
                          </a:highligh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Eelarve</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Täitmine</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Jääk</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Täitmise %</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00000"/>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48318161"/>
                  </a:ext>
                </a:extLst>
              </a:tr>
              <a:tr h="413681">
                <a:tc>
                  <a:txBody>
                    <a:bodyPr/>
                    <a:lstStyle/>
                    <a:p>
                      <a:pPr algn="l" fontAlgn="t"/>
                      <a:r>
                        <a:rPr lang="et-EE" sz="1400" b="1" i="0" u="none" strike="noStrike">
                          <a:solidFill>
                            <a:srgbClr val="040C0C"/>
                          </a:solidFill>
                          <a:effectLst/>
                          <a:highlight>
                            <a:srgbClr val="BDD7EE"/>
                          </a:highlight>
                          <a:latin typeface="Calibri" panose="020F0502020204030204" pitchFamily="34" charset="0"/>
                        </a:rPr>
                        <a:t>Kokku​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16 267 811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12 540 425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3 727 386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25020861"/>
                  </a:ext>
                </a:extLst>
              </a:tr>
              <a:tr h="413681">
                <a:tc>
                  <a:txBody>
                    <a:bodyPr/>
                    <a:lstStyle/>
                    <a:p>
                      <a:pPr algn="l" fontAlgn="t"/>
                      <a:r>
                        <a:rPr lang="et-EE" sz="1400" b="0" i="0" u="none" strike="noStrike">
                          <a:solidFill>
                            <a:srgbClr val="000000"/>
                          </a:solidFill>
                          <a:effectLst/>
                          <a:latin typeface="Calibri" panose="020F0502020204030204" pitchFamily="34" charset="0"/>
                        </a:rPr>
                        <a:t>Riigieelarve​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10 517 469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6 492 889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4 024 580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276005"/>
                  </a:ext>
                </a:extLst>
              </a:tr>
              <a:tr h="413681">
                <a:tc>
                  <a:txBody>
                    <a:bodyPr/>
                    <a:lstStyle/>
                    <a:p>
                      <a:pPr algn="l" fontAlgn="t"/>
                      <a:r>
                        <a:rPr lang="et-EE" sz="1400" b="0" i="0" u="none" strike="noStrike">
                          <a:solidFill>
                            <a:srgbClr val="000000"/>
                          </a:solidFill>
                          <a:effectLst/>
                          <a:latin typeface="Calibri" panose="020F0502020204030204" pitchFamily="34" charset="0"/>
                        </a:rPr>
                        <a:t>Välistoetused​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5 288 429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5 585 623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-297 194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dirty="0">
                          <a:solidFill>
                            <a:srgbClr val="000000"/>
                          </a:solidFill>
                          <a:effectLst/>
                          <a:latin typeface="Calibri" panose="020F0502020204030204" pitchFamily="34" charset="0"/>
                        </a:rPr>
                        <a:t>106%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4212192"/>
                  </a:ext>
                </a:extLst>
              </a:tr>
              <a:tr h="413681">
                <a:tc>
                  <a:txBody>
                    <a:bodyPr/>
                    <a:lstStyle/>
                    <a:p>
                      <a:pPr algn="l" fontAlgn="t"/>
                      <a:r>
                        <a:rPr lang="et-EE" sz="1400" b="0" i="0" u="none" strike="noStrike">
                          <a:solidFill>
                            <a:srgbClr val="000000"/>
                          </a:solidFill>
                          <a:effectLst/>
                          <a:latin typeface="Calibri" panose="020F0502020204030204" pitchFamily="34" charset="0"/>
                        </a:rPr>
                        <a:t>Muud​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461 913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461 913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dirty="0">
                          <a:solidFill>
                            <a:srgbClr val="000000"/>
                          </a:solidFill>
                          <a:effectLst/>
                          <a:latin typeface="Calibri" panose="020F050202020403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7172751"/>
                  </a:ext>
                </a:extLst>
              </a:tr>
            </a:tbl>
          </a:graphicData>
        </a:graphic>
      </p:graphicFrame>
      <p:sp>
        <p:nvSpPr>
          <p:cNvPr id="4" name="TextBox 3">
            <a:extLst>
              <a:ext uri="{FF2B5EF4-FFF2-40B4-BE49-F238E27FC236}">
                <a16:creationId xmlns:a16="http://schemas.microsoft.com/office/drawing/2014/main" id="{CCF80C5B-C07C-3B1D-3B70-203681A2D2E2}"/>
              </a:ext>
            </a:extLst>
          </p:cNvPr>
          <p:cNvSpPr txBox="1"/>
          <p:nvPr/>
        </p:nvSpPr>
        <p:spPr>
          <a:xfrm>
            <a:off x="259862" y="6399004"/>
            <a:ext cx="9260878" cy="253916"/>
          </a:xfrm>
          <a:prstGeom prst="rect">
            <a:avLst/>
          </a:prstGeom>
          <a:noFill/>
        </p:spPr>
        <p:txBody>
          <a:bodyPr wrap="square" rtlCol="0">
            <a:spAutoFit/>
          </a:bodyPr>
          <a:lstStyle/>
          <a:p>
            <a:r>
              <a:rPr lang="et-EE" sz="1050" dirty="0"/>
              <a:t>* </a:t>
            </a:r>
            <a:r>
              <a:rPr lang="et-EE" sz="1050" dirty="0" err="1">
                <a:effectLst/>
                <a:latin typeface="Calibri" panose="020F0502020204030204" pitchFamily="34" charset="0"/>
                <a:ea typeface="Times New Roman" panose="02020603050405020304" pitchFamily="18" charset="0"/>
              </a:rPr>
              <a:t>RESi</a:t>
            </a:r>
            <a:r>
              <a:rPr lang="et-EE" sz="1050" dirty="0">
                <a:effectLst/>
                <a:latin typeface="Calibri" panose="020F0502020204030204" pitchFamily="34" charset="0"/>
                <a:ea typeface="Times New Roman" panose="02020603050405020304" pitchFamily="18" charset="0"/>
              </a:rPr>
              <a:t> raames IT investeeringute eksliku kärpe tõttu eelarve vähenes ja väiksem eelarve kasutus on olnud teadlik strateegia eelarve olukorraga toimetulekuks. </a:t>
            </a:r>
            <a:endParaRPr lang="et-EE" sz="1050" dirty="0"/>
          </a:p>
        </p:txBody>
      </p:sp>
    </p:spTree>
    <p:extLst>
      <p:ext uri="{BB962C8B-B14F-4D97-AF65-F5344CB8AC3E}">
        <p14:creationId xmlns:p14="http://schemas.microsoft.com/office/powerpoint/2010/main" val="3525870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3687EC5-77DB-2387-15F4-4E97F41CBBFC}"/>
              </a:ext>
            </a:extLst>
          </p:cNvPr>
          <p:cNvSpPr>
            <a:spLocks noGrp="1"/>
          </p:cNvSpPr>
          <p:nvPr>
            <p:ph type="title"/>
          </p:nvPr>
        </p:nvSpPr>
        <p:spPr>
          <a:xfrm>
            <a:off x="427631" y="224416"/>
            <a:ext cx="11757806" cy="1917910"/>
          </a:xfrm>
        </p:spPr>
        <p:txBody>
          <a:bodyPr vert="horz" lIns="91440" tIns="45720" rIns="91440" bIns="45720" rtlCol="0" anchor="ctr">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400" dirty="0">
                <a:solidFill>
                  <a:srgbClr val="0000CC"/>
                </a:solidFill>
                <a:latin typeface="Aino Headline" panose="020B0303040504020204" pitchFamily="34" charset="0"/>
              </a:rPr>
              <a:t>MARU KOONDHINNANG VÕIMEKUSELE</a:t>
            </a:r>
          </a:p>
        </p:txBody>
      </p:sp>
      <p:sp>
        <p:nvSpPr>
          <p:cNvPr id="3" name="Sisu kohatäide 2">
            <a:extLst>
              <a:ext uri="{FF2B5EF4-FFF2-40B4-BE49-F238E27FC236}">
                <a16:creationId xmlns:a16="http://schemas.microsoft.com/office/drawing/2014/main" id="{5CD6C0A3-A7FF-FDAF-4C70-845FE7E066BD}"/>
              </a:ext>
            </a:extLst>
          </p:cNvPr>
          <p:cNvSpPr>
            <a:spLocks noGrp="1"/>
          </p:cNvSpPr>
          <p:nvPr>
            <p:ph idx="1"/>
          </p:nvPr>
        </p:nvSpPr>
        <p:spPr>
          <a:xfrm>
            <a:off x="696489" y="2137685"/>
            <a:ext cx="10455792" cy="3737366"/>
          </a:xfrm>
        </p:spPr>
        <p:txBody>
          <a:bodyPr vert="horz" lIns="91440" tIns="45720" rIns="91440" bIns="45720" rtlCol="0" anchor="t">
            <a:normAutofit lnSpcReduction="10000"/>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buNone/>
            </a:pPr>
            <a:r>
              <a:rPr lang="et-EE" sz="3600" dirty="0">
                <a:ea typeface="Calibri"/>
                <a:cs typeface="Calibri"/>
              </a:rPr>
              <a:t>Valitsemisala võimekus on koondhinnanguna </a:t>
            </a:r>
            <a:r>
              <a:rPr lang="et-EE" sz="3600" b="1" dirty="0">
                <a:ea typeface="Calibri"/>
                <a:cs typeface="Calibri"/>
              </a:rPr>
              <a:t> rahuldav</a:t>
            </a:r>
            <a:endParaRPr lang="et-EE" sz="3600" b="1" dirty="0">
              <a:latin typeface="Calibri"/>
              <a:ea typeface="Calibri"/>
              <a:cs typeface="Calibri"/>
            </a:endParaRPr>
          </a:p>
          <a:p>
            <a:pPr>
              <a:buNone/>
            </a:pPr>
            <a:r>
              <a:rPr lang="et-EE" sz="3600" dirty="0">
                <a:latin typeface="Arial"/>
                <a:ea typeface="Calibri"/>
                <a:cs typeface="Arial"/>
              </a:rPr>
              <a:t>•</a:t>
            </a:r>
            <a:r>
              <a:rPr lang="et-EE" sz="3600" dirty="0">
                <a:ea typeface="Calibri"/>
                <a:cs typeface="Calibri"/>
              </a:rPr>
              <a:t>Suhteliselt heal tasemel oleme teenuse juhtimise, kestlikkuse ja andmehalduse suundades</a:t>
            </a:r>
          </a:p>
          <a:p>
            <a:pPr>
              <a:buNone/>
            </a:pPr>
            <a:r>
              <a:rPr lang="et-EE" sz="3600" dirty="0">
                <a:latin typeface="Arial"/>
                <a:ea typeface="Calibri"/>
                <a:cs typeface="Arial"/>
              </a:rPr>
              <a:t>•</a:t>
            </a:r>
            <a:r>
              <a:rPr lang="et-EE" sz="3600" dirty="0">
                <a:ea typeface="Calibri"/>
                <a:cs typeface="Calibri"/>
              </a:rPr>
              <a:t>Puudujääke aga on </a:t>
            </a:r>
            <a:r>
              <a:rPr lang="et-EE" sz="3600" dirty="0" err="1">
                <a:ea typeface="Calibri"/>
                <a:cs typeface="Calibri"/>
              </a:rPr>
              <a:t>üldvõimekuse</a:t>
            </a:r>
            <a:r>
              <a:rPr lang="et-EE" sz="3600" dirty="0">
                <a:ea typeface="Calibri"/>
                <a:cs typeface="Calibri"/>
              </a:rPr>
              <a:t>, </a:t>
            </a:r>
            <a:r>
              <a:rPr lang="et-EE" sz="3600" dirty="0" err="1">
                <a:ea typeface="Calibri"/>
                <a:cs typeface="Calibri"/>
              </a:rPr>
              <a:t>küberturvalisuse</a:t>
            </a:r>
            <a:r>
              <a:rPr lang="et-EE" sz="3600" dirty="0">
                <a:ea typeface="Calibri"/>
                <a:cs typeface="Calibri"/>
              </a:rPr>
              <a:t> ja arhitektuuri suundades</a:t>
            </a:r>
          </a:p>
          <a:p>
            <a:r>
              <a:rPr lang="et-EE" sz="3600" dirty="0">
                <a:cs typeface="Calibri"/>
              </a:rPr>
              <a:t>Andmekvaliteet on rahuldaval tasemel, digipööre on vajalik et see tase säilitada.</a:t>
            </a:r>
            <a:endParaRPr lang="et-EE" sz="3600" dirty="0"/>
          </a:p>
          <a:p>
            <a:pPr>
              <a:buNone/>
            </a:pPr>
            <a:endParaRPr lang="et-EE" sz="4000" dirty="0">
              <a:highlight>
                <a:srgbClr val="FFFF00"/>
              </a:highlight>
              <a:ea typeface="Calibri"/>
              <a:cs typeface="Calibri"/>
            </a:endParaRPr>
          </a:p>
          <a:p>
            <a:pPr indent="0">
              <a:buNone/>
            </a:pPr>
            <a:endParaRPr lang="et-EE" sz="3200" dirty="0">
              <a:cs typeface="Calibri"/>
            </a:endParaRPr>
          </a:p>
          <a:p>
            <a:pPr indent="0">
              <a:buNone/>
            </a:pPr>
            <a:endParaRPr lang="et-EE" sz="3200" dirty="0">
              <a:highlight>
                <a:srgbClr val="FFFF00"/>
              </a:highlight>
              <a:cs typeface="Calibri" panose="020F0502020204030204"/>
            </a:endParaRPr>
          </a:p>
        </p:txBody>
      </p:sp>
    </p:spTree>
    <p:extLst>
      <p:ext uri="{BB962C8B-B14F-4D97-AF65-F5344CB8AC3E}">
        <p14:creationId xmlns:p14="http://schemas.microsoft.com/office/powerpoint/2010/main" val="894940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968606CE-E9C4-750C-9B0A-4CC41F3A54B7}"/>
              </a:ext>
            </a:extLst>
          </p:cNvPr>
          <p:cNvGraphicFramePr>
            <a:graphicFrameLocks noGrp="1"/>
          </p:cNvGraphicFramePr>
          <p:nvPr>
            <p:ph idx="1"/>
          </p:nvPr>
        </p:nvGraphicFramePr>
        <p:xfrm>
          <a:off x="129396" y="129396"/>
          <a:ext cx="11938613" cy="6491575"/>
        </p:xfrm>
        <a:graphic>
          <a:graphicData uri="http://schemas.openxmlformats.org/drawingml/2006/table">
            <a:tbl>
              <a:tblPr firstRow="1" bandRow="1">
                <a:effectLst/>
                <a:tableStyleId>{5940675A-B579-460E-94D1-54222C63F5DA}</a:tableStyleId>
              </a:tblPr>
              <a:tblGrid>
                <a:gridCol w="2104806">
                  <a:extLst>
                    <a:ext uri="{9D8B030D-6E8A-4147-A177-3AD203B41FA5}">
                      <a16:colId xmlns:a16="http://schemas.microsoft.com/office/drawing/2014/main" val="1440400049"/>
                    </a:ext>
                  </a:extLst>
                </a:gridCol>
                <a:gridCol w="1681225">
                  <a:extLst>
                    <a:ext uri="{9D8B030D-6E8A-4147-A177-3AD203B41FA5}">
                      <a16:colId xmlns:a16="http://schemas.microsoft.com/office/drawing/2014/main" val="988575233"/>
                    </a:ext>
                  </a:extLst>
                </a:gridCol>
                <a:gridCol w="1749790">
                  <a:extLst>
                    <a:ext uri="{9D8B030D-6E8A-4147-A177-3AD203B41FA5}">
                      <a16:colId xmlns:a16="http://schemas.microsoft.com/office/drawing/2014/main" val="3699909316"/>
                    </a:ext>
                  </a:extLst>
                </a:gridCol>
                <a:gridCol w="2252603">
                  <a:extLst>
                    <a:ext uri="{9D8B030D-6E8A-4147-A177-3AD203B41FA5}">
                      <a16:colId xmlns:a16="http://schemas.microsoft.com/office/drawing/2014/main" val="3158826342"/>
                    </a:ext>
                  </a:extLst>
                </a:gridCol>
                <a:gridCol w="2199275">
                  <a:extLst>
                    <a:ext uri="{9D8B030D-6E8A-4147-A177-3AD203B41FA5}">
                      <a16:colId xmlns:a16="http://schemas.microsoft.com/office/drawing/2014/main" val="3042060353"/>
                    </a:ext>
                  </a:extLst>
                </a:gridCol>
                <a:gridCol w="1950914">
                  <a:extLst>
                    <a:ext uri="{9D8B030D-6E8A-4147-A177-3AD203B41FA5}">
                      <a16:colId xmlns:a16="http://schemas.microsoft.com/office/drawing/2014/main" val="2454280117"/>
                    </a:ext>
                  </a:extLst>
                </a:gridCol>
              </a:tblGrid>
              <a:tr h="542388">
                <a:tc>
                  <a:txBody>
                    <a:bodyPr/>
                    <a:lstStyle/>
                    <a:p>
                      <a:r>
                        <a:rPr lang="et-EE" sz="1600" b="1" noProof="0" dirty="0" err="1"/>
                        <a:t>Üldvõimekus</a:t>
                      </a:r>
                      <a:endParaRPr lang="et-EE" sz="1600" b="1" noProof="0" dirty="0"/>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t-EE" sz="1600" b="1" noProof="0" dirty="0"/>
                        <a:t>Teenuse juhtimine</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t-EE" sz="1600" b="1" noProof="0" dirty="0"/>
                        <a:t>Kestlikkus</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t-EE" sz="1600" b="1" noProof="0" dirty="0"/>
                        <a:t>Andmehaldus</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t-EE" sz="1600" b="1" noProof="0" err="1"/>
                        <a:t>Küberturvalisus</a:t>
                      </a:r>
                      <a:endParaRPr lang="et-EE" sz="1600" b="1" noProof="0" dirty="0" err="1"/>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t-EE" sz="1600" b="1" noProof="0" dirty="0"/>
                        <a:t>Arhitektuur</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82696911"/>
                  </a:ext>
                </a:extLst>
              </a:tr>
              <a:tr h="5923733">
                <a:tc>
                  <a:txBody>
                    <a:bodyPr/>
                    <a:lstStyle/>
                    <a:p>
                      <a:pPr marL="0" marR="0" lvl="0" indent="-143510" algn="l" rtl="0" eaLnBrk="1" fontAlgn="auto" latinLnBrk="0" hangingPunct="1">
                        <a:lnSpc>
                          <a:spcPct val="100000"/>
                        </a:lnSpc>
                        <a:spcBef>
                          <a:spcPts val="0"/>
                        </a:spcBef>
                        <a:spcAft>
                          <a:spcPts val="600"/>
                        </a:spcAft>
                        <a:buClrTx/>
                        <a:buSzTx/>
                        <a:buFont typeface="Arial" panose="020B0604020202020204" pitchFamily="34" charset="0"/>
                        <a:buChar char="•"/>
                      </a:pPr>
                      <a:r>
                        <a:rPr lang="et-EE" sz="1100" noProof="0" dirty="0"/>
                        <a:t>Jätkame RI-3D, AKS ja MTP arendustega vastavalt ärianalüüsidele; KASK andmeteadusega; MTP 3D ärianalüüsiga; MAPIS ärianalüüsiga; E-EP arendustega; PLANIS analüüsi ja arendusega. </a:t>
                      </a:r>
                    </a:p>
                    <a:p>
                      <a:pPr marL="0" indent="-143510">
                        <a:spcAft>
                          <a:spcPts val="600"/>
                        </a:spcAft>
                        <a:buFont typeface="Arial" panose="020B0604020202020204" pitchFamily="34" charset="0"/>
                        <a:buChar char="•"/>
                      </a:pPr>
                      <a:r>
                        <a:rPr lang="et-EE" sz="1100" noProof="0" dirty="0"/>
                        <a:t>Konkreetseid kokkuleppeid kaasamisteks on paljude asutustega olemas (ärianalüüside käigus ja koosolekutel saadud).</a:t>
                      </a:r>
                    </a:p>
                    <a:p>
                      <a:pPr marL="0" indent="-143510">
                        <a:spcAft>
                          <a:spcPts val="600"/>
                        </a:spcAft>
                        <a:buFont typeface="Arial" panose="020B0604020202020204" pitchFamily="34" charset="0"/>
                        <a:buChar char="•"/>
                      </a:pPr>
                      <a:r>
                        <a:rPr lang="et-EE" sz="1100" noProof="0" dirty="0"/>
                        <a:t>Riigi kulude kokkuhoid tekib ruumiinfo hõive, tootmise ja levituse protsessi ühtlustamisest ning ühtsete suurandmelahenduste tegemisest ja kasutusele võtust.</a:t>
                      </a:r>
                    </a:p>
                    <a:p>
                      <a:pPr marL="0" indent="-143510">
                        <a:spcAft>
                          <a:spcPts val="600"/>
                        </a:spcAft>
                        <a:buFont typeface="Arial" panose="020B0604020202020204" pitchFamily="34" charset="0"/>
                        <a:buChar char="•"/>
                      </a:pPr>
                      <a:r>
                        <a:rPr lang="et-EE" sz="1100" noProof="0" dirty="0" err="1"/>
                        <a:t>MaRu</a:t>
                      </a:r>
                      <a:r>
                        <a:rPr lang="et-EE" sz="1100" noProof="0" dirty="0"/>
                        <a:t> loomise käigus on tehtud põhjalikud analüüsid: Luuakse uued võimalused maa- ja ruumiandmete koostoime tõhustamisel</a:t>
                      </a:r>
                    </a:p>
                    <a:p>
                      <a:pPr marL="0" indent="-179705">
                        <a:spcAft>
                          <a:spcPts val="600"/>
                        </a:spcAft>
                        <a:buFont typeface="Arial" panose="020B0604020202020204" pitchFamily="34" charset="0"/>
                        <a:buChar char="•"/>
                      </a:pPr>
                      <a:r>
                        <a:rPr lang="et-EE" sz="1100" noProof="0" dirty="0"/>
                        <a:t>Personali koormused on osaliselt hinnatud ärianalüüside käigus</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25098"/>
                      </a:srgbClr>
                    </a:solidFill>
                  </a:tcPr>
                </a:tc>
                <a:tc>
                  <a:txBody>
                    <a:bodyPr/>
                    <a:lstStyle/>
                    <a:p>
                      <a:pPr marL="0" marR="0" lvl="0" indent="-143510" algn="l" rtl="0" eaLnBrk="1" fontAlgn="auto" latinLnBrk="0" hangingPunct="1">
                        <a:lnSpc>
                          <a:spcPct val="100000"/>
                        </a:lnSpc>
                        <a:spcBef>
                          <a:spcPts val="0"/>
                        </a:spcBef>
                        <a:spcAft>
                          <a:spcPts val="600"/>
                        </a:spcAft>
                        <a:buClrTx/>
                        <a:buSzTx/>
                        <a:buFont typeface="Arial" panose="020B0604020202020204" pitchFamily="34" charset="0"/>
                        <a:buChar char="•"/>
                      </a:pPr>
                      <a:r>
                        <a:rPr lang="et-EE" sz="1100" kern="1200" noProof="0" dirty="0">
                          <a:solidFill>
                            <a:schemeClr val="tx1"/>
                          </a:solidFill>
                          <a:latin typeface="+mn-lt"/>
                          <a:ea typeface="+mn-ea"/>
                          <a:cs typeface="+mn-cs"/>
                        </a:rPr>
                        <a:t>Ruumiinfo digipöörde teenuste arendamisel rakendatakse läbivalt kasutajakeskse teenuse arendamise põhimõtteid</a:t>
                      </a:r>
                    </a:p>
                    <a:p>
                      <a:pPr marL="0" marR="0" lvl="0" indent="-143510" algn="l" rtl="0" eaLnBrk="1" fontAlgn="auto" latinLnBrk="0" hangingPunct="1">
                        <a:lnSpc>
                          <a:spcPct val="100000"/>
                        </a:lnSpc>
                        <a:spcBef>
                          <a:spcPts val="0"/>
                        </a:spcBef>
                        <a:spcAft>
                          <a:spcPts val="600"/>
                        </a:spcAft>
                        <a:buClrTx/>
                        <a:buSzTx/>
                        <a:buFont typeface="Arial" panose="020B0604020202020204" pitchFamily="34" charset="0"/>
                        <a:buChar char="•"/>
                      </a:pPr>
                      <a:r>
                        <a:rPr lang="et-EE" sz="1100" kern="1200" noProof="0" dirty="0">
                          <a:solidFill>
                            <a:schemeClr val="tx1"/>
                          </a:solidFill>
                          <a:latin typeface="+mn-lt"/>
                          <a:ea typeface="+mn-ea"/>
                          <a:cs typeface="+mn-cs"/>
                        </a:rPr>
                        <a:t>Ruumiinfo digipöörde arendusprotsessi kaasatakse läbivalt erinevaid fookusgruppe, klientide vaadet, teadlasi, partnerasutusi jne</a:t>
                      </a:r>
                    </a:p>
                    <a:p>
                      <a:pPr marL="0" marR="0" lvl="0" indent="-143510" algn="l" defTabSz="6750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t-EE" sz="1100" noProof="0" dirty="0"/>
                        <a:t>Uutes teenustes kasutame võimalusel </a:t>
                      </a:r>
                      <a:r>
                        <a:rPr lang="et-EE" sz="1100" noProof="0" dirty="0" err="1"/>
                        <a:t>VEERA-t</a:t>
                      </a:r>
                      <a:r>
                        <a:rPr lang="et-EE" sz="1100" noProof="0" dirty="0"/>
                        <a:t>, aga olemasolevate täiendamisel ei plaani </a:t>
                      </a:r>
                      <a:r>
                        <a:rPr lang="et-EE" sz="1100" noProof="0" dirty="0" err="1"/>
                        <a:t>VEERA-le</a:t>
                      </a:r>
                      <a:r>
                        <a:rPr lang="et-EE" sz="1100" noProof="0" dirty="0"/>
                        <a:t> üle minna</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25098"/>
                      </a:srgbClr>
                    </a:solidFill>
                  </a:tcPr>
                </a:tc>
                <a:tc>
                  <a:txBody>
                    <a:bodyPr/>
                    <a:lstStyle/>
                    <a:p>
                      <a:pPr marL="0" indent="-143510">
                        <a:spcAft>
                          <a:spcPts val="600"/>
                        </a:spcAft>
                        <a:buFont typeface="Arial" panose="020B0604020202020204" pitchFamily="34" charset="0"/>
                        <a:buChar char="•"/>
                      </a:pPr>
                      <a:r>
                        <a:rPr lang="et-EE" sz="1100" noProof="0" dirty="0"/>
                        <a:t>Kestlikkuse eesmärgid lepime kokku peale </a:t>
                      </a:r>
                      <a:r>
                        <a:rPr lang="et-EE" sz="1100" noProof="0" dirty="0" err="1"/>
                        <a:t>MaRu</a:t>
                      </a:r>
                      <a:r>
                        <a:rPr lang="et-EE" sz="1100" noProof="0" dirty="0"/>
                        <a:t> loomist.</a:t>
                      </a:r>
                    </a:p>
                    <a:p>
                      <a:pPr marL="0" lvl="0" indent="-143510">
                        <a:spcAft>
                          <a:spcPts val="600"/>
                        </a:spcAft>
                        <a:buFont typeface="Arial" panose="020B0604020202020204" pitchFamily="34" charset="0"/>
                        <a:buChar char="•"/>
                      </a:pPr>
                      <a:r>
                        <a:rPr lang="et-EE" sz="1100" noProof="0" dirty="0"/>
                        <a:t>Ruumiinfo digipööre toetab nii ringmajanduse kui ka reaalajamajanduse hoogustamist</a:t>
                      </a:r>
                      <a:endParaRPr lang="et-EE" dirty="0"/>
                    </a:p>
                    <a:p>
                      <a:pPr marL="0" indent="-143510">
                        <a:spcAft>
                          <a:spcPts val="600"/>
                        </a:spcAft>
                        <a:buFont typeface="Arial" panose="020B0604020202020204" pitchFamily="34" charset="0"/>
                        <a:buChar char="•"/>
                      </a:pPr>
                      <a:r>
                        <a:rPr lang="et-EE" sz="1100" noProof="0" dirty="0"/>
                        <a:t>Ruumiinfo valitsemisala kogutavad andmed aitavad otseselt hinnata kestlikkust (nt CO</a:t>
                      </a:r>
                      <a:r>
                        <a:rPr lang="et-EE" sz="1100" baseline="-25000" noProof="0" dirty="0"/>
                        <a:t>2</a:t>
                      </a:r>
                      <a:r>
                        <a:rPr lang="et-EE" sz="1100" noProof="0" dirty="0"/>
                        <a:t> emissiooni abil)</a:t>
                      </a:r>
                    </a:p>
                    <a:p>
                      <a:pPr marL="0" indent="-143510">
                        <a:spcAft>
                          <a:spcPts val="600"/>
                        </a:spcAft>
                        <a:buFont typeface="Arial" panose="020B0604020202020204" pitchFamily="34" charset="0"/>
                        <a:buChar char="•"/>
                      </a:pPr>
                      <a:r>
                        <a:rPr lang="et-EE" sz="1100" noProof="0" dirty="0"/>
                        <a:t>Digipöörde raames on kavas hinnata ruumiinfo töötlemise protsessi keskkonnamõju (sh CO</a:t>
                      </a:r>
                      <a:r>
                        <a:rPr lang="et-EE" sz="1100" baseline="-25000" noProof="0" dirty="0"/>
                        <a:t>2</a:t>
                      </a:r>
                      <a:r>
                        <a:rPr lang="et-EE" sz="1100" noProof="0" dirty="0"/>
                        <a:t> emissiooni) ja seda optimeerida</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25098"/>
                      </a:srgbClr>
                    </a:solidFill>
                  </a:tcPr>
                </a:tc>
                <a:tc>
                  <a:txBody>
                    <a:bodyPr/>
                    <a:lstStyle/>
                    <a:p>
                      <a:pPr marL="0" indent="-143510">
                        <a:spcAft>
                          <a:spcPts val="600"/>
                        </a:spcAft>
                        <a:buFont typeface="Arial" panose="020B0604020202020204" pitchFamily="34" charset="0"/>
                        <a:buChar char="•"/>
                      </a:pPr>
                      <a:r>
                        <a:rPr lang="et-EE" sz="1100" noProof="0" dirty="0"/>
                        <a:t>Eesmärk on liigutada osad andmed andmelattu ning sellega seoses on ka käimas töö andmekataloogiga</a:t>
                      </a:r>
                    </a:p>
                    <a:p>
                      <a:pPr marL="0" indent="-143510">
                        <a:spcAft>
                          <a:spcPts val="600"/>
                        </a:spcAft>
                        <a:buFont typeface="Arial" panose="020B0604020202020204" pitchFamily="34" charset="0"/>
                        <a:buChar char="•"/>
                      </a:pPr>
                      <a:r>
                        <a:rPr lang="et-EE" sz="1100" noProof="0" dirty="0"/>
                        <a:t>Andmete esitamise halduskoormuse hindamisi on läbi viidud ärianalüüside käigus</a:t>
                      </a:r>
                    </a:p>
                    <a:p>
                      <a:pPr marL="0" indent="-143510">
                        <a:spcAft>
                          <a:spcPts val="600"/>
                        </a:spcAft>
                        <a:buFont typeface="Arial" panose="020B0604020202020204" pitchFamily="34" charset="0"/>
                        <a:buChar char="•"/>
                      </a:pPr>
                      <a:r>
                        <a:rPr lang="et-EE" sz="1100" noProof="0" dirty="0"/>
                        <a:t>Kõigi Ruumiinfo digipöörde projektide raames tegeletakse ettevõtjate / kodanike halduskoormuse vähendamisega, sh suurandmetöötluse ühtlustamine ja kliendikeskusega</a:t>
                      </a:r>
                    </a:p>
                    <a:p>
                      <a:pPr marL="0" indent="-143510">
                        <a:spcAft>
                          <a:spcPts val="600"/>
                        </a:spcAft>
                        <a:buFont typeface="Arial" panose="020B0604020202020204" pitchFamily="34" charset="0"/>
                        <a:buChar char="•"/>
                      </a:pPr>
                      <a:r>
                        <a:rPr lang="et-EE" sz="1100" noProof="0" dirty="0"/>
                        <a:t>Avaandmete avaldamise lõpptulemusena on kättesaadavad erinevatele kliendigruppidele vajalik 2D/3D ruumiinfo</a:t>
                      </a:r>
                    </a:p>
                    <a:p>
                      <a:pPr marL="0" indent="-143510">
                        <a:spcAft>
                          <a:spcPts val="600"/>
                        </a:spcAft>
                        <a:buFont typeface="Arial" panose="020B0604020202020204" pitchFamily="34" charset="0"/>
                        <a:buChar char="•"/>
                      </a:pPr>
                      <a:r>
                        <a:rPr lang="et-EE" sz="1100" noProof="0" dirty="0"/>
                        <a:t>DCAT andmekirjelduse standard on juurutatud</a:t>
                      </a:r>
                    </a:p>
                    <a:p>
                      <a:pPr marL="0" indent="-143510">
                        <a:spcAft>
                          <a:spcPts val="600"/>
                        </a:spcAft>
                        <a:buFont typeface="Arial" panose="020B0604020202020204" pitchFamily="34" charset="0"/>
                        <a:buChar char="•"/>
                      </a:pPr>
                      <a:r>
                        <a:rPr lang="et-EE" sz="1100" noProof="0" dirty="0" err="1"/>
                        <a:t>VAs</a:t>
                      </a:r>
                      <a:r>
                        <a:rPr lang="et-EE" sz="1100" noProof="0" dirty="0"/>
                        <a:t> on kasutusel nii </a:t>
                      </a:r>
                      <a:r>
                        <a:rPr lang="et-EE" sz="1100" noProof="0" dirty="0" err="1"/>
                        <a:t>Confluence</a:t>
                      </a:r>
                      <a:r>
                        <a:rPr lang="et-EE" sz="1100" noProof="0" dirty="0"/>
                        <a:t> kui ka </a:t>
                      </a:r>
                      <a:r>
                        <a:rPr lang="et-EE" sz="1100" noProof="0" dirty="0" err="1"/>
                        <a:t>Jira</a:t>
                      </a:r>
                      <a:endParaRPr lang="et-EE" sz="1100" noProof="0" dirty="0"/>
                    </a:p>
                    <a:p>
                      <a:pPr marL="0" lvl="0" indent="-143510">
                        <a:spcAft>
                          <a:spcPts val="600"/>
                        </a:spcAft>
                        <a:buFont typeface="Arial" panose="020B0604020202020204" pitchFamily="34" charset="0"/>
                        <a:buChar char="•"/>
                      </a:pPr>
                      <a:r>
                        <a:rPr lang="et-EE" sz="1100" kern="1200" noProof="0" dirty="0">
                          <a:solidFill>
                            <a:schemeClr val="tx1"/>
                          </a:solidFill>
                          <a:latin typeface="+mn-lt"/>
                          <a:ea typeface="+mn-ea"/>
                          <a:cs typeface="+mn-cs"/>
                        </a:rPr>
                        <a:t>A</a:t>
                      </a:r>
                      <a:r>
                        <a:rPr lang="et-EE" sz="1100" noProof="0" dirty="0"/>
                        <a:t>ndmekvaliteedi kontrollimise tööriistad rakendatakse kõigis </a:t>
                      </a:r>
                      <a:r>
                        <a:rPr lang="et-EE" sz="1100" noProof="0"/>
                        <a:t>RIHA andmekogudes </a:t>
                      </a:r>
                      <a:r>
                        <a:rPr lang="et-EE" sz="1100" noProof="0" dirty="0"/>
                        <a:t>alates andmehõivest kuni levituseni kogu protsessi vältel</a:t>
                      </a:r>
                    </a:p>
                    <a:p>
                      <a:pPr marL="0" lvl="0" indent="-143510">
                        <a:spcAft>
                          <a:spcPts val="600"/>
                        </a:spcAft>
                        <a:buFont typeface="Arial" panose="020B0604020202020204" pitchFamily="34" charset="0"/>
                        <a:buChar char="•"/>
                      </a:pPr>
                      <a:r>
                        <a:rPr lang="et-EE" sz="1100" noProof="0" dirty="0"/>
                        <a:t>Enamus </a:t>
                      </a:r>
                      <a:r>
                        <a:rPr lang="et-EE" sz="1100" noProof="0" dirty="0" err="1"/>
                        <a:t>MaRu</a:t>
                      </a:r>
                      <a:r>
                        <a:rPr lang="et-EE" sz="1100" noProof="0" dirty="0"/>
                        <a:t> avaandmed on juba avalikustatud ja ülejäänud on samuti kavas avalikustada vastavalt direktiivile</a:t>
                      </a:r>
                      <a:endParaRPr lang="et-EE" dirty="0"/>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alpha val="25098"/>
                      </a:srgbClr>
                    </a:solidFill>
                  </a:tcPr>
                </a:tc>
                <a:tc>
                  <a:txBody>
                    <a:bodyPr/>
                    <a:lstStyle/>
                    <a:p>
                      <a:pPr marL="0" indent="-143510">
                        <a:spcAft>
                          <a:spcPts val="600"/>
                        </a:spcAft>
                        <a:buFont typeface="Arial" panose="020B0604020202020204" pitchFamily="34" charset="0"/>
                        <a:buChar char="•"/>
                      </a:pPr>
                      <a:r>
                        <a:rPr lang="et-EE" sz="1100" noProof="0" dirty="0"/>
                        <a:t>Olemasolevatel IT teenustel mittefunktsionaalsed nõuded defineeritud, loodavatel määratakse need IT arendustega alustamisel</a:t>
                      </a:r>
                    </a:p>
                    <a:p>
                      <a:pPr marL="0" indent="-143510">
                        <a:spcAft>
                          <a:spcPts val="600"/>
                        </a:spcAft>
                        <a:buFont typeface="Arial" panose="020B0604020202020204" pitchFamily="34" charset="0"/>
                        <a:buChar char="•"/>
                      </a:pPr>
                      <a:r>
                        <a:rPr lang="et-EE" sz="1100" noProof="0" dirty="0"/>
                        <a:t>Mittefunktsionaalsed nõuded on </a:t>
                      </a:r>
                      <a:r>
                        <a:rPr lang="et-EE" sz="1100" noProof="0" dirty="0" err="1"/>
                        <a:t>KeMITi</a:t>
                      </a:r>
                      <a:r>
                        <a:rPr lang="et-EE" sz="1100" noProof="0" dirty="0"/>
                        <a:t> poolt hallatavad ja kõikidele IT-teenustele kohustuslikud</a:t>
                      </a:r>
                    </a:p>
                    <a:p>
                      <a:pPr marL="0" indent="-143510">
                        <a:spcAft>
                          <a:spcPts val="600"/>
                        </a:spcAft>
                        <a:buFont typeface="Arial" panose="020B0604020202020204" pitchFamily="34" charset="0"/>
                        <a:buChar char="•"/>
                      </a:pPr>
                      <a:r>
                        <a:rPr lang="et-EE" sz="1100" noProof="0" dirty="0"/>
                        <a:t>Oleme alustanud E-ITS rakendamise projekti</a:t>
                      </a:r>
                    </a:p>
                    <a:p>
                      <a:pPr marL="0" indent="-143510">
                        <a:spcAft>
                          <a:spcPts val="600"/>
                        </a:spcAft>
                        <a:buFont typeface="Arial" panose="020B0604020202020204" pitchFamily="34" charset="0"/>
                        <a:buChar char="•"/>
                      </a:pPr>
                      <a:r>
                        <a:rPr lang="et-EE" sz="1100" noProof="0" dirty="0" err="1"/>
                        <a:t>KeMITis</a:t>
                      </a:r>
                      <a:r>
                        <a:rPr lang="et-EE" sz="1100" noProof="0" dirty="0"/>
                        <a:t> on kasutusel IT-teenuste elutsükli haldus, püüdleme olukorra poole, kus uuendused oleksid pidevad ja IT-teenused toimiksid võimalikult turvaliselt</a:t>
                      </a:r>
                    </a:p>
                    <a:p>
                      <a:pPr marL="0" indent="-143510">
                        <a:spcAft>
                          <a:spcPts val="600"/>
                        </a:spcAft>
                        <a:buFont typeface="Arial" panose="020B0604020202020204" pitchFamily="34" charset="0"/>
                        <a:buChar char="•"/>
                      </a:pPr>
                      <a:r>
                        <a:rPr lang="et-EE" sz="1100" noProof="0" dirty="0"/>
                        <a:t>Üldised turbenõuded IT-teenustele on seatud, regulaarse seire osas vastutava töötleja poolt esineb puudujääke</a:t>
                      </a:r>
                    </a:p>
                    <a:p>
                      <a:pPr marL="0" indent="-143510">
                        <a:spcAft>
                          <a:spcPts val="600"/>
                        </a:spcAft>
                        <a:buFont typeface="Arial" panose="020B0604020202020204" pitchFamily="34" charset="0"/>
                        <a:buChar char="•"/>
                      </a:pPr>
                      <a:r>
                        <a:rPr lang="et-EE" sz="1100" noProof="0" dirty="0"/>
                        <a:t>Hangetes ja lepingutes on kasutusel mittefunktsionaalsed nõuded ja kohustus rakendada turvastandardi meetmeid</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25098"/>
                      </a:srgbClr>
                    </a:solidFill>
                  </a:tcPr>
                </a:tc>
                <a:tc>
                  <a:txBody>
                    <a:bodyPr/>
                    <a:lstStyle/>
                    <a:p>
                      <a:pPr marL="0" indent="-143510">
                        <a:spcAft>
                          <a:spcPts val="600"/>
                        </a:spcAft>
                        <a:buFont typeface="Arial" panose="020B0604020202020204" pitchFamily="34" charset="0"/>
                        <a:buChar char="•"/>
                      </a:pPr>
                      <a:r>
                        <a:rPr lang="et-EE" sz="1100" noProof="0" dirty="0"/>
                        <a:t>Vastavalt tehnoloogilistele võimalustele, luuakse uued IT-teenused pilvekõlbulikena, Kuna tegu on suurandmetega, siis tuleb kasutada ka muid võimalusi.</a:t>
                      </a:r>
                    </a:p>
                    <a:p>
                      <a:pPr marL="0" indent="-143510">
                        <a:spcAft>
                          <a:spcPts val="600"/>
                        </a:spcAft>
                        <a:buFont typeface="Arial" panose="020B0604020202020204" pitchFamily="34" charset="0"/>
                        <a:buChar char="•"/>
                      </a:pPr>
                      <a:r>
                        <a:rPr lang="et-EE" sz="1100" noProof="0" dirty="0"/>
                        <a:t>Uusi IT-teenuseid loome võimalusel mikroteenustel põhinevatena</a:t>
                      </a:r>
                    </a:p>
                    <a:p>
                      <a:pPr marL="0" indent="-143510">
                        <a:spcAft>
                          <a:spcPts val="600"/>
                        </a:spcAft>
                        <a:buFont typeface="Arial" panose="020B0604020202020204" pitchFamily="34" charset="0"/>
                        <a:buChar char="•"/>
                      </a:pPr>
                      <a:r>
                        <a:rPr lang="et-EE" sz="1100" noProof="0" dirty="0"/>
                        <a:t>Teostame </a:t>
                      </a:r>
                      <a:r>
                        <a:rPr lang="et-EE" sz="1100" noProof="0" dirty="0" err="1"/>
                        <a:t>IaaC</a:t>
                      </a:r>
                      <a:r>
                        <a:rPr lang="et-EE" sz="1100" noProof="0" dirty="0"/>
                        <a:t> </a:t>
                      </a:r>
                      <a:r>
                        <a:rPr lang="et-EE" sz="1100" noProof="0" dirty="0" err="1"/>
                        <a:t>POC’e</a:t>
                      </a:r>
                      <a:endParaRPr lang="et-EE" sz="1100" noProof="0" dirty="0"/>
                    </a:p>
                    <a:p>
                      <a:pPr marL="0" indent="-143510">
                        <a:spcAft>
                          <a:spcPts val="600"/>
                        </a:spcAft>
                        <a:buFont typeface="Arial" panose="020B0604020202020204" pitchFamily="34" charset="0"/>
                        <a:buChar char="•"/>
                      </a:pPr>
                      <a:r>
                        <a:rPr lang="et-EE" sz="1100" noProof="0" dirty="0"/>
                        <a:t>Oleme katsetatud </a:t>
                      </a:r>
                      <a:r>
                        <a:rPr lang="et-EE" sz="1100" noProof="0" dirty="0" err="1"/>
                        <a:t>Flowable</a:t>
                      </a:r>
                      <a:r>
                        <a:rPr lang="et-EE" sz="1100" noProof="0" dirty="0"/>
                        <a:t> mootorit, kuid toodangu keskkonnas ei ole veel midagi kasutusel </a:t>
                      </a:r>
                    </a:p>
                    <a:p>
                      <a:pPr marL="0" indent="-143510">
                        <a:spcAft>
                          <a:spcPts val="600"/>
                        </a:spcAft>
                        <a:buFont typeface="Arial" panose="020B0604020202020204" pitchFamily="34" charset="0"/>
                        <a:buChar char="•"/>
                      </a:pPr>
                      <a:r>
                        <a:rPr lang="et-EE" sz="1100" noProof="0" dirty="0"/>
                        <a:t>Kõikides uutes IT-teenustes kasutatakse MQ teenuseid</a:t>
                      </a:r>
                    </a:p>
                    <a:p>
                      <a:pPr marL="0" indent="-143510">
                        <a:spcAft>
                          <a:spcPts val="600"/>
                        </a:spcAft>
                        <a:buFont typeface="Arial" panose="020B0604020202020204" pitchFamily="34" charset="0"/>
                        <a:buChar char="•"/>
                      </a:pPr>
                      <a:r>
                        <a:rPr lang="et-EE" sz="1100" noProof="0" dirty="0"/>
                        <a:t>Üks riigi kriitiline andmekogu: Kataster, esitatud kolm kandidaati: Aadressandmete süsteem (ADS), Eesti topograafia andmekogu (ETAK) ja Geodeetiliste punktide andmekogu (GPA)</a:t>
                      </a:r>
                    </a:p>
                    <a:p>
                      <a:pPr marL="0" indent="-143510">
                        <a:spcAft>
                          <a:spcPts val="600"/>
                        </a:spcAft>
                        <a:buFont typeface="Arial" panose="020B0604020202020204" pitchFamily="34" charset="0"/>
                        <a:buChar char="•"/>
                      </a:pPr>
                      <a:r>
                        <a:rPr lang="et-EE" sz="1100" noProof="0" dirty="0"/>
                        <a:t>Kõikide IT arenduste puhul lähtume lisaks </a:t>
                      </a:r>
                      <a:r>
                        <a:rPr lang="et-EE" sz="1100" noProof="0" dirty="0" err="1"/>
                        <a:t>KeM</a:t>
                      </a:r>
                      <a:r>
                        <a:rPr lang="et-EE" sz="1100" noProof="0" dirty="0"/>
                        <a:t> valitsemisala MFN-</a:t>
                      </a:r>
                      <a:r>
                        <a:rPr lang="et-EE" sz="1100" noProof="0" dirty="0" err="1"/>
                        <a:t>le</a:t>
                      </a:r>
                      <a:r>
                        <a:rPr lang="et-EE" sz="1100" noProof="0" dirty="0"/>
                        <a:t> ka </a:t>
                      </a:r>
                      <a:r>
                        <a:rPr lang="et-EE" sz="1100" noProof="0" dirty="0" err="1"/>
                        <a:t>MKMi</a:t>
                      </a:r>
                      <a:r>
                        <a:rPr lang="et-EE" sz="1100" noProof="0" dirty="0"/>
                        <a:t> poolt koostatud ristfunktsionaalsetest nõuetest</a:t>
                      </a:r>
                    </a:p>
                  </a:txBody>
                  <a:tcPr marL="80161" marR="80161" marT="40081" marB="40081">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alpha val="25098"/>
                      </a:srgbClr>
                    </a:solidFill>
                  </a:tcPr>
                </a:tc>
                <a:extLst>
                  <a:ext uri="{0D108BD9-81ED-4DB2-BD59-A6C34878D82A}">
                    <a16:rowId xmlns:a16="http://schemas.microsoft.com/office/drawing/2014/main" val="2872673185"/>
                  </a:ext>
                </a:extLst>
              </a:tr>
            </a:tbl>
          </a:graphicData>
        </a:graphic>
      </p:graphicFrame>
    </p:spTree>
    <p:extLst>
      <p:ext uri="{BB962C8B-B14F-4D97-AF65-F5344CB8AC3E}">
        <p14:creationId xmlns:p14="http://schemas.microsoft.com/office/powerpoint/2010/main" val="3274924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505" y="1768588"/>
            <a:ext cx="10514991" cy="2756344"/>
          </a:xfrm>
        </p:spPr>
        <p:txBody>
          <a:bodyPr vert="horz" lIns="91440" tIns="45720" rIns="91440" bIns="45720" rtlCol="0" anchor="ctr">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812" dirty="0">
                <a:solidFill>
                  <a:srgbClr val="0000CC"/>
                </a:solidFill>
                <a:latin typeface="Aino Headline" panose="020B0303040504020204" pitchFamily="34" charset="0"/>
              </a:rPr>
              <a:t>VALDKONNA DIGIPÖÖRDE STRATEEGILINE ÜLEVAADE</a:t>
            </a:r>
          </a:p>
        </p:txBody>
      </p:sp>
    </p:spTree>
    <p:extLst>
      <p:ext uri="{BB962C8B-B14F-4D97-AF65-F5344CB8AC3E}">
        <p14:creationId xmlns:p14="http://schemas.microsoft.com/office/powerpoint/2010/main" val="1236251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0114" y="324752"/>
            <a:ext cx="11443541" cy="1062561"/>
          </a:xfrm>
        </p:spPr>
        <p:txBody>
          <a:bodyPr vert="horz" lIns="91440" tIns="45720" rIns="91440" bIns="45720" rtlCol="0" anchor="ctr">
            <a:noAutofit/>
          </a:bodyPr>
          <a:lstStyle/>
          <a:p>
            <a:pPr algn="ctr" defTabSz="458343"/>
            <a:r>
              <a:rPr lang="et-EE" sz="4800" dirty="0">
                <a:solidFill>
                  <a:srgbClr val="0000CC"/>
                </a:solidFill>
                <a:latin typeface="Aino Headline" panose="020B0303040504020204" pitchFamily="34" charset="0"/>
                <a:ea typeface="+mn-ea"/>
                <a:cs typeface="+mn-cs"/>
              </a:rPr>
              <a:t> </a:t>
            </a:r>
            <a:br>
              <a:rPr lang="et-EE" sz="4800" dirty="0">
                <a:solidFill>
                  <a:srgbClr val="0000CC"/>
                </a:solidFill>
                <a:latin typeface="Aino Headline" panose="020B0303040504020204" pitchFamily="34" charset="0"/>
                <a:ea typeface="+mn-ea"/>
                <a:cs typeface="+mn-cs"/>
              </a:rPr>
            </a:br>
            <a:r>
              <a:rPr lang="et-EE" sz="4800" dirty="0">
                <a:solidFill>
                  <a:srgbClr val="0000CC"/>
                </a:solidFill>
                <a:latin typeface="Aino Headline" panose="020B0303040504020204" pitchFamily="34" charset="0"/>
                <a:ea typeface="+mn-ea"/>
                <a:cs typeface="+mn-cs"/>
              </a:rPr>
              <a:t> STRATEEGILISED ALUSED</a:t>
            </a:r>
            <a:br>
              <a:rPr lang="et-EE" sz="4800" dirty="0">
                <a:solidFill>
                  <a:srgbClr val="0000CC"/>
                </a:solidFill>
                <a:latin typeface="Aino Headline" panose="020B0303040504020204" pitchFamily="34" charset="0"/>
                <a:ea typeface="+mn-ea"/>
                <a:cs typeface="+mn-cs"/>
              </a:rPr>
            </a:br>
            <a:endParaRPr lang="et-EE" sz="4800" dirty="0">
              <a:solidFill>
                <a:srgbClr val="0000CC"/>
              </a:solidFill>
              <a:latin typeface="Aino Headline" panose="020B0303040504020204" pitchFamily="34" charset="0"/>
              <a:ea typeface="+mn-ea"/>
              <a:cs typeface="+mn-cs"/>
            </a:endParaRPr>
          </a:p>
        </p:txBody>
      </p:sp>
      <p:sp>
        <p:nvSpPr>
          <p:cNvPr id="3" name="Sisu kohatäide 2"/>
          <p:cNvSpPr>
            <a:spLocks noGrp="1"/>
          </p:cNvSpPr>
          <p:nvPr>
            <p:ph idx="1"/>
          </p:nvPr>
        </p:nvSpPr>
        <p:spPr>
          <a:xfrm>
            <a:off x="454830" y="1476375"/>
            <a:ext cx="11443540" cy="5129941"/>
          </a:xfrm>
        </p:spPr>
        <p:txBody>
          <a:bodyPr vert="horz" lIns="91440" tIns="45720" rIns="91440" bIns="45720" rtlCol="0" anchor="t">
            <a:normAutofit lnSpcReduction="10000"/>
          </a:bodyPr>
          <a:lstStyle/>
          <a:p>
            <a:pPr marL="0" indent="0">
              <a:buNone/>
            </a:pPr>
            <a:r>
              <a:rPr lang="et-EE" sz="2000" b="1" dirty="0">
                <a:solidFill>
                  <a:srgbClr val="0000FF"/>
                </a:solidFill>
              </a:rPr>
              <a:t>Eesti 2035 tegevuskava: Ruum ja liikuvus. </a:t>
            </a:r>
            <a:r>
              <a:rPr lang="et-EE" sz="2000" dirty="0"/>
              <a:t>Kvaliteetse ruumiinfo (andmed ja teenused) on </a:t>
            </a:r>
            <a:r>
              <a:rPr lang="et-EE" sz="2000" b="1" dirty="0"/>
              <a:t>eeldus</a:t>
            </a:r>
            <a:r>
              <a:rPr lang="et-EE" sz="2000" dirty="0"/>
              <a:t> ühiskonna arengule </a:t>
            </a:r>
            <a:r>
              <a:rPr lang="et-EE" sz="2000" b="1" dirty="0"/>
              <a:t>igas valdkonnas,</a:t>
            </a:r>
            <a:r>
              <a:rPr lang="et-EE" sz="2000" dirty="0"/>
              <a:t> sh </a:t>
            </a:r>
            <a:r>
              <a:rPr lang="et-EE" sz="2000" b="1" dirty="0"/>
              <a:t>liikuvuse analüüsimisel, ruumilisel planeerimisel</a:t>
            </a:r>
            <a:r>
              <a:rPr lang="et-EE" sz="2000" dirty="0"/>
              <a:t> ja kitsaskohtade lahendamisel, samuti </a:t>
            </a:r>
            <a:r>
              <a:rPr lang="et-EE" sz="2000" b="1" dirty="0" err="1"/>
              <a:t>siseturvalisuse</a:t>
            </a:r>
            <a:r>
              <a:rPr lang="et-EE" sz="2000" b="1" dirty="0"/>
              <a:t> ning </a:t>
            </a:r>
            <a:r>
              <a:rPr lang="et-EE" sz="2000" b="1" dirty="0" err="1"/>
              <a:t>välisturvalisuse</a:t>
            </a:r>
            <a:r>
              <a:rPr lang="et-EE" sz="2000" dirty="0"/>
              <a:t> tagamisel.</a:t>
            </a:r>
            <a:endParaRPr lang="et-EE" sz="2000" dirty="0">
              <a:cs typeface="Calibri"/>
            </a:endParaRPr>
          </a:p>
          <a:p>
            <a:pPr marL="0" indent="0">
              <a:buNone/>
            </a:pPr>
            <a:r>
              <a:rPr lang="et-EE" sz="2000" i="1" dirty="0"/>
              <a:t>Mõõdik: </a:t>
            </a:r>
            <a:r>
              <a:rPr lang="et-EE" sz="2000" b="1" i="1" dirty="0"/>
              <a:t>ligipääsetavuse näitaja </a:t>
            </a:r>
            <a:r>
              <a:rPr lang="et-EE" sz="2000" i="1" dirty="0"/>
              <a:t>– 2035 sihttase &gt;33,1%</a:t>
            </a:r>
            <a:endParaRPr lang="et-EE" sz="2000" i="1" dirty="0">
              <a:cs typeface="Calibri"/>
            </a:endParaRPr>
          </a:p>
          <a:p>
            <a:pPr marL="0" indent="0">
              <a:buNone/>
            </a:pPr>
            <a:r>
              <a:rPr lang="et-EE" sz="2000" b="1" dirty="0" err="1">
                <a:solidFill>
                  <a:srgbClr val="0000FF"/>
                </a:solidFill>
              </a:rPr>
              <a:t>MaRu</a:t>
            </a:r>
            <a:r>
              <a:rPr lang="et-EE" sz="2000" b="1" dirty="0">
                <a:solidFill>
                  <a:srgbClr val="0000FF"/>
                </a:solidFill>
              </a:rPr>
              <a:t> kontseptsioon, Maa- ja ruumiloome programm 2025–2028</a:t>
            </a:r>
            <a:endParaRPr lang="et-EE" sz="2000" b="1" dirty="0">
              <a:solidFill>
                <a:srgbClr val="0000FF"/>
              </a:solidFill>
              <a:cs typeface="Calibri"/>
            </a:endParaRPr>
          </a:p>
          <a:p>
            <a:r>
              <a:rPr lang="et-EE" sz="2000" dirty="0" err="1"/>
              <a:t>MaRu</a:t>
            </a:r>
            <a:r>
              <a:rPr lang="et-EE" sz="2000" dirty="0"/>
              <a:t> loob uusi maa- ja ruumiplaanimise teenuseid </a:t>
            </a:r>
            <a:r>
              <a:rPr lang="et-EE" sz="2000" b="1" dirty="0"/>
              <a:t>Eesti inimestele, ettevõtetele ja asutustele: </a:t>
            </a:r>
            <a:r>
              <a:rPr lang="et-EE" sz="2000" dirty="0" err="1"/>
              <a:t>MaRu</a:t>
            </a:r>
            <a:r>
              <a:rPr lang="et-EE" sz="2000" dirty="0"/>
              <a:t> pakub laiemat vaadet, et tagada maa-, planeerimis-, ehitus- ja arhitektuuriteenuste sidusus. </a:t>
            </a:r>
            <a:r>
              <a:rPr lang="et-EE" sz="2000" b="1" dirty="0"/>
              <a:t>Teaduspõhine Eesti ja andmepõhised otsused: </a:t>
            </a:r>
            <a:r>
              <a:rPr lang="et-EE" sz="2000" dirty="0"/>
              <a:t>hästi toodetud ruumiandmed on oluline alus tarkade otsuste tegemisel.</a:t>
            </a:r>
            <a:endParaRPr lang="et-EE" sz="2000" dirty="0">
              <a:cs typeface="Calibri"/>
            </a:endParaRPr>
          </a:p>
          <a:p>
            <a:r>
              <a:rPr lang="et-EE" sz="2000" dirty="0"/>
              <a:t>Programmi tegevus – </a:t>
            </a:r>
            <a:r>
              <a:rPr lang="et-EE" sz="2000" b="1" dirty="0"/>
              <a:t>Ruumiandmete hõive, analüüsid ja kättesaadavaks tegemine </a:t>
            </a:r>
            <a:endParaRPr lang="et-EE" sz="2000" b="1" dirty="0">
              <a:cs typeface="Calibri"/>
            </a:endParaRPr>
          </a:p>
          <a:p>
            <a:pPr marL="0" indent="0">
              <a:buNone/>
            </a:pPr>
            <a:r>
              <a:rPr lang="et-EE" sz="2000" i="1" dirty="0"/>
              <a:t>Mõõdik: algtase 2023: 45, sihttase 2028: 80</a:t>
            </a:r>
            <a:endParaRPr lang="et-EE" sz="2000" i="1" dirty="0">
              <a:cs typeface="Calibri"/>
            </a:endParaRPr>
          </a:p>
          <a:p>
            <a:pPr marL="0" indent="0">
              <a:buNone/>
            </a:pPr>
            <a:r>
              <a:rPr lang="et-EE" sz="2000" b="1" dirty="0">
                <a:solidFill>
                  <a:srgbClr val="0000FF"/>
                </a:solidFill>
              </a:rPr>
              <a:t>Digiühiskonna arengukava </a:t>
            </a:r>
            <a:r>
              <a:rPr lang="et-EE" sz="2000" dirty="0" err="1">
                <a:cs typeface="Calibri"/>
              </a:rPr>
              <a:t>MaRu</a:t>
            </a:r>
            <a:r>
              <a:rPr lang="et-EE" sz="2000" dirty="0">
                <a:cs typeface="Calibri"/>
              </a:rPr>
              <a:t> digipööre panustab kõigis tegevustes kus on vaja </a:t>
            </a:r>
            <a:r>
              <a:rPr lang="et-EE" sz="2000" b="1" dirty="0">
                <a:cs typeface="Calibri"/>
              </a:rPr>
              <a:t>asukoha infot, sh</a:t>
            </a:r>
            <a:r>
              <a:rPr lang="et-EE" sz="2000" dirty="0">
                <a:cs typeface="Calibri"/>
              </a:rPr>
              <a:t>:  </a:t>
            </a:r>
            <a:endParaRPr lang="et-EE" sz="2000" b="1" dirty="0"/>
          </a:p>
          <a:p>
            <a:r>
              <a:rPr lang="et-EE" sz="2000" b="1" dirty="0"/>
              <a:t>S</a:t>
            </a:r>
            <a:r>
              <a:rPr lang="fi-FI" sz="2000" b="1" dirty="0" err="1"/>
              <a:t>ündmuspõhis</a:t>
            </a:r>
            <a:r>
              <a:rPr lang="et-EE" sz="2000" b="1" dirty="0" err="1"/>
              <a:t>ed</a:t>
            </a:r>
            <a:r>
              <a:rPr lang="fi-FI" sz="2000" b="1" dirty="0"/>
              <a:t> ja </a:t>
            </a:r>
            <a:r>
              <a:rPr lang="fi-FI" sz="2000" b="1" dirty="0" err="1"/>
              <a:t>proaktiivse</a:t>
            </a:r>
            <a:r>
              <a:rPr lang="et-EE" sz="2000" b="1" dirty="0"/>
              <a:t>d</a:t>
            </a:r>
            <a:r>
              <a:rPr lang="fi-FI" sz="2000" b="1" dirty="0"/>
              <a:t> </a:t>
            </a:r>
            <a:r>
              <a:rPr lang="fi-FI" sz="2000" b="1" dirty="0" err="1"/>
              <a:t>teenus</a:t>
            </a:r>
            <a:r>
              <a:rPr lang="et-EE" sz="2000" b="1" dirty="0" err="1"/>
              <a:t>ed</a:t>
            </a:r>
            <a:r>
              <a:rPr lang="et-EE" sz="2000" b="1" dirty="0"/>
              <a:t> </a:t>
            </a:r>
            <a:r>
              <a:rPr lang="et-EE" sz="2000" dirty="0"/>
              <a:t>– tagame ruumiinfo </a:t>
            </a:r>
            <a:r>
              <a:rPr lang="et-EE" sz="2000" b="1" dirty="0"/>
              <a:t>analüüsideks ja ennustusteks;</a:t>
            </a:r>
            <a:endParaRPr lang="et-EE" sz="2000" b="1" dirty="0">
              <a:cs typeface="Calibri"/>
            </a:endParaRPr>
          </a:p>
          <a:p>
            <a:r>
              <a:rPr lang="et-EE" sz="2000" b="1" dirty="0" err="1"/>
              <a:t>Inimkeskne</a:t>
            </a:r>
            <a:r>
              <a:rPr lang="et-EE" sz="2000" b="1" dirty="0"/>
              <a:t> digiriik </a:t>
            </a:r>
            <a:r>
              <a:rPr lang="et-EE" sz="2000" dirty="0"/>
              <a:t>– võrdsete võimaluste tagamine kõigile, </a:t>
            </a:r>
            <a:r>
              <a:rPr lang="et-EE" sz="2000" b="1" dirty="0"/>
              <a:t>ligipääsetav</a:t>
            </a:r>
            <a:r>
              <a:rPr lang="et-EE" sz="2000" dirty="0"/>
              <a:t> ruumiinfo; </a:t>
            </a:r>
            <a:endParaRPr lang="et-EE" sz="2000" dirty="0">
              <a:cs typeface="Calibri"/>
            </a:endParaRPr>
          </a:p>
          <a:p>
            <a:r>
              <a:rPr lang="et-EE" sz="2000" b="1" dirty="0"/>
              <a:t>Avatud innovatsioon ja </a:t>
            </a:r>
            <a:r>
              <a:rPr lang="et-EE" sz="2000" b="1" dirty="0" err="1"/>
              <a:t>krativäelisus</a:t>
            </a:r>
            <a:r>
              <a:rPr lang="et-EE" sz="2000" b="1" dirty="0"/>
              <a:t> </a:t>
            </a:r>
            <a:r>
              <a:rPr lang="et-EE" sz="2000" dirty="0"/>
              <a:t>– ruumiinfo kaasaegne kogumine, tootmine ja levitamine, uute tehnoloogiate rakendamine sh: objektide </a:t>
            </a:r>
            <a:r>
              <a:rPr lang="et-EE" sz="2000" dirty="0" err="1"/>
              <a:t>leitavus</a:t>
            </a:r>
            <a:r>
              <a:rPr lang="et-EE" sz="2000" dirty="0"/>
              <a:t>, planeerimine ja ehitus, maatoimingute tegemine ja maaparandus.</a:t>
            </a:r>
          </a:p>
          <a:p>
            <a:pPr marL="0" indent="0">
              <a:buNone/>
            </a:pPr>
            <a:r>
              <a:rPr lang="et-EE" sz="2000" b="1" dirty="0">
                <a:solidFill>
                  <a:srgbClr val="0000CC"/>
                </a:solidFill>
              </a:rPr>
              <a:t>Ehituse pikk vaade 2035 </a:t>
            </a:r>
            <a:r>
              <a:rPr lang="et-EE" sz="2000" dirty="0"/>
              <a:t>ehitusvaldkonna digitaliseerimise teekaart</a:t>
            </a:r>
            <a:endParaRPr lang="et-EE" sz="2000" b="1" dirty="0">
              <a:solidFill>
                <a:srgbClr val="0000CC"/>
              </a:solidFill>
            </a:endParaRPr>
          </a:p>
          <a:p>
            <a:pPr marL="0" indent="0">
              <a:buNone/>
            </a:pPr>
            <a:endParaRPr lang="et-EE" sz="1424" dirty="0">
              <a:latin typeface="+mj-lt"/>
            </a:endParaRPr>
          </a:p>
          <a:p>
            <a:pPr marL="0" indent="0">
              <a:buNone/>
            </a:pPr>
            <a:endParaRPr lang="et-EE" sz="1424" dirty="0">
              <a:latin typeface="+mj-lt"/>
            </a:endParaRPr>
          </a:p>
          <a:p>
            <a:pPr marL="0" indent="0">
              <a:buNone/>
            </a:pPr>
            <a:endParaRPr lang="et-EE" sz="1424" dirty="0">
              <a:latin typeface="+mj-lt"/>
            </a:endParaRPr>
          </a:p>
          <a:p>
            <a:endParaRPr lang="et-EE" sz="1424" dirty="0">
              <a:latin typeface="+mj-lt"/>
            </a:endParaRPr>
          </a:p>
          <a:p>
            <a:endParaRPr lang="et-EE" sz="1424" dirty="0">
              <a:latin typeface="+mj-lt"/>
            </a:endParaRPr>
          </a:p>
          <a:p>
            <a:endParaRPr lang="et-EE" sz="876" dirty="0">
              <a:latin typeface="+mj-lt"/>
            </a:endParaRPr>
          </a:p>
          <a:p>
            <a:endParaRPr lang="et-EE" sz="876" dirty="0">
              <a:latin typeface="+mj-lt"/>
            </a:endParaRPr>
          </a:p>
        </p:txBody>
      </p:sp>
    </p:spTree>
    <p:extLst>
      <p:ext uri="{BB962C8B-B14F-4D97-AF65-F5344CB8AC3E}">
        <p14:creationId xmlns:p14="http://schemas.microsoft.com/office/powerpoint/2010/main" val="753472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17328" y="110440"/>
            <a:ext cx="6475947" cy="1073750"/>
          </a:xfrm>
        </p:spPr>
        <p:txBody>
          <a:bodyPr vert="horz" lIns="91440" tIns="45720" rIns="91440" bIns="45720" rtlCol="0" anchor="ctr">
            <a:no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800" dirty="0">
                <a:solidFill>
                  <a:srgbClr val="0000CC"/>
                </a:solidFill>
                <a:latin typeface="Aino Headline" panose="020B0303040504020204" pitchFamily="34" charset="0"/>
              </a:rPr>
              <a:t> </a:t>
            </a:r>
            <a:br>
              <a:rPr lang="et-EE" sz="4800" dirty="0">
                <a:solidFill>
                  <a:srgbClr val="0000CC"/>
                </a:solidFill>
                <a:latin typeface="Aino Headline" panose="020B0303040504020204" pitchFamily="34" charset="0"/>
              </a:rPr>
            </a:br>
            <a:r>
              <a:rPr lang="et-EE" sz="4800" dirty="0">
                <a:solidFill>
                  <a:srgbClr val="0000CC"/>
                </a:solidFill>
                <a:latin typeface="Aino Headline" panose="020B0303040504020204" pitchFamily="34" charset="0"/>
              </a:rPr>
              <a:t>DIGIPÖÖRDE SISU</a:t>
            </a:r>
            <a:br>
              <a:rPr lang="et-EE" sz="4800" dirty="0">
                <a:solidFill>
                  <a:srgbClr val="0000CC"/>
                </a:solidFill>
                <a:latin typeface="Aino Headline" panose="020B0303040504020204" pitchFamily="34" charset="0"/>
              </a:rPr>
            </a:br>
            <a:endParaRPr lang="et-EE" sz="4800" dirty="0">
              <a:solidFill>
                <a:srgbClr val="0000CC"/>
              </a:solidFill>
              <a:latin typeface="Aino Headline" panose="020B0303040504020204" pitchFamily="34" charset="0"/>
            </a:endParaRPr>
          </a:p>
        </p:txBody>
      </p:sp>
      <p:sp>
        <p:nvSpPr>
          <p:cNvPr id="3" name="Sisu kohatäide 2"/>
          <p:cNvSpPr>
            <a:spLocks noGrp="1"/>
          </p:cNvSpPr>
          <p:nvPr>
            <p:ph idx="1"/>
          </p:nvPr>
        </p:nvSpPr>
        <p:spPr>
          <a:xfrm>
            <a:off x="515566" y="1180013"/>
            <a:ext cx="6472497" cy="5495233"/>
          </a:xfrm>
        </p:spPr>
        <p:txBody>
          <a:bodyPr vert="horz" lIns="91673" tIns="45837" rIns="91673" bIns="45837" rtlCol="0" anchor="t">
            <a:no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indent="0">
              <a:buNone/>
            </a:pPr>
            <a:r>
              <a:rPr lang="et-EE" sz="2100" b="1">
                <a:solidFill>
                  <a:srgbClr val="0000FF"/>
                </a:solidFill>
              </a:rPr>
              <a:t>RUUMIANDMED -&gt; RUUMIINFO </a:t>
            </a:r>
            <a:r>
              <a:rPr lang="et-EE" sz="2100">
                <a:solidFill>
                  <a:srgbClr val="000000"/>
                </a:solidFill>
                <a:ea typeface="Calibri" panose="020F0502020204030204"/>
                <a:cs typeface="Calibri" panose="020F0502020204030204"/>
              </a:rPr>
              <a:t> Targalt töödeldes saab </a:t>
            </a:r>
            <a:r>
              <a:rPr lang="et-EE" sz="2100" b="1">
                <a:solidFill>
                  <a:srgbClr val="000000"/>
                </a:solidFill>
                <a:ea typeface="Calibri" panose="020F0502020204030204"/>
                <a:cs typeface="Calibri" panose="020F0502020204030204"/>
              </a:rPr>
              <a:t>andmekuhjast </a:t>
            </a:r>
            <a:r>
              <a:rPr lang="et-EE" sz="2100">
                <a:solidFill>
                  <a:srgbClr val="000000"/>
                </a:solidFill>
                <a:ea typeface="Calibri" panose="020F0502020204030204"/>
                <a:cs typeface="Calibri" panose="020F0502020204030204"/>
              </a:rPr>
              <a:t>korrastatud ja </a:t>
            </a:r>
            <a:r>
              <a:rPr lang="et-EE" sz="2100" b="1">
                <a:solidFill>
                  <a:srgbClr val="000000"/>
                </a:solidFill>
                <a:ea typeface="Calibri" panose="020F0502020204030204"/>
                <a:cs typeface="Calibri" panose="020F0502020204030204"/>
              </a:rPr>
              <a:t>kasulik kliendikeskne ruumiinfo</a:t>
            </a:r>
            <a:r>
              <a:rPr lang="et-EE" sz="2100">
                <a:solidFill>
                  <a:srgbClr val="000000"/>
                </a:solidFill>
                <a:ea typeface="Calibri" panose="020F0502020204030204"/>
                <a:cs typeface="Calibri" panose="020F0502020204030204"/>
              </a:rPr>
              <a:t>. </a:t>
            </a:r>
            <a:endParaRPr lang="et-EE" sz="2100">
              <a:cs typeface="Calibri" panose="020F0502020204030204"/>
            </a:endParaRPr>
          </a:p>
          <a:p>
            <a:pPr marL="342900" indent="-342900"/>
            <a:r>
              <a:rPr lang="et-EE" sz="2100">
                <a:solidFill>
                  <a:srgbClr val="000000"/>
                </a:solidFill>
                <a:cs typeface="Calibri"/>
              </a:rPr>
              <a:t>2D/3D suurandmete </a:t>
            </a:r>
            <a:r>
              <a:rPr lang="et-EE" sz="2100" b="1">
                <a:solidFill>
                  <a:srgbClr val="000000"/>
                </a:solidFill>
                <a:cs typeface="Calibri"/>
              </a:rPr>
              <a:t>nüansirohkuse</a:t>
            </a:r>
            <a:r>
              <a:rPr lang="et-EE" sz="2100">
                <a:solidFill>
                  <a:srgbClr val="000000"/>
                </a:solidFill>
                <a:cs typeface="Calibri"/>
              </a:rPr>
              <a:t> kasutuse </a:t>
            </a:r>
            <a:r>
              <a:rPr lang="et-EE" sz="2100" b="1">
                <a:solidFill>
                  <a:srgbClr val="000000"/>
                </a:solidFill>
                <a:cs typeface="Calibri"/>
              </a:rPr>
              <a:t>keerukused </a:t>
            </a:r>
            <a:r>
              <a:rPr lang="et-EE" sz="2100">
                <a:solidFill>
                  <a:srgbClr val="000000"/>
                </a:solidFill>
                <a:cs typeface="Calibri"/>
              </a:rPr>
              <a:t>lahendatakse </a:t>
            </a:r>
            <a:r>
              <a:rPr lang="et-EE" sz="2100" b="1">
                <a:solidFill>
                  <a:srgbClr val="000000"/>
                </a:solidFill>
                <a:cs typeface="Calibri"/>
              </a:rPr>
              <a:t>keskselt: </a:t>
            </a:r>
            <a:r>
              <a:rPr lang="et-EE" sz="2100">
                <a:solidFill>
                  <a:srgbClr val="000000"/>
                </a:solidFill>
                <a:cs typeface="Calibri"/>
              </a:rPr>
              <a:t>kaardirakendused, analüüsivahendid suurandmetele, tehisintellekt</a:t>
            </a:r>
          </a:p>
          <a:p>
            <a:pPr marL="342900" indent="-342900">
              <a:spcBef>
                <a:spcPts val="0"/>
              </a:spcBef>
            </a:pPr>
            <a:r>
              <a:rPr lang="et-EE" sz="2100" b="1">
                <a:solidFill>
                  <a:srgbClr val="000000"/>
                </a:solidFill>
                <a:cs typeface="Calibri"/>
              </a:rPr>
              <a:t>Kuluefektiivsus, jätkusuutlikkus:</a:t>
            </a:r>
            <a:r>
              <a:rPr lang="et-EE" sz="2100">
                <a:solidFill>
                  <a:srgbClr val="000000"/>
                </a:solidFill>
                <a:cs typeface="Calibri"/>
              </a:rPr>
              <a:t> kesksed lahendused</a:t>
            </a:r>
          </a:p>
          <a:p>
            <a:pPr marL="0" indent="0">
              <a:buNone/>
            </a:pPr>
            <a:r>
              <a:rPr lang="et-EE" sz="2100" b="1">
                <a:solidFill>
                  <a:srgbClr val="0000FF"/>
                </a:solidFill>
                <a:cs typeface="Calibri"/>
              </a:rPr>
              <a:t>TEENUSED</a:t>
            </a:r>
          </a:p>
          <a:p>
            <a:pPr indent="0">
              <a:buNone/>
            </a:pPr>
            <a:r>
              <a:rPr lang="et-EE" sz="2100">
                <a:latin typeface="Calibri" panose="020F0502020204030204"/>
                <a:cs typeface="Calibri"/>
              </a:rPr>
              <a:t>Loodavad </a:t>
            </a:r>
            <a:r>
              <a:rPr lang="et-EE" sz="2100" b="1">
                <a:latin typeface="Calibri" panose="020F0502020204030204"/>
                <a:cs typeface="Calibri"/>
              </a:rPr>
              <a:t>2D/3D ruumiinfo kaardilahendused ja andmeteenused</a:t>
            </a:r>
            <a:r>
              <a:rPr lang="et-EE" sz="2100">
                <a:latin typeface="Calibri" panose="020F0502020204030204"/>
                <a:cs typeface="Calibri"/>
              </a:rPr>
              <a:t> rahuldavad võimalikult paljusid kliente.</a:t>
            </a:r>
          </a:p>
          <a:p>
            <a:pPr indent="0">
              <a:buNone/>
            </a:pPr>
            <a:r>
              <a:rPr lang="et-EE" sz="2100">
                <a:solidFill>
                  <a:srgbClr val="000000"/>
                </a:solidFill>
                <a:latin typeface="Calibri"/>
                <a:cs typeface="Calibri"/>
              </a:rPr>
              <a:t>Vajaduse ja sündmuspõhine lähenemine igale kliendile.</a:t>
            </a:r>
          </a:p>
          <a:p>
            <a:pPr indent="0">
              <a:buNone/>
            </a:pPr>
            <a:r>
              <a:rPr lang="et-EE" sz="2100" b="1">
                <a:solidFill>
                  <a:srgbClr val="0000FF"/>
                </a:solidFill>
                <a:latin typeface="Calibri"/>
                <a:cs typeface="Calibri"/>
              </a:rPr>
              <a:t>TEHNILISED VAHENDID</a:t>
            </a:r>
          </a:p>
          <a:p>
            <a:pPr indent="0">
              <a:buNone/>
            </a:pPr>
            <a:r>
              <a:rPr lang="et-EE" sz="2100" b="1">
                <a:latin typeface="Calibri"/>
                <a:cs typeface="Calibri"/>
              </a:rPr>
              <a:t>Andmehõive:</a:t>
            </a:r>
            <a:r>
              <a:rPr lang="et-EE" sz="2100">
                <a:latin typeface="Calibri"/>
                <a:cs typeface="Calibri"/>
              </a:rPr>
              <a:t> asukohainfo, </a:t>
            </a:r>
            <a:r>
              <a:rPr lang="et-EE" sz="2100" err="1">
                <a:latin typeface="Calibri"/>
                <a:cs typeface="Calibri"/>
              </a:rPr>
              <a:t>aerokaamera</a:t>
            </a:r>
            <a:r>
              <a:rPr lang="et-EE" sz="2100">
                <a:latin typeface="Calibri"/>
                <a:cs typeface="Calibri"/>
              </a:rPr>
              <a:t>, </a:t>
            </a:r>
            <a:r>
              <a:rPr lang="et-EE" sz="2100" err="1">
                <a:latin typeface="Calibri"/>
                <a:cs typeface="Calibri"/>
              </a:rPr>
              <a:t>lidar</a:t>
            </a:r>
            <a:r>
              <a:rPr lang="et-EE" sz="2100">
                <a:latin typeface="Calibri"/>
                <a:cs typeface="Calibri"/>
              </a:rPr>
              <a:t>, droonid, satelliidiandmed, </a:t>
            </a:r>
            <a:r>
              <a:rPr lang="et-EE" sz="2000">
                <a:cs typeface="Calibri"/>
              </a:rPr>
              <a:t>mobiilpositsioneerimise-</a:t>
            </a:r>
            <a:r>
              <a:rPr lang="et-EE" sz="2100">
                <a:cs typeface="Calibri"/>
              </a:rPr>
              <a:t> ja seireandmed</a:t>
            </a:r>
            <a:endParaRPr lang="et-EE" sz="2100">
              <a:latin typeface="Calibri"/>
              <a:cs typeface="Calibri"/>
            </a:endParaRPr>
          </a:p>
          <a:p>
            <a:pPr indent="0">
              <a:buNone/>
            </a:pPr>
            <a:r>
              <a:rPr lang="et-EE" sz="2100" b="1">
                <a:latin typeface="Calibri"/>
                <a:cs typeface="Calibri"/>
              </a:rPr>
              <a:t>Arendatavad:</a:t>
            </a:r>
            <a:r>
              <a:rPr lang="et-EE" sz="2100">
                <a:latin typeface="Calibri"/>
                <a:cs typeface="Calibri"/>
              </a:rPr>
              <a:t> tehisintellekti jt kaasaegsed tehnoloogiad.</a:t>
            </a:r>
          </a:p>
          <a:p>
            <a:pPr indent="0">
              <a:buNone/>
            </a:pPr>
            <a:endParaRPr lang="et-EE" sz="2100">
              <a:latin typeface="Calibri"/>
              <a:ea typeface="Calibri Light" panose="020F0302020204030204"/>
              <a:cs typeface="Calibri"/>
            </a:endParaRPr>
          </a:p>
          <a:p>
            <a:pPr marL="168275" indent="-168275"/>
            <a:endParaRPr lang="et-EE" sz="2100">
              <a:latin typeface="+mj-lt"/>
              <a:ea typeface="Calibri Light" panose="020F0302020204030204"/>
              <a:cs typeface="Calibri Light" panose="020F0302020204030204"/>
            </a:endParaRPr>
          </a:p>
          <a:p>
            <a:pPr marL="168275" indent="-168275"/>
            <a:endParaRPr lang="et-EE" sz="2100">
              <a:latin typeface="+mj-lt"/>
              <a:ea typeface="Calibri Light" panose="020F0302020204030204"/>
              <a:cs typeface="Calibri Light" panose="020F0302020204030204"/>
            </a:endParaRPr>
          </a:p>
        </p:txBody>
      </p:sp>
      <p:pic>
        <p:nvPicPr>
          <p:cNvPr id="5" name="Pilt 4" descr="Pilt, millel on kujutatud õues, kuvatõmmis, maapind, õhu&#10;&#10;Kirjeldus on genereeritud automaatselt">
            <a:extLst>
              <a:ext uri="{FF2B5EF4-FFF2-40B4-BE49-F238E27FC236}">
                <a16:creationId xmlns:a16="http://schemas.microsoft.com/office/drawing/2014/main" id="{9938E59F-1267-A938-3218-8543EDBD1F94}"/>
              </a:ext>
            </a:extLst>
          </p:cNvPr>
          <p:cNvPicPr>
            <a:picLocks noChangeAspect="1"/>
          </p:cNvPicPr>
          <p:nvPr/>
        </p:nvPicPr>
        <p:blipFill>
          <a:blip r:embed="rId3"/>
          <a:stretch>
            <a:fillRect/>
          </a:stretch>
        </p:blipFill>
        <p:spPr>
          <a:xfrm>
            <a:off x="6993731" y="2381"/>
            <a:ext cx="5193506" cy="6853237"/>
          </a:xfrm>
          <a:prstGeom prst="rect">
            <a:avLst/>
          </a:prstGeom>
        </p:spPr>
      </p:pic>
    </p:spTree>
    <p:extLst>
      <p:ext uri="{BB962C8B-B14F-4D97-AF65-F5344CB8AC3E}">
        <p14:creationId xmlns:p14="http://schemas.microsoft.com/office/powerpoint/2010/main" val="3478532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7FAD91F-A05E-6682-EC37-23DB8B19877F}"/>
              </a:ext>
            </a:extLst>
          </p:cNvPr>
          <p:cNvSpPr>
            <a:spLocks noGrp="1"/>
          </p:cNvSpPr>
          <p:nvPr>
            <p:ph type="title"/>
          </p:nvPr>
        </p:nvSpPr>
        <p:spPr>
          <a:xfrm>
            <a:off x="443429" y="172330"/>
            <a:ext cx="11534660" cy="1545900"/>
          </a:xfrm>
        </p:spPr>
        <p:txBody>
          <a:bodyPr vert="horz" lIns="91440" tIns="45720" rIns="91440" bIns="45720" rtlCol="0" anchor="ctr">
            <a:noAutofit/>
          </a:bodyPr>
          <a:lstStyle/>
          <a:p>
            <a:pPr algn="ctr" defTabSz="458343"/>
            <a:r>
              <a:rPr lang="et-EE" sz="4800" dirty="0">
                <a:solidFill>
                  <a:srgbClr val="0000CC"/>
                </a:solidFill>
                <a:latin typeface="Aino Headline" panose="020B0303040504020204" pitchFamily="34" charset="0"/>
                <a:ea typeface="+mn-ea"/>
                <a:cs typeface="+mn-cs"/>
              </a:rPr>
              <a:t>PANUS PERSONAALSE RIIGI KONTSEPTSIOONI</a:t>
            </a:r>
          </a:p>
        </p:txBody>
      </p:sp>
      <p:sp>
        <p:nvSpPr>
          <p:cNvPr id="3" name="Sisu kohatäide 2">
            <a:extLst>
              <a:ext uri="{FF2B5EF4-FFF2-40B4-BE49-F238E27FC236}">
                <a16:creationId xmlns:a16="http://schemas.microsoft.com/office/drawing/2014/main" id="{069D0D83-431F-9209-D174-3710A0E3E4B6}"/>
              </a:ext>
            </a:extLst>
          </p:cNvPr>
          <p:cNvSpPr>
            <a:spLocks noGrp="1"/>
          </p:cNvSpPr>
          <p:nvPr>
            <p:ph idx="1"/>
          </p:nvPr>
        </p:nvSpPr>
        <p:spPr>
          <a:xfrm>
            <a:off x="838200" y="1715191"/>
            <a:ext cx="10999572" cy="4737858"/>
          </a:xfrm>
        </p:spPr>
        <p:txBody>
          <a:bodyPr vert="horz" lIns="91440" tIns="45720" rIns="91440" bIns="45720" rtlCol="0" anchor="t">
            <a:normAutofit/>
          </a:bodyPr>
          <a:lstStyle/>
          <a:p>
            <a:pPr marL="0" indent="0">
              <a:buNone/>
            </a:pPr>
            <a:r>
              <a:rPr lang="et-EE" b="1" dirty="0">
                <a:cs typeface="Calibri"/>
              </a:rPr>
              <a:t>Kvaliteetne ruumiinfo võimaldab pakkuda:</a:t>
            </a:r>
          </a:p>
          <a:p>
            <a:r>
              <a:rPr lang="et-EE" b="1" dirty="0">
                <a:cs typeface="Calibri"/>
              </a:rPr>
              <a:t>Inimese </a:t>
            </a:r>
            <a:r>
              <a:rPr lang="et-EE" dirty="0">
                <a:cs typeface="Calibri"/>
              </a:rPr>
              <a:t>elukaare ja nt </a:t>
            </a:r>
            <a:r>
              <a:rPr lang="et-EE" b="1" dirty="0">
                <a:cs typeface="Calibri"/>
              </a:rPr>
              <a:t>ehitise </a:t>
            </a:r>
            <a:r>
              <a:rPr lang="et-EE" dirty="0">
                <a:cs typeface="Calibri"/>
              </a:rPr>
              <a:t>elukaare </a:t>
            </a:r>
            <a:r>
              <a:rPr lang="et-EE" b="1" dirty="0">
                <a:cs typeface="Calibri"/>
              </a:rPr>
              <a:t>sündmusteenused</a:t>
            </a:r>
            <a:r>
              <a:rPr lang="et-EE" dirty="0">
                <a:cs typeface="Calibri"/>
              </a:rPr>
              <a:t>;</a:t>
            </a:r>
          </a:p>
          <a:p>
            <a:r>
              <a:rPr lang="et-EE" dirty="0">
                <a:cs typeface="Calibri"/>
              </a:rPr>
              <a:t>Personaalsed </a:t>
            </a:r>
            <a:r>
              <a:rPr lang="et-EE" b="1" dirty="0">
                <a:cs typeface="Calibri"/>
              </a:rPr>
              <a:t>andmeteenused </a:t>
            </a:r>
            <a:r>
              <a:rPr lang="et-EE" dirty="0">
                <a:cs typeface="Calibri"/>
              </a:rPr>
              <a:t>kinnistu, taristu jne igal ajahetkel;</a:t>
            </a:r>
          </a:p>
          <a:p>
            <a:r>
              <a:rPr lang="et-EE" b="1" dirty="0">
                <a:cs typeface="Calibri"/>
              </a:rPr>
              <a:t>Erasektori teenuseid</a:t>
            </a:r>
            <a:r>
              <a:rPr lang="et-EE" dirty="0">
                <a:cs typeface="Calibri"/>
              </a:rPr>
              <a:t> kombinatsioonis avalike teenustega.</a:t>
            </a:r>
          </a:p>
          <a:p>
            <a:pPr marL="0" indent="0">
              <a:buNone/>
            </a:pPr>
            <a:r>
              <a:rPr lang="et-EE" b="1" dirty="0"/>
              <a:t>Tegevused </a:t>
            </a:r>
            <a:endParaRPr lang="et-EE" b="1" dirty="0">
              <a:cs typeface="Calibri"/>
            </a:endParaRPr>
          </a:p>
          <a:p>
            <a:r>
              <a:rPr lang="et-EE" dirty="0">
                <a:ea typeface="+mn-lt"/>
                <a:cs typeface="+mn-lt"/>
              </a:rPr>
              <a:t>Luuakse ühtne 2D/3D digitaalne kaksik, virtuaalreaalsus (sh RI-3D, KASK). </a:t>
            </a:r>
          </a:p>
          <a:p>
            <a:r>
              <a:rPr lang="et-EE" dirty="0">
                <a:ea typeface="+mn-lt"/>
                <a:cs typeface="+mn-lt"/>
              </a:rPr>
              <a:t>Inimesele tuuakse ruumiinfo lihtsalt kasutatavalt kätte läbi grupeeritud kasutuslugude (sh E-EP, AKS, MTP, PLANIS, MAPIS).</a:t>
            </a:r>
            <a:endParaRPr lang="et-EE" dirty="0">
              <a:cs typeface="Calibri"/>
            </a:endParaRPr>
          </a:p>
          <a:p>
            <a:pPr marL="0" indent="0">
              <a:buNone/>
            </a:pPr>
            <a:r>
              <a:rPr lang="et-EE" b="1" dirty="0">
                <a:cs typeface="Calibri"/>
              </a:rPr>
              <a:t>Panustavad personaalse riigi eesmärkidesse:</a:t>
            </a:r>
            <a:r>
              <a:rPr lang="et-EE" dirty="0">
                <a:cs typeface="Calibri"/>
              </a:rPr>
              <a:t> 1- </a:t>
            </a:r>
            <a:r>
              <a:rPr lang="et-EE" dirty="0" err="1">
                <a:cs typeface="Calibri"/>
              </a:rPr>
              <a:t>inimkesksus</a:t>
            </a:r>
            <a:r>
              <a:rPr lang="et-EE" dirty="0">
                <a:cs typeface="Calibri"/>
              </a:rPr>
              <a:t>; 2- ligipääsetavus; 3- proaktiivsus; 4-usaldusväärsus, läbipaistvus</a:t>
            </a:r>
          </a:p>
          <a:p>
            <a:endParaRPr lang="et-EE" dirty="0">
              <a:cs typeface="Calibri"/>
            </a:endParaRPr>
          </a:p>
          <a:p>
            <a:endParaRPr lang="et-EE" dirty="0">
              <a:cs typeface="Calibri"/>
            </a:endParaRPr>
          </a:p>
        </p:txBody>
      </p:sp>
    </p:spTree>
    <p:extLst>
      <p:ext uri="{BB962C8B-B14F-4D97-AF65-F5344CB8AC3E}">
        <p14:creationId xmlns:p14="http://schemas.microsoft.com/office/powerpoint/2010/main" val="332092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DBC9D53-6629-0D91-38CD-70D19D8909B9}"/>
              </a:ext>
            </a:extLst>
          </p:cNvPr>
          <p:cNvSpPr>
            <a:spLocks noGrp="1"/>
          </p:cNvSpPr>
          <p:nvPr>
            <p:ph type="title"/>
          </p:nvPr>
        </p:nvSpPr>
        <p:spPr>
          <a:xfrm>
            <a:off x="848921" y="365125"/>
            <a:ext cx="10484285" cy="1191699"/>
          </a:xfrm>
        </p:spPr>
        <p:txBody>
          <a:bodyPr vert="horz" lIns="91440" tIns="45720" rIns="91440" bIns="45720" rtlCol="0" anchor="ctr">
            <a:noAutofit/>
          </a:bodyPr>
          <a:lstStyle/>
          <a:p>
            <a:pPr algn="ctr" defTabSz="458343"/>
            <a:r>
              <a:rPr lang="fi-FI" sz="4800" dirty="0">
                <a:solidFill>
                  <a:srgbClr val="0000CC"/>
                </a:solidFill>
                <a:latin typeface="Aino Headline" panose="020B0303040504020204" pitchFamily="34" charset="0"/>
                <a:ea typeface="+mn-ea"/>
                <a:cs typeface="+mn-cs"/>
              </a:rPr>
              <a:t>PANUS TEHISINTELLEKTI (TI)</a:t>
            </a:r>
            <a:endParaRPr lang="et-EE" sz="4800" dirty="0">
              <a:solidFill>
                <a:srgbClr val="0000CC"/>
              </a:solidFill>
              <a:latin typeface="Aino Headline" panose="020B0303040504020204" pitchFamily="34" charset="0"/>
              <a:ea typeface="+mn-ea"/>
              <a:cs typeface="+mn-cs"/>
            </a:endParaRPr>
          </a:p>
        </p:txBody>
      </p:sp>
      <p:sp>
        <p:nvSpPr>
          <p:cNvPr id="3" name="Sisu kohatäide 2">
            <a:extLst>
              <a:ext uri="{FF2B5EF4-FFF2-40B4-BE49-F238E27FC236}">
                <a16:creationId xmlns:a16="http://schemas.microsoft.com/office/drawing/2014/main" id="{59C8C3E7-3078-8F74-ED0B-8745FB79F576}"/>
              </a:ext>
            </a:extLst>
          </p:cNvPr>
          <p:cNvSpPr>
            <a:spLocks noGrp="1"/>
          </p:cNvSpPr>
          <p:nvPr>
            <p:ph idx="1"/>
          </p:nvPr>
        </p:nvSpPr>
        <p:spPr>
          <a:xfrm>
            <a:off x="849326" y="1554915"/>
            <a:ext cx="11065947" cy="4932863"/>
          </a:xfrm>
        </p:spPr>
        <p:txBody>
          <a:bodyPr vert="horz" lIns="91440" tIns="45720" rIns="91440" bIns="45720" rtlCol="0" anchor="t">
            <a:normAutofit/>
          </a:bodyPr>
          <a:lstStyle/>
          <a:p>
            <a:pPr marL="0" indent="0">
              <a:buNone/>
            </a:pPr>
            <a:r>
              <a:rPr lang="et-EE"/>
              <a:t>TI valge raamatu eesmärki: </a:t>
            </a:r>
            <a:r>
              <a:rPr lang="et-EE" b="1">
                <a:ea typeface="+mn-lt"/>
                <a:cs typeface="+mn-lt"/>
              </a:rPr>
              <a:t>andmepõhisuse ja kestliku arengu tagamine</a:t>
            </a:r>
            <a:r>
              <a:rPr lang="et-EE">
                <a:ea typeface="+mn-lt"/>
                <a:cs typeface="+mn-lt"/>
              </a:rPr>
              <a:t>. Andmete tegevuskavas: KASK – </a:t>
            </a:r>
            <a:r>
              <a:rPr lang="et-EE" err="1">
                <a:ea typeface="+mn-lt"/>
                <a:cs typeface="+mn-lt"/>
              </a:rPr>
              <a:t>kaugseire</a:t>
            </a:r>
            <a:r>
              <a:rPr lang="et-EE">
                <a:ea typeface="+mn-lt"/>
                <a:cs typeface="+mn-lt"/>
              </a:rPr>
              <a:t> </a:t>
            </a:r>
            <a:r>
              <a:rPr lang="et-EE" err="1">
                <a:ea typeface="+mn-lt"/>
                <a:cs typeface="+mn-lt"/>
              </a:rPr>
              <a:t>klastiri</a:t>
            </a:r>
            <a:r>
              <a:rPr lang="et-EE">
                <a:ea typeface="+mn-lt"/>
                <a:cs typeface="+mn-lt"/>
              </a:rPr>
              <a:t> loomine ja RI-3D Ruumiinfo 3D-pööre reaalaja digitaalkaksikute võimaldamiseks.</a:t>
            </a:r>
            <a:endParaRPr lang="et-EE">
              <a:cs typeface="Calibri"/>
            </a:endParaRPr>
          </a:p>
          <a:p>
            <a:pPr marL="0" indent="0">
              <a:buNone/>
            </a:pPr>
            <a:r>
              <a:rPr lang="et-EE" b="1"/>
              <a:t>Tehtud:</a:t>
            </a:r>
            <a:r>
              <a:rPr lang="et-EE"/>
              <a:t> Päikeseparkide, hoonete, teede ja surnud puude tuvastamise esialgsed mudelid.</a:t>
            </a:r>
            <a:endParaRPr lang="et-EE">
              <a:cs typeface="Calibri"/>
            </a:endParaRPr>
          </a:p>
          <a:p>
            <a:pPr marL="0" indent="0">
              <a:buNone/>
            </a:pPr>
            <a:r>
              <a:rPr lang="et-EE" b="1"/>
              <a:t>Kavas: </a:t>
            </a:r>
            <a:r>
              <a:rPr lang="et-EE"/>
              <a:t>Innovatsioonimeetme projekt: </a:t>
            </a:r>
            <a:r>
              <a:rPr lang="et-EE" b="1"/>
              <a:t>Süvaõppe kasutusvõimalused ruumiandmete hõivel.</a:t>
            </a:r>
            <a:r>
              <a:rPr lang="et-EE"/>
              <a:t> Tuvastame </a:t>
            </a:r>
            <a:r>
              <a:rPr lang="et-EE" err="1"/>
              <a:t>ortofotodelt</a:t>
            </a:r>
            <a:r>
              <a:rPr lang="et-EE"/>
              <a:t>: hooned, veekogud, korrused, uksed.</a:t>
            </a:r>
            <a:endParaRPr lang="et-EE">
              <a:cs typeface="Calibri"/>
            </a:endParaRPr>
          </a:p>
          <a:p>
            <a:pPr marL="0" indent="0">
              <a:buNone/>
            </a:pPr>
            <a:r>
              <a:rPr lang="et-EE" b="1"/>
              <a:t>TI tegevusi on teinud:</a:t>
            </a:r>
            <a:r>
              <a:rPr lang="et-EE"/>
              <a:t> Maa-ametis </a:t>
            </a:r>
            <a:r>
              <a:rPr lang="et-EE" err="1"/>
              <a:t>geoinfo</a:t>
            </a:r>
            <a:r>
              <a:rPr lang="et-EE"/>
              <a:t>-, ruumiandmete ja </a:t>
            </a:r>
            <a:r>
              <a:rPr lang="et-EE" err="1"/>
              <a:t>fotogrammeetria</a:t>
            </a:r>
            <a:r>
              <a:rPr lang="et-EE"/>
              <a:t> osakond. </a:t>
            </a:r>
            <a:r>
              <a:rPr lang="et-EE" b="1"/>
              <a:t>Olemas targa tellija roll</a:t>
            </a:r>
            <a:r>
              <a:rPr lang="et-EE"/>
              <a:t>. Teostusse on vaja kaasata teadlased.</a:t>
            </a:r>
            <a:endParaRPr lang="et-EE">
              <a:cs typeface="Calibri"/>
            </a:endParaRPr>
          </a:p>
          <a:p>
            <a:r>
              <a:rPr lang="et-EE"/>
              <a:t>Koordineeriv roll </a:t>
            </a:r>
            <a:r>
              <a:rPr lang="et-EE" b="1"/>
              <a:t>tuleb tagada</a:t>
            </a:r>
            <a:r>
              <a:rPr lang="et-EE"/>
              <a:t> loodava </a:t>
            </a:r>
            <a:r>
              <a:rPr lang="et-EE" err="1"/>
              <a:t>MaRu</a:t>
            </a:r>
            <a:r>
              <a:rPr lang="et-EE"/>
              <a:t> struktuuris. </a:t>
            </a:r>
            <a:endParaRPr lang="et-EE">
              <a:cs typeface="Calibri"/>
            </a:endParaRPr>
          </a:p>
          <a:p>
            <a:endParaRPr lang="et-EE"/>
          </a:p>
        </p:txBody>
      </p:sp>
    </p:spTree>
    <p:extLst>
      <p:ext uri="{BB962C8B-B14F-4D97-AF65-F5344CB8AC3E}">
        <p14:creationId xmlns:p14="http://schemas.microsoft.com/office/powerpoint/2010/main" val="3787070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descr="Pilt, millel on kujutatud tekst, kuvatõmmis, diagramm, järjekord&#10;&#10;Kirjeldus on genereeritud automaatselt">
            <a:extLst>
              <a:ext uri="{FF2B5EF4-FFF2-40B4-BE49-F238E27FC236}">
                <a16:creationId xmlns:a16="http://schemas.microsoft.com/office/drawing/2014/main" id="{8127C655-476F-4E14-D341-AC4A44AF2F1E}"/>
              </a:ext>
            </a:extLst>
          </p:cNvPr>
          <p:cNvPicPr>
            <a:picLocks noGrp="1" noChangeAspect="1"/>
          </p:cNvPicPr>
          <p:nvPr>
            <p:ph idx="1"/>
          </p:nvPr>
        </p:nvPicPr>
        <p:blipFill>
          <a:blip r:embed="rId2"/>
          <a:stretch>
            <a:fillRect/>
          </a:stretch>
        </p:blipFill>
        <p:spPr>
          <a:xfrm>
            <a:off x="3017" y="345546"/>
            <a:ext cx="12191482" cy="6853785"/>
          </a:xfrm>
        </p:spPr>
      </p:pic>
      <p:sp>
        <p:nvSpPr>
          <p:cNvPr id="5" name="TextBox 4">
            <a:extLst>
              <a:ext uri="{FF2B5EF4-FFF2-40B4-BE49-F238E27FC236}">
                <a16:creationId xmlns:a16="http://schemas.microsoft.com/office/drawing/2014/main" id="{FE2C987B-C9D5-3D9F-64F9-102D42549C29}"/>
              </a:ext>
            </a:extLst>
          </p:cNvPr>
          <p:cNvSpPr txBox="1"/>
          <p:nvPr/>
        </p:nvSpPr>
        <p:spPr>
          <a:xfrm>
            <a:off x="6263" y="-108559"/>
            <a:ext cx="12200349" cy="769441"/>
          </a:xfrm>
          <a:prstGeom prst="rect">
            <a:avLst/>
          </a:prstGeom>
        </p:spPr>
        <p:txBody>
          <a:bodyPr vert="horz" lIns="91440" tIns="45720" rIns="91440" bIns="45720" rtlCol="0" anchor="ctr">
            <a:noAutofit/>
          </a:bodyPr>
          <a:lstStyle>
            <a:lvl1pPr algn="ctr" defTabSz="458343">
              <a:lnSpc>
                <a:spcPct val="90000"/>
              </a:lnSpc>
              <a:spcBef>
                <a:spcPct val="0"/>
              </a:spcBef>
              <a:buNone/>
              <a:defRPr sz="4800">
                <a:solidFill>
                  <a:srgbClr val="0000CC"/>
                </a:solidFill>
                <a:latin typeface="Aino Headline" panose="020B0303040504020204" pitchFamily="34" charset="0"/>
              </a:defRPr>
            </a:lvl1pPr>
          </a:lstStyle>
          <a:p>
            <a:r>
              <a:rPr lang="et-EE" sz="3600" dirty="0"/>
              <a:t>MARU JUHTIMISMUDEL</a:t>
            </a:r>
          </a:p>
        </p:txBody>
      </p:sp>
    </p:spTree>
    <p:extLst>
      <p:ext uri="{BB962C8B-B14F-4D97-AF65-F5344CB8AC3E}">
        <p14:creationId xmlns:p14="http://schemas.microsoft.com/office/powerpoint/2010/main" val="209121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2AFD7B-99B4-F58B-07CE-91A7BDEAEB4C}"/>
              </a:ext>
            </a:extLst>
          </p:cNvPr>
          <p:cNvSpPr txBox="1"/>
          <p:nvPr/>
        </p:nvSpPr>
        <p:spPr>
          <a:xfrm>
            <a:off x="3702345" y="419596"/>
            <a:ext cx="3851306" cy="5847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3200"/>
              <a:t> REM</a:t>
            </a:r>
          </a:p>
        </p:txBody>
      </p:sp>
      <p:sp>
        <p:nvSpPr>
          <p:cNvPr id="5" name="TextBox 4">
            <a:extLst>
              <a:ext uri="{FF2B5EF4-FFF2-40B4-BE49-F238E27FC236}">
                <a16:creationId xmlns:a16="http://schemas.microsoft.com/office/drawing/2014/main" id="{F26D4292-EE37-1FDB-0A50-3B68F5416726}"/>
              </a:ext>
            </a:extLst>
          </p:cNvPr>
          <p:cNvSpPr txBox="1"/>
          <p:nvPr/>
        </p:nvSpPr>
        <p:spPr>
          <a:xfrm>
            <a:off x="1463017" y="565612"/>
            <a:ext cx="2849225" cy="83099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t-EE" sz="2400"/>
              <a:t>Digipöörde elluviimise tagamine</a:t>
            </a:r>
          </a:p>
        </p:txBody>
      </p:sp>
      <p:sp>
        <p:nvSpPr>
          <p:cNvPr id="6" name="TextBox 5">
            <a:extLst>
              <a:ext uri="{FF2B5EF4-FFF2-40B4-BE49-F238E27FC236}">
                <a16:creationId xmlns:a16="http://schemas.microsoft.com/office/drawing/2014/main" id="{4B14F14A-E58D-D762-D495-049ACA9C37D0}"/>
              </a:ext>
            </a:extLst>
          </p:cNvPr>
          <p:cNvSpPr txBox="1"/>
          <p:nvPr/>
        </p:nvSpPr>
        <p:spPr>
          <a:xfrm>
            <a:off x="3702341" y="1487426"/>
            <a:ext cx="3851307" cy="1077218"/>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3200"/>
              <a:t>Digipöörde koordinaator</a:t>
            </a:r>
            <a:endParaRPr lang="et-EE"/>
          </a:p>
        </p:txBody>
      </p:sp>
      <p:sp>
        <p:nvSpPr>
          <p:cNvPr id="7" name="TextBox 6">
            <a:extLst>
              <a:ext uri="{FF2B5EF4-FFF2-40B4-BE49-F238E27FC236}">
                <a16:creationId xmlns:a16="http://schemas.microsoft.com/office/drawing/2014/main" id="{A40C5C3A-323B-DC0F-F8FA-BA9B54F60A75}"/>
              </a:ext>
            </a:extLst>
          </p:cNvPr>
          <p:cNvSpPr txBox="1"/>
          <p:nvPr/>
        </p:nvSpPr>
        <p:spPr>
          <a:xfrm>
            <a:off x="7273342" y="1783658"/>
            <a:ext cx="2577829" cy="1200329"/>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t-EE" sz="2400"/>
              <a:t>Tegevuste koordineerimine, sisuline juhtimine</a:t>
            </a:r>
            <a:endParaRPr lang="et-EE"/>
          </a:p>
        </p:txBody>
      </p:sp>
      <p:sp>
        <p:nvSpPr>
          <p:cNvPr id="8" name="TextBox 7">
            <a:extLst>
              <a:ext uri="{FF2B5EF4-FFF2-40B4-BE49-F238E27FC236}">
                <a16:creationId xmlns:a16="http://schemas.microsoft.com/office/drawing/2014/main" id="{3E1582CC-4637-B571-F1DA-01D2E094DF3F}"/>
              </a:ext>
            </a:extLst>
          </p:cNvPr>
          <p:cNvSpPr txBox="1"/>
          <p:nvPr/>
        </p:nvSpPr>
        <p:spPr>
          <a:xfrm>
            <a:off x="424699" y="5127294"/>
            <a:ext cx="8485936" cy="646331"/>
          </a:xfrm>
          <a:prstGeom prst="rect">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3600">
                <a:solidFill>
                  <a:schemeClr val="tx1"/>
                </a:solidFill>
              </a:rPr>
              <a:t>Alates 2025 Maa- ja ruumiamet</a:t>
            </a:r>
          </a:p>
        </p:txBody>
      </p:sp>
      <p:sp>
        <p:nvSpPr>
          <p:cNvPr id="10" name="TextBox 9">
            <a:extLst>
              <a:ext uri="{FF2B5EF4-FFF2-40B4-BE49-F238E27FC236}">
                <a16:creationId xmlns:a16="http://schemas.microsoft.com/office/drawing/2014/main" id="{CB340024-6791-483F-183E-E1CDEBED3A8C}"/>
              </a:ext>
            </a:extLst>
          </p:cNvPr>
          <p:cNvSpPr txBox="1"/>
          <p:nvPr/>
        </p:nvSpPr>
        <p:spPr>
          <a:xfrm>
            <a:off x="9276424" y="3519787"/>
            <a:ext cx="2577827" cy="2031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t-EE"/>
          </a:p>
          <a:p>
            <a:pPr algn="ctr"/>
            <a:r>
              <a:rPr lang="et-EE">
                <a:cs typeface="Calibri"/>
              </a:rPr>
              <a:t>KLIM</a:t>
            </a:r>
            <a:endParaRPr lang="et-EE"/>
          </a:p>
          <a:p>
            <a:pPr algn="ctr"/>
            <a:endParaRPr lang="et-EE"/>
          </a:p>
          <a:p>
            <a:pPr algn="ctr"/>
            <a:r>
              <a:rPr lang="et-EE" sz="3200"/>
              <a:t>KEMIT</a:t>
            </a:r>
            <a:endParaRPr lang="et-EE" sz="3200">
              <a:cs typeface="Calibri"/>
            </a:endParaRPr>
          </a:p>
          <a:p>
            <a:pPr algn="ctr"/>
            <a:endParaRPr lang="et-EE" sz="2000">
              <a:cs typeface="Calibri"/>
            </a:endParaRPr>
          </a:p>
          <a:p>
            <a:pPr algn="ctr"/>
            <a:endParaRPr lang="et-EE" sz="2000">
              <a:cs typeface="Calibri"/>
            </a:endParaRPr>
          </a:p>
        </p:txBody>
      </p:sp>
      <p:sp>
        <p:nvSpPr>
          <p:cNvPr id="11" name="TextBox 10">
            <a:extLst>
              <a:ext uri="{FF2B5EF4-FFF2-40B4-BE49-F238E27FC236}">
                <a16:creationId xmlns:a16="http://schemas.microsoft.com/office/drawing/2014/main" id="{8B693E66-9671-7E6F-5AEA-3E8D8058401D}"/>
              </a:ext>
            </a:extLst>
          </p:cNvPr>
          <p:cNvSpPr txBox="1"/>
          <p:nvPr/>
        </p:nvSpPr>
        <p:spPr>
          <a:xfrm>
            <a:off x="424698" y="3415403"/>
            <a:ext cx="2212486" cy="14465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2400"/>
              <a:t>Maa- amet</a:t>
            </a:r>
          </a:p>
          <a:p>
            <a:pPr algn="ctr"/>
            <a:r>
              <a:rPr lang="et-EE" sz="3200">
                <a:cs typeface="Calibri"/>
              </a:rPr>
              <a:t>RI-3D, AKS, KASK, MTP</a:t>
            </a:r>
          </a:p>
        </p:txBody>
      </p:sp>
      <p:sp>
        <p:nvSpPr>
          <p:cNvPr id="12" name="TextBox 11">
            <a:extLst>
              <a:ext uri="{FF2B5EF4-FFF2-40B4-BE49-F238E27FC236}">
                <a16:creationId xmlns:a16="http://schemas.microsoft.com/office/drawing/2014/main" id="{CB27F8CA-EC03-8710-5EDB-CBB0DF3EB328}"/>
              </a:ext>
            </a:extLst>
          </p:cNvPr>
          <p:cNvSpPr txBox="1"/>
          <p:nvPr/>
        </p:nvSpPr>
        <p:spPr>
          <a:xfrm>
            <a:off x="2888149" y="3415403"/>
            <a:ext cx="1888898" cy="1200329"/>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2400"/>
              <a:t>KLIM</a:t>
            </a:r>
          </a:p>
          <a:p>
            <a:pPr algn="ctr"/>
            <a:r>
              <a:rPr lang="et-EE" sz="3200"/>
              <a:t>E-EP</a:t>
            </a:r>
            <a:endParaRPr lang="en-US" sz="3200"/>
          </a:p>
          <a:p>
            <a:pPr algn="ctr"/>
            <a:endParaRPr lang="et-EE" sz="1600">
              <a:cs typeface="Calibri"/>
            </a:endParaRPr>
          </a:p>
        </p:txBody>
      </p:sp>
      <p:sp>
        <p:nvSpPr>
          <p:cNvPr id="14" name="TextBox 13">
            <a:extLst>
              <a:ext uri="{FF2B5EF4-FFF2-40B4-BE49-F238E27FC236}">
                <a16:creationId xmlns:a16="http://schemas.microsoft.com/office/drawing/2014/main" id="{1727820E-4F7C-8A6F-42A9-E82EFB2D91D1}"/>
              </a:ext>
            </a:extLst>
          </p:cNvPr>
          <p:cNvSpPr txBox="1"/>
          <p:nvPr/>
        </p:nvSpPr>
        <p:spPr>
          <a:xfrm>
            <a:off x="5048889" y="3415403"/>
            <a:ext cx="1794951" cy="1200329"/>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2400">
                <a:cs typeface="Calibri"/>
              </a:rPr>
              <a:t>REM</a:t>
            </a:r>
            <a:endParaRPr lang="et-EE" sz="2400"/>
          </a:p>
          <a:p>
            <a:pPr algn="ctr"/>
            <a:r>
              <a:rPr lang="et-EE" sz="3200">
                <a:cs typeface="Calibri"/>
              </a:rPr>
              <a:t>PLANIS</a:t>
            </a:r>
          </a:p>
          <a:p>
            <a:pPr algn="ctr"/>
            <a:endParaRPr lang="et-EE" sz="1600">
              <a:cs typeface="Calibri"/>
            </a:endParaRPr>
          </a:p>
        </p:txBody>
      </p:sp>
      <p:sp>
        <p:nvSpPr>
          <p:cNvPr id="15" name="TextBox 14">
            <a:extLst>
              <a:ext uri="{FF2B5EF4-FFF2-40B4-BE49-F238E27FC236}">
                <a16:creationId xmlns:a16="http://schemas.microsoft.com/office/drawing/2014/main" id="{EE55C032-AEE7-8CAD-7CB7-49FFFDC0B0AC}"/>
              </a:ext>
            </a:extLst>
          </p:cNvPr>
          <p:cNvSpPr txBox="1"/>
          <p:nvPr/>
        </p:nvSpPr>
        <p:spPr>
          <a:xfrm>
            <a:off x="7115684" y="3415403"/>
            <a:ext cx="1794951" cy="1200329"/>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2400">
                <a:cs typeface="Calibri"/>
              </a:rPr>
              <a:t>REM/PTA</a:t>
            </a:r>
          </a:p>
          <a:p>
            <a:pPr algn="ctr"/>
            <a:r>
              <a:rPr lang="et-EE" sz="3200">
                <a:cs typeface="Calibri"/>
              </a:rPr>
              <a:t>MAPIS</a:t>
            </a:r>
            <a:endParaRPr lang="et-EE"/>
          </a:p>
          <a:p>
            <a:pPr algn="ctr"/>
            <a:endParaRPr lang="et-EE" sz="1600">
              <a:cs typeface="Calibri"/>
            </a:endParaRPr>
          </a:p>
        </p:txBody>
      </p:sp>
      <p:sp>
        <p:nvSpPr>
          <p:cNvPr id="16" name="TextBox 15">
            <a:extLst>
              <a:ext uri="{FF2B5EF4-FFF2-40B4-BE49-F238E27FC236}">
                <a16:creationId xmlns:a16="http://schemas.microsoft.com/office/drawing/2014/main" id="{E12B34D8-A392-5FD7-4C99-5B5995142CFB}"/>
              </a:ext>
            </a:extLst>
          </p:cNvPr>
          <p:cNvSpPr txBox="1"/>
          <p:nvPr/>
        </p:nvSpPr>
        <p:spPr>
          <a:xfrm>
            <a:off x="10069740" y="5137731"/>
            <a:ext cx="1982841" cy="83099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t-EE" sz="2400"/>
              <a:t>IT alane teenindamine</a:t>
            </a:r>
            <a:endParaRPr lang="et-EE" sz="2400">
              <a:cs typeface="Calibri"/>
            </a:endParaRPr>
          </a:p>
        </p:txBody>
      </p:sp>
      <p:cxnSp>
        <p:nvCxnSpPr>
          <p:cNvPr id="19" name="Sirge noolkonnektor 18">
            <a:extLst>
              <a:ext uri="{FF2B5EF4-FFF2-40B4-BE49-F238E27FC236}">
                <a16:creationId xmlns:a16="http://schemas.microsoft.com/office/drawing/2014/main" id="{23BFA56E-A426-1233-5F79-7CE8B4DD4058}"/>
              </a:ext>
            </a:extLst>
          </p:cNvPr>
          <p:cNvCxnSpPr/>
          <p:nvPr/>
        </p:nvCxnSpPr>
        <p:spPr>
          <a:xfrm flipH="1">
            <a:off x="5578713" y="973516"/>
            <a:ext cx="4176" cy="559494"/>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irge noolkonnektor 21">
            <a:extLst>
              <a:ext uri="{FF2B5EF4-FFF2-40B4-BE49-F238E27FC236}">
                <a16:creationId xmlns:a16="http://schemas.microsoft.com/office/drawing/2014/main" id="{738B9A83-36DB-B7F8-FC19-484D523C5A92}"/>
              </a:ext>
            </a:extLst>
          </p:cNvPr>
          <p:cNvCxnSpPr>
            <a:cxnSpLocks/>
          </p:cNvCxnSpPr>
          <p:nvPr/>
        </p:nvCxnSpPr>
        <p:spPr>
          <a:xfrm flipH="1">
            <a:off x="1483517" y="2503635"/>
            <a:ext cx="2449510" cy="965750"/>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irge noolkonnektor 22">
            <a:extLst>
              <a:ext uri="{FF2B5EF4-FFF2-40B4-BE49-F238E27FC236}">
                <a16:creationId xmlns:a16="http://schemas.microsoft.com/office/drawing/2014/main" id="{21651C2F-B190-8456-5089-BCD9FB630478}"/>
              </a:ext>
            </a:extLst>
          </p:cNvPr>
          <p:cNvCxnSpPr>
            <a:cxnSpLocks/>
          </p:cNvCxnSpPr>
          <p:nvPr/>
        </p:nvCxnSpPr>
        <p:spPr>
          <a:xfrm flipH="1">
            <a:off x="3833465" y="2493796"/>
            <a:ext cx="839366" cy="986028"/>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irge noolkonnektor 23">
            <a:extLst>
              <a:ext uri="{FF2B5EF4-FFF2-40B4-BE49-F238E27FC236}">
                <a16:creationId xmlns:a16="http://schemas.microsoft.com/office/drawing/2014/main" id="{8E728C0A-8EC2-3C7A-F1D1-42C346AB8660}"/>
              </a:ext>
            </a:extLst>
          </p:cNvPr>
          <p:cNvCxnSpPr>
            <a:cxnSpLocks/>
          </p:cNvCxnSpPr>
          <p:nvPr/>
        </p:nvCxnSpPr>
        <p:spPr>
          <a:xfrm>
            <a:off x="5882240" y="2558827"/>
            <a:ext cx="18381" cy="961070"/>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irge noolkonnektor 24">
            <a:extLst>
              <a:ext uri="{FF2B5EF4-FFF2-40B4-BE49-F238E27FC236}">
                <a16:creationId xmlns:a16="http://schemas.microsoft.com/office/drawing/2014/main" id="{2149B746-76B8-18AA-940D-80DA3936E0AF}"/>
              </a:ext>
            </a:extLst>
          </p:cNvPr>
          <p:cNvCxnSpPr>
            <a:cxnSpLocks/>
          </p:cNvCxnSpPr>
          <p:nvPr/>
        </p:nvCxnSpPr>
        <p:spPr>
          <a:xfrm>
            <a:off x="6789656" y="2493797"/>
            <a:ext cx="592132" cy="984346"/>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F8A3B31-632F-68C8-596C-23E8B9958C52}"/>
              </a:ext>
            </a:extLst>
          </p:cNvPr>
          <p:cNvSpPr txBox="1"/>
          <p:nvPr/>
        </p:nvSpPr>
        <p:spPr>
          <a:xfrm>
            <a:off x="8817138" y="419595"/>
            <a:ext cx="2870101" cy="5847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3200">
                <a:cs typeface="Calibri"/>
              </a:rPr>
              <a:t>KLIM</a:t>
            </a:r>
            <a:endParaRPr lang="et-EE" sz="3200"/>
          </a:p>
        </p:txBody>
      </p:sp>
      <p:cxnSp>
        <p:nvCxnSpPr>
          <p:cNvPr id="27" name="Sirge noolkonnektor 26">
            <a:extLst>
              <a:ext uri="{FF2B5EF4-FFF2-40B4-BE49-F238E27FC236}">
                <a16:creationId xmlns:a16="http://schemas.microsoft.com/office/drawing/2014/main" id="{BBFE94DA-6D58-42CE-DED3-16E51606636D}"/>
              </a:ext>
            </a:extLst>
          </p:cNvPr>
          <p:cNvCxnSpPr>
            <a:cxnSpLocks/>
          </p:cNvCxnSpPr>
          <p:nvPr/>
        </p:nvCxnSpPr>
        <p:spPr>
          <a:xfrm>
            <a:off x="10499354" y="1001711"/>
            <a:ext cx="4582" cy="2537382"/>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irge noolkonnektor 27">
            <a:extLst>
              <a:ext uri="{FF2B5EF4-FFF2-40B4-BE49-F238E27FC236}">
                <a16:creationId xmlns:a16="http://schemas.microsoft.com/office/drawing/2014/main" id="{7FDB148C-C244-6176-CF50-7DCC252162FF}"/>
              </a:ext>
            </a:extLst>
          </p:cNvPr>
          <p:cNvCxnSpPr>
            <a:cxnSpLocks/>
          </p:cNvCxnSpPr>
          <p:nvPr/>
        </p:nvCxnSpPr>
        <p:spPr>
          <a:xfrm flipH="1" flipV="1">
            <a:off x="1873095" y="4795057"/>
            <a:ext cx="233821" cy="400835"/>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irge noolkonnektor 28">
            <a:extLst>
              <a:ext uri="{FF2B5EF4-FFF2-40B4-BE49-F238E27FC236}">
                <a16:creationId xmlns:a16="http://schemas.microsoft.com/office/drawing/2014/main" id="{4B16A005-1445-383D-9FD6-920D9B0FB4EE}"/>
              </a:ext>
            </a:extLst>
          </p:cNvPr>
          <p:cNvCxnSpPr>
            <a:cxnSpLocks/>
          </p:cNvCxnSpPr>
          <p:nvPr/>
        </p:nvCxnSpPr>
        <p:spPr>
          <a:xfrm flipH="1" flipV="1">
            <a:off x="3772874" y="4523659"/>
            <a:ext cx="202506" cy="682670"/>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irge noolkonnektor 29">
            <a:extLst>
              <a:ext uri="{FF2B5EF4-FFF2-40B4-BE49-F238E27FC236}">
                <a16:creationId xmlns:a16="http://schemas.microsoft.com/office/drawing/2014/main" id="{4244BD3D-DB1A-5FD9-98A1-DC92BEF49051}"/>
              </a:ext>
            </a:extLst>
          </p:cNvPr>
          <p:cNvCxnSpPr>
            <a:cxnSpLocks/>
          </p:cNvCxnSpPr>
          <p:nvPr/>
        </p:nvCxnSpPr>
        <p:spPr>
          <a:xfrm flipV="1">
            <a:off x="5708148" y="4565411"/>
            <a:ext cx="194151" cy="630479"/>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irge noolkonnektor 30">
            <a:extLst>
              <a:ext uri="{FF2B5EF4-FFF2-40B4-BE49-F238E27FC236}">
                <a16:creationId xmlns:a16="http://schemas.microsoft.com/office/drawing/2014/main" id="{3EA1778A-270C-7BC3-3A3A-BF3667F41031}"/>
              </a:ext>
            </a:extLst>
          </p:cNvPr>
          <p:cNvCxnSpPr>
            <a:cxnSpLocks/>
          </p:cNvCxnSpPr>
          <p:nvPr/>
        </p:nvCxnSpPr>
        <p:spPr>
          <a:xfrm flipV="1">
            <a:off x="7764503" y="4565411"/>
            <a:ext cx="194151" cy="630479"/>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 name="Sirge noolkonnektor 1">
            <a:extLst>
              <a:ext uri="{FF2B5EF4-FFF2-40B4-BE49-F238E27FC236}">
                <a16:creationId xmlns:a16="http://schemas.microsoft.com/office/drawing/2014/main" id="{A831A72F-F41C-09BB-889C-D2960FC88C7C}"/>
              </a:ext>
            </a:extLst>
          </p:cNvPr>
          <p:cNvCxnSpPr>
            <a:cxnSpLocks/>
          </p:cNvCxnSpPr>
          <p:nvPr/>
        </p:nvCxnSpPr>
        <p:spPr>
          <a:xfrm flipV="1">
            <a:off x="8865169" y="4807315"/>
            <a:ext cx="508627" cy="594194"/>
          </a:xfrm>
          <a:prstGeom prst="straightConnector1">
            <a:avLst/>
          </a:prstGeom>
          <a:ln w="57150">
            <a:solidFill>
              <a:srgbClr val="4472C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461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68265DE-4E53-39F4-C0A8-3D318D80A5E1}"/>
              </a:ext>
            </a:extLst>
          </p:cNvPr>
          <p:cNvSpPr>
            <a:spLocks noGrp="1"/>
          </p:cNvSpPr>
          <p:nvPr>
            <p:ph type="title"/>
          </p:nvPr>
        </p:nvSpPr>
        <p:spPr>
          <a:xfrm>
            <a:off x="559493" y="166732"/>
            <a:ext cx="11073157" cy="1106359"/>
          </a:xfrm>
        </p:spPr>
        <p:txBody>
          <a:bodyPr vert="horz" lIns="91440" tIns="45720" rIns="91440" bIns="45720" rtlCol="0" anchor="ctr">
            <a:no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800" dirty="0">
                <a:solidFill>
                  <a:srgbClr val="0000CC"/>
                </a:solidFill>
                <a:latin typeface="Aino Headline" panose="020B0303040504020204" pitchFamily="34" charset="0"/>
              </a:rPr>
              <a:t>DIGIPÖÖRDE MEESKOND </a:t>
            </a:r>
          </a:p>
        </p:txBody>
      </p:sp>
      <p:sp>
        <p:nvSpPr>
          <p:cNvPr id="5" name="Sisu kohatäide 4">
            <a:extLst>
              <a:ext uri="{FF2B5EF4-FFF2-40B4-BE49-F238E27FC236}">
                <a16:creationId xmlns:a16="http://schemas.microsoft.com/office/drawing/2014/main" id="{2D9DAE3A-DB29-71E4-05A4-F3CE956E01FC}"/>
              </a:ext>
            </a:extLst>
          </p:cNvPr>
          <p:cNvSpPr>
            <a:spLocks noGrp="1"/>
          </p:cNvSpPr>
          <p:nvPr>
            <p:ph idx="1"/>
          </p:nvPr>
        </p:nvSpPr>
        <p:spPr>
          <a:xfrm>
            <a:off x="657006" y="1142997"/>
            <a:ext cx="11075923" cy="5351252"/>
          </a:xfrm>
        </p:spPr>
        <p:txBody>
          <a:bodyPr vert="horz" lIns="91440" tIns="45720" rIns="91440" bIns="45720" rtlCol="0" anchor="t">
            <a:normAutofit/>
          </a:bodyPr>
          <a:lstStyle/>
          <a:p>
            <a:pPr marL="0" indent="0">
              <a:buNone/>
            </a:pPr>
            <a:r>
              <a:rPr lang="et-EE" b="1" dirty="0">
                <a:ea typeface="+mn-lt"/>
                <a:cs typeface="+mn-lt"/>
              </a:rPr>
              <a:t>Juhtimistasand: REM</a:t>
            </a:r>
            <a:endParaRPr lang="et-EE" dirty="0">
              <a:ea typeface="+mn-lt"/>
              <a:cs typeface="+mn-lt"/>
            </a:endParaRPr>
          </a:p>
          <a:p>
            <a:pPr marL="0" indent="0">
              <a:buNone/>
            </a:pPr>
            <a:r>
              <a:rPr lang="et-EE" b="1" dirty="0">
                <a:ea typeface="+mn-lt"/>
                <a:cs typeface="+mn-lt"/>
              </a:rPr>
              <a:t>Sisuline juhtimine </a:t>
            </a:r>
            <a:r>
              <a:rPr lang="et-EE" dirty="0">
                <a:ea typeface="+mn-lt"/>
                <a:cs typeface="+mn-lt"/>
              </a:rPr>
              <a:t>(digipöörde koordinaator): </a:t>
            </a:r>
            <a:r>
              <a:rPr lang="et-EE" b="1" dirty="0">
                <a:ea typeface="+mn-lt"/>
                <a:cs typeface="+mn-lt"/>
              </a:rPr>
              <a:t>REM (digipöörde koordinaator)</a:t>
            </a:r>
            <a:r>
              <a:rPr lang="et-EE" dirty="0">
                <a:ea typeface="+mn-lt"/>
                <a:cs typeface="+mn-lt"/>
              </a:rPr>
              <a:t>; </a:t>
            </a:r>
            <a:r>
              <a:rPr lang="et-EE" b="1" dirty="0">
                <a:ea typeface="+mn-lt"/>
                <a:cs typeface="+mn-lt"/>
              </a:rPr>
              <a:t>Maa-amet</a:t>
            </a:r>
            <a:r>
              <a:rPr lang="et-EE" dirty="0">
                <a:ea typeface="+mn-lt"/>
                <a:cs typeface="+mn-lt"/>
              </a:rPr>
              <a:t> olemas </a:t>
            </a:r>
            <a:endParaRPr lang="et-EE" dirty="0">
              <a:ea typeface="Calibri"/>
              <a:cs typeface="Calibri" panose="020F0502020204030204"/>
            </a:endParaRPr>
          </a:p>
          <a:p>
            <a:pPr marL="0" indent="0">
              <a:buNone/>
            </a:pPr>
            <a:r>
              <a:rPr lang="et-EE" b="1" dirty="0">
                <a:ea typeface="+mn-lt"/>
                <a:cs typeface="+mn-lt"/>
              </a:rPr>
              <a:t>IT juhtimine (sh IT-teenuste koordineerimine):</a:t>
            </a:r>
            <a:r>
              <a:rPr lang="et-EE" dirty="0">
                <a:ea typeface="+mn-lt"/>
                <a:cs typeface="+mn-lt"/>
              </a:rPr>
              <a:t> </a:t>
            </a:r>
            <a:r>
              <a:rPr lang="et-EE" b="1" dirty="0" err="1">
                <a:ea typeface="+mn-lt"/>
                <a:cs typeface="+mn-lt"/>
              </a:rPr>
              <a:t>KeMIT</a:t>
            </a:r>
            <a:r>
              <a:rPr lang="et-EE" dirty="0">
                <a:ea typeface="+mn-lt"/>
                <a:cs typeface="+mn-lt"/>
              </a:rPr>
              <a:t>, osaliselt olemas </a:t>
            </a:r>
            <a:endParaRPr lang="et-EE" dirty="0">
              <a:cs typeface="Calibri" panose="020F0502020204030204"/>
            </a:endParaRPr>
          </a:p>
          <a:p>
            <a:pPr marL="0" indent="0">
              <a:buNone/>
            </a:pPr>
            <a:r>
              <a:rPr lang="et-EE" b="1" dirty="0">
                <a:ea typeface="+mn-lt"/>
                <a:cs typeface="+mn-lt"/>
              </a:rPr>
              <a:t>Tehnoloogia:</a:t>
            </a:r>
            <a:r>
              <a:rPr lang="et-EE" dirty="0">
                <a:ea typeface="+mn-lt"/>
                <a:cs typeface="+mn-lt"/>
              </a:rPr>
              <a:t> </a:t>
            </a:r>
            <a:r>
              <a:rPr lang="et-EE" b="1" dirty="0" err="1">
                <a:ea typeface="+mn-lt"/>
                <a:cs typeface="+mn-lt"/>
              </a:rPr>
              <a:t>KeMITi</a:t>
            </a:r>
            <a:r>
              <a:rPr lang="et-EE" b="1" dirty="0">
                <a:ea typeface="+mn-lt"/>
                <a:cs typeface="+mn-lt"/>
              </a:rPr>
              <a:t> tehnoloogiavaldkond,</a:t>
            </a:r>
            <a:r>
              <a:rPr lang="et-EE" dirty="0">
                <a:ea typeface="+mn-lt"/>
                <a:cs typeface="+mn-lt"/>
              </a:rPr>
              <a:t> </a:t>
            </a:r>
            <a:r>
              <a:rPr lang="et-EE" b="1" dirty="0" err="1">
                <a:ea typeface="+mn-lt"/>
                <a:cs typeface="+mn-lt"/>
              </a:rPr>
              <a:t>geoinfo</a:t>
            </a:r>
            <a:r>
              <a:rPr lang="et-EE" b="1" dirty="0">
                <a:ea typeface="+mn-lt"/>
                <a:cs typeface="+mn-lt"/>
              </a:rPr>
              <a:t> valdkond</a:t>
            </a:r>
            <a:r>
              <a:rPr lang="et-EE" dirty="0">
                <a:ea typeface="+mn-lt"/>
                <a:cs typeface="+mn-lt"/>
              </a:rPr>
              <a:t>, osaliselt olemas </a:t>
            </a:r>
            <a:endParaRPr lang="et-EE" dirty="0">
              <a:cs typeface="Calibri" panose="020F0502020204030204"/>
            </a:endParaRPr>
          </a:p>
          <a:p>
            <a:pPr marL="0" indent="0">
              <a:buNone/>
            </a:pPr>
            <a:r>
              <a:rPr lang="et-EE" b="1" dirty="0">
                <a:ea typeface="+mn-lt"/>
                <a:cs typeface="+mn-lt"/>
              </a:rPr>
              <a:t>Turvalisus:</a:t>
            </a:r>
            <a:r>
              <a:rPr lang="et-EE" dirty="0">
                <a:ea typeface="+mn-lt"/>
                <a:cs typeface="+mn-lt"/>
              </a:rPr>
              <a:t> 1. </a:t>
            </a:r>
            <a:r>
              <a:rPr lang="et-EE" b="1" dirty="0" err="1">
                <a:ea typeface="+mn-lt"/>
                <a:cs typeface="+mn-lt"/>
              </a:rPr>
              <a:t>KeMIT</a:t>
            </a:r>
            <a:r>
              <a:rPr lang="et-EE" b="1" dirty="0">
                <a:ea typeface="+mn-lt"/>
                <a:cs typeface="+mn-lt"/>
              </a:rPr>
              <a:t> infoturbevaldkond</a:t>
            </a:r>
            <a:r>
              <a:rPr lang="et-EE" dirty="0">
                <a:ea typeface="+mn-lt"/>
                <a:cs typeface="+mn-lt"/>
              </a:rPr>
              <a:t>, olemas 2. </a:t>
            </a:r>
            <a:r>
              <a:rPr lang="et-EE" b="1" dirty="0">
                <a:ea typeface="+mn-lt"/>
                <a:cs typeface="+mn-lt"/>
              </a:rPr>
              <a:t>REM infoturbejuht,</a:t>
            </a:r>
            <a:r>
              <a:rPr lang="et-EE" dirty="0">
                <a:ea typeface="+mn-lt"/>
                <a:cs typeface="+mn-lt"/>
              </a:rPr>
              <a:t> olemas </a:t>
            </a:r>
            <a:endParaRPr lang="et-EE" dirty="0">
              <a:cs typeface="Calibri" panose="020F0502020204030204"/>
            </a:endParaRPr>
          </a:p>
          <a:p>
            <a:pPr marL="0" indent="0">
              <a:buNone/>
            </a:pPr>
            <a:r>
              <a:rPr lang="et-EE" b="1" dirty="0">
                <a:ea typeface="+mn-lt"/>
                <a:cs typeface="+mn-lt"/>
              </a:rPr>
              <a:t>Olemasolev sisumeeskond / digipöörde tuumik: </a:t>
            </a:r>
            <a:endParaRPr lang="et-EE" dirty="0">
              <a:cs typeface="Calibri" panose="020F0502020204030204"/>
            </a:endParaRPr>
          </a:p>
          <a:p>
            <a:pPr lvl="1">
              <a:buFont typeface="Courier New" panose="020B0604020202020204" pitchFamily="34" charset="0"/>
              <a:buChar char="o"/>
            </a:pPr>
            <a:r>
              <a:rPr lang="et-EE" sz="2800" dirty="0" err="1">
                <a:ea typeface="+mn-lt"/>
                <a:cs typeface="+mn-lt"/>
              </a:rPr>
              <a:t>Geoinformaatika</a:t>
            </a:r>
            <a:r>
              <a:rPr lang="et-EE" sz="2800" dirty="0">
                <a:ea typeface="+mn-lt"/>
                <a:cs typeface="+mn-lt"/>
              </a:rPr>
              <a:t> osakonna juhataja, andmeanalüütik (Maa-amet)</a:t>
            </a:r>
            <a:endParaRPr lang="et-EE" dirty="0">
              <a:ea typeface="Calibri"/>
              <a:cs typeface="Calibri"/>
            </a:endParaRPr>
          </a:p>
          <a:p>
            <a:pPr lvl="1">
              <a:buFont typeface="Courier New" panose="020B0604020202020204" pitchFamily="34" charset="0"/>
              <a:buChar char="o"/>
            </a:pPr>
            <a:r>
              <a:rPr lang="et-EE" sz="2800" dirty="0">
                <a:ea typeface="+mn-lt"/>
                <a:cs typeface="+mn-lt"/>
              </a:rPr>
              <a:t>Aadressiandmete osakonna juhataja (Maa-amet) </a:t>
            </a:r>
            <a:endParaRPr lang="et-EE" sz="2800" dirty="0">
              <a:cs typeface="Calibri"/>
            </a:endParaRPr>
          </a:p>
          <a:p>
            <a:pPr lvl="1">
              <a:buFont typeface="Courier New" panose="020B0604020202020204" pitchFamily="34" charset="0"/>
              <a:buChar char="o"/>
            </a:pPr>
            <a:r>
              <a:rPr lang="et-EE" sz="2800" dirty="0">
                <a:ea typeface="+mn-lt"/>
                <a:cs typeface="+mn-lt"/>
              </a:rPr>
              <a:t>Katastri arendusosakonna juhataja (Maa-amet)</a:t>
            </a:r>
          </a:p>
          <a:p>
            <a:pPr lvl="1">
              <a:buFont typeface="Courier New" panose="020B0604020202020204" pitchFamily="34" charset="0"/>
              <a:buChar char="o"/>
            </a:pPr>
            <a:r>
              <a:rPr lang="et-EE" sz="2800" dirty="0">
                <a:ea typeface="+mn-lt"/>
                <a:cs typeface="+mn-lt"/>
              </a:rPr>
              <a:t>Ehitusvaldkond tooteomanik (</a:t>
            </a:r>
            <a:r>
              <a:rPr lang="et-EE" sz="2800" dirty="0" err="1">
                <a:ea typeface="+mn-lt"/>
                <a:cs typeface="+mn-lt"/>
              </a:rPr>
              <a:t>Klim</a:t>
            </a:r>
            <a:r>
              <a:rPr lang="et-EE" sz="2800" dirty="0">
                <a:ea typeface="+mn-lt"/>
                <a:cs typeface="+mn-lt"/>
              </a:rPr>
              <a:t>) </a:t>
            </a:r>
            <a:endParaRPr lang="et-EE" dirty="0"/>
          </a:p>
          <a:p>
            <a:pPr lvl="1">
              <a:buFont typeface="Courier New" panose="020B0604020202020204" pitchFamily="34" charset="0"/>
              <a:buChar char="o"/>
            </a:pPr>
            <a:r>
              <a:rPr lang="et-EE" sz="2800" dirty="0">
                <a:ea typeface="+mn-lt"/>
                <a:cs typeface="+mn-lt"/>
              </a:rPr>
              <a:t>Planeeringute valdkond tooteomanik (REM) </a:t>
            </a:r>
            <a:endParaRPr lang="et-EE" sz="2800" dirty="0">
              <a:cs typeface="Calibri"/>
            </a:endParaRPr>
          </a:p>
          <a:p>
            <a:pPr lvl="1">
              <a:buFont typeface="Courier New" panose="020B0604020202020204" pitchFamily="34" charset="0"/>
              <a:buChar char="o"/>
            </a:pPr>
            <a:r>
              <a:rPr lang="et-EE" sz="2800" dirty="0">
                <a:ea typeface="+mn-lt"/>
                <a:cs typeface="+mn-lt"/>
              </a:rPr>
              <a:t>Maaparanduse valdkond tootejuht (PTA) </a:t>
            </a:r>
            <a:endParaRPr lang="et-EE" sz="2800" dirty="0">
              <a:cs typeface="Calibri"/>
            </a:endParaRPr>
          </a:p>
          <a:p>
            <a:pPr lvl="1">
              <a:buFont typeface="Courier New" panose="020B0604020202020204" pitchFamily="34" charset="0"/>
              <a:buChar char="o"/>
            </a:pPr>
            <a:endParaRPr lang="et-EE" sz="2800" dirty="0">
              <a:cs typeface="Calibri"/>
            </a:endParaRPr>
          </a:p>
        </p:txBody>
      </p:sp>
    </p:spTree>
    <p:extLst>
      <p:ext uri="{BB962C8B-B14F-4D97-AF65-F5344CB8AC3E}">
        <p14:creationId xmlns:p14="http://schemas.microsoft.com/office/powerpoint/2010/main" val="250993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28614" y="396943"/>
            <a:ext cx="11614074" cy="1325409"/>
          </a:xfrm>
        </p:spPr>
        <p:txBody>
          <a:bodyPr>
            <a:normAutofit/>
          </a:bodyPr>
          <a:lstStyle/>
          <a:p>
            <a:pPr algn="ctr"/>
            <a:r>
              <a:rPr lang="et-EE" sz="4010" dirty="0" err="1">
                <a:solidFill>
                  <a:srgbClr val="0000CC"/>
                </a:solidFill>
                <a:latin typeface="Aino Headline" panose="020B0303040504020204" pitchFamily="34" charset="0"/>
              </a:rPr>
              <a:t>ReM</a:t>
            </a:r>
            <a:r>
              <a:rPr lang="et-EE" sz="4010" dirty="0">
                <a:solidFill>
                  <a:srgbClr val="0000CC"/>
                </a:solidFill>
                <a:latin typeface="Aino Headline" panose="020B0303040504020204" pitchFamily="34" charset="0"/>
              </a:rPr>
              <a:t> VALITSEMISALA IT EELARVE </a:t>
            </a:r>
          </a:p>
        </p:txBody>
      </p:sp>
      <p:graphicFrame>
        <p:nvGraphicFramePr>
          <p:cNvPr id="3" name="Table 2">
            <a:extLst>
              <a:ext uri="{FF2B5EF4-FFF2-40B4-BE49-F238E27FC236}">
                <a16:creationId xmlns:a16="http://schemas.microsoft.com/office/drawing/2014/main" id="{F1A24BCE-3FAA-F19A-2E44-84A93CDFE7B2}"/>
              </a:ext>
            </a:extLst>
          </p:cNvPr>
          <p:cNvGraphicFramePr>
            <a:graphicFrameLocks noGrp="1"/>
          </p:cNvGraphicFramePr>
          <p:nvPr>
            <p:extLst>
              <p:ext uri="{D42A27DB-BD31-4B8C-83A1-F6EECF244321}">
                <p14:modId xmlns:p14="http://schemas.microsoft.com/office/powerpoint/2010/main" val="2782975569"/>
              </p:ext>
            </p:extLst>
          </p:nvPr>
        </p:nvGraphicFramePr>
        <p:xfrm>
          <a:off x="994610" y="2257515"/>
          <a:ext cx="3496845" cy="3379913"/>
        </p:xfrm>
        <a:graphic>
          <a:graphicData uri="http://schemas.openxmlformats.org/drawingml/2006/table">
            <a:tbl>
              <a:tblPr/>
              <a:tblGrid>
                <a:gridCol w="1950501">
                  <a:extLst>
                    <a:ext uri="{9D8B030D-6E8A-4147-A177-3AD203B41FA5}">
                      <a16:colId xmlns:a16="http://schemas.microsoft.com/office/drawing/2014/main" val="3574418206"/>
                    </a:ext>
                  </a:extLst>
                </a:gridCol>
                <a:gridCol w="1546344">
                  <a:extLst>
                    <a:ext uri="{9D8B030D-6E8A-4147-A177-3AD203B41FA5}">
                      <a16:colId xmlns:a16="http://schemas.microsoft.com/office/drawing/2014/main" val="1453845703"/>
                    </a:ext>
                  </a:extLst>
                </a:gridCol>
              </a:tblGrid>
              <a:tr h="253177">
                <a:tc gridSpan="2">
                  <a:txBody>
                    <a:bodyPr/>
                    <a:lstStyle/>
                    <a:p>
                      <a:pPr algn="ctr" fontAlgn="t"/>
                      <a:r>
                        <a:rPr lang="et-EE" sz="1400" b="1" i="0" u="none" strike="noStrike">
                          <a:solidFill>
                            <a:srgbClr val="040C0C"/>
                          </a:solidFill>
                          <a:effectLst/>
                          <a:highlight>
                            <a:srgbClr val="BDD7EE"/>
                          </a:highlight>
                          <a:latin typeface="Calibri" panose="020F0502020204030204" pitchFamily="34" charset="0"/>
                        </a:rPr>
                        <a:t>Liikide lõikes</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40C0C"/>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t-EE"/>
                    </a:p>
                  </a:txBody>
                  <a:tcPr/>
                </a:tc>
                <a:extLst>
                  <a:ext uri="{0D108BD9-81ED-4DB2-BD59-A6C34878D82A}">
                    <a16:rowId xmlns:a16="http://schemas.microsoft.com/office/drawing/2014/main" val="75863777"/>
                  </a:ext>
                </a:extLst>
              </a:tr>
              <a:tr h="253177">
                <a:tc>
                  <a:txBody>
                    <a:bodyPr/>
                    <a:lstStyle/>
                    <a:p>
                      <a:pPr algn="l" fontAlgn="t"/>
                      <a:r>
                        <a:rPr lang="et-EE" sz="1400" b="1" i="0" u="none" strike="noStrike">
                          <a:solidFill>
                            <a:srgbClr val="040C0C"/>
                          </a:solidFill>
                          <a:effectLst/>
                          <a:highlight>
                            <a:srgbClr val="BDD7EE"/>
                          </a:highlight>
                          <a:latin typeface="Calibri" panose="020F0502020204030204" pitchFamily="34" charset="0"/>
                        </a:rPr>
                        <a:t>Kokku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13 877 558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33828826"/>
                  </a:ext>
                </a:extLst>
              </a:tr>
              <a:tr h="253177">
                <a:tc>
                  <a:txBody>
                    <a:bodyPr/>
                    <a:lstStyle/>
                    <a:p>
                      <a:pPr algn="l" fontAlgn="t"/>
                      <a:r>
                        <a:rPr lang="et-EE" sz="1400" b="1" i="0" u="none" strike="noStrike">
                          <a:solidFill>
                            <a:srgbClr val="040C0C"/>
                          </a:solidFill>
                          <a:effectLst/>
                          <a:highlight>
                            <a:srgbClr val="BDD7EE"/>
                          </a:highlight>
                          <a:latin typeface="Calibri" panose="020F0502020204030204" pitchFamily="34" charset="0"/>
                        </a:rPr>
                        <a:t>Riigieelarve​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8 679 599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29136135"/>
                  </a:ext>
                </a:extLst>
              </a:tr>
              <a:tr h="253177">
                <a:tc>
                  <a:txBody>
                    <a:bodyPr/>
                    <a:lstStyle/>
                    <a:p>
                      <a:pPr algn="l" fontAlgn="t"/>
                      <a:r>
                        <a:rPr lang="et-EE" sz="1400" b="0" i="0" u="none" strike="noStrike" dirty="0" err="1">
                          <a:solidFill>
                            <a:srgbClr val="000000"/>
                          </a:solidFill>
                          <a:effectLst/>
                          <a:latin typeface="Calibri" panose="020F0502020204030204" pitchFamily="34" charset="0"/>
                        </a:rPr>
                        <a:t>Välistoetused</a:t>
                      </a:r>
                      <a:r>
                        <a:rPr lang="et-EE" sz="1400" b="0" i="0" u="none" strike="noStrike" dirty="0">
                          <a:solidFill>
                            <a:srgbClr val="000000"/>
                          </a:solidFill>
                          <a:effectLst/>
                          <a:latin typeface="Calibri" panose="020F0502020204030204" pitchFamily="34"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3 610 431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135679"/>
                  </a:ext>
                </a:extLst>
              </a:tr>
              <a:tr h="253177">
                <a:tc>
                  <a:txBody>
                    <a:bodyPr/>
                    <a:lstStyle/>
                    <a:p>
                      <a:pPr algn="l" fontAlgn="t"/>
                      <a:r>
                        <a:rPr lang="et-EE" sz="1400" b="0" i="0" u="none" strike="noStrike">
                          <a:solidFill>
                            <a:srgbClr val="000000"/>
                          </a:solidFill>
                          <a:effectLst/>
                          <a:latin typeface="Calibri" panose="020F0502020204030204" pitchFamily="34" charset="0"/>
                        </a:rPr>
                        <a:t>Muud​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1 587 528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658299"/>
                  </a:ext>
                </a:extLst>
              </a:tr>
              <a:tr h="253177">
                <a:tc>
                  <a:txBody>
                    <a:bodyPr/>
                    <a:lstStyle/>
                    <a:p>
                      <a:pPr algn="l" fontAlgn="t"/>
                      <a:endParaRPr lang="et-EE" sz="14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t-EE"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0624627"/>
                  </a:ext>
                </a:extLst>
              </a:tr>
              <a:tr h="430401">
                <a:tc gridSpan="2">
                  <a:txBody>
                    <a:bodyPr/>
                    <a:lstStyle/>
                    <a:p>
                      <a:pPr algn="ctr" fontAlgn="t"/>
                      <a:r>
                        <a:rPr lang="et-EE" sz="1400" b="1" i="0" u="none" strike="noStrike">
                          <a:solidFill>
                            <a:srgbClr val="040C0C"/>
                          </a:solidFill>
                          <a:effectLst/>
                          <a:highlight>
                            <a:srgbClr val="BDD7EE"/>
                          </a:highlight>
                          <a:latin typeface="Calibri" panose="020F0502020204030204" pitchFamily="34" charset="0"/>
                        </a:rPr>
                        <a:t>Majandusliku sisu lõikes</a:t>
                      </a:r>
                      <a:r>
                        <a:rPr lang="et-EE" sz="1400" b="0" i="0" u="none" strike="noStrike">
                          <a:solidFill>
                            <a:srgbClr val="000000"/>
                          </a:solidFill>
                          <a:effectLst/>
                          <a:highlight>
                            <a:srgbClr val="BDD7EE"/>
                          </a:highlight>
                          <a:latin typeface="Calibri" panose="020F0502020204030204" pitchFamily="34" charset="0"/>
                        </a:rPr>
                        <a:t>​</a:t>
                      </a:r>
                      <a:endParaRPr lang="et-EE" sz="1400" b="1" i="0" u="none" strike="noStrike">
                        <a:solidFill>
                          <a:srgbClr val="040C0C"/>
                        </a:solidFill>
                        <a:effectLst/>
                        <a:highlight>
                          <a:srgbClr val="BDD7EE"/>
                        </a:highligh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t-EE"/>
                    </a:p>
                  </a:txBody>
                  <a:tcPr/>
                </a:tc>
                <a:extLst>
                  <a:ext uri="{0D108BD9-81ED-4DB2-BD59-A6C34878D82A}">
                    <a16:rowId xmlns:a16="http://schemas.microsoft.com/office/drawing/2014/main" val="2496864145"/>
                  </a:ext>
                </a:extLst>
              </a:tr>
              <a:tr h="430401">
                <a:tc>
                  <a:txBody>
                    <a:bodyPr/>
                    <a:lstStyle/>
                    <a:p>
                      <a:pPr algn="l" fontAlgn="t"/>
                      <a:r>
                        <a:rPr lang="et-EE" sz="1400" b="1" i="0" u="none" strike="noStrike">
                          <a:solidFill>
                            <a:srgbClr val="040C0C"/>
                          </a:solidFill>
                          <a:effectLst/>
                          <a:highlight>
                            <a:srgbClr val="BDD7EE"/>
                          </a:highlight>
                          <a:latin typeface="Calibri" panose="020F0502020204030204" pitchFamily="34" charset="0"/>
                        </a:rPr>
                        <a:t>Kokku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a:solidFill>
                            <a:srgbClr val="000000"/>
                          </a:solidFill>
                          <a:effectLst/>
                          <a:highlight>
                            <a:srgbClr val="BDD7EE"/>
                          </a:highlight>
                          <a:latin typeface="Calibri" panose="020F0502020204030204" pitchFamily="34" charset="0"/>
                        </a:rPr>
                        <a:t>13 877 558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11960590"/>
                  </a:ext>
                </a:extLst>
              </a:tr>
              <a:tr h="253177">
                <a:tc>
                  <a:txBody>
                    <a:bodyPr/>
                    <a:lstStyle/>
                    <a:p>
                      <a:pPr algn="l" fontAlgn="t"/>
                      <a:r>
                        <a:rPr lang="et-EE" sz="1400" b="1" i="0" u="none" strike="noStrike">
                          <a:solidFill>
                            <a:srgbClr val="040C0C"/>
                          </a:solidFill>
                          <a:effectLst/>
                          <a:highlight>
                            <a:srgbClr val="BDD7EE"/>
                          </a:highlight>
                          <a:latin typeface="Calibri" panose="020F0502020204030204" pitchFamily="34" charset="0"/>
                        </a:rPr>
                        <a:t>Investeeringud​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t"/>
                      <a:r>
                        <a:rPr lang="et-EE" sz="1400" b="1" i="0" u="none" strike="noStrike" dirty="0">
                          <a:solidFill>
                            <a:srgbClr val="000000"/>
                          </a:solidFill>
                          <a:effectLst/>
                          <a:highlight>
                            <a:srgbClr val="BDD7EE"/>
                          </a:highlight>
                          <a:latin typeface="Calibri" panose="020F0502020204030204" pitchFamily="34" charset="0"/>
                        </a:rPr>
                        <a:t>6 661 579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10466136"/>
                  </a:ext>
                </a:extLst>
              </a:tr>
              <a:tr h="253177">
                <a:tc>
                  <a:txBody>
                    <a:bodyPr/>
                    <a:lstStyle/>
                    <a:p>
                      <a:pPr algn="l" fontAlgn="t"/>
                      <a:r>
                        <a:rPr lang="et-EE" sz="1400" b="0" i="0" u="none" strike="noStrike" dirty="0">
                          <a:solidFill>
                            <a:srgbClr val="000000"/>
                          </a:solidFill>
                          <a:effectLst/>
                          <a:latin typeface="Calibri" panose="020F0502020204030204" pitchFamily="34" charset="0"/>
                        </a:rPr>
                        <a:t>Tööjõukulud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dirty="0">
                          <a:solidFill>
                            <a:srgbClr val="000000"/>
                          </a:solidFill>
                          <a:effectLst/>
                          <a:latin typeface="Calibri" panose="020F0502020204030204" pitchFamily="34" charset="0"/>
                        </a:rPr>
                        <a:t>4 315 079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3561668"/>
                  </a:ext>
                </a:extLst>
              </a:tr>
              <a:tr h="253177">
                <a:tc>
                  <a:txBody>
                    <a:bodyPr/>
                    <a:lstStyle/>
                    <a:p>
                      <a:pPr algn="l" fontAlgn="t"/>
                      <a:r>
                        <a:rPr lang="et-EE" sz="1400" b="0" i="0" u="none" strike="noStrike">
                          <a:solidFill>
                            <a:srgbClr val="000000"/>
                          </a:solidFill>
                          <a:effectLst/>
                          <a:latin typeface="Calibri" panose="020F0502020204030204" pitchFamily="34" charset="0"/>
                        </a:rPr>
                        <a:t>​Majandamiskulud​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a:solidFill>
                            <a:srgbClr val="000000"/>
                          </a:solidFill>
                          <a:effectLst/>
                          <a:latin typeface="Calibri" panose="020F0502020204030204" pitchFamily="34" charset="0"/>
                        </a:rPr>
                        <a:t>2 896 900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600749"/>
                  </a:ext>
                </a:extLst>
              </a:tr>
              <a:tr h="240518">
                <a:tc>
                  <a:txBody>
                    <a:bodyPr/>
                    <a:lstStyle/>
                    <a:p>
                      <a:pPr algn="l" fontAlgn="t"/>
                      <a:r>
                        <a:rPr lang="et-EE" sz="1400" b="0" i="0" u="none" strike="noStrike">
                          <a:solidFill>
                            <a:srgbClr val="000000"/>
                          </a:solidFill>
                          <a:effectLst/>
                          <a:latin typeface="Calibri" panose="020F0502020204030204" pitchFamily="34" charset="0"/>
                        </a:rPr>
                        <a:t>​Toetused ja muud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400" b="0" i="0" u="none" strike="noStrike" dirty="0">
                          <a:solidFill>
                            <a:srgbClr val="000000"/>
                          </a:solidFill>
                          <a:effectLst/>
                          <a:latin typeface="Calibri" panose="020F0502020204030204" pitchFamily="34" charset="0"/>
                        </a:rPr>
                        <a:t>4 000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836546"/>
                  </a:ext>
                </a:extLst>
              </a:tr>
            </a:tbl>
          </a:graphicData>
        </a:graphic>
      </p:graphicFrame>
      <p:graphicFrame>
        <p:nvGraphicFramePr>
          <p:cNvPr id="4" name="Diagramm 22">
            <a:extLst>
              <a:ext uri="{FF2B5EF4-FFF2-40B4-BE49-F238E27FC236}">
                <a16:creationId xmlns:a16="http://schemas.microsoft.com/office/drawing/2014/main" id="{CCB4ECD8-DA37-3188-BF54-C7148E6D24D5}"/>
              </a:ext>
            </a:extLst>
          </p:cNvPr>
          <p:cNvGraphicFramePr>
            <a:graphicFrameLocks/>
          </p:cNvGraphicFramePr>
          <p:nvPr>
            <p:extLst>
              <p:ext uri="{D42A27DB-BD31-4B8C-83A1-F6EECF244321}">
                <p14:modId xmlns:p14="http://schemas.microsoft.com/office/powerpoint/2010/main" val="2005052144"/>
              </p:ext>
            </p:extLst>
          </p:nvPr>
        </p:nvGraphicFramePr>
        <p:xfrm>
          <a:off x="3993636" y="3785488"/>
          <a:ext cx="4952137" cy="3000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32">
            <a:extLst>
              <a:ext uri="{FF2B5EF4-FFF2-40B4-BE49-F238E27FC236}">
                <a16:creationId xmlns:a16="http://schemas.microsoft.com/office/drawing/2014/main" id="{0C5C436E-3F8F-A287-5820-A92134A18667}"/>
              </a:ext>
            </a:extLst>
          </p:cNvPr>
          <p:cNvGraphicFramePr>
            <a:graphicFrameLocks/>
          </p:cNvGraphicFramePr>
          <p:nvPr>
            <p:extLst>
              <p:ext uri="{D42A27DB-BD31-4B8C-83A1-F6EECF244321}">
                <p14:modId xmlns:p14="http://schemas.microsoft.com/office/powerpoint/2010/main" val="2499669090"/>
              </p:ext>
            </p:extLst>
          </p:nvPr>
        </p:nvGraphicFramePr>
        <p:xfrm>
          <a:off x="7490481" y="1355938"/>
          <a:ext cx="4590017" cy="3109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8809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505" y="1768588"/>
            <a:ext cx="10514991" cy="2756344"/>
          </a:xfrm>
        </p:spPr>
        <p:txBody>
          <a:bodyPr vert="horz" lIns="91440" tIns="45720" rIns="91440" bIns="45720" rtlCol="0" anchor="ctr">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812" dirty="0">
                <a:solidFill>
                  <a:srgbClr val="0000CC"/>
                </a:solidFill>
                <a:latin typeface="Aino Headline" panose="020B0303040504020204" pitchFamily="34" charset="0"/>
              </a:rPr>
              <a:t>ÜLDVAADE</a:t>
            </a:r>
          </a:p>
        </p:txBody>
      </p:sp>
    </p:spTree>
    <p:extLst>
      <p:ext uri="{BB962C8B-B14F-4D97-AF65-F5344CB8AC3E}">
        <p14:creationId xmlns:p14="http://schemas.microsoft.com/office/powerpoint/2010/main" val="44452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3644" y="-1"/>
            <a:ext cx="11793732" cy="411619"/>
          </a:xfrm>
        </p:spPr>
        <p:txBody>
          <a:bodyPr vert="horz" lIns="91440" tIns="45720" rIns="91440" bIns="45720" rtlCol="0" anchor="ctr">
            <a:noAutofit/>
          </a:bodyPr>
          <a:lstStyle/>
          <a:p>
            <a:pPr algn="ctr" defTabSz="458343"/>
            <a:r>
              <a:rPr lang="et-EE" sz="2800" dirty="0">
                <a:solidFill>
                  <a:srgbClr val="0000CC"/>
                </a:solidFill>
                <a:latin typeface="Aino Headline" panose="020B0303040504020204" pitchFamily="34" charset="0"/>
                <a:ea typeface="+mn-ea"/>
                <a:cs typeface="+mn-cs"/>
              </a:rPr>
              <a:t>RUUMIINFO DIGIPÖÖRE   2024-2029    PIKK PLAAN</a:t>
            </a:r>
          </a:p>
        </p:txBody>
      </p:sp>
      <p:graphicFrame>
        <p:nvGraphicFramePr>
          <p:cNvPr id="11" name="Sisu kohatäide 10"/>
          <p:cNvGraphicFramePr>
            <a:graphicFrameLocks noGrp="1"/>
          </p:cNvGraphicFramePr>
          <p:nvPr>
            <p:ph idx="1"/>
          </p:nvPr>
        </p:nvGraphicFramePr>
        <p:xfrm>
          <a:off x="-35034" y="324068"/>
          <a:ext cx="12218135" cy="6561758"/>
        </p:xfrm>
        <a:graphic>
          <a:graphicData uri="http://schemas.openxmlformats.org/drawingml/2006/table">
            <a:tbl>
              <a:tblPr firstRow="1" firstCol="1" bandRow="1"/>
              <a:tblGrid>
                <a:gridCol w="4467616">
                  <a:extLst>
                    <a:ext uri="{9D8B030D-6E8A-4147-A177-3AD203B41FA5}">
                      <a16:colId xmlns:a16="http://schemas.microsoft.com/office/drawing/2014/main" val="1078582206"/>
                    </a:ext>
                  </a:extLst>
                </a:gridCol>
                <a:gridCol w="3770267">
                  <a:extLst>
                    <a:ext uri="{9D8B030D-6E8A-4147-A177-3AD203B41FA5}">
                      <a16:colId xmlns:a16="http://schemas.microsoft.com/office/drawing/2014/main" val="540222432"/>
                    </a:ext>
                  </a:extLst>
                </a:gridCol>
                <a:gridCol w="3980252">
                  <a:extLst>
                    <a:ext uri="{9D8B030D-6E8A-4147-A177-3AD203B41FA5}">
                      <a16:colId xmlns:a16="http://schemas.microsoft.com/office/drawing/2014/main" val="89925652"/>
                    </a:ext>
                  </a:extLst>
                </a:gridCol>
              </a:tblGrid>
              <a:tr h="399396">
                <a:tc gridSpan="3">
                  <a:txBody>
                    <a:bodyPr/>
                    <a:lstStyle/>
                    <a:p>
                      <a:pPr>
                        <a:lnSpc>
                          <a:spcPct val="107000"/>
                        </a:lnSpc>
                        <a:spcAft>
                          <a:spcPts val="0"/>
                        </a:spcAft>
                      </a:pPr>
                      <a:r>
                        <a:rPr lang="et-EE" sz="1100" b="1" dirty="0">
                          <a:solidFill>
                            <a:srgbClr val="0000FF"/>
                          </a:solidFill>
                          <a:effectLst/>
                          <a:latin typeface="+mn-lt"/>
                          <a:ea typeface="Calibri"/>
                          <a:cs typeface="Times New Roman"/>
                        </a:rPr>
                        <a:t>1. Valitsemisala digipöörde eesmärk:</a:t>
                      </a:r>
                      <a:r>
                        <a:rPr lang="et-EE" sz="1100" b="0" dirty="0">
                          <a:solidFill>
                            <a:srgbClr val="0000FF"/>
                          </a:solidFill>
                          <a:effectLst/>
                          <a:latin typeface="+mn-lt"/>
                          <a:ea typeface="Calibri"/>
                          <a:cs typeface="Times New Roman"/>
                        </a:rPr>
                        <a:t>  </a:t>
                      </a:r>
                      <a:r>
                        <a:rPr lang="et-EE" sz="1100" b="1" i="0" u="none" strike="noStrike" noProof="0" dirty="0">
                          <a:solidFill>
                            <a:schemeClr val="tx1"/>
                          </a:solidFill>
                          <a:effectLst/>
                        </a:rPr>
                        <a:t>Kaasaegsete 2D ja 3D maa- ja ruumiandmete ja -teenuste tagamine </a:t>
                      </a:r>
                      <a:r>
                        <a:rPr lang="et-EE" sz="1100" b="0" i="0" u="none" strike="noStrike" noProof="0" dirty="0">
                          <a:solidFill>
                            <a:schemeClr val="tx1"/>
                          </a:solidFill>
                          <a:effectLst/>
                        </a:rPr>
                        <a:t>kvaliteetse elukeskkonna ja regionaalarengu toetamiseks</a:t>
                      </a:r>
                      <a:r>
                        <a:rPr lang="et-EE" sz="1100" b="1" i="0" u="none" strike="noStrike" noProof="0" dirty="0">
                          <a:solidFill>
                            <a:schemeClr val="tx1"/>
                          </a:solidFill>
                          <a:effectLst/>
                        </a:rPr>
                        <a:t>. </a:t>
                      </a:r>
                      <a:endParaRPr lang="et-EE" sz="1100" b="0" dirty="0">
                        <a:solidFill>
                          <a:schemeClr val="tx1"/>
                        </a:solidFill>
                        <a:effectLst/>
                        <a:latin typeface="+mn-lt"/>
                        <a:cs typeface="Times New Roman"/>
                      </a:endParaRPr>
                    </a:p>
                    <a:p>
                      <a:pPr lvl="0">
                        <a:lnSpc>
                          <a:spcPct val="107000"/>
                        </a:lnSpc>
                        <a:spcAft>
                          <a:spcPts val="0"/>
                        </a:spcAft>
                        <a:buNone/>
                      </a:pPr>
                      <a:r>
                        <a:rPr lang="et-EE" sz="1100" b="1" i="0" u="none" strike="noStrike" noProof="0" dirty="0">
                          <a:solidFill>
                            <a:schemeClr val="tx1"/>
                          </a:solidFill>
                          <a:effectLst/>
                          <a:latin typeface="Calibri"/>
                        </a:rPr>
                        <a:t>                                                                     Mõttelaadi pööre</a:t>
                      </a:r>
                      <a:r>
                        <a:rPr lang="et-EE" sz="1100" b="0" i="0" u="none" strike="noStrike" noProof="0" dirty="0">
                          <a:solidFill>
                            <a:schemeClr val="tx1"/>
                          </a:solidFill>
                          <a:effectLst/>
                          <a:latin typeface="Calibri"/>
                        </a:rPr>
                        <a:t> kaardilahendustest tehisintellekti ja digitaalsete kaksikuteni.</a:t>
                      </a:r>
                      <a:endParaRPr lang="et-EE" sz="1100" b="0" dirty="0">
                        <a:solidFill>
                          <a:schemeClr val="tx1"/>
                        </a:solidFill>
                        <a:effectLst/>
                        <a:latin typeface="+mn-lt"/>
                        <a:ea typeface="Calibri" panose="020F0502020204030204" pitchFamily="34" charset="0"/>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1100" b="0">
                        <a:solidFill>
                          <a:schemeClr val="tx1"/>
                        </a:solidFill>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509036">
                <a:tc>
                  <a:txBody>
                    <a:bodyPr/>
                    <a:lstStyle/>
                    <a:p>
                      <a:pPr>
                        <a:lnSpc>
                          <a:spcPct val="107000"/>
                        </a:lnSpc>
                        <a:spcAft>
                          <a:spcPts val="0"/>
                        </a:spcAft>
                      </a:pPr>
                      <a:r>
                        <a:rPr lang="et-EE" sz="1100" b="1" dirty="0">
                          <a:solidFill>
                            <a:srgbClr val="0000FF"/>
                          </a:solidFill>
                          <a:effectLst/>
                          <a:latin typeface="+mn-lt"/>
                          <a:ea typeface="Times New Roman" panose="02020603050405020304" pitchFamily="18" charset="0"/>
                          <a:cs typeface="Times New Roman"/>
                        </a:rPr>
                        <a:t>2. Hetkeolukord (AS-IS)</a:t>
                      </a:r>
                    </a:p>
                    <a:p>
                      <a:pPr marL="171450" marR="0" lvl="0" indent="-171450" algn="l">
                        <a:lnSpc>
                          <a:spcPct val="107000"/>
                        </a:lnSpc>
                        <a:spcBef>
                          <a:spcPts val="0"/>
                        </a:spcBef>
                        <a:spcAft>
                          <a:spcPts val="0"/>
                        </a:spcAft>
                        <a:buClr>
                          <a:srgbClr val="000000"/>
                        </a:buClr>
                        <a:buFont typeface="Arial,Sans-Serif" panose="020B0604020202020204" pitchFamily="34" charset="0"/>
                        <a:buChar char="•"/>
                      </a:pPr>
                      <a:r>
                        <a:rPr lang="et-EE" sz="1100" b="0" i="0" u="none" strike="noStrike" baseline="0" noProof="0" dirty="0">
                          <a:solidFill>
                            <a:schemeClr val="tx1"/>
                          </a:solidFill>
                          <a:effectLst/>
                          <a:latin typeface="Calibri"/>
                        </a:rPr>
                        <a:t>Avalikus sektoris on paralleelselt kasutusel erinevad, omavahel halvasti ühilduvad vananenud tehnoloogiad, puudub </a:t>
                      </a:r>
                      <a:r>
                        <a:rPr lang="et-EE" sz="1100" b="0" i="0" u="none" strike="noStrike" baseline="0" noProof="0" dirty="0" err="1">
                          <a:solidFill>
                            <a:schemeClr val="tx1"/>
                          </a:solidFill>
                          <a:effectLst/>
                          <a:latin typeface="Calibri"/>
                        </a:rPr>
                        <a:t>teekonnaanalüütika</a:t>
                      </a:r>
                      <a:r>
                        <a:rPr lang="et-EE" sz="1100" b="0" i="0" u="none" strike="noStrike" baseline="0" noProof="0" dirty="0">
                          <a:solidFill>
                            <a:schemeClr val="tx1"/>
                          </a:solidFill>
                          <a:effectLst/>
                          <a:latin typeface="Calibri"/>
                        </a:rPr>
                        <a:t>.</a:t>
                      </a:r>
                      <a:endParaRPr lang="et-EE" sz="1100" b="0" i="0" u="none" strike="noStrike" baseline="0" noProof="0" dirty="0">
                        <a:solidFill>
                          <a:srgbClr val="000000"/>
                        </a:solidFill>
                        <a:effectLst/>
                        <a:latin typeface="Calibri"/>
                      </a:endParaRPr>
                    </a:p>
                    <a:p>
                      <a:pPr marL="171450" marR="0" lvl="0" indent="-171450" algn="l">
                        <a:lnSpc>
                          <a:spcPct val="107000"/>
                        </a:lnSpc>
                        <a:spcBef>
                          <a:spcPts val="0"/>
                        </a:spcBef>
                        <a:spcAft>
                          <a:spcPts val="0"/>
                        </a:spcAft>
                        <a:buClr>
                          <a:srgbClr val="000000"/>
                        </a:buClr>
                        <a:buFont typeface="Arial,Sans-Serif" panose="020B0604020202020204" pitchFamily="34" charset="0"/>
                        <a:buChar char="•"/>
                      </a:pPr>
                      <a:r>
                        <a:rPr lang="et-EE" sz="1100" b="0" i="0" u="none" strike="noStrike" baseline="0" noProof="0" dirty="0">
                          <a:solidFill>
                            <a:schemeClr val="tx1"/>
                          </a:solidFill>
                          <a:effectLst/>
                          <a:latin typeface="Calibri"/>
                        </a:rPr>
                        <a:t>Vaja on teha kesksed ruumiinfo 2D/3D digikaksik, andmeteenused ja tarkvaralahendused (sh </a:t>
                      </a:r>
                      <a:r>
                        <a:rPr lang="et-EE" sz="1100" b="0" i="0" u="none" strike="noStrike" baseline="0" noProof="0" dirty="0" err="1">
                          <a:solidFill>
                            <a:schemeClr val="tx1"/>
                          </a:solidFill>
                          <a:effectLst/>
                          <a:latin typeface="Calibri"/>
                        </a:rPr>
                        <a:t>kaugseire</a:t>
                      </a:r>
                      <a:r>
                        <a:rPr lang="et-EE" sz="1100" b="0" i="0" u="none" strike="noStrike" baseline="0" noProof="0" dirty="0">
                          <a:solidFill>
                            <a:schemeClr val="tx1"/>
                          </a:solidFill>
                          <a:effectLst/>
                          <a:latin typeface="Calibri"/>
                        </a:rPr>
                        <a:t>, ETAK, AKS, MTP, E-EP, PLANIS, MAPIS).</a:t>
                      </a:r>
                      <a:endParaRPr lang="et-EE" sz="1100" b="0" i="0" u="none" strike="noStrike" baseline="0" noProof="0" dirty="0">
                        <a:solidFill>
                          <a:srgbClr val="000000"/>
                        </a:solidFill>
                        <a:effectLst/>
                        <a:latin typeface="Calibri"/>
                      </a:endParaRPr>
                    </a:p>
                    <a:p>
                      <a:pPr marL="171450" indent="-171450">
                        <a:lnSpc>
                          <a:spcPct val="107000"/>
                        </a:lnSpc>
                        <a:spcAft>
                          <a:spcPts val="0"/>
                        </a:spcAft>
                        <a:buFont typeface="Arial" panose="020B0604020202020204" pitchFamily="34" charset="0"/>
                        <a:buChar char="•"/>
                      </a:pPr>
                      <a:r>
                        <a:rPr lang="et-EE" sz="1100" b="0" baseline="0" dirty="0">
                          <a:solidFill>
                            <a:schemeClr val="tx1"/>
                          </a:solidFill>
                          <a:effectLst/>
                          <a:latin typeface="+mn-lt"/>
                          <a:ea typeface="Calibri"/>
                          <a:cs typeface="Times New Roman"/>
                        </a:rPr>
                        <a:t>Mõõdikud: GEO3D analüüsi fookusgruppide vajaduste kohaselt u</a:t>
                      </a:r>
                      <a:r>
                        <a:rPr lang="et-EE" sz="1100" kern="1200" dirty="0">
                          <a:solidFill>
                            <a:schemeClr val="tx1"/>
                          </a:solidFill>
                          <a:effectLst/>
                          <a:latin typeface="+mn-lt"/>
                          <a:ea typeface="+mn-ea"/>
                          <a:cs typeface="+mn-cs"/>
                        </a:rPr>
                        <a:t>ued ja täiendatud digiteenused, -tooted ja -protsessid</a:t>
                      </a:r>
                      <a:endParaRPr lang="et-EE" sz="1100" b="0" baseline="0" dirty="0">
                        <a:solidFill>
                          <a:schemeClr val="tx1"/>
                        </a:solidFill>
                        <a:effectLst/>
                        <a:latin typeface="+mn-lt"/>
                        <a:ea typeface="+mn-ea"/>
                        <a:cs typeface="Times New Roman"/>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Käsitöö ei ole jätkusuutlik, vaja on kasutusele võtta tehisintellekt.</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dirty="0" err="1">
                          <a:solidFill>
                            <a:schemeClr val="tx1"/>
                          </a:solidFill>
                          <a:effectLst/>
                          <a:latin typeface="+mn-lt"/>
                          <a:ea typeface="+mn-ea"/>
                          <a:cs typeface="+mn-cs"/>
                        </a:rPr>
                        <a:t>Ühildumatute</a:t>
                      </a:r>
                      <a:r>
                        <a:rPr lang="et-EE" sz="1100" kern="1200" dirty="0">
                          <a:solidFill>
                            <a:schemeClr val="tx1"/>
                          </a:solidFill>
                          <a:effectLst/>
                          <a:latin typeface="+mn-lt"/>
                          <a:ea typeface="+mn-ea"/>
                          <a:cs typeface="+mn-cs"/>
                        </a:rPr>
                        <a:t> ruumiandmetarkvarade arendamine ei ole jätkusuutlik.</a:t>
                      </a:r>
                    </a:p>
                    <a:p>
                      <a:pPr marL="171450" marR="0" lvl="0" indent="-171450" algn="l" rtl="0" eaLnBrk="1" fontAlgn="auto" latinLnBrk="0" hangingPunct="1">
                        <a:lnSpc>
                          <a:spcPct val="107000"/>
                        </a:lnSpc>
                        <a:spcAft>
                          <a:spcPts val="0"/>
                        </a:spcAft>
                        <a:buClr>
                          <a:srgbClr val="000000"/>
                        </a:buClr>
                        <a:buSzTx/>
                        <a:buFont typeface="Arial,Sans-Serif" panose="020B0604020202020204" pitchFamily="34" charset="0"/>
                        <a:buChar char="•"/>
                      </a:pPr>
                      <a:r>
                        <a:rPr lang="et-EE" sz="1100" kern="1200" dirty="0">
                          <a:solidFill>
                            <a:schemeClr val="tx1"/>
                          </a:solidFill>
                          <a:effectLst/>
                          <a:latin typeface="+mn-lt"/>
                          <a:ea typeface="+mn-ea"/>
                          <a:cs typeface="+mn-cs"/>
                        </a:rPr>
                        <a:t>2023. aastal tehtud: KMH digipöörde tegevused: </a:t>
                      </a:r>
                      <a:r>
                        <a:rPr lang="et-EE" sz="1100" b="0" i="0" u="none" strike="noStrike" kern="1200" noProof="0" dirty="0">
                          <a:solidFill>
                            <a:srgbClr val="000000"/>
                          </a:solidFill>
                          <a:effectLst/>
                          <a:latin typeface="Calibri"/>
                          <a:hlinkClick r:id="rId3"/>
                        </a:rPr>
                        <a:t>Geo3D ärianalüüs</a:t>
                      </a:r>
                      <a:r>
                        <a:rPr lang="et-EE" sz="1100" b="0" i="0" u="none" strike="noStrike" kern="1200" noProof="0" dirty="0">
                          <a:solidFill>
                            <a:schemeClr val="tx1"/>
                          </a:solidFill>
                          <a:effectLst/>
                          <a:latin typeface="Calibri"/>
                        </a:rPr>
                        <a:t> ja </a:t>
                      </a:r>
                      <a:r>
                        <a:rPr lang="et-EE" sz="1100" b="0" i="0" u="none" strike="noStrike" kern="1200" noProof="0" dirty="0">
                          <a:solidFill>
                            <a:schemeClr val="tx1"/>
                          </a:solidFill>
                          <a:effectLst/>
                          <a:latin typeface="Calibri"/>
                          <a:hlinkClick r:id="rId4"/>
                        </a:rPr>
                        <a:t>AKS ärianalüüs</a:t>
                      </a:r>
                      <a:r>
                        <a:rPr lang="et-EE" sz="1100" b="0" i="0" u="none" strike="noStrike" kern="1200" noProof="0" dirty="0">
                          <a:solidFill>
                            <a:schemeClr val="tx1"/>
                          </a:solidFill>
                          <a:effectLst/>
                          <a:latin typeface="Calibri"/>
                        </a:rPr>
                        <a:t>, sõlmitud AKS raamhange (töi</a:t>
                      </a:r>
                      <a:r>
                        <a:rPr lang="et-EE" sz="1100" b="0" i="0" u="none" strike="noStrike" kern="1200" noProof="0" dirty="0">
                          <a:solidFill>
                            <a:schemeClr val="tx1"/>
                          </a:solidFill>
                          <a:effectLst/>
                          <a:latin typeface="Calibri"/>
                          <a:ea typeface="+mn-ea"/>
                          <a:cs typeface="+mn-cs"/>
                        </a:rPr>
                        <a:t>d: 31 320€).</a:t>
                      </a:r>
                      <a:endParaRPr lang="en-US" sz="1100" b="0" i="0" u="none" strike="noStrike" kern="1200" noProof="0" dirty="0">
                        <a:solidFill>
                          <a:schemeClr val="tx1"/>
                        </a:solidFill>
                        <a:effectLst/>
                        <a:latin typeface="Calibri"/>
                        <a:ea typeface="+mn-ea"/>
                        <a:cs typeface="+mn-cs"/>
                      </a:endParaRPr>
                    </a:p>
                    <a:p>
                      <a:pPr marL="171450" marR="0" indent="-171450" algn="l">
                        <a:lnSpc>
                          <a:spcPct val="107000"/>
                        </a:lnSpc>
                        <a:spcBef>
                          <a:spcPts val="0"/>
                        </a:spcBef>
                        <a:spcAft>
                          <a:spcPts val="0"/>
                        </a:spcAft>
                        <a:buClr>
                          <a:srgbClr val="000000"/>
                        </a:buClr>
                        <a:buFont typeface="Arial,Sans-Serif" panose="020B0604020202020204" pitchFamily="34" charset="0"/>
                        <a:buChar char="•"/>
                      </a:pPr>
                      <a:r>
                        <a:rPr lang="et-EE" sz="1100" b="0" i="0" u="none" strike="noStrike" baseline="0" noProof="0" dirty="0">
                          <a:solidFill>
                            <a:schemeClr val="tx1"/>
                          </a:solidFill>
                          <a:effectLst/>
                          <a:latin typeface="Calibri"/>
                        </a:rPr>
                        <a:t>Turu-uuringu </a:t>
                      </a:r>
                      <a:r>
                        <a:rPr lang="et-EE" sz="1100" b="0" i="0" u="none" strike="noStrike" baseline="0" noProof="0" dirty="0" err="1">
                          <a:solidFill>
                            <a:schemeClr val="tx1"/>
                          </a:solidFill>
                          <a:effectLst/>
                          <a:latin typeface="Calibri"/>
                        </a:rPr>
                        <a:t>persoona</a:t>
                      </a:r>
                      <a:r>
                        <a:rPr lang="et-EE" sz="1100" b="0" i="0" u="none" strike="noStrike" baseline="0" noProof="0" dirty="0">
                          <a:solidFill>
                            <a:schemeClr val="tx1"/>
                          </a:solidFill>
                          <a:effectLst/>
                          <a:latin typeface="Calibri"/>
                        </a:rPr>
                        <a:t>-intervjuude järgi soovijad kasutajad kvaliteetsest asukohaotsingust liikuda edasi teekonnaotsingusse, samuti digitaalset kiirelt uuenevat kaksikut mida riigil ei ole veel olemas. </a:t>
                      </a:r>
                      <a:endParaRPr lang="en-US" sz="1100" b="0" i="0" u="none" strike="noStrike" baseline="0" noProof="0" dirty="0">
                        <a:solidFill>
                          <a:srgbClr val="000000"/>
                        </a:solidFill>
                        <a:effectLst/>
                        <a:latin typeface="Calibri"/>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3. Tulevik (TO-BE)</a:t>
                      </a:r>
                    </a:p>
                    <a:p>
                      <a:pPr marL="171450" indent="-171450">
                        <a:lnSpc>
                          <a:spcPct val="107000"/>
                        </a:lnSpc>
                        <a:spcAft>
                          <a:spcPts val="0"/>
                        </a:spcAft>
                        <a:buFont typeface="Arial" panose="020B0604020202020204" pitchFamily="34" charset="0"/>
                        <a:buChar char="•"/>
                      </a:pPr>
                      <a:r>
                        <a:rPr lang="et-EE" sz="1100" b="1" kern="1200" dirty="0">
                          <a:solidFill>
                            <a:schemeClr val="tx1"/>
                          </a:solidFill>
                          <a:effectLst/>
                          <a:latin typeface="+mn-lt"/>
                          <a:ea typeface="Calibri"/>
                          <a:cs typeface="Times New Roman"/>
                        </a:rPr>
                        <a:t>Väärtuspakkumine: </a:t>
                      </a:r>
                      <a:r>
                        <a:rPr lang="et-EE" sz="1100" kern="1200" dirty="0">
                          <a:solidFill>
                            <a:schemeClr val="tx1"/>
                          </a:solidFill>
                          <a:effectLst/>
                          <a:latin typeface="+mn-lt"/>
                          <a:ea typeface="Calibri"/>
                          <a:cs typeface="Times New Roman"/>
                        </a:rPr>
                        <a:t>Uue 2D/3D keskse lahenduse arendus ja </a:t>
                      </a:r>
                      <a:r>
                        <a:rPr lang="et-EE" sz="1100" kern="1200" dirty="0" err="1">
                          <a:solidFill>
                            <a:schemeClr val="tx1"/>
                          </a:solidFill>
                          <a:effectLst/>
                          <a:latin typeface="+mn-lt"/>
                          <a:ea typeface="Calibri"/>
                          <a:cs typeface="Times New Roman"/>
                        </a:rPr>
                        <a:t>ülalhoid</a:t>
                      </a:r>
                      <a:r>
                        <a:rPr lang="et-EE" sz="1100" kern="1200" dirty="0">
                          <a:solidFill>
                            <a:schemeClr val="tx1"/>
                          </a:solidFill>
                          <a:effectLst/>
                          <a:latin typeface="+mn-lt"/>
                          <a:ea typeface="Calibri"/>
                          <a:cs typeface="Times New Roman"/>
                        </a:rPr>
                        <a:t> tagab uue jätkusuutliku ruumiinfo baasi teenustele. </a:t>
                      </a:r>
                    </a:p>
                    <a:p>
                      <a:pPr marL="0" lvl="0" indent="0" algn="l">
                        <a:lnSpc>
                          <a:spcPct val="100000"/>
                        </a:lnSpc>
                        <a:spcBef>
                          <a:spcPts val="0"/>
                        </a:spcBef>
                        <a:spcAft>
                          <a:spcPts val="0"/>
                        </a:spcAft>
                        <a:buFont typeface="Arial" panose="020B0604020202020204" pitchFamily="34" charset="0"/>
                        <a:buChar char="•"/>
                      </a:pPr>
                      <a:r>
                        <a:rPr lang="et-EE" sz="1100" b="0" i="0" u="none" strike="noStrike" kern="1200" noProof="0" dirty="0">
                          <a:solidFill>
                            <a:schemeClr val="tx1"/>
                          </a:solidFill>
                          <a:effectLst/>
                        </a:rPr>
                        <a:t>Kvaliteetne ruumiinfo on eeldus elukaare sündmusteenustele; </a:t>
                      </a:r>
                      <a:endParaRPr lang="et-EE" dirty="0"/>
                    </a:p>
                    <a:p>
                      <a:pPr marL="0" lvl="0" indent="0" algn="l">
                        <a:lnSpc>
                          <a:spcPct val="100000"/>
                        </a:lnSpc>
                        <a:spcBef>
                          <a:spcPts val="0"/>
                        </a:spcBef>
                        <a:spcAft>
                          <a:spcPts val="0"/>
                        </a:spcAft>
                        <a:buFont typeface="Arial" panose="020B0604020202020204" pitchFamily="34" charset="0"/>
                        <a:buChar char="•"/>
                      </a:pPr>
                      <a:r>
                        <a:rPr lang="et-EE" sz="1100" b="0" i="0" u="none" strike="noStrike" kern="1200" noProof="0" dirty="0">
                          <a:solidFill>
                            <a:schemeClr val="tx1"/>
                          </a:solidFill>
                          <a:effectLst/>
                        </a:rPr>
                        <a:t>Digiühiskonna nõuete kohased lahendused. Erasektori teenuseid kombinatsioonis avalike teenustega. Luuakse ühtne 2D/3D digitaalne kaksik, virtuaalreaalsus </a:t>
                      </a:r>
                      <a:endParaRPr lang="et-EE" dirty="0"/>
                    </a:p>
                    <a:p>
                      <a:pPr marL="0" lvl="0" indent="0" algn="l">
                        <a:lnSpc>
                          <a:spcPct val="100000"/>
                        </a:lnSpc>
                        <a:spcBef>
                          <a:spcPts val="0"/>
                        </a:spcBef>
                        <a:spcAft>
                          <a:spcPts val="0"/>
                        </a:spcAft>
                        <a:buFont typeface="Arial" panose="020B0604020202020204" pitchFamily="34" charset="0"/>
                        <a:buChar char="•"/>
                      </a:pPr>
                      <a:r>
                        <a:rPr lang="et-EE" sz="1100" b="0" i="0" u="none" strike="noStrike" kern="1200" noProof="0" dirty="0">
                          <a:solidFill>
                            <a:schemeClr val="tx1"/>
                          </a:solidFill>
                          <a:effectLst/>
                        </a:rPr>
                        <a:t>Mahukas ja keerukas ruumiinfo inimesele lihtsalt kätte. </a:t>
                      </a:r>
                      <a:endParaRPr lang="et-EE" dirty="0"/>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Mõõdik</a:t>
                      </a:r>
                      <a:r>
                        <a:rPr lang="et-EE" sz="1100" b="0" i="0" u="none" strike="noStrike" kern="1200" noProof="0" dirty="0">
                          <a:solidFill>
                            <a:schemeClr val="tx1"/>
                          </a:solidFill>
                          <a:effectLst/>
                        </a:rPr>
                        <a:t>: Ruumiandmete hõive, analüüsid ja kättesaadavaks tegemine algtase 2023: 45, sihttase 2028: 80</a:t>
                      </a:r>
                      <a:r>
                        <a:rPr lang="et-EE" sz="1100" kern="1200" dirty="0">
                          <a:solidFill>
                            <a:schemeClr val="tx1"/>
                          </a:solidFill>
                          <a:effectLst/>
                          <a:latin typeface="+mn-lt"/>
                          <a:ea typeface="+mn-ea"/>
                          <a:cs typeface="+mn-cs"/>
                        </a:rPr>
                        <a:t>.</a:t>
                      </a:r>
                      <a:endParaRPr lang="et-EE" dirty="0"/>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dirty="0">
                          <a:solidFill>
                            <a:schemeClr val="tx1"/>
                          </a:solidFill>
                          <a:effectLst/>
                          <a:latin typeface="+mn-lt"/>
                          <a:ea typeface="+mn-ea"/>
                          <a:cs typeface="+mn-cs"/>
                        </a:rPr>
                        <a:t>Kaasatud on 4 ministeeriumit: REM, </a:t>
                      </a:r>
                      <a:r>
                        <a:rPr lang="et-EE" sz="1100" kern="1200" dirty="0" err="1">
                          <a:solidFill>
                            <a:schemeClr val="tx1"/>
                          </a:solidFill>
                          <a:effectLst/>
                          <a:latin typeface="+mn-lt"/>
                          <a:ea typeface="+mn-ea"/>
                          <a:cs typeface="+mn-cs"/>
                        </a:rPr>
                        <a:t>Klim</a:t>
                      </a:r>
                      <a:r>
                        <a:rPr lang="et-EE" sz="1100" kern="1200" dirty="0">
                          <a:solidFill>
                            <a:schemeClr val="tx1"/>
                          </a:solidFill>
                          <a:effectLst/>
                          <a:latin typeface="+mn-lt"/>
                          <a:ea typeface="+mn-ea"/>
                          <a:cs typeface="+mn-cs"/>
                        </a:rPr>
                        <a:t>, RAM, KUL. Kasusaaja on kogu ühiskond. </a:t>
                      </a:r>
                      <a:r>
                        <a:rPr lang="et-EE" sz="1100" b="1" kern="1200" dirty="0">
                          <a:solidFill>
                            <a:schemeClr val="tx1"/>
                          </a:solidFill>
                          <a:effectLst/>
                          <a:latin typeface="+mn-lt"/>
                          <a:ea typeface="+mn-ea"/>
                          <a:cs typeface="+mn-cs"/>
                        </a:rPr>
                        <a:t>REM </a:t>
                      </a:r>
                      <a:r>
                        <a:rPr lang="et-EE" sz="1100" kern="1200" dirty="0">
                          <a:solidFill>
                            <a:schemeClr val="tx1"/>
                          </a:solidFill>
                          <a:effectLst/>
                          <a:latin typeface="+mn-lt"/>
                          <a:ea typeface="+mn-ea"/>
                          <a:cs typeface="+mn-cs"/>
                        </a:rPr>
                        <a:t>koordineerib tegevust</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dirty="0">
                          <a:solidFill>
                            <a:schemeClr val="tx1"/>
                          </a:solidFill>
                          <a:effectLst/>
                          <a:latin typeface="+mn-lt"/>
                          <a:ea typeface="Calibri"/>
                          <a:cs typeface="Times New Roman"/>
                        </a:rPr>
                        <a:t>Loodud on keskne </a:t>
                      </a:r>
                      <a:r>
                        <a:rPr lang="et-EE" sz="1100" b="1" kern="1200" dirty="0">
                          <a:solidFill>
                            <a:schemeClr val="tx1"/>
                          </a:solidFill>
                          <a:effectLst/>
                          <a:latin typeface="+mn-lt"/>
                          <a:ea typeface="Calibri"/>
                          <a:cs typeface="Times New Roman"/>
                        </a:rPr>
                        <a:t>ruumiinfo 2D/3D jätkusuutlik lahendus</a:t>
                      </a:r>
                      <a:r>
                        <a:rPr lang="et-EE" sz="1100" kern="1200" dirty="0">
                          <a:solidFill>
                            <a:schemeClr val="tx1"/>
                          </a:solidFill>
                          <a:effectLst/>
                          <a:latin typeface="+mn-lt"/>
                          <a:ea typeface="Calibri"/>
                          <a:cs typeface="Times New Roman"/>
                        </a:rPr>
                        <a:t> (kaasaegne hõive, tootmine, rikastamine ja levitus).</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4. Mõju </a:t>
                      </a:r>
                      <a:endParaRPr lang="et-EE" sz="1100" b="1" kern="1200" dirty="0">
                        <a:solidFill>
                          <a:srgbClr val="0000FF"/>
                        </a:solidFill>
                        <a:effectLst/>
                        <a:latin typeface="+mn-lt"/>
                        <a:ea typeface="Times New Roman" panose="02020603050405020304" pitchFamily="18" charset="0"/>
                        <a:cs typeface="Times New Roman" panose="02020603050405020304" pitchFamily="18" charset="0"/>
                      </a:endParaRPr>
                    </a:p>
                    <a:p>
                      <a:pPr lvl="0">
                        <a:lnSpc>
                          <a:spcPct val="107000"/>
                        </a:lnSpc>
                        <a:spcAft>
                          <a:spcPts val="0"/>
                        </a:spcAft>
                        <a:buNone/>
                      </a:pPr>
                      <a:r>
                        <a:rPr lang="et-EE" sz="1100" b="0" i="0" u="none" strike="noStrike" kern="1200" noProof="0" dirty="0">
                          <a:solidFill>
                            <a:schemeClr val="tx1"/>
                          </a:solidFill>
                          <a:effectLst/>
                        </a:rPr>
                        <a:t>Kvaliteetse ruumiinfo (andmed ja teenused) on </a:t>
                      </a:r>
                      <a:r>
                        <a:rPr lang="et-EE" sz="1100" b="1" i="0" u="none" strike="noStrike" kern="1200" noProof="0" dirty="0">
                          <a:solidFill>
                            <a:schemeClr val="tx1"/>
                          </a:solidFill>
                          <a:effectLst/>
                        </a:rPr>
                        <a:t>eeldus </a:t>
                      </a:r>
                      <a:r>
                        <a:rPr lang="et-EE" sz="1100" b="0" i="0" u="none" strike="noStrike" kern="1200" noProof="0" dirty="0">
                          <a:solidFill>
                            <a:schemeClr val="tx1"/>
                          </a:solidFill>
                          <a:effectLst/>
                        </a:rPr>
                        <a:t>ühiskonna arengule</a:t>
                      </a:r>
                      <a:r>
                        <a:rPr lang="et-EE" sz="1100" b="1" i="0" u="none" strike="noStrike" kern="1200" noProof="0" dirty="0">
                          <a:solidFill>
                            <a:schemeClr val="tx1"/>
                          </a:solidFill>
                          <a:effectLst/>
                        </a:rPr>
                        <a:t> igas valdkonnas,</a:t>
                      </a:r>
                      <a:r>
                        <a:rPr lang="et-EE" sz="1100" b="0" i="0" u="none" strike="noStrike" kern="1200" noProof="0" dirty="0">
                          <a:solidFill>
                            <a:schemeClr val="tx1"/>
                          </a:solidFill>
                          <a:effectLst/>
                        </a:rPr>
                        <a:t> sh liikuvuse analüüsimisel, ruumilisel planeerimisel, ehitamisel ja kitsaskohtade lahendamisel, samuti </a:t>
                      </a:r>
                      <a:r>
                        <a:rPr lang="et-EE" sz="1100" b="1" i="0" u="none" strike="noStrike" kern="1200" noProof="0" dirty="0" err="1">
                          <a:solidFill>
                            <a:schemeClr val="tx1"/>
                          </a:solidFill>
                          <a:effectLst/>
                        </a:rPr>
                        <a:t>siseturvalisuse</a:t>
                      </a:r>
                      <a:r>
                        <a:rPr lang="et-EE" sz="1100" b="1" i="0" u="none" strike="noStrike" kern="1200" noProof="0" dirty="0">
                          <a:solidFill>
                            <a:schemeClr val="tx1"/>
                          </a:solidFill>
                          <a:effectLst/>
                        </a:rPr>
                        <a:t> ning julgeoleku</a:t>
                      </a:r>
                      <a:r>
                        <a:rPr lang="et-EE" sz="1100" b="0" i="0" u="none" strike="noStrike" kern="1200" noProof="0" dirty="0">
                          <a:solidFill>
                            <a:schemeClr val="tx1"/>
                          </a:solidFill>
                          <a:effectLst/>
                        </a:rPr>
                        <a:t> tagamisel.</a:t>
                      </a:r>
                      <a:endParaRPr lang="et-EE" dirty="0"/>
                    </a:p>
                    <a:p>
                      <a:pPr marL="0" lvl="0" indent="0" algn="l">
                        <a:lnSpc>
                          <a:spcPct val="100000"/>
                        </a:lnSpc>
                        <a:spcBef>
                          <a:spcPts val="0"/>
                        </a:spcBef>
                        <a:spcAft>
                          <a:spcPts val="0"/>
                        </a:spcAft>
                        <a:buClr>
                          <a:srgbClr val="000000"/>
                        </a:buClr>
                        <a:buFont typeface="Arial,Sans-Serif"/>
                        <a:buChar char="•"/>
                      </a:pPr>
                      <a:r>
                        <a:rPr lang="et-EE" sz="1100" b="0" i="0" u="none" strike="noStrike" kern="1200" noProof="0" dirty="0">
                          <a:solidFill>
                            <a:schemeClr val="tx1"/>
                          </a:solidFill>
                          <a:effectLst/>
                          <a:latin typeface="Calibri"/>
                        </a:rPr>
                        <a:t>Inimene saab endale vajaliku ruumiinfo lihtsal viisil kiirelt kätte; </a:t>
                      </a:r>
                      <a:endParaRPr lang="et-EE" sz="1100" b="0" i="0" u="none" strike="noStrike" kern="1200" noProof="0" dirty="0">
                        <a:solidFill>
                          <a:srgbClr val="000000"/>
                        </a:solidFill>
                        <a:effectLst/>
                        <a:latin typeface="Calibri"/>
                      </a:endParaRPr>
                    </a:p>
                    <a:p>
                      <a:pPr marL="0" lvl="0" indent="0" algn="l">
                        <a:lnSpc>
                          <a:spcPct val="100000"/>
                        </a:lnSpc>
                        <a:spcBef>
                          <a:spcPts val="0"/>
                        </a:spcBef>
                        <a:spcAft>
                          <a:spcPts val="0"/>
                        </a:spcAft>
                        <a:buClr>
                          <a:srgbClr val="000000"/>
                        </a:buClr>
                        <a:buFont typeface="Arial,Sans-Serif"/>
                        <a:buChar char="•"/>
                      </a:pPr>
                      <a:r>
                        <a:rPr lang="et-EE" sz="1100" b="0" i="0" u="none" strike="noStrike" kern="1200" noProof="0" dirty="0" err="1">
                          <a:solidFill>
                            <a:schemeClr val="tx1"/>
                          </a:solidFill>
                          <a:effectLst/>
                          <a:latin typeface="Calibri"/>
                        </a:rPr>
                        <a:t>Protse</a:t>
                      </a:r>
                      <a:r>
                        <a:rPr lang="et-EE" sz="1100" kern="1200" dirty="0" err="1">
                          <a:solidFill>
                            <a:schemeClr val="tx1"/>
                          </a:solidFill>
                          <a:effectLst/>
                          <a:latin typeface="+mn-lt"/>
                          <a:ea typeface="+mn-ea"/>
                          <a:cs typeface="+mn-cs"/>
                        </a:rPr>
                        <a:t>sessid</a:t>
                      </a:r>
                      <a:r>
                        <a:rPr lang="et-EE" sz="1100" kern="1200" dirty="0">
                          <a:solidFill>
                            <a:schemeClr val="tx1"/>
                          </a:solidFill>
                          <a:effectLst/>
                          <a:latin typeface="+mn-lt"/>
                          <a:ea typeface="+mn-ea"/>
                          <a:cs typeface="+mn-cs"/>
                        </a:rPr>
                        <a:t> muutuvad kiiremaks ja tõhusamaks, suudame jätkuvalt kaasaegseid ruumiandmeid toota.</a:t>
                      </a:r>
                    </a:p>
                    <a:p>
                      <a:pPr lvl="0" fontAlgn="base"/>
                      <a:r>
                        <a:rPr lang="et-EE" sz="1100" kern="1200" dirty="0">
                          <a:solidFill>
                            <a:schemeClr val="tx1"/>
                          </a:solidFill>
                          <a:effectLst/>
                          <a:latin typeface="+mn-lt"/>
                          <a:ea typeface="+mn-ea"/>
                          <a:cs typeface="+mn-cs"/>
                        </a:rPr>
                        <a:t>Digi-Eesti maine tõus ja tööturu atraktiivsuse tõus, paljud ettevõtted saavad teha objektide </a:t>
                      </a:r>
                      <a:r>
                        <a:rPr lang="et-EE" sz="1100" kern="1200" dirty="0" err="1">
                          <a:solidFill>
                            <a:schemeClr val="tx1"/>
                          </a:solidFill>
                          <a:effectLst/>
                          <a:latin typeface="+mn-lt"/>
                          <a:ea typeface="+mn-ea"/>
                          <a:cs typeface="+mn-cs"/>
                        </a:rPr>
                        <a:t>kaughaldust</a:t>
                      </a:r>
                      <a:r>
                        <a:rPr lang="et-EE" sz="1100" kern="1200" dirty="0">
                          <a:solidFill>
                            <a:schemeClr val="tx1"/>
                          </a:solidFill>
                          <a:effectLst/>
                          <a:latin typeface="+mn-lt"/>
                          <a:ea typeface="+mn-ea"/>
                          <a:cs typeface="+mn-cs"/>
                        </a:rPr>
                        <a:t>, tööfrondi ettevalmistusi. Digikaksik võimaldab kasutada isejuhtivaid sõidukeid.</a:t>
                      </a:r>
                    </a:p>
                    <a:p>
                      <a:pPr marL="0" lvl="0" indent="0" algn="l">
                        <a:lnSpc>
                          <a:spcPct val="100000"/>
                        </a:lnSpc>
                        <a:spcBef>
                          <a:spcPts val="0"/>
                        </a:spcBef>
                        <a:spcAft>
                          <a:spcPts val="0"/>
                        </a:spcAft>
                        <a:buClr>
                          <a:srgbClr val="000000"/>
                        </a:buClr>
                        <a:buFont typeface="Arial,Sans-Serif"/>
                        <a:buChar char="•"/>
                      </a:pPr>
                      <a:r>
                        <a:rPr lang="et-EE" sz="1100" b="0" i="0" u="none" strike="noStrike" kern="1200" noProof="0" dirty="0">
                          <a:solidFill>
                            <a:schemeClr val="tx1"/>
                          </a:solidFill>
                          <a:effectLst/>
                          <a:latin typeface="Calibri"/>
                        </a:rPr>
                        <a:t>Tugev keskne 2D/3D lahendus tagab pikemas vaates kokkuhoiu. Avatud koodi lahenduste taaskasutamine ja </a:t>
                      </a:r>
                      <a:r>
                        <a:rPr lang="et-EE" sz="1100" b="0" i="0" u="none" strike="noStrike" kern="1200" noProof="0" dirty="0" err="1">
                          <a:solidFill>
                            <a:schemeClr val="tx1"/>
                          </a:solidFill>
                          <a:effectLst/>
                          <a:latin typeface="Calibri"/>
                        </a:rPr>
                        <a:t>ühisarendused</a:t>
                      </a:r>
                      <a:r>
                        <a:rPr lang="et-EE" sz="1100" b="0" i="0" u="none" strike="noStrike" kern="1200" noProof="0" dirty="0">
                          <a:solidFill>
                            <a:schemeClr val="tx1"/>
                          </a:solidFill>
                          <a:effectLst/>
                          <a:latin typeface="Calibri"/>
                        </a:rPr>
                        <a:t>.</a:t>
                      </a:r>
                    </a:p>
                    <a:p>
                      <a:r>
                        <a:rPr lang="et-EE" sz="1100" b="1" kern="1200" dirty="0">
                          <a:solidFill>
                            <a:schemeClr val="tx1"/>
                          </a:solidFill>
                          <a:effectLst/>
                          <a:latin typeface="+mn-lt"/>
                          <a:ea typeface="+mn-ea"/>
                          <a:cs typeface="+mn-cs"/>
                        </a:rPr>
                        <a:t>KÕIGIS sektorites on ruumiinfot </a:t>
                      </a:r>
                      <a:r>
                        <a:rPr lang="et-EE" sz="1100" kern="1200" dirty="0">
                          <a:solidFill>
                            <a:schemeClr val="tx1"/>
                          </a:solidFill>
                          <a:effectLst/>
                          <a:latin typeface="+mn-lt"/>
                          <a:ea typeface="+mn-ea"/>
                          <a:cs typeface="+mn-cs"/>
                        </a:rPr>
                        <a:t>vaja horisontaalse konteksti loova väärtandmestikuna. 90 % andmekogusid kasutab (nt aadresse).</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498785">
                <a:tc>
                  <a:txBody>
                    <a:bodyPr/>
                    <a:lstStyle/>
                    <a:p>
                      <a:pPr indent="71755">
                        <a:lnSpc>
                          <a:spcPct val="107000"/>
                        </a:lnSpc>
                        <a:spcAft>
                          <a:spcPts val="0"/>
                        </a:spcAft>
                      </a:pPr>
                      <a:r>
                        <a:rPr lang="et-EE" sz="1100" b="1" kern="1200" dirty="0">
                          <a:solidFill>
                            <a:srgbClr val="0000FF"/>
                          </a:solidFill>
                          <a:effectLst/>
                          <a:latin typeface="+mn-lt"/>
                          <a:ea typeface="Calibri"/>
                          <a:cs typeface="Times New Roman"/>
                        </a:rPr>
                        <a:t>5. Peamised ressursid </a:t>
                      </a:r>
                      <a:r>
                        <a:rPr lang="et-EE" sz="1100" b="0" kern="1200" dirty="0">
                          <a:solidFill>
                            <a:srgbClr val="0000FF"/>
                          </a:solidFill>
                          <a:effectLst/>
                          <a:latin typeface="+mn-lt"/>
                          <a:ea typeface="Calibri"/>
                          <a:cs typeface="Times New Roman"/>
                        </a:rPr>
                        <a:t>(lisatööjõu vajadus vt 18 kuu plaan)</a:t>
                      </a:r>
                      <a:endParaRPr lang="en-GB" sz="1100" b="0" kern="1200" dirty="0">
                        <a:solidFill>
                          <a:srgbClr val="0000FF"/>
                        </a:solidFill>
                        <a:effectLst/>
                        <a:latin typeface="+mn-lt"/>
                        <a:ea typeface="Calibri"/>
                        <a:cs typeface="Times New Roman" panose="02020603050405020304" pitchFamily="18" charset="0"/>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1" i="0" u="none" strike="noStrike" kern="1200" baseline="0" noProof="0" dirty="0">
                          <a:solidFill>
                            <a:schemeClr val="tx1"/>
                          </a:solidFill>
                          <a:effectLst/>
                          <a:latin typeface="Calibri"/>
                        </a:rPr>
                        <a:t>Elluviimise </a:t>
                      </a:r>
                      <a:r>
                        <a:rPr lang="et-EE" sz="1100" b="1" i="0" u="none" strike="noStrike" kern="1200" baseline="0" noProof="0" dirty="0" err="1">
                          <a:solidFill>
                            <a:schemeClr val="tx1"/>
                          </a:solidFill>
                          <a:effectLst/>
                          <a:latin typeface="Calibri"/>
                        </a:rPr>
                        <a:t>tagaja</a:t>
                      </a:r>
                      <a:r>
                        <a:rPr lang="et-EE" sz="1100" b="1" i="0" u="none" strike="noStrike" kern="1200" baseline="0" noProof="0" dirty="0">
                          <a:solidFill>
                            <a:schemeClr val="tx1"/>
                          </a:solidFill>
                          <a:effectLst/>
                          <a:latin typeface="Calibri"/>
                        </a:rPr>
                        <a:t>: </a:t>
                      </a:r>
                      <a:r>
                        <a:rPr lang="et-EE" sz="1100" b="0" i="0" u="none" strike="noStrike" kern="1200" baseline="0" noProof="0" dirty="0">
                          <a:solidFill>
                            <a:schemeClr val="tx1"/>
                          </a:solidFill>
                          <a:effectLst/>
                          <a:latin typeface="Calibri"/>
                        </a:rPr>
                        <a:t>REM </a:t>
                      </a:r>
                      <a:r>
                        <a:rPr lang="et-EE" sz="1100" b="0" i="0" u="none" strike="noStrike" kern="1200" baseline="0" noProof="0" dirty="0" err="1">
                          <a:solidFill>
                            <a:schemeClr val="tx1"/>
                          </a:solidFill>
                          <a:effectLst/>
                          <a:latin typeface="Calibri"/>
                        </a:rPr>
                        <a:t>asekantler</a:t>
                      </a:r>
                      <a:r>
                        <a:rPr lang="et-EE" sz="1100" b="0" i="0" u="none" strike="noStrike" kern="1200" baseline="0" noProof="0" dirty="0">
                          <a:solidFill>
                            <a:schemeClr val="tx1"/>
                          </a:solidFill>
                          <a:effectLst/>
                          <a:latin typeface="Calibri"/>
                        </a:rPr>
                        <a:t>, digipöörde koordinaator.</a:t>
                      </a: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Peadirektor ja peadirektori asetäitja IT koordinaator Maa-amet</a:t>
                      </a: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Direktor ja direktori asetäitja teenuste alal (KeMIT) </a:t>
                      </a:r>
                      <a:r>
                        <a:rPr lang="et-EE" sz="1100" b="0" i="0" u="none" strike="noStrike" kern="1200" baseline="0" noProof="0" dirty="0">
                          <a:solidFill>
                            <a:schemeClr val="tx1"/>
                          </a:solidFill>
                          <a:effectLst/>
                        </a:rPr>
                        <a:t>Äriarhitekt (IT), teenuste koordineerija, analüütik, turve, tehnoloogia KeMIT </a:t>
                      </a:r>
                      <a:endParaRPr lang="et-EE" dirty="0"/>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Geoinformaatika osakonna juhataja (Maa-amet) </a:t>
                      </a:r>
                      <a:endParaRPr lang="et-EE" dirty="0"/>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Teekonnaotsingu projektijuht (Maa-amet)</a:t>
                      </a:r>
                      <a:endParaRPr lang="et-EE" sz="1100" b="0" i="0" u="none" strike="noStrike" kern="1200" baseline="0" noProof="0" dirty="0">
                        <a:solidFill>
                          <a:schemeClr val="tx1"/>
                        </a:solidFill>
                        <a:effectLst/>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ETAK projektijuht (Maa-amet)</a:t>
                      </a:r>
                    </a:p>
                    <a:p>
                      <a:pPr marL="0" lvl="0" indent="0" algn="l">
                        <a:lnSpc>
                          <a:spcPct val="100000"/>
                        </a:lnSpc>
                        <a:spcBef>
                          <a:spcPts val="0"/>
                        </a:spcBef>
                        <a:spcAft>
                          <a:spcPts val="0"/>
                        </a:spcAft>
                        <a:buClr>
                          <a:srgbClr val="000000"/>
                        </a:buClr>
                        <a:buSzTx/>
                        <a:buFont typeface="Arial" panose="020B0604020202020204" pitchFamily="34" charset="0"/>
                        <a:buChar char="•"/>
                      </a:pPr>
                      <a:r>
                        <a:rPr lang="et-EE" sz="1000" b="0" i="0" u="none" strike="noStrike" kern="1200" baseline="0" noProof="0" dirty="0">
                          <a:solidFill>
                            <a:srgbClr val="000000"/>
                          </a:solidFill>
                          <a:effectLst/>
                          <a:latin typeface="Calibri"/>
                        </a:rPr>
                        <a:t>Aeromõõdistamise kompetents (Maa-amet)</a:t>
                      </a:r>
                    </a:p>
                    <a:p>
                      <a:pPr marL="0" marR="0" lvl="0" indent="0" algn="l">
                        <a:lnSpc>
                          <a:spcPct val="100000"/>
                        </a:lnSpc>
                        <a:spcBef>
                          <a:spcPts val="0"/>
                        </a:spcBef>
                        <a:spcAft>
                          <a:spcPts val="0"/>
                        </a:spcAft>
                        <a:buClr>
                          <a:srgbClr val="000000"/>
                        </a:buClr>
                        <a:buSzTx/>
                        <a:buFont typeface="Arial" panose="020B0604020202020204" pitchFamily="34" charset="0"/>
                        <a:buChar char="•"/>
                      </a:pPr>
                      <a:r>
                        <a:rPr lang="et-EE" sz="1000" b="0" i="0" u="none" strike="noStrike" kern="1200" baseline="0" noProof="0" dirty="0">
                          <a:solidFill>
                            <a:schemeClr val="tx1"/>
                          </a:solidFill>
                          <a:effectLst/>
                          <a:latin typeface="Calibri"/>
                        </a:rPr>
                        <a:t>Satelliidiandmete keskuse kompetents (Maa-amet)</a:t>
                      </a:r>
                      <a:endParaRPr lang="et-EE" sz="1100" b="0" i="0" u="none" strike="noStrike" kern="1200" baseline="0" noProof="0" dirty="0">
                        <a:solidFill>
                          <a:schemeClr val="tx1"/>
                        </a:solidFill>
                        <a:effectLst/>
                      </a:endParaRPr>
                    </a:p>
                    <a:p>
                      <a:pPr marL="0" marR="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Aadressiandmete osakonna juhataja (Maa-amet)</a:t>
                      </a:r>
                      <a:endParaRPr lang="et-EE" sz="1100" b="0" i="0" u="none" strike="noStrike" kern="1200" baseline="0" noProof="0" dirty="0">
                        <a:solidFill>
                          <a:schemeClr val="tx1"/>
                        </a:solidFill>
                        <a:effectLst/>
                      </a:endParaRPr>
                    </a:p>
                    <a:p>
                      <a:pPr marL="0" marR="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ea typeface="+mn-ea"/>
                          <a:cs typeface="+mn-cs"/>
                        </a:rPr>
                        <a:t>Katastri arendusosakonna juhataja (Maa-amet)</a:t>
                      </a: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Ehitusvaldkond tooteomanik (</a:t>
                      </a:r>
                      <a:r>
                        <a:rPr lang="et-EE" sz="1100" b="0" i="0" u="none" strike="noStrike" kern="1200" baseline="0" noProof="0" dirty="0" err="1">
                          <a:solidFill>
                            <a:schemeClr val="tx1"/>
                          </a:solidFill>
                          <a:effectLst/>
                        </a:rPr>
                        <a:t>Klim</a:t>
                      </a:r>
                      <a:r>
                        <a:rPr lang="et-EE" sz="1100" b="0" i="0" u="none" strike="noStrike" kern="1200" baseline="0" noProof="0" dirty="0">
                          <a:solidFill>
                            <a:schemeClr val="tx1"/>
                          </a:solidFill>
                          <a:effectLst/>
                        </a:rPr>
                        <a:t>) </a:t>
                      </a:r>
                      <a:endParaRPr lang="et-EE" dirty="0"/>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Planeeringute valdkond tooteomanik (REM) </a:t>
                      </a:r>
                      <a:endParaRPr lang="et-EE" dirty="0"/>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Maaparanduse valdkond tootejuht (PTA) </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6. Tegevused, ajakava, </a:t>
                      </a:r>
                      <a:r>
                        <a:rPr lang="et-EE" sz="1100" b="1" kern="1200" dirty="0">
                          <a:solidFill>
                            <a:srgbClr val="0000FF"/>
                          </a:solidFill>
                          <a:effectLst/>
                          <a:latin typeface="+mn-lt"/>
                          <a:cs typeface="Times New Roman"/>
                        </a:rPr>
                        <a:t>eelarve </a:t>
                      </a:r>
                      <a:r>
                        <a:rPr lang="et-EE" sz="1100" b="1" i="0" u="none" strike="noStrike" kern="1200" noProof="0" dirty="0">
                          <a:solidFill>
                            <a:schemeClr val="tx1"/>
                          </a:solidFill>
                          <a:effectLst/>
                        </a:rPr>
                        <a:t>2024-2029:</a:t>
                      </a:r>
                      <a:r>
                        <a:rPr lang="et-EE" sz="1100" b="0" i="0" u="none" strike="noStrike" kern="1200" noProof="0" dirty="0">
                          <a:solidFill>
                            <a:schemeClr val="tx1"/>
                          </a:solidFill>
                          <a:effectLst/>
                        </a:rPr>
                        <a:t> </a:t>
                      </a:r>
                      <a:r>
                        <a:rPr lang="et-EE" sz="1100" b="1" i="0" u="none" strike="noStrike" kern="1200" noProof="0" dirty="0">
                          <a:solidFill>
                            <a:schemeClr val="tx1"/>
                          </a:solidFill>
                          <a:effectLst/>
                        </a:rPr>
                        <a:t>46,28M </a:t>
                      </a:r>
                    </a:p>
                    <a:p>
                      <a:pPr>
                        <a:lnSpc>
                          <a:spcPct val="107000"/>
                        </a:lnSpc>
                        <a:spcAft>
                          <a:spcPts val="0"/>
                        </a:spcAft>
                      </a:pPr>
                      <a:r>
                        <a:rPr lang="et-EE" sz="1100" b="1" i="0" u="none" strike="noStrike" kern="1200" noProof="0" dirty="0">
                          <a:solidFill>
                            <a:schemeClr val="tx1"/>
                          </a:solidFill>
                          <a:effectLst/>
                          <a:latin typeface="Calibri"/>
                        </a:rPr>
                        <a:t>(sh olemas 14,632M) / </a:t>
                      </a:r>
                      <a:r>
                        <a:rPr lang="et-EE" sz="1100" b="1" i="0" u="none" strike="noStrike" kern="1200" noProof="0" dirty="0">
                          <a:solidFill>
                            <a:srgbClr val="0000FF"/>
                          </a:solidFill>
                          <a:effectLst/>
                          <a:latin typeface="Calibri"/>
                        </a:rPr>
                        <a:t>18 kuu taotlus </a:t>
                      </a:r>
                      <a:r>
                        <a:rPr lang="et-EE" sz="1100" b="1" i="0" u="none" strike="noStrike" kern="1200" noProof="0" dirty="0">
                          <a:solidFill>
                            <a:srgbClr val="0000FF"/>
                          </a:solidFill>
                          <a:effectLst/>
                          <a:highlight>
                            <a:srgbClr val="FFFF00"/>
                          </a:highlight>
                          <a:latin typeface="Calibri"/>
                        </a:rPr>
                        <a:t>3,02</a:t>
                      </a:r>
                      <a:r>
                        <a:rPr lang="et-EE" sz="1100" b="1" i="0" u="none" strike="noStrike" kern="1200" noProof="0" dirty="0">
                          <a:solidFill>
                            <a:srgbClr val="0000FF"/>
                          </a:solidFill>
                          <a:effectLst/>
                          <a:latin typeface="Calibri"/>
                        </a:rPr>
                        <a:t>M€</a:t>
                      </a:r>
                      <a:endParaRPr lang="et-EE" sz="1100" b="1" kern="1200" dirty="0">
                        <a:solidFill>
                          <a:srgbClr val="0000FF"/>
                        </a:solidFill>
                        <a:effectLst/>
                        <a:latin typeface="+mn-lt"/>
                        <a:ea typeface="Calibri" panose="020F0502020204030204" pitchFamily="34" charset="0"/>
                        <a:cs typeface="Times New Roman"/>
                      </a:endParaRPr>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RI3D</a:t>
                      </a:r>
                      <a:r>
                        <a:rPr lang="et-EE" sz="1100" b="0" i="0" u="none" strike="noStrike" kern="1200" noProof="0" dirty="0">
                          <a:solidFill>
                            <a:schemeClr val="tx1"/>
                          </a:solidFill>
                          <a:effectLst/>
                        </a:rPr>
                        <a:t> </a:t>
                      </a:r>
                      <a:r>
                        <a:rPr lang="et-EE" sz="1100" b="1" i="0" u="none" strike="noStrike" kern="1200" noProof="0" dirty="0">
                          <a:solidFill>
                            <a:schemeClr val="tx1"/>
                          </a:solidFill>
                          <a:effectLst/>
                          <a:latin typeface="Calibri"/>
                        </a:rPr>
                        <a:t>Geo3D</a:t>
                      </a:r>
                      <a:r>
                        <a:rPr lang="et-EE" sz="1100" b="0" i="0" u="none" strike="noStrike" kern="1200" noProof="0" dirty="0">
                          <a:solidFill>
                            <a:schemeClr val="tx1"/>
                          </a:solidFill>
                          <a:effectLst/>
                          <a:latin typeface="Calibri"/>
                        </a:rPr>
                        <a:t> kasutajaliides, teenused/tooted</a:t>
                      </a:r>
                      <a:r>
                        <a:rPr lang="et-EE" sz="1100" b="0" i="0" u="none" strike="noStrike" kern="1200" noProof="0" dirty="0">
                          <a:solidFill>
                            <a:schemeClr val="tx1"/>
                          </a:solidFill>
                          <a:effectLst/>
                        </a:rPr>
                        <a:t> </a:t>
                      </a:r>
                      <a:r>
                        <a:rPr lang="et-EE" sz="1100" b="1" i="0" u="none" strike="noStrike" kern="1200" noProof="0" dirty="0">
                          <a:solidFill>
                            <a:schemeClr val="tx1"/>
                          </a:solidFill>
                          <a:effectLst/>
                        </a:rPr>
                        <a:t>8,8M</a:t>
                      </a:r>
                      <a:r>
                        <a:rPr lang="et-EE" sz="1100" b="0" i="0" u="none" strike="noStrike" kern="1200" noProof="0" dirty="0">
                          <a:solidFill>
                            <a:schemeClr val="tx1"/>
                          </a:solidFill>
                          <a:effectLst/>
                        </a:rPr>
                        <a:t>/</a:t>
                      </a:r>
                      <a:r>
                        <a:rPr lang="et-EE" sz="1100" b="0" i="0" u="none" strike="noStrike" kern="1200" noProof="0" dirty="0">
                          <a:solidFill>
                            <a:srgbClr val="0000FF"/>
                          </a:solidFill>
                          <a:effectLst/>
                        </a:rPr>
                        <a:t> 900 000</a:t>
                      </a:r>
                      <a:r>
                        <a:rPr lang="et-EE" sz="1100" b="0" i="0" u="none" strike="noStrike" kern="1200" noProof="0" dirty="0">
                          <a:solidFill>
                            <a:srgbClr val="0000FF"/>
                          </a:solidFill>
                          <a:effectLst/>
                          <a:latin typeface="+mn-lt"/>
                          <a:ea typeface="+mn-ea"/>
                          <a:cs typeface="+mn-cs"/>
                        </a:rPr>
                        <a:t>€ SF</a:t>
                      </a:r>
                      <a:endParaRPr lang="et-EE" sz="1100" b="0" i="0" u="none" strike="noStrike" kern="1200" dirty="0">
                        <a:solidFill>
                          <a:srgbClr val="0000FF"/>
                        </a:solidFill>
                        <a:effectLst/>
                        <a:latin typeface="+mn-lt"/>
                        <a:ea typeface="+mn-ea"/>
                        <a:cs typeface="+mn-cs"/>
                      </a:endParaRPr>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AKS </a:t>
                      </a:r>
                      <a:r>
                        <a:rPr lang="et-EE" sz="1100" b="0" i="0" u="none" strike="noStrike" kern="1200" noProof="0" dirty="0">
                          <a:solidFill>
                            <a:schemeClr val="tx1"/>
                          </a:solidFill>
                          <a:effectLst/>
                        </a:rPr>
                        <a:t>Kohanime ja Aadresside moodul </a:t>
                      </a:r>
                      <a:r>
                        <a:rPr lang="et-EE" sz="1100" b="1" i="0" u="none" strike="noStrike" kern="1200" noProof="0" dirty="0">
                          <a:solidFill>
                            <a:schemeClr val="tx1"/>
                          </a:solidFill>
                          <a:effectLst/>
                        </a:rPr>
                        <a:t>7,08M</a:t>
                      </a:r>
                      <a:r>
                        <a:rPr lang="et-EE" sz="1100" b="0" i="0" u="none" strike="noStrike" kern="1200" noProof="0" dirty="0">
                          <a:solidFill>
                            <a:schemeClr val="tx1"/>
                          </a:solidFill>
                          <a:effectLst/>
                        </a:rPr>
                        <a:t>/ </a:t>
                      </a:r>
                      <a:r>
                        <a:rPr lang="et-EE" sz="1100" b="0" i="0" u="none" strike="noStrike" kern="1200" noProof="0" dirty="0">
                          <a:solidFill>
                            <a:srgbClr val="0000FF"/>
                          </a:solidFill>
                          <a:effectLst/>
                        </a:rPr>
                        <a:t>725 000</a:t>
                      </a:r>
                      <a:r>
                        <a:rPr lang="et-EE" sz="1100" b="0" i="0" u="none" strike="noStrike" kern="1200" noProof="0" dirty="0">
                          <a:solidFill>
                            <a:srgbClr val="0000FF"/>
                          </a:solidFill>
                          <a:effectLst/>
                          <a:latin typeface="+mn-lt"/>
                          <a:ea typeface="+mn-ea"/>
                          <a:cs typeface="+mn-cs"/>
                        </a:rPr>
                        <a:t>€ SF</a:t>
                      </a:r>
                      <a:endParaRPr lang="et-EE" dirty="0"/>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KASK </a:t>
                      </a:r>
                      <a:r>
                        <a:rPr lang="et-EE" sz="1100" b="0" i="0" u="none" strike="noStrike" kern="1200" noProof="0" dirty="0" err="1">
                          <a:solidFill>
                            <a:schemeClr val="tx1"/>
                          </a:solidFill>
                          <a:effectLst/>
                        </a:rPr>
                        <a:t>kaugseire</a:t>
                      </a:r>
                      <a:r>
                        <a:rPr lang="et-EE" sz="1100" b="0" i="0" u="none" strike="noStrike" kern="1200" noProof="0" dirty="0">
                          <a:solidFill>
                            <a:schemeClr val="tx1"/>
                          </a:solidFill>
                          <a:effectLst/>
                        </a:rPr>
                        <a:t> klastri tehnoloogia </a:t>
                      </a:r>
                      <a:r>
                        <a:rPr lang="et-EE" sz="1100" b="1" i="0" u="none" strike="noStrike" kern="1200" noProof="0" dirty="0">
                          <a:solidFill>
                            <a:schemeClr val="tx1"/>
                          </a:solidFill>
                          <a:effectLst/>
                        </a:rPr>
                        <a:t>13,185M</a:t>
                      </a:r>
                      <a:r>
                        <a:rPr lang="et-EE" sz="1100" b="0" i="0" u="none" strike="noStrike" kern="1200" noProof="0" dirty="0">
                          <a:solidFill>
                            <a:schemeClr val="tx1"/>
                          </a:solidFill>
                          <a:effectLst/>
                        </a:rPr>
                        <a:t>/ </a:t>
                      </a:r>
                      <a:r>
                        <a:rPr lang="et-EE" sz="1100" b="0" i="0" u="none" strike="noStrike" kern="1200" noProof="0" dirty="0">
                          <a:solidFill>
                            <a:srgbClr val="0000FF"/>
                          </a:solidFill>
                          <a:effectLst/>
                          <a:highlight>
                            <a:srgbClr val="FFFF00"/>
                          </a:highlight>
                        </a:rPr>
                        <a:t>36</a:t>
                      </a:r>
                      <a:r>
                        <a:rPr lang="et-EE" sz="1100" b="0" i="0" u="none" strike="noStrike" kern="1200" noProof="0" dirty="0">
                          <a:solidFill>
                            <a:srgbClr val="0000FF"/>
                          </a:solidFill>
                          <a:effectLst/>
                        </a:rPr>
                        <a:t>0 000 € SF</a:t>
                      </a:r>
                      <a:endParaRPr lang="et-EE" dirty="0">
                        <a:solidFill>
                          <a:srgbClr val="0000FF"/>
                        </a:solidFill>
                      </a:endParaRPr>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MTP </a:t>
                      </a:r>
                      <a:r>
                        <a:rPr lang="et-EE" sz="1100" b="0" i="0" u="none" strike="noStrike" kern="1200" noProof="0" dirty="0">
                          <a:solidFill>
                            <a:schemeClr val="tx1"/>
                          </a:solidFill>
                          <a:effectLst/>
                        </a:rPr>
                        <a:t>ETAK piiriseoste automaatmenetlused, dokumentide migreerimine </a:t>
                      </a:r>
                      <a:r>
                        <a:rPr lang="et-EE" sz="1100" b="1" i="0" u="none" strike="noStrike" kern="1200" noProof="0" dirty="0">
                          <a:solidFill>
                            <a:schemeClr val="tx1"/>
                          </a:solidFill>
                          <a:effectLst/>
                        </a:rPr>
                        <a:t>2,89M</a:t>
                      </a:r>
                      <a:r>
                        <a:rPr lang="et-EE" sz="1100" b="0" i="0" u="none" strike="noStrike" kern="1200" noProof="0" dirty="0">
                          <a:solidFill>
                            <a:schemeClr val="tx1"/>
                          </a:solidFill>
                          <a:effectLst/>
                        </a:rPr>
                        <a:t>/ </a:t>
                      </a:r>
                      <a:r>
                        <a:rPr lang="et-EE" sz="1100" b="0" i="0" u="none" strike="noStrike" kern="1200" noProof="0" dirty="0">
                          <a:solidFill>
                            <a:srgbClr val="0000FF"/>
                          </a:solidFill>
                          <a:effectLst/>
                          <a:highlight>
                            <a:srgbClr val="FFFF00"/>
                          </a:highlight>
                        </a:rPr>
                        <a:t>710</a:t>
                      </a:r>
                      <a:r>
                        <a:rPr lang="et-EE" sz="1100" b="0" i="0" u="none" strike="noStrike" kern="1200" noProof="0" dirty="0">
                          <a:solidFill>
                            <a:srgbClr val="0000FF"/>
                          </a:solidFill>
                          <a:effectLst/>
                        </a:rPr>
                        <a:t> 000 </a:t>
                      </a:r>
                      <a:r>
                        <a:rPr lang="et-EE" sz="1100" b="0" i="0" u="none" strike="noStrike" kern="1200" noProof="0" dirty="0">
                          <a:solidFill>
                            <a:srgbClr val="0000FF"/>
                          </a:solidFill>
                          <a:effectLst/>
                          <a:latin typeface="+mn-lt"/>
                          <a:ea typeface="+mn-ea"/>
                          <a:cs typeface="+mn-cs"/>
                        </a:rPr>
                        <a:t>€ SF</a:t>
                      </a:r>
                      <a:endParaRPr lang="et-EE" dirty="0"/>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MAPIS </a:t>
                      </a:r>
                      <a:r>
                        <a:rPr lang="et-EE" sz="1100" b="0" i="0" u="none" strike="noStrike" kern="1200" noProof="0" dirty="0">
                          <a:solidFill>
                            <a:schemeClr val="tx1"/>
                          </a:solidFill>
                          <a:effectLst/>
                        </a:rPr>
                        <a:t>ärianalüüs </a:t>
                      </a:r>
                      <a:r>
                        <a:rPr lang="et-EE" sz="1100" b="1" i="0" u="none" strike="noStrike" kern="1200" noProof="0" dirty="0">
                          <a:solidFill>
                            <a:schemeClr val="tx1"/>
                          </a:solidFill>
                          <a:effectLst/>
                        </a:rPr>
                        <a:t>0,925M </a:t>
                      </a:r>
                      <a:r>
                        <a:rPr lang="et-EE" sz="1100" b="0" i="0" u="none" strike="noStrike" kern="1200" noProof="0" dirty="0">
                          <a:solidFill>
                            <a:schemeClr val="tx1"/>
                          </a:solidFill>
                          <a:effectLst/>
                        </a:rPr>
                        <a:t>/ </a:t>
                      </a:r>
                      <a:r>
                        <a:rPr lang="et-EE" sz="1100" b="0" i="0" u="none" strike="noStrike" kern="1200" noProof="0" dirty="0">
                          <a:solidFill>
                            <a:srgbClr val="0000FF"/>
                          </a:solidFill>
                          <a:effectLst/>
                        </a:rPr>
                        <a:t>125 000 </a:t>
                      </a:r>
                      <a:r>
                        <a:rPr lang="et-EE" sz="1100" b="0" i="0" u="none" strike="noStrike" kern="1200" noProof="0" dirty="0">
                          <a:solidFill>
                            <a:srgbClr val="0000FF"/>
                          </a:solidFill>
                          <a:effectLst/>
                          <a:latin typeface="+mn-lt"/>
                          <a:ea typeface="+mn-ea"/>
                          <a:cs typeface="+mn-cs"/>
                        </a:rPr>
                        <a:t>€ SF</a:t>
                      </a:r>
                      <a:endParaRPr lang="et-EE" dirty="0"/>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E-EP</a:t>
                      </a:r>
                      <a:r>
                        <a:rPr lang="et-EE" sz="1100" b="0" i="0" u="none" strike="noStrike" kern="1200" noProof="0" dirty="0">
                          <a:solidFill>
                            <a:schemeClr val="tx1"/>
                          </a:solidFill>
                          <a:effectLst/>
                        </a:rPr>
                        <a:t> 13 erinevat funktsionaalsuse laiendust, sh BIM, 3D kaksik, veevõtukohad, ühendluba, ehitusgiid, järele. </a:t>
                      </a:r>
                      <a:r>
                        <a:rPr lang="et-EE" sz="1100" b="1" i="0" u="none" strike="noStrike" kern="1200" noProof="0" dirty="0">
                          <a:solidFill>
                            <a:schemeClr val="tx1"/>
                          </a:solidFill>
                          <a:effectLst/>
                        </a:rPr>
                        <a:t>10,25M</a:t>
                      </a:r>
                      <a:r>
                        <a:rPr lang="et-EE" sz="1100" b="0" i="0" u="none" strike="noStrike" kern="1200" noProof="0" dirty="0">
                          <a:solidFill>
                            <a:schemeClr val="tx1"/>
                          </a:solidFill>
                          <a:effectLst/>
                        </a:rPr>
                        <a:t>/</a:t>
                      </a:r>
                      <a:r>
                        <a:rPr lang="et-EE" sz="1100" b="0" i="0" u="none" strike="noStrike" kern="1200" noProof="0" dirty="0">
                          <a:solidFill>
                            <a:srgbClr val="0000FF"/>
                          </a:solidFill>
                          <a:effectLst/>
                        </a:rPr>
                        <a:t>0,2M€ SF</a:t>
                      </a:r>
                      <a:endParaRPr lang="et-EE" dirty="0">
                        <a:solidFill>
                          <a:srgbClr val="0000FF"/>
                        </a:solidFill>
                      </a:endParaRPr>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PLANIS</a:t>
                      </a:r>
                      <a:r>
                        <a:rPr lang="et-EE" sz="1100" b="0" i="0" u="none" strike="noStrike" kern="1200" noProof="0" dirty="0">
                          <a:solidFill>
                            <a:schemeClr val="tx1"/>
                          </a:solidFill>
                          <a:effectLst/>
                        </a:rPr>
                        <a:t> </a:t>
                      </a:r>
                      <a:r>
                        <a:rPr lang="et-EE" sz="1100" b="0" i="0" u="none" strike="noStrike" kern="1200" noProof="0" dirty="0" err="1">
                          <a:solidFill>
                            <a:schemeClr val="tx1"/>
                          </a:solidFill>
                          <a:effectLst/>
                        </a:rPr>
                        <a:t>digiteerimine</a:t>
                      </a:r>
                      <a:r>
                        <a:rPr lang="et-EE" sz="1100" b="0" i="0" u="none" strike="noStrike" kern="1200" noProof="0" dirty="0">
                          <a:solidFill>
                            <a:schemeClr val="tx1"/>
                          </a:solidFill>
                          <a:effectLst/>
                        </a:rPr>
                        <a:t> ja analüüsi I etapp </a:t>
                      </a:r>
                      <a:r>
                        <a:rPr lang="et-EE" sz="1100" b="1" i="0" u="none" strike="noStrike" kern="1200" noProof="0" dirty="0">
                          <a:solidFill>
                            <a:schemeClr val="tx1"/>
                          </a:solidFill>
                          <a:effectLst/>
                        </a:rPr>
                        <a:t>3,15M</a:t>
                      </a:r>
                      <a:r>
                        <a:rPr lang="et-EE" sz="1100" b="0" i="0" u="none" strike="noStrike" kern="1200" noProof="0" dirty="0">
                          <a:solidFill>
                            <a:schemeClr val="tx1"/>
                          </a:solidFill>
                          <a:effectLst/>
                        </a:rPr>
                        <a:t>/ </a:t>
                      </a:r>
                      <a:r>
                        <a:rPr lang="et-EE" sz="1100" b="0" i="0" u="none" strike="noStrike" kern="1200" noProof="0" dirty="0">
                          <a:solidFill>
                            <a:srgbClr val="0000FF"/>
                          </a:solidFill>
                          <a:effectLst/>
                        </a:rPr>
                        <a:t>0€</a:t>
                      </a:r>
                      <a:r>
                        <a:rPr lang="et-EE" sz="1100" b="0" i="0" u="none" strike="noStrike" kern="1200" noProof="0" dirty="0">
                          <a:solidFill>
                            <a:schemeClr val="tx1"/>
                          </a:solidFill>
                          <a:effectLst/>
                        </a:rPr>
                        <a:t> </a:t>
                      </a:r>
                      <a:endParaRPr lang="et-EE" dirty="0"/>
                    </a:p>
                    <a:p>
                      <a:pPr marL="0" lvl="0" indent="0">
                        <a:lnSpc>
                          <a:spcPct val="107000"/>
                        </a:lnSpc>
                        <a:spcAft>
                          <a:spcPts val="0"/>
                        </a:spcAft>
                        <a:buNone/>
                      </a:pPr>
                      <a:r>
                        <a:rPr lang="et-EE" sz="1100" b="1" i="0" u="none" strike="noStrike" kern="1200" noProof="0" dirty="0">
                          <a:solidFill>
                            <a:schemeClr val="tx1"/>
                          </a:solidFill>
                          <a:effectLst/>
                        </a:rPr>
                        <a:t>2024-25 kokku: 17,712M (sh olemas 14,632M)</a:t>
                      </a:r>
                      <a:r>
                        <a:rPr lang="et-EE" sz="1100" b="0" i="0" u="none" strike="noStrike" kern="1200" noProof="0" dirty="0">
                          <a:solidFill>
                            <a:schemeClr val="tx1"/>
                          </a:solidFill>
                          <a:effectLst/>
                        </a:rPr>
                        <a:t>/</a:t>
                      </a:r>
                      <a:r>
                        <a:rPr lang="et-EE" sz="1100" b="0" i="0" u="none" strike="noStrike" kern="1200" noProof="0" dirty="0">
                          <a:solidFill>
                            <a:srgbClr val="0000FF"/>
                          </a:solidFill>
                          <a:effectLst/>
                        </a:rPr>
                        <a:t>18 kuu </a:t>
                      </a:r>
                      <a:r>
                        <a:rPr lang="et-EE" sz="1100" b="0" i="0" u="none" strike="noStrike" kern="1200" noProof="0" dirty="0">
                          <a:solidFill>
                            <a:srgbClr val="0000FF"/>
                          </a:solidFill>
                          <a:effectLst/>
                          <a:highlight>
                            <a:srgbClr val="FFFF00"/>
                          </a:highlight>
                        </a:rPr>
                        <a:t>3,02</a:t>
                      </a:r>
                      <a:r>
                        <a:rPr lang="et-EE" sz="1100" b="0" i="0" u="none" strike="noStrike" kern="1200" noProof="0" dirty="0">
                          <a:solidFill>
                            <a:srgbClr val="0000FF"/>
                          </a:solidFill>
                          <a:effectLst/>
                        </a:rPr>
                        <a:t>M€</a:t>
                      </a:r>
                      <a:endParaRPr lang="et-EE" dirty="0"/>
                    </a:p>
                    <a:p>
                      <a:pPr marL="0" lvl="0" indent="0">
                        <a:lnSpc>
                          <a:spcPct val="107000"/>
                        </a:lnSpc>
                        <a:spcAft>
                          <a:spcPts val="0"/>
                        </a:spcAft>
                        <a:buNone/>
                      </a:pPr>
                      <a:r>
                        <a:rPr lang="et-EE" sz="1100" b="1" i="0" u="none" strike="noStrike" kern="1200" noProof="0" dirty="0">
                          <a:solidFill>
                            <a:schemeClr val="tx1"/>
                          </a:solidFill>
                          <a:effectLst/>
                        </a:rPr>
                        <a:t>Kõik kokku: 2024-2029:</a:t>
                      </a:r>
                      <a:r>
                        <a:rPr lang="et-EE" sz="1100" b="0" i="0" u="none" strike="noStrike" kern="1200" noProof="0" dirty="0">
                          <a:solidFill>
                            <a:schemeClr val="tx1"/>
                          </a:solidFill>
                          <a:effectLst/>
                        </a:rPr>
                        <a:t> </a:t>
                      </a:r>
                      <a:r>
                        <a:rPr lang="et-EE" sz="1100" b="1" i="0" u="none" strike="noStrike" kern="1200" noProof="0" dirty="0">
                          <a:solidFill>
                            <a:schemeClr val="tx1"/>
                          </a:solidFill>
                          <a:effectLst/>
                        </a:rPr>
                        <a:t>46,28M (teadaolev)</a:t>
                      </a:r>
                      <a:endParaRPr lang="et-EE" sz="1100" b="1" kern="1200" dirty="0">
                        <a:solidFill>
                          <a:srgbClr val="0000FF"/>
                        </a:solidFill>
                        <a:effectLst/>
                        <a:latin typeface="+mn-lt"/>
                        <a:ea typeface="+mn-ea"/>
                        <a:cs typeface="+mn-cs"/>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7. Digipöörde eeltingimused</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dirty="0">
                          <a:solidFill>
                            <a:schemeClr val="tx1"/>
                          </a:solidFill>
                          <a:effectLst/>
                          <a:latin typeface="+mn-lt"/>
                          <a:ea typeface="Calibri"/>
                          <a:cs typeface="Times New Roman"/>
                        </a:rPr>
                        <a:t>RIHA,</a:t>
                      </a:r>
                      <a:r>
                        <a:rPr lang="et-EE" sz="1100" b="0" kern="1200" baseline="0" dirty="0">
                          <a:solidFill>
                            <a:schemeClr val="tx1"/>
                          </a:solidFill>
                          <a:effectLst/>
                          <a:latin typeface="+mn-lt"/>
                          <a:ea typeface="Calibri"/>
                          <a:cs typeface="Times New Roman"/>
                        </a:rPr>
                        <a:t> E-ITS, koostoimeraamistik,  avaandmete hetkeseis ning plaanid on olemas. </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dirty="0">
                          <a:solidFill>
                            <a:schemeClr val="tx1"/>
                          </a:solidFill>
                          <a:effectLst/>
                          <a:latin typeface="+mn-lt"/>
                          <a:ea typeface="Calibri"/>
                          <a:cs typeface="Times New Roman"/>
                        </a:rPr>
                        <a:t>Vastavus Arhitektuurinõukogu koostatud e-riigi ristfunktsionaalsete nõuetele (sh pilvekõlbulikkuse ja andmekvaliteedi nõuded) on tagatud.</a:t>
                      </a:r>
                      <a:endParaRPr lang="et-EE" sz="1100" b="0" strike="sngStrike" kern="1200" baseline="0" dirty="0">
                        <a:solidFill>
                          <a:schemeClr val="tx1"/>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b="0" strike="noStrike" kern="1200" baseline="0" dirty="0">
                          <a:solidFill>
                            <a:schemeClr val="tx1"/>
                          </a:solidFill>
                          <a:effectLst/>
                          <a:latin typeface="+mn-lt"/>
                          <a:ea typeface="Calibri"/>
                          <a:cs typeface="Times New Roman"/>
                        </a:rPr>
                        <a:t>Digiteenuste arendamise standard + TKTA põhimõtted</a:t>
                      </a:r>
                      <a:endParaRPr lang="et-EE" sz="1100" b="0" strike="sngStrike" kern="1200" baseline="0" dirty="0">
                        <a:solidFill>
                          <a:schemeClr val="tx1"/>
                        </a:solidFill>
                        <a:effectLst/>
                        <a:latin typeface="+mn-lt"/>
                        <a:ea typeface="Calibri" panose="020F0502020204030204" pitchFamily="34" charset="0"/>
                        <a:cs typeface="Times New Roman"/>
                      </a:endParaRPr>
                    </a:p>
                    <a:p>
                      <a:pPr marL="171450" indent="-171450">
                        <a:lnSpc>
                          <a:spcPct val="107000"/>
                        </a:lnSpc>
                        <a:spcAft>
                          <a:spcPts val="0"/>
                        </a:spcAft>
                        <a:buFont typeface="Arial" panose="020B0604020202020204" pitchFamily="34" charset="0"/>
                        <a:buChar char="•"/>
                      </a:pPr>
                      <a:r>
                        <a:rPr lang="et-EE" sz="1100" b="0" kern="1200" baseline="0" dirty="0">
                          <a:solidFill>
                            <a:schemeClr val="tx1"/>
                          </a:solidFill>
                          <a:effectLst/>
                          <a:latin typeface="+mn-lt"/>
                          <a:ea typeface="Calibri"/>
                          <a:cs typeface="Times New Roman"/>
                        </a:rPr>
                        <a:t>Peamised võimalikud riskid, sh </a:t>
                      </a:r>
                      <a:r>
                        <a:rPr lang="et-EE" sz="1100" b="0" kern="1200" baseline="0" dirty="0" err="1">
                          <a:solidFill>
                            <a:schemeClr val="tx1"/>
                          </a:solidFill>
                          <a:effectLst/>
                          <a:latin typeface="+mn-lt"/>
                          <a:ea typeface="Calibri"/>
                          <a:cs typeface="Times New Roman"/>
                        </a:rPr>
                        <a:t>küberriskid</a:t>
                      </a:r>
                      <a:r>
                        <a:rPr lang="et-EE" sz="1100" b="0" kern="1200" baseline="0" dirty="0">
                          <a:solidFill>
                            <a:schemeClr val="tx1"/>
                          </a:solidFill>
                          <a:effectLst/>
                          <a:latin typeface="+mn-lt"/>
                          <a:ea typeface="Calibri"/>
                          <a:cs typeface="Times New Roman"/>
                        </a:rPr>
                        <a:t> on hinnatud.</a:t>
                      </a:r>
                    </a:p>
                    <a:p>
                      <a:pPr marL="171450" indent="-171450">
                        <a:lnSpc>
                          <a:spcPct val="107000"/>
                        </a:lnSpc>
                        <a:spcAft>
                          <a:spcPts val="0"/>
                        </a:spcAft>
                        <a:buFont typeface="Arial" panose="020B0604020202020204" pitchFamily="34" charset="0"/>
                        <a:buChar char="•"/>
                      </a:pPr>
                      <a:r>
                        <a:rPr lang="et-EE" sz="1100" b="0" kern="1200" baseline="0" dirty="0">
                          <a:solidFill>
                            <a:schemeClr val="tx1"/>
                          </a:solidFill>
                          <a:effectLst/>
                          <a:latin typeface="+mn-lt"/>
                          <a:ea typeface="Calibri"/>
                          <a:cs typeface="Times New Roman"/>
                        </a:rPr>
                        <a:t>Õigusliku regulatsiooni muudatuste eelnõid 2024 IV kvartal.</a:t>
                      </a:r>
                      <a:endParaRPr lang="et-EE" sz="1100" kern="1200" dirty="0">
                        <a:solidFill>
                          <a:schemeClr val="tx1"/>
                        </a:solidFill>
                        <a:effectLst/>
                        <a:latin typeface="+mn-lt"/>
                        <a:ea typeface="Calibri" panose="020F0502020204030204" pitchFamily="34" charset="0"/>
                        <a:cs typeface="Times New Roman"/>
                      </a:endParaRP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dirty="0" err="1">
                          <a:solidFill>
                            <a:schemeClr val="tx1"/>
                          </a:solidFill>
                          <a:effectLst/>
                          <a:latin typeface="+mn-lt"/>
                          <a:ea typeface="Calibri"/>
                          <a:cs typeface="Times New Roman"/>
                        </a:rPr>
                        <a:t>Taaskasutatavus</a:t>
                      </a:r>
                      <a:r>
                        <a:rPr lang="et-EE" sz="1100" b="0" kern="1200" baseline="0" dirty="0">
                          <a:solidFill>
                            <a:schemeClr val="tx1"/>
                          </a:solidFill>
                          <a:effectLst/>
                          <a:latin typeface="+mn-lt"/>
                          <a:ea typeface="Calibri"/>
                          <a:cs typeface="Times New Roman"/>
                        </a:rPr>
                        <a:t> – on hinnatud GEO3D ja </a:t>
                      </a:r>
                      <a:r>
                        <a:rPr lang="et-EE" sz="1100" b="0" kern="1200" baseline="0" dirty="0" err="1">
                          <a:solidFill>
                            <a:schemeClr val="tx1"/>
                          </a:solidFill>
                          <a:effectLst/>
                          <a:latin typeface="+mn-lt"/>
                          <a:ea typeface="Calibri"/>
                          <a:cs typeface="Times New Roman"/>
                        </a:rPr>
                        <a:t>AKS-i</a:t>
                      </a:r>
                      <a:r>
                        <a:rPr lang="et-EE" sz="1100" b="0" kern="1200" baseline="0" dirty="0">
                          <a:solidFill>
                            <a:schemeClr val="tx1"/>
                          </a:solidFill>
                          <a:effectLst/>
                          <a:latin typeface="+mn-lt"/>
                          <a:ea typeface="Calibri"/>
                          <a:cs typeface="Times New Roman"/>
                        </a:rPr>
                        <a:t> ärianalüüside käigus. </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dirty="0">
                          <a:solidFill>
                            <a:schemeClr val="tx1"/>
                          </a:solidFill>
                          <a:effectLst/>
                          <a:latin typeface="+mn-lt"/>
                          <a:ea typeface="Calibri"/>
                          <a:cs typeface="Times New Roman"/>
                        </a:rPr>
                        <a:t>„Digiühiskonna arengukava 2030“ põhimõtted on arvestatud: luuakse </a:t>
                      </a:r>
                      <a:r>
                        <a:rPr lang="et-EE" sz="1100" b="0" kern="1200" baseline="0" dirty="0" err="1">
                          <a:solidFill>
                            <a:schemeClr val="tx1"/>
                          </a:solidFill>
                          <a:effectLst/>
                          <a:latin typeface="+mn-lt"/>
                          <a:ea typeface="Calibri"/>
                          <a:cs typeface="Times New Roman"/>
                        </a:rPr>
                        <a:t>taaskastuatavad</a:t>
                      </a:r>
                      <a:r>
                        <a:rPr lang="et-EE" sz="1100" b="0" kern="1200" baseline="0" dirty="0">
                          <a:solidFill>
                            <a:schemeClr val="tx1"/>
                          </a:solidFill>
                          <a:effectLst/>
                          <a:latin typeface="+mn-lt"/>
                          <a:ea typeface="Calibri"/>
                          <a:cs typeface="Times New Roman"/>
                        </a:rPr>
                        <a:t> ja </a:t>
                      </a:r>
                      <a:r>
                        <a:rPr lang="et-EE" sz="1100" b="0" kern="1200" baseline="0" dirty="0" err="1">
                          <a:solidFill>
                            <a:schemeClr val="tx1"/>
                          </a:solidFill>
                          <a:effectLst/>
                          <a:latin typeface="+mn-lt"/>
                          <a:ea typeface="Calibri"/>
                          <a:cs typeface="Times New Roman"/>
                        </a:rPr>
                        <a:t>koostoimelised</a:t>
                      </a:r>
                      <a:r>
                        <a:rPr lang="et-EE" sz="1100" b="0" kern="1200" baseline="0" dirty="0">
                          <a:solidFill>
                            <a:schemeClr val="tx1"/>
                          </a:solidFill>
                          <a:effectLst/>
                          <a:latin typeface="+mn-lt"/>
                          <a:ea typeface="Calibri"/>
                          <a:cs typeface="Times New Roman"/>
                        </a:rPr>
                        <a:t> jätkusuutlikud süsteemid.</a:t>
                      </a:r>
                      <a:endParaRPr lang="en-GB" sz="1100" b="0" kern="1200" baseline="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085536">
                <a:tc>
                  <a:txBody>
                    <a:bodyPr/>
                    <a:lstStyle/>
                    <a:p>
                      <a:pPr marL="107315" indent="-90170">
                        <a:lnSpc>
                          <a:spcPct val="107000"/>
                        </a:lnSpc>
                        <a:spcAft>
                          <a:spcPts val="0"/>
                        </a:spcAft>
                      </a:pPr>
                      <a:r>
                        <a:rPr lang="et-EE" sz="1100" b="1" dirty="0">
                          <a:solidFill>
                            <a:srgbClr val="0000FF"/>
                          </a:solidFill>
                          <a:effectLst/>
                          <a:latin typeface="+mn-lt"/>
                          <a:ea typeface="Calibri"/>
                          <a:cs typeface="Times New Roman"/>
                        </a:rPr>
                        <a:t>8. Digipöörde kasutajate grupid/huvigrupid</a:t>
                      </a:r>
                    </a:p>
                    <a:p>
                      <a:pPr marL="107315" indent="-90170">
                        <a:lnSpc>
                          <a:spcPct val="107000"/>
                        </a:lnSpc>
                        <a:spcAft>
                          <a:spcPts val="0"/>
                        </a:spcAft>
                      </a:pPr>
                      <a:r>
                        <a:rPr lang="et-EE" sz="1100" b="0" dirty="0">
                          <a:solidFill>
                            <a:schemeClr val="tx1"/>
                          </a:solidFill>
                          <a:effectLst/>
                          <a:latin typeface="+mn-lt"/>
                          <a:ea typeface="Calibri"/>
                          <a:cs typeface="Times New Roman"/>
                        </a:rPr>
                        <a:t>   Kasutajad on </a:t>
                      </a:r>
                      <a:r>
                        <a:rPr lang="et-EE" sz="1100" b="1" dirty="0">
                          <a:solidFill>
                            <a:schemeClr val="tx1"/>
                          </a:solidFill>
                          <a:effectLst/>
                          <a:latin typeface="+mn-lt"/>
                          <a:ea typeface="Calibri"/>
                          <a:cs typeface="Times New Roman"/>
                        </a:rPr>
                        <a:t>kogu ühiskond</a:t>
                      </a:r>
                      <a:r>
                        <a:rPr lang="et-EE" sz="1100" b="0" dirty="0">
                          <a:solidFill>
                            <a:schemeClr val="tx1"/>
                          </a:solidFill>
                          <a:effectLst/>
                          <a:latin typeface="+mn-lt"/>
                          <a:ea typeface="Calibri"/>
                          <a:cs typeface="Times New Roman"/>
                        </a:rPr>
                        <a:t>. Kaasamine toimub jooksvalt sihtuuringutes, kliendikohtumistel, ärianalüüside intervjuudel, fookusgruppide kohtumistel, töötubades jne</a:t>
                      </a:r>
                      <a:r>
                        <a:rPr lang="et-EE" sz="1100" baseline="0" dirty="0">
                          <a:solidFill>
                            <a:schemeClr val="tx1"/>
                          </a:solidFill>
                          <a:effectLst/>
                          <a:latin typeface="+mn-lt"/>
                          <a:ea typeface="Calibri"/>
                          <a:cs typeface="Times New Roman"/>
                        </a:rPr>
                        <a:t>. Kogutud on tarbijate vajadused. </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dirty="0">
                          <a:solidFill>
                            <a:srgbClr val="0000FF"/>
                          </a:solidFill>
                          <a:effectLst/>
                          <a:latin typeface="+mn-lt"/>
                          <a:ea typeface="Calibri"/>
                          <a:cs typeface="Times New Roman"/>
                        </a:rPr>
                        <a:t>9. Digipöördega seotud k</a:t>
                      </a:r>
                      <a:r>
                        <a:rPr lang="et-EE" sz="1100" b="1" dirty="0">
                          <a:solidFill>
                            <a:srgbClr val="0000FF"/>
                          </a:solidFill>
                          <a:effectLst/>
                          <a:latin typeface="+mn-lt"/>
                          <a:ea typeface="Calibri"/>
                          <a:cs typeface="Times New Roman"/>
                        </a:rPr>
                        <a:t>olmandad osapooled (sh partnerid)</a:t>
                      </a:r>
                      <a:endParaRPr lang="en-GB" sz="1100" dirty="0">
                        <a:solidFill>
                          <a:srgbClr val="0000FF"/>
                        </a:solidFill>
                        <a:effectLst/>
                        <a:latin typeface="+mn-lt"/>
                        <a:ea typeface="Calibri"/>
                        <a:cs typeface="Times New Roman"/>
                      </a:endParaRPr>
                    </a:p>
                    <a:p>
                      <a:pPr>
                        <a:lnSpc>
                          <a:spcPct val="107000"/>
                        </a:lnSpc>
                        <a:spcAft>
                          <a:spcPts val="0"/>
                        </a:spcAft>
                      </a:pPr>
                      <a:r>
                        <a:rPr lang="et-EE" sz="1100" dirty="0">
                          <a:effectLst/>
                          <a:latin typeface="+mn-lt"/>
                          <a:ea typeface="Calibri"/>
                          <a:cs typeface="Times New Roman"/>
                        </a:rPr>
                        <a:t>Maa ja ruumivaldkonna juhtorganid: </a:t>
                      </a:r>
                      <a:r>
                        <a:rPr lang="et-EE" sz="1100" dirty="0" err="1">
                          <a:effectLst/>
                          <a:latin typeface="+mn-lt"/>
                          <a:ea typeface="Calibri"/>
                          <a:cs typeface="Times New Roman"/>
                        </a:rPr>
                        <a:t>Klim</a:t>
                      </a:r>
                      <a:r>
                        <a:rPr lang="et-EE" sz="1100" dirty="0">
                          <a:effectLst/>
                          <a:latin typeface="+mn-lt"/>
                          <a:ea typeface="Calibri"/>
                          <a:cs typeface="Times New Roman"/>
                        </a:rPr>
                        <a:t>, RAM, KUL</a:t>
                      </a:r>
                    </a:p>
                    <a:p>
                      <a:pPr>
                        <a:lnSpc>
                          <a:spcPct val="107000"/>
                        </a:lnSpc>
                        <a:spcAft>
                          <a:spcPts val="0"/>
                        </a:spcAft>
                      </a:pPr>
                      <a:r>
                        <a:rPr lang="et-EE" sz="1100" dirty="0">
                          <a:effectLst/>
                          <a:latin typeface="+mn-lt"/>
                          <a:ea typeface="Calibri"/>
                          <a:cs typeface="Times New Roman"/>
                        </a:rPr>
                        <a:t>Kolmandad osapooled teised riigiasutused, IT majad. teadusasutused, Nt RMIT, SMIT, Siseministeerium, Päästeamet, Häirekeskus, Kaitseministeerium jt</a:t>
                      </a:r>
                      <a:r>
                        <a:rPr lang="et-EE" sz="1100" kern="1200" baseline="0" dirty="0">
                          <a:solidFill>
                            <a:schemeClr val="tx1"/>
                          </a:solidFill>
                          <a:effectLst/>
                          <a:latin typeface="+mn-lt"/>
                          <a:ea typeface="Calibri"/>
                          <a:cs typeface="Times New Roman"/>
                        </a:rPr>
                        <a:t>. Kaasamisnõusolekud on olemas Geo3D ja AKS-i osas.</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10. Jätkusuutlikkus </a:t>
                      </a:r>
                      <a:endParaRPr lang="et-EE" sz="1100" b="0" kern="1200" dirty="0">
                        <a:solidFill>
                          <a:srgbClr val="0000FF"/>
                        </a:solidFill>
                        <a:effectLst/>
                        <a:latin typeface="+mn-lt"/>
                        <a:ea typeface="Calibri"/>
                        <a:cs typeface="Times New Roman" panose="02020603050405020304" pitchFamily="18" charset="0"/>
                      </a:endParaRPr>
                    </a:p>
                    <a:p>
                      <a:pPr>
                        <a:lnSpc>
                          <a:spcPct val="107000"/>
                        </a:lnSpc>
                        <a:spcAft>
                          <a:spcPts val="0"/>
                        </a:spcAft>
                      </a:pPr>
                      <a:r>
                        <a:rPr lang="et-EE" sz="1100" kern="1200" dirty="0">
                          <a:solidFill>
                            <a:schemeClr val="tx1"/>
                          </a:solidFill>
                          <a:effectLst/>
                          <a:latin typeface="+mn-lt"/>
                          <a:ea typeface="+mn-ea"/>
                          <a:cs typeface="+mn-cs"/>
                        </a:rPr>
                        <a:t>Viie aasta ülalpidamiskulud kõigile 7 süsteemile hetkel on osaliselt kaetud KEMIT-i eelarves, osaliselt </a:t>
                      </a:r>
                      <a:r>
                        <a:rPr lang="et-EE" sz="1100" kern="1200" dirty="0" err="1">
                          <a:solidFill>
                            <a:schemeClr val="tx1"/>
                          </a:solidFill>
                          <a:effectLst/>
                          <a:latin typeface="+mn-lt"/>
                          <a:ea typeface="+mn-ea"/>
                          <a:cs typeface="+mn-cs"/>
                        </a:rPr>
                        <a:t>MaRu-sse</a:t>
                      </a:r>
                      <a:r>
                        <a:rPr lang="et-EE" sz="1100" kern="1200" dirty="0">
                          <a:solidFill>
                            <a:schemeClr val="tx1"/>
                          </a:solidFill>
                          <a:effectLst/>
                          <a:latin typeface="+mn-lt"/>
                          <a:ea typeface="+mn-ea"/>
                          <a:cs typeface="+mn-cs"/>
                        </a:rPr>
                        <a:t> liituvate osapoolte eelarvetes, osaliselt katmata. </a:t>
                      </a:r>
                      <a:r>
                        <a:rPr lang="et-EE" sz="1100" kern="1200" baseline="0" dirty="0">
                          <a:solidFill>
                            <a:schemeClr val="tx1"/>
                          </a:solidFill>
                          <a:effectLst/>
                          <a:latin typeface="+mn-lt"/>
                          <a:ea typeface="+mn-ea"/>
                          <a:cs typeface="+mn-cs"/>
                        </a:rPr>
                        <a:t> </a:t>
                      </a:r>
                      <a:r>
                        <a:rPr lang="et-EE" sz="1100" b="1" u="sng" kern="1200" baseline="0" dirty="0">
                          <a:solidFill>
                            <a:schemeClr val="tx1"/>
                          </a:solidFill>
                          <a:effectLst/>
                          <a:latin typeface="+mn-lt"/>
                          <a:ea typeface="+mn-ea"/>
                          <a:cs typeface="+mn-cs"/>
                        </a:rPr>
                        <a:t>Tabel Excelisse. </a:t>
                      </a:r>
                      <a:endParaRPr lang="et-EE" sz="1100" b="1" u="sng" strike="sngStrike" baseline="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3094248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stkülik 25">
            <a:extLst>
              <a:ext uri="{FF2B5EF4-FFF2-40B4-BE49-F238E27FC236}">
                <a16:creationId xmlns:a16="http://schemas.microsoft.com/office/drawing/2014/main" id="{FC96CC2E-4840-0E55-3DEF-BAC7E84BC3FF}"/>
              </a:ext>
            </a:extLst>
          </p:cNvPr>
          <p:cNvSpPr/>
          <p:nvPr/>
        </p:nvSpPr>
        <p:spPr>
          <a:xfrm>
            <a:off x="97183" y="972765"/>
            <a:ext cx="958410" cy="11575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218" name="Title 2"/>
          <p:cNvSpPr>
            <a:spLocks noGrp="1"/>
          </p:cNvSpPr>
          <p:nvPr>
            <p:ph type="title"/>
          </p:nvPr>
        </p:nvSpPr>
        <p:spPr>
          <a:xfrm>
            <a:off x="4688" y="0"/>
            <a:ext cx="12187366" cy="972766"/>
          </a:xfrm>
        </p:spPr>
        <p:txBody>
          <a:bodyPr vert="horz" lIns="91440" tIns="45720" rIns="91440" bIns="45720" rtlCol="0" anchor="ctr">
            <a:noAutofit/>
          </a:bodyPr>
          <a:lstStyle/>
          <a:p>
            <a:pPr algn="ctr" defTabSz="458343"/>
            <a:r>
              <a:rPr lang="et-EE" sz="2800" dirty="0">
                <a:solidFill>
                  <a:srgbClr val="0000CC"/>
                </a:solidFill>
                <a:latin typeface="Aino Headline" panose="020B0303040504020204" pitchFamily="34" charset="0"/>
                <a:ea typeface="+mn-ea"/>
                <a:cs typeface="+mn-cs"/>
              </a:rPr>
              <a:t>RUUMIINFO DIGIPÖÖRDE PIKK PLAAN: 2024-2029</a:t>
            </a:r>
          </a:p>
        </p:txBody>
      </p:sp>
      <p:graphicFrame>
        <p:nvGraphicFramePr>
          <p:cNvPr id="2" name="Objekt 7">
            <a:extLst>
              <a:ext uri="{FF2B5EF4-FFF2-40B4-BE49-F238E27FC236}">
                <a16:creationId xmlns:a16="http://schemas.microsoft.com/office/drawing/2014/main" id="{8FA2F51C-5DCC-B8B7-2775-1B6E3A9AE153}"/>
              </a:ext>
            </a:extLst>
          </p:cNvPr>
          <p:cNvGraphicFramePr>
            <a:graphicFrameLocks noChangeAspect="1"/>
          </p:cNvGraphicFramePr>
          <p:nvPr/>
        </p:nvGraphicFramePr>
        <p:xfrm>
          <a:off x="1055688" y="939801"/>
          <a:ext cx="10744200" cy="5414962"/>
        </p:xfrm>
        <a:graphic>
          <a:graphicData uri="http://schemas.openxmlformats.org/presentationml/2006/ole">
            <mc:AlternateContent xmlns:mc="http://schemas.openxmlformats.org/markup-compatibility/2006">
              <mc:Choice xmlns:v="urn:schemas-microsoft-com:vml" Requires="v">
                <p:oleObj name="Worksheet" r:id="rId3" imgW="8505991" imgH="3552562" progId="Excel.Sheet.12">
                  <p:embed/>
                </p:oleObj>
              </mc:Choice>
              <mc:Fallback>
                <p:oleObj name="Worksheet" r:id="rId3" imgW="8505991" imgH="3552562" progId="Excel.Sheet.12">
                  <p:embed/>
                  <p:pic>
                    <p:nvPicPr>
                      <p:cNvPr id="2" name="Objekt 7">
                        <a:extLst>
                          <a:ext uri="{FF2B5EF4-FFF2-40B4-BE49-F238E27FC236}">
                            <a16:creationId xmlns:a16="http://schemas.microsoft.com/office/drawing/2014/main" id="{8FA2F51C-5DCC-B8B7-2775-1B6E3A9AE153}"/>
                          </a:ext>
                        </a:extLst>
                      </p:cNvPr>
                      <p:cNvPicPr/>
                      <p:nvPr/>
                    </p:nvPicPr>
                    <p:blipFill>
                      <a:blip r:embed="rId4"/>
                      <a:stretch>
                        <a:fillRect/>
                      </a:stretch>
                    </p:blipFill>
                    <p:spPr>
                      <a:xfrm>
                        <a:off x="1055688" y="939801"/>
                        <a:ext cx="10744200" cy="5414962"/>
                      </a:xfrm>
                      <a:prstGeom prst="rect">
                        <a:avLst/>
                      </a:prstGeom>
                    </p:spPr>
                  </p:pic>
                </p:oleObj>
              </mc:Fallback>
            </mc:AlternateContent>
          </a:graphicData>
        </a:graphic>
      </p:graphicFrame>
      <p:sp>
        <p:nvSpPr>
          <p:cNvPr id="3" name="Ristkülik 2">
            <a:extLst>
              <a:ext uri="{FF2B5EF4-FFF2-40B4-BE49-F238E27FC236}">
                <a16:creationId xmlns:a16="http://schemas.microsoft.com/office/drawing/2014/main" id="{F17053CB-9072-74E1-522C-EF150B205CAC}"/>
              </a:ext>
            </a:extLst>
          </p:cNvPr>
          <p:cNvSpPr/>
          <p:nvPr/>
        </p:nvSpPr>
        <p:spPr>
          <a:xfrm>
            <a:off x="97277" y="939801"/>
            <a:ext cx="958317" cy="541496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4856E20E-C7B7-632A-B77D-2A867D214785}"/>
              </a:ext>
            </a:extLst>
          </p:cNvPr>
          <p:cNvSpPr txBox="1"/>
          <p:nvPr/>
        </p:nvSpPr>
        <p:spPr>
          <a:xfrm>
            <a:off x="97088" y="1564511"/>
            <a:ext cx="971811"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RI-3D</a:t>
            </a:r>
          </a:p>
        </p:txBody>
      </p:sp>
      <p:sp>
        <p:nvSpPr>
          <p:cNvPr id="11" name="TextBox 10">
            <a:extLst>
              <a:ext uri="{FF2B5EF4-FFF2-40B4-BE49-F238E27FC236}">
                <a16:creationId xmlns:a16="http://schemas.microsoft.com/office/drawing/2014/main" id="{98FD2932-AC83-3DBD-4775-2EEF417A4BA5}"/>
              </a:ext>
            </a:extLst>
          </p:cNvPr>
          <p:cNvSpPr txBox="1"/>
          <p:nvPr/>
        </p:nvSpPr>
        <p:spPr>
          <a:xfrm>
            <a:off x="97184" y="2366973"/>
            <a:ext cx="971716"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AKS</a:t>
            </a:r>
          </a:p>
        </p:txBody>
      </p:sp>
      <p:sp>
        <p:nvSpPr>
          <p:cNvPr id="12" name="TextBox 11">
            <a:extLst>
              <a:ext uri="{FF2B5EF4-FFF2-40B4-BE49-F238E27FC236}">
                <a16:creationId xmlns:a16="http://schemas.microsoft.com/office/drawing/2014/main" id="{8B73F8BC-673D-D0DB-F5C5-20D90143BFF4}"/>
              </a:ext>
            </a:extLst>
          </p:cNvPr>
          <p:cNvSpPr txBox="1"/>
          <p:nvPr/>
        </p:nvSpPr>
        <p:spPr>
          <a:xfrm>
            <a:off x="83971" y="3072245"/>
            <a:ext cx="984929"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KASK</a:t>
            </a:r>
          </a:p>
        </p:txBody>
      </p:sp>
      <p:sp>
        <p:nvSpPr>
          <p:cNvPr id="13" name="TextBox 12">
            <a:extLst>
              <a:ext uri="{FF2B5EF4-FFF2-40B4-BE49-F238E27FC236}">
                <a16:creationId xmlns:a16="http://schemas.microsoft.com/office/drawing/2014/main" id="{E8D15278-4B8A-5A42-BAEC-091FA9391290}"/>
              </a:ext>
            </a:extLst>
          </p:cNvPr>
          <p:cNvSpPr txBox="1"/>
          <p:nvPr/>
        </p:nvSpPr>
        <p:spPr>
          <a:xfrm>
            <a:off x="97183" y="3671263"/>
            <a:ext cx="958317"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MTP</a:t>
            </a:r>
          </a:p>
        </p:txBody>
      </p:sp>
      <p:sp>
        <p:nvSpPr>
          <p:cNvPr id="14" name="TextBox 13">
            <a:extLst>
              <a:ext uri="{FF2B5EF4-FFF2-40B4-BE49-F238E27FC236}">
                <a16:creationId xmlns:a16="http://schemas.microsoft.com/office/drawing/2014/main" id="{74215DCC-8B52-7930-D433-F62FCCB135CC}"/>
              </a:ext>
            </a:extLst>
          </p:cNvPr>
          <p:cNvSpPr txBox="1"/>
          <p:nvPr/>
        </p:nvSpPr>
        <p:spPr>
          <a:xfrm>
            <a:off x="83971" y="4158349"/>
            <a:ext cx="971621"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MAPIS</a:t>
            </a:r>
          </a:p>
        </p:txBody>
      </p:sp>
      <p:sp>
        <p:nvSpPr>
          <p:cNvPr id="15" name="TextBox 14">
            <a:extLst>
              <a:ext uri="{FF2B5EF4-FFF2-40B4-BE49-F238E27FC236}">
                <a16:creationId xmlns:a16="http://schemas.microsoft.com/office/drawing/2014/main" id="{9CE7DCD6-6511-463A-F68E-4676FDF22FDA}"/>
              </a:ext>
            </a:extLst>
          </p:cNvPr>
          <p:cNvSpPr txBox="1"/>
          <p:nvPr/>
        </p:nvSpPr>
        <p:spPr>
          <a:xfrm>
            <a:off x="97183" y="4653364"/>
            <a:ext cx="958317" cy="369332"/>
          </a:xfrm>
          <a:prstGeom prst="rect">
            <a:avLst/>
          </a:prstGeom>
          <a:noFill/>
        </p:spPr>
        <p:txBody>
          <a:bodyPr wrap="square">
            <a:spAutoFit/>
          </a:bodyPr>
          <a:lstStyle/>
          <a:p>
            <a:pPr algn="ctr"/>
            <a:r>
              <a:rPr lang="et-EE" dirty="0">
                <a:ln w="0"/>
                <a:solidFill>
                  <a:schemeClr val="tx1"/>
                </a:solidFill>
                <a:effectLst>
                  <a:outerShdw blurRad="38100" dist="19050" dir="2700000" algn="tl" rotWithShape="0">
                    <a:schemeClr val="dk1">
                      <a:alpha val="40000"/>
                    </a:schemeClr>
                  </a:outerShdw>
                </a:effectLst>
              </a:rPr>
              <a:t>E-EP</a:t>
            </a:r>
          </a:p>
        </p:txBody>
      </p:sp>
      <p:sp>
        <p:nvSpPr>
          <p:cNvPr id="16" name="TextBox 15">
            <a:extLst>
              <a:ext uri="{FF2B5EF4-FFF2-40B4-BE49-F238E27FC236}">
                <a16:creationId xmlns:a16="http://schemas.microsoft.com/office/drawing/2014/main" id="{E530CA0B-2C7A-07BB-0DD5-6F5AC7F7A995}"/>
              </a:ext>
            </a:extLst>
          </p:cNvPr>
          <p:cNvSpPr txBox="1"/>
          <p:nvPr/>
        </p:nvSpPr>
        <p:spPr>
          <a:xfrm>
            <a:off x="97184" y="5307359"/>
            <a:ext cx="958410" cy="369332"/>
          </a:xfrm>
          <a:prstGeom prst="rect">
            <a:avLst/>
          </a:prstGeom>
          <a:noFill/>
        </p:spPr>
        <p:txBody>
          <a:bodyPr wrap="square">
            <a:spAutoFit/>
          </a:bodyPr>
          <a:lstStyle/>
          <a:p>
            <a:pPr algn="ctr"/>
            <a:r>
              <a:rPr lang="et-EE" dirty="0">
                <a:ln w="0"/>
                <a:effectLst>
                  <a:outerShdw blurRad="38100" dist="19050" dir="2700000" algn="tl" rotWithShape="0">
                    <a:schemeClr val="dk1">
                      <a:alpha val="40000"/>
                    </a:schemeClr>
                  </a:outerShdw>
                </a:effectLst>
              </a:rPr>
              <a:t>PLANIS</a:t>
            </a:r>
            <a:endParaRPr lang="et-EE" dirty="0">
              <a:ln w="0"/>
              <a:solidFill>
                <a:schemeClr val="tx1"/>
              </a:solidFill>
              <a:effectLst>
                <a:outerShdw blurRad="38100" dist="19050" dir="2700000" algn="tl" rotWithShape="0">
                  <a:schemeClr val="dk1">
                    <a:alpha val="40000"/>
                  </a:schemeClr>
                </a:outerShdw>
              </a:effectLst>
            </a:endParaRPr>
          </a:p>
        </p:txBody>
      </p:sp>
      <p:cxnSp>
        <p:nvCxnSpPr>
          <p:cNvPr id="18" name="Sirgkonnektor 17">
            <a:extLst>
              <a:ext uri="{FF2B5EF4-FFF2-40B4-BE49-F238E27FC236}">
                <a16:creationId xmlns:a16="http://schemas.microsoft.com/office/drawing/2014/main" id="{BD3F538B-1C20-AB16-4369-CCBCC8CFF3F5}"/>
              </a:ext>
            </a:extLst>
          </p:cNvPr>
          <p:cNvCxnSpPr>
            <a:cxnSpLocks/>
          </p:cNvCxnSpPr>
          <p:nvPr/>
        </p:nvCxnSpPr>
        <p:spPr>
          <a:xfrm>
            <a:off x="97183" y="2130356"/>
            <a:ext cx="11692740"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9" name="Sirgkonnektor 18">
            <a:extLst>
              <a:ext uri="{FF2B5EF4-FFF2-40B4-BE49-F238E27FC236}">
                <a16:creationId xmlns:a16="http://schemas.microsoft.com/office/drawing/2014/main" id="{96DA343F-6AD2-A582-1133-2220F2728D6A}"/>
              </a:ext>
            </a:extLst>
          </p:cNvPr>
          <p:cNvCxnSpPr>
            <a:cxnSpLocks/>
          </p:cNvCxnSpPr>
          <p:nvPr/>
        </p:nvCxnSpPr>
        <p:spPr>
          <a:xfrm>
            <a:off x="97183" y="2981448"/>
            <a:ext cx="11702705"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2" name="Sirgkonnektor 21">
            <a:extLst>
              <a:ext uri="{FF2B5EF4-FFF2-40B4-BE49-F238E27FC236}">
                <a16:creationId xmlns:a16="http://schemas.microsoft.com/office/drawing/2014/main" id="{BD0B3579-BAA1-19F5-A852-BA9DD6439764}"/>
              </a:ext>
            </a:extLst>
          </p:cNvPr>
          <p:cNvCxnSpPr>
            <a:cxnSpLocks/>
          </p:cNvCxnSpPr>
          <p:nvPr/>
        </p:nvCxnSpPr>
        <p:spPr>
          <a:xfrm>
            <a:off x="97183" y="3522098"/>
            <a:ext cx="11702705"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3" name="Sirgkonnektor 22">
            <a:extLst>
              <a:ext uri="{FF2B5EF4-FFF2-40B4-BE49-F238E27FC236}">
                <a16:creationId xmlns:a16="http://schemas.microsoft.com/office/drawing/2014/main" id="{03833E86-EA36-B94D-618B-6B191B378DC7}"/>
              </a:ext>
            </a:extLst>
          </p:cNvPr>
          <p:cNvCxnSpPr>
            <a:cxnSpLocks/>
          </p:cNvCxnSpPr>
          <p:nvPr/>
        </p:nvCxnSpPr>
        <p:spPr>
          <a:xfrm>
            <a:off x="97183" y="4154579"/>
            <a:ext cx="11716010"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4" name="Sirgkonnektor 23">
            <a:extLst>
              <a:ext uri="{FF2B5EF4-FFF2-40B4-BE49-F238E27FC236}">
                <a16:creationId xmlns:a16="http://schemas.microsoft.com/office/drawing/2014/main" id="{6E281EB7-0E9C-380B-9115-BE42B80527EC}"/>
              </a:ext>
            </a:extLst>
          </p:cNvPr>
          <p:cNvCxnSpPr>
            <a:cxnSpLocks/>
          </p:cNvCxnSpPr>
          <p:nvPr/>
        </p:nvCxnSpPr>
        <p:spPr>
          <a:xfrm>
            <a:off x="97183" y="5217154"/>
            <a:ext cx="11716010"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5" name="Sirgkonnektor 24">
            <a:extLst>
              <a:ext uri="{FF2B5EF4-FFF2-40B4-BE49-F238E27FC236}">
                <a16:creationId xmlns:a16="http://schemas.microsoft.com/office/drawing/2014/main" id="{BCBF469E-2B44-D726-68D7-BDDBAAC8AB3A}"/>
              </a:ext>
            </a:extLst>
          </p:cNvPr>
          <p:cNvCxnSpPr>
            <a:cxnSpLocks/>
          </p:cNvCxnSpPr>
          <p:nvPr/>
        </p:nvCxnSpPr>
        <p:spPr>
          <a:xfrm>
            <a:off x="97183" y="4535851"/>
            <a:ext cx="11716010"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TextBox 3">
            <a:extLst>
              <a:ext uri="{FF2B5EF4-FFF2-40B4-BE49-F238E27FC236}">
                <a16:creationId xmlns:a16="http://schemas.microsoft.com/office/drawing/2014/main" id="{172DC8EA-F266-A3CC-5200-03FF33561174}"/>
              </a:ext>
            </a:extLst>
          </p:cNvPr>
          <p:cNvSpPr txBox="1"/>
          <p:nvPr/>
        </p:nvSpPr>
        <p:spPr>
          <a:xfrm>
            <a:off x="83971" y="5859522"/>
            <a:ext cx="958410" cy="369332"/>
          </a:xfrm>
          <a:prstGeom prst="rect">
            <a:avLst/>
          </a:prstGeom>
          <a:noFill/>
        </p:spPr>
        <p:txBody>
          <a:bodyPr wrap="square">
            <a:spAutoFit/>
          </a:bodyPr>
          <a:lstStyle/>
          <a:p>
            <a:pPr algn="ctr"/>
            <a:r>
              <a:rPr lang="et-EE" dirty="0">
                <a:ln w="0"/>
                <a:solidFill>
                  <a:schemeClr val="tx1"/>
                </a:solidFill>
                <a:effectLst>
                  <a:outerShdw blurRad="38100" dist="19050" dir="2700000" algn="tl" rotWithShape="0">
                    <a:schemeClr val="dk1">
                      <a:alpha val="40000"/>
                    </a:schemeClr>
                  </a:outerShdw>
                </a:effectLst>
              </a:rPr>
              <a:t>Liikuvus</a:t>
            </a:r>
          </a:p>
        </p:txBody>
      </p:sp>
      <p:cxnSp>
        <p:nvCxnSpPr>
          <p:cNvPr id="5" name="Sirgkonnektor 4">
            <a:extLst>
              <a:ext uri="{FF2B5EF4-FFF2-40B4-BE49-F238E27FC236}">
                <a16:creationId xmlns:a16="http://schemas.microsoft.com/office/drawing/2014/main" id="{B8FF66D1-1CEF-BC91-1458-E24291E2F37D}"/>
              </a:ext>
            </a:extLst>
          </p:cNvPr>
          <p:cNvCxnSpPr>
            <a:cxnSpLocks/>
          </p:cNvCxnSpPr>
          <p:nvPr/>
        </p:nvCxnSpPr>
        <p:spPr>
          <a:xfrm>
            <a:off x="97183" y="5873972"/>
            <a:ext cx="11716010"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6493978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36649A6-30AF-449B-49D3-9FA5506885D0}"/>
              </a:ext>
            </a:extLst>
          </p:cNvPr>
          <p:cNvSpPr>
            <a:spLocks noGrp="1"/>
          </p:cNvSpPr>
          <p:nvPr>
            <p:ph type="title"/>
          </p:nvPr>
        </p:nvSpPr>
        <p:spPr>
          <a:xfrm>
            <a:off x="320654" y="1491059"/>
            <a:ext cx="11461760" cy="5227573"/>
          </a:xfrm>
        </p:spPr>
        <p:txBody>
          <a:bodyPr>
            <a:normAutofit fontScale="90000"/>
          </a:bodyPr>
          <a:lstStyle/>
          <a:p>
            <a:r>
              <a:rPr lang="et-EE" sz="2700" b="1" dirty="0">
                <a:ea typeface="+mj-lt"/>
                <a:cs typeface="+mj-lt"/>
              </a:rPr>
              <a:t>Maa- ja ruumiloome programm 2025–2028 eesmärk:</a:t>
            </a:r>
            <a:r>
              <a:rPr lang="et-EE" sz="2700" dirty="0">
                <a:ea typeface="+mj-lt"/>
                <a:cs typeface="+mj-lt"/>
              </a:rPr>
              <a:t> </a:t>
            </a:r>
            <a:br>
              <a:rPr lang="et-EE" sz="2400" dirty="0">
                <a:ea typeface="+mj-lt"/>
                <a:cs typeface="+mj-lt"/>
              </a:rPr>
            </a:br>
            <a:r>
              <a:rPr lang="et-EE" sz="2400" dirty="0">
                <a:ea typeface="+mj-lt"/>
                <a:cs typeface="+mj-lt"/>
              </a:rPr>
              <a:t>Kõikjal Eestis on meeldiv elukeskkond, konkurentsivõimeline ettevõtluskeskkond ning kättesaadavad kvaliteetsed teenused.</a:t>
            </a:r>
            <a:br>
              <a:rPr lang="et-EE" sz="2400" dirty="0">
                <a:ea typeface="Calibri Light"/>
                <a:cs typeface="Calibri Light"/>
              </a:rPr>
            </a:br>
            <a:r>
              <a:rPr lang="et-EE" sz="2700" b="1" dirty="0">
                <a:ea typeface="+mj-lt"/>
                <a:cs typeface="+mj-lt"/>
              </a:rPr>
              <a:t>Programmi mõõdikud: </a:t>
            </a:r>
            <a:br>
              <a:rPr lang="et-EE" sz="2400" b="1" dirty="0">
                <a:ea typeface="+mj-lt"/>
                <a:cs typeface="+mj-lt"/>
              </a:rPr>
            </a:br>
            <a:r>
              <a:rPr lang="et-EE" sz="2400" dirty="0">
                <a:ea typeface="+mj-lt"/>
                <a:cs typeface="+mj-lt"/>
              </a:rPr>
              <a:t>Elukeskkonnaga rahulolu   suureneb     (hetkel: 73,5%   )       </a:t>
            </a:r>
            <a:br>
              <a:rPr lang="et-EE" sz="2400" dirty="0">
                <a:ea typeface="+mj-lt"/>
                <a:cs typeface="+mj-lt"/>
              </a:rPr>
            </a:br>
            <a:r>
              <a:rPr lang="et-EE" sz="2400" dirty="0">
                <a:ea typeface="+mj-lt"/>
                <a:cs typeface="+mj-lt"/>
              </a:rPr>
              <a:t>Elukeskkonnaga rahulolu piirkondlikud erinevused (kõrgeima 10% ja madalaima 10% </a:t>
            </a:r>
            <a:r>
              <a:rPr lang="et-EE" sz="2400" dirty="0" err="1">
                <a:ea typeface="+mj-lt"/>
                <a:cs typeface="+mj-lt"/>
              </a:rPr>
              <a:t>KOVide</a:t>
            </a:r>
            <a:r>
              <a:rPr lang="et-EE" sz="2400" dirty="0">
                <a:ea typeface="+mj-lt"/>
                <a:cs typeface="+mj-lt"/>
              </a:rPr>
              <a:t> vahe) väheneb (hetkel:  14,7)        </a:t>
            </a:r>
            <a:br>
              <a:rPr lang="et-EE" sz="2400" dirty="0">
                <a:ea typeface="+mj-lt"/>
                <a:cs typeface="+mj-lt"/>
              </a:rPr>
            </a:br>
            <a:r>
              <a:rPr lang="et-EE" sz="2400" dirty="0">
                <a:ea typeface="+mj-lt"/>
                <a:cs typeface="+mj-lt"/>
              </a:rPr>
              <a:t>    </a:t>
            </a:r>
            <a:br>
              <a:rPr lang="et-EE" sz="2400" dirty="0">
                <a:highlight>
                  <a:srgbClr val="FFFF00"/>
                </a:highlight>
                <a:ea typeface="Calibri Light"/>
                <a:cs typeface="Calibri Light"/>
              </a:rPr>
            </a:br>
            <a:r>
              <a:rPr lang="et-EE" sz="2700" b="1" dirty="0">
                <a:cs typeface="Calibri Light"/>
              </a:rPr>
              <a:t>Digipöörde väärtuspakkumused:</a:t>
            </a:r>
            <a:br>
              <a:rPr lang="et-EE" sz="2400" dirty="0">
                <a:highlight>
                  <a:srgbClr val="FFFF00"/>
                </a:highlight>
                <a:cs typeface="Calibri Light"/>
              </a:rPr>
            </a:br>
            <a:r>
              <a:rPr lang="et-EE" sz="2400" b="1" dirty="0">
                <a:latin typeface="Calibri"/>
                <a:ea typeface="Calibri"/>
                <a:cs typeface="Calibri"/>
              </a:rPr>
              <a:t> </a:t>
            </a:r>
            <a:r>
              <a:rPr lang="et-EE" sz="2400" dirty="0">
                <a:latin typeface="Calibri"/>
                <a:ea typeface="Calibri"/>
                <a:cs typeface="Calibri"/>
              </a:rPr>
              <a:t>2D/3D keskse lahenduse  ja virtuaalse kaksiku arendus tagab uue jätkusuutliku ruumiinfo. </a:t>
            </a:r>
            <a:endParaRPr lang="et-EE" sz="2400" dirty="0">
              <a:ea typeface="Calibri Light" panose="020F0302020204030204"/>
              <a:cs typeface="Calibri Light" panose="020F0302020204030204"/>
            </a:endParaRPr>
          </a:p>
          <a:p>
            <a:r>
              <a:rPr lang="et-EE" sz="2400" dirty="0">
                <a:latin typeface="Calibri"/>
                <a:ea typeface="Calibri"/>
                <a:cs typeface="Calibri"/>
              </a:rPr>
              <a:t>Kvaliteetne ruumiinfo on eeldus elukaare sündmusteenustele; </a:t>
            </a:r>
            <a:endParaRPr lang="et-EE" sz="2400" dirty="0">
              <a:ea typeface="Calibri Light"/>
              <a:cs typeface="Calibri Light"/>
            </a:endParaRPr>
          </a:p>
          <a:p>
            <a:r>
              <a:rPr lang="et-EE" sz="2400" dirty="0">
                <a:latin typeface="Calibri"/>
                <a:ea typeface="Calibri"/>
                <a:cs typeface="Calibri"/>
              </a:rPr>
              <a:t>Digiühiskonna nõuete kohased lahendused. Erasektori teenuseid kombinatsioonis avalike teenustega.  </a:t>
            </a:r>
            <a:endParaRPr lang="et-EE" sz="2400" dirty="0">
              <a:ea typeface="Calibri Light"/>
              <a:cs typeface="Calibri Light"/>
            </a:endParaRPr>
          </a:p>
          <a:p>
            <a:r>
              <a:rPr lang="et-EE" sz="2700" b="1" dirty="0">
                <a:latin typeface="Calibri"/>
                <a:ea typeface="Calibri"/>
                <a:cs typeface="Calibri"/>
              </a:rPr>
              <a:t>Mõõdik</a:t>
            </a:r>
            <a:r>
              <a:rPr lang="et-EE" sz="2700" dirty="0">
                <a:latin typeface="Calibri"/>
                <a:ea typeface="Calibri"/>
                <a:cs typeface="Calibri"/>
              </a:rPr>
              <a:t>: </a:t>
            </a:r>
            <a:br>
              <a:rPr lang="et-EE" sz="2400" dirty="0">
                <a:latin typeface="Calibri"/>
                <a:ea typeface="Calibri"/>
                <a:cs typeface="Calibri"/>
              </a:rPr>
            </a:br>
            <a:r>
              <a:rPr lang="et-EE" sz="2400" dirty="0">
                <a:latin typeface="Calibri"/>
                <a:ea typeface="Calibri"/>
                <a:cs typeface="Calibri"/>
              </a:rPr>
              <a:t>Ruumiandmete hõive, analüüsid ja kättesaadavaks tegemine algtase 2023: 45, </a:t>
            </a:r>
            <a:r>
              <a:rPr lang="et-EE" sz="2400" b="1" dirty="0">
                <a:latin typeface="Calibri"/>
                <a:ea typeface="Calibri"/>
                <a:cs typeface="Calibri"/>
              </a:rPr>
              <a:t>sihttase 2028: 80</a:t>
            </a:r>
            <a:br>
              <a:rPr lang="et-EE" sz="2000" dirty="0"/>
            </a:br>
            <a:endParaRPr lang="et-EE" sz="2000" dirty="0">
              <a:solidFill>
                <a:srgbClr val="000000"/>
              </a:solidFill>
              <a:ea typeface="Calibri Light"/>
              <a:cs typeface="Calibri Light"/>
            </a:endParaRPr>
          </a:p>
        </p:txBody>
      </p:sp>
      <p:sp>
        <p:nvSpPr>
          <p:cNvPr id="9" name="TextBox 8">
            <a:extLst>
              <a:ext uri="{FF2B5EF4-FFF2-40B4-BE49-F238E27FC236}">
                <a16:creationId xmlns:a16="http://schemas.microsoft.com/office/drawing/2014/main" id="{A84F1F86-81F6-4F76-1430-80B860285A9E}"/>
              </a:ext>
            </a:extLst>
          </p:cNvPr>
          <p:cNvSpPr txBox="1"/>
          <p:nvPr/>
        </p:nvSpPr>
        <p:spPr>
          <a:xfrm>
            <a:off x="408664" y="469136"/>
            <a:ext cx="11374673" cy="1015663"/>
          </a:xfrm>
          <a:prstGeom prst="rect">
            <a:avLst/>
          </a:prstGeom>
        </p:spPr>
        <p:txBody>
          <a:bodyPr vert="horz" lIns="91440" tIns="45720" rIns="91440" bIns="45720" rtlCol="0" anchor="ctr">
            <a:normAutofit/>
          </a:bodyPr>
          <a:lstStyle>
            <a:lvl1pPr algn="ctr" defTabSz="458343">
              <a:lnSpc>
                <a:spcPct val="90000"/>
              </a:lnSpc>
              <a:spcBef>
                <a:spcPct val="0"/>
              </a:spcBef>
              <a:buNone/>
              <a:defRPr sz="4812">
                <a:solidFill>
                  <a:srgbClr val="0000CC"/>
                </a:solidFill>
                <a:latin typeface="Aino Headline" panose="020B0303040504020204" pitchFamily="34" charset="0"/>
              </a:defRPr>
            </a:lvl1pPr>
            <a:lvl2pPr marL="458343" defTabSz="458343">
              <a:defRPr sz="1805"/>
            </a:lvl2pPr>
            <a:lvl3pPr marL="916686" defTabSz="458343">
              <a:defRPr sz="1805"/>
            </a:lvl3pPr>
            <a:lvl4pPr marL="1375029" defTabSz="458343">
              <a:defRPr sz="1805"/>
            </a:lvl4pPr>
            <a:lvl5pPr marL="1833372" defTabSz="458343">
              <a:defRPr sz="1805"/>
            </a:lvl5pPr>
            <a:lvl6pPr marL="2291715" defTabSz="458343">
              <a:defRPr sz="1805"/>
            </a:lvl6pPr>
            <a:lvl7pPr marL="2750058" defTabSz="458343">
              <a:defRPr sz="1805"/>
            </a:lvl7pPr>
            <a:lvl8pPr marL="3208401" defTabSz="458343">
              <a:defRPr sz="1805"/>
            </a:lvl8pPr>
            <a:lvl9pPr marL="3666744" defTabSz="458343">
              <a:defRPr sz="1805"/>
            </a:lvl9pPr>
          </a:lstStyle>
          <a:p>
            <a:r>
              <a:rPr lang="et-EE" dirty="0"/>
              <a:t>VÄÄRTUSPAKKUMINE</a:t>
            </a:r>
          </a:p>
        </p:txBody>
      </p:sp>
    </p:spTree>
    <p:extLst>
      <p:ext uri="{BB962C8B-B14F-4D97-AF65-F5344CB8AC3E}">
        <p14:creationId xmlns:p14="http://schemas.microsoft.com/office/powerpoint/2010/main" val="4275152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505" y="1768588"/>
            <a:ext cx="10514991" cy="2756344"/>
          </a:xfrm>
        </p:spPr>
        <p:txBody>
          <a:bodyPr vert="horz" lIns="91440" tIns="45720" rIns="91440" bIns="45720" rtlCol="0" anchor="ctr">
            <a:normAutofit/>
          </a:bodyPr>
          <a:lstStyle/>
          <a:p>
            <a:pPr algn="ctr" defTabSz="458343"/>
            <a:r>
              <a:rPr lang="et-EE" sz="4812" dirty="0">
                <a:solidFill>
                  <a:srgbClr val="0000CC"/>
                </a:solidFill>
                <a:latin typeface="Aino Headline" panose="020B0303040504020204" pitchFamily="34" charset="0"/>
                <a:ea typeface="+mn-ea"/>
                <a:cs typeface="+mn-cs"/>
              </a:rPr>
              <a:t>RUUMIINFO DIGIPÖÖRDE LÜHIAJALINE VAADE </a:t>
            </a:r>
            <a:br>
              <a:rPr lang="et-EE" sz="4812" dirty="0">
                <a:solidFill>
                  <a:srgbClr val="0000CC"/>
                </a:solidFill>
                <a:latin typeface="Aino Headline" panose="020B0303040504020204" pitchFamily="34" charset="0"/>
                <a:ea typeface="+mn-ea"/>
                <a:cs typeface="+mn-cs"/>
              </a:rPr>
            </a:br>
            <a:r>
              <a:rPr lang="et-EE" sz="4812" dirty="0">
                <a:solidFill>
                  <a:srgbClr val="0000CC"/>
                </a:solidFill>
                <a:latin typeface="Aino Headline" panose="020B0303040504020204" pitchFamily="34" charset="0"/>
                <a:ea typeface="+mn-ea"/>
                <a:cs typeface="+mn-cs"/>
              </a:rPr>
              <a:t>(KUNI 2025 lõpuni)</a:t>
            </a:r>
          </a:p>
        </p:txBody>
      </p:sp>
    </p:spTree>
    <p:extLst>
      <p:ext uri="{BB962C8B-B14F-4D97-AF65-F5344CB8AC3E}">
        <p14:creationId xmlns:p14="http://schemas.microsoft.com/office/powerpoint/2010/main" val="12769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00532" y="324752"/>
            <a:ext cx="11464945" cy="1391446"/>
          </a:xfrm>
        </p:spPr>
        <p:txBody>
          <a:bodyPr vert="horz" lIns="91440" tIns="45720" rIns="91440" bIns="45720" rtlCol="0" anchor="ctr">
            <a:normAutofit fontScale="90000"/>
          </a:bodyPr>
          <a:lstStyle/>
          <a:p>
            <a:pPr algn="ctr" defTabSz="458343"/>
            <a:r>
              <a:rPr lang="et-EE" sz="4812" dirty="0">
                <a:solidFill>
                  <a:srgbClr val="0000CC"/>
                </a:solidFill>
                <a:latin typeface="Aino Headline" panose="020B0303040504020204" pitchFamily="34" charset="0"/>
                <a:ea typeface="+mn-ea"/>
                <a:cs typeface="+mn-cs"/>
              </a:rPr>
              <a:t> </a:t>
            </a:r>
            <a:br>
              <a:rPr lang="et-EE" sz="4812" dirty="0">
                <a:solidFill>
                  <a:srgbClr val="0000CC"/>
                </a:solidFill>
                <a:latin typeface="Aino Headline" panose="020B0303040504020204" pitchFamily="34" charset="0"/>
                <a:ea typeface="+mn-ea"/>
                <a:cs typeface="+mn-cs"/>
              </a:rPr>
            </a:br>
            <a:r>
              <a:rPr lang="et-EE" sz="4812" dirty="0">
                <a:solidFill>
                  <a:srgbClr val="0000CC"/>
                </a:solidFill>
                <a:latin typeface="Aino Headline" panose="020B0303040504020204" pitchFamily="34" charset="0"/>
                <a:ea typeface="+mn-ea"/>
                <a:cs typeface="+mn-cs"/>
              </a:rPr>
              <a:t> SAAVUTUSED 2023</a:t>
            </a:r>
            <a:br>
              <a:rPr lang="et-EE" sz="4812" dirty="0">
                <a:solidFill>
                  <a:srgbClr val="0000CC"/>
                </a:solidFill>
                <a:latin typeface="Aino Headline" panose="020B0303040504020204" pitchFamily="34" charset="0"/>
                <a:ea typeface="+mn-ea"/>
                <a:cs typeface="+mn-cs"/>
              </a:rPr>
            </a:br>
            <a:endParaRPr lang="et-EE" sz="4812" dirty="0">
              <a:solidFill>
                <a:srgbClr val="0000CC"/>
              </a:solidFill>
              <a:latin typeface="Aino Headline" panose="020B0303040504020204" pitchFamily="34" charset="0"/>
              <a:ea typeface="+mn-ea"/>
              <a:cs typeface="+mn-cs"/>
            </a:endParaRPr>
          </a:p>
        </p:txBody>
      </p:sp>
      <p:sp>
        <p:nvSpPr>
          <p:cNvPr id="3" name="Sisu kohatäide 2"/>
          <p:cNvSpPr>
            <a:spLocks noGrp="1"/>
          </p:cNvSpPr>
          <p:nvPr>
            <p:ph idx="1"/>
          </p:nvPr>
        </p:nvSpPr>
        <p:spPr>
          <a:xfrm>
            <a:off x="502944" y="1713767"/>
            <a:ext cx="11103811" cy="4606338"/>
          </a:xfrm>
        </p:spPr>
        <p:txBody>
          <a:bodyPr vert="horz" lIns="91440" tIns="45720" rIns="91440" bIns="45720" rtlCol="0" anchor="t">
            <a:noAutofit/>
          </a:bodyPr>
          <a:lstStyle/>
          <a:p>
            <a:pPr marL="0" indent="0" defTabSz="270000">
              <a:buNone/>
              <a:defRPr/>
            </a:pPr>
            <a:r>
              <a:rPr lang="et-EE" sz="3600">
                <a:solidFill>
                  <a:srgbClr val="FF0000"/>
                </a:solidFill>
                <a:cs typeface="Calibri"/>
              </a:rPr>
              <a:t>Kliimaministeeriumi KMH digipöördes: Geo3D sh AKS.</a:t>
            </a:r>
            <a:r>
              <a:rPr lang="et-EE" sz="3600">
                <a:cs typeface="Calibri"/>
              </a:rPr>
              <a:t> </a:t>
            </a:r>
          </a:p>
          <a:p>
            <a:pPr marL="0" indent="0">
              <a:buNone/>
            </a:pPr>
            <a:r>
              <a:rPr lang="et-EE" sz="3600" b="1">
                <a:cs typeface="Calibri"/>
              </a:rPr>
              <a:t>Tehtud:</a:t>
            </a:r>
            <a:r>
              <a:rPr lang="et-EE" sz="3600">
                <a:cs typeface="Calibri"/>
              </a:rPr>
              <a:t> Geo3D ärianalüüs (detsembris 2023) </a:t>
            </a:r>
          </a:p>
          <a:p>
            <a:pPr marL="0" indent="0">
              <a:buNone/>
            </a:pPr>
            <a:r>
              <a:rPr lang="et-EE" sz="3600">
                <a:cs typeface="Calibri"/>
              </a:rPr>
              <a:t>AKS ärianalüüs (aprill 2023)</a:t>
            </a:r>
          </a:p>
          <a:p>
            <a:pPr marL="0" indent="0">
              <a:buNone/>
            </a:pPr>
            <a:r>
              <a:rPr lang="et-EE" sz="3600" b="1">
                <a:cs typeface="Calibri"/>
              </a:rPr>
              <a:t>Arendused 2024 a.</a:t>
            </a:r>
            <a:r>
              <a:rPr lang="et-EE" sz="3600">
                <a:cs typeface="Calibri"/>
              </a:rPr>
              <a:t> </a:t>
            </a:r>
            <a:r>
              <a:rPr lang="et-EE" sz="3600">
                <a:solidFill>
                  <a:srgbClr val="FF0000"/>
                </a:solidFill>
                <a:cs typeface="Calibri"/>
              </a:rPr>
              <a:t>KMH digipööre: 500 000 eurot. </a:t>
            </a:r>
          </a:p>
          <a:p>
            <a:pPr marL="0" indent="0">
              <a:buNone/>
            </a:pPr>
            <a:r>
              <a:rPr lang="et-EE" sz="3600">
                <a:cs typeface="Calibri"/>
              </a:rPr>
              <a:t>AKS raamhange olemas ja Geo3D ettevalmistamisel.</a:t>
            </a:r>
          </a:p>
          <a:p>
            <a:pPr marL="0" indent="0">
              <a:buNone/>
            </a:pPr>
            <a:r>
              <a:rPr lang="et-EE" sz="3600">
                <a:cs typeface="Calibri"/>
              </a:rPr>
              <a:t>Alates 2025 liiguvad Geo3D ja AKS jätkutegevused üle </a:t>
            </a:r>
            <a:r>
              <a:rPr lang="et-EE" sz="3600" err="1">
                <a:cs typeface="Calibri"/>
              </a:rPr>
              <a:t>MaRu-sse</a:t>
            </a:r>
            <a:r>
              <a:rPr lang="et-EE" sz="3600">
                <a:cs typeface="Calibri"/>
              </a:rPr>
              <a:t> ja </a:t>
            </a:r>
            <a:r>
              <a:rPr lang="et-EE" sz="3600" b="1">
                <a:cs typeface="Calibri"/>
              </a:rPr>
              <a:t>Ruumiinfo digipöördesse</a:t>
            </a:r>
            <a:r>
              <a:rPr lang="et-EE" sz="3600">
                <a:cs typeface="Calibri"/>
              </a:rPr>
              <a:t>.</a:t>
            </a:r>
          </a:p>
          <a:p>
            <a:pPr marL="0" indent="0">
              <a:buNone/>
            </a:pPr>
            <a:endParaRPr lang="et-EE" sz="3600">
              <a:solidFill>
                <a:srgbClr val="000000"/>
              </a:solidFill>
              <a:latin typeface="+mj-lt"/>
              <a:cs typeface="Calibri Light" panose="020F0302020204030204"/>
            </a:endParaRPr>
          </a:p>
          <a:p>
            <a:endParaRPr lang="et-EE" sz="3600">
              <a:solidFill>
                <a:srgbClr val="000000"/>
              </a:solidFill>
              <a:latin typeface="+mj-lt"/>
              <a:cs typeface="Calibri Light" panose="020F0302020204030204"/>
            </a:endParaRPr>
          </a:p>
          <a:p>
            <a:endParaRPr lang="et-EE" sz="3600">
              <a:solidFill>
                <a:srgbClr val="000000"/>
              </a:solidFill>
              <a:latin typeface="+mj-lt"/>
              <a:cs typeface="Calibri Light" panose="020F0302020204030204"/>
            </a:endParaRPr>
          </a:p>
          <a:p>
            <a:endParaRPr lang="et-EE" sz="3600">
              <a:solidFill>
                <a:srgbClr val="000000"/>
              </a:solidFill>
              <a:latin typeface="+mj-lt"/>
              <a:cs typeface="Calibri Light" panose="020F0302020204030204"/>
            </a:endParaRPr>
          </a:p>
        </p:txBody>
      </p:sp>
    </p:spTree>
    <p:extLst>
      <p:ext uri="{BB962C8B-B14F-4D97-AF65-F5344CB8AC3E}">
        <p14:creationId xmlns:p14="http://schemas.microsoft.com/office/powerpoint/2010/main" val="2553092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1E6A952-F0D9-47A9-DA7D-86207859C4AF}"/>
              </a:ext>
            </a:extLst>
          </p:cNvPr>
          <p:cNvSpPr>
            <a:spLocks noGrp="1"/>
          </p:cNvSpPr>
          <p:nvPr>
            <p:ph type="title"/>
          </p:nvPr>
        </p:nvSpPr>
        <p:spPr>
          <a:xfrm>
            <a:off x="827762" y="365125"/>
            <a:ext cx="10526038" cy="1148111"/>
          </a:xfrm>
        </p:spPr>
        <p:txBody>
          <a:bodyPr vert="horz" lIns="91440" tIns="45720" rIns="91440" bIns="45720" rtlCol="0" anchor="ctr">
            <a:normAutofit/>
          </a:bodyPr>
          <a:lstStyle/>
          <a:p>
            <a:pPr algn="ctr" defTabSz="458343"/>
            <a:r>
              <a:rPr lang="et-EE" sz="4812" dirty="0">
                <a:solidFill>
                  <a:srgbClr val="0000CC"/>
                </a:solidFill>
                <a:latin typeface="Aino Headline" panose="020B0303040504020204" pitchFamily="34" charset="0"/>
                <a:ea typeface="+mn-ea"/>
                <a:cs typeface="+mn-cs"/>
              </a:rPr>
              <a:t>TEHTUD/TEGEMISEL 2024</a:t>
            </a:r>
          </a:p>
        </p:txBody>
      </p:sp>
      <p:sp>
        <p:nvSpPr>
          <p:cNvPr id="3" name="Sisu kohatäide 2">
            <a:extLst>
              <a:ext uri="{FF2B5EF4-FFF2-40B4-BE49-F238E27FC236}">
                <a16:creationId xmlns:a16="http://schemas.microsoft.com/office/drawing/2014/main" id="{554BF43A-0480-C977-8437-F3D4F6A9D56F}"/>
              </a:ext>
            </a:extLst>
          </p:cNvPr>
          <p:cNvSpPr>
            <a:spLocks noGrp="1"/>
          </p:cNvSpPr>
          <p:nvPr>
            <p:ph idx="1"/>
          </p:nvPr>
        </p:nvSpPr>
        <p:spPr>
          <a:xfrm>
            <a:off x="827762" y="1512475"/>
            <a:ext cx="10526038" cy="4664488"/>
          </a:xfrm>
        </p:spPr>
        <p:txBody>
          <a:bodyPr vert="horz" lIns="91440" tIns="45720" rIns="91440" bIns="45720" rtlCol="0" anchor="t">
            <a:normAutofit lnSpcReduction="10000"/>
          </a:bodyPr>
          <a:lstStyle/>
          <a:p>
            <a:pPr marL="0" indent="0">
              <a:buNone/>
            </a:pPr>
            <a:r>
              <a:rPr lang="et-EE" b="1" dirty="0">
                <a:ea typeface="+mn-lt"/>
                <a:cs typeface="+mn-lt"/>
              </a:rPr>
              <a:t>Geo3D:</a:t>
            </a:r>
            <a:r>
              <a:rPr lang="et-EE" dirty="0">
                <a:ea typeface="+mn-lt"/>
                <a:cs typeface="+mn-lt"/>
              </a:rPr>
              <a:t> alustatud kaardiliideste töödega. </a:t>
            </a:r>
            <a:endParaRPr lang="et-EE" dirty="0"/>
          </a:p>
          <a:p>
            <a:pPr lvl="1">
              <a:buFont typeface="Courier New" panose="020B0604020202020204" pitchFamily="34" charset="0"/>
              <a:buChar char="o"/>
            </a:pPr>
            <a:r>
              <a:rPr lang="et-EE" dirty="0">
                <a:ea typeface="+mn-lt"/>
                <a:cs typeface="+mn-lt"/>
              </a:rPr>
              <a:t>Tellitud on X-GIS koodi </a:t>
            </a:r>
            <a:r>
              <a:rPr lang="et-EE" dirty="0" err="1">
                <a:ea typeface="+mn-lt"/>
                <a:cs typeface="+mn-lt"/>
              </a:rPr>
              <a:t>koodi</a:t>
            </a:r>
            <a:r>
              <a:rPr lang="et-EE" dirty="0">
                <a:ea typeface="+mn-lt"/>
                <a:cs typeface="+mn-lt"/>
              </a:rPr>
              <a:t> </a:t>
            </a:r>
            <a:r>
              <a:rPr lang="et-EE" dirty="0" err="1">
                <a:ea typeface="+mn-lt"/>
                <a:cs typeface="+mn-lt"/>
              </a:rPr>
              <a:t>refaktoorimine</a:t>
            </a:r>
            <a:r>
              <a:rPr lang="et-EE" dirty="0">
                <a:ea typeface="+mn-lt"/>
                <a:cs typeface="+mn-lt"/>
              </a:rPr>
              <a:t> ja dokumenteerimine ning EHR 3D koodi dokumenteerimine, lisamiseks e-riigi koodivaramusse (valmib X-GIS juunis ja EHR augustis 2024).</a:t>
            </a:r>
          </a:p>
          <a:p>
            <a:pPr lvl="1">
              <a:buFont typeface="Courier New" panose="020B0604020202020204" pitchFamily="34" charset="0"/>
              <a:buChar char="o"/>
            </a:pPr>
            <a:r>
              <a:rPr lang="et-EE" dirty="0">
                <a:ea typeface="+mn-lt"/>
                <a:cs typeface="+mn-lt"/>
              </a:rPr>
              <a:t> </a:t>
            </a:r>
            <a:r>
              <a:rPr lang="et-EE" b="1" dirty="0">
                <a:ea typeface="+mn-lt"/>
                <a:cs typeface="+mn-lt"/>
              </a:rPr>
              <a:t>Olemas raamhange</a:t>
            </a:r>
            <a:r>
              <a:rPr lang="et-EE" dirty="0">
                <a:ea typeface="+mn-lt"/>
                <a:cs typeface="+mn-lt"/>
              </a:rPr>
              <a:t> X-GIS kaarditeenuste platvormi uuendamiseks. </a:t>
            </a:r>
          </a:p>
          <a:p>
            <a:pPr lvl="1">
              <a:buFont typeface="Courier New" panose="020B0604020202020204" pitchFamily="34" charset="0"/>
              <a:buChar char="o"/>
            </a:pPr>
            <a:r>
              <a:rPr lang="et-EE" dirty="0">
                <a:ea typeface="+mn-lt"/>
                <a:cs typeface="+mn-lt"/>
              </a:rPr>
              <a:t>2024. viiakse läbi kaks hanget: UI/UX hange esimesel võimalusel ja peale koodide avalikustamist  kaardiliidese raamhange.  </a:t>
            </a:r>
            <a:endParaRPr lang="et-EE" dirty="0">
              <a:cs typeface="Calibri"/>
            </a:endParaRPr>
          </a:p>
          <a:p>
            <a:pPr marL="0" indent="0">
              <a:buNone/>
            </a:pPr>
            <a:r>
              <a:rPr lang="et-EE" b="1" dirty="0">
                <a:ea typeface="+mn-lt"/>
                <a:cs typeface="+mn-lt"/>
              </a:rPr>
              <a:t>AKS: </a:t>
            </a:r>
            <a:r>
              <a:rPr lang="et-EE" dirty="0">
                <a:ea typeface="+mn-lt"/>
                <a:cs typeface="+mn-lt"/>
              </a:rPr>
              <a:t>tegemisel </a:t>
            </a:r>
            <a:r>
              <a:rPr lang="et-EE" b="1" dirty="0">
                <a:ea typeface="+mn-lt"/>
                <a:cs typeface="+mn-lt"/>
              </a:rPr>
              <a:t>AKS nõuete analüüs koos uue projektiplaaniga</a:t>
            </a:r>
            <a:r>
              <a:rPr lang="et-EE" dirty="0">
                <a:ea typeface="+mn-lt"/>
                <a:cs typeface="+mn-lt"/>
              </a:rPr>
              <a:t>, valmib juuni 2024. Mahus 37 120 </a:t>
            </a:r>
            <a:r>
              <a:rPr lang="et-EE" dirty="0" err="1">
                <a:ea typeface="+mn-lt"/>
                <a:cs typeface="+mn-lt"/>
              </a:rPr>
              <a:t>eurot+km</a:t>
            </a:r>
            <a:r>
              <a:rPr lang="et-EE" dirty="0">
                <a:ea typeface="+mn-lt"/>
                <a:cs typeface="+mn-lt"/>
              </a:rPr>
              <a:t> (REL). </a:t>
            </a:r>
            <a:endParaRPr lang="et-EE" b="1" dirty="0">
              <a:ea typeface="+mn-lt"/>
              <a:cs typeface="+mn-lt"/>
            </a:endParaRPr>
          </a:p>
          <a:p>
            <a:pPr marL="800100" lvl="1" indent="-342900">
              <a:buFont typeface="Courier New" panose="020B0604020202020204" pitchFamily="34" charset="0"/>
              <a:buChar char="o"/>
            </a:pPr>
            <a:r>
              <a:rPr lang="et-EE" dirty="0">
                <a:ea typeface="+mn-lt"/>
                <a:cs typeface="+mn-lt"/>
              </a:rPr>
              <a:t>Juunis 2024 jätkutööd uue projektiplaani alusel. </a:t>
            </a:r>
            <a:r>
              <a:rPr lang="et-EE" b="1" dirty="0">
                <a:ea typeface="+mn-lt"/>
                <a:cs typeface="+mn-lt"/>
              </a:rPr>
              <a:t>Valmib AKS kohanime moodul (</a:t>
            </a:r>
            <a:r>
              <a:rPr lang="et-EE" b="1" i="1" dirty="0" err="1">
                <a:ea typeface="+mn-lt"/>
                <a:cs typeface="+mn-lt"/>
              </a:rPr>
              <a:t>M</a:t>
            </a:r>
            <a:r>
              <a:rPr lang="et-EE" i="1" dirty="0" err="1">
                <a:ea typeface="+mn-lt"/>
                <a:cs typeface="+mn-lt"/>
              </a:rPr>
              <a:t>inimum</a:t>
            </a:r>
            <a:r>
              <a:rPr lang="et-EE" i="1" dirty="0">
                <a:ea typeface="+mn-lt"/>
                <a:cs typeface="+mn-lt"/>
              </a:rPr>
              <a:t> </a:t>
            </a:r>
            <a:r>
              <a:rPr lang="et-EE" b="1" i="1" dirty="0" err="1">
                <a:ea typeface="+mn-lt"/>
                <a:cs typeface="+mn-lt"/>
              </a:rPr>
              <a:t>V</a:t>
            </a:r>
            <a:r>
              <a:rPr lang="et-EE" i="1" dirty="0" err="1">
                <a:ea typeface="+mn-lt"/>
                <a:cs typeface="+mn-lt"/>
              </a:rPr>
              <a:t>iable</a:t>
            </a:r>
            <a:r>
              <a:rPr lang="et-EE" i="1" dirty="0">
                <a:ea typeface="+mn-lt"/>
                <a:cs typeface="+mn-lt"/>
              </a:rPr>
              <a:t> </a:t>
            </a:r>
            <a:r>
              <a:rPr lang="et-EE" b="1" i="1" dirty="0" err="1">
                <a:ea typeface="+mn-lt"/>
                <a:cs typeface="+mn-lt"/>
              </a:rPr>
              <a:t>P</a:t>
            </a:r>
            <a:r>
              <a:rPr lang="et-EE" i="1" dirty="0" err="1">
                <a:ea typeface="+mn-lt"/>
                <a:cs typeface="+mn-lt"/>
              </a:rPr>
              <a:t>roduct</a:t>
            </a:r>
            <a:r>
              <a:rPr lang="et-EE" b="1" dirty="0">
                <a:ea typeface="+mn-lt"/>
                <a:cs typeface="+mn-lt"/>
              </a:rPr>
              <a:t>).</a:t>
            </a:r>
          </a:p>
          <a:p>
            <a:pPr marL="0" indent="0">
              <a:buNone/>
            </a:pPr>
            <a:r>
              <a:rPr lang="et-EE" dirty="0">
                <a:cs typeface="Calibri"/>
              </a:rPr>
              <a:t>Geo3D, sh AKS on olemas KMH digipöörde rahastus 2024: 500 000 eurot</a:t>
            </a:r>
          </a:p>
          <a:p>
            <a:pPr marL="0" indent="0">
              <a:buNone/>
            </a:pPr>
            <a:r>
              <a:rPr lang="et-EE" sz="2400" b="1" dirty="0">
                <a:cs typeface="Calibri"/>
              </a:rPr>
              <a:t>Hinnang taakvara osakaalule </a:t>
            </a:r>
            <a:r>
              <a:rPr lang="et-EE" b="1" dirty="0">
                <a:cs typeface="Calibri"/>
              </a:rPr>
              <a:t>MARU digipöörde portfellis: </a:t>
            </a:r>
            <a:r>
              <a:rPr lang="et-EE" dirty="0">
                <a:cs typeface="Calibri"/>
              </a:rPr>
              <a:t>7-st osapoolest 1/2</a:t>
            </a:r>
          </a:p>
          <a:p>
            <a:pPr marL="0" indent="0">
              <a:buNone/>
            </a:pPr>
            <a:r>
              <a:rPr lang="et-EE" dirty="0">
                <a:cs typeface="Calibri"/>
              </a:rPr>
              <a:t>Nt vajab välja vahetamist:  ADS ja KNR - &gt; luuakse AKS; PTA  IS on sulgemisel -&gt;MAPIS; </a:t>
            </a:r>
          </a:p>
          <a:p>
            <a:pPr marL="0" indent="0">
              <a:buNone/>
            </a:pPr>
            <a:r>
              <a:rPr lang="et-EE" dirty="0">
                <a:cs typeface="Calibri"/>
              </a:rPr>
              <a:t>Samuti on osa X-GIS-ist (õiguste süsteem) tehnoloogiliselt vananenud. </a:t>
            </a:r>
          </a:p>
          <a:p>
            <a:pPr marL="0" indent="0">
              <a:buNone/>
            </a:pPr>
            <a:r>
              <a:rPr lang="et-EE" dirty="0">
                <a:cs typeface="Calibri"/>
              </a:rPr>
              <a:t>PLANK -&gt; PLANIS üleminek on plaanitud </a:t>
            </a:r>
            <a:r>
              <a:rPr lang="et-EE">
                <a:cs typeface="Calibri"/>
              </a:rPr>
              <a:t>toimuma 2029.</a:t>
            </a:r>
            <a:endParaRPr lang="et-EE" dirty="0">
              <a:cs typeface="Calibri"/>
            </a:endParaRPr>
          </a:p>
        </p:txBody>
      </p:sp>
    </p:spTree>
    <p:extLst>
      <p:ext uri="{BB962C8B-B14F-4D97-AF65-F5344CB8AC3E}">
        <p14:creationId xmlns:p14="http://schemas.microsoft.com/office/powerpoint/2010/main" val="669151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3644" y="-1"/>
            <a:ext cx="11793732" cy="411619"/>
          </a:xfrm>
        </p:spPr>
        <p:txBody>
          <a:bodyPr>
            <a:noAutofit/>
          </a:bodyPr>
          <a:lstStyle/>
          <a:p>
            <a:r>
              <a:rPr lang="et-EE" sz="2400" dirty="0">
                <a:solidFill>
                  <a:srgbClr val="0000FF"/>
                </a:solidFill>
                <a:latin typeface="Calibri"/>
                <a:cs typeface="Calibri"/>
              </a:rPr>
              <a:t>RUUMIINFO DIGIPÖÖRE   2024-2025    18 KUU PLAAN</a:t>
            </a:r>
            <a:endParaRPr lang="et-EE" sz="2400" dirty="0">
              <a:solidFill>
                <a:srgbClr val="000000"/>
              </a:solidFill>
              <a:latin typeface="Calibri"/>
              <a:cs typeface="Calibri"/>
            </a:endParaRPr>
          </a:p>
        </p:txBody>
      </p:sp>
      <p:graphicFrame>
        <p:nvGraphicFramePr>
          <p:cNvPr id="11" name="Sisu kohatäide 10"/>
          <p:cNvGraphicFramePr>
            <a:graphicFrameLocks noGrp="1"/>
          </p:cNvGraphicFramePr>
          <p:nvPr>
            <p:ph idx="1"/>
          </p:nvPr>
        </p:nvGraphicFramePr>
        <p:xfrm>
          <a:off x="0" y="324068"/>
          <a:ext cx="12183101" cy="6618262"/>
        </p:xfrm>
        <a:graphic>
          <a:graphicData uri="http://schemas.openxmlformats.org/drawingml/2006/table">
            <a:tbl>
              <a:tblPr firstRow="1" firstCol="1" bandRow="1"/>
              <a:tblGrid>
                <a:gridCol w="4454806">
                  <a:extLst>
                    <a:ext uri="{9D8B030D-6E8A-4147-A177-3AD203B41FA5}">
                      <a16:colId xmlns:a16="http://schemas.microsoft.com/office/drawing/2014/main" val="1078582206"/>
                    </a:ext>
                  </a:extLst>
                </a:gridCol>
                <a:gridCol w="3759456">
                  <a:extLst>
                    <a:ext uri="{9D8B030D-6E8A-4147-A177-3AD203B41FA5}">
                      <a16:colId xmlns:a16="http://schemas.microsoft.com/office/drawing/2014/main" val="540222432"/>
                    </a:ext>
                  </a:extLst>
                </a:gridCol>
                <a:gridCol w="3968839">
                  <a:extLst>
                    <a:ext uri="{9D8B030D-6E8A-4147-A177-3AD203B41FA5}">
                      <a16:colId xmlns:a16="http://schemas.microsoft.com/office/drawing/2014/main" val="89925652"/>
                    </a:ext>
                  </a:extLst>
                </a:gridCol>
              </a:tblGrid>
              <a:tr h="397702">
                <a:tc gridSpan="3">
                  <a:txBody>
                    <a:bodyPr/>
                    <a:lstStyle/>
                    <a:p>
                      <a:pPr>
                        <a:lnSpc>
                          <a:spcPct val="107000"/>
                        </a:lnSpc>
                        <a:spcAft>
                          <a:spcPts val="0"/>
                        </a:spcAft>
                      </a:pPr>
                      <a:r>
                        <a:rPr lang="et-EE" sz="1100" b="1" dirty="0">
                          <a:solidFill>
                            <a:srgbClr val="0000FF"/>
                          </a:solidFill>
                          <a:effectLst/>
                          <a:latin typeface="+mn-lt"/>
                          <a:ea typeface="Calibri"/>
                          <a:cs typeface="Times New Roman"/>
                        </a:rPr>
                        <a:t>1. Valitsemisala digipöörde eesmärk:</a:t>
                      </a:r>
                      <a:r>
                        <a:rPr lang="et-EE" sz="1100" b="0" dirty="0">
                          <a:solidFill>
                            <a:srgbClr val="0000FF"/>
                          </a:solidFill>
                          <a:effectLst/>
                          <a:latin typeface="+mn-lt"/>
                          <a:ea typeface="Calibri"/>
                          <a:cs typeface="Times New Roman"/>
                        </a:rPr>
                        <a:t>  </a:t>
                      </a:r>
                      <a:r>
                        <a:rPr lang="et-EE" sz="1100" b="1" i="0" u="none" strike="noStrike" noProof="0" dirty="0">
                          <a:solidFill>
                            <a:schemeClr val="tx1"/>
                          </a:solidFill>
                          <a:effectLst/>
                        </a:rPr>
                        <a:t>Kaasaegsete 2D ja 3D maa- ja ruumiandmete ja -teenuste tagamine </a:t>
                      </a:r>
                      <a:r>
                        <a:rPr lang="et-EE" sz="1100" b="0" i="0" u="none" strike="noStrike" noProof="0" dirty="0">
                          <a:solidFill>
                            <a:schemeClr val="tx1"/>
                          </a:solidFill>
                          <a:effectLst/>
                        </a:rPr>
                        <a:t>kvaliteetse elukeskkonna ja regionaalarengu toetamiseks</a:t>
                      </a:r>
                      <a:r>
                        <a:rPr lang="et-EE" sz="1100" b="1" i="0" u="none" strike="noStrike" noProof="0" dirty="0">
                          <a:solidFill>
                            <a:schemeClr val="tx1"/>
                          </a:solidFill>
                          <a:effectLst/>
                        </a:rPr>
                        <a:t>. </a:t>
                      </a:r>
                      <a:endParaRPr lang="et-EE" sz="1100" b="0" dirty="0">
                        <a:solidFill>
                          <a:schemeClr val="tx1"/>
                        </a:solidFill>
                        <a:effectLst/>
                        <a:latin typeface="+mn-lt"/>
                        <a:cs typeface="Times New Roman"/>
                      </a:endParaRPr>
                    </a:p>
                    <a:p>
                      <a:pPr lvl="0">
                        <a:lnSpc>
                          <a:spcPct val="107000"/>
                        </a:lnSpc>
                        <a:spcAft>
                          <a:spcPts val="0"/>
                        </a:spcAft>
                        <a:buNone/>
                      </a:pPr>
                      <a:r>
                        <a:rPr lang="et-EE" sz="1100" b="1" i="0" u="none" strike="noStrike" noProof="0" dirty="0">
                          <a:solidFill>
                            <a:schemeClr val="tx1"/>
                          </a:solidFill>
                          <a:effectLst/>
                          <a:latin typeface="Calibri"/>
                        </a:rPr>
                        <a:t>                                                                     Mõttelaadi pööre</a:t>
                      </a:r>
                      <a:r>
                        <a:rPr lang="et-EE" sz="1100" b="0" i="0" u="none" strike="noStrike" noProof="0" dirty="0">
                          <a:solidFill>
                            <a:schemeClr val="tx1"/>
                          </a:solidFill>
                          <a:effectLst/>
                          <a:latin typeface="Calibri"/>
                        </a:rPr>
                        <a:t> kaardilahendustest tehisintellekti ja digitaalsete kaksikuteni.</a:t>
                      </a:r>
                      <a:endParaRPr lang="et-EE" sz="1100" b="0" dirty="0">
                        <a:solidFill>
                          <a:schemeClr val="tx1"/>
                        </a:solidFill>
                        <a:effectLst/>
                        <a:latin typeface="+mn-lt"/>
                        <a:ea typeface="Calibri" panose="020F0502020204030204" pitchFamily="34" charset="0"/>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1100" b="0">
                        <a:solidFill>
                          <a:schemeClr val="tx1"/>
                        </a:solidFill>
                      </a:endParaRPr>
                    </a:p>
                  </a:txBody>
                  <a:tcPr marL="37458" marR="37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562425">
                <a:tc>
                  <a:txBody>
                    <a:bodyPr/>
                    <a:lstStyle/>
                    <a:p>
                      <a:pPr>
                        <a:lnSpc>
                          <a:spcPct val="107000"/>
                        </a:lnSpc>
                        <a:spcAft>
                          <a:spcPts val="0"/>
                        </a:spcAft>
                      </a:pPr>
                      <a:r>
                        <a:rPr lang="et-EE" sz="1100" b="1" dirty="0">
                          <a:solidFill>
                            <a:srgbClr val="0000FF"/>
                          </a:solidFill>
                          <a:effectLst/>
                          <a:latin typeface="+mn-lt"/>
                          <a:ea typeface="Times New Roman" panose="02020603050405020304" pitchFamily="18" charset="0"/>
                          <a:cs typeface="Times New Roman"/>
                        </a:rPr>
                        <a:t>2. Hetkeolukord (AS-IS)</a:t>
                      </a:r>
                    </a:p>
                    <a:p>
                      <a:pPr marL="171450" marR="0" lvl="0" indent="-171450" algn="l">
                        <a:lnSpc>
                          <a:spcPct val="107000"/>
                        </a:lnSpc>
                        <a:spcBef>
                          <a:spcPts val="0"/>
                        </a:spcBef>
                        <a:spcAft>
                          <a:spcPts val="0"/>
                        </a:spcAft>
                        <a:buClr>
                          <a:srgbClr val="000000"/>
                        </a:buClr>
                        <a:buFont typeface="Arial,Sans-Serif" panose="020B0604020202020204" pitchFamily="34" charset="0"/>
                        <a:buChar char="•"/>
                      </a:pPr>
                      <a:r>
                        <a:rPr lang="et-EE" sz="1100" b="0" i="0" u="none" strike="noStrike" baseline="0" noProof="0" dirty="0">
                          <a:solidFill>
                            <a:schemeClr val="tx1"/>
                          </a:solidFill>
                          <a:effectLst/>
                          <a:latin typeface="Calibri"/>
                        </a:rPr>
                        <a:t>Avalikus sektoris on paralleelselt kasutusel erinevad, omavahel halvasti ühilduvad vananenud tehnoloogiad, puudub </a:t>
                      </a:r>
                      <a:r>
                        <a:rPr lang="et-EE" sz="1100" b="0" i="0" u="none" strike="noStrike" baseline="0" noProof="0" dirty="0" err="1">
                          <a:solidFill>
                            <a:schemeClr val="tx1"/>
                          </a:solidFill>
                          <a:effectLst/>
                          <a:latin typeface="Calibri"/>
                        </a:rPr>
                        <a:t>teekonnaanalüütika</a:t>
                      </a:r>
                      <a:r>
                        <a:rPr lang="et-EE" sz="1100" b="0" i="0" u="none" strike="noStrike" baseline="0" noProof="0" dirty="0">
                          <a:solidFill>
                            <a:schemeClr val="tx1"/>
                          </a:solidFill>
                          <a:effectLst/>
                          <a:latin typeface="Calibri"/>
                        </a:rPr>
                        <a:t>.</a:t>
                      </a:r>
                      <a:endParaRPr lang="et-EE" sz="1100" b="0" i="0" u="none" strike="noStrike" baseline="0" noProof="0" dirty="0">
                        <a:solidFill>
                          <a:srgbClr val="000000"/>
                        </a:solidFill>
                        <a:effectLst/>
                        <a:latin typeface="Calibri"/>
                      </a:endParaRPr>
                    </a:p>
                    <a:p>
                      <a:pPr marL="171450" marR="0" lvl="0" indent="-171450" algn="l">
                        <a:lnSpc>
                          <a:spcPct val="107000"/>
                        </a:lnSpc>
                        <a:spcBef>
                          <a:spcPts val="0"/>
                        </a:spcBef>
                        <a:spcAft>
                          <a:spcPts val="0"/>
                        </a:spcAft>
                        <a:buClr>
                          <a:srgbClr val="000000"/>
                        </a:buClr>
                        <a:buFont typeface="Arial,Sans-Serif" panose="020B0604020202020204" pitchFamily="34" charset="0"/>
                        <a:buChar char="•"/>
                      </a:pPr>
                      <a:r>
                        <a:rPr lang="et-EE" sz="1100" b="0" i="0" u="none" strike="noStrike" baseline="0" noProof="0" dirty="0">
                          <a:solidFill>
                            <a:schemeClr val="tx1"/>
                          </a:solidFill>
                          <a:effectLst/>
                          <a:latin typeface="Calibri"/>
                        </a:rPr>
                        <a:t>Vaja on teha kesksed ruumiinfo 2D/3D digikaksik, andmeteenused ja tarkvaralahendused (sh </a:t>
                      </a:r>
                      <a:r>
                        <a:rPr lang="et-EE" sz="1100" b="0" i="0" u="none" strike="noStrike" baseline="0" noProof="0" dirty="0" err="1">
                          <a:solidFill>
                            <a:schemeClr val="tx1"/>
                          </a:solidFill>
                          <a:effectLst/>
                          <a:latin typeface="Calibri"/>
                        </a:rPr>
                        <a:t>kaugseire</a:t>
                      </a:r>
                      <a:r>
                        <a:rPr lang="et-EE" sz="1100" b="0" i="0" u="none" strike="noStrike" baseline="0" noProof="0" dirty="0">
                          <a:solidFill>
                            <a:schemeClr val="tx1"/>
                          </a:solidFill>
                          <a:effectLst/>
                          <a:latin typeface="Calibri"/>
                        </a:rPr>
                        <a:t>, ETAK, AKS, MTP, E-EP, PLANIS, MAPIS).</a:t>
                      </a:r>
                      <a:endParaRPr lang="et-EE" sz="1100" b="0" i="0" u="none" strike="noStrike" baseline="0" noProof="0" dirty="0">
                        <a:solidFill>
                          <a:srgbClr val="000000"/>
                        </a:solidFill>
                        <a:effectLst/>
                        <a:latin typeface="Calibri"/>
                      </a:endParaRPr>
                    </a:p>
                    <a:p>
                      <a:pPr marL="171450" indent="-171450">
                        <a:lnSpc>
                          <a:spcPct val="107000"/>
                        </a:lnSpc>
                        <a:spcAft>
                          <a:spcPts val="0"/>
                        </a:spcAft>
                        <a:buFont typeface="Arial" panose="020B0604020202020204" pitchFamily="34" charset="0"/>
                        <a:buChar char="•"/>
                      </a:pPr>
                      <a:r>
                        <a:rPr lang="et-EE" sz="1100" b="0" baseline="0" dirty="0">
                          <a:solidFill>
                            <a:schemeClr val="tx1"/>
                          </a:solidFill>
                          <a:effectLst/>
                          <a:latin typeface="+mn-lt"/>
                          <a:ea typeface="Calibri"/>
                          <a:cs typeface="Times New Roman"/>
                        </a:rPr>
                        <a:t>Mõõdikud: GEO3D analüüsi fookusgruppide vajaduste kohaselt u</a:t>
                      </a:r>
                      <a:r>
                        <a:rPr lang="et-EE" sz="1100" kern="1200" dirty="0">
                          <a:solidFill>
                            <a:schemeClr val="tx1"/>
                          </a:solidFill>
                          <a:effectLst/>
                          <a:latin typeface="+mn-lt"/>
                          <a:ea typeface="+mn-ea"/>
                          <a:cs typeface="+mn-cs"/>
                        </a:rPr>
                        <a:t>ued ja täiendatud digiteenused, -tooted ja -protsessid</a:t>
                      </a:r>
                      <a:endParaRPr lang="et-EE" sz="1100" b="0" baseline="0" dirty="0">
                        <a:solidFill>
                          <a:schemeClr val="tx1"/>
                        </a:solidFill>
                        <a:effectLst/>
                        <a:latin typeface="+mn-lt"/>
                        <a:ea typeface="+mn-ea"/>
                        <a:cs typeface="Times New Roman"/>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Käsitöö ei ole jätkusuutlik, vaja on kasutusele võtta tehisintellekt.</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dirty="0" err="1">
                          <a:solidFill>
                            <a:schemeClr val="tx1"/>
                          </a:solidFill>
                          <a:effectLst/>
                          <a:latin typeface="+mn-lt"/>
                          <a:ea typeface="+mn-ea"/>
                          <a:cs typeface="+mn-cs"/>
                        </a:rPr>
                        <a:t>Ühildumatute</a:t>
                      </a:r>
                      <a:r>
                        <a:rPr lang="et-EE" sz="1100" kern="1200" dirty="0">
                          <a:solidFill>
                            <a:schemeClr val="tx1"/>
                          </a:solidFill>
                          <a:effectLst/>
                          <a:latin typeface="+mn-lt"/>
                          <a:ea typeface="+mn-ea"/>
                          <a:cs typeface="+mn-cs"/>
                        </a:rPr>
                        <a:t> ruumiandmetarkvarade arendamine ei ole jätkusuutlik.</a:t>
                      </a:r>
                    </a:p>
                    <a:p>
                      <a:pPr marL="171450" marR="0" lvl="0" indent="-171450" algn="l" rtl="0" eaLnBrk="1" fontAlgn="auto" latinLnBrk="0" hangingPunct="1">
                        <a:lnSpc>
                          <a:spcPct val="107000"/>
                        </a:lnSpc>
                        <a:spcAft>
                          <a:spcPts val="0"/>
                        </a:spcAft>
                        <a:buClr>
                          <a:srgbClr val="000000"/>
                        </a:buClr>
                        <a:buSzTx/>
                        <a:buFont typeface="Arial,Sans-Serif" panose="020B0604020202020204" pitchFamily="34" charset="0"/>
                        <a:buChar char="•"/>
                      </a:pPr>
                      <a:r>
                        <a:rPr lang="et-EE" sz="1100" kern="1200" dirty="0">
                          <a:solidFill>
                            <a:schemeClr val="tx1"/>
                          </a:solidFill>
                          <a:effectLst/>
                          <a:latin typeface="+mn-lt"/>
                          <a:ea typeface="+mn-ea"/>
                          <a:cs typeface="+mn-cs"/>
                        </a:rPr>
                        <a:t>2023. aastal tehtud: KMH digipöörde tegevused: </a:t>
                      </a:r>
                      <a:r>
                        <a:rPr lang="et-EE" sz="1100" b="0" i="0" u="none" strike="noStrike" kern="1200" noProof="0" dirty="0">
                          <a:solidFill>
                            <a:srgbClr val="000000"/>
                          </a:solidFill>
                          <a:effectLst/>
                          <a:latin typeface="Calibri"/>
                          <a:hlinkClick r:id="rId3"/>
                        </a:rPr>
                        <a:t>Geo3D ärianalüüs</a:t>
                      </a:r>
                      <a:r>
                        <a:rPr lang="et-EE" sz="1100" b="0" i="0" u="none" strike="noStrike" kern="1200" noProof="0" dirty="0">
                          <a:solidFill>
                            <a:schemeClr val="tx1"/>
                          </a:solidFill>
                          <a:effectLst/>
                          <a:latin typeface="Calibri"/>
                        </a:rPr>
                        <a:t> ja </a:t>
                      </a:r>
                      <a:r>
                        <a:rPr lang="et-EE" sz="1100" b="0" i="0" u="none" strike="noStrike" kern="1200" noProof="0" dirty="0">
                          <a:solidFill>
                            <a:schemeClr val="tx1"/>
                          </a:solidFill>
                          <a:effectLst/>
                          <a:latin typeface="Calibri"/>
                          <a:hlinkClick r:id="rId4"/>
                        </a:rPr>
                        <a:t>AKS ärianalüüs</a:t>
                      </a:r>
                      <a:r>
                        <a:rPr lang="et-EE" sz="1100" b="0" i="0" u="none" strike="noStrike" kern="1200" noProof="0" dirty="0">
                          <a:solidFill>
                            <a:schemeClr val="tx1"/>
                          </a:solidFill>
                          <a:effectLst/>
                          <a:latin typeface="Calibri"/>
                        </a:rPr>
                        <a:t>, sõlmitud AKS raamhange (töi</a:t>
                      </a:r>
                      <a:r>
                        <a:rPr lang="et-EE" sz="1100" b="0" i="0" u="none" strike="noStrike" kern="1200" noProof="0" dirty="0">
                          <a:solidFill>
                            <a:schemeClr val="tx1"/>
                          </a:solidFill>
                          <a:effectLst/>
                          <a:latin typeface="Calibri"/>
                          <a:ea typeface="+mn-ea"/>
                          <a:cs typeface="+mn-cs"/>
                        </a:rPr>
                        <a:t>d: 31 320€).</a:t>
                      </a:r>
                      <a:endParaRPr lang="en-US" sz="1100" b="0" i="0" u="none" strike="noStrike" kern="1200" noProof="0" dirty="0">
                        <a:solidFill>
                          <a:schemeClr val="tx1"/>
                        </a:solidFill>
                        <a:effectLst/>
                        <a:latin typeface="Calibri"/>
                        <a:ea typeface="+mn-ea"/>
                        <a:cs typeface="+mn-cs"/>
                      </a:endParaRPr>
                    </a:p>
                    <a:p>
                      <a:pPr marL="171450" marR="0" indent="-171450" algn="l">
                        <a:lnSpc>
                          <a:spcPct val="107000"/>
                        </a:lnSpc>
                        <a:spcBef>
                          <a:spcPts val="0"/>
                        </a:spcBef>
                        <a:spcAft>
                          <a:spcPts val="0"/>
                        </a:spcAft>
                        <a:buClr>
                          <a:srgbClr val="000000"/>
                        </a:buClr>
                        <a:buFont typeface="Arial,Sans-Serif" panose="020B0604020202020204" pitchFamily="34" charset="0"/>
                        <a:buChar char="•"/>
                      </a:pPr>
                      <a:r>
                        <a:rPr lang="et-EE" sz="1100" b="0" i="0" u="none" strike="noStrike" baseline="0" noProof="0" dirty="0">
                          <a:solidFill>
                            <a:schemeClr val="tx1"/>
                          </a:solidFill>
                          <a:effectLst/>
                          <a:latin typeface="Calibri"/>
                        </a:rPr>
                        <a:t>Turu-uuringu </a:t>
                      </a:r>
                      <a:r>
                        <a:rPr lang="et-EE" sz="1100" b="0" i="0" u="none" strike="noStrike" baseline="0" noProof="0" dirty="0" err="1">
                          <a:solidFill>
                            <a:schemeClr val="tx1"/>
                          </a:solidFill>
                          <a:effectLst/>
                          <a:latin typeface="Calibri"/>
                        </a:rPr>
                        <a:t>persoona</a:t>
                      </a:r>
                      <a:r>
                        <a:rPr lang="et-EE" sz="1100" b="0" i="0" u="none" strike="noStrike" baseline="0" noProof="0" dirty="0">
                          <a:solidFill>
                            <a:schemeClr val="tx1"/>
                          </a:solidFill>
                          <a:effectLst/>
                          <a:latin typeface="Calibri"/>
                        </a:rPr>
                        <a:t>-intervjuude järgi soovijad kasutajad kvaliteetsest asukohaotsingust liikuda edasi teekonnaotsingusse, samuti digitaalset kiirelt uuenevat kaksikut mida riigil ei ole veel olemas. </a:t>
                      </a:r>
                      <a:endParaRPr lang="en-US" sz="1100" b="0" i="0" u="none" strike="noStrike" baseline="0" noProof="0" dirty="0">
                        <a:solidFill>
                          <a:srgbClr val="000000"/>
                        </a:solidFill>
                        <a:effectLst/>
                        <a:latin typeface="Calibri"/>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3. Tulevik (TO-BE)</a:t>
                      </a:r>
                    </a:p>
                    <a:p>
                      <a:pPr marL="171450" indent="-171450">
                        <a:lnSpc>
                          <a:spcPct val="107000"/>
                        </a:lnSpc>
                        <a:spcAft>
                          <a:spcPts val="0"/>
                        </a:spcAft>
                        <a:buFont typeface="Arial" panose="020B0604020202020204" pitchFamily="34" charset="0"/>
                        <a:buChar char="•"/>
                      </a:pPr>
                      <a:r>
                        <a:rPr lang="et-EE" sz="1100" b="1" kern="1200" dirty="0">
                          <a:solidFill>
                            <a:schemeClr val="tx1"/>
                          </a:solidFill>
                          <a:effectLst/>
                          <a:latin typeface="+mn-lt"/>
                          <a:ea typeface="Calibri"/>
                          <a:cs typeface="Times New Roman"/>
                        </a:rPr>
                        <a:t>Väärtuspakkumine: </a:t>
                      </a:r>
                      <a:r>
                        <a:rPr lang="et-EE" sz="1100" kern="1200" dirty="0">
                          <a:solidFill>
                            <a:schemeClr val="tx1"/>
                          </a:solidFill>
                          <a:effectLst/>
                          <a:latin typeface="+mn-lt"/>
                          <a:ea typeface="Calibri"/>
                          <a:cs typeface="Times New Roman"/>
                        </a:rPr>
                        <a:t>Uue 2D/3D keskse lahenduse arendus ja </a:t>
                      </a:r>
                      <a:r>
                        <a:rPr lang="et-EE" sz="1100" kern="1200" dirty="0" err="1">
                          <a:solidFill>
                            <a:schemeClr val="tx1"/>
                          </a:solidFill>
                          <a:effectLst/>
                          <a:latin typeface="+mn-lt"/>
                          <a:ea typeface="Calibri"/>
                          <a:cs typeface="Times New Roman"/>
                        </a:rPr>
                        <a:t>ülalhoid</a:t>
                      </a:r>
                      <a:r>
                        <a:rPr lang="et-EE" sz="1100" kern="1200" dirty="0">
                          <a:solidFill>
                            <a:schemeClr val="tx1"/>
                          </a:solidFill>
                          <a:effectLst/>
                          <a:latin typeface="+mn-lt"/>
                          <a:ea typeface="Calibri"/>
                          <a:cs typeface="Times New Roman"/>
                        </a:rPr>
                        <a:t> tagab uue jätkusuutliku ruumiinfo baasi teenustele. </a:t>
                      </a:r>
                    </a:p>
                    <a:p>
                      <a:pPr marL="0" lvl="0" indent="0" algn="l">
                        <a:lnSpc>
                          <a:spcPct val="100000"/>
                        </a:lnSpc>
                        <a:spcBef>
                          <a:spcPts val="0"/>
                        </a:spcBef>
                        <a:spcAft>
                          <a:spcPts val="0"/>
                        </a:spcAft>
                        <a:buFont typeface="Arial" panose="020B0604020202020204" pitchFamily="34" charset="0"/>
                        <a:buChar char="•"/>
                      </a:pPr>
                      <a:r>
                        <a:rPr lang="et-EE" sz="1100" b="0" i="0" u="none" strike="noStrike" kern="1200" noProof="0" dirty="0">
                          <a:solidFill>
                            <a:schemeClr val="tx1"/>
                          </a:solidFill>
                          <a:effectLst/>
                        </a:rPr>
                        <a:t>Kvaliteetne ruumiinfo on eeldus elukaare sündmusteenustele; </a:t>
                      </a:r>
                      <a:endParaRPr lang="et-EE" dirty="0"/>
                    </a:p>
                    <a:p>
                      <a:pPr marL="0" lvl="0" indent="0" algn="l">
                        <a:lnSpc>
                          <a:spcPct val="100000"/>
                        </a:lnSpc>
                        <a:spcBef>
                          <a:spcPts val="0"/>
                        </a:spcBef>
                        <a:spcAft>
                          <a:spcPts val="0"/>
                        </a:spcAft>
                        <a:buFont typeface="Arial" panose="020B0604020202020204" pitchFamily="34" charset="0"/>
                        <a:buChar char="•"/>
                      </a:pPr>
                      <a:r>
                        <a:rPr lang="et-EE" sz="1100" b="0" i="0" u="none" strike="noStrike" kern="1200" noProof="0" dirty="0">
                          <a:solidFill>
                            <a:schemeClr val="tx1"/>
                          </a:solidFill>
                          <a:effectLst/>
                        </a:rPr>
                        <a:t>Digiühiskonna nõuete kohased lahendused. Erasektori teenuseid kombinatsioonis avalike teenustega. Luuakse ühtne 2D/3D digitaalne kaksik, virtuaalreaalsus </a:t>
                      </a:r>
                      <a:endParaRPr lang="et-EE" dirty="0"/>
                    </a:p>
                    <a:p>
                      <a:pPr marL="0" lvl="0" indent="0" algn="l">
                        <a:lnSpc>
                          <a:spcPct val="100000"/>
                        </a:lnSpc>
                        <a:spcBef>
                          <a:spcPts val="0"/>
                        </a:spcBef>
                        <a:spcAft>
                          <a:spcPts val="0"/>
                        </a:spcAft>
                        <a:buFont typeface="Arial" panose="020B0604020202020204" pitchFamily="34" charset="0"/>
                        <a:buChar char="•"/>
                      </a:pPr>
                      <a:r>
                        <a:rPr lang="et-EE" sz="1100" b="0" i="0" u="none" strike="noStrike" kern="1200" noProof="0" dirty="0">
                          <a:solidFill>
                            <a:schemeClr val="tx1"/>
                          </a:solidFill>
                          <a:effectLst/>
                        </a:rPr>
                        <a:t>Mahukas ja keerukas ruumiinfo inimesele lihtsalt kätte. </a:t>
                      </a:r>
                      <a:endParaRPr lang="et-EE" dirty="0"/>
                    </a:p>
                    <a:p>
                      <a:pPr marL="0" lvl="0" indent="0" algn="l">
                        <a:lnSpc>
                          <a:spcPct val="100000"/>
                        </a:lnSpc>
                        <a:spcBef>
                          <a:spcPts val="0"/>
                        </a:spcBef>
                        <a:spcAft>
                          <a:spcPts val="0"/>
                        </a:spcAft>
                        <a:buFont typeface="Arial" panose="020B0604020202020204" pitchFamily="34" charset="0"/>
                        <a:buChar char="•"/>
                      </a:pPr>
                      <a:r>
                        <a:rPr lang="et-EE" sz="1100" b="1" i="0" u="none" strike="noStrike" kern="1200" noProof="0" dirty="0">
                          <a:solidFill>
                            <a:schemeClr val="tx1"/>
                          </a:solidFill>
                          <a:effectLst/>
                        </a:rPr>
                        <a:t>Mõõdik</a:t>
                      </a:r>
                      <a:r>
                        <a:rPr lang="et-EE" sz="1100" b="0" i="0" u="none" strike="noStrike" kern="1200" noProof="0" dirty="0">
                          <a:solidFill>
                            <a:schemeClr val="tx1"/>
                          </a:solidFill>
                          <a:effectLst/>
                        </a:rPr>
                        <a:t>: Ruumiandmete hõive, analüüsid ja kättesaadavaks tegemine algtase 2023: 45, sihttase 2028: 80</a:t>
                      </a:r>
                      <a:r>
                        <a:rPr lang="et-EE" sz="1100" kern="1200" dirty="0">
                          <a:solidFill>
                            <a:schemeClr val="tx1"/>
                          </a:solidFill>
                          <a:effectLst/>
                          <a:latin typeface="+mn-lt"/>
                          <a:ea typeface="+mn-ea"/>
                          <a:cs typeface="+mn-cs"/>
                        </a:rPr>
                        <a:t>.</a:t>
                      </a:r>
                      <a:endParaRPr lang="et-EE" dirty="0"/>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dirty="0">
                          <a:solidFill>
                            <a:schemeClr val="tx1"/>
                          </a:solidFill>
                          <a:effectLst/>
                          <a:latin typeface="+mn-lt"/>
                          <a:ea typeface="+mn-ea"/>
                          <a:cs typeface="+mn-cs"/>
                        </a:rPr>
                        <a:t>Kaasatud on 4 ministeeriumit: REM, </a:t>
                      </a:r>
                      <a:r>
                        <a:rPr lang="et-EE" sz="1100" kern="1200" dirty="0" err="1">
                          <a:solidFill>
                            <a:schemeClr val="tx1"/>
                          </a:solidFill>
                          <a:effectLst/>
                          <a:latin typeface="+mn-lt"/>
                          <a:ea typeface="+mn-ea"/>
                          <a:cs typeface="+mn-cs"/>
                        </a:rPr>
                        <a:t>Klim</a:t>
                      </a:r>
                      <a:r>
                        <a:rPr lang="et-EE" sz="1100" kern="1200" dirty="0">
                          <a:solidFill>
                            <a:schemeClr val="tx1"/>
                          </a:solidFill>
                          <a:effectLst/>
                          <a:latin typeface="+mn-lt"/>
                          <a:ea typeface="+mn-ea"/>
                          <a:cs typeface="+mn-cs"/>
                        </a:rPr>
                        <a:t>, RAM, KUL. Kasusaaja on kogu ühiskond. </a:t>
                      </a:r>
                      <a:r>
                        <a:rPr lang="et-EE" sz="1100" b="1" kern="1200" dirty="0">
                          <a:solidFill>
                            <a:schemeClr val="tx1"/>
                          </a:solidFill>
                          <a:effectLst/>
                          <a:latin typeface="+mn-lt"/>
                          <a:ea typeface="+mn-ea"/>
                          <a:cs typeface="+mn-cs"/>
                        </a:rPr>
                        <a:t>REM </a:t>
                      </a:r>
                      <a:r>
                        <a:rPr lang="et-EE" sz="1100" kern="1200" dirty="0">
                          <a:solidFill>
                            <a:schemeClr val="tx1"/>
                          </a:solidFill>
                          <a:effectLst/>
                          <a:latin typeface="+mn-lt"/>
                          <a:ea typeface="+mn-ea"/>
                          <a:cs typeface="+mn-cs"/>
                        </a:rPr>
                        <a:t>koordineerib tegevust</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dirty="0">
                          <a:solidFill>
                            <a:schemeClr val="tx1"/>
                          </a:solidFill>
                          <a:effectLst/>
                          <a:latin typeface="+mn-lt"/>
                          <a:ea typeface="Calibri"/>
                          <a:cs typeface="Times New Roman"/>
                        </a:rPr>
                        <a:t>Loodud on keskne </a:t>
                      </a:r>
                      <a:r>
                        <a:rPr lang="et-EE" sz="1100" b="1" kern="1200" dirty="0">
                          <a:solidFill>
                            <a:schemeClr val="tx1"/>
                          </a:solidFill>
                          <a:effectLst/>
                          <a:latin typeface="+mn-lt"/>
                          <a:ea typeface="Calibri"/>
                          <a:cs typeface="Times New Roman"/>
                        </a:rPr>
                        <a:t>ruumiinfo 2D/3D jätkusuutlik lahendus</a:t>
                      </a:r>
                      <a:r>
                        <a:rPr lang="et-EE" sz="1100" kern="1200" dirty="0">
                          <a:solidFill>
                            <a:schemeClr val="tx1"/>
                          </a:solidFill>
                          <a:effectLst/>
                          <a:latin typeface="+mn-lt"/>
                          <a:ea typeface="Calibri"/>
                          <a:cs typeface="Times New Roman"/>
                        </a:rPr>
                        <a:t> (kaasaegne hõive, tootmine, rikastamine ja levitus).</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4. Mõju </a:t>
                      </a:r>
                      <a:endParaRPr lang="et-EE" sz="1100" b="1" kern="1200" dirty="0">
                        <a:solidFill>
                          <a:srgbClr val="0000FF"/>
                        </a:solidFill>
                        <a:effectLst/>
                        <a:latin typeface="+mn-lt"/>
                        <a:ea typeface="Times New Roman" panose="02020603050405020304" pitchFamily="18" charset="0"/>
                        <a:cs typeface="Times New Roman" panose="02020603050405020304" pitchFamily="18" charset="0"/>
                      </a:endParaRPr>
                    </a:p>
                    <a:p>
                      <a:pPr lvl="0">
                        <a:lnSpc>
                          <a:spcPct val="107000"/>
                        </a:lnSpc>
                        <a:spcAft>
                          <a:spcPts val="0"/>
                        </a:spcAft>
                        <a:buNone/>
                      </a:pPr>
                      <a:r>
                        <a:rPr lang="et-EE" sz="1100" b="0" i="0" u="none" strike="noStrike" kern="1200" noProof="0" dirty="0">
                          <a:solidFill>
                            <a:schemeClr val="tx1"/>
                          </a:solidFill>
                          <a:effectLst/>
                          <a:latin typeface="Calibri"/>
                        </a:rPr>
                        <a:t>Kvaliteetse ruumiinfo (andmed ja teenused) on </a:t>
                      </a:r>
                      <a:r>
                        <a:rPr lang="et-EE" sz="1100" b="1" i="0" u="none" strike="noStrike" kern="1200" noProof="0" dirty="0">
                          <a:solidFill>
                            <a:schemeClr val="tx1"/>
                          </a:solidFill>
                          <a:effectLst/>
                          <a:latin typeface="Calibri"/>
                        </a:rPr>
                        <a:t>eeldus </a:t>
                      </a:r>
                      <a:r>
                        <a:rPr lang="et-EE" sz="1100" b="0" i="0" u="none" strike="noStrike" kern="1200" noProof="0" dirty="0">
                          <a:solidFill>
                            <a:schemeClr val="tx1"/>
                          </a:solidFill>
                          <a:effectLst/>
                          <a:latin typeface="Calibri"/>
                        </a:rPr>
                        <a:t>ühiskonna arengule</a:t>
                      </a:r>
                      <a:r>
                        <a:rPr lang="et-EE" sz="1100" b="1" i="0" u="none" strike="noStrike" kern="1200" noProof="0" dirty="0">
                          <a:solidFill>
                            <a:schemeClr val="tx1"/>
                          </a:solidFill>
                          <a:effectLst/>
                          <a:latin typeface="Calibri"/>
                        </a:rPr>
                        <a:t> igas valdkonnas,</a:t>
                      </a:r>
                      <a:r>
                        <a:rPr lang="et-EE" sz="1100" b="0" i="0" u="none" strike="noStrike" kern="1200" noProof="0" dirty="0">
                          <a:solidFill>
                            <a:schemeClr val="tx1"/>
                          </a:solidFill>
                          <a:effectLst/>
                          <a:latin typeface="Calibri"/>
                        </a:rPr>
                        <a:t> sh liikuvuse analüüsimisel, ruumilisel planeerimisel, ehitamisel ja kitsaskohtade lahendamisel, samuti </a:t>
                      </a:r>
                      <a:r>
                        <a:rPr lang="et-EE" sz="1100" b="1" i="0" u="none" strike="noStrike" kern="1200" noProof="0" dirty="0" err="1">
                          <a:solidFill>
                            <a:schemeClr val="tx1"/>
                          </a:solidFill>
                          <a:effectLst/>
                          <a:latin typeface="Calibri"/>
                        </a:rPr>
                        <a:t>siseturvalisuse</a:t>
                      </a:r>
                      <a:r>
                        <a:rPr lang="et-EE" sz="1100" b="1" i="0" u="none" strike="noStrike" kern="1200" noProof="0" dirty="0">
                          <a:solidFill>
                            <a:schemeClr val="tx1"/>
                          </a:solidFill>
                          <a:effectLst/>
                          <a:latin typeface="Calibri"/>
                        </a:rPr>
                        <a:t> ning julgeoleku</a:t>
                      </a:r>
                      <a:r>
                        <a:rPr lang="et-EE" sz="1100" b="0" i="0" u="none" strike="noStrike" kern="1200" noProof="0" dirty="0">
                          <a:solidFill>
                            <a:schemeClr val="tx1"/>
                          </a:solidFill>
                          <a:effectLst/>
                          <a:latin typeface="Calibri"/>
                        </a:rPr>
                        <a:t> tagamisel.</a:t>
                      </a:r>
                      <a:endParaRPr lang="et-EE" sz="1100" b="0" i="0" u="none" strike="noStrike" kern="1200" noProof="0" dirty="0">
                        <a:solidFill>
                          <a:srgbClr val="000000"/>
                        </a:solidFill>
                        <a:effectLst/>
                        <a:latin typeface="Calibri"/>
                      </a:endParaRPr>
                    </a:p>
                    <a:p>
                      <a:pPr marL="0" lvl="0" indent="0" algn="l">
                        <a:lnSpc>
                          <a:spcPct val="100000"/>
                        </a:lnSpc>
                        <a:spcBef>
                          <a:spcPts val="0"/>
                        </a:spcBef>
                        <a:spcAft>
                          <a:spcPts val="0"/>
                        </a:spcAft>
                        <a:buClr>
                          <a:srgbClr val="000000"/>
                        </a:buClr>
                        <a:buFont typeface="Arial,Sans-Serif"/>
                        <a:buChar char="•"/>
                      </a:pPr>
                      <a:r>
                        <a:rPr lang="et-EE" sz="1100" b="0" i="0" u="none" strike="noStrike" kern="1200" noProof="0" dirty="0">
                          <a:solidFill>
                            <a:schemeClr val="tx1"/>
                          </a:solidFill>
                          <a:effectLst/>
                          <a:latin typeface="Calibri"/>
                        </a:rPr>
                        <a:t>Inimene saab endale vajaliku ruumiinfo lihtsal viisil kiirelt kätte; </a:t>
                      </a:r>
                      <a:endParaRPr lang="et-EE" sz="1100" b="0" i="0" u="none" strike="noStrike" kern="1200" noProof="0" dirty="0">
                        <a:solidFill>
                          <a:srgbClr val="000000"/>
                        </a:solidFill>
                        <a:effectLst/>
                        <a:latin typeface="Calibri"/>
                      </a:endParaRPr>
                    </a:p>
                    <a:p>
                      <a:pPr marL="0" lvl="0" indent="0" algn="l">
                        <a:lnSpc>
                          <a:spcPct val="100000"/>
                        </a:lnSpc>
                        <a:spcBef>
                          <a:spcPts val="0"/>
                        </a:spcBef>
                        <a:spcAft>
                          <a:spcPts val="0"/>
                        </a:spcAft>
                        <a:buClr>
                          <a:srgbClr val="000000"/>
                        </a:buClr>
                        <a:buFont typeface="Arial,Sans-Serif"/>
                        <a:buChar char="•"/>
                      </a:pPr>
                      <a:r>
                        <a:rPr lang="et-EE" sz="1100" b="0" i="0" u="none" strike="noStrike" kern="1200" noProof="0" dirty="0">
                          <a:solidFill>
                            <a:schemeClr val="tx1"/>
                          </a:solidFill>
                          <a:effectLst/>
                          <a:latin typeface="Calibri"/>
                        </a:rPr>
                        <a:t>Protsessid muutuvad kiiremaks ja tõhusamaks.</a:t>
                      </a:r>
                      <a:endParaRPr lang="en-US" sz="1100" b="0" i="0" u="none" strike="noStrike" kern="1200" noProof="0" dirty="0">
                        <a:solidFill>
                          <a:srgbClr val="000000"/>
                        </a:solidFill>
                        <a:effectLst/>
                        <a:latin typeface="Calibri"/>
                      </a:endParaRPr>
                    </a:p>
                    <a:p>
                      <a:pPr lvl="0">
                        <a:buNone/>
                      </a:pPr>
                      <a:r>
                        <a:rPr lang="et-EE" sz="1100" b="0" i="0" u="none" strike="noStrike" kern="1200" noProof="0" dirty="0">
                          <a:solidFill>
                            <a:schemeClr val="tx1"/>
                          </a:solidFill>
                          <a:effectLst/>
                          <a:latin typeface="Calibri"/>
                        </a:rPr>
                        <a:t>Digi-Eesti maine tõus ja tööturu atraktiivsuse tõus, paljud ettevõtted saavad teha objektide </a:t>
                      </a:r>
                      <a:r>
                        <a:rPr lang="et-EE" sz="1100" b="0" i="0" u="none" strike="noStrike" kern="1200" noProof="0" dirty="0" err="1">
                          <a:solidFill>
                            <a:schemeClr val="tx1"/>
                          </a:solidFill>
                          <a:effectLst/>
                          <a:latin typeface="Calibri"/>
                        </a:rPr>
                        <a:t>kaughaldust</a:t>
                      </a:r>
                      <a:r>
                        <a:rPr lang="et-EE" sz="1100" b="0" i="0" u="none" strike="noStrike" kern="1200" noProof="0" dirty="0">
                          <a:solidFill>
                            <a:schemeClr val="tx1"/>
                          </a:solidFill>
                          <a:effectLst/>
                          <a:latin typeface="Calibri"/>
                        </a:rPr>
                        <a:t>, tööfrondi ettevalmistusi. Digikaksik võimaldab kasutada isejuhtivaid sõidukeid.</a:t>
                      </a:r>
                      <a:endParaRPr lang="en-US" sz="1100" b="0" i="0" u="none" strike="noStrike" kern="1200" noProof="0" dirty="0">
                        <a:solidFill>
                          <a:srgbClr val="000000"/>
                        </a:solidFill>
                        <a:effectLst/>
                        <a:latin typeface="Calibri"/>
                      </a:endParaRPr>
                    </a:p>
                    <a:p>
                      <a:pPr marL="0" lvl="0" indent="0" algn="l">
                        <a:lnSpc>
                          <a:spcPct val="100000"/>
                        </a:lnSpc>
                        <a:spcBef>
                          <a:spcPts val="0"/>
                        </a:spcBef>
                        <a:spcAft>
                          <a:spcPts val="0"/>
                        </a:spcAft>
                        <a:buClr>
                          <a:srgbClr val="000000"/>
                        </a:buClr>
                        <a:buFont typeface="Arial,Sans-Serif"/>
                        <a:buChar char="•"/>
                      </a:pPr>
                      <a:r>
                        <a:rPr lang="et-EE" sz="1100" b="0" i="0" u="none" strike="noStrike" kern="1200" noProof="0" dirty="0">
                          <a:solidFill>
                            <a:schemeClr val="tx1"/>
                          </a:solidFill>
                          <a:effectLst/>
                          <a:latin typeface="Calibri"/>
                        </a:rPr>
                        <a:t>Tugev keskne 2D/3D lahendus tagab kokkuhoiu. Avatud koodi lahenduste taaskasutamine ja </a:t>
                      </a:r>
                      <a:r>
                        <a:rPr lang="et-EE" sz="1100" b="0" i="0" u="none" strike="noStrike" kern="1200" noProof="0" dirty="0" err="1">
                          <a:solidFill>
                            <a:schemeClr val="tx1"/>
                          </a:solidFill>
                          <a:effectLst/>
                          <a:latin typeface="Calibri"/>
                        </a:rPr>
                        <a:t>ühisarendused</a:t>
                      </a:r>
                      <a:r>
                        <a:rPr lang="et-EE" sz="1100" b="0" i="0" u="none" strike="noStrike" kern="1200" noProof="0" dirty="0">
                          <a:solidFill>
                            <a:schemeClr val="tx1"/>
                          </a:solidFill>
                          <a:effectLst/>
                          <a:latin typeface="Calibri"/>
                        </a:rPr>
                        <a:t>.</a:t>
                      </a:r>
                      <a:endParaRPr lang="en-US" sz="1100" b="0" i="0" u="none" strike="noStrike" kern="1200" noProof="0" dirty="0">
                        <a:solidFill>
                          <a:srgbClr val="000000"/>
                        </a:solidFill>
                        <a:effectLst/>
                        <a:latin typeface="Calibri"/>
                      </a:endParaRPr>
                    </a:p>
                    <a:p>
                      <a:pPr lvl="0">
                        <a:buNone/>
                      </a:pPr>
                      <a:r>
                        <a:rPr lang="et-EE" sz="1100" b="1" i="0" u="none" strike="noStrike" kern="1200" noProof="0" dirty="0">
                          <a:solidFill>
                            <a:schemeClr val="tx1"/>
                          </a:solidFill>
                          <a:effectLst/>
                          <a:latin typeface="Calibri"/>
                        </a:rPr>
                        <a:t>KÕIGIS sektorites on ruumiinfot </a:t>
                      </a:r>
                      <a:r>
                        <a:rPr lang="et-EE" sz="1100" b="0" i="0" u="none" strike="noStrike" kern="1200" noProof="0" dirty="0">
                          <a:solidFill>
                            <a:schemeClr val="tx1"/>
                          </a:solidFill>
                          <a:effectLst/>
                          <a:latin typeface="Calibri"/>
                        </a:rPr>
                        <a:t>vaja horisontaalse konteksti loova väärtandmestikuna. 90 % andmekogusid kasutab (nt aadresse).</a:t>
                      </a:r>
                      <a:endParaRPr lang="et-EE" b="0" i="0" u="none" strike="noStrike" noProof="0" dirty="0">
                        <a:latin typeface="Calibri"/>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492872">
                <a:tc>
                  <a:txBody>
                    <a:bodyPr/>
                    <a:lstStyle/>
                    <a:p>
                      <a:pPr indent="71755">
                        <a:lnSpc>
                          <a:spcPct val="107000"/>
                        </a:lnSpc>
                        <a:spcAft>
                          <a:spcPts val="0"/>
                        </a:spcAft>
                      </a:pPr>
                      <a:r>
                        <a:rPr lang="et-EE" sz="1100" b="1" kern="1200" dirty="0">
                          <a:solidFill>
                            <a:srgbClr val="0000FF"/>
                          </a:solidFill>
                          <a:effectLst/>
                          <a:latin typeface="+mn-lt"/>
                          <a:ea typeface="Calibri"/>
                          <a:cs typeface="Times New Roman"/>
                        </a:rPr>
                        <a:t>5. Peamised ressursid </a:t>
                      </a:r>
                      <a:endParaRPr lang="en-GB" sz="1100" kern="1200" dirty="0">
                        <a:solidFill>
                          <a:srgbClr val="0000FF"/>
                        </a:solidFill>
                        <a:effectLst/>
                        <a:latin typeface="+mn-lt"/>
                        <a:ea typeface="Calibri"/>
                        <a:cs typeface="Times New Roman" panose="02020603050405020304" pitchFamily="18" charset="0"/>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1" i="0" u="none" strike="noStrike" kern="1200" baseline="0" noProof="0" dirty="0">
                          <a:solidFill>
                            <a:schemeClr val="tx1"/>
                          </a:solidFill>
                          <a:effectLst/>
                          <a:latin typeface="Calibri"/>
                        </a:rPr>
                        <a:t>Elluviimise </a:t>
                      </a:r>
                      <a:r>
                        <a:rPr lang="et-EE" sz="1100" b="1" i="0" u="none" strike="noStrike" kern="1200" baseline="0" noProof="0" dirty="0" err="1">
                          <a:solidFill>
                            <a:schemeClr val="tx1"/>
                          </a:solidFill>
                          <a:effectLst/>
                          <a:latin typeface="Calibri"/>
                        </a:rPr>
                        <a:t>tagaja</a:t>
                      </a:r>
                      <a:r>
                        <a:rPr lang="et-EE" sz="1100" b="1" i="0" u="none" strike="noStrike" kern="1200" baseline="0" noProof="0" dirty="0">
                          <a:solidFill>
                            <a:schemeClr val="tx1"/>
                          </a:solidFill>
                          <a:effectLst/>
                          <a:latin typeface="Calibri"/>
                        </a:rPr>
                        <a:t>: </a:t>
                      </a:r>
                      <a:r>
                        <a:rPr lang="et-EE" sz="1100" b="0" i="0" u="none" strike="noStrike" kern="1200" baseline="0" noProof="0" dirty="0">
                          <a:solidFill>
                            <a:schemeClr val="tx1"/>
                          </a:solidFill>
                          <a:effectLst/>
                          <a:latin typeface="Calibri"/>
                        </a:rPr>
                        <a:t>REM </a:t>
                      </a:r>
                      <a:r>
                        <a:rPr lang="et-EE" sz="1100" b="0" i="0" u="none" strike="noStrike" kern="1200" baseline="0" noProof="0" dirty="0" err="1">
                          <a:solidFill>
                            <a:schemeClr val="tx1"/>
                          </a:solidFill>
                          <a:effectLst/>
                          <a:latin typeface="Calibri"/>
                        </a:rPr>
                        <a:t>asekantler</a:t>
                      </a:r>
                      <a:r>
                        <a:rPr lang="et-EE" sz="1100" b="0" i="0" u="none" strike="noStrike" kern="1200" baseline="0" noProof="0" dirty="0">
                          <a:solidFill>
                            <a:schemeClr val="tx1"/>
                          </a:solidFill>
                          <a:effectLst/>
                          <a:latin typeface="Calibri"/>
                        </a:rPr>
                        <a:t>, digipöörde koordinaator.</a:t>
                      </a: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Peadirektor ja peadirektori asetäitja IT koordinaator Maa-amet</a:t>
                      </a: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Direktor ja direktori asetäitja teenuste alal (KeMIT) </a:t>
                      </a:r>
                      <a:r>
                        <a:rPr lang="et-EE" sz="1100" b="0" i="0" u="none" strike="noStrike" kern="1200" baseline="0" noProof="0" dirty="0">
                          <a:solidFill>
                            <a:schemeClr val="tx1"/>
                          </a:solidFill>
                          <a:effectLst/>
                        </a:rPr>
                        <a:t>teenuste koordineerija, analüütik, turve, tehnoloogia </a:t>
                      </a:r>
                      <a:r>
                        <a:rPr lang="et-EE" sz="1100" b="0" i="0" u="none" strike="noStrike" kern="1200" baseline="0" noProof="0" dirty="0">
                          <a:solidFill>
                            <a:schemeClr val="tx1"/>
                          </a:solidFill>
                          <a:effectLst/>
                          <a:highlight>
                            <a:srgbClr val="FFFF00"/>
                          </a:highlight>
                        </a:rPr>
                        <a:t>KeMIT</a:t>
                      </a:r>
                      <a:endParaRPr lang="et-EE" dirty="0">
                        <a:highlight>
                          <a:srgbClr val="FFFF00"/>
                        </a:highlight>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Geoinformaatika osakonna juhataja (Maa-amet) </a:t>
                      </a:r>
                      <a:r>
                        <a:rPr lang="et-EE" sz="1100" b="1" i="0" u="none" strike="noStrike" kern="1200" baseline="0" noProof="0" dirty="0">
                          <a:solidFill>
                            <a:schemeClr val="tx1"/>
                          </a:solidFill>
                          <a:effectLst/>
                        </a:rPr>
                        <a:t>+ 2</a:t>
                      </a:r>
                      <a:r>
                        <a:rPr lang="et-EE" sz="1100" b="0" i="0" u="none" strike="noStrike" kern="1200" baseline="0" noProof="0" dirty="0">
                          <a:solidFill>
                            <a:schemeClr val="tx1"/>
                          </a:solidFill>
                          <a:effectLst/>
                        </a:rPr>
                        <a:t> ärianalüütik</a:t>
                      </a:r>
                      <a:endParaRPr lang="et-EE" dirty="0"/>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Teekonnaotsingu projektijuht (Maa-amet) </a:t>
                      </a:r>
                      <a:r>
                        <a:rPr lang="et-EE" sz="1100" b="1" i="0" u="none" strike="noStrike" kern="1200" baseline="0" noProof="0" dirty="0">
                          <a:solidFill>
                            <a:schemeClr val="tx1"/>
                          </a:solidFill>
                          <a:effectLst/>
                          <a:latin typeface="Calibri"/>
                        </a:rPr>
                        <a:t>+ 1</a:t>
                      </a:r>
                      <a:r>
                        <a:rPr lang="et-EE" sz="1100" b="0" i="0" u="none" strike="noStrike" kern="1200" baseline="0" noProof="0" dirty="0">
                          <a:solidFill>
                            <a:schemeClr val="tx1"/>
                          </a:solidFill>
                          <a:effectLst/>
                          <a:latin typeface="Calibri"/>
                        </a:rPr>
                        <a:t> ärianalüütik</a:t>
                      </a:r>
                      <a:endParaRPr lang="et-EE" sz="1100" b="0" i="0" u="none" strike="noStrike" kern="1200" baseline="0" noProof="0" dirty="0">
                        <a:solidFill>
                          <a:schemeClr val="tx1"/>
                        </a:solidFill>
                        <a:effectLst/>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ETAK projektijuht (Maa-amet)</a:t>
                      </a:r>
                    </a:p>
                    <a:p>
                      <a:pPr marL="0" lvl="0" indent="0" algn="l">
                        <a:lnSpc>
                          <a:spcPct val="100000"/>
                        </a:lnSpc>
                        <a:spcBef>
                          <a:spcPts val="0"/>
                        </a:spcBef>
                        <a:spcAft>
                          <a:spcPts val="0"/>
                        </a:spcAft>
                        <a:buClr>
                          <a:srgbClr val="000000"/>
                        </a:buClr>
                        <a:buSzTx/>
                        <a:buFont typeface="Arial" panose="020B0604020202020204" pitchFamily="34" charset="0"/>
                        <a:buChar char="•"/>
                      </a:pPr>
                      <a:r>
                        <a:rPr lang="et-EE" sz="1000" b="0" i="0" u="none" strike="noStrike" kern="1200" baseline="0" noProof="0" dirty="0">
                          <a:solidFill>
                            <a:srgbClr val="000000"/>
                          </a:solidFill>
                          <a:effectLst/>
                          <a:latin typeface="Calibri"/>
                        </a:rPr>
                        <a:t>Aeromõõdistamise kompetents (Maa-amet)</a:t>
                      </a:r>
                    </a:p>
                    <a:p>
                      <a:pPr marL="0" marR="0" lvl="0" indent="0" algn="l">
                        <a:lnSpc>
                          <a:spcPct val="100000"/>
                        </a:lnSpc>
                        <a:spcBef>
                          <a:spcPts val="0"/>
                        </a:spcBef>
                        <a:spcAft>
                          <a:spcPts val="0"/>
                        </a:spcAft>
                        <a:buClr>
                          <a:srgbClr val="000000"/>
                        </a:buClr>
                        <a:buSzTx/>
                        <a:buFont typeface="Arial" panose="020B0604020202020204" pitchFamily="34" charset="0"/>
                        <a:buChar char="•"/>
                      </a:pPr>
                      <a:r>
                        <a:rPr lang="et-EE" sz="1000" b="0" i="0" u="none" strike="noStrike" kern="1200" baseline="0" noProof="0" dirty="0">
                          <a:solidFill>
                            <a:schemeClr val="tx1"/>
                          </a:solidFill>
                          <a:effectLst/>
                          <a:latin typeface="Calibri"/>
                        </a:rPr>
                        <a:t>Satelliidiandmete keskuse kompetents (Maa-amet)</a:t>
                      </a:r>
                      <a:endParaRPr lang="et-EE" sz="1100" b="0" i="0" u="none" strike="noStrike" kern="1200" baseline="0" noProof="0" dirty="0">
                        <a:solidFill>
                          <a:schemeClr val="tx1"/>
                        </a:solidFill>
                        <a:effectLst/>
                      </a:endParaRPr>
                    </a:p>
                    <a:p>
                      <a:pPr marL="0" marR="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rPr>
                        <a:t>Aadressiandmete osakonna juhataja (Maa-amet) </a:t>
                      </a:r>
                      <a:r>
                        <a:rPr lang="et-EE" sz="1100" b="1" i="0" u="none" strike="noStrike" kern="1200" baseline="0" noProof="0" dirty="0">
                          <a:solidFill>
                            <a:schemeClr val="tx1"/>
                          </a:solidFill>
                          <a:effectLst/>
                          <a:latin typeface="Calibri"/>
                        </a:rPr>
                        <a:t>+ 1 </a:t>
                      </a:r>
                      <a:r>
                        <a:rPr lang="et-EE" sz="1100" b="0" i="0" u="none" strike="noStrike" kern="1200" baseline="0" noProof="0" dirty="0">
                          <a:solidFill>
                            <a:schemeClr val="tx1"/>
                          </a:solidFill>
                          <a:effectLst/>
                          <a:latin typeface="Calibri"/>
                        </a:rPr>
                        <a:t>ärianalüütik</a:t>
                      </a:r>
                      <a:endParaRPr lang="et-EE" sz="1100" b="0" i="0" u="none" strike="noStrike" kern="1200" baseline="0" noProof="0" dirty="0">
                        <a:solidFill>
                          <a:schemeClr val="tx1"/>
                        </a:solidFill>
                        <a:effectLst/>
                      </a:endParaRPr>
                    </a:p>
                    <a:p>
                      <a:pPr marL="0" marR="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latin typeface="Calibri"/>
                          <a:ea typeface="+mn-ea"/>
                          <a:cs typeface="+mn-cs"/>
                        </a:rPr>
                        <a:t>Katastri arendusosakonna juhataja (Maa-amet)</a:t>
                      </a:r>
                      <a:r>
                        <a:rPr lang="et-EE" sz="1100" b="1" i="0" u="none" strike="noStrike" kern="1200" baseline="0" noProof="0" dirty="0">
                          <a:solidFill>
                            <a:schemeClr val="tx1"/>
                          </a:solidFill>
                          <a:effectLst/>
                          <a:latin typeface="+mn-lt"/>
                        </a:rPr>
                        <a:t> + 1 </a:t>
                      </a:r>
                      <a:r>
                        <a:rPr lang="et-EE" sz="1100" b="0" i="0" u="none" strike="noStrike" kern="1200" baseline="0" noProof="0" dirty="0">
                          <a:solidFill>
                            <a:schemeClr val="tx1"/>
                          </a:solidFill>
                          <a:effectLst/>
                          <a:latin typeface="+mn-lt"/>
                        </a:rPr>
                        <a:t>ärianalüütik</a:t>
                      </a:r>
                      <a:endParaRPr lang="et-EE" sz="1100" b="0" i="0" u="none" strike="noStrike" kern="1200" baseline="0" noProof="0" dirty="0">
                        <a:solidFill>
                          <a:schemeClr val="tx1"/>
                        </a:solidFill>
                        <a:effectLst/>
                        <a:latin typeface="Calibri"/>
                        <a:ea typeface="+mn-ea"/>
                        <a:cs typeface="+mn-cs"/>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Ehitusvaldkond tooteomanik (</a:t>
                      </a:r>
                      <a:r>
                        <a:rPr lang="et-EE" sz="1100" b="0" i="0" u="none" strike="noStrike" kern="1200" baseline="0" noProof="0" dirty="0" err="1">
                          <a:solidFill>
                            <a:schemeClr val="tx1"/>
                          </a:solidFill>
                          <a:effectLst/>
                        </a:rPr>
                        <a:t>Klim</a:t>
                      </a:r>
                      <a:r>
                        <a:rPr lang="et-EE" sz="1100" b="0" i="0" u="none" strike="noStrike" kern="1200" baseline="0" noProof="0" dirty="0">
                          <a:solidFill>
                            <a:schemeClr val="tx1"/>
                          </a:solidFill>
                          <a:effectLst/>
                        </a:rPr>
                        <a:t>) </a:t>
                      </a:r>
                      <a:endParaRPr lang="et-EE" dirty="0"/>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Planeeringute valdkond tooteomanik (REM) </a:t>
                      </a:r>
                      <a:endParaRPr lang="et-EE" dirty="0"/>
                    </a:p>
                    <a:p>
                      <a:pPr marL="0" lvl="0" indent="0" algn="l">
                        <a:lnSpc>
                          <a:spcPct val="100000"/>
                        </a:lnSpc>
                        <a:spcBef>
                          <a:spcPts val="0"/>
                        </a:spcBef>
                        <a:spcAft>
                          <a:spcPts val="0"/>
                        </a:spcAft>
                        <a:buClr>
                          <a:srgbClr val="000000"/>
                        </a:buClr>
                        <a:buSzTx/>
                        <a:buFont typeface="Arial" panose="020B0604020202020204" pitchFamily="34" charset="0"/>
                        <a:buChar char="•"/>
                      </a:pPr>
                      <a:r>
                        <a:rPr lang="et-EE" sz="1100" b="0" i="0" u="none" strike="noStrike" kern="1200" baseline="0" noProof="0" dirty="0">
                          <a:solidFill>
                            <a:schemeClr val="tx1"/>
                          </a:solidFill>
                          <a:effectLst/>
                        </a:rPr>
                        <a:t>Maaparanduse valdkond tootejuht (PTA) </a:t>
                      </a:r>
                      <a:r>
                        <a:rPr lang="et-EE" sz="1100" b="1" i="0" u="none" strike="noStrike" kern="1200" baseline="0" noProof="0" dirty="0">
                          <a:solidFill>
                            <a:schemeClr val="tx1"/>
                          </a:solidFill>
                          <a:effectLst/>
                        </a:rPr>
                        <a:t>+ 1</a:t>
                      </a:r>
                      <a:r>
                        <a:rPr lang="et-EE" sz="1100" b="0" i="0" u="none" strike="noStrike" kern="1200" baseline="0" noProof="0" dirty="0">
                          <a:solidFill>
                            <a:schemeClr val="tx1"/>
                          </a:solidFill>
                          <a:effectLst/>
                        </a:rPr>
                        <a:t> tooteomanik</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6. Tegevused, ajakava, </a:t>
                      </a:r>
                      <a:r>
                        <a:rPr lang="et-EE" sz="1100" b="1" kern="1200" dirty="0">
                          <a:solidFill>
                            <a:srgbClr val="0000FF"/>
                          </a:solidFill>
                          <a:effectLst/>
                          <a:latin typeface="+mn-lt"/>
                          <a:cs typeface="Times New Roman"/>
                        </a:rPr>
                        <a:t>eelarve 2024-2025</a:t>
                      </a:r>
                      <a:endParaRPr lang="et-EE" sz="1100" b="1" i="0" u="none" strike="noStrike" kern="1200" noProof="0" dirty="0">
                        <a:solidFill>
                          <a:srgbClr val="0000FF"/>
                        </a:solidFill>
                        <a:effectLst/>
                        <a:latin typeface="Calibri"/>
                      </a:endParaRPr>
                    </a:p>
                    <a:p>
                      <a:pPr lvl="0" algn="l">
                        <a:lnSpc>
                          <a:spcPct val="100000"/>
                        </a:lnSpc>
                        <a:spcBef>
                          <a:spcPts val="0"/>
                        </a:spcBef>
                        <a:spcAft>
                          <a:spcPts val="0"/>
                        </a:spcAft>
                        <a:buNone/>
                      </a:pPr>
                      <a:r>
                        <a:rPr lang="et-EE" sz="1100" b="1" i="0" u="none" strike="noStrike" noProof="0" dirty="0">
                          <a:solidFill>
                            <a:srgbClr val="000000"/>
                          </a:solidFill>
                          <a:latin typeface="Calibri"/>
                        </a:rPr>
                        <a:t>17,712M (sh olemas 14,632M) / </a:t>
                      </a:r>
                      <a:r>
                        <a:rPr lang="et-EE" sz="1100" b="1" i="0" u="none" strike="noStrike" noProof="0" dirty="0">
                          <a:solidFill>
                            <a:srgbClr val="0000FF"/>
                          </a:solidFill>
                          <a:latin typeface="Calibri"/>
                        </a:rPr>
                        <a:t>18 kuu taotlus </a:t>
                      </a:r>
                      <a:r>
                        <a:rPr lang="et-EE" sz="1100" b="1" i="0" u="none" strike="noStrike" noProof="0" dirty="0">
                          <a:solidFill>
                            <a:srgbClr val="0000FF"/>
                          </a:solidFill>
                          <a:highlight>
                            <a:srgbClr val="FFFF00"/>
                          </a:highlight>
                          <a:latin typeface="Calibri"/>
                        </a:rPr>
                        <a:t>3,02</a:t>
                      </a:r>
                      <a:r>
                        <a:rPr lang="et-EE" sz="1100" b="1" i="0" u="none" strike="noStrike" noProof="0" dirty="0">
                          <a:solidFill>
                            <a:srgbClr val="0000FF"/>
                          </a:solidFill>
                          <a:latin typeface="Calibri"/>
                        </a:rPr>
                        <a:t>M€ SF</a:t>
                      </a:r>
                      <a:endParaRPr lang="et-EE" dirty="0"/>
                    </a:p>
                    <a:p>
                      <a:pPr lvl="0" algn="l">
                        <a:lnSpc>
                          <a:spcPct val="100000"/>
                        </a:lnSpc>
                        <a:spcBef>
                          <a:spcPts val="0"/>
                        </a:spcBef>
                        <a:spcAft>
                          <a:spcPts val="0"/>
                        </a:spcAft>
                        <a:buNone/>
                      </a:pPr>
                      <a:endParaRPr lang="et-EE" sz="1100" b="1" i="0" u="none" strike="noStrike" noProof="0" dirty="0">
                        <a:solidFill>
                          <a:srgbClr val="0000FF"/>
                        </a:solidFill>
                        <a:latin typeface="Calibri"/>
                      </a:endParaRPr>
                    </a:p>
                    <a:p>
                      <a:pPr lvl="0" algn="l">
                        <a:lnSpc>
                          <a:spcPct val="100000"/>
                        </a:lnSpc>
                        <a:spcBef>
                          <a:spcPts val="0"/>
                        </a:spcBef>
                        <a:spcAft>
                          <a:spcPts val="0"/>
                        </a:spcAft>
                        <a:buNone/>
                      </a:pPr>
                      <a:r>
                        <a:rPr lang="et-EE" sz="1100" b="0" i="0" u="none" strike="noStrike" noProof="0" dirty="0">
                          <a:latin typeface="Arial"/>
                        </a:rPr>
                        <a:t>•</a:t>
                      </a:r>
                      <a:r>
                        <a:rPr lang="et-EE" sz="1100" b="1" i="0" u="none" strike="noStrike" noProof="0" dirty="0">
                          <a:solidFill>
                            <a:srgbClr val="000000"/>
                          </a:solidFill>
                          <a:latin typeface="Calibri"/>
                        </a:rPr>
                        <a:t>RI3D</a:t>
                      </a:r>
                      <a:r>
                        <a:rPr lang="et-EE" sz="1100" b="0" i="0" u="none" strike="noStrike" noProof="0" dirty="0">
                          <a:solidFill>
                            <a:srgbClr val="000000"/>
                          </a:solidFill>
                          <a:latin typeface="Calibri"/>
                        </a:rPr>
                        <a:t> </a:t>
                      </a:r>
                      <a:r>
                        <a:rPr lang="et-EE" sz="1100" b="1" i="0" u="none" strike="noStrike" noProof="0" dirty="0">
                          <a:solidFill>
                            <a:srgbClr val="000000"/>
                          </a:solidFill>
                          <a:latin typeface="Calibri"/>
                        </a:rPr>
                        <a:t>Geo3D</a:t>
                      </a:r>
                      <a:r>
                        <a:rPr lang="et-EE" sz="1100" b="0" i="0" u="none" strike="noStrike" noProof="0" dirty="0">
                          <a:solidFill>
                            <a:srgbClr val="000000"/>
                          </a:solidFill>
                          <a:latin typeface="Calibri"/>
                        </a:rPr>
                        <a:t> kasutajaliides, teenused/tooted </a:t>
                      </a:r>
                      <a:r>
                        <a:rPr lang="et-EE" sz="1100" b="1" i="0" u="none" strike="noStrike" noProof="0" dirty="0">
                          <a:solidFill>
                            <a:srgbClr val="000000"/>
                          </a:solidFill>
                          <a:latin typeface="Calibri"/>
                        </a:rPr>
                        <a:t>1,15M</a:t>
                      </a:r>
                      <a:r>
                        <a:rPr lang="et-EE" sz="1100" b="0" i="0" u="none" strike="noStrike" noProof="0" dirty="0">
                          <a:solidFill>
                            <a:srgbClr val="000000"/>
                          </a:solidFill>
                          <a:latin typeface="Calibri"/>
                        </a:rPr>
                        <a:t>/</a:t>
                      </a:r>
                      <a:r>
                        <a:rPr lang="et-EE" sz="1100" b="0" i="0" u="none" strike="noStrike" noProof="0" dirty="0">
                          <a:solidFill>
                            <a:srgbClr val="0000FF"/>
                          </a:solidFill>
                          <a:latin typeface="Calibri"/>
                        </a:rPr>
                        <a:t> 0,9M€ SF</a:t>
                      </a:r>
                      <a:r>
                        <a:rPr lang="et-EE" sz="1100" b="0" i="0" u="none" strike="noStrike" noProof="0" dirty="0">
                          <a:solidFill>
                            <a:srgbClr val="000000"/>
                          </a:solidFill>
                          <a:latin typeface="Calibri"/>
                        </a:rPr>
                        <a:t> </a:t>
                      </a:r>
                      <a:endParaRPr lang="et-EE" dirty="0"/>
                    </a:p>
                    <a:p>
                      <a:pPr lvl="0" algn="l">
                        <a:lnSpc>
                          <a:spcPct val="100000"/>
                        </a:lnSpc>
                        <a:spcBef>
                          <a:spcPts val="0"/>
                        </a:spcBef>
                        <a:spcAft>
                          <a:spcPts val="0"/>
                        </a:spcAft>
                        <a:buNone/>
                      </a:pPr>
                      <a:r>
                        <a:rPr lang="et-EE" sz="1100" b="0" i="0" u="none" strike="noStrike" noProof="0" dirty="0">
                          <a:latin typeface="Arial"/>
                        </a:rPr>
                        <a:t>•</a:t>
                      </a:r>
                      <a:r>
                        <a:rPr lang="et-EE" sz="1100" b="1" i="0" u="none" strike="noStrike" noProof="0" dirty="0">
                          <a:solidFill>
                            <a:srgbClr val="000000"/>
                          </a:solidFill>
                          <a:latin typeface="Calibri"/>
                        </a:rPr>
                        <a:t>AKS </a:t>
                      </a:r>
                      <a:r>
                        <a:rPr lang="et-EE" sz="1100" b="0" i="0" u="none" strike="noStrike" noProof="0" dirty="0">
                          <a:solidFill>
                            <a:srgbClr val="000000"/>
                          </a:solidFill>
                          <a:latin typeface="Calibri"/>
                        </a:rPr>
                        <a:t>Kohanime ja Aadresside moodul </a:t>
                      </a:r>
                      <a:r>
                        <a:rPr lang="et-EE" sz="1100" b="1" i="0" u="none" strike="noStrike" noProof="0" dirty="0">
                          <a:solidFill>
                            <a:srgbClr val="000000"/>
                          </a:solidFill>
                          <a:latin typeface="Calibri"/>
                        </a:rPr>
                        <a:t>1,275M</a:t>
                      </a:r>
                      <a:r>
                        <a:rPr lang="et-EE" sz="1100" b="0" i="0" u="none" strike="noStrike" noProof="0" dirty="0">
                          <a:solidFill>
                            <a:srgbClr val="000000"/>
                          </a:solidFill>
                          <a:latin typeface="Calibri"/>
                        </a:rPr>
                        <a:t>/ </a:t>
                      </a:r>
                      <a:r>
                        <a:rPr lang="et-EE" sz="1100" b="0" i="0" u="none" strike="noStrike" noProof="0" dirty="0">
                          <a:solidFill>
                            <a:srgbClr val="0000CC"/>
                          </a:solidFill>
                          <a:latin typeface="Calibri"/>
                        </a:rPr>
                        <a:t>0,</a:t>
                      </a:r>
                      <a:r>
                        <a:rPr lang="et-EE" sz="1100" b="0" i="0" u="none" strike="noStrike" noProof="0" dirty="0">
                          <a:solidFill>
                            <a:srgbClr val="0000FF"/>
                          </a:solidFill>
                          <a:latin typeface="Calibri"/>
                        </a:rPr>
                        <a:t>725M€ SF</a:t>
                      </a:r>
                      <a:r>
                        <a:rPr lang="et-EE" sz="1100" b="0" i="0" u="none" strike="noStrike" noProof="0" dirty="0">
                          <a:solidFill>
                            <a:srgbClr val="000000"/>
                          </a:solidFill>
                          <a:latin typeface="Calibri"/>
                        </a:rPr>
                        <a:t> </a:t>
                      </a:r>
                      <a:endParaRPr lang="et-EE" dirty="0"/>
                    </a:p>
                    <a:p>
                      <a:pPr lvl="0" algn="l">
                        <a:lnSpc>
                          <a:spcPct val="100000"/>
                        </a:lnSpc>
                        <a:spcBef>
                          <a:spcPts val="0"/>
                        </a:spcBef>
                        <a:spcAft>
                          <a:spcPts val="0"/>
                        </a:spcAft>
                        <a:buNone/>
                      </a:pPr>
                      <a:r>
                        <a:rPr lang="et-EE" sz="1100" b="0" i="0" u="none" strike="noStrike" noProof="0" dirty="0">
                          <a:latin typeface="Arial"/>
                        </a:rPr>
                        <a:t>•</a:t>
                      </a:r>
                      <a:r>
                        <a:rPr lang="et-EE" sz="1100" b="1" i="0" u="none" strike="noStrike" noProof="0" dirty="0">
                          <a:solidFill>
                            <a:srgbClr val="000000"/>
                          </a:solidFill>
                          <a:latin typeface="Calibri"/>
                        </a:rPr>
                        <a:t>KASK  </a:t>
                      </a:r>
                      <a:r>
                        <a:rPr lang="et-EE" sz="1100" b="0" i="0" u="none" strike="noStrike" noProof="0" dirty="0" err="1">
                          <a:solidFill>
                            <a:srgbClr val="000000"/>
                          </a:solidFill>
                          <a:latin typeface="Calibri"/>
                        </a:rPr>
                        <a:t>kaugseire</a:t>
                      </a:r>
                      <a:r>
                        <a:rPr lang="et-EE" sz="1100" b="0" i="0" u="none" strike="noStrike" noProof="0" dirty="0">
                          <a:solidFill>
                            <a:srgbClr val="000000"/>
                          </a:solidFill>
                          <a:latin typeface="Calibri"/>
                        </a:rPr>
                        <a:t> klastri tehnoloogia arendus </a:t>
                      </a:r>
                      <a:r>
                        <a:rPr lang="et-EE" sz="1100" b="1" i="0" u="none" strike="noStrike" noProof="0" dirty="0">
                          <a:solidFill>
                            <a:srgbClr val="000000"/>
                          </a:solidFill>
                          <a:latin typeface="Calibri"/>
                        </a:rPr>
                        <a:t>5,81M</a:t>
                      </a:r>
                      <a:r>
                        <a:rPr lang="et-EE" sz="1100" b="0" i="0" u="none" strike="noStrike" noProof="0" dirty="0">
                          <a:solidFill>
                            <a:srgbClr val="000000"/>
                          </a:solidFill>
                          <a:latin typeface="Calibri"/>
                        </a:rPr>
                        <a:t>/ </a:t>
                      </a:r>
                      <a:r>
                        <a:rPr lang="et-EE" sz="1100" b="0" i="0" u="none" strike="noStrike" noProof="0" dirty="0">
                          <a:solidFill>
                            <a:srgbClr val="0000CC"/>
                          </a:solidFill>
                          <a:latin typeface="Calibri"/>
                        </a:rPr>
                        <a:t>0,</a:t>
                      </a:r>
                      <a:r>
                        <a:rPr lang="et-EE" sz="1100" b="0" i="0" u="none" strike="noStrike" noProof="0" dirty="0">
                          <a:solidFill>
                            <a:srgbClr val="0000FF"/>
                          </a:solidFill>
                          <a:latin typeface="Calibri"/>
                        </a:rPr>
                        <a:t>36M€ SF </a:t>
                      </a:r>
                      <a:endParaRPr lang="et-EE" dirty="0"/>
                    </a:p>
                    <a:p>
                      <a:pPr lvl="0" algn="l">
                        <a:lnSpc>
                          <a:spcPct val="100000"/>
                        </a:lnSpc>
                        <a:spcBef>
                          <a:spcPts val="0"/>
                        </a:spcBef>
                        <a:spcAft>
                          <a:spcPts val="0"/>
                        </a:spcAft>
                        <a:buNone/>
                      </a:pPr>
                      <a:r>
                        <a:rPr lang="et-EE" sz="1100" b="0" i="0" u="none" strike="noStrike" noProof="0" dirty="0">
                          <a:latin typeface="Arial"/>
                        </a:rPr>
                        <a:t>•</a:t>
                      </a:r>
                      <a:r>
                        <a:rPr lang="et-EE" sz="1100" b="1" i="0" u="none" strike="noStrike" noProof="0" dirty="0">
                          <a:solidFill>
                            <a:srgbClr val="000000"/>
                          </a:solidFill>
                          <a:latin typeface="Calibri"/>
                        </a:rPr>
                        <a:t>MTP </a:t>
                      </a:r>
                      <a:r>
                        <a:rPr lang="et-EE" sz="1100" b="0" i="0" u="none" strike="noStrike" noProof="0" dirty="0">
                          <a:solidFill>
                            <a:srgbClr val="000000"/>
                          </a:solidFill>
                          <a:latin typeface="Calibri"/>
                        </a:rPr>
                        <a:t>ETAK piiriseoste automaatmenetlused, dokumentide migreerimine </a:t>
                      </a:r>
                      <a:r>
                        <a:rPr lang="et-EE" sz="1100" b="1" i="0" u="none" strike="noStrike" noProof="0" dirty="0">
                          <a:solidFill>
                            <a:srgbClr val="000000"/>
                          </a:solidFill>
                          <a:latin typeface="Calibri"/>
                        </a:rPr>
                        <a:t>1,052M</a:t>
                      </a:r>
                      <a:r>
                        <a:rPr lang="et-EE" sz="1100" b="0" i="0" u="none" strike="noStrike" noProof="0" dirty="0">
                          <a:solidFill>
                            <a:srgbClr val="000000"/>
                          </a:solidFill>
                          <a:latin typeface="Calibri"/>
                        </a:rPr>
                        <a:t>/ </a:t>
                      </a:r>
                      <a:r>
                        <a:rPr lang="et-EE" sz="1100" b="0" i="0" u="none" strike="noStrike" noProof="0" dirty="0">
                          <a:solidFill>
                            <a:srgbClr val="0000CC"/>
                          </a:solidFill>
                          <a:latin typeface="Calibri"/>
                        </a:rPr>
                        <a:t>0</a:t>
                      </a:r>
                      <a:r>
                        <a:rPr lang="et-EE" sz="1100" b="0" i="0" u="none" strike="noStrike" noProof="0" dirty="0">
                          <a:solidFill>
                            <a:srgbClr val="0000CC"/>
                          </a:solidFill>
                          <a:highlight>
                            <a:srgbClr val="FFFF00"/>
                          </a:highlight>
                          <a:latin typeface="Calibri"/>
                        </a:rPr>
                        <a:t>,</a:t>
                      </a:r>
                      <a:r>
                        <a:rPr lang="et-EE" sz="1100" b="0" i="0" u="none" strike="noStrike" noProof="0" dirty="0">
                          <a:solidFill>
                            <a:srgbClr val="0000FF"/>
                          </a:solidFill>
                          <a:highlight>
                            <a:srgbClr val="FFFF00"/>
                          </a:highlight>
                          <a:latin typeface="Calibri"/>
                        </a:rPr>
                        <a:t>710</a:t>
                      </a:r>
                      <a:r>
                        <a:rPr lang="et-EE" sz="1100" b="0" i="0" u="none" strike="noStrike" noProof="0" dirty="0">
                          <a:solidFill>
                            <a:srgbClr val="0000FF"/>
                          </a:solidFill>
                          <a:latin typeface="Calibri"/>
                        </a:rPr>
                        <a:t>M € SF</a:t>
                      </a:r>
                      <a:r>
                        <a:rPr lang="et-EE" sz="1100" b="0" i="0" u="none" strike="noStrike" noProof="0" dirty="0">
                          <a:solidFill>
                            <a:srgbClr val="000000"/>
                          </a:solidFill>
                          <a:latin typeface="Calibri"/>
                        </a:rPr>
                        <a:t> </a:t>
                      </a:r>
                      <a:endParaRPr lang="et-EE" dirty="0"/>
                    </a:p>
                    <a:p>
                      <a:pPr lvl="0" algn="l">
                        <a:lnSpc>
                          <a:spcPct val="100000"/>
                        </a:lnSpc>
                        <a:spcBef>
                          <a:spcPts val="0"/>
                        </a:spcBef>
                        <a:spcAft>
                          <a:spcPts val="0"/>
                        </a:spcAft>
                        <a:buNone/>
                      </a:pPr>
                      <a:r>
                        <a:rPr lang="et-EE" sz="1100" b="0" i="0" u="none" strike="noStrike" noProof="0" dirty="0">
                          <a:latin typeface="Arial"/>
                        </a:rPr>
                        <a:t>•</a:t>
                      </a:r>
                      <a:r>
                        <a:rPr lang="et-EE" sz="1100" b="1" i="0" u="none" strike="noStrike" noProof="0" dirty="0">
                          <a:solidFill>
                            <a:srgbClr val="000000"/>
                          </a:solidFill>
                          <a:latin typeface="Calibri"/>
                        </a:rPr>
                        <a:t>MAPIS </a:t>
                      </a:r>
                      <a:r>
                        <a:rPr lang="et-EE" sz="1100" b="0" i="0" u="none" strike="noStrike" noProof="0" dirty="0">
                          <a:solidFill>
                            <a:srgbClr val="000000"/>
                          </a:solidFill>
                          <a:latin typeface="Calibri"/>
                        </a:rPr>
                        <a:t>ärianalüüs </a:t>
                      </a:r>
                      <a:r>
                        <a:rPr lang="et-EE" sz="1100" b="1" i="0" u="none" strike="noStrike" noProof="0" dirty="0">
                          <a:solidFill>
                            <a:srgbClr val="000000"/>
                          </a:solidFill>
                          <a:latin typeface="Calibri"/>
                        </a:rPr>
                        <a:t>125 000€</a:t>
                      </a:r>
                      <a:r>
                        <a:rPr lang="et-EE" sz="1100" b="0" i="0" u="none" strike="noStrike" noProof="0" dirty="0">
                          <a:solidFill>
                            <a:srgbClr val="000000"/>
                          </a:solidFill>
                          <a:latin typeface="Calibri"/>
                        </a:rPr>
                        <a:t> / </a:t>
                      </a:r>
                      <a:r>
                        <a:rPr lang="et-EE" sz="1100" b="0" i="0" u="none" strike="noStrike" noProof="0" dirty="0">
                          <a:solidFill>
                            <a:srgbClr val="0000CC"/>
                          </a:solidFill>
                          <a:latin typeface="Calibri"/>
                        </a:rPr>
                        <a:t>0,</a:t>
                      </a:r>
                      <a:r>
                        <a:rPr lang="et-EE" sz="1100" b="0" i="0" u="none" strike="noStrike" noProof="0" dirty="0">
                          <a:solidFill>
                            <a:srgbClr val="0000FF"/>
                          </a:solidFill>
                          <a:latin typeface="Calibri"/>
                        </a:rPr>
                        <a:t>125M € SF</a:t>
                      </a:r>
                      <a:r>
                        <a:rPr lang="et-EE" sz="1100" b="0" i="0" u="none" strike="noStrike" noProof="0" dirty="0">
                          <a:solidFill>
                            <a:srgbClr val="000000"/>
                          </a:solidFill>
                          <a:latin typeface="Calibri"/>
                        </a:rPr>
                        <a:t> </a:t>
                      </a:r>
                      <a:endParaRPr lang="et-EE" dirty="0"/>
                    </a:p>
                    <a:p>
                      <a:pPr lvl="0" algn="l">
                        <a:lnSpc>
                          <a:spcPct val="100000"/>
                        </a:lnSpc>
                        <a:spcBef>
                          <a:spcPts val="0"/>
                        </a:spcBef>
                        <a:spcAft>
                          <a:spcPts val="0"/>
                        </a:spcAft>
                        <a:buNone/>
                      </a:pPr>
                      <a:r>
                        <a:rPr lang="et-EE" sz="1100" b="0" i="0" u="none" strike="noStrike" noProof="0" dirty="0">
                          <a:latin typeface="Arial"/>
                        </a:rPr>
                        <a:t>•</a:t>
                      </a:r>
                      <a:r>
                        <a:rPr lang="et-EE" sz="1100" b="1" i="0" u="none" strike="noStrike" noProof="0" dirty="0">
                          <a:solidFill>
                            <a:srgbClr val="000000"/>
                          </a:solidFill>
                          <a:latin typeface="Calibri"/>
                        </a:rPr>
                        <a:t>E-EP</a:t>
                      </a:r>
                      <a:r>
                        <a:rPr lang="et-EE" sz="1100" b="0" i="0" u="none" strike="noStrike" noProof="0" dirty="0">
                          <a:solidFill>
                            <a:srgbClr val="000000"/>
                          </a:solidFill>
                          <a:latin typeface="Calibri"/>
                        </a:rPr>
                        <a:t> 13 erinevat </a:t>
                      </a:r>
                      <a:r>
                        <a:rPr lang="et-EE" sz="1100" b="0" i="0" u="none" strike="noStrike" noProof="0" dirty="0" err="1">
                          <a:solidFill>
                            <a:srgbClr val="000000"/>
                          </a:solidFill>
                          <a:latin typeface="Calibri"/>
                        </a:rPr>
                        <a:t>funktrionaalsuse</a:t>
                      </a:r>
                      <a:r>
                        <a:rPr lang="et-EE" sz="1100" b="0" i="0" u="none" strike="noStrike" noProof="0" dirty="0">
                          <a:solidFill>
                            <a:srgbClr val="000000"/>
                          </a:solidFill>
                          <a:latin typeface="Calibri"/>
                        </a:rPr>
                        <a:t> laiendust, sh BIM, 3D kaksik, veevõtukohad, ühendluba, ehitusgiid, järelevalve </a:t>
                      </a:r>
                      <a:r>
                        <a:rPr lang="et-EE" sz="1100" b="1" i="0" u="none" strike="noStrike" noProof="0" dirty="0">
                          <a:solidFill>
                            <a:srgbClr val="000000"/>
                          </a:solidFill>
                          <a:latin typeface="Calibri"/>
                        </a:rPr>
                        <a:t>6,65M</a:t>
                      </a:r>
                      <a:r>
                        <a:rPr lang="et-EE" sz="1100" b="0" i="0" u="none" strike="noStrike" noProof="0" dirty="0">
                          <a:solidFill>
                            <a:srgbClr val="000000"/>
                          </a:solidFill>
                          <a:latin typeface="Calibri"/>
                        </a:rPr>
                        <a:t>/</a:t>
                      </a:r>
                      <a:r>
                        <a:rPr lang="et-EE" sz="1100" b="0" i="0" u="none" strike="noStrike" noProof="0" dirty="0">
                          <a:solidFill>
                            <a:srgbClr val="0000FF"/>
                          </a:solidFill>
                          <a:latin typeface="Calibri"/>
                        </a:rPr>
                        <a:t>0,2M€ </a:t>
                      </a:r>
                      <a:endParaRPr lang="et-EE" dirty="0"/>
                    </a:p>
                    <a:p>
                      <a:pPr lvl="0" algn="l">
                        <a:lnSpc>
                          <a:spcPct val="100000"/>
                        </a:lnSpc>
                        <a:spcBef>
                          <a:spcPts val="0"/>
                        </a:spcBef>
                        <a:spcAft>
                          <a:spcPts val="0"/>
                        </a:spcAft>
                        <a:buNone/>
                      </a:pPr>
                      <a:r>
                        <a:rPr lang="et-EE" sz="1100" b="0" i="0" u="none" strike="noStrike" noProof="0" dirty="0">
                          <a:latin typeface="Arial"/>
                        </a:rPr>
                        <a:t>•</a:t>
                      </a:r>
                      <a:r>
                        <a:rPr lang="et-EE" sz="1100" b="1" i="0" u="none" strike="noStrike" noProof="0" dirty="0">
                          <a:solidFill>
                            <a:srgbClr val="000000"/>
                          </a:solidFill>
                          <a:latin typeface="Calibri"/>
                        </a:rPr>
                        <a:t>PLANIS</a:t>
                      </a:r>
                      <a:r>
                        <a:rPr lang="et-EE" sz="1100" b="0" i="0" u="none" strike="noStrike" noProof="0" dirty="0">
                          <a:solidFill>
                            <a:srgbClr val="000000"/>
                          </a:solidFill>
                          <a:latin typeface="Calibri"/>
                        </a:rPr>
                        <a:t> </a:t>
                      </a:r>
                      <a:r>
                        <a:rPr lang="et-EE" sz="1100" b="0" i="0" u="none" strike="noStrike" noProof="0" dirty="0" err="1">
                          <a:solidFill>
                            <a:srgbClr val="000000"/>
                          </a:solidFill>
                          <a:latin typeface="Calibri"/>
                        </a:rPr>
                        <a:t>digiteerimine</a:t>
                      </a:r>
                      <a:r>
                        <a:rPr lang="et-EE" sz="1100" b="0" i="0" u="none" strike="noStrike" noProof="0" dirty="0">
                          <a:solidFill>
                            <a:srgbClr val="000000"/>
                          </a:solidFill>
                          <a:latin typeface="Calibri"/>
                        </a:rPr>
                        <a:t> ja analüüsi I etapp </a:t>
                      </a:r>
                      <a:r>
                        <a:rPr lang="et-EE" sz="1100" b="1" i="0" u="none" strike="noStrike" noProof="0" dirty="0">
                          <a:solidFill>
                            <a:srgbClr val="000000"/>
                          </a:solidFill>
                          <a:latin typeface="Calibri"/>
                        </a:rPr>
                        <a:t>1,65M</a:t>
                      </a:r>
                      <a:r>
                        <a:rPr lang="et-EE" sz="1100" b="0" i="0" u="none" strike="noStrike" noProof="0" dirty="0">
                          <a:solidFill>
                            <a:srgbClr val="000000"/>
                          </a:solidFill>
                          <a:latin typeface="Calibri"/>
                        </a:rPr>
                        <a:t>/ </a:t>
                      </a:r>
                      <a:r>
                        <a:rPr lang="et-EE" sz="1100" b="0" i="0" u="none" strike="noStrike" noProof="0" dirty="0">
                          <a:solidFill>
                            <a:srgbClr val="0000FF"/>
                          </a:solidFill>
                          <a:latin typeface="Calibri"/>
                        </a:rPr>
                        <a:t>0€</a:t>
                      </a:r>
                      <a:r>
                        <a:rPr lang="et-EE" sz="1100" b="0" i="0" u="none" strike="noStrike" noProof="0" dirty="0">
                          <a:solidFill>
                            <a:srgbClr val="000000"/>
                          </a:solidFill>
                          <a:latin typeface="Calibri"/>
                        </a:rPr>
                        <a:t> </a:t>
                      </a:r>
                      <a:endParaRPr lang="et-EE" dirty="0"/>
                    </a:p>
                    <a:p>
                      <a:pPr lvl="0" algn="l">
                        <a:lnSpc>
                          <a:spcPct val="100000"/>
                        </a:lnSpc>
                        <a:spcBef>
                          <a:spcPts val="0"/>
                        </a:spcBef>
                        <a:spcAft>
                          <a:spcPts val="0"/>
                        </a:spcAft>
                        <a:buNone/>
                      </a:pPr>
                      <a:r>
                        <a:rPr lang="et-EE" sz="1100" b="1" i="0" u="none" strike="noStrike" noProof="0" dirty="0">
                          <a:solidFill>
                            <a:srgbClr val="000000"/>
                          </a:solidFill>
                          <a:latin typeface="Calibri"/>
                        </a:rPr>
                        <a:t>2024-25 kokku: 17,712M (sh olemas 14,632M) </a:t>
                      </a:r>
                      <a:r>
                        <a:rPr lang="et-EE" sz="1100" b="0" i="0" u="none" strike="noStrike" noProof="0" dirty="0">
                          <a:solidFill>
                            <a:srgbClr val="000000"/>
                          </a:solidFill>
                          <a:latin typeface="Calibri"/>
                        </a:rPr>
                        <a:t>/ </a:t>
                      </a:r>
                      <a:r>
                        <a:rPr lang="et-EE" sz="1100" b="0" i="0" u="none" strike="noStrike" noProof="0" dirty="0">
                          <a:solidFill>
                            <a:srgbClr val="0000FF"/>
                          </a:solidFill>
                          <a:latin typeface="Calibri"/>
                        </a:rPr>
                        <a:t>18 kuu taotlus </a:t>
                      </a:r>
                      <a:r>
                        <a:rPr lang="et-EE" sz="1100" b="1" i="0" u="none" strike="noStrike" noProof="0" dirty="0">
                          <a:solidFill>
                            <a:srgbClr val="0000FF"/>
                          </a:solidFill>
                          <a:highlight>
                            <a:srgbClr val="FFFF00"/>
                          </a:highlight>
                          <a:latin typeface="+mn-lt"/>
                        </a:rPr>
                        <a:t>3,02</a:t>
                      </a:r>
                      <a:r>
                        <a:rPr lang="et-EE" sz="1100" b="1" i="0" u="none" strike="noStrike" noProof="0" dirty="0">
                          <a:solidFill>
                            <a:srgbClr val="0000FF"/>
                          </a:solidFill>
                          <a:latin typeface="+mn-lt"/>
                        </a:rPr>
                        <a:t> </a:t>
                      </a:r>
                      <a:r>
                        <a:rPr lang="et-EE" sz="1100" b="1" i="0" u="none" strike="noStrike" noProof="0" dirty="0">
                          <a:solidFill>
                            <a:srgbClr val="0000FF"/>
                          </a:solidFill>
                          <a:latin typeface="Calibri"/>
                        </a:rPr>
                        <a:t>M€ SF</a:t>
                      </a:r>
                      <a:endParaRPr lang="et-EE" dirty="0"/>
                    </a:p>
                    <a:p>
                      <a:pPr lvl="0">
                        <a:lnSpc>
                          <a:spcPct val="107000"/>
                        </a:lnSpc>
                        <a:spcAft>
                          <a:spcPts val="0"/>
                        </a:spcAft>
                        <a:buNone/>
                      </a:pP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7. Digipöörde eeltingimused</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dirty="0">
                          <a:solidFill>
                            <a:schemeClr val="tx1"/>
                          </a:solidFill>
                          <a:effectLst/>
                          <a:latin typeface="+mn-lt"/>
                          <a:ea typeface="Calibri"/>
                          <a:cs typeface="Times New Roman"/>
                        </a:rPr>
                        <a:t>RIHA,</a:t>
                      </a:r>
                      <a:r>
                        <a:rPr lang="et-EE" sz="1100" b="0" kern="1200" baseline="0" dirty="0">
                          <a:solidFill>
                            <a:schemeClr val="tx1"/>
                          </a:solidFill>
                          <a:effectLst/>
                          <a:latin typeface="+mn-lt"/>
                          <a:ea typeface="Calibri"/>
                          <a:cs typeface="Times New Roman"/>
                        </a:rPr>
                        <a:t> E-ITS, koostoimeraamistik,  avaandmete hetkeseis ning plaanid on olemas. </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dirty="0">
                          <a:solidFill>
                            <a:schemeClr val="tx1"/>
                          </a:solidFill>
                          <a:effectLst/>
                          <a:latin typeface="+mn-lt"/>
                          <a:ea typeface="Calibri"/>
                          <a:cs typeface="Times New Roman"/>
                        </a:rPr>
                        <a:t>Vastavus Arhitektuurinõukogu koostatud e-riigi ristfunktsionaalsete nõuetele (sh pilvekõlbulikkuse ja andmekvaliteedi nõuded) on tagatud.</a:t>
                      </a:r>
                      <a:endParaRPr lang="et-EE" sz="1100" b="0" strike="sngStrike" kern="1200" baseline="0" dirty="0">
                        <a:solidFill>
                          <a:schemeClr val="tx1"/>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b="0" strike="noStrike" kern="1200" baseline="0" dirty="0">
                          <a:solidFill>
                            <a:schemeClr val="tx1"/>
                          </a:solidFill>
                          <a:effectLst/>
                          <a:latin typeface="+mn-lt"/>
                          <a:ea typeface="Calibri"/>
                          <a:cs typeface="Times New Roman"/>
                        </a:rPr>
                        <a:t>Digiteenuste arendamise standard + TKTA põhimõtted</a:t>
                      </a:r>
                      <a:endParaRPr lang="et-EE" sz="1100" b="0" strike="sngStrike" kern="1200" baseline="0" dirty="0">
                        <a:solidFill>
                          <a:schemeClr val="tx1"/>
                        </a:solidFill>
                        <a:effectLst/>
                        <a:latin typeface="+mn-lt"/>
                        <a:ea typeface="Calibri" panose="020F0502020204030204" pitchFamily="34" charset="0"/>
                        <a:cs typeface="Times New Roman"/>
                      </a:endParaRPr>
                    </a:p>
                    <a:p>
                      <a:pPr marL="171450" indent="-171450">
                        <a:lnSpc>
                          <a:spcPct val="107000"/>
                        </a:lnSpc>
                        <a:spcAft>
                          <a:spcPts val="0"/>
                        </a:spcAft>
                        <a:buFont typeface="Arial" panose="020B0604020202020204" pitchFamily="34" charset="0"/>
                        <a:buChar char="•"/>
                      </a:pPr>
                      <a:r>
                        <a:rPr lang="et-EE" sz="1100" b="0" kern="1200" baseline="0" dirty="0">
                          <a:solidFill>
                            <a:schemeClr val="tx1"/>
                          </a:solidFill>
                          <a:effectLst/>
                          <a:latin typeface="+mn-lt"/>
                          <a:ea typeface="Calibri"/>
                          <a:cs typeface="Times New Roman"/>
                        </a:rPr>
                        <a:t>Peamised võimalikud riskid, sh </a:t>
                      </a:r>
                      <a:r>
                        <a:rPr lang="et-EE" sz="1100" b="0" kern="1200" baseline="0" dirty="0" err="1">
                          <a:solidFill>
                            <a:schemeClr val="tx1"/>
                          </a:solidFill>
                          <a:effectLst/>
                          <a:latin typeface="+mn-lt"/>
                          <a:ea typeface="Calibri"/>
                          <a:cs typeface="Times New Roman"/>
                        </a:rPr>
                        <a:t>küberriskid</a:t>
                      </a:r>
                      <a:r>
                        <a:rPr lang="et-EE" sz="1100" b="0" kern="1200" baseline="0" dirty="0">
                          <a:solidFill>
                            <a:schemeClr val="tx1"/>
                          </a:solidFill>
                          <a:effectLst/>
                          <a:latin typeface="+mn-lt"/>
                          <a:ea typeface="Calibri"/>
                          <a:cs typeface="Times New Roman"/>
                        </a:rPr>
                        <a:t> on hinnatud.</a:t>
                      </a:r>
                    </a:p>
                    <a:p>
                      <a:pPr marL="171450" indent="-171450">
                        <a:lnSpc>
                          <a:spcPct val="107000"/>
                        </a:lnSpc>
                        <a:spcAft>
                          <a:spcPts val="0"/>
                        </a:spcAft>
                        <a:buFont typeface="Arial" panose="020B0604020202020204" pitchFamily="34" charset="0"/>
                        <a:buChar char="•"/>
                      </a:pPr>
                      <a:r>
                        <a:rPr lang="et-EE" sz="1100" b="0" kern="1200" baseline="0" dirty="0">
                          <a:solidFill>
                            <a:schemeClr val="tx1"/>
                          </a:solidFill>
                          <a:effectLst/>
                          <a:latin typeface="+mn-lt"/>
                          <a:ea typeface="Calibri"/>
                          <a:cs typeface="Times New Roman"/>
                        </a:rPr>
                        <a:t>Õigusliku regulatsiooni muudatuste eelnõid 2024 IV kvartal.</a:t>
                      </a:r>
                      <a:endParaRPr lang="et-EE" sz="1100" kern="1200" dirty="0">
                        <a:solidFill>
                          <a:schemeClr val="tx1"/>
                        </a:solidFill>
                        <a:effectLst/>
                        <a:latin typeface="+mn-lt"/>
                        <a:ea typeface="Calibri" panose="020F0502020204030204" pitchFamily="34" charset="0"/>
                        <a:cs typeface="Times New Roman"/>
                      </a:endParaRP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dirty="0" err="1">
                          <a:solidFill>
                            <a:schemeClr val="tx1"/>
                          </a:solidFill>
                          <a:effectLst/>
                          <a:latin typeface="+mn-lt"/>
                          <a:ea typeface="Calibri"/>
                          <a:cs typeface="Times New Roman"/>
                        </a:rPr>
                        <a:t>Taaskasutatavus</a:t>
                      </a:r>
                      <a:r>
                        <a:rPr lang="et-EE" sz="1100" b="0" kern="1200" baseline="0" dirty="0">
                          <a:solidFill>
                            <a:schemeClr val="tx1"/>
                          </a:solidFill>
                          <a:effectLst/>
                          <a:latin typeface="+mn-lt"/>
                          <a:ea typeface="Calibri"/>
                          <a:cs typeface="Times New Roman"/>
                        </a:rPr>
                        <a:t> – on hinnatud GEO3D ja </a:t>
                      </a:r>
                      <a:r>
                        <a:rPr lang="et-EE" sz="1100" b="0" kern="1200" baseline="0" dirty="0" err="1">
                          <a:solidFill>
                            <a:schemeClr val="tx1"/>
                          </a:solidFill>
                          <a:effectLst/>
                          <a:latin typeface="+mn-lt"/>
                          <a:ea typeface="Calibri"/>
                          <a:cs typeface="Times New Roman"/>
                        </a:rPr>
                        <a:t>AKS-i</a:t>
                      </a:r>
                      <a:r>
                        <a:rPr lang="et-EE" sz="1100" b="0" kern="1200" baseline="0" dirty="0">
                          <a:solidFill>
                            <a:schemeClr val="tx1"/>
                          </a:solidFill>
                          <a:effectLst/>
                          <a:latin typeface="+mn-lt"/>
                          <a:ea typeface="Calibri"/>
                          <a:cs typeface="Times New Roman"/>
                        </a:rPr>
                        <a:t> ärianalüüside käigus. </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dirty="0">
                          <a:solidFill>
                            <a:schemeClr val="tx1"/>
                          </a:solidFill>
                          <a:effectLst/>
                          <a:latin typeface="+mn-lt"/>
                          <a:ea typeface="Calibri"/>
                          <a:cs typeface="Times New Roman"/>
                        </a:rPr>
                        <a:t>„Digiühiskonna arengukava 2030“ põhimõtted on arvestatud: luuakse </a:t>
                      </a:r>
                      <a:r>
                        <a:rPr lang="et-EE" sz="1100" b="0" kern="1200" baseline="0" dirty="0" err="1">
                          <a:solidFill>
                            <a:schemeClr val="tx1"/>
                          </a:solidFill>
                          <a:effectLst/>
                          <a:latin typeface="+mn-lt"/>
                          <a:ea typeface="Calibri"/>
                          <a:cs typeface="Times New Roman"/>
                        </a:rPr>
                        <a:t>taaskastuatavad</a:t>
                      </a:r>
                      <a:r>
                        <a:rPr lang="et-EE" sz="1100" b="0" kern="1200" baseline="0" dirty="0">
                          <a:solidFill>
                            <a:schemeClr val="tx1"/>
                          </a:solidFill>
                          <a:effectLst/>
                          <a:latin typeface="+mn-lt"/>
                          <a:ea typeface="Calibri"/>
                          <a:cs typeface="Times New Roman"/>
                        </a:rPr>
                        <a:t> ja </a:t>
                      </a:r>
                      <a:r>
                        <a:rPr lang="et-EE" sz="1100" b="0" kern="1200" baseline="0" dirty="0" err="1">
                          <a:solidFill>
                            <a:schemeClr val="tx1"/>
                          </a:solidFill>
                          <a:effectLst/>
                          <a:latin typeface="+mn-lt"/>
                          <a:ea typeface="Calibri"/>
                          <a:cs typeface="Times New Roman"/>
                        </a:rPr>
                        <a:t>koostoimelised</a:t>
                      </a:r>
                      <a:r>
                        <a:rPr lang="et-EE" sz="1100" b="0" kern="1200" baseline="0" dirty="0">
                          <a:solidFill>
                            <a:schemeClr val="tx1"/>
                          </a:solidFill>
                          <a:effectLst/>
                          <a:latin typeface="+mn-lt"/>
                          <a:ea typeface="Calibri"/>
                          <a:cs typeface="Times New Roman"/>
                        </a:rPr>
                        <a:t> jätkusuutlikud süsteemid.</a:t>
                      </a:r>
                      <a:endParaRPr lang="en-GB" sz="1100" b="0" kern="1200" baseline="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080933">
                <a:tc>
                  <a:txBody>
                    <a:bodyPr/>
                    <a:lstStyle/>
                    <a:p>
                      <a:pPr marL="107315" indent="-90170">
                        <a:lnSpc>
                          <a:spcPct val="107000"/>
                        </a:lnSpc>
                        <a:spcAft>
                          <a:spcPts val="0"/>
                        </a:spcAft>
                      </a:pPr>
                      <a:r>
                        <a:rPr lang="et-EE" sz="1100" b="1" dirty="0">
                          <a:solidFill>
                            <a:srgbClr val="0000FF"/>
                          </a:solidFill>
                          <a:effectLst/>
                          <a:latin typeface="+mn-lt"/>
                          <a:ea typeface="Calibri"/>
                          <a:cs typeface="Times New Roman"/>
                        </a:rPr>
                        <a:t>8. Digipöörde kasutajate grupid/huvigrupid</a:t>
                      </a:r>
                    </a:p>
                    <a:p>
                      <a:pPr marL="107315" indent="-90170">
                        <a:lnSpc>
                          <a:spcPct val="107000"/>
                        </a:lnSpc>
                        <a:spcAft>
                          <a:spcPts val="0"/>
                        </a:spcAft>
                      </a:pPr>
                      <a:r>
                        <a:rPr lang="et-EE" sz="1100" b="0" dirty="0">
                          <a:solidFill>
                            <a:schemeClr val="tx1"/>
                          </a:solidFill>
                          <a:effectLst/>
                          <a:latin typeface="+mn-lt"/>
                          <a:ea typeface="Calibri"/>
                          <a:cs typeface="Times New Roman"/>
                        </a:rPr>
                        <a:t>   Kasutajad on </a:t>
                      </a:r>
                      <a:r>
                        <a:rPr lang="et-EE" sz="1100" b="1" dirty="0">
                          <a:solidFill>
                            <a:schemeClr val="tx1"/>
                          </a:solidFill>
                          <a:effectLst/>
                          <a:latin typeface="+mn-lt"/>
                          <a:ea typeface="Calibri"/>
                          <a:cs typeface="Times New Roman"/>
                        </a:rPr>
                        <a:t>kogu ühiskond</a:t>
                      </a:r>
                      <a:r>
                        <a:rPr lang="et-EE" sz="1100" b="0" dirty="0">
                          <a:solidFill>
                            <a:schemeClr val="tx1"/>
                          </a:solidFill>
                          <a:effectLst/>
                          <a:latin typeface="+mn-lt"/>
                          <a:ea typeface="Calibri"/>
                          <a:cs typeface="Times New Roman"/>
                        </a:rPr>
                        <a:t>. Kaasamine toimub jooksvalt sihtuuringutes, kliendikohtumistel, ärianalüüside intervjuudel, fookusgruppide kohtumistel, töötubades jne</a:t>
                      </a:r>
                      <a:r>
                        <a:rPr lang="et-EE" sz="1100" baseline="0" dirty="0">
                          <a:solidFill>
                            <a:schemeClr val="tx1"/>
                          </a:solidFill>
                          <a:effectLst/>
                          <a:latin typeface="+mn-lt"/>
                          <a:ea typeface="Calibri"/>
                          <a:cs typeface="Times New Roman"/>
                        </a:rPr>
                        <a:t>. Kogutud on tarbijate vajadused. </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75000" rtl="0" eaLnBrk="1" fontAlgn="auto" latinLnBrk="0" hangingPunct="1">
                        <a:lnSpc>
                          <a:spcPct val="107000"/>
                        </a:lnSpc>
                        <a:spcBef>
                          <a:spcPts val="0"/>
                        </a:spcBef>
                        <a:spcAft>
                          <a:spcPts val="0"/>
                        </a:spcAft>
                        <a:buClrTx/>
                        <a:buSzTx/>
                        <a:buFontTx/>
                        <a:buNone/>
                        <a:tabLst/>
                        <a:defRPr/>
                      </a:pPr>
                      <a:r>
                        <a:rPr lang="et-EE" sz="1100" b="1" kern="1200" dirty="0">
                          <a:solidFill>
                            <a:srgbClr val="0000FF"/>
                          </a:solidFill>
                          <a:effectLst/>
                          <a:latin typeface="+mn-lt"/>
                          <a:ea typeface="Calibri"/>
                          <a:cs typeface="Times New Roman"/>
                        </a:rPr>
                        <a:t>9. Digipöördega seotud k</a:t>
                      </a:r>
                      <a:r>
                        <a:rPr lang="et-EE" sz="1100" b="1" dirty="0">
                          <a:solidFill>
                            <a:srgbClr val="0000FF"/>
                          </a:solidFill>
                          <a:effectLst/>
                          <a:latin typeface="+mn-lt"/>
                          <a:ea typeface="Calibri"/>
                          <a:cs typeface="Times New Roman"/>
                        </a:rPr>
                        <a:t>olmandad osapooled (sh partnerid)</a:t>
                      </a:r>
                      <a:endParaRPr lang="en-GB" sz="1100" dirty="0">
                        <a:solidFill>
                          <a:srgbClr val="0000FF"/>
                        </a:solidFill>
                        <a:effectLst/>
                        <a:latin typeface="+mn-lt"/>
                        <a:ea typeface="Calibri"/>
                        <a:cs typeface="Times New Roman"/>
                      </a:endParaRPr>
                    </a:p>
                    <a:p>
                      <a:pPr>
                        <a:lnSpc>
                          <a:spcPct val="107000"/>
                        </a:lnSpc>
                        <a:spcAft>
                          <a:spcPts val="0"/>
                        </a:spcAft>
                      </a:pPr>
                      <a:r>
                        <a:rPr lang="et-EE" sz="1100" dirty="0">
                          <a:effectLst/>
                          <a:latin typeface="+mn-lt"/>
                          <a:ea typeface="Calibri"/>
                          <a:cs typeface="Times New Roman"/>
                        </a:rPr>
                        <a:t>Maa ja ruumivaldkonna juhtorganid: </a:t>
                      </a:r>
                      <a:r>
                        <a:rPr lang="et-EE" sz="1100" dirty="0" err="1">
                          <a:effectLst/>
                          <a:latin typeface="+mn-lt"/>
                          <a:ea typeface="Calibri"/>
                          <a:cs typeface="Times New Roman"/>
                        </a:rPr>
                        <a:t>Klim</a:t>
                      </a:r>
                      <a:r>
                        <a:rPr lang="et-EE" sz="1100" dirty="0">
                          <a:effectLst/>
                          <a:latin typeface="+mn-lt"/>
                          <a:ea typeface="Calibri"/>
                          <a:cs typeface="Times New Roman"/>
                        </a:rPr>
                        <a:t>, RAM, KUL</a:t>
                      </a:r>
                    </a:p>
                    <a:p>
                      <a:pPr>
                        <a:lnSpc>
                          <a:spcPct val="107000"/>
                        </a:lnSpc>
                        <a:spcAft>
                          <a:spcPts val="0"/>
                        </a:spcAft>
                      </a:pPr>
                      <a:r>
                        <a:rPr lang="et-EE" sz="1100" dirty="0">
                          <a:effectLst/>
                          <a:latin typeface="+mn-lt"/>
                          <a:ea typeface="Calibri"/>
                          <a:cs typeface="Times New Roman"/>
                        </a:rPr>
                        <a:t>Kolmandad osapooled teised riigiasutused, IT majad. teadusasutused, Nt RMIT, SMIT, Siseministeerium, Päästeamet, Häirekeskus, Kaitseministeerium jt</a:t>
                      </a:r>
                      <a:r>
                        <a:rPr lang="et-EE" sz="1100" kern="1200" baseline="0" dirty="0">
                          <a:solidFill>
                            <a:schemeClr val="tx1"/>
                          </a:solidFill>
                          <a:effectLst/>
                          <a:latin typeface="+mn-lt"/>
                          <a:ea typeface="Calibri"/>
                          <a:cs typeface="Times New Roman"/>
                        </a:rPr>
                        <a:t>. Kaasamisnõusolekud olemas Geo3D ja </a:t>
                      </a:r>
                      <a:r>
                        <a:rPr lang="et-EE" sz="1100" kern="1200" baseline="0" dirty="0" err="1">
                          <a:solidFill>
                            <a:schemeClr val="tx1"/>
                          </a:solidFill>
                          <a:effectLst/>
                          <a:latin typeface="+mn-lt"/>
                          <a:ea typeface="Calibri"/>
                          <a:cs typeface="Times New Roman"/>
                        </a:rPr>
                        <a:t>AKS-i</a:t>
                      </a:r>
                      <a:r>
                        <a:rPr lang="et-EE" sz="1100" kern="1200" baseline="0" dirty="0">
                          <a:solidFill>
                            <a:schemeClr val="tx1"/>
                          </a:solidFill>
                          <a:effectLst/>
                          <a:latin typeface="+mn-lt"/>
                          <a:ea typeface="Calibri"/>
                          <a:cs typeface="Times New Roman"/>
                        </a:rPr>
                        <a:t> osas.</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10. Jätkusuutlikkus </a:t>
                      </a:r>
                      <a:endParaRPr lang="et-EE" sz="1100" b="0" kern="1200" dirty="0">
                        <a:solidFill>
                          <a:srgbClr val="0000FF"/>
                        </a:solidFill>
                        <a:effectLst/>
                        <a:latin typeface="+mn-lt"/>
                        <a:ea typeface="Calibri"/>
                        <a:cs typeface="Times New Roman" panose="02020603050405020304" pitchFamily="18" charset="0"/>
                      </a:endParaRPr>
                    </a:p>
                    <a:p>
                      <a:pPr>
                        <a:lnSpc>
                          <a:spcPct val="107000"/>
                        </a:lnSpc>
                        <a:spcAft>
                          <a:spcPts val="0"/>
                        </a:spcAft>
                      </a:pPr>
                      <a:r>
                        <a:rPr lang="et-EE" sz="1100" kern="1200" dirty="0">
                          <a:solidFill>
                            <a:schemeClr val="tx1"/>
                          </a:solidFill>
                          <a:effectLst/>
                          <a:latin typeface="+mn-lt"/>
                          <a:ea typeface="+mn-ea"/>
                          <a:cs typeface="+mn-cs"/>
                        </a:rPr>
                        <a:t>Viie aasta ülalpidamiskulud kõigile 7 süsteemile hetkel on osaliselt kaetud KEMIT-i eelarves, osaliselt </a:t>
                      </a:r>
                      <a:r>
                        <a:rPr lang="et-EE" sz="1100" kern="1200" dirty="0" err="1">
                          <a:solidFill>
                            <a:schemeClr val="tx1"/>
                          </a:solidFill>
                          <a:effectLst/>
                          <a:latin typeface="+mn-lt"/>
                          <a:ea typeface="+mn-ea"/>
                          <a:cs typeface="+mn-cs"/>
                        </a:rPr>
                        <a:t>MaRu-sse</a:t>
                      </a:r>
                      <a:r>
                        <a:rPr lang="et-EE" sz="1100" kern="1200" dirty="0">
                          <a:solidFill>
                            <a:schemeClr val="tx1"/>
                          </a:solidFill>
                          <a:effectLst/>
                          <a:latin typeface="+mn-lt"/>
                          <a:ea typeface="+mn-ea"/>
                          <a:cs typeface="+mn-cs"/>
                        </a:rPr>
                        <a:t> liituvate osapoolte eelarvetes </a:t>
                      </a:r>
                      <a:r>
                        <a:rPr lang="et-EE" sz="1100" kern="1200" dirty="0">
                          <a:solidFill>
                            <a:schemeClr val="tx1"/>
                          </a:solidFill>
                          <a:effectLst/>
                          <a:highlight>
                            <a:srgbClr val="FFFF00"/>
                          </a:highlight>
                          <a:latin typeface="+mn-lt"/>
                          <a:ea typeface="+mn-ea"/>
                          <a:cs typeface="+mn-cs"/>
                        </a:rPr>
                        <a:t>läbirääkimised käivad</a:t>
                      </a:r>
                      <a:r>
                        <a:rPr lang="et-EE" sz="1100" kern="1200" dirty="0">
                          <a:solidFill>
                            <a:schemeClr val="tx1"/>
                          </a:solidFill>
                          <a:effectLst/>
                          <a:latin typeface="+mn-lt"/>
                          <a:ea typeface="+mn-ea"/>
                          <a:cs typeface="+mn-cs"/>
                        </a:rPr>
                        <a:t>. </a:t>
                      </a:r>
                      <a:r>
                        <a:rPr lang="et-EE" sz="1100" kern="1200" baseline="0" dirty="0">
                          <a:solidFill>
                            <a:schemeClr val="tx1"/>
                          </a:solidFill>
                          <a:effectLst/>
                          <a:latin typeface="+mn-lt"/>
                          <a:ea typeface="+mn-ea"/>
                          <a:cs typeface="+mn-cs"/>
                        </a:rPr>
                        <a:t> </a:t>
                      </a:r>
                      <a:r>
                        <a:rPr lang="et-EE" sz="1100" b="1" u="sng" kern="1200" baseline="0" dirty="0">
                          <a:solidFill>
                            <a:schemeClr val="tx1"/>
                          </a:solidFill>
                          <a:effectLst/>
                          <a:latin typeface="+mn-lt"/>
                          <a:ea typeface="+mn-ea"/>
                          <a:cs typeface="+mn-cs"/>
                        </a:rPr>
                        <a:t>Tabel Excelisse. </a:t>
                      </a:r>
                      <a:endParaRPr lang="et-EE" sz="1100" b="1" u="sng" strike="sngStrike" baseline="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3042859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stkülik 25">
            <a:extLst>
              <a:ext uri="{FF2B5EF4-FFF2-40B4-BE49-F238E27FC236}">
                <a16:creationId xmlns:a16="http://schemas.microsoft.com/office/drawing/2014/main" id="{FC96CC2E-4840-0E55-3DEF-BAC7E84BC3FF}"/>
              </a:ext>
            </a:extLst>
          </p:cNvPr>
          <p:cNvSpPr/>
          <p:nvPr/>
        </p:nvSpPr>
        <p:spPr>
          <a:xfrm>
            <a:off x="1108861" y="972765"/>
            <a:ext cx="958410" cy="11575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218" name="Title 2"/>
          <p:cNvSpPr>
            <a:spLocks noGrp="1"/>
          </p:cNvSpPr>
          <p:nvPr>
            <p:ph type="title"/>
          </p:nvPr>
        </p:nvSpPr>
        <p:spPr>
          <a:xfrm>
            <a:off x="4688" y="0"/>
            <a:ext cx="12187366" cy="972766"/>
          </a:xfrm>
        </p:spPr>
        <p:txBody>
          <a:bodyPr vert="horz" lIns="91440" tIns="45720" rIns="91440" bIns="45720" rtlCol="0" anchor="ctr">
            <a:noAutofit/>
          </a:bodyPr>
          <a:lstStyle/>
          <a:p>
            <a:pPr algn="ctr" defTabSz="458343"/>
            <a:r>
              <a:rPr lang="et-EE" sz="2800" dirty="0">
                <a:solidFill>
                  <a:srgbClr val="0000CC"/>
                </a:solidFill>
                <a:latin typeface="Aino Headline" panose="020B0303040504020204" pitchFamily="34" charset="0"/>
                <a:ea typeface="+mn-ea"/>
                <a:cs typeface="+mn-cs"/>
              </a:rPr>
              <a:t>RUUMIINFO DIGIPÖÖRDE 18 KUU PLAAN (2024-2025)</a:t>
            </a:r>
          </a:p>
        </p:txBody>
      </p:sp>
      <p:graphicFrame>
        <p:nvGraphicFramePr>
          <p:cNvPr id="2" name="Objekt 7">
            <a:extLst>
              <a:ext uri="{FF2B5EF4-FFF2-40B4-BE49-F238E27FC236}">
                <a16:creationId xmlns:a16="http://schemas.microsoft.com/office/drawing/2014/main" id="{8FA2F51C-5DCC-B8B7-2775-1B6E3A9AE153}"/>
              </a:ext>
            </a:extLst>
          </p:cNvPr>
          <p:cNvGraphicFramePr>
            <a:graphicFrameLocks noChangeAspect="1"/>
          </p:cNvGraphicFramePr>
          <p:nvPr/>
        </p:nvGraphicFramePr>
        <p:xfrm>
          <a:off x="2080066" y="939800"/>
          <a:ext cx="8961437" cy="5414963"/>
        </p:xfrm>
        <a:graphic>
          <a:graphicData uri="http://schemas.openxmlformats.org/presentationml/2006/ole">
            <mc:AlternateContent xmlns:mc="http://schemas.openxmlformats.org/markup-compatibility/2006">
              <mc:Choice xmlns:v="urn:schemas-microsoft-com:vml" Requires="v">
                <p:oleObj name="Worksheet" r:id="rId3" imgW="7096217" imgH="3552562" progId="Excel.Sheet.12">
                  <p:embed/>
                </p:oleObj>
              </mc:Choice>
              <mc:Fallback>
                <p:oleObj name="Worksheet" r:id="rId3" imgW="7096217" imgH="3552562" progId="Excel.Sheet.12">
                  <p:embed/>
                  <p:pic>
                    <p:nvPicPr>
                      <p:cNvPr id="2" name="Objekt 7">
                        <a:extLst>
                          <a:ext uri="{FF2B5EF4-FFF2-40B4-BE49-F238E27FC236}">
                            <a16:creationId xmlns:a16="http://schemas.microsoft.com/office/drawing/2014/main" id="{8FA2F51C-5DCC-B8B7-2775-1B6E3A9AE153}"/>
                          </a:ext>
                        </a:extLst>
                      </p:cNvPr>
                      <p:cNvPicPr/>
                      <p:nvPr/>
                    </p:nvPicPr>
                    <p:blipFill>
                      <a:blip r:embed="rId4"/>
                      <a:stretch>
                        <a:fillRect/>
                      </a:stretch>
                    </p:blipFill>
                    <p:spPr>
                      <a:xfrm>
                        <a:off x="2080066" y="939800"/>
                        <a:ext cx="8961437" cy="5414963"/>
                      </a:xfrm>
                      <a:prstGeom prst="rect">
                        <a:avLst/>
                      </a:prstGeom>
                    </p:spPr>
                  </p:pic>
                </p:oleObj>
              </mc:Fallback>
            </mc:AlternateContent>
          </a:graphicData>
        </a:graphic>
      </p:graphicFrame>
      <p:sp>
        <p:nvSpPr>
          <p:cNvPr id="3" name="Ristkülik 2">
            <a:extLst>
              <a:ext uri="{FF2B5EF4-FFF2-40B4-BE49-F238E27FC236}">
                <a16:creationId xmlns:a16="http://schemas.microsoft.com/office/drawing/2014/main" id="{F17053CB-9072-74E1-522C-EF150B205CAC}"/>
              </a:ext>
            </a:extLst>
          </p:cNvPr>
          <p:cNvSpPr/>
          <p:nvPr/>
        </p:nvSpPr>
        <p:spPr>
          <a:xfrm>
            <a:off x="1108955" y="939801"/>
            <a:ext cx="958317" cy="541496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a:p>
            <a:pPr algn="ctr"/>
            <a:endParaRPr lang="et-EE">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4856E20E-C7B7-632A-B77D-2A867D214785}"/>
              </a:ext>
            </a:extLst>
          </p:cNvPr>
          <p:cNvSpPr txBox="1"/>
          <p:nvPr/>
        </p:nvSpPr>
        <p:spPr>
          <a:xfrm>
            <a:off x="1108766" y="1564511"/>
            <a:ext cx="971811"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RI-3D</a:t>
            </a:r>
          </a:p>
        </p:txBody>
      </p:sp>
      <p:sp>
        <p:nvSpPr>
          <p:cNvPr id="11" name="TextBox 10">
            <a:extLst>
              <a:ext uri="{FF2B5EF4-FFF2-40B4-BE49-F238E27FC236}">
                <a16:creationId xmlns:a16="http://schemas.microsoft.com/office/drawing/2014/main" id="{98FD2932-AC83-3DBD-4775-2EEF417A4BA5}"/>
              </a:ext>
            </a:extLst>
          </p:cNvPr>
          <p:cNvSpPr txBox="1"/>
          <p:nvPr/>
        </p:nvSpPr>
        <p:spPr>
          <a:xfrm>
            <a:off x="1108862" y="2366973"/>
            <a:ext cx="971716"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AKS</a:t>
            </a:r>
          </a:p>
        </p:txBody>
      </p:sp>
      <p:sp>
        <p:nvSpPr>
          <p:cNvPr id="12" name="TextBox 11">
            <a:extLst>
              <a:ext uri="{FF2B5EF4-FFF2-40B4-BE49-F238E27FC236}">
                <a16:creationId xmlns:a16="http://schemas.microsoft.com/office/drawing/2014/main" id="{8B73F8BC-673D-D0DB-F5C5-20D90143BFF4}"/>
              </a:ext>
            </a:extLst>
          </p:cNvPr>
          <p:cNvSpPr txBox="1"/>
          <p:nvPr/>
        </p:nvSpPr>
        <p:spPr>
          <a:xfrm>
            <a:off x="1095649" y="3072245"/>
            <a:ext cx="984929"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KASK</a:t>
            </a:r>
          </a:p>
        </p:txBody>
      </p:sp>
      <p:sp>
        <p:nvSpPr>
          <p:cNvPr id="13" name="TextBox 12">
            <a:extLst>
              <a:ext uri="{FF2B5EF4-FFF2-40B4-BE49-F238E27FC236}">
                <a16:creationId xmlns:a16="http://schemas.microsoft.com/office/drawing/2014/main" id="{E8D15278-4B8A-5A42-BAEC-091FA9391290}"/>
              </a:ext>
            </a:extLst>
          </p:cNvPr>
          <p:cNvSpPr txBox="1"/>
          <p:nvPr/>
        </p:nvSpPr>
        <p:spPr>
          <a:xfrm>
            <a:off x="1108861" y="3671263"/>
            <a:ext cx="958317"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MTP</a:t>
            </a:r>
          </a:p>
        </p:txBody>
      </p:sp>
      <p:sp>
        <p:nvSpPr>
          <p:cNvPr id="14" name="TextBox 13">
            <a:extLst>
              <a:ext uri="{FF2B5EF4-FFF2-40B4-BE49-F238E27FC236}">
                <a16:creationId xmlns:a16="http://schemas.microsoft.com/office/drawing/2014/main" id="{74215DCC-8B52-7930-D433-F62FCCB135CC}"/>
              </a:ext>
            </a:extLst>
          </p:cNvPr>
          <p:cNvSpPr txBox="1"/>
          <p:nvPr/>
        </p:nvSpPr>
        <p:spPr>
          <a:xfrm>
            <a:off x="1095649" y="4197261"/>
            <a:ext cx="971621"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MAPIS</a:t>
            </a:r>
          </a:p>
        </p:txBody>
      </p:sp>
      <p:sp>
        <p:nvSpPr>
          <p:cNvPr id="15" name="TextBox 14">
            <a:extLst>
              <a:ext uri="{FF2B5EF4-FFF2-40B4-BE49-F238E27FC236}">
                <a16:creationId xmlns:a16="http://schemas.microsoft.com/office/drawing/2014/main" id="{9CE7DCD6-6511-463A-F68E-4676FDF22FDA}"/>
              </a:ext>
            </a:extLst>
          </p:cNvPr>
          <p:cNvSpPr txBox="1"/>
          <p:nvPr/>
        </p:nvSpPr>
        <p:spPr>
          <a:xfrm>
            <a:off x="1108861" y="4740366"/>
            <a:ext cx="958317" cy="369332"/>
          </a:xfrm>
          <a:prstGeom prst="rect">
            <a:avLst/>
          </a:prstGeom>
          <a:noFill/>
        </p:spPr>
        <p:txBody>
          <a:bodyPr wrap="square">
            <a:spAutoFit/>
          </a:bodyPr>
          <a:lstStyle/>
          <a:p>
            <a:pPr algn="ctr"/>
            <a:r>
              <a:rPr lang="et-EE">
                <a:ln w="0"/>
                <a:solidFill>
                  <a:schemeClr val="tx1"/>
                </a:solidFill>
                <a:effectLst>
                  <a:outerShdw blurRad="38100" dist="19050" dir="2700000" algn="tl" rotWithShape="0">
                    <a:schemeClr val="dk1">
                      <a:alpha val="40000"/>
                    </a:schemeClr>
                  </a:outerShdw>
                </a:effectLst>
              </a:rPr>
              <a:t>E-EP</a:t>
            </a:r>
          </a:p>
        </p:txBody>
      </p:sp>
      <p:sp>
        <p:nvSpPr>
          <p:cNvPr id="16" name="TextBox 15">
            <a:extLst>
              <a:ext uri="{FF2B5EF4-FFF2-40B4-BE49-F238E27FC236}">
                <a16:creationId xmlns:a16="http://schemas.microsoft.com/office/drawing/2014/main" id="{E530CA0B-2C7A-07BB-0DD5-6F5AC7F7A995}"/>
              </a:ext>
            </a:extLst>
          </p:cNvPr>
          <p:cNvSpPr txBox="1"/>
          <p:nvPr/>
        </p:nvSpPr>
        <p:spPr>
          <a:xfrm>
            <a:off x="1108862" y="5420119"/>
            <a:ext cx="958410" cy="369332"/>
          </a:xfrm>
          <a:prstGeom prst="rect">
            <a:avLst/>
          </a:prstGeom>
          <a:noFill/>
        </p:spPr>
        <p:txBody>
          <a:bodyPr wrap="square">
            <a:spAutoFit/>
          </a:bodyPr>
          <a:lstStyle/>
          <a:p>
            <a:pPr algn="ctr"/>
            <a:r>
              <a:rPr lang="et-EE">
                <a:ln w="0"/>
                <a:effectLst>
                  <a:outerShdw blurRad="38100" dist="19050" dir="2700000" algn="tl" rotWithShape="0">
                    <a:schemeClr val="dk1">
                      <a:alpha val="40000"/>
                    </a:schemeClr>
                  </a:outerShdw>
                </a:effectLst>
              </a:rPr>
              <a:t>PLANIS</a:t>
            </a:r>
            <a:endParaRPr lang="et-EE">
              <a:ln w="0"/>
              <a:solidFill>
                <a:schemeClr val="tx1"/>
              </a:solidFill>
              <a:effectLst>
                <a:outerShdw blurRad="38100" dist="19050" dir="2700000" algn="tl" rotWithShape="0">
                  <a:schemeClr val="dk1">
                    <a:alpha val="40000"/>
                  </a:schemeClr>
                </a:outerShdw>
              </a:effectLst>
            </a:endParaRPr>
          </a:p>
        </p:txBody>
      </p:sp>
      <p:cxnSp>
        <p:nvCxnSpPr>
          <p:cNvPr id="18" name="Sirgkonnektor 17">
            <a:extLst>
              <a:ext uri="{FF2B5EF4-FFF2-40B4-BE49-F238E27FC236}">
                <a16:creationId xmlns:a16="http://schemas.microsoft.com/office/drawing/2014/main" id="{BD3F538B-1C20-AB16-4369-CCBCC8CFF3F5}"/>
              </a:ext>
            </a:extLst>
          </p:cNvPr>
          <p:cNvCxnSpPr>
            <a:cxnSpLocks/>
          </p:cNvCxnSpPr>
          <p:nvPr/>
        </p:nvCxnSpPr>
        <p:spPr>
          <a:xfrm>
            <a:off x="1108861" y="2130356"/>
            <a:ext cx="9932642"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9" name="Sirgkonnektor 18">
            <a:extLst>
              <a:ext uri="{FF2B5EF4-FFF2-40B4-BE49-F238E27FC236}">
                <a16:creationId xmlns:a16="http://schemas.microsoft.com/office/drawing/2014/main" id="{96DA343F-6AD2-A582-1133-2220F2728D6A}"/>
              </a:ext>
            </a:extLst>
          </p:cNvPr>
          <p:cNvCxnSpPr>
            <a:cxnSpLocks/>
          </p:cNvCxnSpPr>
          <p:nvPr/>
        </p:nvCxnSpPr>
        <p:spPr>
          <a:xfrm>
            <a:off x="1108861" y="2981448"/>
            <a:ext cx="9932642"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2" name="Sirgkonnektor 21">
            <a:extLst>
              <a:ext uri="{FF2B5EF4-FFF2-40B4-BE49-F238E27FC236}">
                <a16:creationId xmlns:a16="http://schemas.microsoft.com/office/drawing/2014/main" id="{BD0B3579-BAA1-19F5-A852-BA9DD6439764}"/>
              </a:ext>
            </a:extLst>
          </p:cNvPr>
          <p:cNvCxnSpPr>
            <a:cxnSpLocks/>
          </p:cNvCxnSpPr>
          <p:nvPr/>
        </p:nvCxnSpPr>
        <p:spPr>
          <a:xfrm>
            <a:off x="1108861" y="3522098"/>
            <a:ext cx="9932642"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3" name="Sirgkonnektor 22">
            <a:extLst>
              <a:ext uri="{FF2B5EF4-FFF2-40B4-BE49-F238E27FC236}">
                <a16:creationId xmlns:a16="http://schemas.microsoft.com/office/drawing/2014/main" id="{03833E86-EA36-B94D-618B-6B191B378DC7}"/>
              </a:ext>
            </a:extLst>
          </p:cNvPr>
          <p:cNvCxnSpPr>
            <a:cxnSpLocks/>
          </p:cNvCxnSpPr>
          <p:nvPr/>
        </p:nvCxnSpPr>
        <p:spPr>
          <a:xfrm>
            <a:off x="1108861" y="4180337"/>
            <a:ext cx="9932642"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4" name="Sirgkonnektor 23">
            <a:extLst>
              <a:ext uri="{FF2B5EF4-FFF2-40B4-BE49-F238E27FC236}">
                <a16:creationId xmlns:a16="http://schemas.microsoft.com/office/drawing/2014/main" id="{6E281EB7-0E9C-380B-9115-BE42B80527EC}"/>
              </a:ext>
            </a:extLst>
          </p:cNvPr>
          <p:cNvCxnSpPr>
            <a:cxnSpLocks/>
          </p:cNvCxnSpPr>
          <p:nvPr/>
        </p:nvCxnSpPr>
        <p:spPr>
          <a:xfrm>
            <a:off x="1108861" y="5307307"/>
            <a:ext cx="9932642"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5" name="Sirgkonnektor 24">
            <a:extLst>
              <a:ext uri="{FF2B5EF4-FFF2-40B4-BE49-F238E27FC236}">
                <a16:creationId xmlns:a16="http://schemas.microsoft.com/office/drawing/2014/main" id="{BCBF469E-2B44-D726-68D7-BDDBAAC8AB3A}"/>
              </a:ext>
            </a:extLst>
          </p:cNvPr>
          <p:cNvCxnSpPr>
            <a:cxnSpLocks/>
          </p:cNvCxnSpPr>
          <p:nvPr/>
        </p:nvCxnSpPr>
        <p:spPr>
          <a:xfrm>
            <a:off x="1108861" y="4574488"/>
            <a:ext cx="9932642" cy="0"/>
          </a:xfrm>
          <a:prstGeom prst="line">
            <a:avLst/>
          </a:prstGeom>
          <a:ln>
            <a:prstDash val="dash"/>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7" name="Rounded Rectangle 35">
            <a:extLst>
              <a:ext uri="{FF2B5EF4-FFF2-40B4-BE49-F238E27FC236}">
                <a16:creationId xmlns:a16="http://schemas.microsoft.com/office/drawing/2014/main" id="{770AD9D7-FFE4-484C-8C28-7B84EEF21F09}"/>
              </a:ext>
            </a:extLst>
          </p:cNvPr>
          <p:cNvSpPr/>
          <p:nvPr/>
        </p:nvSpPr>
        <p:spPr>
          <a:xfrm>
            <a:off x="5117409" y="2663571"/>
            <a:ext cx="2873887" cy="196110"/>
          </a:xfrm>
          <a:prstGeom prst="roundRect">
            <a:avLst/>
          </a:prstGeom>
          <a:solidFill>
            <a:srgbClr val="FFC000"/>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886" b="0" i="0" u="none" strike="noStrike" kern="1200" cap="none" spc="0" normalizeH="0" baseline="0" dirty="0">
                <a:ln>
                  <a:noFill/>
                </a:ln>
                <a:solidFill>
                  <a:prstClr val="black"/>
                </a:solidFill>
                <a:effectLst/>
                <a:uLnTx/>
                <a:uFillTx/>
                <a:latin typeface="Calibri"/>
                <a:ea typeface="+mn-ea"/>
                <a:cs typeface="+mn-cs"/>
              </a:rPr>
              <a:t>AKS 1.1 ja 2.0 - KN, ADS 725 000 SF </a:t>
            </a:r>
            <a:endParaRPr kumimoji="0" lang="en-US" sz="666" b="0" i="0" u="none" strike="noStrike" kern="1200" cap="none" spc="0" normalizeH="0" baseline="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21287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505" y="1768588"/>
            <a:ext cx="10514991" cy="2756344"/>
          </a:xfrm>
        </p:spPr>
        <p:txBody>
          <a:bodyPr vert="horz" lIns="91440" tIns="45720" rIns="91440" bIns="45720" rtlCol="0" anchor="ctr">
            <a:normAutofit/>
          </a:bodyPr>
          <a:lstStyle>
            <a:defPPr>
              <a:defRPr lang="en-US"/>
            </a:defPPr>
            <a:lvl1pPr marL="0" algn="l" defTabSz="458343" rtl="0" eaLnBrk="1" latinLnBrk="0" hangingPunct="1">
              <a:defRPr sz="1805" kern="1200">
                <a:solidFill>
                  <a:schemeClr val="tx1"/>
                </a:solidFill>
                <a:latin typeface="+mn-lt"/>
                <a:ea typeface="+mn-ea"/>
                <a:cs typeface="+mn-cs"/>
              </a:defRPr>
            </a:lvl1pPr>
            <a:lvl2pPr marL="458343" algn="l" defTabSz="458343" rtl="0" eaLnBrk="1" latinLnBrk="0" hangingPunct="1">
              <a:defRPr sz="1805" kern="1200">
                <a:solidFill>
                  <a:schemeClr val="tx1"/>
                </a:solidFill>
                <a:latin typeface="+mn-lt"/>
                <a:ea typeface="+mn-ea"/>
                <a:cs typeface="+mn-cs"/>
              </a:defRPr>
            </a:lvl2pPr>
            <a:lvl3pPr marL="916686" algn="l" defTabSz="458343" rtl="0" eaLnBrk="1" latinLnBrk="0" hangingPunct="1">
              <a:defRPr sz="1805" kern="1200">
                <a:solidFill>
                  <a:schemeClr val="tx1"/>
                </a:solidFill>
                <a:latin typeface="+mn-lt"/>
                <a:ea typeface="+mn-ea"/>
                <a:cs typeface="+mn-cs"/>
              </a:defRPr>
            </a:lvl3pPr>
            <a:lvl4pPr marL="1375029" algn="l" defTabSz="458343" rtl="0" eaLnBrk="1" latinLnBrk="0" hangingPunct="1">
              <a:defRPr sz="1805" kern="1200">
                <a:solidFill>
                  <a:schemeClr val="tx1"/>
                </a:solidFill>
                <a:latin typeface="+mn-lt"/>
                <a:ea typeface="+mn-ea"/>
                <a:cs typeface="+mn-cs"/>
              </a:defRPr>
            </a:lvl4pPr>
            <a:lvl5pPr marL="1833372" algn="l" defTabSz="458343" rtl="0" eaLnBrk="1" latinLnBrk="0" hangingPunct="1">
              <a:defRPr sz="1805" kern="1200">
                <a:solidFill>
                  <a:schemeClr val="tx1"/>
                </a:solidFill>
                <a:latin typeface="+mn-lt"/>
                <a:ea typeface="+mn-ea"/>
                <a:cs typeface="+mn-cs"/>
              </a:defRPr>
            </a:lvl5pPr>
            <a:lvl6pPr marL="2291715" algn="l" defTabSz="458343" rtl="0" eaLnBrk="1" latinLnBrk="0" hangingPunct="1">
              <a:defRPr sz="1805" kern="1200">
                <a:solidFill>
                  <a:schemeClr val="tx1"/>
                </a:solidFill>
                <a:latin typeface="+mn-lt"/>
                <a:ea typeface="+mn-ea"/>
                <a:cs typeface="+mn-cs"/>
              </a:defRPr>
            </a:lvl6pPr>
            <a:lvl7pPr marL="2750058" algn="l" defTabSz="458343" rtl="0" eaLnBrk="1" latinLnBrk="0" hangingPunct="1">
              <a:defRPr sz="1805" kern="1200">
                <a:solidFill>
                  <a:schemeClr val="tx1"/>
                </a:solidFill>
                <a:latin typeface="+mn-lt"/>
                <a:ea typeface="+mn-ea"/>
                <a:cs typeface="+mn-cs"/>
              </a:defRPr>
            </a:lvl7pPr>
            <a:lvl8pPr marL="3208401" algn="l" defTabSz="458343" rtl="0" eaLnBrk="1" latinLnBrk="0" hangingPunct="1">
              <a:defRPr sz="1805" kern="1200">
                <a:solidFill>
                  <a:schemeClr val="tx1"/>
                </a:solidFill>
                <a:latin typeface="+mn-lt"/>
                <a:ea typeface="+mn-ea"/>
                <a:cs typeface="+mn-cs"/>
              </a:defRPr>
            </a:lvl8pPr>
            <a:lvl9pPr marL="3666744" algn="l" defTabSz="458343" rtl="0" eaLnBrk="1" latinLnBrk="0" hangingPunct="1">
              <a:defRPr sz="1805" kern="1200">
                <a:solidFill>
                  <a:schemeClr val="tx1"/>
                </a:solidFill>
                <a:latin typeface="+mn-lt"/>
                <a:ea typeface="+mn-ea"/>
                <a:cs typeface="+mn-cs"/>
              </a:defRPr>
            </a:lvl9pPr>
          </a:lstStyle>
          <a:p>
            <a:pPr algn="ctr"/>
            <a:r>
              <a:rPr lang="et-EE" sz="4812" dirty="0">
                <a:solidFill>
                  <a:srgbClr val="0000CC"/>
                </a:solidFill>
                <a:latin typeface="Aino Headline" panose="020B0303040504020204" pitchFamily="34" charset="0"/>
              </a:rPr>
              <a:t>RUUMIINFO DIGIPÖÖRDE</a:t>
            </a:r>
            <a:br>
              <a:rPr lang="et-EE" sz="4812" dirty="0">
                <a:solidFill>
                  <a:srgbClr val="0000CC"/>
                </a:solidFill>
                <a:latin typeface="Aino Headline" panose="020B0303040504020204" pitchFamily="34" charset="0"/>
              </a:rPr>
            </a:br>
            <a:r>
              <a:rPr lang="et-EE" sz="4812" dirty="0">
                <a:solidFill>
                  <a:srgbClr val="0000CC"/>
                </a:solidFill>
                <a:latin typeface="Aino Headline" panose="020B0303040504020204" pitchFamily="34" charset="0"/>
              </a:rPr>
              <a:t>TÄPSEM VAADE</a:t>
            </a:r>
          </a:p>
        </p:txBody>
      </p:sp>
    </p:spTree>
    <p:extLst>
      <p:ext uri="{BB962C8B-B14F-4D97-AF65-F5344CB8AC3E}">
        <p14:creationId xmlns:p14="http://schemas.microsoft.com/office/powerpoint/2010/main" val="71528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04079" y="252560"/>
            <a:ext cx="12777952" cy="1325563"/>
          </a:xfrm>
        </p:spPr>
        <p:txBody>
          <a:bodyPr>
            <a:normAutofit/>
          </a:bodyPr>
          <a:lstStyle/>
          <a:p>
            <a:pPr algn="ctr"/>
            <a:r>
              <a:rPr lang="et-EE" sz="4010" dirty="0">
                <a:solidFill>
                  <a:srgbClr val="0000CC"/>
                </a:solidFill>
                <a:latin typeface="Aino Headline" panose="020B0303040504020204" pitchFamily="34" charset="0"/>
              </a:rPr>
              <a:t>VALITSEMISALA IT PERSONAL</a:t>
            </a:r>
          </a:p>
        </p:txBody>
      </p:sp>
      <p:graphicFrame>
        <p:nvGraphicFramePr>
          <p:cNvPr id="6" name="Content Placeholder 5">
            <a:extLst>
              <a:ext uri="{FF2B5EF4-FFF2-40B4-BE49-F238E27FC236}">
                <a16:creationId xmlns:a16="http://schemas.microsoft.com/office/drawing/2014/main" id="{63B32FD2-4B7F-FDCB-5048-4724286F20A5}"/>
              </a:ext>
            </a:extLst>
          </p:cNvPr>
          <p:cNvGraphicFramePr>
            <a:graphicFrameLocks noGrp="1"/>
          </p:cNvGraphicFramePr>
          <p:nvPr>
            <p:ph idx="1"/>
            <p:extLst>
              <p:ext uri="{D42A27DB-BD31-4B8C-83A1-F6EECF244321}">
                <p14:modId xmlns:p14="http://schemas.microsoft.com/office/powerpoint/2010/main" val="3697927514"/>
              </p:ext>
            </p:extLst>
          </p:nvPr>
        </p:nvGraphicFramePr>
        <p:xfrm>
          <a:off x="368301" y="1578123"/>
          <a:ext cx="7019689" cy="1078683"/>
        </p:xfrm>
        <a:graphic>
          <a:graphicData uri="http://schemas.openxmlformats.org/drawingml/2006/table">
            <a:tbl>
              <a:tblPr/>
              <a:tblGrid>
                <a:gridCol w="1127985">
                  <a:extLst>
                    <a:ext uri="{9D8B030D-6E8A-4147-A177-3AD203B41FA5}">
                      <a16:colId xmlns:a16="http://schemas.microsoft.com/office/drawing/2014/main" val="3785555823"/>
                    </a:ext>
                  </a:extLst>
                </a:gridCol>
                <a:gridCol w="835917">
                  <a:extLst>
                    <a:ext uri="{9D8B030D-6E8A-4147-A177-3AD203B41FA5}">
                      <a16:colId xmlns:a16="http://schemas.microsoft.com/office/drawing/2014/main" val="4089250355"/>
                    </a:ext>
                  </a:extLst>
                </a:gridCol>
                <a:gridCol w="835917">
                  <a:extLst>
                    <a:ext uri="{9D8B030D-6E8A-4147-A177-3AD203B41FA5}">
                      <a16:colId xmlns:a16="http://schemas.microsoft.com/office/drawing/2014/main" val="3780070270"/>
                    </a:ext>
                  </a:extLst>
                </a:gridCol>
                <a:gridCol w="721492">
                  <a:extLst>
                    <a:ext uri="{9D8B030D-6E8A-4147-A177-3AD203B41FA5}">
                      <a16:colId xmlns:a16="http://schemas.microsoft.com/office/drawing/2014/main" val="1851857446"/>
                    </a:ext>
                  </a:extLst>
                </a:gridCol>
                <a:gridCol w="1087272">
                  <a:extLst>
                    <a:ext uri="{9D8B030D-6E8A-4147-A177-3AD203B41FA5}">
                      <a16:colId xmlns:a16="http://schemas.microsoft.com/office/drawing/2014/main" val="3327345381"/>
                    </a:ext>
                  </a:extLst>
                </a:gridCol>
                <a:gridCol w="698987">
                  <a:extLst>
                    <a:ext uri="{9D8B030D-6E8A-4147-A177-3AD203B41FA5}">
                      <a16:colId xmlns:a16="http://schemas.microsoft.com/office/drawing/2014/main" val="3627752025"/>
                    </a:ext>
                  </a:extLst>
                </a:gridCol>
                <a:gridCol w="835917">
                  <a:extLst>
                    <a:ext uri="{9D8B030D-6E8A-4147-A177-3AD203B41FA5}">
                      <a16:colId xmlns:a16="http://schemas.microsoft.com/office/drawing/2014/main" val="1589535529"/>
                    </a:ext>
                  </a:extLst>
                </a:gridCol>
                <a:gridCol w="876202">
                  <a:extLst>
                    <a:ext uri="{9D8B030D-6E8A-4147-A177-3AD203B41FA5}">
                      <a16:colId xmlns:a16="http://schemas.microsoft.com/office/drawing/2014/main" val="1733400896"/>
                    </a:ext>
                  </a:extLst>
                </a:gridCol>
              </a:tblGrid>
              <a:tr h="364308">
                <a:tc>
                  <a:txBody>
                    <a:bodyPr/>
                    <a:lstStyle/>
                    <a:p>
                      <a:pPr algn="l" fontAlgn="t"/>
                      <a:r>
                        <a:rPr lang="et-EE" sz="1000" b="1" i="0" u="none" strike="noStrike">
                          <a:solidFill>
                            <a:srgbClr val="000000"/>
                          </a:solidFill>
                          <a:effectLst/>
                          <a:highlight>
                            <a:srgbClr val="BDD7EE"/>
                          </a:highlight>
                          <a:latin typeface="Calibri" panose="020F0502020204030204" pitchFamily="34" charset="0"/>
                        </a:rPr>
                        <a:t>Valitsemisala IKT töötajate arv​</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dirty="0">
                          <a:solidFill>
                            <a:srgbClr val="000000"/>
                          </a:solidFill>
                          <a:effectLst/>
                          <a:highlight>
                            <a:srgbClr val="BDD7EE"/>
                          </a:highlight>
                          <a:latin typeface="Calibri" panose="020F0502020204030204" pitchFamily="34" charset="0"/>
                        </a:rPr>
                        <a:t>01.01.2021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dirty="0">
                          <a:solidFill>
                            <a:srgbClr val="000000"/>
                          </a:solidFill>
                          <a:effectLst/>
                          <a:highlight>
                            <a:srgbClr val="BDD7EE"/>
                          </a:highlight>
                          <a:latin typeface="Calibri" panose="020F0502020204030204" pitchFamily="34" charset="0"/>
                        </a:rPr>
                        <a:t>01.01.2022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a:solidFill>
                            <a:srgbClr val="000000"/>
                          </a:solidFill>
                          <a:effectLst/>
                          <a:highlight>
                            <a:srgbClr val="BDD7EE"/>
                          </a:highlight>
                          <a:latin typeface="Calibri" panose="020F0502020204030204" pitchFamily="34" charset="0"/>
                        </a:rPr>
                        <a:t>01.01.2023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dirty="0">
                          <a:solidFill>
                            <a:srgbClr val="000000"/>
                          </a:solidFill>
                          <a:effectLst/>
                          <a:highlight>
                            <a:srgbClr val="BDD7EE"/>
                          </a:highlight>
                          <a:latin typeface="Calibri" panose="020F0502020204030204" pitchFamily="34" charset="0"/>
                        </a:rPr>
                        <a:t>01.01.2024</a:t>
                      </a:r>
                    </a:p>
                    <a:p>
                      <a:pPr algn="ctr" fontAlgn="t"/>
                      <a:r>
                        <a:rPr lang="et-EE" sz="800" b="1" i="0" u="none" strike="noStrike" dirty="0">
                          <a:solidFill>
                            <a:srgbClr val="000000"/>
                          </a:solidFill>
                          <a:effectLst/>
                          <a:highlight>
                            <a:srgbClr val="BDD7EE"/>
                          </a:highlight>
                          <a:latin typeface="Calibri" panose="020F0502020204030204" pitchFamily="34" charset="0"/>
                        </a:rPr>
                        <a:t>(Maa-amet liitus </a:t>
                      </a:r>
                      <a:r>
                        <a:rPr lang="et-EE" sz="800" b="1" i="0" u="none" strike="noStrike" dirty="0" err="1">
                          <a:solidFill>
                            <a:srgbClr val="000000"/>
                          </a:solidFill>
                          <a:effectLst/>
                          <a:highlight>
                            <a:srgbClr val="BDD7EE"/>
                          </a:highlight>
                          <a:latin typeface="Calibri" panose="020F0502020204030204" pitchFamily="34" charset="0"/>
                        </a:rPr>
                        <a:t>VA’ga</a:t>
                      </a:r>
                      <a:r>
                        <a:rPr lang="et-EE" sz="800" b="1" i="0" u="none" strike="noStrike" dirty="0">
                          <a:solidFill>
                            <a:srgbClr val="000000"/>
                          </a:solidFill>
                          <a:effectLst/>
                          <a:highlight>
                            <a:srgbClr val="BDD7EE"/>
                          </a:highlight>
                          <a:latin typeface="Calibri" panose="020F0502020204030204" pitchFamily="34"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dirty="0">
                          <a:solidFill>
                            <a:srgbClr val="000000"/>
                          </a:solidFill>
                          <a:effectLst/>
                          <a:highlight>
                            <a:srgbClr val="BDD7EE"/>
                          </a:highlight>
                          <a:latin typeface="Calibri" panose="020F0502020204030204" pitchFamily="34" charset="0"/>
                        </a:rPr>
                        <a:t>01.01.2025*​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a:solidFill>
                            <a:srgbClr val="000000"/>
                          </a:solidFill>
                          <a:effectLst/>
                          <a:highlight>
                            <a:srgbClr val="BDD7EE"/>
                          </a:highlight>
                          <a:latin typeface="Calibri" panose="020F0502020204030204" pitchFamily="34" charset="0"/>
                        </a:rPr>
                        <a:t>01.01.2026*​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a:solidFill>
                            <a:srgbClr val="000000"/>
                          </a:solidFill>
                          <a:effectLst/>
                          <a:highlight>
                            <a:srgbClr val="BDD7EE"/>
                          </a:highlight>
                          <a:latin typeface="Calibri" panose="020F0502020204030204" pitchFamily="34" charset="0"/>
                        </a:rPr>
                        <a:t>01.01.2027*​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33190475"/>
                  </a:ext>
                </a:extLst>
              </a:tr>
              <a:tr h="209550">
                <a:tc>
                  <a:txBody>
                    <a:bodyPr/>
                    <a:lstStyle/>
                    <a:p>
                      <a:pPr algn="l" fontAlgn="t"/>
                      <a:r>
                        <a:rPr lang="et-EE" sz="1000" b="1" i="0" u="none" strike="noStrike">
                          <a:solidFill>
                            <a:srgbClr val="000000"/>
                          </a:solidFill>
                          <a:effectLst/>
                          <a:latin typeface="Calibri" panose="020F0502020204030204" pitchFamily="34" charset="0"/>
                        </a:rPr>
                        <a:t>Töötajate arv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000" b="0" i="0" u="none" strike="noStrike" dirty="0">
                          <a:solidFill>
                            <a:srgbClr val="000000"/>
                          </a:solidFill>
                          <a:effectLst/>
                          <a:latin typeface="Calibri" panose="020F0502020204030204" pitchFamily="34" charset="0"/>
                        </a:rPr>
                        <a:t>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000" b="0" i="0" u="none" strike="noStrike" dirty="0">
                          <a:solidFill>
                            <a:srgbClr val="000000"/>
                          </a:solidFill>
                          <a:effectLst/>
                          <a:latin typeface="Calibri" panose="020F0502020204030204" pitchFamily="34" charset="0"/>
                        </a:rPr>
                        <a:t>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000" b="0" i="0" u="none" strike="noStrike">
                          <a:solidFill>
                            <a:srgbClr val="000000"/>
                          </a:solidFill>
                          <a:effectLst/>
                          <a:latin typeface="Calibri" panose="020F050202020403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000" b="0" i="0" u="none" strike="noStrike" dirty="0">
                          <a:solidFill>
                            <a:srgbClr val="000000"/>
                          </a:solidFill>
                          <a:effectLst/>
                          <a:latin typeface="Calibri" panose="020F0502020204030204" pitchFamily="34" charset="0"/>
                        </a:rPr>
                        <a:t>116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000" b="0" i="0" u="none" strike="noStrike" dirty="0">
                          <a:solidFill>
                            <a:srgbClr val="000000"/>
                          </a:solidFill>
                          <a:effectLst/>
                          <a:latin typeface="Calibri" panose="020F0502020204030204" pitchFamily="34" charset="0"/>
                        </a:rPr>
                        <a:t>124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000" b="0" i="0" u="none" strike="noStrike" dirty="0">
                          <a:solidFill>
                            <a:srgbClr val="000000"/>
                          </a:solidFill>
                          <a:effectLst/>
                          <a:latin typeface="Calibri" panose="020F0502020204030204" pitchFamily="34" charset="0"/>
                        </a:rPr>
                        <a:t>130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000" b="0" i="0" u="none" strike="noStrike" dirty="0">
                          <a:solidFill>
                            <a:srgbClr val="000000"/>
                          </a:solidFill>
                          <a:effectLst/>
                          <a:latin typeface="Calibri" panose="020F0502020204030204" pitchFamily="34" charset="0"/>
                        </a:rPr>
                        <a:t>134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6799469"/>
                  </a:ext>
                </a:extLst>
              </a:tr>
              <a:tr h="209550">
                <a:tc>
                  <a:txBody>
                    <a:bodyPr/>
                    <a:lstStyle/>
                    <a:p>
                      <a:pPr algn="l" fontAlgn="t"/>
                      <a:r>
                        <a:rPr lang="et-EE" sz="1000" b="1" i="0" u="none" strike="noStrike" dirty="0">
                          <a:solidFill>
                            <a:srgbClr val="000000"/>
                          </a:solidFill>
                          <a:effectLst/>
                          <a:latin typeface="Calibri" panose="020F0502020204030204" pitchFamily="34" charset="0"/>
                        </a:rPr>
                        <a:t>Kasv​ (%, võrrelduna eelmise aastaga)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t-EE" sz="1000" b="1"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1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100" b="0" i="0" u="none" strike="noStrike" dirty="0">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100" b="0" i="0" u="none" strike="noStrike" dirty="0">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100" b="0" i="0" u="none" strike="noStrike" dirty="0">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196902"/>
                  </a:ext>
                </a:extLst>
              </a:tr>
              <a:tr h="190500">
                <a:tc gridSpan="8">
                  <a:txBody>
                    <a:bodyPr/>
                    <a:lstStyle/>
                    <a:p>
                      <a:pPr algn="l" fontAlgn="t"/>
                      <a:r>
                        <a:rPr lang="et-EE" sz="1000" b="0" i="0" u="none" strike="noStrike" dirty="0">
                          <a:solidFill>
                            <a:srgbClr val="000000"/>
                          </a:solidFill>
                          <a:effectLst/>
                          <a:latin typeface="Calibri" panose="020F0502020204030204" pitchFamily="34" charset="0"/>
                        </a:rPr>
                        <a:t>* Prognoos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2447496069"/>
                  </a:ext>
                </a:extLst>
              </a:tr>
            </a:tbl>
          </a:graphicData>
        </a:graphic>
      </p:graphicFrame>
      <p:graphicFrame>
        <p:nvGraphicFramePr>
          <p:cNvPr id="8" name="Diagramm 72">
            <a:extLst>
              <a:ext uri="{FF2B5EF4-FFF2-40B4-BE49-F238E27FC236}">
                <a16:creationId xmlns:a16="http://schemas.microsoft.com/office/drawing/2014/main" id="{A6BBD827-C39E-1944-0ACB-5EB6429C12CF}"/>
              </a:ext>
              <a:ext uri="{147F2762-F138-4A5C-976F-8EAC2B608ADB}">
                <a16:predDERef xmlns:a16="http://schemas.microsoft.com/office/drawing/2014/main" pred="{537615CA-5D85-0948-FB28-7DC5A288DE35}"/>
              </a:ext>
            </a:extLst>
          </p:cNvPr>
          <p:cNvGraphicFramePr>
            <a:graphicFrameLocks/>
          </p:cNvGraphicFramePr>
          <p:nvPr>
            <p:extLst>
              <p:ext uri="{D42A27DB-BD31-4B8C-83A1-F6EECF244321}">
                <p14:modId xmlns:p14="http://schemas.microsoft.com/office/powerpoint/2010/main" val="950938795"/>
              </p:ext>
            </p:extLst>
          </p:nvPr>
        </p:nvGraphicFramePr>
        <p:xfrm>
          <a:off x="6587492" y="2816173"/>
          <a:ext cx="4849159" cy="3789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CD6E542C-E781-07DC-95A2-E3728C8D1B95}"/>
              </a:ext>
            </a:extLst>
          </p:cNvPr>
          <p:cNvGraphicFramePr>
            <a:graphicFrameLocks noGrp="1"/>
          </p:cNvGraphicFramePr>
          <p:nvPr>
            <p:extLst>
              <p:ext uri="{D42A27DB-BD31-4B8C-83A1-F6EECF244321}">
                <p14:modId xmlns:p14="http://schemas.microsoft.com/office/powerpoint/2010/main" val="2170425253"/>
              </p:ext>
            </p:extLst>
          </p:nvPr>
        </p:nvGraphicFramePr>
        <p:xfrm>
          <a:off x="368301" y="3727302"/>
          <a:ext cx="2438400" cy="1552575"/>
        </p:xfrm>
        <a:graphic>
          <a:graphicData uri="http://schemas.openxmlformats.org/drawingml/2006/table">
            <a:tbl>
              <a:tblPr/>
              <a:tblGrid>
                <a:gridCol w="609600">
                  <a:extLst>
                    <a:ext uri="{9D8B030D-6E8A-4147-A177-3AD203B41FA5}">
                      <a16:colId xmlns:a16="http://schemas.microsoft.com/office/drawing/2014/main" val="2508483490"/>
                    </a:ext>
                  </a:extLst>
                </a:gridCol>
                <a:gridCol w="609600">
                  <a:extLst>
                    <a:ext uri="{9D8B030D-6E8A-4147-A177-3AD203B41FA5}">
                      <a16:colId xmlns:a16="http://schemas.microsoft.com/office/drawing/2014/main" val="2022287331"/>
                    </a:ext>
                  </a:extLst>
                </a:gridCol>
                <a:gridCol w="609600">
                  <a:extLst>
                    <a:ext uri="{9D8B030D-6E8A-4147-A177-3AD203B41FA5}">
                      <a16:colId xmlns:a16="http://schemas.microsoft.com/office/drawing/2014/main" val="1677144470"/>
                    </a:ext>
                  </a:extLst>
                </a:gridCol>
                <a:gridCol w="609600">
                  <a:extLst>
                    <a:ext uri="{9D8B030D-6E8A-4147-A177-3AD203B41FA5}">
                      <a16:colId xmlns:a16="http://schemas.microsoft.com/office/drawing/2014/main" val="1370788017"/>
                    </a:ext>
                  </a:extLst>
                </a:gridCol>
              </a:tblGrid>
              <a:tr h="200025">
                <a:tc>
                  <a:txBody>
                    <a:bodyPr/>
                    <a:lstStyle/>
                    <a:p>
                      <a:pPr algn="ctr" fontAlgn="b"/>
                      <a:r>
                        <a:rPr lang="et-EE" sz="1100" b="0" i="0" u="none" strike="noStrike" dirty="0">
                          <a:solidFill>
                            <a:srgbClr val="000000"/>
                          </a:solidFill>
                          <a:effectLst/>
                          <a:latin typeface="Calibri" panose="020F0502020204030204" pitchFamily="34" charset="0"/>
                        </a:rPr>
                        <a:t> 2024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t-EE" sz="1000" b="1" i="0" u="none" strike="noStrike" dirty="0">
                          <a:solidFill>
                            <a:srgbClr val="000000"/>
                          </a:solidFill>
                          <a:effectLst/>
                          <a:latin typeface="Calibri" panose="020F0502020204030204" pitchFamily="34" charset="0"/>
                        </a:rPr>
                        <a:t>Täidetud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dirty="0">
                          <a:solidFill>
                            <a:srgbClr val="000000"/>
                          </a:solidFill>
                          <a:effectLst/>
                          <a:latin typeface="Calibri" panose="020F0502020204030204" pitchFamily="34" charset="0"/>
                        </a:rPr>
                        <a:t>Täitmata</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000" b="1" i="0" u="none" strike="noStrike" dirty="0">
                          <a:solidFill>
                            <a:srgbClr val="000000"/>
                          </a:solidFill>
                          <a:effectLst/>
                          <a:latin typeface="Calibri" panose="020F0502020204030204" pitchFamily="34" charset="0"/>
                        </a:rPr>
                        <a:t>Kokku</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14640138"/>
                  </a:ext>
                </a:extLst>
              </a:tr>
              <a:tr h="190500">
                <a:tc>
                  <a:txBody>
                    <a:bodyPr/>
                    <a:lstStyle/>
                    <a:p>
                      <a:pPr algn="ctr" fontAlgn="t"/>
                      <a:r>
                        <a:rPr lang="et-EE" sz="1000" b="1" i="0" u="none" strike="noStrike" dirty="0">
                          <a:solidFill>
                            <a:srgbClr val="000000"/>
                          </a:solidFill>
                          <a:effectLst/>
                          <a:latin typeface="Calibri" panose="020F0502020204030204" pitchFamily="34" charset="0"/>
                        </a:rPr>
                        <a:t>PTA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t-EE" sz="105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658678"/>
                  </a:ext>
                </a:extLst>
              </a:tr>
              <a:tr h="190500">
                <a:tc>
                  <a:txBody>
                    <a:bodyPr/>
                    <a:lstStyle/>
                    <a:p>
                      <a:pPr algn="ctr" fontAlgn="t"/>
                      <a:r>
                        <a:rPr lang="et-EE" sz="1000" b="1" i="0" u="none" strike="noStrike" dirty="0">
                          <a:solidFill>
                            <a:srgbClr val="000000"/>
                          </a:solidFill>
                          <a:effectLst/>
                          <a:latin typeface="Calibri" panose="020F0502020204030204" pitchFamily="34" charset="0"/>
                        </a:rPr>
                        <a:t>REM</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t-EE" sz="1050" b="0" i="0" u="none" strike="noStrike">
                          <a:solidFill>
                            <a:srgbClr val="000000"/>
                          </a:solidFill>
                          <a:effectLst/>
                          <a:latin typeface="Calibri" panose="020F0502020204030204" pitchFamily="34" charset="0"/>
                        </a:rPr>
                        <a:t>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a:solidFill>
                            <a:srgbClr val="000000"/>
                          </a:solidFill>
                          <a:effectLst/>
                          <a:latin typeface="Calibri" panose="020F0502020204030204"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8117345"/>
                  </a:ext>
                </a:extLst>
              </a:tr>
              <a:tr h="190500">
                <a:tc>
                  <a:txBody>
                    <a:bodyPr/>
                    <a:lstStyle/>
                    <a:p>
                      <a:pPr algn="ctr" fontAlgn="t"/>
                      <a:r>
                        <a:rPr lang="et-EE" sz="1000" b="1" i="0" u="none" strike="noStrike">
                          <a:solidFill>
                            <a:srgbClr val="000000"/>
                          </a:solidFill>
                          <a:effectLst/>
                          <a:latin typeface="Calibri" panose="020F0502020204030204" pitchFamily="34" charset="0"/>
                        </a:rPr>
                        <a:t>PRIA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t-EE" sz="1050" b="0" i="0" u="none" strike="noStrike">
                          <a:solidFill>
                            <a:srgbClr val="000000"/>
                          </a:solidFill>
                          <a:effectLst/>
                          <a:latin typeface="Calibri" panose="020F0502020204030204" pitchFamily="34" charset="0"/>
                        </a:rPr>
                        <a:t>84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a:solidFill>
                            <a:srgbClr val="000000"/>
                          </a:solidFill>
                          <a:effectLst/>
                          <a:latin typeface="Calibri" panose="020F0502020204030204" pitchFamily="34" charset="0"/>
                        </a:rPr>
                        <a:t>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4572857"/>
                  </a:ext>
                </a:extLst>
              </a:tr>
              <a:tr h="190500">
                <a:tc>
                  <a:txBody>
                    <a:bodyPr/>
                    <a:lstStyle/>
                    <a:p>
                      <a:pPr algn="ctr" fontAlgn="t"/>
                      <a:r>
                        <a:rPr lang="et-EE" sz="1000" b="1" i="0" u="none" strike="noStrike">
                          <a:solidFill>
                            <a:srgbClr val="000000"/>
                          </a:solidFill>
                          <a:effectLst/>
                          <a:latin typeface="Calibri" panose="020F0502020204030204" pitchFamily="34" charset="0"/>
                        </a:rPr>
                        <a:t>METK</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t-EE" sz="105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2038977"/>
                  </a:ext>
                </a:extLst>
              </a:tr>
              <a:tr h="190500">
                <a:tc>
                  <a:txBody>
                    <a:bodyPr/>
                    <a:lstStyle/>
                    <a:p>
                      <a:pPr algn="ctr" fontAlgn="t"/>
                      <a:r>
                        <a:rPr lang="et-EE" sz="1000" b="1" i="0" u="none" strike="noStrike">
                          <a:solidFill>
                            <a:srgbClr val="000000"/>
                          </a:solidFill>
                          <a:effectLst/>
                          <a:latin typeface="Calibri" panose="020F0502020204030204" pitchFamily="34" charset="0"/>
                        </a:rPr>
                        <a:t>LABRIS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t-EE" sz="105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1959024"/>
                  </a:ext>
                </a:extLst>
              </a:tr>
              <a:tr h="200025">
                <a:tc>
                  <a:txBody>
                    <a:bodyPr/>
                    <a:lstStyle/>
                    <a:p>
                      <a:pPr algn="ctr" fontAlgn="t"/>
                      <a:r>
                        <a:rPr lang="et-EE" sz="1000" b="1" i="0" u="none" strike="noStrike" dirty="0">
                          <a:solidFill>
                            <a:srgbClr val="000000"/>
                          </a:solidFill>
                          <a:effectLst/>
                          <a:latin typeface="Calibri" panose="020F0502020204030204" pitchFamily="34" charset="0"/>
                        </a:rPr>
                        <a:t>Maa-amet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t-EE" sz="105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663858"/>
                  </a:ext>
                </a:extLst>
              </a:tr>
              <a:tr h="200025">
                <a:tc>
                  <a:txBody>
                    <a:bodyPr/>
                    <a:lstStyle/>
                    <a:p>
                      <a:pPr algn="ctr" fontAlgn="t"/>
                      <a:r>
                        <a:rPr lang="et-EE" sz="1000" b="1" i="0" u="none" strike="noStrike">
                          <a:solidFill>
                            <a:srgbClr val="000000"/>
                          </a:solidFill>
                          <a:effectLst/>
                          <a:latin typeface="Calibri" panose="020F0502020204030204" pitchFamily="34" charset="0"/>
                        </a:rPr>
                        <a:t>Kokku</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t-EE" sz="1050" b="0" i="0" u="none" strike="noStrike">
                          <a:solidFill>
                            <a:srgbClr val="000000"/>
                          </a:solidFill>
                          <a:effectLst/>
                          <a:latin typeface="Calibri" panose="020F050202020403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105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105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403911"/>
                  </a:ext>
                </a:extLst>
              </a:tr>
            </a:tbl>
          </a:graphicData>
        </a:graphic>
      </p:graphicFrame>
    </p:spTree>
    <p:extLst>
      <p:ext uri="{BB962C8B-B14F-4D97-AF65-F5344CB8AC3E}">
        <p14:creationId xmlns:p14="http://schemas.microsoft.com/office/powerpoint/2010/main" val="2420676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06BCF33-1A2A-0F94-889E-477E9E5DE6FF}"/>
              </a:ext>
            </a:extLst>
          </p:cNvPr>
          <p:cNvSpPr>
            <a:spLocks noGrp="1"/>
          </p:cNvSpPr>
          <p:nvPr>
            <p:ph type="title"/>
          </p:nvPr>
        </p:nvSpPr>
        <p:spPr>
          <a:xfrm>
            <a:off x="224175" y="227012"/>
            <a:ext cx="11748877" cy="1143514"/>
          </a:xfrm>
        </p:spPr>
        <p:txBody>
          <a:bodyPr vert="horz" lIns="91440" tIns="45720" rIns="91440" bIns="45720" rtlCol="0" anchor="ctr">
            <a:noAutofit/>
          </a:bodyPr>
          <a:lstStyle/>
          <a:p>
            <a:pPr algn="ctr" defTabSz="458343"/>
            <a:r>
              <a:rPr lang="et-EE" sz="4800" dirty="0">
                <a:solidFill>
                  <a:srgbClr val="0000CC"/>
                </a:solidFill>
                <a:latin typeface="Aino Headline" panose="020B0303040504020204" pitchFamily="34" charset="0"/>
                <a:ea typeface="+mn-ea"/>
                <a:cs typeface="+mn-cs"/>
              </a:rPr>
              <a:t> RUUMIINFO DIGIPÖÖRDE EESMÄRGID TEEMADE KAUPA</a:t>
            </a:r>
          </a:p>
        </p:txBody>
      </p:sp>
      <p:sp>
        <p:nvSpPr>
          <p:cNvPr id="3" name="Sisu kohatäide 2">
            <a:extLst>
              <a:ext uri="{FF2B5EF4-FFF2-40B4-BE49-F238E27FC236}">
                <a16:creationId xmlns:a16="http://schemas.microsoft.com/office/drawing/2014/main" id="{C025A331-F292-22DE-A593-7AE2DC46F7EB}"/>
              </a:ext>
            </a:extLst>
          </p:cNvPr>
          <p:cNvSpPr>
            <a:spLocks noGrp="1"/>
          </p:cNvSpPr>
          <p:nvPr>
            <p:ph idx="1"/>
          </p:nvPr>
        </p:nvSpPr>
        <p:spPr>
          <a:xfrm>
            <a:off x="838152" y="1520420"/>
            <a:ext cx="11465673" cy="5179168"/>
          </a:xfrm>
        </p:spPr>
        <p:txBody>
          <a:bodyPr vert="horz" lIns="91440" tIns="45720" rIns="91440" bIns="45720" rtlCol="0" anchor="t">
            <a:normAutofit/>
          </a:bodyPr>
          <a:lstStyle/>
          <a:p>
            <a:pPr marL="342900" indent="-342900"/>
            <a:r>
              <a:rPr lang="et-EE" sz="2400" dirty="0"/>
              <a:t>Kaasaegsete 2D ja 3D maa- ja </a:t>
            </a:r>
            <a:r>
              <a:rPr lang="et-EE" sz="2400" b="1" dirty="0"/>
              <a:t>ruumiandmete ja -teenuste tagamine </a:t>
            </a:r>
            <a:r>
              <a:rPr lang="et-EE" sz="2400" dirty="0"/>
              <a:t>kvaliteetse elukeskkonna ja regionaalarengu toetamiseks.</a:t>
            </a:r>
            <a:endParaRPr lang="et-EE" sz="2400" dirty="0">
              <a:cs typeface="Calibri"/>
            </a:endParaRPr>
          </a:p>
          <a:p>
            <a:pPr marL="342900" indent="-342900"/>
            <a:r>
              <a:rPr lang="et-EE" sz="2400" b="1" dirty="0">
                <a:ea typeface="Calibri"/>
                <a:cs typeface="Calibri"/>
              </a:rPr>
              <a:t>Mõttelaadi pööre</a:t>
            </a:r>
            <a:r>
              <a:rPr lang="et-EE" sz="2400" dirty="0">
                <a:ea typeface="Calibri"/>
                <a:cs typeface="Calibri"/>
              </a:rPr>
              <a:t> kaardilahendustest tehisintellekti ja digitaalsete kaksikuteni.</a:t>
            </a:r>
          </a:p>
          <a:p>
            <a:pPr marL="0" indent="0">
              <a:lnSpc>
                <a:spcPct val="100000"/>
              </a:lnSpc>
              <a:buNone/>
            </a:pPr>
            <a:r>
              <a:rPr lang="et-EE" sz="2000" b="1" dirty="0">
                <a:ea typeface="Calibri"/>
                <a:cs typeface="Calibri"/>
              </a:rPr>
              <a:t>Eesmärgid teemade kaupa:</a:t>
            </a:r>
          </a:p>
          <a:p>
            <a:pPr>
              <a:lnSpc>
                <a:spcPct val="100000"/>
              </a:lnSpc>
              <a:buNone/>
            </a:pPr>
            <a:r>
              <a:rPr lang="et-EE" sz="2000" b="1" dirty="0">
                <a:ea typeface="Calibri"/>
                <a:cs typeface="Calibri"/>
              </a:rPr>
              <a:t>RI</a:t>
            </a:r>
            <a:r>
              <a:rPr lang="et-EE" sz="2000" b="1" dirty="0">
                <a:cs typeface="Calibri"/>
              </a:rPr>
              <a:t>-3D:</a:t>
            </a:r>
            <a:r>
              <a:rPr lang="et-EE" sz="2000" dirty="0">
                <a:ea typeface="+mn-lt"/>
                <a:cs typeface="+mn-lt"/>
              </a:rPr>
              <a:t> Viia ellu tegevusplaan </a:t>
            </a:r>
            <a:r>
              <a:rPr lang="et-EE" sz="2000" b="1" dirty="0">
                <a:ea typeface="+mn-lt"/>
                <a:cs typeface="+mn-lt"/>
              </a:rPr>
              <a:t>3D lahenduste</a:t>
            </a:r>
            <a:r>
              <a:rPr lang="et-EE" sz="2000" dirty="0">
                <a:ea typeface="+mn-lt"/>
                <a:cs typeface="+mn-lt"/>
              </a:rPr>
              <a:t> laiapõhjaliseks kasutuselevõtuks.</a:t>
            </a:r>
            <a:endParaRPr lang="en-US" sz="2000" dirty="0">
              <a:cs typeface="Calibri"/>
            </a:endParaRPr>
          </a:p>
          <a:p>
            <a:pPr>
              <a:lnSpc>
                <a:spcPct val="100000"/>
              </a:lnSpc>
              <a:buNone/>
            </a:pPr>
            <a:r>
              <a:rPr lang="et-EE" sz="2000" b="1" dirty="0">
                <a:cs typeface="Calibri"/>
              </a:rPr>
              <a:t>AKS: </a:t>
            </a:r>
            <a:r>
              <a:rPr lang="et-EE" sz="2000" dirty="0">
                <a:cs typeface="Calibri"/>
              </a:rPr>
              <a:t>Luua </a:t>
            </a:r>
            <a:r>
              <a:rPr lang="et-EE" sz="2000" b="1" dirty="0">
                <a:cs typeface="Calibri"/>
              </a:rPr>
              <a:t>Aadresside ja kohanimede süsteem</a:t>
            </a:r>
            <a:r>
              <a:rPr lang="et-EE" sz="2000" dirty="0">
                <a:cs typeface="Calibri"/>
              </a:rPr>
              <a:t>, objektide </a:t>
            </a:r>
            <a:r>
              <a:rPr lang="et-EE" sz="2000" dirty="0" err="1">
                <a:cs typeface="Calibri"/>
              </a:rPr>
              <a:t>leitavuse</a:t>
            </a:r>
            <a:r>
              <a:rPr lang="et-EE" sz="2000" dirty="0">
                <a:cs typeface="Calibri"/>
              </a:rPr>
              <a:t> tagamiseks.</a:t>
            </a:r>
            <a:endParaRPr lang="en-US" sz="2000" dirty="0">
              <a:cs typeface="Calibri"/>
            </a:endParaRPr>
          </a:p>
          <a:p>
            <a:pPr>
              <a:lnSpc>
                <a:spcPct val="100000"/>
              </a:lnSpc>
              <a:buNone/>
            </a:pPr>
            <a:r>
              <a:rPr lang="et-EE" sz="2000" b="1" dirty="0">
                <a:cs typeface="Calibri"/>
              </a:rPr>
              <a:t>KASK: </a:t>
            </a:r>
            <a:r>
              <a:rPr lang="et-EE" sz="2000" dirty="0">
                <a:ea typeface="+mn-lt"/>
                <a:cs typeface="+mn-lt"/>
              </a:rPr>
              <a:t>Kaasajastada </a:t>
            </a:r>
            <a:r>
              <a:rPr lang="et-EE" sz="2000" b="1" dirty="0" err="1">
                <a:ea typeface="+mn-lt"/>
                <a:cs typeface="+mn-lt"/>
              </a:rPr>
              <a:t>kaugseire</a:t>
            </a:r>
            <a:r>
              <a:rPr lang="et-EE" sz="2000" b="1" dirty="0">
                <a:ea typeface="+mn-lt"/>
                <a:cs typeface="+mn-lt"/>
              </a:rPr>
              <a:t> </a:t>
            </a:r>
            <a:r>
              <a:rPr lang="et-EE" sz="2000" b="1" dirty="0" err="1">
                <a:ea typeface="+mn-lt"/>
                <a:cs typeface="+mn-lt"/>
              </a:rPr>
              <a:t>analüütika</a:t>
            </a:r>
            <a:r>
              <a:rPr lang="et-EE" sz="2000" b="1" dirty="0">
                <a:ea typeface="+mn-lt"/>
                <a:cs typeface="+mn-lt"/>
              </a:rPr>
              <a:t>- ja andmelevituse platvorm</a:t>
            </a:r>
            <a:r>
              <a:rPr lang="et-EE" sz="2000" dirty="0">
                <a:cs typeface="Calibri"/>
              </a:rPr>
              <a:t>.</a:t>
            </a:r>
          </a:p>
          <a:p>
            <a:pPr>
              <a:lnSpc>
                <a:spcPct val="100000"/>
              </a:lnSpc>
              <a:buNone/>
            </a:pPr>
            <a:r>
              <a:rPr lang="et-EE" sz="2000" b="1" dirty="0">
                <a:cs typeface="Calibri"/>
              </a:rPr>
              <a:t>MTP: </a:t>
            </a:r>
            <a:r>
              <a:rPr lang="et-EE" sz="2000" dirty="0">
                <a:cs typeface="Calibri"/>
              </a:rPr>
              <a:t>Katastriüksuste </a:t>
            </a:r>
            <a:r>
              <a:rPr lang="et-EE" sz="2000" b="1" dirty="0">
                <a:cs typeface="Calibri"/>
              </a:rPr>
              <a:t>piiriandmete automatiseerimine ja 3D lahenduse</a:t>
            </a:r>
            <a:r>
              <a:rPr lang="et-EE" sz="2000" dirty="0">
                <a:cs typeface="Calibri"/>
              </a:rPr>
              <a:t> kasutuselevõtt omandihalduseks.</a:t>
            </a:r>
            <a:endParaRPr lang="et-EE" dirty="0"/>
          </a:p>
          <a:p>
            <a:pPr>
              <a:lnSpc>
                <a:spcPct val="100000"/>
              </a:lnSpc>
              <a:buNone/>
            </a:pPr>
            <a:r>
              <a:rPr lang="et-EE" sz="2000" b="1" dirty="0">
                <a:cs typeface="Calibri"/>
              </a:rPr>
              <a:t>MAPIS: Maaparanduse</a:t>
            </a:r>
            <a:r>
              <a:rPr lang="et-EE" sz="2000" b="1" dirty="0">
                <a:ea typeface="+mn-lt"/>
                <a:cs typeface="+mn-lt"/>
              </a:rPr>
              <a:t> infosüsteem</a:t>
            </a:r>
            <a:r>
              <a:rPr lang="et-EE" sz="2000" dirty="0">
                <a:ea typeface="+mn-lt"/>
                <a:cs typeface="+mn-lt"/>
              </a:rPr>
              <a:t> toimib MARU ühtse teenusena (sh kasutab ühtset 2D/3D kaarti).</a:t>
            </a:r>
            <a:endParaRPr lang="et-EE" sz="2000" dirty="0">
              <a:cs typeface="Calibri"/>
            </a:endParaRPr>
          </a:p>
          <a:p>
            <a:pPr>
              <a:lnSpc>
                <a:spcPct val="100000"/>
              </a:lnSpc>
              <a:buNone/>
            </a:pPr>
            <a:r>
              <a:rPr lang="et-EE" sz="2000" b="1" dirty="0">
                <a:cs typeface="Calibri"/>
              </a:rPr>
              <a:t>E-EP: E-ehituse platvormi funktsionaalsuse laiendamine </a:t>
            </a:r>
            <a:r>
              <a:rPr lang="et-EE" sz="2000" dirty="0">
                <a:cs typeface="Calibri"/>
              </a:rPr>
              <a:t>tootlikkuse tõusuks ja rohepöörde elluviimiseks. </a:t>
            </a:r>
          </a:p>
          <a:p>
            <a:pPr>
              <a:lnSpc>
                <a:spcPct val="100000"/>
              </a:lnSpc>
              <a:buNone/>
            </a:pPr>
            <a:r>
              <a:rPr lang="et-EE" sz="2000" b="1" dirty="0">
                <a:cs typeface="Calibri"/>
              </a:rPr>
              <a:t>PLANIS: Täisdigitaalse planeeringu menetlemine</a:t>
            </a:r>
            <a:r>
              <a:rPr lang="et-EE" sz="2000" dirty="0">
                <a:cs typeface="Calibri"/>
              </a:rPr>
              <a:t> kvaliteetse elukeskkonna arengu võimaldamiseks.</a:t>
            </a:r>
          </a:p>
        </p:txBody>
      </p:sp>
    </p:spTree>
    <p:extLst>
      <p:ext uri="{BB962C8B-B14F-4D97-AF65-F5344CB8AC3E}">
        <p14:creationId xmlns:p14="http://schemas.microsoft.com/office/powerpoint/2010/main" val="678024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u kohatäide 10"/>
          <p:cNvGraphicFramePr>
            <a:graphicFrameLocks noGrp="1"/>
          </p:cNvGraphicFramePr>
          <p:nvPr>
            <p:ph idx="1"/>
          </p:nvPr>
        </p:nvGraphicFramePr>
        <p:xfrm>
          <a:off x="0" y="10026"/>
          <a:ext cx="12190564" cy="6873179"/>
        </p:xfrm>
        <a:graphic>
          <a:graphicData uri="http://schemas.openxmlformats.org/drawingml/2006/table">
            <a:tbl>
              <a:tblPr firstRow="1" firstCol="1" bandRow="1"/>
              <a:tblGrid>
                <a:gridCol w="5697523">
                  <a:extLst>
                    <a:ext uri="{9D8B030D-6E8A-4147-A177-3AD203B41FA5}">
                      <a16:colId xmlns:a16="http://schemas.microsoft.com/office/drawing/2014/main" val="1078582206"/>
                    </a:ext>
                  </a:extLst>
                </a:gridCol>
                <a:gridCol w="3673649">
                  <a:extLst>
                    <a:ext uri="{9D8B030D-6E8A-4147-A177-3AD203B41FA5}">
                      <a16:colId xmlns:a16="http://schemas.microsoft.com/office/drawing/2014/main" val="540222432"/>
                    </a:ext>
                  </a:extLst>
                </a:gridCol>
                <a:gridCol w="2819392">
                  <a:extLst>
                    <a:ext uri="{9D8B030D-6E8A-4147-A177-3AD203B41FA5}">
                      <a16:colId xmlns:a16="http://schemas.microsoft.com/office/drawing/2014/main" val="89925652"/>
                    </a:ext>
                  </a:extLst>
                </a:gridCol>
              </a:tblGrid>
              <a:tr h="190500">
                <a:tc gridSpan="3">
                  <a:txBody>
                    <a:bodyPr/>
                    <a:lstStyle/>
                    <a:p>
                      <a:pPr>
                        <a:lnSpc>
                          <a:spcPct val="107000"/>
                        </a:lnSpc>
                        <a:spcAft>
                          <a:spcPts val="0"/>
                        </a:spcAft>
                      </a:pPr>
                      <a:r>
                        <a:rPr lang="et-EE" sz="1100" b="1" kern="1200" dirty="0">
                          <a:solidFill>
                            <a:srgbClr val="0000FF"/>
                          </a:solidFill>
                          <a:effectLst/>
                          <a:latin typeface="+mn-lt"/>
                          <a:ea typeface="Calibri"/>
                          <a:cs typeface="Times New Roman"/>
                        </a:rPr>
                        <a:t> Maa-amet/ </a:t>
                      </a:r>
                      <a:r>
                        <a:rPr lang="et-EE" sz="1100" b="0" i="0" u="none" strike="noStrike" kern="1200" noProof="0" dirty="0">
                          <a:solidFill>
                            <a:srgbClr val="0000FF"/>
                          </a:solidFill>
                          <a:effectLst/>
                        </a:rPr>
                        <a:t>Ruumiinfo 3D-pööre reaalaja digitaalkaksikute võimaldamiseks </a:t>
                      </a:r>
                      <a:r>
                        <a:rPr lang="et-EE" sz="1100" b="1" i="0" u="none" strike="noStrike" kern="1200" noProof="0" dirty="0">
                          <a:solidFill>
                            <a:srgbClr val="0000FF"/>
                          </a:solidFill>
                          <a:effectLst/>
                        </a:rPr>
                        <a:t>(RI-3D)</a:t>
                      </a:r>
                      <a:r>
                        <a:rPr lang="et-EE" sz="1100" b="0" i="0" u="none" strike="noStrike" kern="1200" noProof="0" dirty="0">
                          <a:solidFill>
                            <a:srgbClr val="0000FF"/>
                          </a:solidFill>
                          <a:effectLst/>
                        </a:rPr>
                        <a:t> / 8,8 M / </a:t>
                      </a:r>
                      <a:r>
                        <a:rPr lang="et-EE" sz="1100" b="1" i="0" u="none" strike="noStrike" kern="1200" noProof="0" dirty="0">
                          <a:solidFill>
                            <a:srgbClr val="0000FF"/>
                          </a:solidFill>
                          <a:effectLst/>
                        </a:rPr>
                        <a:t>18 kuu taotlus: 900 000€ </a:t>
                      </a:r>
                      <a:endParaRPr lang="en-GB" sz="1100" b="1" kern="1200" dirty="0">
                        <a:solidFill>
                          <a:srgbClr val="0000FF"/>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495637">
                <a:tc gridSpan="2">
                  <a:txBody>
                    <a:bodyPr/>
                    <a:lstStyle/>
                    <a:p>
                      <a:pPr marL="0" marR="0" lvl="0" indent="0" algn="l" rtl="0" eaLnBrk="1" fontAlgn="auto" latinLnBrk="0" hangingPunct="1">
                        <a:lnSpc>
                          <a:spcPct val="107000"/>
                        </a:lnSpc>
                        <a:spcBef>
                          <a:spcPts val="0"/>
                        </a:spcBef>
                        <a:spcAft>
                          <a:spcPts val="0"/>
                        </a:spcAft>
                        <a:buClrTx/>
                        <a:buSzTx/>
                        <a:buFontTx/>
                        <a:buNone/>
                      </a:pPr>
                      <a:r>
                        <a:rPr lang="et-EE" sz="1100" b="1" dirty="0">
                          <a:solidFill>
                            <a:srgbClr val="0000FF"/>
                          </a:solidFill>
                          <a:effectLst/>
                          <a:latin typeface="+mn-lt"/>
                          <a:ea typeface="Calibri"/>
                          <a:cs typeface="Times New Roman"/>
                        </a:rPr>
                        <a:t> 1. </a:t>
                      </a:r>
                      <a:r>
                        <a:rPr lang="et-EE" sz="1100" b="1" kern="1200" dirty="0">
                          <a:solidFill>
                            <a:srgbClr val="0000FF"/>
                          </a:solidFill>
                          <a:effectLst/>
                          <a:latin typeface="+mn-lt"/>
                          <a:ea typeface="Calibri"/>
                          <a:cs typeface="Times New Roman"/>
                        </a:rPr>
                        <a:t>Probleem </a:t>
                      </a:r>
                      <a:r>
                        <a:rPr lang="et-EE" sz="1100" b="0" kern="1200" dirty="0">
                          <a:solidFill>
                            <a:schemeClr val="tx1"/>
                          </a:solidFill>
                          <a:effectLst/>
                          <a:latin typeface="+mn-lt"/>
                          <a:ea typeface="+mn-ea"/>
                          <a:cs typeface="+mn-cs"/>
                        </a:rPr>
                        <a:t>Riigi- ja ärisektori vajadused, mille teenindamine eeldaks 3D</a:t>
                      </a:r>
                      <a:r>
                        <a:rPr lang="et-EE" sz="1100" b="0" kern="1200" baseline="0" dirty="0">
                          <a:solidFill>
                            <a:schemeClr val="tx1"/>
                          </a:solidFill>
                          <a:effectLst/>
                          <a:latin typeface="+mn-lt"/>
                          <a:ea typeface="+mn-ea"/>
                          <a:cs typeface="+mn-cs"/>
                        </a:rPr>
                        <a:t>-</a:t>
                      </a:r>
                      <a:r>
                        <a:rPr lang="et-EE" sz="1100" b="0" kern="1200" dirty="0">
                          <a:solidFill>
                            <a:schemeClr val="tx1"/>
                          </a:solidFill>
                          <a:effectLst/>
                          <a:latin typeface="+mn-lt"/>
                          <a:ea typeface="+mn-ea"/>
                          <a:cs typeface="+mn-cs"/>
                        </a:rPr>
                        <a:t>andmestikke, on rahuldamata</a:t>
                      </a:r>
                      <a:r>
                        <a:rPr lang="et-EE" sz="1100" kern="1200" dirty="0">
                          <a:solidFill>
                            <a:schemeClr val="tx1"/>
                          </a:solidFill>
                          <a:effectLst/>
                          <a:latin typeface="+mn-lt"/>
                          <a:ea typeface="+mn-ea"/>
                          <a:cs typeface="+mn-cs"/>
                        </a:rPr>
                        <a:t>. Maa-ameti 3D-andmete</a:t>
                      </a:r>
                      <a:r>
                        <a:rPr lang="et-EE" sz="1100" kern="1200" baseline="0" dirty="0">
                          <a:solidFill>
                            <a:schemeClr val="tx1"/>
                          </a:solidFill>
                          <a:effectLst/>
                          <a:latin typeface="+mn-lt"/>
                          <a:ea typeface="+mn-ea"/>
                          <a:cs typeface="+mn-cs"/>
                        </a:rPr>
                        <a:t> kättesaadavaks tegemise võimekus on ebapiisav. </a:t>
                      </a:r>
                      <a:r>
                        <a:rPr lang="et-EE" sz="1100" kern="1200" dirty="0">
                          <a:solidFill>
                            <a:schemeClr val="tx1"/>
                          </a:solidFill>
                          <a:effectLst/>
                          <a:latin typeface="+mn-lt"/>
                          <a:ea typeface="+mn-ea"/>
                          <a:cs typeface="+mn-cs"/>
                        </a:rPr>
                        <a:t>Olemasolev </a:t>
                      </a:r>
                      <a:r>
                        <a:rPr lang="et-EE" sz="1100" b="0" kern="1200" dirty="0">
                          <a:solidFill>
                            <a:schemeClr val="tx1"/>
                          </a:solidFill>
                          <a:effectLst/>
                          <a:latin typeface="+mn-lt"/>
                          <a:ea typeface="Calibri"/>
                          <a:cs typeface="Times New Roman"/>
                        </a:rPr>
                        <a:t>kaarditeenuste taristu ja tehnoloogia on </a:t>
                      </a:r>
                      <a:r>
                        <a:rPr lang="et-EE" sz="1100" b="0" kern="1200" baseline="0" dirty="0">
                          <a:solidFill>
                            <a:schemeClr val="tx1"/>
                          </a:solidFill>
                          <a:effectLst/>
                          <a:latin typeface="+mn-lt"/>
                          <a:ea typeface="Calibri"/>
                          <a:cs typeface="Times New Roman"/>
                        </a:rPr>
                        <a:t>vananenud, ühe arendajaga lukustatud ja sel puudub 3D võimekus. Puudub teenuste ligipääsetavuseks vajalik lihtne taaskasutatav teekonna (mass)arvutus ja ruumiinfo koostoimemudel.</a:t>
                      </a:r>
                      <a:endParaRPr lang="en-GB" sz="1100" b="0" kern="1200" dirty="0">
                        <a:solidFill>
                          <a:schemeClr val="tx1"/>
                        </a:solidFill>
                        <a:effectLst/>
                        <a:latin typeface="+mn-lt"/>
                        <a:ea typeface="Calibri"/>
                        <a:cs typeface="Times New Roman"/>
                      </a:endParaRPr>
                    </a:p>
                    <a:p>
                      <a:pPr>
                        <a:lnSpc>
                          <a:spcPct val="107000"/>
                        </a:lnSpc>
                        <a:spcAft>
                          <a:spcPts val="0"/>
                        </a:spcAft>
                      </a:pPr>
                      <a:r>
                        <a:rPr lang="et-EE" sz="1100" b="1" dirty="0">
                          <a:solidFill>
                            <a:srgbClr val="0000FF"/>
                          </a:solidFill>
                          <a:effectLst/>
                          <a:latin typeface="+mn-lt"/>
                          <a:ea typeface="Calibri"/>
                          <a:cs typeface="Times New Roman"/>
                        </a:rPr>
                        <a:t>1.1 RES IKT/Arendusprojekti eesmärk:</a:t>
                      </a:r>
                      <a:r>
                        <a:rPr lang="et-EE" sz="1100" dirty="0">
                          <a:solidFill>
                            <a:srgbClr val="0000FF"/>
                          </a:solidFill>
                          <a:effectLst/>
                          <a:latin typeface="+mn-lt"/>
                          <a:ea typeface="Calibri"/>
                          <a:cs typeface="Times New Roman"/>
                        </a:rPr>
                        <a:t>  </a:t>
                      </a:r>
                      <a:r>
                        <a:rPr lang="et-EE" sz="1100" b="1" i="0" u="none" strike="noStrike" noProof="0" dirty="0">
                          <a:solidFill>
                            <a:schemeClr val="tx1"/>
                          </a:solidFill>
                          <a:effectLst/>
                        </a:rPr>
                        <a:t>Viia ellu tegevusplaan 3D lahenduste laiapõhjaliseks kasutuselevõtuks</a:t>
                      </a:r>
                      <a:r>
                        <a:rPr lang="et-EE" sz="1100" dirty="0">
                          <a:solidFill>
                            <a:schemeClr val="tx1"/>
                          </a:solidFill>
                          <a:effectLst/>
                          <a:latin typeface="+mn-lt"/>
                          <a:ea typeface="Calibri"/>
                          <a:cs typeface="Times New Roman"/>
                        </a:rPr>
                        <a:t>, sh digikaksikute võimaldamiseks ja 2D/</a:t>
                      </a:r>
                      <a:r>
                        <a:rPr lang="et-EE" sz="1100" b="1" dirty="0">
                          <a:solidFill>
                            <a:schemeClr val="tx1"/>
                          </a:solidFill>
                          <a:effectLst/>
                          <a:latin typeface="+mn-lt"/>
                          <a:ea typeface="Calibri"/>
                          <a:cs typeface="Times New Roman"/>
                        </a:rPr>
                        <a:t>3D võimekusega</a:t>
                      </a:r>
                      <a:r>
                        <a:rPr lang="et-EE" sz="1100" dirty="0">
                          <a:solidFill>
                            <a:schemeClr val="tx1"/>
                          </a:solidFill>
                          <a:effectLst/>
                          <a:latin typeface="+mn-lt"/>
                          <a:ea typeface="Calibri"/>
                          <a:cs typeface="Times New Roman"/>
                        </a:rPr>
                        <a:t> veebikaardi kasutajaliides ja teenused (sh teekonnarvutus). Luua ruuminfo koostoimemudel tootmisest levituseni.</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t-EE" sz="1100" b="1" kern="1200" baseline="0" dirty="0">
                          <a:solidFill>
                            <a:srgbClr val="0000FF"/>
                          </a:solidFill>
                          <a:effectLst/>
                          <a:latin typeface="+mn-lt"/>
                          <a:ea typeface="Calibri"/>
                          <a:cs typeface="Times New Roman"/>
                        </a:rPr>
                        <a:t>1.2 </a:t>
                      </a:r>
                      <a:r>
                        <a:rPr lang="et-EE" sz="1100" b="1" kern="1200" baseline="0" dirty="0" err="1">
                          <a:solidFill>
                            <a:srgbClr val="0000FF"/>
                          </a:solidFill>
                          <a:effectLst/>
                          <a:latin typeface="+mn-lt"/>
                          <a:ea typeface="Calibri"/>
                          <a:cs typeface="Times New Roman"/>
                        </a:rPr>
                        <a:t>RESi</a:t>
                      </a:r>
                      <a:r>
                        <a:rPr lang="et-EE" sz="1100" b="1" kern="1200" baseline="0" dirty="0">
                          <a:solidFill>
                            <a:srgbClr val="0000FF"/>
                          </a:solidFill>
                          <a:effectLst/>
                          <a:latin typeface="+mn-lt"/>
                          <a:ea typeface="Calibri"/>
                          <a:cs typeface="Times New Roman"/>
                        </a:rPr>
                        <a:t> lisataotlusega seos</a:t>
                      </a:r>
                      <a:endParaRPr lang="et-EE" sz="1100" b="1" kern="1200" dirty="0">
                        <a:solidFill>
                          <a:srgbClr val="0000FF"/>
                        </a:solidFill>
                        <a:effectLst/>
                        <a:latin typeface="+mn-lt"/>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t-EE" sz="1100" b="1" kern="1200" baseline="0" dirty="0">
                          <a:solidFill>
                            <a:srgbClr val="0000FF"/>
                          </a:solidFill>
                          <a:effectLst/>
                          <a:latin typeface="+mn-lt"/>
                          <a:ea typeface="Calibri"/>
                          <a:cs typeface="Times New Roman"/>
                        </a:rPr>
                        <a:t>1.3 Mitterahastamise tagajärg</a:t>
                      </a:r>
                      <a:r>
                        <a:rPr lang="et-EE" sz="1100" b="0" kern="1200" baseline="0" dirty="0">
                          <a:solidFill>
                            <a:schemeClr val="tx1"/>
                          </a:solidFill>
                          <a:effectLst/>
                          <a:latin typeface="+mn-lt"/>
                          <a:ea typeface="Calibri"/>
                          <a:cs typeface="Times New Roman"/>
                        </a:rPr>
                        <a:t>: Riigile oluliste 3D ruumiandmeteenuste ja ühtse kaardiplatvormi jätkuv puudus mõjutab kõiki riigi valdkondi alates planeerimis-, ehitus- ja arendustegevusi, elukeskkonna kvaliteeti, riigi turvalisust ja ka Eesti e-riigi tulevikku ja mainet. Jätkub ruumiandmete ja -teenuste dubleerimine.</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dirty="0">
                          <a:solidFill>
                            <a:srgbClr val="0000FF"/>
                          </a:solidFill>
                          <a:effectLst/>
                          <a:latin typeface="+mn-lt"/>
                          <a:ea typeface="Calibri"/>
                          <a:cs typeface="Times New Roman"/>
                        </a:rPr>
                        <a:t>1.4  Panustab arengukava suundadesse: </a:t>
                      </a:r>
                      <a:r>
                        <a:rPr lang="et-EE" sz="1100" b="0" kern="1200" dirty="0">
                          <a:solidFill>
                            <a:schemeClr val="tx1"/>
                          </a:solidFill>
                          <a:effectLst/>
                          <a:latin typeface="+mn-lt"/>
                          <a:ea typeface="Calibri"/>
                          <a:cs typeface="Times New Roman"/>
                        </a:rPr>
                        <a:t>„Digiühiskonna arengukava 2030“ panustamine: </a:t>
                      </a:r>
                      <a:endParaRPr lang="et-EE" sz="1100" b="0" kern="1200" dirty="0">
                        <a:solidFill>
                          <a:schemeClr val="tx1"/>
                        </a:solidFill>
                        <a:effectLst/>
                        <a:latin typeface="+mn-lt"/>
                        <a:ea typeface="Calibri" panose="020F0502020204030204" pitchFamily="34" charset="0"/>
                        <a:cs typeface="Times New Roman" panose="02020603050405020304" pitchFamily="18" charset="0"/>
                      </a:endParaRPr>
                    </a:p>
                    <a:p>
                      <a:r>
                        <a:rPr lang="et-EE" sz="1100" b="0" kern="1200" dirty="0">
                          <a:solidFill>
                            <a:schemeClr val="tx1"/>
                          </a:solidFill>
                          <a:effectLst/>
                          <a:latin typeface="+mn-lt"/>
                          <a:cs typeface="Times New Roman"/>
                        </a:rPr>
                        <a:t>- Andmemajanduse ökosüsteemi osa, mis lubab ruumiandmeid vahetada ja taaskasutada.</a:t>
                      </a:r>
                    </a:p>
                    <a:p>
                      <a:r>
                        <a:rPr lang="et-EE" sz="1100" b="0" kern="1200" dirty="0">
                          <a:solidFill>
                            <a:schemeClr val="tx1"/>
                          </a:solidFill>
                          <a:effectLst/>
                          <a:latin typeface="+mn-lt"/>
                          <a:cs typeface="Times New Roman"/>
                        </a:rPr>
                        <a:t>- Andmepõhiste otsuste tegemist toetav töövahend. </a:t>
                      </a:r>
                    </a:p>
                    <a:p>
                      <a:r>
                        <a:rPr lang="et-EE" sz="1100" b="0" kern="1200" dirty="0">
                          <a:solidFill>
                            <a:schemeClr val="tx1"/>
                          </a:solidFill>
                          <a:effectLst/>
                          <a:latin typeface="+mn-lt"/>
                          <a:cs typeface="Times New Roman"/>
                        </a:rPr>
                        <a:t>- Kasutajate vajadusest lähtuva andmekorralduse  süsteemi üks põhielement.</a:t>
                      </a:r>
                      <a:endParaRPr lang="en-US" sz="1300" dirty="0">
                        <a:solidFill>
                          <a:schemeClr val="tx1"/>
                        </a:solidFill>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193596">
                <a:tc>
                  <a:txBody>
                    <a:bodyPr/>
                    <a:lstStyle/>
                    <a:p>
                      <a:pPr>
                        <a:lnSpc>
                          <a:spcPct val="107000"/>
                        </a:lnSpc>
                        <a:spcAft>
                          <a:spcPts val="0"/>
                        </a:spcAft>
                      </a:pPr>
                      <a:r>
                        <a:rPr lang="et-EE" sz="1100" b="1" dirty="0">
                          <a:solidFill>
                            <a:srgbClr val="0000FF"/>
                          </a:solidFill>
                          <a:effectLst/>
                          <a:latin typeface="+mn-lt"/>
                          <a:ea typeface="Times New Roman" panose="02020603050405020304" pitchFamily="18" charset="0"/>
                          <a:cs typeface="Times New Roman"/>
                        </a:rPr>
                        <a:t>2. Hetkeolukord</a:t>
                      </a:r>
                    </a:p>
                    <a:p>
                      <a:pPr marL="171450" indent="-171450">
                        <a:lnSpc>
                          <a:spcPct val="107000"/>
                        </a:lnSpc>
                        <a:spcAft>
                          <a:spcPts val="0"/>
                        </a:spcAft>
                        <a:buFont typeface="Arial" panose="020B0604020202020204" pitchFamily="34" charset="0"/>
                        <a:buChar char="•"/>
                      </a:pPr>
                      <a:r>
                        <a:rPr lang="et-EE" sz="1100" b="0" baseline="0" dirty="0">
                          <a:solidFill>
                            <a:schemeClr val="tx1"/>
                          </a:solidFill>
                          <a:effectLst/>
                          <a:latin typeface="+mn-lt"/>
                          <a:ea typeface="Times New Roman" panose="02020603050405020304" pitchFamily="18" charset="0"/>
                          <a:cs typeface="Times New Roman"/>
                        </a:rPr>
                        <a:t>Valminud on </a:t>
                      </a:r>
                      <a:r>
                        <a:rPr lang="et-EE" sz="1100" b="0" baseline="0" dirty="0">
                          <a:solidFill>
                            <a:schemeClr val="tx1"/>
                          </a:solidFill>
                          <a:effectLst/>
                          <a:latin typeface="+mn-lt"/>
                          <a:ea typeface="Times New Roman" panose="02020603050405020304" pitchFamily="18" charset="0"/>
                          <a:cs typeface="Times New Roman"/>
                          <a:hlinkClick r:id="rId3"/>
                        </a:rPr>
                        <a:t>Geo3D ärianalüüs,</a:t>
                      </a:r>
                      <a:r>
                        <a:rPr lang="et-EE" sz="1100" b="0" baseline="0" dirty="0">
                          <a:solidFill>
                            <a:schemeClr val="tx1"/>
                          </a:solidFill>
                          <a:effectLst/>
                          <a:latin typeface="+mn-lt"/>
                          <a:ea typeface="Times New Roman" panose="02020603050405020304" pitchFamily="18" charset="0"/>
                          <a:cs typeface="Times New Roman"/>
                        </a:rPr>
                        <a:t> mille raames analüüsiti andmehõive, kaardistamise, </a:t>
                      </a:r>
                      <a:r>
                        <a:rPr lang="et-EE" sz="1100" b="0" baseline="0" dirty="0" err="1">
                          <a:solidFill>
                            <a:schemeClr val="tx1"/>
                          </a:solidFill>
                          <a:effectLst/>
                          <a:latin typeface="+mn-lt"/>
                          <a:ea typeface="Times New Roman" panose="02020603050405020304" pitchFamily="18" charset="0"/>
                          <a:cs typeface="Times New Roman"/>
                        </a:rPr>
                        <a:t>tootestamise</a:t>
                      </a:r>
                      <a:r>
                        <a:rPr lang="et-EE" sz="1100" b="0" baseline="0" dirty="0">
                          <a:solidFill>
                            <a:schemeClr val="tx1"/>
                          </a:solidFill>
                          <a:effectLst/>
                          <a:latin typeface="+mn-lt"/>
                          <a:ea typeface="Times New Roman" panose="02020603050405020304" pitchFamily="18" charset="0"/>
                          <a:cs typeface="Times New Roman"/>
                        </a:rPr>
                        <a:t> ja avalikustamise äriprotsesse ning tarkvaralahendusi AS-IS ja TO-BE vaadetes.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dirty="0">
                          <a:solidFill>
                            <a:schemeClr val="tx1"/>
                          </a:solidFill>
                          <a:effectLst/>
                          <a:latin typeface="+mn-lt"/>
                          <a:ea typeface="+mn-ea"/>
                          <a:cs typeface="+mn-cs"/>
                        </a:rPr>
                        <a:t>Avalikus sektoris on paralleelselt kasutusel erinevad,</a:t>
                      </a:r>
                      <a:r>
                        <a:rPr lang="et-EE" sz="1100" kern="1200" baseline="0" dirty="0">
                          <a:solidFill>
                            <a:schemeClr val="tx1"/>
                          </a:solidFill>
                          <a:effectLst/>
                          <a:latin typeface="+mn-lt"/>
                          <a:ea typeface="+mn-ea"/>
                          <a:cs typeface="+mn-cs"/>
                        </a:rPr>
                        <a:t> omavahel halvasti ühilduvad tehnoloogiad.</a:t>
                      </a:r>
                      <a:endParaRPr lang="et-EE" sz="1100" kern="1200" dirty="0">
                        <a:solidFill>
                          <a:schemeClr val="tx1"/>
                        </a:solidFill>
                        <a:effectLst/>
                        <a:latin typeface="+mn-lt"/>
                        <a:ea typeface="+mn-ea"/>
                        <a:cs typeface="+mn-cs"/>
                      </a:endParaRPr>
                    </a:p>
                    <a:p>
                      <a:pPr marL="171450" marR="0" lvl="0" indent="-171450" algn="l">
                        <a:lnSpc>
                          <a:spcPct val="107000"/>
                        </a:lnSpc>
                        <a:spcBef>
                          <a:spcPts val="0"/>
                        </a:spcBef>
                        <a:spcAft>
                          <a:spcPts val="0"/>
                        </a:spcAft>
                        <a:buClrTx/>
                        <a:buSzTx/>
                        <a:buFont typeface="Arial" panose="020B0604020202020204" pitchFamily="34" charset="0"/>
                        <a:buChar char="•"/>
                      </a:pPr>
                      <a:r>
                        <a:rPr lang="et-EE" sz="1100" b="0" i="0" u="none" strike="noStrike" kern="1200" baseline="0" noProof="0" dirty="0">
                          <a:solidFill>
                            <a:schemeClr val="tx1"/>
                          </a:solidFill>
                          <a:effectLst/>
                          <a:latin typeface="Calibri"/>
                        </a:rPr>
                        <a:t>Olemasolev  ruumiandmeteenuste baastaristu on tehnoloogiliselt vananenud. </a:t>
                      </a:r>
                      <a:endParaRPr lang="et-EE" sz="1100" kern="1200" baseline="0" dirty="0">
                        <a:solidFill>
                          <a:schemeClr val="tx1"/>
                        </a:solidFill>
                        <a:effectLst/>
                        <a:latin typeface="+mn-lt"/>
                        <a:ea typeface="+mn-ea"/>
                        <a:cs typeface="+mn-cs"/>
                      </a:endParaRPr>
                    </a:p>
                    <a:p>
                      <a:pPr marL="171450" marR="0" lvl="0" indent="-171450" algn="l">
                        <a:lnSpc>
                          <a:spcPct val="107000"/>
                        </a:lnSpc>
                        <a:spcBef>
                          <a:spcPts val="0"/>
                        </a:spcBef>
                        <a:spcAft>
                          <a:spcPts val="0"/>
                        </a:spcAft>
                        <a:buClrTx/>
                        <a:buSzTx/>
                        <a:buFont typeface="Arial" panose="020B0604020202020204" pitchFamily="34" charset="0"/>
                        <a:buChar char="•"/>
                      </a:pPr>
                      <a:r>
                        <a:rPr lang="et-EE" sz="1100" b="0" i="0" u="none" strike="noStrike" kern="1200" baseline="0" noProof="0" dirty="0">
                          <a:solidFill>
                            <a:schemeClr val="tx1"/>
                          </a:solidFill>
                          <a:effectLst/>
                          <a:latin typeface="Calibri"/>
                        </a:rPr>
                        <a:t>Kaardiserveri tarkvara on lukustatud ühe arendajaga, sellel puudub 3D-andmete kuvamise tugi.</a:t>
                      </a:r>
                    </a:p>
                    <a:p>
                      <a:pPr marL="171450" marR="0" lvl="0" indent="-171450" algn="l">
                        <a:lnSpc>
                          <a:spcPct val="107000"/>
                        </a:lnSpc>
                        <a:spcBef>
                          <a:spcPts val="0"/>
                        </a:spcBef>
                        <a:spcAft>
                          <a:spcPts val="0"/>
                        </a:spcAft>
                        <a:buClrTx/>
                        <a:buSzTx/>
                        <a:buFont typeface="Arial" panose="020B0604020202020204" pitchFamily="34" charset="0"/>
                        <a:buChar char="•"/>
                      </a:pPr>
                      <a:r>
                        <a:rPr lang="et-EE" sz="1100" b="0" i="0" u="none" strike="noStrike" kern="1200" baseline="0" noProof="0" dirty="0">
                          <a:solidFill>
                            <a:schemeClr val="tx1"/>
                          </a:solidFill>
                          <a:effectLst/>
                          <a:latin typeface="Calibri"/>
                        </a:rPr>
                        <a:t>Tervikpildi puudumise tõttu ei räägi osapooled ühist keelt ja kulutavad ressurssi andmete töötlemisele ja analüüsimisele. </a:t>
                      </a:r>
                    </a:p>
                    <a:p>
                      <a:pPr marL="171450" marR="0" lvl="0" indent="-171450" algn="l">
                        <a:lnSpc>
                          <a:spcPct val="107000"/>
                        </a:lnSpc>
                        <a:spcBef>
                          <a:spcPts val="0"/>
                        </a:spcBef>
                        <a:spcAft>
                          <a:spcPts val="0"/>
                        </a:spcAft>
                        <a:buClrTx/>
                        <a:buSzTx/>
                        <a:buFont typeface="Arial" panose="020B0604020202020204" pitchFamily="34" charset="0"/>
                        <a:buChar char="•"/>
                      </a:pPr>
                      <a:r>
                        <a:rPr lang="et-EE" sz="1100" kern="1200" baseline="0" dirty="0">
                          <a:solidFill>
                            <a:schemeClr val="tx1"/>
                          </a:solidFill>
                          <a:effectLst/>
                          <a:latin typeface="+mn-lt"/>
                          <a:ea typeface="+mn-ea"/>
                          <a:cs typeface="+mn-cs"/>
                        </a:rPr>
                        <a:t>Turu-uuringu </a:t>
                      </a:r>
                      <a:r>
                        <a:rPr lang="et-EE" sz="1100" kern="1200" baseline="0" dirty="0" err="1">
                          <a:solidFill>
                            <a:schemeClr val="tx1"/>
                          </a:solidFill>
                          <a:effectLst/>
                          <a:latin typeface="+mn-lt"/>
                          <a:ea typeface="+mn-ea"/>
                          <a:cs typeface="+mn-cs"/>
                        </a:rPr>
                        <a:t>persoona</a:t>
                      </a:r>
                      <a:r>
                        <a:rPr lang="et-EE" sz="1100" kern="1200" baseline="0" dirty="0">
                          <a:solidFill>
                            <a:schemeClr val="tx1"/>
                          </a:solidFill>
                          <a:effectLst/>
                          <a:latin typeface="+mn-lt"/>
                          <a:ea typeface="+mn-ea"/>
                          <a:cs typeface="+mn-cs"/>
                        </a:rPr>
                        <a:t>-intervjuude järgi soovijad kasutajad kvaliteetsest asukohaotsingust liikuda edasi teekonnaotsingusse, mida riigil ei ole moodulina olemas. </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baseline="0" dirty="0" err="1">
                          <a:solidFill>
                            <a:schemeClr val="tx1"/>
                          </a:solidFill>
                          <a:effectLst/>
                          <a:latin typeface="+mn-lt"/>
                          <a:ea typeface="Times New Roman" panose="02020603050405020304" pitchFamily="18" charset="0"/>
                          <a:cs typeface="Times New Roman"/>
                        </a:rPr>
                        <a:t>MaRusse</a:t>
                      </a:r>
                      <a:r>
                        <a:rPr lang="et-EE" sz="1100" b="0" baseline="0" dirty="0">
                          <a:solidFill>
                            <a:schemeClr val="tx1"/>
                          </a:solidFill>
                          <a:effectLst/>
                          <a:latin typeface="+mn-lt"/>
                          <a:ea typeface="Times New Roman" panose="02020603050405020304" pitchFamily="18" charset="0"/>
                          <a:cs typeface="Times New Roman"/>
                        </a:rPr>
                        <a:t> liituvad </a:t>
                      </a:r>
                      <a:r>
                        <a:rPr lang="et-EE" sz="1100" b="0" baseline="0" dirty="0" err="1">
                          <a:solidFill>
                            <a:schemeClr val="tx1"/>
                          </a:solidFill>
                          <a:effectLst/>
                          <a:latin typeface="+mn-lt"/>
                          <a:ea typeface="Times New Roman" panose="02020603050405020304" pitchFamily="18" charset="0"/>
                          <a:cs typeface="Times New Roman"/>
                        </a:rPr>
                        <a:t>infosüsteemid</a:t>
                      </a:r>
                      <a:r>
                        <a:rPr lang="et-EE" sz="1100" b="0" baseline="0" dirty="0">
                          <a:solidFill>
                            <a:schemeClr val="tx1"/>
                          </a:solidFill>
                          <a:effectLst/>
                          <a:latin typeface="+mn-lt"/>
                          <a:ea typeface="Times New Roman" panose="02020603050405020304" pitchFamily="18" charset="0"/>
                          <a:cs typeface="Times New Roman"/>
                        </a:rPr>
                        <a:t> ei ole </a:t>
                      </a:r>
                      <a:r>
                        <a:rPr lang="et-EE" sz="1100" b="0" baseline="0" dirty="0" err="1">
                          <a:solidFill>
                            <a:schemeClr val="tx1"/>
                          </a:solidFill>
                          <a:effectLst/>
                          <a:latin typeface="+mn-lt"/>
                          <a:ea typeface="Times New Roman" panose="02020603050405020304" pitchFamily="18" charset="0"/>
                          <a:cs typeface="Times New Roman"/>
                        </a:rPr>
                        <a:t>koostoimelised</a:t>
                      </a:r>
                      <a:r>
                        <a:rPr lang="et-EE" sz="1100" b="0" baseline="0" dirty="0">
                          <a:solidFill>
                            <a:schemeClr val="tx1"/>
                          </a:solidFill>
                          <a:effectLst/>
                          <a:latin typeface="+mn-lt"/>
                          <a:ea typeface="Times New Roman" panose="02020603050405020304" pitchFamily="18" charset="0"/>
                          <a:cs typeface="Times New Roman"/>
                        </a:rPr>
                        <a:t>, koos 3D-ga vajavad uuendamist 2D-andmeteenused ja tarkvaralahendused  (EHR, PLANIS, ETAK, MTP, </a:t>
                      </a:r>
                      <a:r>
                        <a:rPr lang="et-EE" sz="1100" b="0" baseline="0" dirty="0" err="1">
                          <a:solidFill>
                            <a:schemeClr val="tx1"/>
                          </a:solidFill>
                          <a:effectLst/>
                          <a:latin typeface="+mn-lt"/>
                          <a:ea typeface="Times New Roman" panose="02020603050405020304" pitchFamily="18" charset="0"/>
                          <a:cs typeface="Times New Roman"/>
                        </a:rPr>
                        <a:t>ortofotod</a:t>
                      </a:r>
                      <a:r>
                        <a:rPr lang="et-EE" sz="1100" b="0" baseline="0" dirty="0">
                          <a:solidFill>
                            <a:schemeClr val="tx1"/>
                          </a:solidFill>
                          <a:effectLst/>
                          <a:latin typeface="+mn-lt"/>
                          <a:ea typeface="Times New Roman" panose="02020603050405020304" pitchFamily="18" charset="0"/>
                          <a:cs typeface="Times New Roman"/>
                        </a:rPr>
                        <a:t>, AKS).</a:t>
                      </a:r>
                      <a:endParaRPr lang="et-EE" sz="1100" b="0" dirty="0">
                        <a:solidFill>
                          <a:schemeClr val="tx1"/>
                        </a:solidFill>
                        <a:effectLst/>
                        <a:latin typeface="+mn-lt"/>
                        <a:ea typeface="Times New Roman" panose="02020603050405020304" pitchFamily="18" charset="0"/>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3. Tulemus </a:t>
                      </a:r>
                      <a:endParaRPr lang="et-EE" sz="1100" b="1" kern="1200" dirty="0">
                        <a:solidFill>
                          <a:srgbClr val="0000FF"/>
                        </a:solidFill>
                        <a:effectLst/>
                        <a:latin typeface="+mn-lt"/>
                        <a:ea typeface="Times New Roman" panose="02020603050405020304" pitchFamily="18"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et-EE" sz="1100" kern="1200" baseline="0" dirty="0">
                          <a:solidFill>
                            <a:schemeClr val="tx1"/>
                          </a:solidFill>
                          <a:effectLst/>
                          <a:latin typeface="+mn-lt"/>
                          <a:ea typeface="Calibri"/>
                          <a:cs typeface="Times New Roman"/>
                        </a:rPr>
                        <a:t>Loodud on X-GIS 2 ja EHR 3D kaksik lahendustele baseeruv </a:t>
                      </a:r>
                      <a:r>
                        <a:rPr lang="et-EE" sz="1100" b="0" i="0" u="none" strike="noStrike" kern="1200" baseline="0" noProof="0" dirty="0">
                          <a:solidFill>
                            <a:schemeClr val="tx1"/>
                          </a:solidFill>
                          <a:effectLst/>
                          <a:latin typeface="Calibri"/>
                        </a:rPr>
                        <a:t>taaskasutatav, 2D/3D võimekusega ja teekonnaotsinguga, ühtse kasutaja-kogemuse ja -liidesega </a:t>
                      </a:r>
                      <a:r>
                        <a:rPr lang="et-EE" sz="1100" b="0" i="0" u="none" strike="noStrike" kern="1200" baseline="0" noProof="0" dirty="0" err="1">
                          <a:solidFill>
                            <a:schemeClr val="tx1"/>
                          </a:solidFill>
                          <a:effectLst/>
                          <a:latin typeface="Calibri"/>
                        </a:rPr>
                        <a:t>WebGIS</a:t>
                      </a:r>
                      <a:r>
                        <a:rPr lang="et-EE" sz="1100" b="0" i="0" u="none" strike="noStrike" kern="1200" baseline="0" noProof="0" dirty="0">
                          <a:solidFill>
                            <a:schemeClr val="tx1"/>
                          </a:solidFill>
                          <a:effectLst/>
                          <a:latin typeface="Calibri"/>
                        </a:rPr>
                        <a:t> tarkvara koos teenusplatvormiga.</a:t>
                      </a:r>
                    </a:p>
                    <a:p>
                      <a:pPr marL="171450" lvl="0" indent="-171450">
                        <a:lnSpc>
                          <a:spcPct val="107000"/>
                        </a:lnSpc>
                        <a:spcAft>
                          <a:spcPts val="0"/>
                        </a:spcAft>
                        <a:buFont typeface="Arial" panose="020B0604020202020204" pitchFamily="34" charset="0"/>
                        <a:buChar char="•"/>
                      </a:pPr>
                      <a:r>
                        <a:rPr lang="et-EE" sz="1100" kern="1200" baseline="0" dirty="0">
                          <a:solidFill>
                            <a:schemeClr val="tx1"/>
                          </a:solidFill>
                          <a:effectLst/>
                          <a:latin typeface="+mn-lt"/>
                          <a:ea typeface="Calibri"/>
                          <a:cs typeface="Times New Roman"/>
                        </a:rPr>
                        <a:t>Tarkvara vastab koostööpartnerite vajadustele , IT arenduse nõuetele  ja on avatud lähtekoodiga.  </a:t>
                      </a:r>
                      <a:endParaRPr lang="et-EE" dirty="0"/>
                    </a:p>
                    <a:p>
                      <a:pPr marL="171450" lvl="0" indent="-171450">
                        <a:lnSpc>
                          <a:spcPct val="107000"/>
                        </a:lnSpc>
                        <a:spcAft>
                          <a:spcPts val="0"/>
                        </a:spcAft>
                        <a:buFont typeface="Arial" panose="020B0604020202020204" pitchFamily="34" charset="0"/>
                        <a:buChar char="•"/>
                      </a:pPr>
                      <a:r>
                        <a:rPr lang="et-EE" sz="1100" kern="1200" baseline="0" dirty="0">
                          <a:solidFill>
                            <a:schemeClr val="tx1"/>
                          </a:solidFill>
                          <a:effectLst/>
                          <a:latin typeface="+mn-lt"/>
                          <a:ea typeface="Calibri"/>
                          <a:cs typeface="Times New Roman"/>
                        </a:rPr>
                        <a:t>On viidud läbi selle arendused ja juurutamine.</a:t>
                      </a:r>
                      <a:endParaRPr lang="et-EE" dirty="0"/>
                    </a:p>
                    <a:p>
                      <a:pPr marL="171450" lvl="0" indent="-171450">
                        <a:lnSpc>
                          <a:spcPct val="107000"/>
                        </a:lnSpc>
                        <a:spcAft>
                          <a:spcPts val="0"/>
                        </a:spcAft>
                        <a:buFont typeface="Arial" panose="020B0604020202020204" pitchFamily="34" charset="0"/>
                        <a:buChar char="•"/>
                      </a:pPr>
                      <a:r>
                        <a:rPr lang="et-EE" sz="1100" kern="1200" baseline="0" dirty="0">
                          <a:solidFill>
                            <a:schemeClr val="tx1"/>
                          </a:solidFill>
                          <a:effectLst/>
                          <a:latin typeface="+mn-lt"/>
                          <a:ea typeface="Calibri"/>
                          <a:cs typeface="Times New Roman"/>
                        </a:rPr>
                        <a:t>On kokkulepped ja plaan selle laiemaks kasutuselevõtuks.</a:t>
                      </a:r>
                    </a:p>
                    <a:p>
                      <a:pPr marL="171450" lvl="0" indent="-171450">
                        <a:lnSpc>
                          <a:spcPct val="107000"/>
                        </a:lnSpc>
                        <a:spcAft>
                          <a:spcPts val="0"/>
                        </a:spcAft>
                        <a:buFont typeface="Arial" panose="020B0604020202020204" pitchFamily="34" charset="0"/>
                        <a:buChar char="•"/>
                      </a:pPr>
                      <a:r>
                        <a:rPr lang="et-EE" sz="1100" b="0" i="0" u="none" strike="noStrike" kern="1200" baseline="0" noProof="0" dirty="0">
                          <a:solidFill>
                            <a:schemeClr val="tx1"/>
                          </a:solidFill>
                          <a:effectLst/>
                          <a:latin typeface="Calibri"/>
                        </a:rPr>
                        <a:t>Loodud on valdkondi ühendav ruumiinfo toimemudel, mis võimaldab rakendada </a:t>
                      </a:r>
                      <a:r>
                        <a:rPr lang="et-EE" sz="1100" b="0" i="0" u="none" strike="noStrike" kern="1200" baseline="0" noProof="0" dirty="0" err="1">
                          <a:solidFill>
                            <a:schemeClr val="tx1"/>
                          </a:solidFill>
                          <a:effectLst/>
                          <a:latin typeface="Calibri"/>
                        </a:rPr>
                        <a:t>AI-d</a:t>
                      </a:r>
                      <a:r>
                        <a:rPr lang="et-EE" sz="1100" b="0" i="0" u="none" strike="noStrike" kern="1200" baseline="0" noProof="0" dirty="0">
                          <a:solidFill>
                            <a:schemeClr val="tx1"/>
                          </a:solidFill>
                          <a:effectLst/>
                          <a:latin typeface="Calibri"/>
                        </a:rPr>
                        <a:t>.</a:t>
                      </a:r>
                      <a:endParaRPr lang="et-EE" sz="1100" kern="1200" baseline="0" dirty="0">
                        <a:solidFill>
                          <a:schemeClr val="tx1"/>
                        </a:solidFill>
                        <a:effectLst/>
                        <a:latin typeface="+mn-lt"/>
                        <a:cs typeface="Times New Roman"/>
                      </a:endParaRPr>
                    </a:p>
                    <a:p>
                      <a:pPr marL="171450" lvl="0" indent="-171450">
                        <a:lnSpc>
                          <a:spcPct val="107000"/>
                        </a:lnSpc>
                        <a:spcAft>
                          <a:spcPts val="0"/>
                        </a:spcAft>
                        <a:buFont typeface="Arial" panose="020B0604020202020204" pitchFamily="34" charset="0"/>
                        <a:buChar char="•"/>
                      </a:pPr>
                      <a:r>
                        <a:rPr lang="et-EE" sz="1100" b="0" i="0" u="none" strike="noStrike" kern="1200" baseline="0" noProof="0" dirty="0">
                          <a:solidFill>
                            <a:schemeClr val="tx1"/>
                          </a:solidFill>
                          <a:effectLst/>
                          <a:latin typeface="Calibri"/>
                        </a:rPr>
                        <a:t>Ruumiinfo ühe kliki kaugusel kogu inimese elukaare vältel.</a:t>
                      </a:r>
                      <a:endParaRPr lang="et-EE" sz="1100" kern="1200" baseline="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4. Mõju </a:t>
                      </a:r>
                      <a:r>
                        <a:rPr lang="et-EE" sz="1100" kern="1200" dirty="0">
                          <a:solidFill>
                            <a:srgbClr val="0000FF"/>
                          </a:solidFill>
                          <a:effectLst/>
                          <a:latin typeface="+mn-lt"/>
                          <a:ea typeface="Times New Roman" panose="02020603050405020304" pitchFamily="18" charset="0"/>
                          <a:cs typeface="Times New Roman"/>
                        </a:rPr>
                        <a:t>(saavutatav peale RES IKT rakendumist / arendusprojekti lõppu ehk kuni 5 aasta jooksul)</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Mõju ja tasuvusanalüüsid tehakse esimese detailanalüüsi koosseisus.</a:t>
                      </a:r>
                    </a:p>
                    <a:p>
                      <a:pPr marL="171450" indent="-171450">
                        <a:lnSpc>
                          <a:spcPct val="107000"/>
                        </a:lnSpc>
                        <a:spcAft>
                          <a:spcPts val="0"/>
                        </a:spcAft>
                        <a:buFont typeface="Arial" panose="020B0604020202020204" pitchFamily="34" charset="0"/>
                        <a:buChar char="•"/>
                      </a:pPr>
                      <a:r>
                        <a:rPr lang="et-EE" sz="1100" b="0" kern="1200" dirty="0">
                          <a:solidFill>
                            <a:schemeClr val="tx1"/>
                          </a:solidFill>
                          <a:effectLst/>
                          <a:latin typeface="+mn-lt"/>
                          <a:ea typeface="Calibri"/>
                          <a:cs typeface="Times New Roman"/>
                        </a:rPr>
                        <a:t>Geo3D realiseerimine on infoühiskonna peamiste suundade arengu eeldus (sündmuspõhisus, kratid, asukohapõhisus, kaasaegne ruumiandmehaldus) 0,5M</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dirty="0">
                          <a:solidFill>
                            <a:schemeClr val="tx1"/>
                          </a:solidFill>
                          <a:effectLst/>
                          <a:latin typeface="+mn-lt"/>
                          <a:ea typeface="Calibri"/>
                          <a:cs typeface="Times New Roman"/>
                        </a:rPr>
                        <a:t>Luuakse eeldused kokkuhoiuks kaarditarkvara litsentsi- ja arenduskuludelt. 0,5M</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1595347">
                <a:tc>
                  <a:txBody>
                    <a:bodyPr/>
                    <a:lstStyle/>
                    <a:p>
                      <a:pPr indent="71755">
                        <a:lnSpc>
                          <a:spcPct val="107000"/>
                        </a:lnSpc>
                        <a:spcAft>
                          <a:spcPts val="0"/>
                        </a:spcAft>
                      </a:pPr>
                      <a:r>
                        <a:rPr lang="et-EE" sz="1100" b="1" kern="1200" dirty="0">
                          <a:solidFill>
                            <a:srgbClr val="0000FF"/>
                          </a:solidFill>
                          <a:effectLst/>
                          <a:latin typeface="+mn-lt"/>
                          <a:ea typeface="Calibri"/>
                          <a:cs typeface="Times New Roman"/>
                        </a:rPr>
                        <a:t>5. Peamised ressursid </a:t>
                      </a:r>
                      <a:endParaRPr lang="en-GB" sz="1100" kern="1200" dirty="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dirty="0">
                          <a:solidFill>
                            <a:schemeClr val="tx1"/>
                          </a:solidFill>
                          <a:effectLst/>
                          <a:latin typeface="+mn-lt"/>
                          <a:ea typeface="Calibri"/>
                          <a:cs typeface="Times New Roman"/>
                        </a:rPr>
                        <a:t>Tooteomanik on Maa-ameti </a:t>
                      </a:r>
                      <a:r>
                        <a:rPr lang="et-EE" sz="1100" b="0" kern="1200" dirty="0" err="1">
                          <a:solidFill>
                            <a:schemeClr val="tx1"/>
                          </a:solidFill>
                          <a:effectLst/>
                          <a:latin typeface="+mn-lt"/>
                          <a:ea typeface="Calibri"/>
                          <a:cs typeface="Times New Roman"/>
                        </a:rPr>
                        <a:t>Geoinformaatika</a:t>
                      </a:r>
                      <a:r>
                        <a:rPr lang="et-EE" sz="1100" b="0" kern="1200" dirty="0">
                          <a:solidFill>
                            <a:schemeClr val="tx1"/>
                          </a:solidFill>
                          <a:effectLst/>
                          <a:latin typeface="+mn-lt"/>
                          <a:ea typeface="Calibri"/>
                          <a:cs typeface="Times New Roman"/>
                        </a:rPr>
                        <a:t> osakond, kes kaasab</a:t>
                      </a:r>
                      <a:r>
                        <a:rPr lang="et-EE" sz="1100" b="0" kern="1200" baseline="0" dirty="0">
                          <a:solidFill>
                            <a:schemeClr val="tx1"/>
                          </a:solidFill>
                          <a:effectLst/>
                          <a:latin typeface="+mn-lt"/>
                          <a:ea typeface="Calibri"/>
                          <a:cs typeface="Times New Roman"/>
                        </a:rPr>
                        <a:t> vajadusel teisi osakondi ja riigiasutusi töörühmadesse ja arenduse läbiviimisse.</a:t>
                      </a:r>
                    </a:p>
                    <a:p>
                      <a:pPr marL="171450" indent="-171450">
                        <a:lnSpc>
                          <a:spcPct val="107000"/>
                        </a:lnSpc>
                        <a:spcAft>
                          <a:spcPts val="0"/>
                        </a:spcAft>
                        <a:buFont typeface="Arial" panose="020B0604020202020204" pitchFamily="34" charset="0"/>
                        <a:buChar char="•"/>
                      </a:pPr>
                      <a:r>
                        <a:rPr lang="et-EE" sz="1100" kern="1200" baseline="0" noProof="0" dirty="0">
                          <a:solidFill>
                            <a:schemeClr val="tx1"/>
                          </a:solidFill>
                          <a:effectLst/>
                          <a:latin typeface="+mn-lt"/>
                          <a:ea typeface="Calibri"/>
                          <a:cs typeface="Times New Roman"/>
                        </a:rPr>
                        <a:t>IT arendusprojekt</a:t>
                      </a:r>
                      <a:r>
                        <a:rPr lang="et-EE" sz="1100" b="0" kern="1200" baseline="0" noProof="0" dirty="0">
                          <a:solidFill>
                            <a:schemeClr val="tx1"/>
                          </a:solidFill>
                          <a:effectLst/>
                          <a:latin typeface="+mn-lt"/>
                          <a:ea typeface="Calibri"/>
                          <a:cs typeface="Times New Roman"/>
                        </a:rPr>
                        <a:t>e</a:t>
                      </a:r>
                      <a:r>
                        <a:rPr lang="et-EE" sz="1100" kern="1200" baseline="0" noProof="0" dirty="0">
                          <a:solidFill>
                            <a:schemeClr val="tx1"/>
                          </a:solidFill>
                          <a:effectLst/>
                          <a:latin typeface="+mn-lt"/>
                          <a:ea typeface="Calibri"/>
                          <a:cs typeface="Times New Roman"/>
                        </a:rPr>
                        <a:t> juhib KEMIT</a:t>
                      </a:r>
                    </a:p>
                    <a:p>
                      <a:pPr marL="171450" lvl="0" indent="-171450">
                        <a:lnSpc>
                          <a:spcPct val="107000"/>
                        </a:lnSpc>
                        <a:spcAft>
                          <a:spcPts val="0"/>
                        </a:spcAft>
                        <a:buFont typeface="Arial" panose="020B0604020202020204" pitchFamily="34" charset="0"/>
                        <a:buChar char="•"/>
                      </a:pPr>
                      <a:r>
                        <a:rPr lang="et-EE" sz="1100" kern="1200" baseline="0" noProof="0" dirty="0">
                          <a:solidFill>
                            <a:schemeClr val="tx1"/>
                          </a:solidFill>
                          <a:effectLst/>
                          <a:latin typeface="+mn-lt"/>
                          <a:ea typeface="Calibri"/>
                          <a:cs typeface="Times New Roman"/>
                        </a:rPr>
                        <a:t>ETAK projektijuht</a:t>
                      </a:r>
                    </a:p>
                    <a:p>
                      <a:pPr marL="171450" lvl="0" indent="-171450">
                        <a:lnSpc>
                          <a:spcPct val="107000"/>
                        </a:lnSpc>
                        <a:spcAft>
                          <a:spcPts val="0"/>
                        </a:spcAft>
                        <a:buFont typeface="Arial" panose="020B0604020202020204" pitchFamily="34" charset="0"/>
                        <a:buChar char="•"/>
                      </a:pPr>
                      <a:r>
                        <a:rPr lang="et-EE" sz="1100" kern="1200" baseline="0" noProof="0" dirty="0">
                          <a:solidFill>
                            <a:schemeClr val="tx1"/>
                          </a:solidFill>
                          <a:effectLst/>
                          <a:latin typeface="+mn-lt"/>
                          <a:ea typeface="Calibri"/>
                          <a:cs typeface="Times New Roman"/>
                        </a:rPr>
                        <a:t>Teekonnaotsingu projektijuht</a:t>
                      </a:r>
                    </a:p>
                    <a:p>
                      <a:pPr marL="171450" indent="-171450">
                        <a:lnSpc>
                          <a:spcPct val="107000"/>
                        </a:lnSpc>
                        <a:spcAft>
                          <a:spcPts val="0"/>
                        </a:spcAft>
                        <a:buFont typeface="Arial" panose="020B0604020202020204" pitchFamily="34" charset="0"/>
                        <a:buChar char="•"/>
                      </a:pPr>
                      <a:r>
                        <a:rPr lang="et-EE" sz="1100" kern="1200" baseline="0" noProof="0" dirty="0">
                          <a:solidFill>
                            <a:schemeClr val="tx1"/>
                          </a:solidFill>
                          <a:effectLst/>
                          <a:latin typeface="+mn-lt"/>
                          <a:ea typeface="Calibri"/>
                          <a:cs typeface="Times New Roman"/>
                        </a:rPr>
                        <a:t>EHR 3D kaksik projektijuht või keegi sellest meeskonnast.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baseline="0" noProof="0" dirty="0">
                          <a:solidFill>
                            <a:schemeClr val="tx1"/>
                          </a:solidFill>
                          <a:effectLst/>
                          <a:latin typeface="+mn-lt"/>
                          <a:ea typeface="Calibri"/>
                          <a:cs typeface="Times New Roman"/>
                        </a:rPr>
                        <a:t>PLANIS projektijuht või keegi sellest meeskonnast.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baseline="0" noProof="0" dirty="0">
                          <a:solidFill>
                            <a:schemeClr val="tx1"/>
                          </a:solidFill>
                          <a:effectLst/>
                          <a:latin typeface="+mn-lt"/>
                          <a:ea typeface="Calibri"/>
                          <a:cs typeface="Times New Roman"/>
                        </a:rPr>
                        <a:t>Maaparanduse projektijuht või keegi sellest meeskonnast.</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eaLnBrk="1" fontAlgn="auto" latinLnBrk="0" hangingPunct="1">
                        <a:lnSpc>
                          <a:spcPct val="107000"/>
                        </a:lnSpc>
                        <a:spcBef>
                          <a:spcPts val="0"/>
                        </a:spcBef>
                        <a:spcAft>
                          <a:spcPts val="0"/>
                        </a:spcAft>
                        <a:buClrTx/>
                        <a:buSzTx/>
                        <a:buFontTx/>
                        <a:buNone/>
                      </a:pPr>
                      <a:r>
                        <a:rPr lang="et-EE" sz="1100" b="1" kern="1200" dirty="0">
                          <a:solidFill>
                            <a:srgbClr val="0000FF"/>
                          </a:solidFill>
                          <a:effectLst/>
                          <a:latin typeface="+mn-lt"/>
                          <a:ea typeface="Calibri"/>
                          <a:cs typeface="Times New Roman"/>
                        </a:rPr>
                        <a:t>6. Tegevused, ajakava, eelarve 8,8 milj </a:t>
                      </a:r>
                      <a:r>
                        <a:rPr lang="et-EE" sz="1100" b="1" i="0" u="none" strike="noStrike" kern="1200" noProof="0" dirty="0">
                          <a:solidFill>
                            <a:schemeClr val="tx1"/>
                          </a:solidFill>
                          <a:effectLst/>
                          <a:latin typeface="+mn-lt"/>
                        </a:rPr>
                        <a:t>sh 2,3 M töökohad </a:t>
                      </a:r>
                      <a:r>
                        <a:rPr lang="et-EE" sz="1100" b="1" kern="1200" dirty="0">
                          <a:solidFill>
                            <a:schemeClr val="tx1"/>
                          </a:solidFill>
                          <a:effectLst/>
                          <a:latin typeface="+mn-lt"/>
                          <a:ea typeface="Calibri"/>
                          <a:cs typeface="Times New Roman"/>
                        </a:rPr>
                        <a:t>2024 olemasolev - </a:t>
                      </a:r>
                      <a:r>
                        <a:rPr lang="et-EE" sz="1100" b="0" kern="1200" dirty="0">
                          <a:solidFill>
                            <a:schemeClr val="tx1"/>
                          </a:solidFill>
                          <a:effectLst/>
                          <a:latin typeface="+mn-lt"/>
                          <a:ea typeface="Calibri"/>
                          <a:cs typeface="Times New Roman"/>
                        </a:rPr>
                        <a:t>kasutajaliidese ja alusteenuste arendus </a:t>
                      </a:r>
                      <a:r>
                        <a:rPr lang="et-EE" sz="1100" b="1" kern="1200" baseline="0" dirty="0">
                          <a:solidFill>
                            <a:schemeClr val="tx1"/>
                          </a:solidFill>
                          <a:effectLst/>
                          <a:latin typeface="+mn-lt"/>
                          <a:ea typeface="Calibri"/>
                          <a:cs typeface="Times New Roman"/>
                        </a:rPr>
                        <a:t>250 000 € </a:t>
                      </a:r>
                      <a:r>
                        <a:rPr lang="et-EE" sz="1100" b="0" kern="1200" baseline="0" dirty="0">
                          <a:solidFill>
                            <a:schemeClr val="tx1"/>
                          </a:solidFill>
                          <a:effectLst/>
                          <a:latin typeface="+mn-lt"/>
                          <a:ea typeface="Calibri"/>
                          <a:cs typeface="Times New Roman"/>
                        </a:rPr>
                        <a:t>(sh 100 000 € B eelarve + </a:t>
                      </a:r>
                      <a:r>
                        <a:rPr lang="et-EE" sz="1100" b="1" kern="1200" dirty="0">
                          <a:solidFill>
                            <a:schemeClr val="tx1"/>
                          </a:solidFill>
                          <a:effectLst/>
                          <a:latin typeface="+mn-lt"/>
                          <a:cs typeface="Times New Roman"/>
                        </a:rPr>
                        <a:t>KLIM DP 150 000 € SF)</a:t>
                      </a:r>
                      <a:r>
                        <a:rPr lang="et-EE" sz="1100" b="0" kern="1200" baseline="0" dirty="0">
                          <a:solidFill>
                            <a:schemeClr val="tx1"/>
                          </a:solidFill>
                          <a:effectLst/>
                          <a:latin typeface="+mn-lt"/>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t-EE" sz="1100" b="1" u="sng" kern="1200" baseline="0" dirty="0">
                          <a:solidFill>
                            <a:schemeClr val="tx1"/>
                          </a:solidFill>
                          <a:effectLst/>
                          <a:latin typeface="+mn-lt"/>
                          <a:ea typeface="Calibri"/>
                          <a:cs typeface="Times New Roman"/>
                        </a:rPr>
                        <a:t>2024-2029</a:t>
                      </a:r>
                      <a:r>
                        <a:rPr lang="et-EE" sz="1100" b="0" u="sng" kern="1200" baseline="0" dirty="0">
                          <a:solidFill>
                            <a:schemeClr val="tx1"/>
                          </a:solidFill>
                          <a:effectLst/>
                          <a:latin typeface="+mn-lt"/>
                          <a:ea typeface="Calibri"/>
                          <a:cs typeface="Times New Roman"/>
                        </a:rPr>
                        <a:t> </a:t>
                      </a:r>
                      <a:r>
                        <a:rPr lang="et-EE" sz="1100" b="1" u="sng" kern="1200" baseline="0" dirty="0">
                          <a:solidFill>
                            <a:schemeClr val="tx1"/>
                          </a:solidFill>
                          <a:effectLst/>
                          <a:latin typeface="+mn-lt"/>
                          <a:ea typeface="Calibri"/>
                          <a:cs typeface="Times New Roman"/>
                        </a:rPr>
                        <a:t>koguvajadus</a:t>
                      </a:r>
                      <a:r>
                        <a:rPr lang="et-EE" sz="1100" b="0" u="sng" kern="1200" baseline="0" dirty="0">
                          <a:solidFill>
                            <a:schemeClr val="tx1"/>
                          </a:solidFill>
                          <a:effectLst/>
                          <a:latin typeface="+mn-lt"/>
                          <a:ea typeface="Calibri"/>
                          <a:cs typeface="Times New Roman"/>
                        </a:rPr>
                        <a:t>/</a:t>
                      </a:r>
                      <a:r>
                        <a:rPr lang="et-EE" sz="1100" b="1" u="sng" kern="1200" baseline="0" dirty="0">
                          <a:solidFill>
                            <a:srgbClr val="0000FF"/>
                          </a:solidFill>
                          <a:effectLst/>
                          <a:latin typeface="+mn-lt"/>
                          <a:ea typeface="Calibri"/>
                          <a:cs typeface="Times New Roman"/>
                        </a:rPr>
                        <a:t>2024-25 vajadus </a:t>
                      </a:r>
                      <a:r>
                        <a:rPr lang="et-EE" sz="1100" b="1" u="sng" kern="1200" baseline="0" dirty="0">
                          <a:solidFill>
                            <a:schemeClr val="tx1"/>
                          </a:solidFill>
                          <a:effectLst/>
                          <a:latin typeface="+mn-lt"/>
                          <a:ea typeface="Calibri"/>
                          <a:cs typeface="Times New Roman"/>
                        </a:rPr>
                        <a:t>(Kõik SF)</a:t>
                      </a:r>
                      <a:endParaRPr lang="et-EE" sz="1100" b="1" u="sng" kern="1200" dirty="0">
                        <a:solidFill>
                          <a:schemeClr val="tx1"/>
                        </a:solidFill>
                        <a:effectLst/>
                        <a:latin typeface="+mn-lt"/>
                        <a:ea typeface="Calibri"/>
                        <a:cs typeface="Times New Roman"/>
                      </a:endParaRPr>
                    </a:p>
                    <a:p>
                      <a:pPr marL="0" marR="0" lvl="0" indent="0" algn="l">
                        <a:lnSpc>
                          <a:spcPct val="107000"/>
                        </a:lnSpc>
                        <a:spcBef>
                          <a:spcPts val="0"/>
                        </a:spcBef>
                        <a:spcAft>
                          <a:spcPts val="0"/>
                        </a:spcAft>
                        <a:buClrTx/>
                        <a:buSzTx/>
                        <a:buFont typeface="Calibri" panose="020B0604020202020204" pitchFamily="34" charset="0"/>
                        <a:buNone/>
                      </a:pPr>
                      <a:r>
                        <a:rPr lang="et-EE" sz="1100" b="1" kern="1200" dirty="0">
                          <a:solidFill>
                            <a:schemeClr val="tx1"/>
                          </a:solidFill>
                          <a:effectLst/>
                          <a:latin typeface="+mn-lt"/>
                          <a:ea typeface="Calibri"/>
                          <a:cs typeface="Times New Roman"/>
                        </a:rPr>
                        <a:t>Teekonnaotsing</a:t>
                      </a:r>
                      <a:r>
                        <a:rPr lang="et-EE" sz="1100" b="0" kern="1200" dirty="0">
                          <a:solidFill>
                            <a:schemeClr val="tx1"/>
                          </a:solidFill>
                          <a:effectLst/>
                          <a:latin typeface="+mn-lt"/>
                          <a:ea typeface="Calibri"/>
                          <a:cs typeface="Times New Roman"/>
                        </a:rPr>
                        <a:t> lahendus </a:t>
                      </a:r>
                      <a:r>
                        <a:rPr lang="et-EE" sz="1100" b="1" kern="1200" dirty="0">
                          <a:solidFill>
                            <a:schemeClr val="tx1"/>
                          </a:solidFill>
                          <a:effectLst/>
                          <a:latin typeface="+mn-lt"/>
                          <a:ea typeface="Calibri"/>
                          <a:cs typeface="Times New Roman"/>
                        </a:rPr>
                        <a:t>2,4 M </a:t>
                      </a:r>
                      <a:r>
                        <a:rPr lang="et-EE" sz="1100" b="1" i="0" u="none" strike="noStrike" kern="1200" noProof="0" dirty="0">
                          <a:solidFill>
                            <a:schemeClr val="tx1"/>
                          </a:solidFill>
                          <a:effectLst/>
                          <a:latin typeface="Calibri"/>
                        </a:rPr>
                        <a:t>€/</a:t>
                      </a:r>
                      <a:r>
                        <a:rPr lang="et-EE" sz="1100" b="1" i="0" u="none" strike="noStrike" kern="1200" noProof="0" dirty="0">
                          <a:solidFill>
                            <a:srgbClr val="0000FF"/>
                          </a:solidFill>
                          <a:effectLst/>
                          <a:latin typeface="Calibri"/>
                        </a:rPr>
                        <a:t>95 000</a:t>
                      </a:r>
                      <a:r>
                        <a:rPr lang="et-EE" sz="1100" b="1" kern="1200" dirty="0">
                          <a:solidFill>
                            <a:srgbClr val="0000FF"/>
                          </a:solidFill>
                          <a:effectLst/>
                          <a:latin typeface="+mn-lt"/>
                          <a:ea typeface="Calibri"/>
                          <a:cs typeface="Times New Roman"/>
                        </a:rPr>
                        <a:t>€ SF</a:t>
                      </a:r>
                      <a:endParaRPr lang="et-EE" sz="1100" b="1" i="0" u="none" strike="noStrike" kern="1200" noProof="0" dirty="0">
                        <a:solidFill>
                          <a:srgbClr val="0000FF"/>
                        </a:solidFill>
                        <a:effectLst/>
                        <a:latin typeface="Calibri"/>
                      </a:endParaRPr>
                    </a:p>
                    <a:p>
                      <a:pPr marL="0" marR="0" lvl="0" indent="0" algn="l" rtl="0" eaLnBrk="1" fontAlgn="auto" latinLnBrk="0" hangingPunct="1">
                        <a:lnSpc>
                          <a:spcPct val="107000"/>
                        </a:lnSpc>
                        <a:spcBef>
                          <a:spcPts val="0"/>
                        </a:spcBef>
                        <a:spcAft>
                          <a:spcPts val="0"/>
                        </a:spcAft>
                        <a:buClrTx/>
                        <a:buSzTx/>
                        <a:buFont typeface="Calibri" panose="020B0604020202020204" pitchFamily="34" charset="0"/>
                        <a:buNone/>
                      </a:pPr>
                      <a:r>
                        <a:rPr lang="et-EE" sz="1100" b="1" kern="1200" dirty="0">
                          <a:solidFill>
                            <a:schemeClr val="tx1"/>
                          </a:solidFill>
                          <a:effectLst/>
                          <a:latin typeface="+mn-lt"/>
                          <a:ea typeface="Calibri"/>
                          <a:cs typeface="Times New Roman"/>
                        </a:rPr>
                        <a:t>PLANIS</a:t>
                      </a:r>
                      <a:r>
                        <a:rPr lang="et-EE" sz="1100" b="0" kern="1200" dirty="0">
                          <a:solidFill>
                            <a:schemeClr val="tx1"/>
                          </a:solidFill>
                          <a:effectLst/>
                          <a:latin typeface="+mn-lt"/>
                          <a:ea typeface="Calibri"/>
                          <a:cs typeface="Times New Roman"/>
                        </a:rPr>
                        <a:t> koostoimemudel KMH, KSH jt  </a:t>
                      </a:r>
                      <a:r>
                        <a:rPr lang="et-EE" sz="1100" b="1" kern="1200" dirty="0">
                          <a:solidFill>
                            <a:schemeClr val="tx1"/>
                          </a:solidFill>
                          <a:effectLst/>
                          <a:latin typeface="+mn-lt"/>
                          <a:ea typeface="Calibri"/>
                          <a:cs typeface="Times New Roman"/>
                        </a:rPr>
                        <a:t>700 000€</a:t>
                      </a:r>
                      <a:r>
                        <a:rPr lang="et-EE" sz="1100" b="1" i="0" u="none" strike="noStrike" kern="1200" noProof="0" dirty="0">
                          <a:solidFill>
                            <a:schemeClr val="tx1"/>
                          </a:solidFill>
                          <a:effectLst/>
                          <a:latin typeface="+mn-lt"/>
                        </a:rPr>
                        <a:t>/</a:t>
                      </a:r>
                      <a:r>
                        <a:rPr lang="et-EE" sz="1100" b="1" i="0" u="none" strike="noStrike" kern="1200" noProof="0" dirty="0">
                          <a:solidFill>
                            <a:srgbClr val="0000FF"/>
                          </a:solidFill>
                          <a:effectLst/>
                          <a:latin typeface="+mn-lt"/>
                        </a:rPr>
                        <a:t>200 000</a:t>
                      </a:r>
                      <a:r>
                        <a:rPr lang="et-EE" sz="1100" b="1" kern="1200" dirty="0">
                          <a:solidFill>
                            <a:srgbClr val="0000FF"/>
                          </a:solidFill>
                          <a:effectLst/>
                          <a:latin typeface="+mn-lt"/>
                          <a:ea typeface="Calibri"/>
                          <a:cs typeface="Times New Roman"/>
                        </a:rPr>
                        <a:t>€ SF</a:t>
                      </a:r>
                      <a:endParaRPr lang="et-EE" sz="1100" b="1" i="0" u="none" strike="noStrike" kern="1200" noProof="0" dirty="0">
                        <a:solidFill>
                          <a:srgbClr val="0000FF"/>
                        </a:solidFill>
                        <a:effectLst/>
                        <a:latin typeface="+mn-lt"/>
                      </a:endParaRPr>
                    </a:p>
                    <a:p>
                      <a:pPr marL="0" marR="0" lvl="0" indent="0" algn="l" rtl="0" eaLnBrk="1" fontAlgn="auto" latinLnBrk="0" hangingPunct="1">
                        <a:lnSpc>
                          <a:spcPct val="107000"/>
                        </a:lnSpc>
                        <a:spcBef>
                          <a:spcPts val="0"/>
                        </a:spcBef>
                        <a:spcAft>
                          <a:spcPts val="0"/>
                        </a:spcAft>
                        <a:buClrTx/>
                        <a:buSzTx/>
                        <a:buFont typeface="Arial" panose="020B0604020202020204" pitchFamily="34" charset="0"/>
                        <a:buNone/>
                      </a:pPr>
                      <a:r>
                        <a:rPr lang="et-EE" sz="1100" b="1" kern="1200" dirty="0">
                          <a:solidFill>
                            <a:schemeClr val="tx1"/>
                          </a:solidFill>
                          <a:effectLst/>
                          <a:latin typeface="+mn-lt"/>
                          <a:ea typeface="Calibri"/>
                          <a:cs typeface="Times New Roman"/>
                        </a:rPr>
                        <a:t>Geo3D</a:t>
                      </a:r>
                      <a:r>
                        <a:rPr lang="et-EE" sz="1100" b="0" kern="1200" dirty="0">
                          <a:solidFill>
                            <a:schemeClr val="tx1"/>
                          </a:solidFill>
                          <a:effectLst/>
                          <a:latin typeface="+mn-lt"/>
                          <a:ea typeface="Calibri"/>
                          <a:cs typeface="Times New Roman"/>
                        </a:rPr>
                        <a:t> platvormi</a:t>
                      </a:r>
                      <a:r>
                        <a:rPr lang="et-EE" sz="1100" b="1" kern="1200" dirty="0">
                          <a:solidFill>
                            <a:schemeClr val="tx1"/>
                          </a:solidFill>
                          <a:effectLst/>
                          <a:latin typeface="+mn-lt"/>
                          <a:ea typeface="Calibri"/>
                          <a:cs typeface="Times New Roman"/>
                        </a:rPr>
                        <a:t> </a:t>
                      </a:r>
                      <a:r>
                        <a:rPr lang="et-EE" sz="1100" b="0" kern="1200" dirty="0">
                          <a:solidFill>
                            <a:schemeClr val="tx1"/>
                          </a:solidFill>
                          <a:effectLst/>
                          <a:latin typeface="+mn-lt"/>
                          <a:ea typeface="Calibri"/>
                          <a:cs typeface="Times New Roman"/>
                        </a:rPr>
                        <a:t>kasutajaliidese ja alusteenuste/toodete arendus </a:t>
                      </a:r>
                      <a:r>
                        <a:rPr lang="et-EE" sz="1100" b="1" kern="1200" dirty="0">
                          <a:solidFill>
                            <a:schemeClr val="tx1"/>
                          </a:solidFill>
                          <a:effectLst/>
                          <a:latin typeface="+mn-lt"/>
                          <a:ea typeface="Calibri"/>
                          <a:cs typeface="Times New Roman"/>
                        </a:rPr>
                        <a:t> 5,7M/ </a:t>
                      </a:r>
                      <a:r>
                        <a:rPr lang="et-EE" sz="1100" b="1" kern="1200" dirty="0">
                          <a:solidFill>
                            <a:srgbClr val="0000FF"/>
                          </a:solidFill>
                          <a:effectLst/>
                          <a:latin typeface="+mn-lt"/>
                          <a:ea typeface="Calibri"/>
                          <a:cs typeface="Times New Roman"/>
                        </a:rPr>
                        <a:t>605 000 (sh töötasu 2in. 105 000) SF</a:t>
                      </a:r>
                    </a:p>
                    <a:p>
                      <a:pPr marL="0" marR="0" lvl="0" indent="0" algn="l" rtl="0" eaLnBrk="1" fontAlgn="auto" latinLnBrk="0" hangingPunct="1">
                        <a:lnSpc>
                          <a:spcPct val="107000"/>
                        </a:lnSpc>
                        <a:spcBef>
                          <a:spcPts val="0"/>
                        </a:spcBef>
                        <a:spcAft>
                          <a:spcPts val="0"/>
                        </a:spcAft>
                        <a:buClrTx/>
                        <a:buSzTx/>
                        <a:buFont typeface="Arial" panose="020B0604020202020204" pitchFamily="34" charset="0"/>
                        <a:buNone/>
                      </a:pPr>
                      <a:r>
                        <a:rPr lang="et-EE" sz="1100" b="1" kern="1200" dirty="0">
                          <a:solidFill>
                            <a:schemeClr val="tx1"/>
                          </a:solidFill>
                          <a:effectLst/>
                          <a:latin typeface="+mn-lt"/>
                          <a:ea typeface="Calibri"/>
                          <a:cs typeface="Times New Roman"/>
                        </a:rPr>
                        <a:t>RI-3D 2024-25 kokku 1,15 M /</a:t>
                      </a:r>
                      <a:r>
                        <a:rPr lang="et-EE" sz="1100" b="1" kern="1200" dirty="0">
                          <a:solidFill>
                            <a:srgbClr val="0000FF"/>
                          </a:solidFill>
                          <a:effectLst/>
                          <a:latin typeface="+mn-lt"/>
                          <a:ea typeface="Calibri"/>
                          <a:cs typeface="Times New Roman"/>
                        </a:rPr>
                        <a:t>sellest 18 kuu taotlus 900K€ SF</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7. Arendusalgatusete eeltingimused</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baseline="0" dirty="0">
                          <a:solidFill>
                            <a:schemeClr val="tx1"/>
                          </a:solidFill>
                          <a:effectLst/>
                          <a:latin typeface="+mn-lt"/>
                          <a:ea typeface="+mn-ea"/>
                          <a:cs typeface="+mn-cs"/>
                        </a:rPr>
                        <a:t>X-GIS ja EHR lähtekoodid on dokumenteeritud ning lisatud e-riigi koodivaramusse. </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baseline="0" dirty="0">
                          <a:solidFill>
                            <a:schemeClr val="tx1"/>
                          </a:solidFill>
                          <a:effectLst/>
                          <a:latin typeface="+mn-lt"/>
                          <a:ea typeface="+mn-ea"/>
                          <a:cs typeface="+mn-cs"/>
                        </a:rPr>
                        <a:t>Raamhanke ja kokkulepete olemasolu. </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373773">
                <a:tc>
                  <a:txBody>
                    <a:bodyPr/>
                    <a:lstStyle/>
                    <a:p>
                      <a:pPr marL="107315" indent="-90170">
                        <a:lnSpc>
                          <a:spcPct val="107000"/>
                        </a:lnSpc>
                        <a:spcAft>
                          <a:spcPts val="0"/>
                        </a:spcAft>
                      </a:pPr>
                      <a:r>
                        <a:rPr lang="et-EE" sz="1100" b="1" dirty="0">
                          <a:solidFill>
                            <a:srgbClr val="0000FF"/>
                          </a:solidFill>
                          <a:effectLst/>
                          <a:latin typeface="+mn-lt"/>
                          <a:ea typeface="Calibri"/>
                          <a:cs typeface="Times New Roman"/>
                        </a:rPr>
                        <a:t>8. Kasutajate grupid, kolmandad osapooled</a:t>
                      </a:r>
                      <a:endParaRPr lang="en-GB" sz="1100" dirty="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dirty="0">
                          <a:solidFill>
                            <a:schemeClr val="tx1"/>
                          </a:solidFill>
                          <a:effectLst/>
                          <a:latin typeface="+mn-lt"/>
                          <a:ea typeface="Calibri"/>
                          <a:cs typeface="Times New Roman"/>
                        </a:rPr>
                        <a:t>Kasusaajateks on</a:t>
                      </a:r>
                      <a:r>
                        <a:rPr lang="et-EE" sz="1100" baseline="0" dirty="0">
                          <a:solidFill>
                            <a:schemeClr val="tx1"/>
                          </a:solidFill>
                          <a:effectLst/>
                          <a:latin typeface="+mn-lt"/>
                          <a:ea typeface="Calibri"/>
                          <a:cs typeface="Times New Roman"/>
                        </a:rPr>
                        <a:t> avalik sektor (tooteomanikud, töötajad) – ligikaudu 100 andmekogu, erasektor – sh logistika ja taristu ettevõtted ja kodanikud /rahvusvaheline üldsus.</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dirty="0">
                          <a:solidFill>
                            <a:schemeClr val="tx1"/>
                          </a:solidFill>
                          <a:effectLst/>
                          <a:latin typeface="+mn-lt"/>
                          <a:ea typeface="+mn-ea"/>
                          <a:cs typeface="+mn-cs"/>
                        </a:rPr>
                        <a:t>Ruumiandmeid sisaldavate riiklike registrite</a:t>
                      </a:r>
                      <a:r>
                        <a:rPr lang="et-EE" sz="1100" kern="1200" baseline="0" dirty="0">
                          <a:solidFill>
                            <a:schemeClr val="tx1"/>
                          </a:solidFill>
                          <a:effectLst/>
                          <a:latin typeface="+mn-lt"/>
                          <a:ea typeface="+mn-ea"/>
                          <a:cs typeface="+mn-cs"/>
                        </a:rPr>
                        <a:t> (maakataster, EHR, planeeringute register, maaparandus jms) </a:t>
                      </a:r>
                      <a:r>
                        <a:rPr lang="et-EE" sz="1100" kern="1200" dirty="0">
                          <a:solidFill>
                            <a:schemeClr val="tx1"/>
                          </a:solidFill>
                          <a:effectLst/>
                          <a:latin typeface="+mn-lt"/>
                          <a:ea typeface="+mn-ea"/>
                          <a:cs typeface="+mn-cs"/>
                        </a:rPr>
                        <a:t> vastutavad ja volitatud töötlejad, kohalikud omavalitsused</a:t>
                      </a:r>
                    </a:p>
                    <a:p>
                      <a:pPr marL="171450" marR="0" lvl="0" indent="-171450" algn="l">
                        <a:lnSpc>
                          <a:spcPct val="107000"/>
                        </a:lnSpc>
                        <a:spcBef>
                          <a:spcPts val="0"/>
                        </a:spcBef>
                        <a:spcAft>
                          <a:spcPts val="0"/>
                        </a:spcAft>
                        <a:buClrTx/>
                        <a:buSzTx/>
                        <a:buFont typeface="Arial" panose="020B0604020202020204" pitchFamily="34" charset="0"/>
                        <a:buChar char="•"/>
                      </a:pPr>
                      <a:r>
                        <a:rPr lang="et-EE" sz="1100" b="0" i="0" u="none" strike="noStrike" kern="1200" noProof="0" dirty="0">
                          <a:solidFill>
                            <a:schemeClr val="tx1"/>
                          </a:solidFill>
                          <a:effectLst/>
                          <a:latin typeface="Calibri"/>
                        </a:rPr>
                        <a:t>Ruumiloome sektor (ehitus, planeerimine, turvalise ja jätkusuutlik loodus- ja elukeskkond </a:t>
                      </a:r>
                      <a:endParaRPr lang="et-EE" sz="1100" dirty="0">
                        <a:solidFill>
                          <a:schemeClr val="tx1"/>
                        </a:solidFill>
                        <a:effectLst/>
                        <a:latin typeface="+mn-lt"/>
                        <a:cs typeface="Times New Roman"/>
                      </a:endParaRPr>
                    </a:p>
                    <a:p>
                      <a:pPr marL="171450" marR="0" lvl="0" indent="-171450" algn="l">
                        <a:lnSpc>
                          <a:spcPct val="107000"/>
                        </a:lnSpc>
                        <a:spcBef>
                          <a:spcPts val="0"/>
                        </a:spcBef>
                        <a:spcAft>
                          <a:spcPts val="0"/>
                        </a:spcAft>
                        <a:buClrTx/>
                        <a:buSzTx/>
                        <a:buFont typeface="Arial" panose="020B0604020202020204" pitchFamily="34" charset="0"/>
                        <a:buChar char="•"/>
                      </a:pPr>
                      <a:r>
                        <a:rPr lang="et-EE" sz="1100" baseline="0" dirty="0">
                          <a:solidFill>
                            <a:schemeClr val="tx1"/>
                          </a:solidFill>
                          <a:effectLst/>
                          <a:latin typeface="+mn-lt"/>
                          <a:ea typeface="Calibri"/>
                          <a:cs typeface="Times New Roman"/>
                        </a:rPr>
                        <a:t>Kohustuslikud üle-</a:t>
                      </a:r>
                      <a:r>
                        <a:rPr lang="et-EE" sz="1100" baseline="0" dirty="0" err="1">
                          <a:solidFill>
                            <a:schemeClr val="tx1"/>
                          </a:solidFill>
                          <a:effectLst/>
                          <a:latin typeface="+mn-lt"/>
                          <a:ea typeface="Calibri"/>
                          <a:cs typeface="Times New Roman"/>
                        </a:rPr>
                        <a:t>euroopalised</a:t>
                      </a:r>
                      <a:r>
                        <a:rPr lang="et-EE" sz="1100" baseline="0" dirty="0">
                          <a:solidFill>
                            <a:schemeClr val="tx1"/>
                          </a:solidFill>
                          <a:effectLst/>
                          <a:latin typeface="+mn-lt"/>
                          <a:ea typeface="Calibri"/>
                          <a:cs typeface="Times New Roman"/>
                        </a:rPr>
                        <a:t> (EL direktiivi INSPIRE portaal) ja avaandmete portaalid.  </a:t>
                      </a:r>
                      <a:endParaRPr lang="et-EE" sz="1100" dirty="0">
                        <a:solidFill>
                          <a:schemeClr val="tx1"/>
                        </a:solidFill>
                        <a:effectLst/>
                        <a:latin typeface="+mn-lt"/>
                        <a:ea typeface="Calibri" panose="020F0502020204030204" pitchFamily="34" charset="0"/>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9. Projekti innovaatilisus</a:t>
                      </a:r>
                      <a:endParaRPr lang="en-GB" sz="1100" b="0" kern="1200" dirty="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Luuakse samas kaardiaknas 2D/3D Eesti loodus- ja elukeskkonna 3D-digitaalmude</a:t>
                      </a:r>
                      <a:r>
                        <a:rPr lang="et-EE" sz="1100" kern="1200" dirty="0">
                          <a:solidFill>
                            <a:srgbClr val="002060"/>
                          </a:solidFill>
                          <a:effectLst/>
                          <a:latin typeface="+mn-lt"/>
                          <a:ea typeface="Calibri"/>
                          <a:cs typeface="Times New Roman"/>
                        </a:rPr>
                        <a:t>lit</a:t>
                      </a:r>
                      <a:r>
                        <a:rPr lang="et-EE" sz="1100" kern="1200" dirty="0">
                          <a:solidFill>
                            <a:schemeClr val="tx1"/>
                          </a:solidFill>
                          <a:effectLst/>
                          <a:latin typeface="+mn-lt"/>
                          <a:ea typeface="Calibri"/>
                          <a:cs typeface="Times New Roman"/>
                        </a:rPr>
                        <a:t>e kuvamise võimekus, Taaskasutatav avaliku lähtekoodiga kasutajaliides.</a:t>
                      </a:r>
                    </a:p>
                    <a:p>
                      <a:pPr marL="171450" lvl="0" indent="-171450">
                        <a:lnSpc>
                          <a:spcPct val="107000"/>
                        </a:lnSpc>
                        <a:spcAft>
                          <a:spcPts val="0"/>
                        </a:spcAft>
                        <a:buFont typeface="Arial" panose="020B0604020202020204" pitchFamily="34" charset="0"/>
                        <a:buChar char="•"/>
                      </a:pPr>
                      <a:r>
                        <a:rPr lang="et-EE" sz="1100" b="0" i="0" u="none" strike="noStrike" kern="1200" noProof="0" dirty="0">
                          <a:solidFill>
                            <a:schemeClr val="tx1"/>
                          </a:solidFill>
                          <a:effectLst/>
                          <a:latin typeface="Calibri"/>
                        </a:rPr>
                        <a:t>Projekti tulemusu on alus reaalaja digitaalsete kaksikute arenguks.</a:t>
                      </a:r>
                      <a:endParaRPr lang="et-EE" sz="1100" b="0" i="0" u="none" strike="noStrike" kern="1200" noProof="0" dirty="0">
                        <a:solidFill>
                          <a:srgbClr val="000000"/>
                        </a:solidFill>
                        <a:effectLst/>
                        <a:latin typeface="Calibri"/>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Uute ruumiandmeteenuste standardite kasutuselevõtt.</a:t>
                      </a:r>
                      <a:endParaRPr lang="en-GB" sz="1100" dirty="0">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10. Jätkusuutlikkus</a:t>
                      </a:r>
                      <a:endParaRPr lang="en-GB" sz="1100" b="0" kern="1200" dirty="0">
                        <a:solidFill>
                          <a:srgbClr val="0000FF"/>
                        </a:solidFill>
                        <a:effectLst/>
                        <a:latin typeface="+mn-lt"/>
                        <a:ea typeface="Calibri"/>
                        <a:cs typeface="Times New Roman"/>
                      </a:endParaRP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u="none" strike="noStrike" kern="1200" baseline="0" dirty="0">
                          <a:solidFill>
                            <a:schemeClr val="tx1"/>
                          </a:solidFill>
                          <a:effectLst/>
                          <a:latin typeface="+mn-lt"/>
                          <a:ea typeface="+mn-ea"/>
                          <a:cs typeface="+mn-cs"/>
                        </a:rPr>
                        <a:t>Maa-ameti ja KeMIT-i eelarves on 2024 aastaks olemas projektiga seotud andmestike ja teenuste pidamise kulud.</a:t>
                      </a:r>
                      <a:r>
                        <a:rPr lang="et-EE" sz="1100" kern="1200" dirty="0">
                          <a:solidFill>
                            <a:schemeClr val="tx1"/>
                          </a:solidFill>
                          <a:effectLst/>
                          <a:latin typeface="+mn-lt"/>
                          <a:ea typeface="Calibri"/>
                          <a:cs typeface="Times New Roman"/>
                        </a:rPr>
                        <a:t> 390 000€ (B)</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dirty="0">
                          <a:solidFill>
                            <a:schemeClr val="tx1"/>
                          </a:solidFill>
                          <a:effectLst/>
                          <a:latin typeface="+mn-lt"/>
                          <a:ea typeface="Calibri"/>
                          <a:cs typeface="Times New Roman"/>
                        </a:rPr>
                        <a:t>2026 aastast alates seoses uue tarkvara valmimisega vaja suurendada </a:t>
                      </a:r>
                      <a:r>
                        <a:rPr lang="et-EE" sz="1100" kern="1200" dirty="0" err="1">
                          <a:solidFill>
                            <a:schemeClr val="tx1"/>
                          </a:solidFill>
                          <a:effectLst/>
                          <a:latin typeface="+mn-lt"/>
                          <a:ea typeface="Calibri"/>
                          <a:cs typeface="Times New Roman"/>
                        </a:rPr>
                        <a:t>ülalpidamis-kulusid</a:t>
                      </a:r>
                      <a:r>
                        <a:rPr lang="et-EE" sz="1100" kern="1200" dirty="0">
                          <a:solidFill>
                            <a:schemeClr val="tx1"/>
                          </a:solidFill>
                          <a:effectLst/>
                          <a:latin typeface="+mn-lt"/>
                          <a:ea typeface="Calibri"/>
                          <a:cs typeface="Times New Roman"/>
                        </a:rPr>
                        <a:t> hinnanguliselt 80 000€/aastas (B) </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3482726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688" y="0"/>
            <a:ext cx="12187366" cy="1245284"/>
          </a:xfrm>
        </p:spPr>
        <p:txBody>
          <a:bodyPr>
            <a:noAutofit/>
          </a:bodyPr>
          <a:lstStyle/>
          <a:p>
            <a:pPr algn="ctr"/>
            <a:r>
              <a:rPr lang="et-EE" sz="1100" b="1" dirty="0">
                <a:solidFill>
                  <a:srgbClr val="0000FF"/>
                </a:solidFill>
                <a:latin typeface="Calibri"/>
                <a:cs typeface="Calibri"/>
              </a:rPr>
              <a:t> </a:t>
            </a:r>
            <a:r>
              <a:rPr lang="et-EE" sz="3200" dirty="0">
                <a:solidFill>
                  <a:srgbClr val="0000CC"/>
                </a:solidFill>
                <a:latin typeface="+mn-lt"/>
              </a:rPr>
              <a:t> </a:t>
            </a:r>
            <a:r>
              <a:rPr lang="et-EE" sz="3200" dirty="0">
                <a:solidFill>
                  <a:srgbClr val="0000CC"/>
                </a:solidFill>
                <a:latin typeface="Aino Headline" panose="020B0303040504020204" pitchFamily="34" charset="0"/>
                <a:ea typeface="+mn-ea"/>
                <a:cs typeface="+mn-cs"/>
              </a:rPr>
              <a:t>Maa-amet/ Ruumiinfo 3D-pööre reaalaja digitaalkaksikute võimaldamiseks (RI-3D)</a:t>
            </a:r>
            <a:endParaRPr lang="et-EE" sz="4800" dirty="0">
              <a:solidFill>
                <a:srgbClr val="0000CC"/>
              </a:solidFill>
              <a:latin typeface="Aino Headline" panose="020B0303040504020204" pitchFamily="34" charset="0"/>
              <a:ea typeface="+mn-ea"/>
              <a:cs typeface="+mn-cs"/>
            </a:endParaRPr>
          </a:p>
        </p:txBody>
      </p:sp>
      <p:graphicFrame>
        <p:nvGraphicFramePr>
          <p:cNvPr id="2" name="Objekt 7">
            <a:extLst>
              <a:ext uri="{FF2B5EF4-FFF2-40B4-BE49-F238E27FC236}">
                <a16:creationId xmlns:a16="http://schemas.microsoft.com/office/drawing/2014/main" id="{8FA2F51C-5DCC-B8B7-2775-1B6E3A9AE153}"/>
              </a:ext>
            </a:extLst>
          </p:cNvPr>
          <p:cNvGraphicFramePr>
            <a:graphicFrameLocks noChangeAspect="1"/>
          </p:cNvGraphicFramePr>
          <p:nvPr/>
        </p:nvGraphicFramePr>
        <p:xfrm>
          <a:off x="1066716" y="1113757"/>
          <a:ext cx="9872663" cy="4762500"/>
        </p:xfrm>
        <a:graphic>
          <a:graphicData uri="http://schemas.openxmlformats.org/presentationml/2006/ole">
            <mc:AlternateContent xmlns:mc="http://schemas.openxmlformats.org/markup-compatibility/2006">
              <mc:Choice xmlns:v="urn:schemas-microsoft-com:vml" Requires="v">
                <p:oleObj name="Worksheet" r:id="rId3" imgW="8505713" imgH="3400271" progId="Excel.Sheet.12">
                  <p:embed/>
                </p:oleObj>
              </mc:Choice>
              <mc:Fallback>
                <p:oleObj name="Worksheet" r:id="rId3" imgW="8505713" imgH="3400271" progId="Excel.Sheet.12">
                  <p:embed/>
                  <p:pic>
                    <p:nvPicPr>
                      <p:cNvPr id="2" name="Objekt 7">
                        <a:extLst>
                          <a:ext uri="{FF2B5EF4-FFF2-40B4-BE49-F238E27FC236}">
                            <a16:creationId xmlns:a16="http://schemas.microsoft.com/office/drawing/2014/main" id="{8FA2F51C-5DCC-B8B7-2775-1B6E3A9AE153}"/>
                          </a:ext>
                        </a:extLst>
                      </p:cNvPr>
                      <p:cNvPicPr/>
                      <p:nvPr/>
                    </p:nvPicPr>
                    <p:blipFill>
                      <a:blip r:embed="rId4"/>
                      <a:stretch>
                        <a:fillRect/>
                      </a:stretch>
                    </p:blipFill>
                    <p:spPr>
                      <a:xfrm>
                        <a:off x="1066716" y="1113757"/>
                        <a:ext cx="9872663" cy="4762500"/>
                      </a:xfrm>
                      <a:prstGeom prst="rect">
                        <a:avLst/>
                      </a:prstGeom>
                    </p:spPr>
                  </p:pic>
                </p:oleObj>
              </mc:Fallback>
            </mc:AlternateContent>
          </a:graphicData>
        </a:graphic>
      </p:graphicFrame>
      <p:cxnSp>
        <p:nvCxnSpPr>
          <p:cNvPr id="4" name="Sirgkonnektor 3">
            <a:extLst>
              <a:ext uri="{FF2B5EF4-FFF2-40B4-BE49-F238E27FC236}">
                <a16:creationId xmlns:a16="http://schemas.microsoft.com/office/drawing/2014/main" id="{29809438-D1CF-2949-7CF4-7AFF7058713A}"/>
              </a:ext>
            </a:extLst>
          </p:cNvPr>
          <p:cNvCxnSpPr>
            <a:cxnSpLocks/>
          </p:cNvCxnSpPr>
          <p:nvPr/>
        </p:nvCxnSpPr>
        <p:spPr>
          <a:xfrm>
            <a:off x="2396109" y="1711411"/>
            <a:ext cx="1" cy="4443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irgkonnektor 6">
            <a:extLst>
              <a:ext uri="{FF2B5EF4-FFF2-40B4-BE49-F238E27FC236}">
                <a16:creationId xmlns:a16="http://schemas.microsoft.com/office/drawing/2014/main" id="{5F032272-B7F4-43BC-4D08-7F649FAF55D8}"/>
              </a:ext>
            </a:extLst>
          </p:cNvPr>
          <p:cNvCxnSpPr>
            <a:cxnSpLocks/>
          </p:cNvCxnSpPr>
          <p:nvPr/>
        </p:nvCxnSpPr>
        <p:spPr>
          <a:xfrm>
            <a:off x="4204308" y="1696997"/>
            <a:ext cx="1" cy="4443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irgkonnektor 7">
            <a:extLst>
              <a:ext uri="{FF2B5EF4-FFF2-40B4-BE49-F238E27FC236}">
                <a16:creationId xmlns:a16="http://schemas.microsoft.com/office/drawing/2014/main" id="{1FFEDBC2-D4A6-7BF8-33D0-F2B7ADFC6FCE}"/>
              </a:ext>
            </a:extLst>
          </p:cNvPr>
          <p:cNvCxnSpPr>
            <a:cxnSpLocks/>
          </p:cNvCxnSpPr>
          <p:nvPr/>
        </p:nvCxnSpPr>
        <p:spPr>
          <a:xfrm>
            <a:off x="9264430" y="1678461"/>
            <a:ext cx="1" cy="4443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irgkonnektor 8">
            <a:extLst>
              <a:ext uri="{FF2B5EF4-FFF2-40B4-BE49-F238E27FC236}">
                <a16:creationId xmlns:a16="http://schemas.microsoft.com/office/drawing/2014/main" id="{9B76221B-682F-6598-F310-EADD8B949F35}"/>
              </a:ext>
            </a:extLst>
          </p:cNvPr>
          <p:cNvCxnSpPr>
            <a:cxnSpLocks/>
          </p:cNvCxnSpPr>
          <p:nvPr/>
        </p:nvCxnSpPr>
        <p:spPr>
          <a:xfrm>
            <a:off x="6033128" y="1709357"/>
            <a:ext cx="1" cy="4443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irgkonnektor 9">
            <a:extLst>
              <a:ext uri="{FF2B5EF4-FFF2-40B4-BE49-F238E27FC236}">
                <a16:creationId xmlns:a16="http://schemas.microsoft.com/office/drawing/2014/main" id="{0F3DACDD-DB68-DE44-3180-0D0B29F351DA}"/>
              </a:ext>
            </a:extLst>
          </p:cNvPr>
          <p:cNvCxnSpPr>
            <a:cxnSpLocks/>
          </p:cNvCxnSpPr>
          <p:nvPr/>
        </p:nvCxnSpPr>
        <p:spPr>
          <a:xfrm>
            <a:off x="7670398" y="1696998"/>
            <a:ext cx="1" cy="44433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860091"/>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u kohatäide 10"/>
          <p:cNvGraphicFramePr>
            <a:graphicFrameLocks noGrp="1"/>
          </p:cNvGraphicFramePr>
          <p:nvPr>
            <p:ph idx="4294967295"/>
          </p:nvPr>
        </p:nvGraphicFramePr>
        <p:xfrm>
          <a:off x="0" y="17450"/>
          <a:ext cx="12191290" cy="6852741"/>
        </p:xfrm>
        <a:graphic>
          <a:graphicData uri="http://schemas.openxmlformats.org/drawingml/2006/table">
            <a:tbl>
              <a:tblPr firstRow="1" firstCol="1" bandRow="1"/>
              <a:tblGrid>
                <a:gridCol w="5722620">
                  <a:extLst>
                    <a:ext uri="{9D8B030D-6E8A-4147-A177-3AD203B41FA5}">
                      <a16:colId xmlns:a16="http://schemas.microsoft.com/office/drawing/2014/main" val="1078582206"/>
                    </a:ext>
                  </a:extLst>
                </a:gridCol>
                <a:gridCol w="3665220">
                  <a:extLst>
                    <a:ext uri="{9D8B030D-6E8A-4147-A177-3AD203B41FA5}">
                      <a16:colId xmlns:a16="http://schemas.microsoft.com/office/drawing/2014/main" val="540222432"/>
                    </a:ext>
                  </a:extLst>
                </a:gridCol>
                <a:gridCol w="2803450">
                  <a:extLst>
                    <a:ext uri="{9D8B030D-6E8A-4147-A177-3AD203B41FA5}">
                      <a16:colId xmlns:a16="http://schemas.microsoft.com/office/drawing/2014/main" val="89925652"/>
                    </a:ext>
                  </a:extLst>
                </a:gridCol>
              </a:tblGrid>
              <a:tr h="178442">
                <a:tc gridSpan="3">
                  <a:txBody>
                    <a:bodyPr/>
                    <a:lstStyle/>
                    <a:p>
                      <a:pPr marL="0" marR="0" lvl="0" indent="0" algn="l" rtl="0" eaLnBrk="1" fontAlgn="auto" latinLnBrk="0" hangingPunct="1">
                        <a:lnSpc>
                          <a:spcPct val="107000"/>
                        </a:lnSpc>
                        <a:spcBef>
                          <a:spcPts val="0"/>
                        </a:spcBef>
                        <a:spcAft>
                          <a:spcPts val="0"/>
                        </a:spcAft>
                        <a:buClrTx/>
                        <a:buSzTx/>
                        <a:buFontTx/>
                        <a:buNone/>
                      </a:pPr>
                      <a:r>
                        <a:rPr lang="et-EE" sz="1100" b="0" kern="1200" dirty="0">
                          <a:solidFill>
                            <a:srgbClr val="0000FF"/>
                          </a:solidFill>
                          <a:effectLst/>
                          <a:latin typeface="+mn-lt"/>
                          <a:ea typeface="Calibri"/>
                          <a:cs typeface="Times New Roman"/>
                        </a:rPr>
                        <a:t>Maa-amet/ </a:t>
                      </a:r>
                      <a:r>
                        <a:rPr lang="et-EE" sz="1100" b="0" kern="1200" noProof="1">
                          <a:solidFill>
                            <a:srgbClr val="0000FF"/>
                          </a:solidFill>
                          <a:effectLst/>
                          <a:latin typeface="+mn-lt"/>
                          <a:ea typeface="Calibri"/>
                          <a:cs typeface="Times New Roman"/>
                        </a:rPr>
                        <a:t>Aadresside ja kohanimede süsteemi </a:t>
                      </a:r>
                      <a:r>
                        <a:rPr lang="et-EE" sz="1100" b="1" kern="1200" noProof="1">
                          <a:solidFill>
                            <a:srgbClr val="0000FF"/>
                          </a:solidFill>
                          <a:effectLst/>
                          <a:latin typeface="+mn-lt"/>
                          <a:ea typeface="Calibri"/>
                          <a:cs typeface="Times New Roman"/>
                        </a:rPr>
                        <a:t>(AKS)</a:t>
                      </a:r>
                      <a:r>
                        <a:rPr lang="et-EE" sz="1100" b="0" kern="1200" noProof="1">
                          <a:solidFill>
                            <a:srgbClr val="0000FF"/>
                          </a:solidFill>
                          <a:effectLst/>
                          <a:latin typeface="+mn-lt"/>
                          <a:ea typeface="Calibri"/>
                          <a:cs typeface="Times New Roman"/>
                        </a:rPr>
                        <a:t> arendamine / </a:t>
                      </a:r>
                      <a:r>
                        <a:rPr lang="et-EE" sz="1100" b="0" kern="1200" noProof="1">
                          <a:solidFill>
                            <a:srgbClr val="0000FF"/>
                          </a:solidFill>
                          <a:effectLst/>
                          <a:latin typeface="+mn-lt"/>
                          <a:cs typeface="Times New Roman"/>
                        </a:rPr>
                        <a:t>7</a:t>
                      </a:r>
                      <a:r>
                        <a:rPr lang="et-EE" sz="1100" b="0" i="0" u="none" strike="noStrike" kern="1200" noProof="1">
                          <a:solidFill>
                            <a:srgbClr val="0000FF"/>
                          </a:solidFill>
                          <a:effectLst/>
                          <a:latin typeface="Calibri"/>
                        </a:rPr>
                        <a:t>,08M / </a:t>
                      </a:r>
                      <a:r>
                        <a:rPr lang="et-EE" sz="1100" b="1" i="0" u="none" strike="noStrike" kern="1200" noProof="1">
                          <a:solidFill>
                            <a:srgbClr val="0000FF"/>
                          </a:solidFill>
                          <a:effectLst/>
                          <a:latin typeface="Calibri"/>
                          <a:ea typeface="+mn-ea"/>
                          <a:cs typeface="+mn-cs"/>
                        </a:rPr>
                        <a:t>18 kuu taotlus: 725 000€</a:t>
                      </a:r>
                      <a:endParaRPr lang="et-EE" sz="1100" b="1" i="0" u="none" strike="noStrike" kern="1200" noProof="1">
                        <a:solidFill>
                          <a:srgbClr val="0000FF"/>
                        </a:solidFill>
                        <a:effectLst/>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2045553"/>
                  </a:ext>
                </a:extLst>
              </a:tr>
              <a:tr h="1656969">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t-EE" sz="1100" b="1" kern="1200">
                          <a:solidFill>
                            <a:srgbClr val="0000FF"/>
                          </a:solidFill>
                          <a:effectLst/>
                          <a:latin typeface="+mn-lt"/>
                          <a:ea typeface="Calibri"/>
                          <a:cs typeface="Times New Roman"/>
                        </a:rPr>
                        <a:t>Probleem: </a:t>
                      </a:r>
                      <a:r>
                        <a:rPr lang="et-EE" sz="1100" b="0" kern="1200" noProof="1">
                          <a:solidFill>
                            <a:schemeClr val="tx1"/>
                          </a:solidFill>
                          <a:effectLst/>
                          <a:latin typeface="+mn-lt"/>
                          <a:ea typeface="Calibri"/>
                          <a:cs typeface="Times New Roman"/>
                        </a:rPr>
                        <a:t>Aadresside, kohanimede haldamiseks</a:t>
                      </a:r>
                      <a:r>
                        <a:rPr lang="et-EE" sz="1100" b="0" kern="1200" baseline="0" noProof="1">
                          <a:solidFill>
                            <a:schemeClr val="tx1"/>
                          </a:solidFill>
                          <a:effectLst/>
                          <a:latin typeface="+mn-lt"/>
                          <a:ea typeface="Calibri"/>
                          <a:cs typeface="Times New Roman"/>
                        </a:rPr>
                        <a:t> kasutatavad süsteemid on </a:t>
                      </a:r>
                      <a:r>
                        <a:rPr lang="et-EE" sz="1100" b="1" kern="1200" baseline="0" noProof="1">
                          <a:solidFill>
                            <a:schemeClr val="tx1"/>
                          </a:solidFill>
                          <a:effectLst/>
                          <a:latin typeface="+mn-lt"/>
                          <a:ea typeface="Calibri"/>
                          <a:cs typeface="Times New Roman"/>
                        </a:rPr>
                        <a:t>vananenud</a:t>
                      </a:r>
                      <a:r>
                        <a:rPr lang="et-EE" sz="1100" b="0" kern="1200" baseline="0" noProof="1">
                          <a:solidFill>
                            <a:schemeClr val="tx1"/>
                          </a:solidFill>
                          <a:effectLst/>
                          <a:latin typeface="+mn-lt"/>
                          <a:ea typeface="Calibri"/>
                          <a:cs typeface="Times New Roman"/>
                        </a:rPr>
                        <a:t>, teenused ja andmete tootmine </a:t>
                      </a:r>
                      <a:r>
                        <a:rPr lang="et-EE" sz="1100" b="1" kern="1200" baseline="0" noProof="1">
                          <a:solidFill>
                            <a:schemeClr val="tx1"/>
                          </a:solidFill>
                          <a:effectLst/>
                          <a:latin typeface="+mn-lt"/>
                          <a:ea typeface="Calibri"/>
                          <a:cs typeface="Times New Roman"/>
                        </a:rPr>
                        <a:t>ei vasta </a:t>
                      </a:r>
                      <a:r>
                        <a:rPr lang="et-EE" sz="1100" b="0" kern="1200" baseline="0" noProof="1">
                          <a:solidFill>
                            <a:schemeClr val="tx1"/>
                          </a:solidFill>
                          <a:effectLst/>
                          <a:latin typeface="+mn-lt"/>
                          <a:ea typeface="Calibri"/>
                          <a:cs typeface="Times New Roman"/>
                        </a:rPr>
                        <a:t>Euroopa Liidus ja Eestis </a:t>
                      </a:r>
                      <a:r>
                        <a:rPr lang="et-EE" sz="1100" b="1" kern="1200" baseline="0" noProof="1">
                          <a:solidFill>
                            <a:schemeClr val="tx1"/>
                          </a:solidFill>
                          <a:effectLst/>
                          <a:latin typeface="+mn-lt"/>
                          <a:ea typeface="Calibri"/>
                          <a:cs typeface="Times New Roman"/>
                        </a:rPr>
                        <a:t>kehtivatele (sh turva-) nõuetele </a:t>
                      </a:r>
                      <a:r>
                        <a:rPr lang="et-EE" sz="1100" b="0" kern="1200" baseline="0" noProof="1">
                          <a:solidFill>
                            <a:schemeClr val="tx1"/>
                          </a:solidFill>
                          <a:effectLst/>
                          <a:latin typeface="+mn-lt"/>
                          <a:ea typeface="Calibri"/>
                          <a:cs typeface="Times New Roman"/>
                        </a:rPr>
                        <a:t>ning tarbijate vajadustele (rikastatud andmed, ligipääsetavus, 3D, liitreaalsus)</a:t>
                      </a:r>
                      <a:r>
                        <a:rPr lang="et-EE" sz="1100" b="0" kern="1200" noProof="1">
                          <a:solidFill>
                            <a:schemeClr val="tx1"/>
                          </a:solidFill>
                          <a:effectLst/>
                          <a:latin typeface="+mn-lt"/>
                          <a:ea typeface="Calibri"/>
                          <a:cs typeface="Times New Roman"/>
                        </a:rPr>
                        <a:t>. KNR on </a:t>
                      </a:r>
                      <a:r>
                        <a:rPr lang="et-EE" sz="1100" b="1" kern="1200" noProof="1">
                          <a:solidFill>
                            <a:schemeClr val="tx1"/>
                          </a:solidFill>
                          <a:effectLst/>
                          <a:latin typeface="+mn-lt"/>
                          <a:ea typeface="Calibri"/>
                          <a:cs typeface="Times New Roman"/>
                        </a:rPr>
                        <a:t>ADS-ile</a:t>
                      </a:r>
                      <a:r>
                        <a:rPr lang="et-EE" sz="1100" b="0" kern="1200" noProof="1">
                          <a:solidFill>
                            <a:schemeClr val="tx1"/>
                          </a:solidFill>
                          <a:effectLst/>
                          <a:latin typeface="+mn-lt"/>
                          <a:ea typeface="Calibri"/>
                          <a:cs typeface="Times New Roman"/>
                        </a:rPr>
                        <a:t> oluline andmeandja (liikluspinnad ja väikekohad ning EHAK haldus). Riigi kekskse tugisüsteemi toimepidevus</a:t>
                      </a:r>
                      <a:r>
                        <a:rPr lang="et-EE" sz="1100" b="0" kern="1200" baseline="0" noProof="1">
                          <a:solidFill>
                            <a:schemeClr val="tx1"/>
                          </a:solidFill>
                          <a:effectLst/>
                          <a:latin typeface="+mn-lt"/>
                          <a:ea typeface="Calibri"/>
                          <a:cs typeface="Times New Roman"/>
                        </a:rPr>
                        <a:t> ei ole tagatud.</a:t>
                      </a:r>
                      <a:r>
                        <a:rPr lang="et-EE" sz="1100" b="0" kern="1200" baseline="0">
                          <a:solidFill>
                            <a:schemeClr val="tx1"/>
                          </a:solidFill>
                          <a:effectLst/>
                          <a:latin typeface="+mn-lt"/>
                          <a:ea typeface="Calibri"/>
                          <a:cs typeface="Times New Roman"/>
                        </a:rPr>
                        <a:t> Kasutuses on </a:t>
                      </a:r>
                      <a:r>
                        <a:rPr lang="et-EE" sz="1100" b="0" kern="1200" baseline="0" err="1">
                          <a:solidFill>
                            <a:schemeClr val="tx1"/>
                          </a:solidFill>
                          <a:effectLst/>
                          <a:latin typeface="+mn-lt"/>
                          <a:ea typeface="Calibri"/>
                          <a:cs typeface="Times New Roman"/>
                        </a:rPr>
                        <a:t>Oracle</a:t>
                      </a:r>
                      <a:r>
                        <a:rPr lang="et-EE" sz="1100" b="0" kern="1200" baseline="0">
                          <a:solidFill>
                            <a:schemeClr val="tx1"/>
                          </a:solidFill>
                          <a:effectLst/>
                          <a:latin typeface="+mn-lt"/>
                          <a:ea typeface="Calibri"/>
                          <a:cs typeface="Times New Roman"/>
                        </a:rPr>
                        <a:t> (litsentsikulu).</a:t>
                      </a:r>
                    </a:p>
                    <a:p>
                      <a:pPr marL="0" marR="0" lvl="0" indent="0" algn="l" rtl="0" eaLnBrk="1" fontAlgn="auto" latinLnBrk="0" hangingPunct="1">
                        <a:lnSpc>
                          <a:spcPct val="100000"/>
                        </a:lnSpc>
                        <a:spcBef>
                          <a:spcPts val="0"/>
                        </a:spcBef>
                        <a:spcAft>
                          <a:spcPts val="0"/>
                        </a:spcAft>
                        <a:buClrTx/>
                        <a:buSzTx/>
                        <a:buFontTx/>
                        <a:buNone/>
                      </a:pPr>
                      <a:r>
                        <a:rPr lang="et-EE" sz="1100" b="1">
                          <a:solidFill>
                            <a:srgbClr val="0000FF"/>
                          </a:solidFill>
                          <a:effectLst/>
                          <a:latin typeface="+mn-lt"/>
                          <a:ea typeface="Calibri"/>
                          <a:cs typeface="Times New Roman"/>
                        </a:rPr>
                        <a:t>1.1 Projekti eesmärk: </a:t>
                      </a:r>
                      <a:r>
                        <a:rPr lang="et-EE" sz="1100" b="1" kern="1200" noProof="0">
                          <a:solidFill>
                            <a:schemeClr val="tx1"/>
                          </a:solidFill>
                          <a:effectLst/>
                          <a:latin typeface="+mn-lt"/>
                          <a:cs typeface="Times New Roman"/>
                        </a:rPr>
                        <a:t>Luua Aadresside ja kohanimede süsteem, </a:t>
                      </a:r>
                      <a:r>
                        <a:rPr lang="et-EE" sz="1100" b="1" kern="1200" noProof="0" err="1">
                          <a:solidFill>
                            <a:schemeClr val="tx1"/>
                          </a:solidFill>
                          <a:effectLst/>
                          <a:latin typeface="+mn-lt"/>
                          <a:cs typeface="Times New Roman"/>
                        </a:rPr>
                        <a:t>objetkide</a:t>
                      </a:r>
                      <a:r>
                        <a:rPr lang="et-EE" sz="1100" b="1" kern="1200" noProof="0">
                          <a:solidFill>
                            <a:schemeClr val="tx1"/>
                          </a:solidFill>
                          <a:effectLst/>
                          <a:latin typeface="+mn-lt"/>
                          <a:cs typeface="Times New Roman"/>
                        </a:rPr>
                        <a:t> </a:t>
                      </a:r>
                      <a:r>
                        <a:rPr lang="et-EE" sz="1100" b="1" kern="1200" noProof="0" err="1">
                          <a:solidFill>
                            <a:schemeClr val="tx1"/>
                          </a:solidFill>
                          <a:effectLst/>
                          <a:latin typeface="+mn-lt"/>
                          <a:cs typeface="Times New Roman"/>
                        </a:rPr>
                        <a:t>leitavuse</a:t>
                      </a:r>
                      <a:r>
                        <a:rPr lang="et-EE" sz="1100" b="1" kern="1200" noProof="0">
                          <a:solidFill>
                            <a:schemeClr val="tx1"/>
                          </a:solidFill>
                          <a:effectLst/>
                          <a:latin typeface="+mn-lt"/>
                          <a:cs typeface="Times New Roman"/>
                        </a:rPr>
                        <a:t> tagamiseks (aadressid, kohanimed, huvipunktid)</a:t>
                      </a:r>
                      <a:r>
                        <a:rPr lang="et-EE" sz="1100" b="1" kern="1200" baseline="0" noProof="1">
                          <a:solidFill>
                            <a:schemeClr val="tx1"/>
                          </a:solidFill>
                          <a:effectLst/>
                          <a:latin typeface="+mn-lt"/>
                          <a:cs typeface="Times New Roman"/>
                        </a:rPr>
                        <a:t>.</a:t>
                      </a:r>
                      <a:r>
                        <a:rPr lang="et-EE" sz="1100" b="1" kern="1200">
                          <a:solidFill>
                            <a:schemeClr val="tx1"/>
                          </a:solidFill>
                          <a:effectLst/>
                          <a:latin typeface="+mn-lt"/>
                          <a:ea typeface="Calibri"/>
                          <a:cs typeface="Times New Roman"/>
                        </a:rPr>
                        <a:t> </a:t>
                      </a:r>
                      <a:endParaRPr lang="et-EE"/>
                    </a:p>
                    <a:p>
                      <a:pPr marL="0" marR="0" lvl="0" indent="0" algn="l">
                        <a:lnSpc>
                          <a:spcPct val="100000"/>
                        </a:lnSpc>
                        <a:spcBef>
                          <a:spcPts val="0"/>
                        </a:spcBef>
                        <a:spcAft>
                          <a:spcPts val="0"/>
                        </a:spcAft>
                        <a:buClrTx/>
                        <a:buSzTx/>
                        <a:buFontTx/>
                        <a:buNone/>
                      </a:pPr>
                      <a:r>
                        <a:rPr lang="et-EE" sz="1100" b="0" kern="1200">
                          <a:solidFill>
                            <a:schemeClr val="tx1"/>
                          </a:solidFill>
                          <a:effectLst/>
                          <a:latin typeface="+mn-lt"/>
                          <a:ea typeface="Calibri"/>
                          <a:cs typeface="Times New Roman"/>
                        </a:rPr>
                        <a:t>Sh luua: AKS üldosa (andmebaasi arhitektuur, mikroteenuste komponendid, kasutajate õiguste rakendus, õiguste küsimise teenused, AKS avalik rakendus), AKS (sh KN, ADS, POI) menetlusrakendus, teenused (X-tee ja INSPIRE teenused), </a:t>
                      </a:r>
                      <a:r>
                        <a:rPr lang="et-EE" sz="1100" b="0" kern="1200" err="1">
                          <a:solidFill>
                            <a:schemeClr val="tx1"/>
                          </a:solidFill>
                          <a:effectLst/>
                          <a:latin typeface="+mn-lt"/>
                          <a:ea typeface="Calibri"/>
                          <a:cs typeface="Times New Roman"/>
                        </a:rPr>
                        <a:t>In-AKS</a:t>
                      </a:r>
                      <a:r>
                        <a:rPr lang="et-EE" sz="1100" b="0" kern="1200">
                          <a:solidFill>
                            <a:schemeClr val="tx1"/>
                          </a:solidFill>
                          <a:effectLst/>
                          <a:latin typeface="+mn-lt"/>
                          <a:ea typeface="Calibri"/>
                          <a:cs typeface="Times New Roman"/>
                        </a:rPr>
                        <a:t>, andmete migreerimine ja juurutamine.</a:t>
                      </a:r>
                      <a:endParaRPr lang="et-EE"/>
                    </a:p>
                    <a:p>
                      <a:pPr marL="0" marR="0" lvl="0" indent="0" algn="l" defTabSz="676755" rtl="0" eaLnBrk="1" fontAlgn="auto" latinLnBrk="0" hangingPunct="1">
                        <a:lnSpc>
                          <a:spcPct val="100000"/>
                        </a:lnSpc>
                        <a:spcBef>
                          <a:spcPts val="0"/>
                        </a:spcBef>
                        <a:spcAft>
                          <a:spcPts val="0"/>
                        </a:spcAft>
                        <a:buClrTx/>
                        <a:buSzTx/>
                        <a:buFontTx/>
                        <a:buNone/>
                        <a:tabLst/>
                        <a:defRPr/>
                      </a:pPr>
                      <a:r>
                        <a:rPr lang="et-EE" sz="1100" b="1" kern="1200" baseline="0">
                          <a:solidFill>
                            <a:srgbClr val="0000FF"/>
                          </a:solidFill>
                          <a:effectLst/>
                          <a:latin typeface="+mn-lt"/>
                          <a:ea typeface="Calibri"/>
                          <a:cs typeface="Times New Roman"/>
                        </a:rPr>
                        <a:t>1.2 </a:t>
                      </a:r>
                      <a:r>
                        <a:rPr lang="et-EE" sz="1100" b="1" kern="1200" baseline="0" err="1">
                          <a:solidFill>
                            <a:srgbClr val="0000FF"/>
                          </a:solidFill>
                          <a:effectLst/>
                          <a:latin typeface="+mn-lt"/>
                          <a:ea typeface="Calibri"/>
                          <a:cs typeface="Times New Roman"/>
                        </a:rPr>
                        <a:t>RESi</a:t>
                      </a:r>
                      <a:r>
                        <a:rPr lang="et-EE" sz="1100" b="1" kern="1200" baseline="0">
                          <a:solidFill>
                            <a:srgbClr val="0000FF"/>
                          </a:solidFill>
                          <a:effectLst/>
                          <a:latin typeface="+mn-lt"/>
                          <a:ea typeface="Calibri"/>
                          <a:cs typeface="Times New Roman"/>
                        </a:rPr>
                        <a:t> lisataotlusega seos</a:t>
                      </a:r>
                      <a:endParaRPr lang="et-EE" sz="1100" b="0" kern="1200">
                        <a:solidFill>
                          <a:schemeClr val="tx1"/>
                        </a:solidFill>
                        <a:effectLst/>
                        <a:latin typeface="+mn-lt"/>
                        <a:ea typeface="Calibri"/>
                        <a:cs typeface="Times New Roman"/>
                      </a:endParaRPr>
                    </a:p>
                    <a:p>
                      <a:pPr marL="0" indent="0">
                        <a:lnSpc>
                          <a:spcPct val="100000"/>
                        </a:lnSpc>
                        <a:spcBef>
                          <a:spcPts val="0"/>
                        </a:spcBef>
                        <a:spcAft>
                          <a:spcPts val="0"/>
                        </a:spcAft>
                        <a:buNone/>
                      </a:pPr>
                      <a:r>
                        <a:rPr lang="et-EE" sz="1100" b="1" kern="1200" baseline="0">
                          <a:solidFill>
                            <a:srgbClr val="0000FF"/>
                          </a:solidFill>
                          <a:effectLst/>
                          <a:latin typeface="+mn-lt"/>
                          <a:ea typeface="Calibri"/>
                          <a:cs typeface="Times New Roman"/>
                        </a:rPr>
                        <a:t>1.3 Mitterahastamise tagajärg</a:t>
                      </a:r>
                      <a:r>
                        <a:rPr lang="et-EE" sz="1100" b="0" kern="1200" baseline="0">
                          <a:solidFill>
                            <a:schemeClr val="tx1"/>
                          </a:solidFill>
                          <a:effectLst/>
                          <a:latin typeface="+mn-lt"/>
                          <a:ea typeface="Calibri"/>
                          <a:cs typeface="Times New Roman"/>
                        </a:rPr>
                        <a:t>: Suur turberisk, riigi asukohaandmete puudumisel, võidakse hakata manipuleerima välisriikide poolt. </a:t>
                      </a:r>
                      <a:r>
                        <a:rPr lang="et-EE" sz="1100" b="0" i="0" kern="1200" baseline="0" noProof="1">
                          <a:solidFill>
                            <a:schemeClr val="tx1"/>
                          </a:solidFill>
                          <a:effectLst/>
                          <a:latin typeface="+mn-lt"/>
                          <a:ea typeface="Calibri"/>
                          <a:cs typeface="Times New Roman"/>
                        </a:rPr>
                        <a:t>Aadressiandmete süsteemi ja kohanimeregistri toimepidevuse katkemisel katkevad olulised andmeteenused, mida kasutavad üle 100 avaliku sektori ja erasektori andmekogu sh RR, PPA, EHR, KR. KNR-i ja ADS-i mittefunktsioneerimisel ei täideta EU nõudeid (avaandmed ja INSPIRE teenused), võivad kaasneda trahvid.</a:t>
                      </a:r>
                      <a:endParaRPr lang="et-EE" sz="1100" b="0" i="1" kern="1200" baseline="0">
                        <a:solidFill>
                          <a:schemeClr val="tx1"/>
                        </a:solidFill>
                        <a:effectLst/>
                        <a:latin typeface="+mn-lt"/>
                        <a:ea typeface="Calibri"/>
                        <a:cs typeface="Times New Roman"/>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a:solidFill>
                            <a:srgbClr val="0000FF"/>
                          </a:solidFill>
                          <a:effectLst/>
                          <a:latin typeface="+mn-lt"/>
                          <a:ea typeface="Calibri"/>
                          <a:cs typeface="Times New Roman"/>
                        </a:rPr>
                        <a:t>1.4  Panustab arengukava suundadesse: </a:t>
                      </a:r>
                      <a:r>
                        <a:rPr lang="et-EE" sz="1100" b="0" kern="1200">
                          <a:solidFill>
                            <a:schemeClr val="tx1"/>
                          </a:solidFill>
                          <a:effectLst/>
                          <a:latin typeface="+mn-lt"/>
                          <a:ea typeface="Calibri"/>
                          <a:cs typeface="Times New Roman"/>
                        </a:rPr>
                        <a:t> „Digiühiskonna arengukava 2030“ panustamine: </a:t>
                      </a:r>
                      <a:endParaRPr lang="et-EE" sz="1100" b="0" kern="1200">
                        <a:solidFill>
                          <a:schemeClr val="tx1"/>
                        </a:solidFill>
                        <a:effectLst/>
                        <a:latin typeface="+mn-lt"/>
                        <a:ea typeface="Calibri" panose="020F0502020204030204" pitchFamily="34" charset="0"/>
                        <a:cs typeface="Times New Roman" panose="02020603050405020304" pitchFamily="18" charset="0"/>
                      </a:endParaRPr>
                    </a:p>
                    <a:p>
                      <a:r>
                        <a:rPr lang="et-EE" sz="1100" b="0" kern="1200">
                          <a:solidFill>
                            <a:schemeClr val="tx1"/>
                          </a:solidFill>
                          <a:effectLst/>
                          <a:latin typeface="+mn-lt"/>
                          <a:cs typeface="Times New Roman"/>
                        </a:rPr>
                        <a:t>Kõik tegevused kus on vaja asukoha infot:</a:t>
                      </a:r>
                    </a:p>
                    <a:p>
                      <a:pPr marL="0" marR="0" lvl="0" indent="0" algn="l" defTabSz="676755" rtl="0" eaLnBrk="1" fontAlgn="auto" latinLnBrk="0" hangingPunct="1">
                        <a:lnSpc>
                          <a:spcPct val="100000"/>
                        </a:lnSpc>
                        <a:spcBef>
                          <a:spcPts val="0"/>
                        </a:spcBef>
                        <a:spcAft>
                          <a:spcPts val="0"/>
                        </a:spcAft>
                        <a:buClrTx/>
                        <a:buSzTx/>
                        <a:buFontTx/>
                        <a:buNone/>
                        <a:tabLst/>
                        <a:defRPr/>
                      </a:pPr>
                      <a:r>
                        <a:rPr lang="et-EE" sz="1100" b="0" kern="1200" err="1">
                          <a:solidFill>
                            <a:schemeClr val="tx1"/>
                          </a:solidFill>
                          <a:effectLst/>
                          <a:latin typeface="+mn-lt"/>
                          <a:cs typeface="Times New Roman"/>
                        </a:rPr>
                        <a:t>Inimkeskne</a:t>
                      </a:r>
                      <a:r>
                        <a:rPr lang="et-EE" sz="1100" b="0" kern="1200">
                          <a:solidFill>
                            <a:schemeClr val="tx1"/>
                          </a:solidFill>
                          <a:effectLst/>
                          <a:latin typeface="+mn-lt"/>
                          <a:cs typeface="Times New Roman"/>
                        </a:rPr>
                        <a:t> digiriik, Roheline digiriik,</a:t>
                      </a:r>
                    </a:p>
                    <a:p>
                      <a:r>
                        <a:rPr lang="et-EE" sz="1100" b="0" kern="1200">
                          <a:solidFill>
                            <a:schemeClr val="tx1"/>
                          </a:solidFill>
                          <a:effectLst/>
                          <a:latin typeface="+mn-lt"/>
                          <a:cs typeface="Times New Roman"/>
                        </a:rPr>
                        <a:t>Tulevikukindlad digiriigi platvormid,</a:t>
                      </a:r>
                    </a:p>
                    <a:p>
                      <a:r>
                        <a:rPr lang="et-EE" sz="1100" b="0" kern="1200">
                          <a:solidFill>
                            <a:schemeClr val="tx1"/>
                          </a:solidFill>
                          <a:effectLst/>
                          <a:latin typeface="+mn-lt"/>
                          <a:cs typeface="Times New Roman"/>
                        </a:rPr>
                        <a:t>Avatud innovatsioon, </a:t>
                      </a:r>
                      <a:r>
                        <a:rPr lang="et-EE" sz="1100" b="0" kern="1200" err="1">
                          <a:solidFill>
                            <a:schemeClr val="tx1"/>
                          </a:solidFill>
                          <a:effectLst/>
                          <a:latin typeface="+mn-lt"/>
                          <a:cs typeface="Times New Roman"/>
                        </a:rPr>
                        <a:t>Krativäeline</a:t>
                      </a:r>
                      <a:r>
                        <a:rPr lang="et-EE" sz="1100" b="0" kern="1200">
                          <a:solidFill>
                            <a:schemeClr val="tx1"/>
                          </a:solidFill>
                          <a:effectLst/>
                          <a:latin typeface="+mn-lt"/>
                          <a:cs typeface="Times New Roman"/>
                        </a:rPr>
                        <a:t> riik </a:t>
                      </a:r>
                      <a:endParaRPr lang="en-US" sz="1300"/>
                    </a:p>
                    <a:p>
                      <a:pPr>
                        <a:lnSpc>
                          <a:spcPct val="107000"/>
                        </a:lnSpc>
                        <a:spcAft>
                          <a:spcPts val="0"/>
                        </a:spcAft>
                      </a:pPr>
                      <a:endParaRPr lang="et-EE" sz="1100" b="0" kern="1200">
                        <a:solidFill>
                          <a:schemeClr val="tx1"/>
                        </a:solidFill>
                        <a:effectLst/>
                        <a:latin typeface="+mn-lt"/>
                        <a:ea typeface="Times New Roman" panose="02020603050405020304" pitchFamily="18" charset="0"/>
                        <a:cs typeface="Times New Roman" panose="02020603050405020304" pitchFamily="18" charset="0"/>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784420">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a:rPr>
                        <a:t>2. Hetkeolukord </a:t>
                      </a:r>
                      <a:endParaRPr lang="et-EE" sz="1100" b="0" kern="1200" baseline="0" noProof="1">
                        <a:solidFill>
                          <a:schemeClr val="tx1"/>
                        </a:solidFill>
                        <a:effectLst/>
                        <a:latin typeface="+mn-lt"/>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baseline="0" noProof="1">
                          <a:solidFill>
                            <a:schemeClr val="tx1"/>
                          </a:solidFill>
                          <a:effectLst/>
                          <a:latin typeface="+mn-lt"/>
                          <a:ea typeface="Times New Roman" panose="02020603050405020304" pitchFamily="18" charset="0"/>
                          <a:cs typeface="Times New Roman"/>
                          <a:hlinkClick r:id="rId3"/>
                        </a:rPr>
                        <a:t>AKS-i</a:t>
                      </a:r>
                      <a:r>
                        <a:rPr lang="et-EE" sz="1100" b="0" baseline="0" noProof="1">
                          <a:solidFill>
                            <a:schemeClr val="tx1"/>
                          </a:solidFill>
                          <a:effectLst/>
                          <a:latin typeface="+mn-lt"/>
                          <a:ea typeface="Times New Roman" panose="02020603050405020304" pitchFamily="18" charset="0"/>
                          <a:cs typeface="Times New Roman"/>
                          <a:hlinkClick r:id="rId3"/>
                        </a:rPr>
                        <a:t> ärianalüüs aprillis 2023.</a:t>
                      </a:r>
                      <a:r>
                        <a:rPr lang="et-EE" sz="1100" b="0" baseline="0" noProof="1">
                          <a:solidFill>
                            <a:schemeClr val="tx1"/>
                          </a:solidFill>
                          <a:effectLst/>
                          <a:latin typeface="+mn-lt"/>
                          <a:ea typeface="Times New Roman" panose="02020603050405020304" pitchFamily="18" charset="0"/>
                          <a:cs typeface="Times New Roman"/>
                        </a:rPr>
                        <a:t> Arenduse </a:t>
                      </a:r>
                      <a:r>
                        <a:rPr lang="et-EE" sz="1100" b="0" kern="1200" baseline="0" noProof="1">
                          <a:solidFill>
                            <a:schemeClr val="tx1"/>
                          </a:solidFill>
                          <a:effectLst/>
                          <a:latin typeface="+mn-lt"/>
                          <a:ea typeface="Times New Roman" panose="02020603050405020304" pitchFamily="18" charset="0"/>
                          <a:cs typeface="Times New Roman"/>
                        </a:rPr>
                        <a:t>raamhange: </a:t>
                      </a:r>
                      <a:r>
                        <a:rPr lang="et-EE" sz="1100" b="0" kern="1200" baseline="0">
                          <a:solidFill>
                            <a:schemeClr val="tx1"/>
                          </a:solidFill>
                          <a:effectLst/>
                          <a:latin typeface="+mn-lt"/>
                          <a:ea typeface="+mn-ea"/>
                          <a:cs typeface="Times New Roman"/>
                        </a:rPr>
                        <a:t>Aadresside ja kohanimede süsteemi (AKS) arendused 2023-2026. ADS ja KNR on </a:t>
                      </a:r>
                      <a:r>
                        <a:rPr lang="et-EE" sz="1100" b="1" kern="1200" baseline="0">
                          <a:solidFill>
                            <a:schemeClr val="tx1"/>
                          </a:solidFill>
                          <a:effectLst/>
                          <a:latin typeface="+mn-lt"/>
                          <a:ea typeface="+mn-ea"/>
                          <a:cs typeface="Times New Roman"/>
                        </a:rPr>
                        <a:t>Oracle</a:t>
                      </a:r>
                      <a:r>
                        <a:rPr lang="et-EE" sz="1100" b="0" kern="1200" baseline="0">
                          <a:solidFill>
                            <a:schemeClr val="tx1"/>
                          </a:solidFill>
                          <a:effectLst/>
                          <a:latin typeface="+mn-lt"/>
                          <a:ea typeface="+mn-ea"/>
                          <a:cs typeface="Times New Roman"/>
                        </a:rPr>
                        <a:t> andmebaasidel. </a:t>
                      </a:r>
                      <a:r>
                        <a:rPr lang="et-EE" sz="1100" b="0" kern="1200" baseline="0">
                          <a:solidFill>
                            <a:schemeClr val="tx1"/>
                          </a:solidFill>
                          <a:effectLst/>
                          <a:latin typeface="+mn-lt"/>
                          <a:ea typeface="+mn-ea"/>
                          <a:cs typeface="Times New Roman"/>
                          <a:hlinkClick r:id="rId4" action="ppaction://hlinkfile"/>
                        </a:rPr>
                        <a:t>Arhitektuuri dokument 2023</a:t>
                      </a:r>
                      <a:r>
                        <a:rPr lang="et-EE" sz="1100" b="0" kern="1200" baseline="0">
                          <a:solidFill>
                            <a:schemeClr val="tx1"/>
                          </a:solidFill>
                          <a:effectLst/>
                          <a:latin typeface="+mn-lt"/>
                          <a:ea typeface="+mn-ea"/>
                          <a:cs typeface="Times New Roman"/>
                        </a:rPr>
                        <a:t>.</a:t>
                      </a:r>
                      <a:endParaRPr lang="et-EE" sz="1100" b="0" kern="1200" baseline="0" noProof="1">
                        <a:solidFill>
                          <a:schemeClr val="tx1"/>
                        </a:solidFill>
                        <a:effectLst/>
                        <a:latin typeface="+mn-lt"/>
                        <a:ea typeface="Calibri" panose="020F0502020204030204" pitchFamily="34" charset="0"/>
                        <a:cs typeface="Times New Roman"/>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baseline="0" noProof="1">
                          <a:solidFill>
                            <a:schemeClr val="tx1"/>
                          </a:solidFill>
                          <a:effectLst/>
                          <a:latin typeface="+mn-lt"/>
                          <a:ea typeface="Calibri"/>
                          <a:cs typeface="Times New Roman"/>
                        </a:rPr>
                        <a:t>ADS ja KNR on vananenud tehnoloogial, ei saa edasi arendada. </a:t>
                      </a:r>
                      <a:r>
                        <a:rPr lang="et-EE" sz="1100" b="1" kern="1200" baseline="0" noProof="1">
                          <a:solidFill>
                            <a:schemeClr val="tx1"/>
                          </a:solidFill>
                          <a:effectLst/>
                          <a:latin typeface="+mn-lt"/>
                          <a:ea typeface="Calibri"/>
                          <a:cs typeface="Times New Roman"/>
                        </a:rPr>
                        <a:t>Tarbijate</a:t>
                      </a:r>
                      <a:r>
                        <a:rPr lang="et-EE" sz="1100" b="0" kern="1200" baseline="0" noProof="1">
                          <a:solidFill>
                            <a:schemeClr val="tx1"/>
                          </a:solidFill>
                          <a:effectLst/>
                          <a:latin typeface="+mn-lt"/>
                          <a:ea typeface="Calibri"/>
                          <a:cs typeface="Times New Roman"/>
                        </a:rPr>
                        <a:t> vajadused katmata.</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baseline="0" noProof="1">
                          <a:solidFill>
                            <a:schemeClr val="tx1"/>
                          </a:solidFill>
                          <a:effectLst/>
                          <a:latin typeface="+mn-lt"/>
                          <a:ea typeface="Calibri"/>
                          <a:cs typeface="Times New Roman"/>
                        </a:rPr>
                        <a:t>KNR ei vasta </a:t>
                      </a:r>
                      <a:r>
                        <a:rPr lang="et-EE" sz="1100" b="1" kern="1200" baseline="0" noProof="1">
                          <a:solidFill>
                            <a:schemeClr val="tx1"/>
                          </a:solidFill>
                          <a:effectLst/>
                          <a:latin typeface="+mn-lt"/>
                          <a:ea typeface="Calibri"/>
                          <a:cs typeface="Times New Roman"/>
                        </a:rPr>
                        <a:t>turvanõuetele</a:t>
                      </a:r>
                      <a:r>
                        <a:rPr lang="et-EE" sz="1100" b="0" kern="1200" baseline="0" noProof="1">
                          <a:solidFill>
                            <a:schemeClr val="tx1"/>
                          </a:solidFill>
                          <a:effectLst/>
                          <a:latin typeface="+mn-lt"/>
                          <a:ea typeface="Calibri"/>
                          <a:cs typeface="Times New Roman"/>
                        </a:rPr>
                        <a:t>. ADS ja KNR komponendid </a:t>
                      </a:r>
                      <a:r>
                        <a:rPr lang="et-EE" sz="1100" b="1" kern="1200" baseline="0" noProof="1">
                          <a:solidFill>
                            <a:schemeClr val="tx1"/>
                          </a:solidFill>
                          <a:effectLst/>
                          <a:latin typeface="+mn-lt"/>
                          <a:ea typeface="Calibri"/>
                          <a:cs typeface="Times New Roman"/>
                        </a:rPr>
                        <a:t>vananenud</a:t>
                      </a:r>
                      <a:r>
                        <a:rPr lang="et-EE" sz="1100" b="0" kern="1200" baseline="0" noProof="1">
                          <a:solidFill>
                            <a:schemeClr val="tx1"/>
                          </a:solidFill>
                          <a:effectLst/>
                          <a:latin typeface="+mn-lt"/>
                          <a:ea typeface="Calibri"/>
                          <a:cs typeface="Times New Roman"/>
                        </a:rPr>
                        <a:t>, tootja ei paku enam tuge.</a:t>
                      </a:r>
                      <a:endParaRPr lang="et-EE" sz="1100" b="0">
                        <a:solidFill>
                          <a:srgbClr val="00B050"/>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b="0" noProof="1">
                          <a:solidFill>
                            <a:schemeClr val="tx1"/>
                          </a:solidFill>
                          <a:effectLst/>
                          <a:latin typeface="+mn-lt"/>
                          <a:ea typeface="Times New Roman" panose="02020603050405020304" pitchFamily="18" charset="0"/>
                          <a:cs typeface="Times New Roman"/>
                        </a:rPr>
                        <a:t>Aadressiobjekte</a:t>
                      </a:r>
                      <a:r>
                        <a:rPr lang="et-EE" sz="1100" b="0" baseline="0" noProof="1">
                          <a:solidFill>
                            <a:schemeClr val="tx1"/>
                          </a:solidFill>
                          <a:effectLst/>
                          <a:latin typeface="+mn-lt"/>
                          <a:ea typeface="Times New Roman" panose="02020603050405020304" pitchFamily="18" charset="0"/>
                          <a:cs typeface="Times New Roman"/>
                        </a:rPr>
                        <a:t> on 2,4 miljonit, kohanimeobjekte on 414 000; avalike huviobjektidel (POI) on 50 andmeallikat, 100 000 (perspektiivis 500 000) objektiga. Teenindatakse 100 000 X-tee päringut päevas, 60 asutust. In-ADS-i päringuid 15 000 000 kuus (1000 unikaalset pöördujat).</a:t>
                      </a:r>
                      <a:endParaRPr lang="et-EE" sz="1100" b="0" noProof="1">
                        <a:solidFill>
                          <a:schemeClr val="tx1"/>
                        </a:solidFill>
                        <a:effectLst/>
                        <a:latin typeface="+mn-lt"/>
                        <a:ea typeface="Times New Roman" panose="02020603050405020304" pitchFamily="18" charset="0"/>
                        <a:cs typeface="Times New Roman"/>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1" i="1" kern="1200" baseline="0">
                          <a:solidFill>
                            <a:schemeClr val="tx1"/>
                          </a:solidFill>
                          <a:effectLst/>
                          <a:latin typeface="+mn-lt"/>
                          <a:ea typeface="+mn-ea"/>
                          <a:cs typeface="Times New Roman"/>
                        </a:rPr>
                        <a:t>M</a:t>
                      </a:r>
                      <a:r>
                        <a:rPr lang="et-EE" sz="1100" b="0" i="1" kern="1200" baseline="0">
                          <a:solidFill>
                            <a:schemeClr val="tx1"/>
                          </a:solidFill>
                          <a:effectLst/>
                          <a:latin typeface="+mn-lt"/>
                          <a:ea typeface="+mn-ea"/>
                          <a:cs typeface="Times New Roman"/>
                        </a:rPr>
                        <a:t>inimum </a:t>
                      </a:r>
                      <a:r>
                        <a:rPr lang="et-EE" sz="1100" b="1" i="1" kern="1200" baseline="0">
                          <a:solidFill>
                            <a:schemeClr val="tx1"/>
                          </a:solidFill>
                          <a:effectLst/>
                          <a:latin typeface="+mn-lt"/>
                          <a:ea typeface="+mn-ea"/>
                          <a:cs typeface="Times New Roman"/>
                        </a:rPr>
                        <a:t>V</a:t>
                      </a:r>
                      <a:r>
                        <a:rPr lang="et-EE" sz="1100" b="0" i="1" kern="1200" baseline="0">
                          <a:solidFill>
                            <a:schemeClr val="tx1"/>
                          </a:solidFill>
                          <a:effectLst/>
                          <a:latin typeface="+mn-lt"/>
                          <a:ea typeface="+mn-ea"/>
                          <a:cs typeface="Times New Roman"/>
                        </a:rPr>
                        <a:t>iable </a:t>
                      </a:r>
                      <a:r>
                        <a:rPr lang="et-EE" sz="1100" b="1" i="1" kern="1200" baseline="0">
                          <a:solidFill>
                            <a:schemeClr val="tx1"/>
                          </a:solidFill>
                          <a:effectLst/>
                          <a:latin typeface="+mn-lt"/>
                          <a:ea typeface="+mn-ea"/>
                          <a:cs typeface="Times New Roman"/>
                        </a:rPr>
                        <a:t>P</a:t>
                      </a:r>
                      <a:r>
                        <a:rPr lang="et-EE" sz="1100" b="0" i="1" kern="1200" baseline="0">
                          <a:solidFill>
                            <a:schemeClr val="tx1"/>
                          </a:solidFill>
                          <a:effectLst/>
                          <a:latin typeface="+mn-lt"/>
                          <a:ea typeface="+mn-ea"/>
                          <a:cs typeface="Times New Roman"/>
                        </a:rPr>
                        <a:t>roduct </a:t>
                      </a:r>
                      <a:r>
                        <a:rPr lang="et-EE" sz="1100" b="0" kern="1200" baseline="0">
                          <a:solidFill>
                            <a:schemeClr val="tx1"/>
                          </a:solidFill>
                          <a:effectLst/>
                          <a:latin typeface="+mn-lt"/>
                          <a:ea typeface="+mn-ea"/>
                          <a:cs typeface="Times New Roman"/>
                        </a:rPr>
                        <a:t>ehk </a:t>
                      </a:r>
                      <a:r>
                        <a:rPr lang="et-EE" sz="1100" b="1" kern="1200" baseline="0">
                          <a:solidFill>
                            <a:schemeClr val="tx1"/>
                          </a:solidFill>
                          <a:effectLst/>
                          <a:latin typeface="+mn-lt"/>
                          <a:ea typeface="+mn-ea"/>
                          <a:cs typeface="Times New Roman"/>
                        </a:rPr>
                        <a:t>MVP on kirjeldatud: </a:t>
                      </a:r>
                      <a:r>
                        <a:rPr lang="et-EE" sz="1100" b="1" kern="1200" baseline="0">
                          <a:solidFill>
                            <a:schemeClr val="tx1"/>
                          </a:solidFill>
                          <a:effectLst/>
                          <a:latin typeface="+mn-lt"/>
                          <a:ea typeface="+mn-ea"/>
                          <a:cs typeface="Times New Roman"/>
                          <a:hlinkClick r:id="rId5" action="ppaction://hlinkfile"/>
                        </a:rPr>
                        <a:t>AKS kohanimede mooduli projektiplaan</a:t>
                      </a:r>
                      <a:endParaRPr lang="et-EE" sz="1100" b="1" kern="1200" baseline="0" noProof="1">
                        <a:solidFill>
                          <a:schemeClr val="tx1"/>
                        </a:solidFill>
                        <a:effectLst/>
                        <a:latin typeface="+mn-lt"/>
                        <a:ea typeface="Calibri" panose="020F0502020204030204" pitchFamily="34" charset="0"/>
                        <a:cs typeface="Times New Roman"/>
                      </a:endParaRPr>
                    </a:p>
                    <a:p>
                      <a:pPr marL="171450" indent="-171450">
                        <a:lnSpc>
                          <a:spcPct val="107000"/>
                        </a:lnSpc>
                        <a:spcAft>
                          <a:spcPts val="0"/>
                        </a:spcAft>
                        <a:buFont typeface="Arial" panose="020B0604020202020204" pitchFamily="34" charset="0"/>
                        <a:buChar char="•"/>
                      </a:pPr>
                      <a:r>
                        <a:rPr lang="et-EE" sz="1100" b="0" kern="1200" baseline="0" noProof="1">
                          <a:solidFill>
                            <a:schemeClr val="tx1"/>
                          </a:solidFill>
                          <a:effectLst/>
                          <a:latin typeface="+mn-lt"/>
                          <a:ea typeface="Calibri"/>
                          <a:cs typeface="Times New Roman"/>
                        </a:rPr>
                        <a:t>AKS õigusaktide muudatuste eelnõud on ettevalmistamisel koos õigusoaskonnaga.</a:t>
                      </a: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a:rPr>
                        <a:t>3. Tulemus</a:t>
                      </a:r>
                    </a:p>
                    <a:p>
                      <a:pPr marL="171450" indent="-171450">
                        <a:buFont typeface="Arial" panose="020B0604020202020204" pitchFamily="34" charset="0"/>
                        <a:buChar char="•"/>
                      </a:pPr>
                      <a:r>
                        <a:rPr lang="et-EE" sz="1100" b="0" kern="1200" baseline="0" noProof="1">
                          <a:solidFill>
                            <a:schemeClr val="tx1"/>
                          </a:solidFill>
                          <a:effectLst/>
                          <a:latin typeface="+mn-lt"/>
                          <a:ea typeface="Calibri"/>
                          <a:cs typeface="Times New Roman"/>
                        </a:rPr>
                        <a:t>Olemas on AKS-i põhikomponendid, millel 300 põhikasutajat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100" b="0" kern="1200" baseline="0" noProof="1">
                          <a:solidFill>
                            <a:schemeClr val="tx1"/>
                          </a:solidFill>
                          <a:effectLst/>
                          <a:latin typeface="+mn-lt"/>
                          <a:ea typeface="Calibri"/>
                          <a:cs typeface="Times New Roman"/>
                        </a:rPr>
                        <a:t>AKS-i teenuste (ADS ja KN) toimepidevus on tagatud.</a:t>
                      </a:r>
                    </a:p>
                    <a:p>
                      <a:pPr marL="171450" indent="-171450">
                        <a:buFont typeface="Arial" panose="020B0604020202020204" pitchFamily="34" charset="0"/>
                        <a:buChar char="•"/>
                      </a:pPr>
                      <a:r>
                        <a:rPr lang="et-EE" sz="1100" b="1" kern="1200" baseline="0" noProof="1">
                          <a:solidFill>
                            <a:schemeClr val="tx1"/>
                          </a:solidFill>
                          <a:effectLst/>
                          <a:latin typeface="+mn-lt"/>
                          <a:ea typeface="Calibri"/>
                          <a:cs typeface="Times New Roman"/>
                        </a:rPr>
                        <a:t>MVP</a:t>
                      </a:r>
                      <a:r>
                        <a:rPr lang="et-EE" sz="1100" b="0" kern="1200" baseline="0" noProof="1">
                          <a:solidFill>
                            <a:schemeClr val="tx1"/>
                          </a:solidFill>
                          <a:effectLst/>
                          <a:latin typeface="+mn-lt"/>
                          <a:ea typeface="Calibri"/>
                          <a:cs typeface="Times New Roman"/>
                        </a:rPr>
                        <a:t> funktsioneeriv KN moodul, haldab 500 000 objekti.</a:t>
                      </a:r>
                    </a:p>
                    <a:p>
                      <a:pPr marL="171450" indent="-171450">
                        <a:buFont typeface="Arial" panose="020B0604020202020204" pitchFamily="34" charset="0"/>
                        <a:buChar char="•"/>
                      </a:pPr>
                      <a:r>
                        <a:rPr lang="et-EE" sz="1100" b="0" kern="1200" baseline="0" noProof="1">
                          <a:solidFill>
                            <a:schemeClr val="tx1"/>
                          </a:solidFill>
                          <a:effectLst/>
                          <a:latin typeface="+mn-lt"/>
                          <a:ea typeface="Calibri"/>
                          <a:cs typeface="Times New Roman"/>
                        </a:rPr>
                        <a:t>AKS teenustest saab komplektseid andmeid (KN, POI).</a:t>
                      </a:r>
                    </a:p>
                    <a:p>
                      <a:pPr marL="171450" lvl="0" indent="-171450">
                        <a:buFont typeface="Arial" panose="020B0604020202020204" pitchFamily="34" charset="0"/>
                        <a:buChar char="•"/>
                      </a:pPr>
                      <a:r>
                        <a:rPr lang="et-EE" sz="1100" b="1" kern="1200" baseline="0" noProof="1">
                          <a:solidFill>
                            <a:schemeClr val="tx1"/>
                          </a:solidFill>
                          <a:effectLst/>
                          <a:latin typeface="+mn-lt"/>
                          <a:ea typeface="Calibri"/>
                          <a:cs typeface="Times New Roman"/>
                        </a:rPr>
                        <a:t>Võimalusel</a:t>
                      </a:r>
                      <a:r>
                        <a:rPr lang="et-EE" sz="1100" b="0" kern="1200" baseline="0" noProof="1">
                          <a:solidFill>
                            <a:schemeClr val="tx1"/>
                          </a:solidFill>
                          <a:effectLst/>
                          <a:latin typeface="+mn-lt"/>
                          <a:ea typeface="Calibri"/>
                          <a:cs typeface="Times New Roman"/>
                        </a:rPr>
                        <a:t> </a:t>
                      </a:r>
                      <a:r>
                        <a:rPr lang="et-EE" sz="1100" b="1" kern="1200" baseline="0" noProof="1">
                          <a:solidFill>
                            <a:schemeClr val="tx1"/>
                          </a:solidFill>
                          <a:effectLst/>
                          <a:latin typeface="+mn-lt"/>
                          <a:ea typeface="Calibri"/>
                          <a:cs typeface="Times New Roman"/>
                        </a:rPr>
                        <a:t>3D kaart </a:t>
                      </a:r>
                      <a:r>
                        <a:rPr lang="et-EE" sz="1100" b="0" kern="1200" baseline="0" noProof="1">
                          <a:solidFill>
                            <a:schemeClr val="tx1"/>
                          </a:solidFill>
                          <a:effectLst/>
                          <a:latin typeface="+mn-lt"/>
                          <a:ea typeface="Calibri"/>
                          <a:cs typeface="Times New Roman"/>
                        </a:rPr>
                        <a:t>(seos 3D projektiga).</a:t>
                      </a:r>
                    </a:p>
                    <a:p>
                      <a:pPr marL="171450" lvl="0" indent="-171450">
                        <a:buFont typeface="Arial" panose="020B0604020202020204" pitchFamily="34" charset="0"/>
                        <a:buChar char="•"/>
                      </a:pPr>
                      <a:r>
                        <a:rPr lang="et-EE" sz="1100" b="0" kern="1200" baseline="0" noProof="1">
                          <a:solidFill>
                            <a:schemeClr val="tx1"/>
                          </a:solidFill>
                          <a:effectLst/>
                          <a:latin typeface="+mn-lt"/>
                          <a:ea typeface="Calibri"/>
                          <a:cs typeface="Times New Roman"/>
                        </a:rPr>
                        <a:t>Loodud on uued andmetöötluse võimalused (EHAK-töötlus, andmekorje vahendid, eeltöötlus, 3D)</a:t>
                      </a:r>
                    </a:p>
                    <a:p>
                      <a:pPr marL="171450" indent="-171450">
                        <a:buFont typeface="Arial" panose="020B0604020202020204" pitchFamily="34" charset="0"/>
                        <a:buChar char="•"/>
                      </a:pPr>
                      <a:r>
                        <a:rPr lang="et-EE" sz="1100" b="0" kern="1200" baseline="0" noProof="1">
                          <a:solidFill>
                            <a:schemeClr val="tx1"/>
                          </a:solidFill>
                          <a:effectLst/>
                          <a:latin typeface="+mn-lt"/>
                          <a:ea typeface="Calibri"/>
                          <a:cs typeface="Times New Roman"/>
                        </a:rPr>
                        <a:t>Andmekorje projektis (LAK) kogutud: väravate, korruste, uste, POI ja kohanime info vähemalt 1 000 000 obj.</a:t>
                      </a: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a:rPr>
                        <a:t>4. Mõju</a:t>
                      </a:r>
                    </a:p>
                    <a:p>
                      <a:pPr marL="171450" indent="-171450">
                        <a:buFont typeface="Arial" panose="020B0604020202020204" pitchFamily="34" charset="0"/>
                        <a:buChar char="•"/>
                      </a:pPr>
                      <a:r>
                        <a:rPr lang="et-EE" sz="1100" b="0" kern="1200" baseline="0" noProof="0">
                          <a:solidFill>
                            <a:schemeClr val="tx1"/>
                          </a:solidFill>
                          <a:effectLst/>
                          <a:latin typeface="+mn-lt"/>
                          <a:ea typeface="Calibri"/>
                          <a:cs typeface="Times New Roman"/>
                        </a:rPr>
                        <a:t>Eesti rahva, keele ja kultuuri püsimajäämine (Põhiseaduse preambul). 1,3 miljonile in-le.</a:t>
                      </a:r>
                    </a:p>
                    <a:p>
                      <a:pPr marL="171450" indent="-171450">
                        <a:buFont typeface="Arial" panose="020B0604020202020204" pitchFamily="34" charset="0"/>
                        <a:buChar char="•"/>
                      </a:pPr>
                      <a:r>
                        <a:rPr lang="et-EE" sz="1100" b="0" kern="1200" baseline="0" noProof="0">
                          <a:solidFill>
                            <a:schemeClr val="tx1"/>
                          </a:solidFill>
                          <a:effectLst/>
                          <a:latin typeface="+mn-lt"/>
                          <a:ea typeface="Calibri"/>
                          <a:cs typeface="Times New Roman"/>
                        </a:rPr>
                        <a:t>Aadresside ja kohanimeandmete teenused on kaasaegsed. 0,5M objekti on hallatud.</a:t>
                      </a:r>
                    </a:p>
                    <a:p>
                      <a:pPr marL="171450" indent="-171450">
                        <a:buFont typeface="Arial" panose="020B0604020202020204" pitchFamily="34" charset="0"/>
                        <a:buChar char="•"/>
                      </a:pPr>
                      <a:r>
                        <a:rPr lang="et-EE" sz="1100" b="0" kern="1200" baseline="0" noProof="0">
                          <a:solidFill>
                            <a:schemeClr val="tx1"/>
                          </a:solidFill>
                          <a:effectLst/>
                          <a:latin typeface="+mn-lt"/>
                          <a:ea typeface="Calibri"/>
                          <a:cs typeface="Times New Roman"/>
                        </a:rPr>
                        <a:t>IT komponentide elukaarekulud ja dubleerimise osakaal vähenevad. 0,1M/a</a:t>
                      </a:r>
                      <a:endParaRPr lang="et-EE" sz="1100" b="0" kern="1200" baseline="0" noProof="1">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t-EE" sz="1100" b="0" kern="1200" baseline="0" noProof="0">
                          <a:solidFill>
                            <a:schemeClr val="tx1"/>
                          </a:solidFill>
                          <a:effectLst/>
                          <a:latin typeface="+mn-lt"/>
                          <a:ea typeface="Calibri"/>
                          <a:cs typeface="Times New Roman"/>
                        </a:rPr>
                        <a:t>Uued võimekused (sh 3D andmed, ekspertide töölaud, andmekorje, suhtluskratid, seosandmed). 50% parem kval</a:t>
                      </a:r>
                      <a:endParaRPr lang="et-EE" sz="1100" b="0" kern="1200" baseline="0" noProof="1">
                        <a:solidFill>
                          <a:schemeClr val="tx1"/>
                        </a:solidFill>
                        <a:effectLst/>
                        <a:latin typeface="+mn-lt"/>
                        <a:ea typeface="Calibri" panose="020F0502020204030204" pitchFamily="34" charset="0"/>
                        <a:cs typeface="Times New Roman" panose="02020603050405020304" pitchFamily="18" charset="0"/>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1784420">
                <a:tc>
                  <a:txBody>
                    <a:bodyPr/>
                    <a:lstStyle/>
                    <a:p>
                      <a:pPr indent="71755">
                        <a:lnSpc>
                          <a:spcPct val="107000"/>
                        </a:lnSpc>
                        <a:spcAft>
                          <a:spcPts val="0"/>
                        </a:spcAft>
                      </a:pPr>
                      <a:r>
                        <a:rPr lang="et-EE" sz="1100" b="1" kern="1200" dirty="0">
                          <a:solidFill>
                            <a:srgbClr val="0000FF"/>
                          </a:solidFill>
                          <a:effectLst/>
                          <a:latin typeface="+mn-lt"/>
                          <a:ea typeface="Calibri"/>
                          <a:cs typeface="Times New Roman"/>
                        </a:rPr>
                        <a:t>5. Peamised ressursid (asutusesiseselt, seos KeMIT-iga, välise arendajaga)</a:t>
                      </a:r>
                    </a:p>
                    <a:p>
                      <a:pPr marL="171450" indent="-171450">
                        <a:lnSpc>
                          <a:spcPct val="107000"/>
                        </a:lnSpc>
                        <a:spcAft>
                          <a:spcPts val="0"/>
                        </a:spcAft>
                        <a:buFont typeface="Arial" panose="020B0604020202020204" pitchFamily="34" charset="0"/>
                        <a:buChar char="•"/>
                      </a:pPr>
                      <a:r>
                        <a:rPr lang="et-EE" sz="1100" kern="1200" baseline="0" noProof="1">
                          <a:solidFill>
                            <a:schemeClr val="tx1"/>
                          </a:solidFill>
                          <a:effectLst/>
                          <a:latin typeface="+mn-lt"/>
                          <a:ea typeface="Calibri"/>
                          <a:cs typeface="Times New Roman"/>
                        </a:rPr>
                        <a:t>Tooteomanik on Maa-ameti aadressiandmete osakond (ADS ja KNR moodulid) ja Geoinformaatika osakond (POI, In-ADS ja geokodeeringu moodulid). </a:t>
                      </a:r>
                      <a:r>
                        <a:rPr lang="et-EE" sz="1100" b="1" kern="1200" baseline="0" noProof="1">
                          <a:solidFill>
                            <a:schemeClr val="tx1"/>
                          </a:solidFill>
                          <a:effectLst/>
                          <a:latin typeface="+mn-lt"/>
                          <a:ea typeface="Calibri"/>
                          <a:cs typeface="Times New Roman"/>
                        </a:rPr>
                        <a:t>OLEMAS</a:t>
                      </a:r>
                    </a:p>
                    <a:p>
                      <a:pPr marL="171450" indent="-171450">
                        <a:lnSpc>
                          <a:spcPct val="107000"/>
                        </a:lnSpc>
                        <a:spcAft>
                          <a:spcPts val="0"/>
                        </a:spcAft>
                        <a:buFont typeface="Arial" panose="020B0604020202020204" pitchFamily="34" charset="0"/>
                        <a:buChar char="•"/>
                      </a:pPr>
                      <a:r>
                        <a:rPr lang="et-EE" sz="1100" kern="1200" baseline="0" noProof="1">
                          <a:solidFill>
                            <a:schemeClr val="tx1"/>
                          </a:solidFill>
                          <a:effectLst/>
                          <a:latin typeface="+mn-lt"/>
                          <a:ea typeface="Calibri"/>
                          <a:cs typeface="Times New Roman"/>
                        </a:rPr>
                        <a:t>IT projekte juhib KEMIT </a:t>
                      </a:r>
                    </a:p>
                    <a:p>
                      <a:pPr marL="171450" lvl="0" indent="-171450">
                        <a:lnSpc>
                          <a:spcPct val="107000"/>
                        </a:lnSpc>
                        <a:spcAft>
                          <a:spcPts val="0"/>
                        </a:spcAft>
                        <a:buFont typeface="Arial" panose="020B0604020202020204" pitchFamily="34" charset="0"/>
                        <a:buChar char="•"/>
                      </a:pPr>
                      <a:r>
                        <a:rPr lang="et-EE" sz="1100" b="1" kern="1200" baseline="0" noProof="1">
                          <a:solidFill>
                            <a:schemeClr val="tx1"/>
                          </a:solidFill>
                          <a:effectLst/>
                          <a:latin typeface="+mn-lt"/>
                          <a:ea typeface="Calibri"/>
                          <a:cs typeface="Times New Roman"/>
                        </a:rPr>
                        <a:t>OLEMAS</a:t>
                      </a:r>
                      <a:endParaRPr lang="et-EE" dirty="0"/>
                    </a:p>
                    <a:p>
                      <a:pPr marL="171450" indent="-171450">
                        <a:lnSpc>
                          <a:spcPct val="107000"/>
                        </a:lnSpc>
                        <a:spcAft>
                          <a:spcPts val="0"/>
                        </a:spcAft>
                        <a:buFont typeface="Arial" panose="020B0604020202020204" pitchFamily="34" charset="0"/>
                        <a:buChar char="•"/>
                      </a:pPr>
                      <a:r>
                        <a:rPr lang="et-EE" sz="1100" kern="1200" baseline="0" noProof="1">
                          <a:solidFill>
                            <a:schemeClr val="tx1"/>
                          </a:solidFill>
                          <a:effectLst/>
                          <a:latin typeface="+mn-lt"/>
                          <a:ea typeface="Calibri"/>
                          <a:cs typeface="Times New Roman"/>
                        </a:rPr>
                        <a:t>AKS arenduse </a:t>
                      </a:r>
                      <a:r>
                        <a:rPr lang="et-EE" sz="1100" b="1" kern="1200" baseline="0" noProof="1">
                          <a:solidFill>
                            <a:schemeClr val="tx1"/>
                          </a:solidFill>
                          <a:effectLst/>
                          <a:latin typeface="+mn-lt"/>
                          <a:ea typeface="Calibri"/>
                          <a:cs typeface="Times New Roman"/>
                        </a:rPr>
                        <a:t>raamhange</a:t>
                      </a:r>
                      <a:r>
                        <a:rPr lang="et-EE" sz="1100" kern="1200" baseline="0" noProof="1">
                          <a:solidFill>
                            <a:schemeClr val="tx1"/>
                          </a:solidFill>
                          <a:effectLst/>
                          <a:latin typeface="+mn-lt"/>
                          <a:ea typeface="Calibri"/>
                          <a:cs typeface="Times New Roman"/>
                        </a:rPr>
                        <a:t> on tehtud AS Dateliga maht </a:t>
                      </a:r>
                      <a:r>
                        <a:rPr lang="et-EE" sz="1100" b="1" kern="1200" baseline="0" noProof="1">
                          <a:solidFill>
                            <a:schemeClr val="tx1"/>
                          </a:solidFill>
                          <a:effectLst/>
                          <a:latin typeface="+mn-lt"/>
                          <a:ea typeface="Calibri"/>
                          <a:cs typeface="Times New Roman"/>
                        </a:rPr>
                        <a:t>3 milj eurot</a:t>
                      </a:r>
                      <a:r>
                        <a:rPr lang="et-EE" sz="1100" kern="1200" baseline="0" noProof="1">
                          <a:solidFill>
                            <a:schemeClr val="tx1"/>
                          </a:solidFill>
                          <a:effectLst/>
                          <a:latin typeface="+mn-lt"/>
                          <a:ea typeface="Calibri"/>
                          <a:cs typeface="Times New Roman"/>
                        </a:rPr>
                        <a:t>. Sellest 2023 kaetud töid  31320+km. Eelarve kate 2024: </a:t>
                      </a:r>
                      <a:r>
                        <a:rPr lang="et-EE" sz="1100" b="1" kern="1200" baseline="0" noProof="1">
                          <a:solidFill>
                            <a:schemeClr val="tx1"/>
                          </a:solidFill>
                          <a:effectLst/>
                          <a:latin typeface="+mn-lt"/>
                          <a:ea typeface="Calibri"/>
                          <a:cs typeface="Times New Roman"/>
                        </a:rPr>
                        <a:t>200 000€</a:t>
                      </a:r>
                      <a:r>
                        <a:rPr lang="et-EE" sz="1100" kern="1200" baseline="0" noProof="1">
                          <a:solidFill>
                            <a:schemeClr val="tx1"/>
                          </a:solidFill>
                          <a:effectLst/>
                          <a:latin typeface="+mn-lt"/>
                          <a:ea typeface="Calibri"/>
                          <a:cs typeface="Times New Roman"/>
                        </a:rPr>
                        <a:t>. </a:t>
                      </a:r>
                      <a:r>
                        <a:rPr lang="et-EE" sz="1100" b="1" kern="1200" baseline="0" noProof="1">
                          <a:solidFill>
                            <a:schemeClr val="tx1"/>
                          </a:solidFill>
                          <a:effectLst/>
                          <a:latin typeface="+mn-lt"/>
                          <a:ea typeface="Calibri"/>
                          <a:cs typeface="Times New Roman"/>
                        </a:rPr>
                        <a:t>Klim digipöördes 2024: 350 000 €. </a:t>
                      </a:r>
                      <a:r>
                        <a:rPr lang="et-EE" sz="1100" b="0" kern="1200" baseline="0" noProof="1">
                          <a:solidFill>
                            <a:schemeClr val="tx1"/>
                          </a:solidFill>
                          <a:effectLst/>
                          <a:latin typeface="+mn-lt"/>
                          <a:ea typeface="Calibri"/>
                          <a:cs typeface="Times New Roman"/>
                        </a:rPr>
                        <a:t>Kohanimemooduli arendamisel arvestatakse 2024 vähendatud ressursi tingimustes </a:t>
                      </a:r>
                      <a:r>
                        <a:rPr lang="et-EE" sz="1100" b="1" kern="1200" baseline="0" noProof="1">
                          <a:solidFill>
                            <a:schemeClr val="tx1"/>
                          </a:solidFill>
                          <a:effectLst/>
                          <a:latin typeface="+mn-lt"/>
                          <a:ea typeface="Calibri"/>
                          <a:cs typeface="Times New Roman"/>
                        </a:rPr>
                        <a:t>MVP loomisega.</a:t>
                      </a: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6. Tegevused, ajakava, eelarve 7,08M</a:t>
                      </a:r>
                      <a:r>
                        <a:rPr lang="et-EE" sz="1100" b="1" kern="1200">
                          <a:solidFill>
                            <a:srgbClr val="0000FF"/>
                          </a:solidFill>
                          <a:effectLst/>
                          <a:latin typeface="+mn-lt"/>
                          <a:cs typeface="Times New Roman"/>
                        </a:rPr>
                        <a:t> / 18 kuud 725 000€ SF</a:t>
                      </a:r>
                    </a:p>
                    <a:p>
                      <a:pPr marL="0" indent="0">
                        <a:lnSpc>
                          <a:spcPct val="107000"/>
                        </a:lnSpc>
                        <a:spcAft>
                          <a:spcPts val="0"/>
                        </a:spcAft>
                        <a:buNone/>
                      </a:pPr>
                      <a:r>
                        <a:rPr lang="et-EE" sz="1100" b="0" kern="1200" baseline="0">
                          <a:solidFill>
                            <a:schemeClr val="tx1"/>
                          </a:solidFill>
                          <a:effectLst/>
                          <a:latin typeface="+mn-lt"/>
                          <a:ea typeface="Calibri"/>
                          <a:cs typeface="Times New Roman"/>
                        </a:rPr>
                        <a:t>KN moodul </a:t>
                      </a:r>
                      <a:r>
                        <a:rPr lang="et-EE" sz="1100" b="1" kern="1200" baseline="0">
                          <a:solidFill>
                            <a:schemeClr val="tx1"/>
                          </a:solidFill>
                          <a:effectLst/>
                          <a:latin typeface="+mn-lt"/>
                          <a:ea typeface="Calibri"/>
                          <a:cs typeface="Times New Roman"/>
                        </a:rPr>
                        <a:t>2024 olemas</a:t>
                      </a:r>
                      <a:r>
                        <a:rPr lang="et-EE" sz="1100" b="0" kern="1200" baseline="0">
                          <a:solidFill>
                            <a:schemeClr val="tx1"/>
                          </a:solidFill>
                          <a:effectLst/>
                          <a:latin typeface="+mn-lt"/>
                          <a:ea typeface="Calibri"/>
                          <a:cs typeface="Times New Roman"/>
                        </a:rPr>
                        <a:t>: 200 000 B + 350 000 €  SF (KLIM DP) </a:t>
                      </a:r>
                    </a:p>
                    <a:p>
                      <a:pPr marL="0" indent="0">
                        <a:lnSpc>
                          <a:spcPct val="107000"/>
                        </a:lnSpc>
                        <a:spcAft>
                          <a:spcPts val="0"/>
                        </a:spcAft>
                        <a:buNone/>
                      </a:pPr>
                      <a:r>
                        <a:rPr lang="et-EE" sz="1100" b="1" kern="1200" baseline="0">
                          <a:solidFill>
                            <a:schemeClr val="tx1"/>
                          </a:solidFill>
                          <a:effectLst/>
                          <a:latin typeface="+mn-lt"/>
                          <a:ea typeface="Calibri"/>
                          <a:cs typeface="Times New Roman"/>
                        </a:rPr>
                        <a:t>2024/25: </a:t>
                      </a:r>
                      <a:r>
                        <a:rPr lang="et-EE" sz="1100" b="0" kern="1200" baseline="0">
                          <a:solidFill>
                            <a:schemeClr val="tx1"/>
                          </a:solidFill>
                          <a:effectLst/>
                          <a:latin typeface="+mn-lt"/>
                          <a:ea typeface="Calibri"/>
                          <a:cs typeface="Times New Roman"/>
                        </a:rPr>
                        <a:t>Avaliku rakenduse moodul 360 560 / </a:t>
                      </a:r>
                      <a:r>
                        <a:rPr lang="et-EE" sz="1100" b="1" kern="1200" baseline="0">
                          <a:solidFill>
                            <a:srgbClr val="0000FF"/>
                          </a:solidFill>
                          <a:effectLst/>
                          <a:latin typeface="+mn-lt"/>
                          <a:ea typeface="Calibri"/>
                          <a:cs typeface="Times New Roman"/>
                        </a:rPr>
                        <a:t>50 000€ SF</a:t>
                      </a:r>
                    </a:p>
                    <a:p>
                      <a:pPr marL="0" indent="0">
                        <a:lnSpc>
                          <a:spcPct val="107000"/>
                        </a:lnSpc>
                        <a:spcAft>
                          <a:spcPts val="0"/>
                        </a:spcAft>
                        <a:buNone/>
                      </a:pPr>
                      <a:r>
                        <a:rPr lang="et-EE" sz="1100" b="1" kern="1200" baseline="0">
                          <a:solidFill>
                            <a:schemeClr val="tx1"/>
                          </a:solidFill>
                          <a:effectLst/>
                          <a:latin typeface="+mn-lt"/>
                          <a:ea typeface="Calibri"/>
                          <a:cs typeface="Times New Roman"/>
                        </a:rPr>
                        <a:t>2025/26: </a:t>
                      </a:r>
                      <a:r>
                        <a:rPr lang="et-EE" sz="1100" b="1" u="none" kern="1200" baseline="0">
                          <a:solidFill>
                            <a:schemeClr val="tx1"/>
                          </a:solidFill>
                          <a:effectLst/>
                          <a:latin typeface="+mn-lt"/>
                          <a:ea typeface="Calibri"/>
                          <a:cs typeface="Times New Roman"/>
                        </a:rPr>
                        <a:t>KN ja ADS </a:t>
                      </a:r>
                      <a:r>
                        <a:rPr lang="et-EE" sz="1100" b="0" kern="1200" baseline="0">
                          <a:solidFill>
                            <a:schemeClr val="tx1"/>
                          </a:solidFill>
                          <a:effectLst/>
                          <a:latin typeface="+mn-lt"/>
                          <a:ea typeface="Calibri"/>
                          <a:cs typeface="Times New Roman"/>
                        </a:rPr>
                        <a:t>moodul	</a:t>
                      </a:r>
                      <a:r>
                        <a:rPr lang="et-EE" sz="1100" b="1" kern="1200" baseline="0">
                          <a:solidFill>
                            <a:schemeClr val="tx1"/>
                          </a:solidFill>
                          <a:effectLst/>
                          <a:latin typeface="+mn-lt"/>
                          <a:ea typeface="Calibri"/>
                          <a:cs typeface="Times New Roman"/>
                        </a:rPr>
                        <a:t>1,62 M / </a:t>
                      </a:r>
                      <a:r>
                        <a:rPr lang="et-EE" sz="1100" b="1" kern="1200" baseline="0">
                          <a:solidFill>
                            <a:srgbClr val="0000FF"/>
                          </a:solidFill>
                          <a:effectLst/>
                          <a:latin typeface="+mn-lt"/>
                          <a:ea typeface="Calibri"/>
                          <a:cs typeface="Times New Roman"/>
                        </a:rPr>
                        <a:t>557 000€ SF</a:t>
                      </a:r>
                    </a:p>
                    <a:p>
                      <a:pPr marL="0" indent="0">
                        <a:lnSpc>
                          <a:spcPct val="107000"/>
                        </a:lnSpc>
                        <a:spcAft>
                          <a:spcPts val="0"/>
                        </a:spcAft>
                        <a:buNone/>
                      </a:pPr>
                      <a:r>
                        <a:rPr lang="et-EE" sz="1100" b="1" kern="1200" baseline="0">
                          <a:solidFill>
                            <a:schemeClr val="tx1"/>
                          </a:solidFill>
                          <a:effectLst/>
                          <a:latin typeface="+mn-lt"/>
                          <a:ea typeface="Calibri"/>
                          <a:cs typeface="Times New Roman"/>
                        </a:rPr>
                        <a:t>2026/27: </a:t>
                      </a:r>
                      <a:r>
                        <a:rPr lang="et-EE" sz="1100" b="0" kern="1200" baseline="0">
                          <a:solidFill>
                            <a:schemeClr val="tx1"/>
                          </a:solidFill>
                          <a:effectLst/>
                          <a:latin typeface="+mn-lt"/>
                          <a:ea typeface="Calibri"/>
                          <a:cs typeface="Times New Roman"/>
                        </a:rPr>
                        <a:t>Huvipunktide moodul POI</a:t>
                      </a:r>
                      <a:r>
                        <a:rPr lang="et-EE" sz="1100" b="0" kern="1200" baseline="0">
                          <a:solidFill>
                            <a:srgbClr val="0000FF"/>
                          </a:solidFill>
                          <a:effectLst/>
                          <a:latin typeface="+mn-lt"/>
                          <a:ea typeface="Calibri"/>
                          <a:cs typeface="Times New Roman"/>
                        </a:rPr>
                        <a:t>	</a:t>
                      </a:r>
                      <a:r>
                        <a:rPr lang="et-EE" sz="1100" b="0" kern="1200" baseline="0">
                          <a:solidFill>
                            <a:schemeClr val="tx1"/>
                          </a:solidFill>
                          <a:effectLst/>
                          <a:latin typeface="+mn-lt"/>
                          <a:ea typeface="Calibri"/>
                          <a:cs typeface="Times New Roman"/>
                        </a:rPr>
                        <a:t>859 760 € SF</a:t>
                      </a:r>
                    </a:p>
                    <a:p>
                      <a:pPr marL="0" indent="0">
                        <a:lnSpc>
                          <a:spcPct val="107000"/>
                        </a:lnSpc>
                        <a:spcAft>
                          <a:spcPts val="0"/>
                        </a:spcAft>
                        <a:buClr>
                          <a:srgbClr val="000000"/>
                        </a:buClr>
                        <a:buNone/>
                      </a:pPr>
                      <a:r>
                        <a:rPr lang="et-EE" sz="1100" b="1" kern="1200" baseline="0">
                          <a:solidFill>
                            <a:schemeClr val="tx1"/>
                          </a:solidFill>
                          <a:effectLst/>
                          <a:latin typeface="+mn-lt"/>
                          <a:ea typeface="Calibri"/>
                          <a:cs typeface="Times New Roman"/>
                        </a:rPr>
                        <a:t>2024-29: </a:t>
                      </a:r>
                      <a:r>
                        <a:rPr lang="et-EE" sz="1100" b="0" kern="1200" baseline="0">
                          <a:solidFill>
                            <a:schemeClr val="tx1"/>
                          </a:solidFill>
                          <a:effectLst/>
                          <a:latin typeface="+mn-lt"/>
                          <a:ea typeface="Calibri"/>
                          <a:cs typeface="Times New Roman"/>
                        </a:rPr>
                        <a:t>Juurutused 	208 000 / </a:t>
                      </a:r>
                      <a:r>
                        <a:rPr lang="et-EE" sz="1100" b="1" kern="1200" baseline="0">
                          <a:solidFill>
                            <a:srgbClr val="0000FF"/>
                          </a:solidFill>
                          <a:effectLst/>
                          <a:latin typeface="+mn-lt"/>
                          <a:ea typeface="Calibri"/>
                          <a:cs typeface="Times New Roman"/>
                        </a:rPr>
                        <a:t>70 000 € </a:t>
                      </a:r>
                      <a:r>
                        <a:rPr lang="et-EE" sz="1100" b="0" kern="1200" baseline="0">
                          <a:solidFill>
                            <a:srgbClr val="0000FF"/>
                          </a:solidFill>
                          <a:effectLst/>
                          <a:latin typeface="+mn-lt"/>
                          <a:ea typeface="Calibri"/>
                          <a:cs typeface="Times New Roman"/>
                        </a:rPr>
                        <a:t>SF</a:t>
                      </a:r>
                      <a:endParaRPr lang="en-US" sz="1100" b="0" i="0" u="none" strike="noStrike" kern="1200" baseline="0" noProof="0">
                        <a:solidFill>
                          <a:srgbClr val="000000"/>
                        </a:solidFill>
                        <a:effectLst/>
                        <a:latin typeface="Calibri"/>
                      </a:endParaRPr>
                    </a:p>
                    <a:p>
                      <a:pPr marL="0" lvl="0" indent="0">
                        <a:lnSpc>
                          <a:spcPct val="107000"/>
                        </a:lnSpc>
                        <a:spcAft>
                          <a:spcPts val="0"/>
                        </a:spcAft>
                        <a:buNone/>
                      </a:pPr>
                      <a:r>
                        <a:rPr lang="et-EE" sz="1100" b="1" kern="1200" baseline="0">
                          <a:solidFill>
                            <a:schemeClr val="tx1"/>
                          </a:solidFill>
                          <a:effectLst/>
                          <a:latin typeface="+mn-lt"/>
                          <a:ea typeface="Calibri"/>
                          <a:cs typeface="Times New Roman"/>
                        </a:rPr>
                        <a:t>Ligipääsude andmekorje LAK sh väravad, POI-d: </a:t>
                      </a:r>
                      <a:r>
                        <a:rPr lang="et-EE" sz="1100" b="0" kern="1200" baseline="0">
                          <a:solidFill>
                            <a:schemeClr val="tx1"/>
                          </a:solidFill>
                          <a:effectLst/>
                          <a:latin typeface="+mn-lt"/>
                          <a:ea typeface="Calibri"/>
                          <a:cs typeface="Times New Roman"/>
                        </a:rPr>
                        <a:t>1,7 M € SF</a:t>
                      </a:r>
                      <a:endParaRPr lang="en-US" sz="1100" b="0" i="0" u="none" strike="noStrike" kern="1200" baseline="0" noProof="0">
                        <a:solidFill>
                          <a:srgbClr val="000000"/>
                        </a:solidFill>
                        <a:effectLst/>
                        <a:latin typeface="Calibri"/>
                      </a:endParaRPr>
                    </a:p>
                    <a:p>
                      <a:pPr marL="0" indent="0">
                        <a:lnSpc>
                          <a:spcPct val="107000"/>
                        </a:lnSpc>
                        <a:spcAft>
                          <a:spcPts val="0"/>
                        </a:spcAft>
                        <a:buFont typeface="Arial" panose="020B0604020202020204" pitchFamily="34" charset="0"/>
                        <a:buNone/>
                      </a:pPr>
                      <a:r>
                        <a:rPr lang="et-EE" sz="1100" b="1" kern="1200" baseline="0">
                          <a:solidFill>
                            <a:schemeClr val="tx1"/>
                          </a:solidFill>
                          <a:effectLst/>
                          <a:latin typeface="+mn-lt"/>
                          <a:ea typeface="Calibri"/>
                          <a:cs typeface="Times New Roman"/>
                        </a:rPr>
                        <a:t>AKS jätkuarendus 2027-29:  </a:t>
                      </a:r>
                      <a:r>
                        <a:rPr lang="et-EE" sz="1100" b="0" i="0" u="none" strike="noStrike" kern="1200" baseline="0" noProof="0">
                          <a:solidFill>
                            <a:schemeClr val="tx1"/>
                          </a:solidFill>
                          <a:effectLst/>
                        </a:rPr>
                        <a:t>1,05M (350 000 €/a) SF</a:t>
                      </a:r>
                    </a:p>
                    <a:p>
                      <a:pPr marL="0" lvl="0" indent="0">
                        <a:lnSpc>
                          <a:spcPct val="107000"/>
                        </a:lnSpc>
                        <a:spcAft>
                          <a:spcPts val="0"/>
                        </a:spcAft>
                        <a:buFont typeface="Arial" panose="020B0604020202020204" pitchFamily="34" charset="0"/>
                        <a:buNone/>
                      </a:pPr>
                      <a:r>
                        <a:rPr lang="et-EE" sz="1100" b="0" kern="1200" baseline="0">
                          <a:solidFill>
                            <a:schemeClr val="tx1"/>
                          </a:solidFill>
                          <a:effectLst/>
                          <a:latin typeface="+mn-lt"/>
                          <a:ea typeface="Calibri"/>
                          <a:cs typeface="Times New Roman"/>
                        </a:rPr>
                        <a:t>Tööjõukulu </a:t>
                      </a:r>
                      <a:r>
                        <a:rPr lang="et-EE" sz="1100" b="1" kern="1200" baseline="0">
                          <a:solidFill>
                            <a:schemeClr val="tx1"/>
                          </a:solidFill>
                          <a:effectLst/>
                          <a:latin typeface="+mn-lt"/>
                          <a:ea typeface="Calibri"/>
                          <a:cs typeface="Times New Roman"/>
                        </a:rPr>
                        <a:t>3 kohta 2025-29: 7</a:t>
                      </a:r>
                      <a:r>
                        <a:rPr lang="et-EE" sz="1100" b="1" i="0" u="none" strike="noStrike" kern="1200" baseline="0" noProof="0">
                          <a:solidFill>
                            <a:schemeClr val="tx1"/>
                          </a:solidFill>
                          <a:effectLst/>
                        </a:rPr>
                        <a:t>35000€ /</a:t>
                      </a:r>
                      <a:r>
                        <a:rPr lang="et-EE" sz="1100" b="1" i="0" u="none" strike="noStrike" kern="1200" baseline="0" noProof="0">
                          <a:solidFill>
                            <a:srgbClr val="0000FF"/>
                          </a:solidFill>
                          <a:effectLst/>
                        </a:rPr>
                        <a:t> 1in. 48 000</a:t>
                      </a:r>
                      <a:r>
                        <a:rPr lang="et-EE" sz="1100" b="0" i="0" u="none" strike="noStrike" kern="1200" baseline="0" noProof="0">
                          <a:solidFill>
                            <a:srgbClr val="0000FF"/>
                          </a:solidFill>
                          <a:effectLst/>
                        </a:rPr>
                        <a:t> €</a:t>
                      </a:r>
                      <a:r>
                        <a:rPr lang="et-EE" sz="1100" b="0" i="0" u="none" strike="noStrike" kern="1200" baseline="0" noProof="0">
                          <a:solidFill>
                            <a:schemeClr val="tx1"/>
                          </a:solidFill>
                          <a:effectLst/>
                        </a:rPr>
                        <a:t> SF</a:t>
                      </a:r>
                    </a:p>
                    <a:p>
                      <a:pPr lvl="0" algn="l">
                        <a:lnSpc>
                          <a:spcPct val="100000"/>
                        </a:lnSpc>
                        <a:spcBef>
                          <a:spcPts val="0"/>
                        </a:spcBef>
                        <a:spcAft>
                          <a:spcPts val="0"/>
                        </a:spcAft>
                        <a:buNone/>
                      </a:pPr>
                      <a:r>
                        <a:rPr lang="et-EE" sz="1100" b="1" i="0" u="none" strike="noStrike" kern="1200" baseline="0" noProof="0">
                          <a:solidFill>
                            <a:schemeClr val="tx1"/>
                          </a:solidFill>
                          <a:effectLst/>
                          <a:latin typeface="Calibri"/>
                        </a:rPr>
                        <a:t>KOKKU 24-29: 7,08 M€ (0,55 olemas)</a:t>
                      </a:r>
                      <a:r>
                        <a:rPr lang="et-EE" sz="1100" b="0" i="0" u="none" strike="noStrike" kern="1200" baseline="0" noProof="0">
                          <a:solidFill>
                            <a:srgbClr val="0000FF"/>
                          </a:solidFill>
                          <a:effectLst/>
                        </a:rPr>
                        <a:t>/18 kuu taotlus: </a:t>
                      </a:r>
                      <a:r>
                        <a:rPr lang="et-EE" sz="1100" b="1" i="0" u="none" strike="noStrike" kern="1200" baseline="0" noProof="0">
                          <a:solidFill>
                            <a:srgbClr val="0000FF"/>
                          </a:solidFill>
                          <a:effectLst/>
                        </a:rPr>
                        <a:t>0,725M€</a:t>
                      </a:r>
                      <a:endParaRPr lang="et-EE" sz="1100" b="1" i="0" u="none" strike="noStrike" kern="1200" baseline="0" noProof="0" dirty="0">
                        <a:solidFill>
                          <a:srgbClr val="0000FF"/>
                        </a:solidFill>
                        <a:effectLst/>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7. Projekti eeltingimused</a:t>
                      </a:r>
                    </a:p>
                    <a:p>
                      <a:pPr marL="0" lvl="0" indent="0">
                        <a:buFont typeface="Arial" panose="020B0604020202020204" pitchFamily="34" charset="0"/>
                        <a:buNone/>
                      </a:pPr>
                      <a:r>
                        <a:rPr lang="et-EE" sz="1100" kern="1200" noProof="1">
                          <a:solidFill>
                            <a:schemeClr val="tx1"/>
                          </a:solidFill>
                          <a:effectLst/>
                          <a:latin typeface="+mn-lt"/>
                          <a:ea typeface="+mn-ea"/>
                          <a:cs typeface="+mn-cs"/>
                        </a:rPr>
                        <a:t>RIHA, ISKE, koosvõime-, iseteeninduse-, kasutatavuse raamistiku, avaandmete, ligipääsetavuse, ristfunktsionaalsuste ja kvaliteedi nõuete, peamiste riskide  (sh küberriskide)</a:t>
                      </a:r>
                      <a:r>
                        <a:rPr lang="et-EE" sz="1100" kern="1200" baseline="0" noProof="1">
                          <a:solidFill>
                            <a:schemeClr val="tx1"/>
                          </a:solidFill>
                          <a:effectLst/>
                          <a:latin typeface="+mn-lt"/>
                          <a:ea typeface="+mn-ea"/>
                          <a:cs typeface="+mn-cs"/>
                        </a:rPr>
                        <a:t> hindamise vajadustega </a:t>
                      </a:r>
                      <a:r>
                        <a:rPr lang="et-EE" sz="1100" kern="1200" noProof="1">
                          <a:solidFill>
                            <a:schemeClr val="tx1"/>
                          </a:solidFill>
                          <a:effectLst/>
                          <a:latin typeface="+mn-lt"/>
                          <a:ea typeface="+mn-ea"/>
                          <a:cs typeface="+mn-cs"/>
                        </a:rPr>
                        <a:t>arvestatakse. </a:t>
                      </a:r>
                    </a:p>
                    <a:p>
                      <a:pPr marL="171450" lvl="0" indent="-171450">
                        <a:buFont typeface="Arial" panose="020B0604020202020204" pitchFamily="34" charset="0"/>
                        <a:buChar char="•"/>
                      </a:pPr>
                      <a:r>
                        <a:rPr lang="et-EE" sz="1100" kern="1200" noProof="1">
                          <a:solidFill>
                            <a:schemeClr val="tx1"/>
                          </a:solidFill>
                          <a:effectLst/>
                          <a:latin typeface="+mn-lt"/>
                          <a:ea typeface="+mn-ea"/>
                          <a:cs typeface="+mn-cs"/>
                        </a:rPr>
                        <a:t>AKS-i ärianalüüs on olemas. </a:t>
                      </a:r>
                    </a:p>
                    <a:p>
                      <a:pPr marL="171450" lvl="0" indent="-171450">
                        <a:buFont typeface="Arial" panose="020B0604020202020204" pitchFamily="34" charset="0"/>
                        <a:buChar char="•"/>
                      </a:pPr>
                      <a:r>
                        <a:rPr lang="et-EE" sz="1100" kern="1200" noProof="1">
                          <a:solidFill>
                            <a:schemeClr val="tx1"/>
                          </a:solidFill>
                          <a:effectLst/>
                          <a:latin typeface="+mn-lt"/>
                          <a:ea typeface="+mn-ea"/>
                          <a:cs typeface="+mn-cs"/>
                        </a:rPr>
                        <a:t>Eelnõude valmimise aeg 2024. IV kvartal</a:t>
                      </a:r>
                    </a:p>
                    <a:p>
                      <a:pPr>
                        <a:lnSpc>
                          <a:spcPct val="107000"/>
                        </a:lnSpc>
                        <a:spcAft>
                          <a:spcPts val="0"/>
                        </a:spcAft>
                      </a:pPr>
                      <a:endParaRPr lang="et-EE" sz="1100" b="1" kern="1200" dirty="0">
                        <a:solidFill>
                          <a:srgbClr val="0000FF"/>
                        </a:solidFill>
                        <a:effectLst/>
                        <a:latin typeface="+mn-lt"/>
                        <a:ea typeface="Calibri" panose="020F0502020204030204" pitchFamily="34" charset="0"/>
                        <a:cs typeface="Times New Roman" panose="02020603050405020304" pitchFamily="18" charset="0"/>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427541">
                <a:tc>
                  <a:txBody>
                    <a:bodyPr/>
                    <a:lstStyle/>
                    <a:p>
                      <a:pPr marL="107315" indent="-90170">
                        <a:lnSpc>
                          <a:spcPct val="107000"/>
                        </a:lnSpc>
                        <a:spcAft>
                          <a:spcPts val="0"/>
                        </a:spcAft>
                      </a:pPr>
                      <a:r>
                        <a:rPr lang="et-EE" sz="1100" b="1">
                          <a:solidFill>
                            <a:srgbClr val="0000FF"/>
                          </a:solidFill>
                          <a:effectLst/>
                          <a:latin typeface="+mn-lt"/>
                          <a:ea typeface="Calibri"/>
                          <a:cs typeface="Times New Roman"/>
                        </a:rPr>
                        <a:t>8. Kasutajate grupid, kolmandad osapooled:</a:t>
                      </a:r>
                    </a:p>
                    <a:p>
                      <a:pPr marL="171450" indent="-171450">
                        <a:lnSpc>
                          <a:spcPct val="107000"/>
                        </a:lnSpc>
                        <a:spcAft>
                          <a:spcPts val="0"/>
                        </a:spcAft>
                        <a:buFont typeface="Arial" panose="020B0604020202020204" pitchFamily="34" charset="0"/>
                        <a:buChar char="•"/>
                      </a:pPr>
                      <a:r>
                        <a:rPr lang="et-EE" sz="1100" kern="1200" baseline="0" noProof="1">
                          <a:solidFill>
                            <a:schemeClr val="tx1"/>
                          </a:solidFill>
                          <a:effectLst/>
                          <a:latin typeface="+mn-lt"/>
                          <a:ea typeface="Calibri"/>
                          <a:cs typeface="Times New Roman"/>
                        </a:rPr>
                        <a:t>ADS kasutab KNR-i andmeid, et tagada aadressiteenused.</a:t>
                      </a:r>
                    </a:p>
                    <a:p>
                      <a:pPr marL="171450" indent="-171450">
                        <a:lnSpc>
                          <a:spcPct val="107000"/>
                        </a:lnSpc>
                        <a:spcAft>
                          <a:spcPts val="0"/>
                        </a:spcAft>
                        <a:buFont typeface="Arial" panose="020B0604020202020204" pitchFamily="34" charset="0"/>
                        <a:buChar char="•"/>
                      </a:pPr>
                      <a:r>
                        <a:rPr lang="et-EE" sz="1100" kern="1200" baseline="0" noProof="1">
                          <a:solidFill>
                            <a:schemeClr val="tx1"/>
                          </a:solidFill>
                          <a:effectLst/>
                          <a:latin typeface="+mn-lt"/>
                          <a:ea typeface="Calibri"/>
                          <a:cs typeface="Times New Roman"/>
                        </a:rPr>
                        <a:t>ADS-i kasutavad avaliku sektori andmekogud, see on kohutuslik. RIHA-s on </a:t>
                      </a:r>
                      <a:r>
                        <a:rPr lang="et-EE" sz="1100" b="1" kern="1200" baseline="0" noProof="1">
                          <a:solidFill>
                            <a:schemeClr val="tx1"/>
                          </a:solidFill>
                          <a:effectLst/>
                          <a:latin typeface="+mn-lt"/>
                          <a:ea typeface="Calibri"/>
                          <a:cs typeface="Times New Roman"/>
                        </a:rPr>
                        <a:t>üe 500 andmekogu</a:t>
                      </a:r>
                      <a:r>
                        <a:rPr lang="et-EE" sz="1100" kern="1200" baseline="0" noProof="1">
                          <a:solidFill>
                            <a:schemeClr val="tx1"/>
                          </a:solidFill>
                          <a:effectLst/>
                          <a:latin typeface="+mn-lt"/>
                          <a:ea typeface="Calibri"/>
                          <a:cs typeface="Times New Roman"/>
                        </a:rPr>
                        <a:t>. Sh Rahvastikuregister, PPA, HÄK jne.</a:t>
                      </a:r>
                    </a:p>
                    <a:p>
                      <a:pPr marL="171450" indent="-171450">
                        <a:lnSpc>
                          <a:spcPct val="107000"/>
                        </a:lnSpc>
                        <a:spcAft>
                          <a:spcPts val="0"/>
                        </a:spcAft>
                        <a:buFont typeface="Arial" panose="020B0604020202020204" pitchFamily="34" charset="0"/>
                        <a:buChar char="•"/>
                      </a:pPr>
                      <a:r>
                        <a:rPr lang="et-EE" sz="1100" kern="1200" baseline="0" noProof="1">
                          <a:solidFill>
                            <a:schemeClr val="tx1"/>
                          </a:solidFill>
                          <a:effectLst/>
                          <a:latin typeface="+mn-lt"/>
                          <a:ea typeface="Calibri"/>
                          <a:cs typeface="Times New Roman"/>
                        </a:rPr>
                        <a:t>Aadressiandmete teenuseid kasutavad kõik MA avalikud kaardirakendused X-GIS, MinuKataster jt teenused (nt kinnisvara hinnastatistika).</a:t>
                      </a:r>
                    </a:p>
                    <a:p>
                      <a:pPr marL="107315" indent="-90170">
                        <a:lnSpc>
                          <a:spcPct val="107000"/>
                        </a:lnSpc>
                        <a:spcAft>
                          <a:spcPts val="0"/>
                        </a:spcAft>
                      </a:pPr>
                      <a:endParaRPr lang="en-GB" sz="1100">
                        <a:solidFill>
                          <a:srgbClr val="0000FF"/>
                        </a:solidFill>
                        <a:effectLst/>
                        <a:latin typeface="+mn-lt"/>
                        <a:ea typeface="Calibri" panose="020F0502020204030204" pitchFamily="34" charset="0"/>
                        <a:cs typeface="Times New Roman" panose="02020603050405020304" pitchFamily="18" charset="0"/>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9. Projekti innovaatilisus</a:t>
                      </a:r>
                    </a:p>
                    <a:p>
                      <a:pPr marL="171450" lvl="0" indent="-171450">
                        <a:buFont typeface="Arial" panose="020B0604020202020204" pitchFamily="34" charset="0"/>
                        <a:buChar char="•"/>
                      </a:pPr>
                      <a:r>
                        <a:rPr lang="et-EE" sz="1100" kern="1200" noProof="1">
                          <a:solidFill>
                            <a:schemeClr val="tx1"/>
                          </a:solidFill>
                          <a:effectLst/>
                          <a:latin typeface="+mn-lt"/>
                          <a:ea typeface="+mn-ea"/>
                          <a:cs typeface="+mn-cs"/>
                        </a:rPr>
                        <a:t>Tõhustatakse andmevahetust, vähendatakse käsitöö mahtu;</a:t>
                      </a:r>
                    </a:p>
                    <a:p>
                      <a:pPr marL="171450" lvl="0" indent="-171450">
                        <a:buFont typeface="Arial" panose="020B0604020202020204" pitchFamily="34" charset="0"/>
                        <a:buChar char="•"/>
                      </a:pPr>
                      <a:r>
                        <a:rPr lang="et-EE" sz="1100" kern="1200" noProof="1">
                          <a:solidFill>
                            <a:schemeClr val="tx1"/>
                          </a:solidFill>
                          <a:effectLst/>
                          <a:latin typeface="+mn-lt"/>
                          <a:ea typeface="+mn-ea"/>
                          <a:cs typeface="+mn-cs"/>
                        </a:rPr>
                        <a:t>3D, liitreaalsuse eeldused: planeeringute, operatiivtalituste, logistika jt. valdkondade koostoime parendamiseks ja </a:t>
                      </a:r>
                      <a:r>
                        <a:rPr lang="et-EE" sz="1100" b="1" kern="1200" noProof="1">
                          <a:solidFill>
                            <a:schemeClr val="tx1"/>
                          </a:solidFill>
                          <a:effectLst/>
                          <a:latin typeface="+mn-lt"/>
                          <a:ea typeface="+mn-ea"/>
                          <a:cs typeface="+mn-cs"/>
                        </a:rPr>
                        <a:t>turvalise</a:t>
                      </a:r>
                      <a:r>
                        <a:rPr lang="et-EE" sz="1100" kern="1200" noProof="1">
                          <a:solidFill>
                            <a:schemeClr val="tx1"/>
                          </a:solidFill>
                          <a:effectLst/>
                          <a:latin typeface="+mn-lt"/>
                          <a:ea typeface="+mn-ea"/>
                          <a:cs typeface="+mn-cs"/>
                        </a:rPr>
                        <a:t> ning jätkusuutliku elukeskkonna tagamiseks;</a:t>
                      </a:r>
                    </a:p>
                    <a:p>
                      <a:pPr marL="171450" indent="-171450">
                        <a:buFont typeface="Arial" panose="020B0604020202020204" pitchFamily="34" charset="0"/>
                        <a:buChar char="•"/>
                      </a:pPr>
                      <a:r>
                        <a:rPr lang="et-EE" sz="1100" kern="1200" noProof="1">
                          <a:solidFill>
                            <a:schemeClr val="tx1"/>
                          </a:solidFill>
                          <a:effectLst/>
                          <a:latin typeface="+mn-lt"/>
                          <a:ea typeface="+mn-ea"/>
                          <a:cs typeface="+mn-cs"/>
                        </a:rPr>
                        <a:t>Tulevikuanalüüside ja planeerimiseks algandmete tagamine;</a:t>
                      </a:r>
                    </a:p>
                    <a:p>
                      <a:pPr marL="171450" indent="-171450">
                        <a:buFont typeface="Arial" panose="020B0604020202020204" pitchFamily="34" charset="0"/>
                        <a:buChar char="•"/>
                      </a:pPr>
                      <a:r>
                        <a:rPr lang="et-EE" sz="1100" kern="1200" baseline="0" noProof="1">
                          <a:solidFill>
                            <a:schemeClr val="tx1"/>
                          </a:solidFill>
                          <a:effectLst/>
                          <a:latin typeface="+mn-lt"/>
                          <a:ea typeface="+mn-ea"/>
                          <a:cs typeface="+mn-cs"/>
                        </a:rPr>
                        <a:t>Uute töövormide, sh. rahvahange, võimaldamine.</a:t>
                      </a:r>
                      <a:endParaRPr lang="et-EE" sz="1100" kern="1200" baseline="0" noProof="1">
                        <a:solidFill>
                          <a:schemeClr val="tx1"/>
                        </a:solidFill>
                        <a:effectLst/>
                        <a:latin typeface="+mn-lt"/>
                        <a:ea typeface="Calibri" panose="020F0502020204030204" pitchFamily="34" charset="0"/>
                        <a:cs typeface="Times New Roman" panose="02020603050405020304" pitchFamily="18" charset="0"/>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10. Jätkusuutlikkus</a:t>
                      </a:r>
                    </a:p>
                    <a:p>
                      <a:pPr marL="171450" indent="-171450">
                        <a:lnSpc>
                          <a:spcPct val="107000"/>
                        </a:lnSpc>
                        <a:spcAft>
                          <a:spcPts val="0"/>
                        </a:spcAft>
                        <a:buFont typeface="Arial" panose="020B0604020202020204" pitchFamily="34" charset="0"/>
                        <a:buChar char="•"/>
                      </a:pPr>
                      <a:r>
                        <a:rPr lang="et-EE" sz="1100" kern="1200" noProof="1">
                          <a:solidFill>
                            <a:schemeClr val="tx1"/>
                          </a:solidFill>
                          <a:effectLst/>
                          <a:latin typeface="+mn-lt"/>
                          <a:ea typeface="+mn-ea"/>
                          <a:cs typeface="+mn-cs"/>
                        </a:rPr>
                        <a:t>Eesti kultuurile oluslised kohanimed on hoitud. Aadressiteenused tagatud</a:t>
                      </a:r>
                    </a:p>
                    <a:p>
                      <a:pPr marL="171450" indent="-171450">
                        <a:lnSpc>
                          <a:spcPct val="107000"/>
                        </a:lnSpc>
                        <a:spcAft>
                          <a:spcPts val="0"/>
                        </a:spcAft>
                        <a:buFont typeface="Arial" panose="020B0604020202020204" pitchFamily="34" charset="0"/>
                        <a:buChar char="•"/>
                      </a:pPr>
                      <a:r>
                        <a:rPr lang="et-EE" sz="1100" kern="1200" noProof="1">
                          <a:solidFill>
                            <a:schemeClr val="tx1"/>
                          </a:solidFill>
                          <a:effectLst/>
                          <a:latin typeface="+mn-lt"/>
                          <a:ea typeface="+mn-ea"/>
                          <a:cs typeface="+mn-cs"/>
                        </a:rPr>
                        <a:t>Uued lahendused asendavad olemasolevaid.</a:t>
                      </a:r>
                      <a:r>
                        <a:rPr lang="et-EE" sz="1100" kern="1200" baseline="0" noProof="1">
                          <a:solidFill>
                            <a:schemeClr val="tx1"/>
                          </a:solidFill>
                          <a:effectLst/>
                          <a:latin typeface="+mn-lt"/>
                          <a:ea typeface="+mn-ea"/>
                          <a:cs typeface="+mn-cs"/>
                        </a:rPr>
                        <a:t> Kokkuhoid nt </a:t>
                      </a:r>
                      <a:r>
                        <a:rPr lang="et-EE" sz="1100" b="1" kern="1200" baseline="0" noProof="1">
                          <a:solidFill>
                            <a:schemeClr val="tx1"/>
                          </a:solidFill>
                          <a:effectLst/>
                          <a:latin typeface="+mn-lt"/>
                          <a:ea typeface="+mn-ea"/>
                          <a:cs typeface="+mn-cs"/>
                        </a:rPr>
                        <a:t>Oracle</a:t>
                      </a:r>
                      <a:r>
                        <a:rPr lang="et-EE" sz="1100" kern="1200" baseline="0" noProof="1">
                          <a:solidFill>
                            <a:schemeClr val="tx1"/>
                          </a:solidFill>
                          <a:effectLst/>
                          <a:latin typeface="+mn-lt"/>
                          <a:ea typeface="+mn-ea"/>
                          <a:cs typeface="+mn-cs"/>
                        </a:rPr>
                        <a:t> litsentsid. Lisakuludtekivad uute funktsioonidega 2027.</a:t>
                      </a:r>
                    </a:p>
                    <a:p>
                      <a:pPr marL="171450" indent="-171450">
                        <a:lnSpc>
                          <a:spcPct val="107000"/>
                        </a:lnSpc>
                        <a:spcAft>
                          <a:spcPts val="0"/>
                        </a:spcAft>
                        <a:buFont typeface="Arial" panose="020B0604020202020204" pitchFamily="34" charset="0"/>
                        <a:buChar char="•"/>
                      </a:pPr>
                      <a:r>
                        <a:rPr lang="et-EE" sz="1100" kern="1200" noProof="1">
                          <a:solidFill>
                            <a:schemeClr val="tx1"/>
                          </a:solidFill>
                          <a:effectLst/>
                          <a:latin typeface="+mn-lt"/>
                          <a:ea typeface="+mn-ea"/>
                          <a:cs typeface="+mn-cs"/>
                        </a:rPr>
                        <a:t>Hetkel ülalpidamiskulu: 150 000€/a B KEMIT</a:t>
                      </a:r>
                    </a:p>
                    <a:p>
                      <a:pPr>
                        <a:lnSpc>
                          <a:spcPct val="107000"/>
                        </a:lnSpc>
                        <a:spcAft>
                          <a:spcPts val="0"/>
                        </a:spcAft>
                      </a:pPr>
                      <a:endParaRPr lang="en-GB" sz="1100" kern="1200" dirty="0">
                        <a:solidFill>
                          <a:srgbClr val="0000FF"/>
                        </a:solidFill>
                        <a:effectLst/>
                        <a:latin typeface="+mn-lt"/>
                        <a:ea typeface="Calibri" panose="020F0502020204030204" pitchFamily="34" charset="0"/>
                        <a:cs typeface="Times New Roman" panose="02020603050405020304" pitchFamily="18" charset="0"/>
                      </a:endParaRPr>
                    </a:p>
                  </a:txBody>
                  <a:tcPr marL="37556" marR="3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651086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FCCF-95B4-5689-3F0D-41C02555FD79}"/>
            </a:ext>
          </a:extLst>
        </p:cNvPr>
        <p:cNvGrpSpPr/>
        <p:nvPr/>
      </p:nvGrpSpPr>
      <p:grpSpPr>
        <a:xfrm>
          <a:off x="0" y="0"/>
          <a:ext cx="0" cy="0"/>
          <a:chOff x="0" y="0"/>
          <a:chExt cx="0" cy="0"/>
        </a:xfrm>
      </p:grpSpPr>
      <p:sp>
        <p:nvSpPr>
          <p:cNvPr id="9218" name="Title 2">
            <a:extLst>
              <a:ext uri="{FF2B5EF4-FFF2-40B4-BE49-F238E27FC236}">
                <a16:creationId xmlns:a16="http://schemas.microsoft.com/office/drawing/2014/main" id="{2C53AAEB-3DE8-6DF5-AA6A-3A801A58CF4E}"/>
              </a:ext>
            </a:extLst>
          </p:cNvPr>
          <p:cNvSpPr>
            <a:spLocks noGrp="1"/>
          </p:cNvSpPr>
          <p:nvPr>
            <p:ph type="title"/>
          </p:nvPr>
        </p:nvSpPr>
        <p:spPr>
          <a:xfrm>
            <a:off x="104079" y="0"/>
            <a:ext cx="11579976" cy="1017154"/>
          </a:xfrm>
        </p:spPr>
        <p:txBody>
          <a:bodyPr vert="horz" lIns="91440" tIns="45720" rIns="91440" bIns="45720" rtlCol="0" anchor="ctr">
            <a:noAutofit/>
          </a:bodyPr>
          <a:lstStyle/>
          <a:p>
            <a:pPr algn="ctr"/>
            <a:br>
              <a:rPr lang="et-EE" altLang="en-US" sz="2800" b="1" dirty="0">
                <a:solidFill>
                  <a:srgbClr val="0000FF"/>
                </a:solidFill>
                <a:latin typeface="Calibri"/>
                <a:cs typeface="Calibri"/>
              </a:rPr>
            </a:br>
            <a:r>
              <a:rPr lang="et-EE" sz="2400" dirty="0">
                <a:solidFill>
                  <a:srgbClr val="0000CC"/>
                </a:solidFill>
                <a:latin typeface="Aino Headline" panose="020B0303040504020204" pitchFamily="34" charset="0"/>
                <a:ea typeface="+mn-ea"/>
                <a:cs typeface="+mn-cs"/>
              </a:rPr>
              <a:t>Maa-amet/ </a:t>
            </a:r>
            <a:r>
              <a:rPr lang="et-EE" sz="2400" noProof="1">
                <a:solidFill>
                  <a:srgbClr val="0000CC"/>
                </a:solidFill>
                <a:latin typeface="Aino Headline" panose="020B0303040504020204" pitchFamily="34" charset="0"/>
                <a:ea typeface="+mn-ea"/>
                <a:cs typeface="+mn-cs"/>
              </a:rPr>
              <a:t>Aadresside ja kohanimede süsteemi (AKS) arendamine </a:t>
            </a:r>
            <a:br>
              <a:rPr lang="et-EE" sz="2800" b="1" dirty="0">
                <a:solidFill>
                  <a:srgbClr val="0000FF"/>
                </a:solidFill>
                <a:latin typeface="Calibri"/>
                <a:cs typeface="Calibri"/>
              </a:rPr>
            </a:br>
            <a:endParaRPr lang="en-US" altLang="en-US" sz="2800" b="1" dirty="0">
              <a:solidFill>
                <a:srgbClr val="0000FF"/>
              </a:solidFill>
              <a:latin typeface="Calibri"/>
              <a:cs typeface="Calibri"/>
            </a:endParaRPr>
          </a:p>
        </p:txBody>
      </p:sp>
      <p:sp>
        <p:nvSpPr>
          <p:cNvPr id="116" name="Oval 115">
            <a:extLst>
              <a:ext uri="{FF2B5EF4-FFF2-40B4-BE49-F238E27FC236}">
                <a16:creationId xmlns:a16="http://schemas.microsoft.com/office/drawing/2014/main" id="{3C967F22-3BD8-53F5-8BC2-53A297953C33}"/>
              </a:ext>
            </a:extLst>
          </p:cNvPr>
          <p:cNvSpPr/>
          <p:nvPr/>
        </p:nvSpPr>
        <p:spPr>
          <a:xfrm>
            <a:off x="2198094" y="5885382"/>
            <a:ext cx="127189" cy="133077"/>
          </a:xfrm>
          <a:prstGeom prst="ellipse">
            <a:avLst/>
          </a:prstGeom>
          <a:solidFill>
            <a:srgbClr val="99CC00"/>
          </a:solidFill>
          <a:ln w="190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118" name="Oval 117">
            <a:extLst>
              <a:ext uri="{FF2B5EF4-FFF2-40B4-BE49-F238E27FC236}">
                <a16:creationId xmlns:a16="http://schemas.microsoft.com/office/drawing/2014/main" id="{4F830A0C-C115-C8D2-55C2-03CE6169AF9D}"/>
              </a:ext>
            </a:extLst>
          </p:cNvPr>
          <p:cNvSpPr/>
          <p:nvPr/>
        </p:nvSpPr>
        <p:spPr>
          <a:xfrm>
            <a:off x="2198094" y="6144426"/>
            <a:ext cx="127189" cy="133077"/>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6" name="TextBox 118">
            <a:extLst>
              <a:ext uri="{FF2B5EF4-FFF2-40B4-BE49-F238E27FC236}">
                <a16:creationId xmlns:a16="http://schemas.microsoft.com/office/drawing/2014/main" id="{BF5B3CD7-4FD0-BBD2-856B-E75B338EC6C6}"/>
              </a:ext>
            </a:extLst>
          </p:cNvPr>
          <p:cNvSpPr txBox="1">
            <a:spLocks noChangeArrowheads="1"/>
          </p:cNvSpPr>
          <p:nvPr/>
        </p:nvSpPr>
        <p:spPr bwMode="auto">
          <a:xfrm>
            <a:off x="2414644" y="6144426"/>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Planeerimisel projekt, millel on idee ja plaan ning rahastusallikas. Lisada planeeritav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120" name="Oval 119">
            <a:extLst>
              <a:ext uri="{FF2B5EF4-FFF2-40B4-BE49-F238E27FC236}">
                <a16:creationId xmlns:a16="http://schemas.microsoft.com/office/drawing/2014/main" id="{CC895F44-4C96-6728-C8B6-113320FEF731}"/>
              </a:ext>
            </a:extLst>
          </p:cNvPr>
          <p:cNvSpPr/>
          <p:nvPr/>
        </p:nvSpPr>
        <p:spPr>
          <a:xfrm>
            <a:off x="2202595" y="6403470"/>
            <a:ext cx="127189" cy="131898"/>
          </a:xfrm>
          <a:prstGeom prst="ellipse">
            <a:avLst/>
          </a:prstGeom>
          <a:solidFill>
            <a:schemeClr val="accent2">
              <a:lumMod val="60000"/>
              <a:lumOff val="4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8" name="TextBox 120">
            <a:extLst>
              <a:ext uri="{FF2B5EF4-FFF2-40B4-BE49-F238E27FC236}">
                <a16:creationId xmlns:a16="http://schemas.microsoft.com/office/drawing/2014/main" id="{B6DB91B2-397D-9E9D-CC46-2383C149C757}"/>
              </a:ext>
            </a:extLst>
          </p:cNvPr>
          <p:cNvSpPr txBox="1">
            <a:spLocks noChangeArrowheads="1"/>
          </p:cNvSpPr>
          <p:nvPr/>
        </p:nvSpPr>
        <p:spPr bwMode="auto">
          <a:xfrm>
            <a:off x="2414643" y="6431212"/>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n-US" altLang="en-US" sz="742" err="1">
                <a:solidFill>
                  <a:srgbClr val="000000"/>
                </a:solidFill>
                <a:latin typeface="Roboto Condensed" panose="02000000000000000000" pitchFamily="2" charset="0"/>
                <a:ea typeface="Microsoft YaHei" panose="020B0503020204020204" pitchFamily="34" charset="-122"/>
                <a:cs typeface="Arial" pitchFamily="34" charset="0"/>
              </a:rPr>
              <a:t>Ootel</a:t>
            </a:r>
            <a:r>
              <a:rPr lang="et-EE" altLang="en-US" sz="742">
                <a:solidFill>
                  <a:srgbClr val="000000"/>
                </a:solidFill>
                <a:latin typeface="Roboto Condensed" panose="02000000000000000000" pitchFamily="2" charset="0"/>
                <a:ea typeface="Microsoft YaHei" panose="020B0503020204020204" pitchFamily="34" charset="-122"/>
                <a:cs typeface="Arial" pitchFamily="34" charset="0"/>
              </a:rPr>
              <a:t> projekt, mis on küps, läbi mõeldud ja sellele taotletakse rahastust. Lisada ka planeeritav rahastamisallikas </a:t>
            </a:r>
            <a:r>
              <a:rPr lang="et-EE" altLang="en-US" sz="742">
                <a:solidFill>
                  <a:srgbClr val="000000"/>
                </a:solidFill>
                <a:latin typeface="Calibri" panose="020F0502020204030204"/>
                <a:ea typeface="Microsoft YaHei" panose="020B0503020204020204" pitchFamily="34" charset="-122"/>
                <a:cs typeface="Arial" pitchFamily="34" charset="0"/>
              </a:rPr>
              <a:t>(B-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9301" name="TextBox 118">
            <a:extLst>
              <a:ext uri="{FF2B5EF4-FFF2-40B4-BE49-F238E27FC236}">
                <a16:creationId xmlns:a16="http://schemas.microsoft.com/office/drawing/2014/main" id="{8CB259F1-D93D-D599-84B0-83E0305DD322}"/>
              </a:ext>
            </a:extLst>
          </p:cNvPr>
          <p:cNvSpPr txBox="1">
            <a:spLocks noChangeArrowheads="1"/>
          </p:cNvSpPr>
          <p:nvPr/>
        </p:nvSpPr>
        <p:spPr bwMode="auto">
          <a:xfrm>
            <a:off x="2414644" y="5892861"/>
            <a:ext cx="7031229"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dirty="0">
                <a:solidFill>
                  <a:srgbClr val="000000"/>
                </a:solidFill>
                <a:latin typeface="Calibri" panose="020F0502020204030204"/>
                <a:ea typeface="Microsoft YaHei" panose="020B0503020204020204" pitchFamily="34" charset="-122"/>
                <a:cs typeface="Arial" pitchFamily="34" charset="0"/>
              </a:rPr>
              <a:t>Töös projekt, millel on olemas rahastus ja teada eelarve (lisada eelarve). Välja tuua ka rahastamisallikas (B- baaseelarve; SF- struktuurfond; M-muu fondi vms rahastamine)</a:t>
            </a:r>
            <a:endParaRPr lang="en-US" altLang="en-US" sz="742" dirty="0">
              <a:solidFill>
                <a:srgbClr val="000000"/>
              </a:solidFill>
              <a:latin typeface="Roboto Condensed" panose="02000000000000000000" pitchFamily="2" charset="0"/>
              <a:ea typeface="Microsoft YaHei" panose="020B0503020204020204" pitchFamily="34" charset="-122"/>
              <a:cs typeface="Arial" pitchFamily="34" charset="0"/>
            </a:endParaRPr>
          </a:p>
        </p:txBody>
      </p:sp>
      <p:graphicFrame>
        <p:nvGraphicFramePr>
          <p:cNvPr id="2" name="Objekt 7">
            <a:extLst>
              <a:ext uri="{FF2B5EF4-FFF2-40B4-BE49-F238E27FC236}">
                <a16:creationId xmlns:a16="http://schemas.microsoft.com/office/drawing/2014/main" id="{B1A0F1DC-4A49-67C4-EB88-92B854706946}"/>
              </a:ext>
            </a:extLst>
          </p:cNvPr>
          <p:cNvGraphicFramePr>
            <a:graphicFrameLocks noChangeAspect="1"/>
          </p:cNvGraphicFramePr>
          <p:nvPr/>
        </p:nvGraphicFramePr>
        <p:xfrm>
          <a:off x="1158875" y="1149350"/>
          <a:ext cx="9785350" cy="4329113"/>
        </p:xfrm>
        <a:graphic>
          <a:graphicData uri="http://schemas.openxmlformats.org/presentationml/2006/ole">
            <mc:AlternateContent xmlns:mc="http://schemas.openxmlformats.org/markup-compatibility/2006">
              <mc:Choice xmlns:v="urn:schemas-microsoft-com:vml" Requires="v">
                <p:oleObj name="Worksheet" r:id="rId3" imgW="8429643" imgH="3628828" progId="Excel.Sheet.12">
                  <p:embed/>
                </p:oleObj>
              </mc:Choice>
              <mc:Fallback>
                <p:oleObj name="Worksheet" r:id="rId3" imgW="8429643" imgH="3628828" progId="Excel.Sheet.12">
                  <p:embed/>
                  <p:pic>
                    <p:nvPicPr>
                      <p:cNvPr id="2" name="Objekt 7">
                        <a:extLst>
                          <a:ext uri="{FF2B5EF4-FFF2-40B4-BE49-F238E27FC236}">
                            <a16:creationId xmlns:a16="http://schemas.microsoft.com/office/drawing/2014/main" id="{B1A0F1DC-4A49-67C4-EB88-92B854706946}"/>
                          </a:ext>
                        </a:extLst>
                      </p:cNvPr>
                      <p:cNvPicPr/>
                      <p:nvPr/>
                    </p:nvPicPr>
                    <p:blipFill>
                      <a:blip r:embed="rId4"/>
                      <a:stretch>
                        <a:fillRect/>
                      </a:stretch>
                    </p:blipFill>
                    <p:spPr>
                      <a:xfrm>
                        <a:off x="1158875" y="1149350"/>
                        <a:ext cx="9785350" cy="4329113"/>
                      </a:xfrm>
                      <a:prstGeom prst="rect">
                        <a:avLst/>
                      </a:prstGeom>
                    </p:spPr>
                  </p:pic>
                </p:oleObj>
              </mc:Fallback>
            </mc:AlternateContent>
          </a:graphicData>
        </a:graphic>
      </p:graphicFrame>
    </p:spTree>
    <p:extLst>
      <p:ext uri="{BB962C8B-B14F-4D97-AF65-F5344CB8AC3E}">
        <p14:creationId xmlns:p14="http://schemas.microsoft.com/office/powerpoint/2010/main" val="432824947"/>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u kohatäide 10"/>
          <p:cNvGraphicFramePr>
            <a:graphicFrameLocks noGrp="1"/>
          </p:cNvGraphicFramePr>
          <p:nvPr>
            <p:ph idx="1"/>
          </p:nvPr>
        </p:nvGraphicFramePr>
        <p:xfrm>
          <a:off x="1063" y="6167"/>
          <a:ext cx="12190582" cy="7048443"/>
        </p:xfrm>
        <a:graphic>
          <a:graphicData uri="http://schemas.openxmlformats.org/drawingml/2006/table">
            <a:tbl>
              <a:tblPr firstRow="1" firstCol="1" bandRow="1"/>
              <a:tblGrid>
                <a:gridCol w="5012059">
                  <a:extLst>
                    <a:ext uri="{9D8B030D-6E8A-4147-A177-3AD203B41FA5}">
                      <a16:colId xmlns:a16="http://schemas.microsoft.com/office/drawing/2014/main" val="1078582206"/>
                    </a:ext>
                  </a:extLst>
                </a:gridCol>
                <a:gridCol w="4092677">
                  <a:extLst>
                    <a:ext uri="{9D8B030D-6E8A-4147-A177-3AD203B41FA5}">
                      <a16:colId xmlns:a16="http://schemas.microsoft.com/office/drawing/2014/main" val="540222432"/>
                    </a:ext>
                  </a:extLst>
                </a:gridCol>
                <a:gridCol w="3085846">
                  <a:extLst>
                    <a:ext uri="{9D8B030D-6E8A-4147-A177-3AD203B41FA5}">
                      <a16:colId xmlns:a16="http://schemas.microsoft.com/office/drawing/2014/main" val="89925652"/>
                    </a:ext>
                  </a:extLst>
                </a:gridCol>
              </a:tblGrid>
              <a:tr h="158743">
                <a:tc gridSpan="3">
                  <a:txBody>
                    <a:bodyPr/>
                    <a:lstStyle/>
                    <a:p>
                      <a:pPr>
                        <a:lnSpc>
                          <a:spcPct val="107000"/>
                        </a:lnSpc>
                        <a:spcAft>
                          <a:spcPts val="0"/>
                        </a:spcAft>
                      </a:pPr>
                      <a:r>
                        <a:rPr lang="et-EE" sz="1000" b="1" kern="1200" dirty="0">
                          <a:solidFill>
                            <a:srgbClr val="0000FF"/>
                          </a:solidFill>
                          <a:effectLst/>
                          <a:latin typeface="+mn-lt"/>
                          <a:ea typeface="Calibri"/>
                          <a:cs typeface="Times New Roman"/>
                        </a:rPr>
                        <a:t>Maa-amet/ Kaugseire klastri arendamine (KASK)</a:t>
                      </a:r>
                      <a:r>
                        <a:rPr lang="et-EE" sz="1000" b="1" kern="1200" dirty="0">
                          <a:solidFill>
                            <a:srgbClr val="0000FF"/>
                          </a:solidFill>
                          <a:effectLst/>
                          <a:latin typeface="+mn-lt"/>
                          <a:cs typeface="Times New Roman"/>
                        </a:rPr>
                        <a:t> / </a:t>
                      </a:r>
                      <a:r>
                        <a:rPr lang="et-EE" sz="1000" b="1" dirty="0">
                          <a:solidFill>
                            <a:srgbClr val="0000FF"/>
                          </a:solidFill>
                          <a:latin typeface="+mn-lt"/>
                        </a:rPr>
                        <a:t>13,185 M </a:t>
                      </a:r>
                      <a:r>
                        <a:rPr lang="et-EE" sz="1000" b="1" kern="1200" dirty="0">
                          <a:solidFill>
                            <a:srgbClr val="0000FF"/>
                          </a:solidFill>
                          <a:effectLst/>
                          <a:latin typeface="+mn-lt"/>
                          <a:ea typeface="Calibri"/>
                          <a:cs typeface="Times New Roman"/>
                        </a:rPr>
                        <a:t>€</a:t>
                      </a:r>
                      <a:r>
                        <a:rPr lang="et-EE" sz="1000" b="1" noProof="1">
                          <a:solidFill>
                            <a:srgbClr val="0000FF"/>
                          </a:solidFill>
                          <a:latin typeface="+mn-lt"/>
                        </a:rPr>
                        <a:t>, (sellest 5,39 M olemas RePower) / 18 kuu taotlus </a:t>
                      </a:r>
                      <a:r>
                        <a:rPr lang="et-EE" sz="1000" b="1" kern="1200" noProof="1">
                          <a:solidFill>
                            <a:srgbClr val="0000FF"/>
                          </a:solidFill>
                          <a:effectLst/>
                          <a:highlight>
                            <a:srgbClr val="FFFF00"/>
                          </a:highlight>
                          <a:latin typeface="+mn-lt"/>
                          <a:cs typeface="Times New Roman"/>
                        </a:rPr>
                        <a:t>36</a:t>
                      </a:r>
                      <a:r>
                        <a:rPr lang="et-EE" sz="1000" b="1" kern="1200" dirty="0">
                          <a:solidFill>
                            <a:srgbClr val="0000FF"/>
                          </a:solidFill>
                          <a:effectLst/>
                          <a:highlight>
                            <a:srgbClr val="FFFF00"/>
                          </a:highlight>
                          <a:latin typeface="+mn-lt"/>
                          <a:cs typeface="Times New Roman"/>
                        </a:rPr>
                        <a:t>0</a:t>
                      </a:r>
                      <a:r>
                        <a:rPr lang="et-EE" sz="1000" b="1" kern="1200" dirty="0">
                          <a:solidFill>
                            <a:srgbClr val="0000FF"/>
                          </a:solidFill>
                          <a:effectLst/>
                          <a:latin typeface="+mn-lt"/>
                          <a:ea typeface="Calibri"/>
                          <a:cs typeface="Times New Roman"/>
                        </a:rPr>
                        <a:t> 000 €</a:t>
                      </a:r>
                      <a:endParaRPr lang="en-GB" sz="1000" b="1" kern="1200" dirty="0">
                        <a:solidFill>
                          <a:srgbClr val="0000FF"/>
                        </a:solidFill>
                        <a:effectLst/>
                        <a:highlight>
                          <a:srgbClr val="FFFF00"/>
                        </a:highligh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454099">
                <a:tc gridSpan="2">
                  <a:txBody>
                    <a:bodyPr/>
                    <a:lstStyle/>
                    <a:p>
                      <a:pPr marL="0" marR="0" lvl="0" indent="0" algn="l" rtl="0" eaLnBrk="1" fontAlgn="auto" latinLnBrk="0" hangingPunct="1">
                        <a:lnSpc>
                          <a:spcPct val="107000"/>
                        </a:lnSpc>
                        <a:spcBef>
                          <a:spcPts val="0"/>
                        </a:spcBef>
                        <a:spcAft>
                          <a:spcPts val="0"/>
                        </a:spcAft>
                        <a:buClrTx/>
                        <a:buSzTx/>
                        <a:buFontTx/>
                        <a:buNone/>
                      </a:pPr>
                      <a:r>
                        <a:rPr lang="et-EE" sz="1000" b="1" dirty="0">
                          <a:solidFill>
                            <a:srgbClr val="0000FF"/>
                          </a:solidFill>
                          <a:effectLst/>
                          <a:latin typeface="+mn-lt"/>
                          <a:ea typeface="Calibri"/>
                          <a:cs typeface="Times New Roman"/>
                        </a:rPr>
                        <a:t>1. </a:t>
                      </a:r>
                      <a:r>
                        <a:rPr lang="et-EE" sz="1000" b="1" kern="1200" dirty="0">
                          <a:solidFill>
                            <a:srgbClr val="0000FF"/>
                          </a:solidFill>
                          <a:effectLst/>
                          <a:latin typeface="+mn-lt"/>
                          <a:ea typeface="Calibri"/>
                          <a:cs typeface="Times New Roman"/>
                        </a:rPr>
                        <a:t>Probleem </a:t>
                      </a:r>
                      <a:r>
                        <a:rPr lang="et-EE" sz="1000" b="0" kern="1200" dirty="0">
                          <a:solidFill>
                            <a:schemeClr val="tx1"/>
                          </a:solidFill>
                          <a:effectLst/>
                          <a:latin typeface="+mn-lt"/>
                          <a:ea typeface="+mn-ea"/>
                          <a:cs typeface="+mn-cs"/>
                        </a:rPr>
                        <a:t>Kaugseire andmed on Eestis killustunud ja ruumiandmetega kooskasutus ei ole võimalik. See pärsib tõhusamat kasutuselevõttu</a:t>
                      </a:r>
                      <a:r>
                        <a:rPr lang="et-EE" sz="1000" b="0" kern="1200" baseline="0" dirty="0">
                          <a:solidFill>
                            <a:schemeClr val="tx1"/>
                          </a:solidFill>
                          <a:effectLst/>
                          <a:latin typeface="+mn-lt"/>
                          <a:ea typeface="+mn-ea"/>
                          <a:cs typeface="+mn-cs"/>
                        </a:rPr>
                        <a:t> </a:t>
                      </a:r>
                      <a:r>
                        <a:rPr lang="et-EE" sz="1000" kern="1200" dirty="0">
                          <a:solidFill>
                            <a:schemeClr val="tx1"/>
                          </a:solidFill>
                          <a:effectLst/>
                          <a:latin typeface="+mn-lt"/>
                          <a:ea typeface="+mn-ea"/>
                          <a:cs typeface="+mn-cs"/>
                        </a:rPr>
                        <a:t>Keskkonna- ja inimtegevusest põhjustatud trendide ja muutuste tuvastamisel. Olemasolev taristu ja selle lahendus</a:t>
                      </a:r>
                      <a:r>
                        <a:rPr lang="et-EE" sz="1000" kern="1200" baseline="0" dirty="0">
                          <a:solidFill>
                            <a:schemeClr val="tx1"/>
                          </a:solidFill>
                          <a:effectLst/>
                          <a:latin typeface="+mn-lt"/>
                          <a:ea typeface="+mn-ea"/>
                          <a:cs typeface="+mn-cs"/>
                        </a:rPr>
                        <a:t> ei paku piisavat paindlikust.</a:t>
                      </a:r>
                      <a:endParaRPr lang="en-GB" sz="1000" b="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rtl="0" eaLnBrk="1" fontAlgn="auto" latinLnBrk="0" hangingPunct="1">
                        <a:lnSpc>
                          <a:spcPct val="107000"/>
                        </a:lnSpc>
                        <a:spcBef>
                          <a:spcPts val="0"/>
                        </a:spcBef>
                        <a:spcAft>
                          <a:spcPts val="0"/>
                        </a:spcAft>
                        <a:buClrTx/>
                        <a:buSzTx/>
                        <a:buFontTx/>
                        <a:buNone/>
                      </a:pPr>
                      <a:r>
                        <a:rPr lang="et-EE" sz="1000" b="1" dirty="0">
                          <a:solidFill>
                            <a:srgbClr val="0000FF"/>
                          </a:solidFill>
                          <a:effectLst/>
                          <a:latin typeface="+mn-lt"/>
                          <a:ea typeface="Calibri"/>
                          <a:cs typeface="Times New Roman"/>
                        </a:rPr>
                        <a:t>1.1 RES IKT/Arendusprojekti eesmärk</a:t>
                      </a:r>
                      <a:r>
                        <a:rPr lang="et-EE" sz="1000" dirty="0">
                          <a:solidFill>
                            <a:srgbClr val="0000FF"/>
                          </a:solidFill>
                          <a:effectLst/>
                          <a:latin typeface="+mn-lt"/>
                          <a:ea typeface="Calibri"/>
                          <a:cs typeface="Times New Roman"/>
                        </a:rPr>
                        <a:t>  </a:t>
                      </a:r>
                      <a:r>
                        <a:rPr lang="et-EE" sz="1000" b="1" i="0" u="none" strike="noStrike" noProof="0" dirty="0">
                          <a:solidFill>
                            <a:schemeClr val="tx1"/>
                          </a:solidFill>
                          <a:effectLst/>
                        </a:rPr>
                        <a:t>Kaasajastada </a:t>
                      </a:r>
                      <a:r>
                        <a:rPr lang="et-EE" sz="1000" b="1" i="0" u="none" strike="noStrike" noProof="0" dirty="0" err="1">
                          <a:solidFill>
                            <a:schemeClr val="tx1"/>
                          </a:solidFill>
                          <a:effectLst/>
                        </a:rPr>
                        <a:t>kaugseire</a:t>
                      </a:r>
                      <a:r>
                        <a:rPr lang="et-EE" sz="1000" b="1" i="0" u="none" strike="noStrike" noProof="0" dirty="0">
                          <a:solidFill>
                            <a:schemeClr val="tx1"/>
                          </a:solidFill>
                          <a:effectLst/>
                        </a:rPr>
                        <a:t> </a:t>
                      </a:r>
                      <a:r>
                        <a:rPr lang="et-EE" sz="1000" b="1" i="0" u="none" strike="noStrike" noProof="0" dirty="0" err="1">
                          <a:solidFill>
                            <a:schemeClr val="tx1"/>
                          </a:solidFill>
                          <a:effectLst/>
                        </a:rPr>
                        <a:t>analüütika</a:t>
                      </a:r>
                      <a:r>
                        <a:rPr lang="et-EE" sz="1000" b="1" i="0" u="none" strike="noStrike" noProof="0" dirty="0">
                          <a:solidFill>
                            <a:schemeClr val="tx1"/>
                          </a:solidFill>
                          <a:effectLst/>
                        </a:rPr>
                        <a:t>- ja andmelevituse platvorm</a:t>
                      </a:r>
                      <a:r>
                        <a:rPr lang="et-EE" sz="1000" b="1" kern="1200" baseline="0" dirty="0">
                          <a:solidFill>
                            <a:schemeClr val="tx1"/>
                          </a:solidFill>
                          <a:effectLst/>
                          <a:latin typeface="+mn-lt"/>
                          <a:ea typeface="Calibri"/>
                          <a:cs typeface="Times New Roman"/>
                        </a:rPr>
                        <a:t> (</a:t>
                      </a:r>
                      <a:r>
                        <a:rPr lang="et-EE" sz="1000" b="1" baseline="0" dirty="0">
                          <a:solidFill>
                            <a:schemeClr val="tx1"/>
                          </a:solidFill>
                          <a:effectLst/>
                          <a:latin typeface="+mn-lt"/>
                          <a:ea typeface="Calibri"/>
                          <a:cs typeface="Times New Roman"/>
                        </a:rPr>
                        <a:t>s</a:t>
                      </a:r>
                      <a:r>
                        <a:rPr lang="et-EE" sz="1000" b="0" baseline="0" dirty="0">
                          <a:solidFill>
                            <a:schemeClr val="tx1"/>
                          </a:solidFill>
                          <a:effectLst/>
                          <a:latin typeface="+mn-lt"/>
                          <a:ea typeface="Calibri"/>
                          <a:cs typeface="Times New Roman"/>
                        </a:rPr>
                        <a:t>h drooni, </a:t>
                      </a:r>
                      <a:r>
                        <a:rPr lang="et-EE" sz="1000" b="0" baseline="0" dirty="0" err="1">
                          <a:solidFill>
                            <a:schemeClr val="tx1"/>
                          </a:solidFill>
                          <a:effectLst/>
                          <a:latin typeface="+mn-lt"/>
                          <a:ea typeface="Calibri"/>
                          <a:cs typeface="Times New Roman"/>
                        </a:rPr>
                        <a:t>aeromõõdistamise</a:t>
                      </a:r>
                      <a:r>
                        <a:rPr lang="et-EE" sz="1000" b="0" baseline="0" dirty="0">
                          <a:solidFill>
                            <a:schemeClr val="tx1"/>
                          </a:solidFill>
                          <a:effectLst/>
                          <a:latin typeface="+mn-lt"/>
                          <a:ea typeface="Calibri"/>
                          <a:cs typeface="Times New Roman"/>
                        </a:rPr>
                        <a:t> ja satelliitide andmed). </a:t>
                      </a:r>
                      <a:r>
                        <a:rPr lang="et-EE" sz="1000" baseline="0" dirty="0">
                          <a:solidFill>
                            <a:schemeClr val="tx1"/>
                          </a:solidFill>
                          <a:effectLst/>
                          <a:latin typeface="+mn-lt"/>
                          <a:ea typeface="Calibri"/>
                          <a:cs typeface="Times New Roman"/>
                        </a:rPr>
                        <a:t>Tagada </a:t>
                      </a:r>
                      <a:r>
                        <a:rPr lang="et-EE" sz="1000" baseline="0" dirty="0" err="1">
                          <a:solidFill>
                            <a:schemeClr val="tx1"/>
                          </a:solidFill>
                          <a:effectLst/>
                          <a:latin typeface="+mn-lt"/>
                          <a:ea typeface="Calibri"/>
                          <a:cs typeface="Times New Roman"/>
                        </a:rPr>
                        <a:t>kaugseire</a:t>
                      </a:r>
                      <a:r>
                        <a:rPr lang="et-EE" sz="1000" baseline="0" dirty="0">
                          <a:solidFill>
                            <a:schemeClr val="tx1"/>
                          </a:solidFill>
                          <a:effectLst/>
                          <a:latin typeface="+mn-lt"/>
                          <a:ea typeface="Calibri"/>
                          <a:cs typeface="Times New Roman"/>
                        </a:rPr>
                        <a:t> suurandmete ja ruumiandmete teenusepõhine analüüsivõimekus ning võimekus </a:t>
                      </a:r>
                      <a:r>
                        <a:rPr lang="et-EE" sz="1000" baseline="0" dirty="0" err="1">
                          <a:solidFill>
                            <a:schemeClr val="tx1"/>
                          </a:solidFill>
                          <a:effectLst/>
                          <a:latin typeface="+mn-lt"/>
                          <a:ea typeface="Calibri"/>
                          <a:cs typeface="Times New Roman"/>
                        </a:rPr>
                        <a:t>liidestada</a:t>
                      </a:r>
                      <a:r>
                        <a:rPr lang="et-EE" sz="1000" baseline="0" dirty="0">
                          <a:solidFill>
                            <a:schemeClr val="tx1"/>
                          </a:solidFill>
                          <a:effectLst/>
                          <a:latin typeface="+mn-lt"/>
                          <a:ea typeface="Calibri"/>
                          <a:cs typeface="Times New Roman"/>
                        </a:rPr>
                        <a:t> kommertslahendusi (erasektori teenused ja ärisatelliitide andmed).  </a:t>
                      </a:r>
                      <a:r>
                        <a:rPr lang="et-EE" sz="1000" dirty="0">
                          <a:solidFill>
                            <a:schemeClr val="tx1"/>
                          </a:solidFill>
                          <a:effectLst/>
                          <a:latin typeface="+mn-lt"/>
                          <a:ea typeface="Calibri"/>
                          <a:cs typeface="Times New Roman"/>
                        </a:rPr>
                        <a:t> </a:t>
                      </a:r>
                      <a:endParaRPr lang="et-EE" dirty="0"/>
                    </a:p>
                    <a:p>
                      <a:pPr marL="0" marR="0" lvl="0" indent="0" algn="l" rtl="0" eaLnBrk="1" fontAlgn="auto" latinLnBrk="0" hangingPunct="1">
                        <a:lnSpc>
                          <a:spcPct val="107000"/>
                        </a:lnSpc>
                        <a:spcBef>
                          <a:spcPts val="0"/>
                        </a:spcBef>
                        <a:spcAft>
                          <a:spcPts val="0"/>
                        </a:spcAft>
                        <a:buClrTx/>
                        <a:buSzTx/>
                        <a:buFontTx/>
                        <a:buNone/>
                      </a:pPr>
                      <a:r>
                        <a:rPr lang="et-EE" sz="1000" b="1" kern="1200" baseline="0" dirty="0">
                          <a:solidFill>
                            <a:srgbClr val="0000FF"/>
                          </a:solidFill>
                          <a:effectLst/>
                          <a:latin typeface="+mn-lt"/>
                          <a:ea typeface="Calibri"/>
                          <a:cs typeface="Times New Roman"/>
                        </a:rPr>
                        <a:t>1.2 </a:t>
                      </a:r>
                      <a:r>
                        <a:rPr lang="et-EE" sz="1000" b="1" kern="1200" baseline="0" dirty="0" err="1">
                          <a:solidFill>
                            <a:srgbClr val="0000FF"/>
                          </a:solidFill>
                          <a:effectLst/>
                          <a:latin typeface="+mn-lt"/>
                          <a:ea typeface="Calibri"/>
                          <a:cs typeface="Times New Roman"/>
                        </a:rPr>
                        <a:t>RESi</a:t>
                      </a:r>
                      <a:r>
                        <a:rPr lang="et-EE" sz="1000" b="1" kern="1200" baseline="0" dirty="0">
                          <a:solidFill>
                            <a:srgbClr val="0000FF"/>
                          </a:solidFill>
                          <a:effectLst/>
                          <a:latin typeface="+mn-lt"/>
                          <a:ea typeface="Calibri"/>
                          <a:cs typeface="Times New Roman"/>
                        </a:rPr>
                        <a:t> lisataotlusega seos </a:t>
                      </a:r>
                      <a:endParaRPr lang="et-EE" sz="1000" b="1" kern="1200" dirty="0">
                        <a:solidFill>
                          <a:srgbClr val="0000FF"/>
                        </a:solidFill>
                        <a:effectLst/>
                        <a:latin typeface="+mn-lt"/>
                        <a:ea typeface="Calibri"/>
                        <a:cs typeface="Times New Roman"/>
                      </a:endParaRPr>
                    </a:p>
                    <a:p>
                      <a:pPr marL="0" marR="0" lvl="0" indent="0" algn="l" rtl="0" eaLnBrk="1" fontAlgn="auto" latinLnBrk="0" hangingPunct="1">
                        <a:lnSpc>
                          <a:spcPct val="107000"/>
                        </a:lnSpc>
                        <a:spcBef>
                          <a:spcPts val="0"/>
                        </a:spcBef>
                        <a:spcAft>
                          <a:spcPts val="0"/>
                        </a:spcAft>
                        <a:buClrTx/>
                        <a:buSzTx/>
                        <a:buFontTx/>
                        <a:buNone/>
                      </a:pPr>
                      <a:r>
                        <a:rPr lang="et-EE" sz="1000" b="1" kern="1200" baseline="0" dirty="0">
                          <a:solidFill>
                            <a:srgbClr val="0000FF"/>
                          </a:solidFill>
                          <a:effectLst/>
                          <a:latin typeface="+mn-lt"/>
                          <a:ea typeface="Calibri"/>
                          <a:cs typeface="Times New Roman"/>
                        </a:rPr>
                        <a:t>1.3 Mitterahastamise tagajärg</a:t>
                      </a:r>
                      <a:r>
                        <a:rPr lang="et-EE" sz="1000" b="0" kern="1200" baseline="0" dirty="0">
                          <a:solidFill>
                            <a:schemeClr val="tx1"/>
                          </a:solidFill>
                          <a:effectLst/>
                          <a:latin typeface="+mn-lt"/>
                          <a:ea typeface="Calibri"/>
                          <a:cs typeface="Times New Roman"/>
                        </a:rPr>
                        <a:t>: Kaugseire andmed on suurandmed, mistõttu nende kasutamine on ressursimahukas. Andmete dubleerimisel on seetõttu hoopis suuremad mõõtmed ka eelarve mõttes. Seega </a:t>
                      </a:r>
                      <a:r>
                        <a:rPr lang="et-EE" sz="1000" b="0" kern="1200" baseline="0" dirty="0" err="1">
                          <a:solidFill>
                            <a:schemeClr val="tx1"/>
                          </a:solidFill>
                          <a:effectLst/>
                          <a:latin typeface="+mn-lt"/>
                          <a:ea typeface="Calibri"/>
                          <a:cs typeface="Times New Roman"/>
                        </a:rPr>
                        <a:t>kaugseire</a:t>
                      </a:r>
                      <a:r>
                        <a:rPr lang="et-EE" sz="1000" b="0" kern="1200" baseline="0" dirty="0">
                          <a:solidFill>
                            <a:schemeClr val="tx1"/>
                          </a:solidFill>
                          <a:effectLst/>
                          <a:latin typeface="+mn-lt"/>
                          <a:ea typeface="Calibri"/>
                          <a:cs typeface="Times New Roman"/>
                        </a:rPr>
                        <a:t> killustamine toob kaasa kordades suuremad püsikulud, sest iga üks, kes suurandmed kasutusele võtab peab arendama välja sarnased funktsionaalsused ja võimekused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000" b="1" kern="1200" dirty="0">
                          <a:solidFill>
                            <a:srgbClr val="0000FF"/>
                          </a:solidFill>
                          <a:effectLst/>
                          <a:latin typeface="+mn-lt"/>
                          <a:ea typeface="Calibri"/>
                          <a:cs typeface="Times New Roman"/>
                        </a:rPr>
                        <a:t>1.4  Panustab arengukava suundadesse: </a:t>
                      </a:r>
                      <a:r>
                        <a:rPr lang="et-EE" sz="1100" b="1" i="0" u="none" strike="noStrike" kern="1200" noProof="0" dirty="0">
                          <a:solidFill>
                            <a:srgbClr val="0000FF"/>
                          </a:solidFill>
                          <a:effectLst/>
                          <a:latin typeface="Calibri"/>
                        </a:rPr>
                        <a:t> </a:t>
                      </a:r>
                      <a:r>
                        <a:rPr lang="et-EE" sz="1100" b="0" i="0" u="none" strike="noStrike" kern="1200" noProof="0" dirty="0">
                          <a:solidFill>
                            <a:schemeClr val="tx1"/>
                          </a:solidFill>
                          <a:effectLst/>
                          <a:latin typeface="Calibri"/>
                        </a:rPr>
                        <a:t> „Digiühiskonna arengukava 2030“ panustamine:</a:t>
                      </a:r>
                      <a:endParaRPr lang="et-EE" sz="1100" b="0" i="0" u="none" strike="noStrike" kern="1200" noProof="0" dirty="0">
                        <a:solidFill>
                          <a:srgbClr val="000000"/>
                        </a:solidFill>
                        <a:effectLst/>
                        <a:latin typeface="Calibri"/>
                      </a:endParaRPr>
                    </a:p>
                    <a:p>
                      <a:pPr lvl="0">
                        <a:buNone/>
                      </a:pPr>
                      <a:r>
                        <a:rPr lang="et-EE" sz="1100" b="0" i="0" u="none" strike="noStrike" kern="1200" noProof="0" dirty="0">
                          <a:solidFill>
                            <a:schemeClr val="tx1"/>
                          </a:solidFill>
                          <a:effectLst/>
                          <a:latin typeface="Calibri"/>
                        </a:rPr>
                        <a:t>- Andmemajanduse ökosüsteemi osa, mis lubab ruumiandmeid vahetada ja taaskasutada.</a:t>
                      </a:r>
                      <a:endParaRPr lang="en-US" sz="1100" b="0" i="0" u="none" strike="noStrike" kern="1200" noProof="0" dirty="0">
                        <a:solidFill>
                          <a:srgbClr val="000000"/>
                        </a:solidFill>
                        <a:effectLst/>
                        <a:latin typeface="Calibri"/>
                      </a:endParaRPr>
                    </a:p>
                    <a:p>
                      <a:pPr lvl="0">
                        <a:buNone/>
                      </a:pPr>
                      <a:r>
                        <a:rPr lang="et-EE" sz="1100" b="0" i="0" u="none" strike="noStrike" kern="1200" noProof="0" dirty="0">
                          <a:solidFill>
                            <a:schemeClr val="tx1"/>
                          </a:solidFill>
                          <a:effectLst/>
                          <a:latin typeface="Calibri"/>
                        </a:rPr>
                        <a:t>- Andmepõhiste otsuste tegemist toetav töövahend. </a:t>
                      </a:r>
                      <a:endParaRPr lang="en-US" sz="1100" b="0" i="0" u="none" strike="noStrike" kern="1200" noProof="0" dirty="0">
                        <a:solidFill>
                          <a:srgbClr val="000000"/>
                        </a:solidFill>
                        <a:effectLst/>
                        <a:latin typeface="Calibri"/>
                      </a:endParaRPr>
                    </a:p>
                    <a:p>
                      <a:pPr lvl="0">
                        <a:buNone/>
                      </a:pPr>
                      <a:r>
                        <a:rPr lang="et-EE" sz="1100" b="0" i="0" u="none" strike="noStrike" kern="1200" noProof="0" dirty="0">
                          <a:solidFill>
                            <a:schemeClr val="tx1"/>
                          </a:solidFill>
                          <a:effectLst/>
                          <a:latin typeface="Calibri"/>
                        </a:rPr>
                        <a:t>- Kasutajate vajadusest lähtuva andmekorralduse  süsteemi üks põhielement.</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549063">
                <a:tc>
                  <a:txBody>
                    <a:bodyPr/>
                    <a:lstStyle/>
                    <a:p>
                      <a:pPr>
                        <a:lnSpc>
                          <a:spcPct val="107000"/>
                        </a:lnSpc>
                        <a:spcAft>
                          <a:spcPts val="0"/>
                        </a:spcAft>
                      </a:pPr>
                      <a:r>
                        <a:rPr lang="et-EE" sz="1000" b="1">
                          <a:solidFill>
                            <a:srgbClr val="0000FF"/>
                          </a:solidFill>
                          <a:effectLst/>
                          <a:latin typeface="+mn-lt"/>
                          <a:ea typeface="Times New Roman" panose="02020603050405020304" pitchFamily="18" charset="0"/>
                          <a:cs typeface="Times New Roman"/>
                        </a:rPr>
                        <a:t>2. Hetkeolukord</a:t>
                      </a:r>
                    </a:p>
                    <a:p>
                      <a:pPr marL="171450" lvl="0" indent="-171450">
                        <a:lnSpc>
                          <a:spcPct val="107000"/>
                        </a:lnSpc>
                        <a:spcAft>
                          <a:spcPts val="0"/>
                        </a:spcAft>
                        <a:buFont typeface="Arial" panose="020B0604020202020204" pitchFamily="34" charset="0"/>
                        <a:buChar char="•"/>
                      </a:pPr>
                      <a:r>
                        <a:rPr lang="et-EE" sz="1000" b="0" baseline="0">
                          <a:solidFill>
                            <a:schemeClr val="tx1"/>
                          </a:solidFill>
                          <a:effectLst/>
                          <a:latin typeface="+mn-lt"/>
                          <a:ea typeface="Times New Roman" panose="02020603050405020304" pitchFamily="18" charset="0"/>
                          <a:cs typeface="Times New Roman"/>
                        </a:rPr>
                        <a:t>Olemas on </a:t>
                      </a:r>
                      <a:r>
                        <a:rPr lang="et-EE" sz="1100" b="0" i="0" u="none" strike="noStrike" baseline="0" noProof="0">
                          <a:solidFill>
                            <a:schemeClr val="tx1"/>
                          </a:solidFill>
                          <a:effectLst/>
                          <a:latin typeface="Calibri"/>
                          <a:hlinkClick r:id="rId3"/>
                        </a:rPr>
                        <a:t>Geo3D ärianalüüsi</a:t>
                      </a:r>
                      <a:r>
                        <a:rPr lang="et-EE" sz="1100" b="0" i="0" u="none" strike="noStrike" baseline="0" noProof="0">
                          <a:solidFill>
                            <a:schemeClr val="tx1"/>
                          </a:solidFill>
                          <a:effectLst/>
                          <a:latin typeface="Calibri"/>
                        </a:rPr>
                        <a:t> </a:t>
                      </a:r>
                      <a:r>
                        <a:rPr lang="et-EE" sz="1000" b="0" baseline="0">
                          <a:solidFill>
                            <a:schemeClr val="tx1"/>
                          </a:solidFill>
                          <a:effectLst/>
                          <a:latin typeface="+mn-lt"/>
                          <a:cs typeface="Times New Roman"/>
                        </a:rPr>
                        <a:t>osana</a:t>
                      </a:r>
                      <a:r>
                        <a:rPr lang="et-EE" sz="1000" b="0" baseline="0">
                          <a:solidFill>
                            <a:schemeClr val="tx1"/>
                          </a:solidFill>
                          <a:effectLst/>
                          <a:latin typeface="+mn-lt"/>
                          <a:ea typeface="Times New Roman" panose="02020603050405020304" pitchFamily="18" charset="0"/>
                          <a:cs typeface="Times New Roman"/>
                        </a:rPr>
                        <a:t> aeromõõdistamise vajaduste kirjeldus ja RePower rahastus uue kaamera ja ALS seadme ostmine lennukile (3 MEUR)</a:t>
                      </a:r>
                      <a:endParaRPr lang="et-EE" sz="1000"/>
                    </a:p>
                    <a:p>
                      <a:pPr marL="171450" lvl="0" indent="-171450">
                        <a:lnSpc>
                          <a:spcPct val="107000"/>
                        </a:lnSpc>
                        <a:spcAft>
                          <a:spcPts val="0"/>
                        </a:spcAft>
                        <a:buFont typeface="Arial" panose="020B0604020202020204" pitchFamily="34" charset="0"/>
                        <a:buChar char="•"/>
                      </a:pPr>
                      <a:r>
                        <a:rPr lang="et-EE" sz="1000" b="0" baseline="0">
                          <a:solidFill>
                            <a:schemeClr val="tx1"/>
                          </a:solidFill>
                          <a:effectLst/>
                          <a:latin typeface="+mn-lt"/>
                          <a:ea typeface="Times New Roman" panose="02020603050405020304" pitchFamily="18" charset="0"/>
                          <a:cs typeface="Times New Roman"/>
                        </a:rPr>
                        <a:t>Olemas on ESTPos arengukava ja RePower projektist on tagatud ESTPos GNSS tugijaamade võrgu tihendamine (2,39 MEUR)</a:t>
                      </a:r>
                      <a:endParaRPr lang="et-EE" sz="1000"/>
                    </a:p>
                    <a:p>
                      <a:pPr marL="171450" lvl="0" indent="-171450">
                        <a:lnSpc>
                          <a:spcPct val="107000"/>
                        </a:lnSpc>
                        <a:spcAft>
                          <a:spcPts val="0"/>
                        </a:spcAft>
                        <a:buFont typeface="Arial" panose="020B0604020202020204" pitchFamily="34" charset="0"/>
                        <a:buChar char="•"/>
                      </a:pPr>
                      <a:r>
                        <a:rPr lang="et-EE" sz="1000" b="0" i="0" u="none" strike="noStrike" baseline="0" noProof="0">
                          <a:solidFill>
                            <a:schemeClr val="tx1"/>
                          </a:solidFill>
                          <a:effectLst/>
                          <a:latin typeface="Calibri"/>
                        </a:rPr>
                        <a:t>On olemas ESTHub toimiv sateliidiandmete keskus ja selle arengukava koos vajadustega (22 000 külastust ja 227 registreeritud kasutajat)</a:t>
                      </a:r>
                      <a:endParaRPr lang="et-EE" sz="1000"/>
                    </a:p>
                    <a:p>
                      <a:pPr marL="171450" lvl="0" indent="-171450">
                        <a:lnSpc>
                          <a:spcPct val="107000"/>
                        </a:lnSpc>
                        <a:spcAft>
                          <a:spcPts val="0"/>
                        </a:spcAft>
                        <a:buFont typeface="Arial" panose="020B0604020202020204" pitchFamily="34" charset="0"/>
                        <a:buChar char="•"/>
                      </a:pPr>
                      <a:r>
                        <a:rPr lang="et-EE" sz="1000" b="0" i="0" u="none" strike="noStrike" baseline="0" noProof="0">
                          <a:solidFill>
                            <a:schemeClr val="tx1"/>
                          </a:solidFill>
                          <a:effectLst/>
                          <a:latin typeface="Calibri"/>
                        </a:rPr>
                        <a:t>Olemasolev ESTHubi keskuse arvutusvõimekus ei ole piisavas mahus kasutatud, sest sellel ei ole ligipääsu kõigile töötluseks vajaminevatele andmetele (wms, wfs, APId üle 5000 andmekiih, mis on avaandmetena kätesaadavad)</a:t>
                      </a:r>
                      <a:endParaRPr lang="et-EE" sz="1000"/>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000" b="0" i="0" kern="1200">
                          <a:solidFill>
                            <a:schemeClr val="tx1"/>
                          </a:solidFill>
                          <a:effectLst/>
                          <a:latin typeface="+mn-lt"/>
                          <a:ea typeface="+mn-ea"/>
                          <a:cs typeface="+mn-cs"/>
                        </a:rPr>
                        <a:t>Andmeladu</a:t>
                      </a:r>
                      <a:r>
                        <a:rPr lang="et-EE" sz="1000" b="0" i="0" kern="1200" baseline="0">
                          <a:solidFill>
                            <a:schemeClr val="tx1"/>
                          </a:solidFill>
                          <a:effectLst/>
                          <a:latin typeface="+mn-lt"/>
                          <a:ea typeface="+mn-ea"/>
                          <a:cs typeface="+mn-cs"/>
                        </a:rPr>
                        <a:t> kasutatakse vähemal määral, sest kiire ja õhuke satilao lahendus aitab andmetele visuaalselt ligi pääseda  lihtsamini. (ESTHubil  arvutatakse 2 püsitenusteenust)</a:t>
                      </a:r>
                      <a:endParaRPr lang="et-EE" sz="1000" kern="1200">
                        <a:solidFill>
                          <a:schemeClr val="tx1"/>
                        </a:solidFill>
                        <a:effectLst/>
                        <a:latin typeface="+mn-lt"/>
                        <a:ea typeface="+mn-ea"/>
                        <a:cs typeface="+mn-cs"/>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00" kern="1200">
                          <a:solidFill>
                            <a:schemeClr val="tx1"/>
                          </a:solidFill>
                          <a:effectLst/>
                          <a:latin typeface="+mn-lt"/>
                          <a:ea typeface="+mn-ea"/>
                          <a:cs typeface="+mn-cs"/>
                        </a:rPr>
                        <a:t>Tehnoloogiline ühildatamatus linux ja win keskkonna vahel ei võimalda kõigil klientidel keskust kasutada.</a:t>
                      </a:r>
                    </a:p>
                    <a:p>
                      <a:pPr marL="171450" marR="0" lvl="0" indent="-171450" algn="l">
                        <a:lnSpc>
                          <a:spcPct val="107000"/>
                        </a:lnSpc>
                        <a:spcBef>
                          <a:spcPts val="0"/>
                        </a:spcBef>
                        <a:spcAft>
                          <a:spcPts val="0"/>
                        </a:spcAft>
                        <a:buClrTx/>
                        <a:buSzTx/>
                        <a:buFont typeface="Arial" panose="020B0604020202020204" pitchFamily="34" charset="0"/>
                        <a:buChar char="•"/>
                      </a:pPr>
                      <a:r>
                        <a:rPr lang="et-EE" sz="1000" kern="1200">
                          <a:solidFill>
                            <a:schemeClr val="tx1"/>
                          </a:solidFill>
                          <a:effectLst/>
                          <a:latin typeface="+mn-lt"/>
                          <a:ea typeface="+mn-ea"/>
                          <a:cs typeface="+mn-cs"/>
                        </a:rPr>
                        <a:t>Taasasutatud on kaugseire nõukogu (26 püsiliiget era, arendus ja avalik sektor), mis peamiselt toetab satelliidiandmete valdkonda</a:t>
                      </a:r>
                      <a:endParaRPr lang="et-EE" sz="1000" kern="1200" dirty="0">
                        <a:solidFill>
                          <a:schemeClr val="tx1"/>
                        </a:solidFill>
                        <a:effectLst/>
                        <a:latin typeface="+mn-lt"/>
                        <a:ea typeface="+mn-ea"/>
                        <a:cs typeface="+mn-cs"/>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a:solidFill>
                            <a:srgbClr val="0000FF"/>
                          </a:solidFill>
                          <a:effectLst/>
                          <a:latin typeface="+mn-lt"/>
                          <a:ea typeface="Times New Roman" panose="02020603050405020304" pitchFamily="18" charset="0"/>
                          <a:cs typeface="Times New Roman"/>
                        </a:rPr>
                        <a:t>3. Tulemus </a:t>
                      </a:r>
                      <a:r>
                        <a:rPr lang="et-EE" sz="1000" kern="1200">
                          <a:solidFill>
                            <a:srgbClr val="0000FF"/>
                          </a:solidFill>
                          <a:effectLst/>
                          <a:latin typeface="+mn-lt"/>
                          <a:ea typeface="Times New Roman" panose="02020603050405020304" pitchFamily="18" charset="0"/>
                          <a:cs typeface="Times New Roman"/>
                        </a:rPr>
                        <a:t>(SF arendusprojekti tulemus peab olema selline, mis kajastub SF projektis ja mida valideerib enne välja maksmist Projekti Nõukogu)</a:t>
                      </a:r>
                      <a:endParaRPr lang="en-GB" sz="1000" kern="1200">
                        <a:solidFill>
                          <a:srgbClr val="0000FF"/>
                        </a:solidFill>
                        <a:effectLst/>
                        <a:latin typeface="+mn-lt"/>
                        <a:ea typeface="Calibri" panose="020F0502020204030204" pitchFamily="34" charset="0"/>
                        <a:cs typeface="Times New Roman"/>
                      </a:endParaRPr>
                    </a:p>
                    <a:p>
                      <a:pPr marL="171450" indent="-171450">
                        <a:lnSpc>
                          <a:spcPct val="107000"/>
                        </a:lnSpc>
                        <a:spcAft>
                          <a:spcPts val="0"/>
                        </a:spcAft>
                        <a:buFont typeface="Arial" panose="020B0604020202020204" pitchFamily="34" charset="0"/>
                        <a:buChar char="•"/>
                      </a:pPr>
                      <a:r>
                        <a:rPr lang="et-EE" sz="1000" kern="1200">
                          <a:solidFill>
                            <a:schemeClr val="tx1"/>
                          </a:solidFill>
                          <a:effectLst/>
                          <a:latin typeface="+mn-lt"/>
                          <a:ea typeface="Calibri"/>
                          <a:cs typeface="Times New Roman"/>
                        </a:rPr>
                        <a:t>Valmis on kaugseire andmete arhitektuur, mis kaasab drooni, OF,  ALS, HAPS, kommertssatelliitide ja satelliidi avaandmeid. (kasutajate arvu tõus 300%)</a:t>
                      </a:r>
                    </a:p>
                    <a:p>
                      <a:pPr marL="171450" lvl="0" indent="-171450">
                        <a:lnSpc>
                          <a:spcPct val="107000"/>
                        </a:lnSpc>
                        <a:spcAft>
                          <a:spcPts val="0"/>
                        </a:spcAft>
                        <a:buFont typeface="Arial" panose="020B0604020202020204" pitchFamily="34" charset="0"/>
                        <a:buChar char="•"/>
                      </a:pPr>
                      <a:r>
                        <a:rPr lang="et-EE" sz="1000" kern="1200">
                          <a:solidFill>
                            <a:schemeClr val="tx1"/>
                          </a:solidFill>
                          <a:effectLst/>
                          <a:latin typeface="+mn-lt"/>
                          <a:ea typeface="Calibri"/>
                          <a:cs typeface="Times New Roman"/>
                        </a:rPr>
                        <a:t>Kaugseire andmed on analüüsides ja arvutustes kooskasutatavad teiste oluliste andmetega nt keskkonnaseire ja ruumiandmed. (arvutustes saadaval üle 5000 ruumiandmekihi)</a:t>
                      </a:r>
                    </a:p>
                    <a:p>
                      <a:pPr marL="171450" lvl="0" indent="-171450">
                        <a:lnSpc>
                          <a:spcPct val="107000"/>
                        </a:lnSpc>
                        <a:spcAft>
                          <a:spcPts val="0"/>
                        </a:spcAft>
                        <a:buFont typeface="Arial" panose="020B0604020202020204" pitchFamily="34" charset="0"/>
                        <a:buChar char="•"/>
                      </a:pPr>
                      <a:r>
                        <a:rPr lang="et-EE" sz="1000" kern="1200">
                          <a:solidFill>
                            <a:schemeClr val="tx1"/>
                          </a:solidFill>
                          <a:effectLst/>
                          <a:latin typeface="+mn-lt"/>
                          <a:ea typeface="Calibri"/>
                          <a:cs typeface="Times New Roman"/>
                        </a:rPr>
                        <a:t>Satelliidiandmete keskus  ESTHub on riistvaraliselt</a:t>
                      </a:r>
                      <a:r>
                        <a:rPr lang="et-EE" sz="1000" kern="1200" baseline="0">
                          <a:solidFill>
                            <a:schemeClr val="tx1"/>
                          </a:solidFill>
                          <a:effectLst/>
                          <a:latin typeface="+mn-lt"/>
                          <a:ea typeface="Calibri"/>
                          <a:cs typeface="Times New Roman"/>
                        </a:rPr>
                        <a:t> püsivalt kaasaegne, koostöö vajadusel superarvuti LUMI kasutamiseks</a:t>
                      </a:r>
                      <a:endParaRPr lang="et-EE" sz="1000" kern="1200">
                        <a:solidFill>
                          <a:schemeClr val="tx1"/>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000" kern="1200" baseline="0">
                          <a:solidFill>
                            <a:schemeClr val="tx1"/>
                          </a:solidFill>
                          <a:effectLst/>
                          <a:latin typeface="+mn-lt"/>
                          <a:ea typeface="Calibri"/>
                          <a:cs typeface="Times New Roman"/>
                        </a:rPr>
                        <a:t>Lõppkasutajal on mugav ja sisu selgelt edastavad veebiliidesed kaugseire andmete tõlgendamiseks (lõppkasutajate kasv 50%).</a:t>
                      </a:r>
                    </a:p>
                    <a:p>
                      <a:pPr marL="171450" indent="-171450">
                        <a:lnSpc>
                          <a:spcPct val="107000"/>
                        </a:lnSpc>
                        <a:spcAft>
                          <a:spcPts val="0"/>
                        </a:spcAft>
                        <a:buFont typeface="Arial" panose="020B0604020202020204" pitchFamily="34" charset="0"/>
                        <a:buChar char="•"/>
                      </a:pPr>
                      <a:r>
                        <a:rPr lang="et-EE" sz="1000" kern="1200" baseline="0">
                          <a:solidFill>
                            <a:schemeClr val="tx1"/>
                          </a:solidFill>
                          <a:effectLst/>
                          <a:latin typeface="+mn-lt"/>
                          <a:ea typeface="Calibri"/>
                          <a:cs typeface="Times New Roman"/>
                        </a:rPr>
                        <a:t>Riigiasutused kasutavad kaugseire andmeid oma töös. ESTHub kasutuses enamus haldusalades.</a:t>
                      </a:r>
                    </a:p>
                    <a:p>
                      <a:pPr marL="171450" indent="-171450">
                        <a:lnSpc>
                          <a:spcPct val="107000"/>
                        </a:lnSpc>
                        <a:spcAft>
                          <a:spcPts val="0"/>
                        </a:spcAft>
                        <a:buFont typeface="Arial" panose="020B0604020202020204" pitchFamily="34" charset="0"/>
                        <a:buChar char="•"/>
                      </a:pPr>
                      <a:r>
                        <a:rPr lang="et-EE" sz="1000" kern="1200" baseline="0">
                          <a:solidFill>
                            <a:schemeClr val="tx1"/>
                          </a:solidFill>
                          <a:effectLst/>
                          <a:latin typeface="+mn-lt"/>
                          <a:ea typeface="Calibri"/>
                          <a:cs typeface="Times New Roman"/>
                        </a:rPr>
                        <a:t>Teadus ja arendusasutuste innovatiivsed lahendused on läbi klastri koheselt ja paindlikult kaasatud äritoodete loomisse  </a:t>
                      </a:r>
                      <a:endParaRPr lang="et-EE" sz="1000"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Times New Roman" panose="02020603050405020304" pitchFamily="18" charset="0"/>
                          <a:cs typeface="Times New Roman"/>
                        </a:rPr>
                        <a:t>4. Mõju </a:t>
                      </a:r>
                      <a:r>
                        <a:rPr lang="et-EE" sz="1000" kern="1200" dirty="0">
                          <a:solidFill>
                            <a:srgbClr val="0000FF"/>
                          </a:solidFill>
                          <a:effectLst/>
                          <a:latin typeface="+mn-lt"/>
                          <a:ea typeface="Times New Roman" panose="02020603050405020304" pitchFamily="18" charset="0"/>
                          <a:cs typeface="Times New Roman"/>
                        </a:rPr>
                        <a:t>(saavutatav peale RES IKT rakendumist/arendusprojekti lõppu ehk kuni 5 aasta jooksul)</a:t>
                      </a:r>
                    </a:p>
                    <a:p>
                      <a:pPr>
                        <a:lnSpc>
                          <a:spcPct val="107000"/>
                        </a:lnSpc>
                        <a:spcAft>
                          <a:spcPts val="0"/>
                        </a:spcAft>
                      </a:pPr>
                      <a:r>
                        <a:rPr lang="et-EE" sz="1000" kern="1200" dirty="0">
                          <a:solidFill>
                            <a:schemeClr val="tx1"/>
                          </a:solidFill>
                          <a:effectLst/>
                          <a:latin typeface="+mn-lt"/>
                          <a:ea typeface="Times New Roman" panose="02020603050405020304" pitchFamily="18" charset="0"/>
                          <a:cs typeface="Times New Roman"/>
                        </a:rPr>
                        <a:t>AI valdkonna osa, mis tervikuna rakendades tõstab </a:t>
                      </a:r>
                      <a:r>
                        <a:rPr lang="et-EE" sz="1000" kern="1200" dirty="0" err="1">
                          <a:solidFill>
                            <a:schemeClr val="tx1"/>
                          </a:solidFill>
                          <a:effectLst/>
                          <a:latin typeface="+mn-lt"/>
                          <a:ea typeface="Times New Roman" panose="02020603050405020304" pitchFamily="18" charset="0"/>
                          <a:cs typeface="Times New Roman"/>
                        </a:rPr>
                        <a:t>SKP-d</a:t>
                      </a:r>
                      <a:r>
                        <a:rPr lang="et-EE" sz="1000" kern="1200" dirty="0">
                          <a:solidFill>
                            <a:schemeClr val="tx1"/>
                          </a:solidFill>
                          <a:effectLst/>
                          <a:latin typeface="+mn-lt"/>
                          <a:ea typeface="Times New Roman" panose="02020603050405020304" pitchFamily="18" charset="0"/>
                          <a:cs typeface="Times New Roman"/>
                        </a:rPr>
                        <a:t>  </a:t>
                      </a:r>
                      <a:r>
                        <a:rPr lang="et-EE" sz="1000" b="1" kern="1200" dirty="0">
                          <a:solidFill>
                            <a:schemeClr val="tx1"/>
                          </a:solidFill>
                          <a:effectLst/>
                          <a:latin typeface="+mn-lt"/>
                          <a:ea typeface="Times New Roman" panose="02020603050405020304" pitchFamily="18" charset="0"/>
                          <a:cs typeface="Times New Roman"/>
                        </a:rPr>
                        <a:t>3 miljardit </a:t>
                      </a:r>
                      <a:r>
                        <a:rPr lang="et-EE" sz="1000" kern="1200" dirty="0">
                          <a:solidFill>
                            <a:schemeClr val="tx1"/>
                          </a:solidFill>
                          <a:effectLst/>
                          <a:latin typeface="+mn-lt"/>
                          <a:ea typeface="Times New Roman" panose="02020603050405020304" pitchFamily="18" charset="0"/>
                          <a:cs typeface="Times New Roman"/>
                        </a:rPr>
                        <a:t>EUR aastas. Hoiab inimeste elusid ja vara, mõjutab kogu Eesti elanikkonda.</a:t>
                      </a:r>
                    </a:p>
                    <a:p>
                      <a:pPr marL="171450" indent="-171450">
                        <a:lnSpc>
                          <a:spcPct val="107000"/>
                        </a:lnSpc>
                        <a:spcAft>
                          <a:spcPts val="0"/>
                        </a:spcAft>
                        <a:buFont typeface="Arial" panose="020B0604020202020204" pitchFamily="34" charset="0"/>
                        <a:buChar char="•"/>
                      </a:pPr>
                      <a:r>
                        <a:rPr lang="et-EE" sz="1000" b="0" kern="1200" dirty="0">
                          <a:solidFill>
                            <a:schemeClr val="tx1"/>
                          </a:solidFill>
                          <a:effectLst/>
                          <a:latin typeface="+mn-lt"/>
                          <a:ea typeface="Calibri"/>
                          <a:cs typeface="Times New Roman"/>
                        </a:rPr>
                        <a:t>Kaugseire kasutuselevõtt hoiab kokku tööjõudu</a:t>
                      </a:r>
                      <a:r>
                        <a:rPr lang="et-EE" sz="1000" b="0" kern="1200" baseline="0" dirty="0">
                          <a:solidFill>
                            <a:schemeClr val="tx1"/>
                          </a:solidFill>
                          <a:effectLst/>
                          <a:latin typeface="+mn-lt"/>
                          <a:ea typeface="Calibri"/>
                          <a:cs typeface="Times New Roman"/>
                        </a:rPr>
                        <a:t> ja toob maastikumuutused kasutajani kordades kiiremini, kui täpsemad lahendused. </a:t>
                      </a:r>
                      <a:endParaRPr lang="et-EE" sz="1000" b="0" kern="12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000" b="0" kern="1200" baseline="0" dirty="0">
                          <a:solidFill>
                            <a:schemeClr val="tx1"/>
                          </a:solidFill>
                          <a:effectLst/>
                          <a:latin typeface="+mn-lt"/>
                          <a:ea typeface="Calibri"/>
                          <a:cs typeface="Times New Roman"/>
                        </a:rPr>
                        <a:t>Avalikus sektoris hoiavad nutikad lahendused kokku aega nii andmehõives kui suurendavad läbipaistvust riigivalitsemises.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00" b="0" kern="1200" baseline="0" dirty="0">
                          <a:solidFill>
                            <a:schemeClr val="tx1"/>
                          </a:solidFill>
                          <a:effectLst/>
                          <a:latin typeface="+mn-lt"/>
                          <a:ea typeface="Calibri"/>
                          <a:cs typeface="Times New Roman"/>
                        </a:rPr>
                        <a:t>Kriisiolukorras on abiks ainult eelnevalt väljatöötatud lahendustel ja protsessidel, Satelliidiandmed aitavad hoida inimelu ja vara vaid juhul, kui need protsessid on eelnevalt elujõuliselt ja kättesaadavad. </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1627121">
                <a:tc>
                  <a:txBody>
                    <a:bodyPr/>
                    <a:lstStyle/>
                    <a:p>
                      <a:pPr indent="71755">
                        <a:lnSpc>
                          <a:spcPct val="107000"/>
                        </a:lnSpc>
                        <a:spcAft>
                          <a:spcPts val="0"/>
                        </a:spcAft>
                      </a:pPr>
                      <a:r>
                        <a:rPr lang="et-EE" sz="1000" b="1" kern="1200" dirty="0">
                          <a:solidFill>
                            <a:srgbClr val="0000FF"/>
                          </a:solidFill>
                          <a:effectLst/>
                          <a:latin typeface="+mn-lt"/>
                          <a:ea typeface="Calibri"/>
                          <a:cs typeface="Times New Roman"/>
                        </a:rPr>
                        <a:t>5. Peamised ressursid </a:t>
                      </a:r>
                      <a:endParaRPr lang="en-GB" sz="1000" kern="1200" dirty="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000" b="0" kern="1200" dirty="0">
                          <a:solidFill>
                            <a:schemeClr val="tx1"/>
                          </a:solidFill>
                          <a:effectLst/>
                          <a:latin typeface="+mn-lt"/>
                          <a:ea typeface="Calibri"/>
                          <a:cs typeface="Times New Roman"/>
                        </a:rPr>
                        <a:t>Aeromõõdistamise kompetents geodeesia ja </a:t>
                      </a:r>
                      <a:r>
                        <a:rPr lang="et-EE" sz="1000" b="0" kern="1200" dirty="0" err="1">
                          <a:solidFill>
                            <a:schemeClr val="tx1"/>
                          </a:solidFill>
                          <a:effectLst/>
                          <a:latin typeface="+mn-lt"/>
                          <a:ea typeface="Calibri"/>
                          <a:cs typeface="Times New Roman"/>
                        </a:rPr>
                        <a:t>aeromõõdistamise</a:t>
                      </a:r>
                      <a:r>
                        <a:rPr lang="et-EE" sz="1000" b="0" kern="1200" dirty="0">
                          <a:solidFill>
                            <a:schemeClr val="tx1"/>
                          </a:solidFill>
                          <a:effectLst/>
                          <a:latin typeface="+mn-lt"/>
                          <a:ea typeface="Calibri"/>
                          <a:cs typeface="Times New Roman"/>
                        </a:rPr>
                        <a:t> osakonnas</a:t>
                      </a:r>
                      <a:endParaRPr lang="et-EE" sz="1000" b="0" kern="1200" baseline="0" dirty="0">
                        <a:solidFill>
                          <a:schemeClr val="tx1"/>
                        </a:solidFill>
                        <a:effectLst/>
                        <a:latin typeface="+mn-lt"/>
                        <a:ea typeface="Calibri"/>
                        <a:cs typeface="Times New Roman"/>
                      </a:endParaRPr>
                    </a:p>
                    <a:p>
                      <a:pPr marL="171450" marR="0" lvl="0" indent="-171450" algn="l">
                        <a:lnSpc>
                          <a:spcPct val="107000"/>
                        </a:lnSpc>
                        <a:spcBef>
                          <a:spcPts val="0"/>
                        </a:spcBef>
                        <a:spcAft>
                          <a:spcPts val="0"/>
                        </a:spcAft>
                        <a:buClrTx/>
                        <a:buSzTx/>
                        <a:buFont typeface="Arial" panose="020B0604020202020204" pitchFamily="34" charset="0"/>
                        <a:buChar char="•"/>
                      </a:pPr>
                      <a:r>
                        <a:rPr lang="et-EE" sz="1000" b="0" kern="1200" dirty="0">
                          <a:solidFill>
                            <a:schemeClr val="tx1"/>
                          </a:solidFill>
                          <a:effectLst/>
                          <a:latin typeface="+mn-lt"/>
                          <a:ea typeface="Calibri"/>
                          <a:cs typeface="Times New Roman"/>
                        </a:rPr>
                        <a:t>Satelliidiandmete keskuse kompetents </a:t>
                      </a:r>
                      <a:r>
                        <a:rPr lang="et-EE" sz="1000" b="0" kern="1200" dirty="0" err="1">
                          <a:solidFill>
                            <a:schemeClr val="tx1"/>
                          </a:solidFill>
                          <a:effectLst/>
                          <a:latin typeface="+mn-lt"/>
                          <a:ea typeface="Calibri"/>
                          <a:cs typeface="Times New Roman"/>
                        </a:rPr>
                        <a:t>geoinformaatika</a:t>
                      </a:r>
                      <a:r>
                        <a:rPr lang="et-EE" sz="1000" b="0" kern="1200" dirty="0">
                          <a:solidFill>
                            <a:schemeClr val="tx1"/>
                          </a:solidFill>
                          <a:effectLst/>
                          <a:latin typeface="+mn-lt"/>
                          <a:ea typeface="Calibri"/>
                          <a:cs typeface="Times New Roman"/>
                        </a:rPr>
                        <a:t> osakonnas</a:t>
                      </a:r>
                    </a:p>
                    <a:p>
                      <a:pPr marL="171450" marR="0" lvl="0" indent="-171450" algn="l">
                        <a:lnSpc>
                          <a:spcPct val="107000"/>
                        </a:lnSpc>
                        <a:spcBef>
                          <a:spcPts val="0"/>
                        </a:spcBef>
                        <a:spcAft>
                          <a:spcPts val="0"/>
                        </a:spcAft>
                        <a:buClrTx/>
                        <a:buSzTx/>
                        <a:buFont typeface="Arial" panose="020B0604020202020204" pitchFamily="34" charset="0"/>
                        <a:buChar char="•"/>
                      </a:pPr>
                      <a:r>
                        <a:rPr lang="et-EE" sz="1000" kern="1200" baseline="0" noProof="0" dirty="0">
                          <a:solidFill>
                            <a:schemeClr val="tx1"/>
                          </a:solidFill>
                          <a:effectLst/>
                          <a:latin typeface="+mn-lt"/>
                          <a:ea typeface="Calibri"/>
                          <a:cs typeface="Times New Roman"/>
                        </a:rPr>
                        <a:t>IT arendusprojekt</a:t>
                      </a:r>
                      <a:r>
                        <a:rPr lang="et-EE" sz="1000" b="0" kern="1200" baseline="0" noProof="0" dirty="0">
                          <a:solidFill>
                            <a:schemeClr val="tx1"/>
                          </a:solidFill>
                          <a:effectLst/>
                          <a:latin typeface="+mn-lt"/>
                          <a:ea typeface="Calibri"/>
                          <a:cs typeface="Times New Roman"/>
                        </a:rPr>
                        <a:t>e</a:t>
                      </a:r>
                      <a:r>
                        <a:rPr lang="et-EE" sz="1000" kern="1200" baseline="0" noProof="0" dirty="0">
                          <a:solidFill>
                            <a:schemeClr val="tx1"/>
                          </a:solidFill>
                          <a:effectLst/>
                          <a:latin typeface="+mn-lt"/>
                          <a:ea typeface="Calibri"/>
                          <a:cs typeface="Times New Roman"/>
                        </a:rPr>
                        <a:t> juhib KEMIT</a:t>
                      </a:r>
                    </a:p>
                    <a:p>
                      <a:pPr marL="171450" marR="0" lvl="0" indent="-171450" algn="l">
                        <a:lnSpc>
                          <a:spcPct val="107000"/>
                        </a:lnSpc>
                        <a:spcBef>
                          <a:spcPts val="0"/>
                        </a:spcBef>
                        <a:spcAft>
                          <a:spcPts val="0"/>
                        </a:spcAft>
                        <a:buClrTx/>
                        <a:buSzTx/>
                        <a:buFont typeface="Arial" panose="020B0604020202020204" pitchFamily="34" charset="0"/>
                        <a:buChar char="•"/>
                      </a:pPr>
                      <a:r>
                        <a:rPr lang="et-EE" sz="1000" kern="1200" baseline="0" noProof="0" dirty="0">
                          <a:solidFill>
                            <a:schemeClr val="tx1"/>
                          </a:solidFill>
                          <a:effectLst/>
                          <a:latin typeface="+mn-lt"/>
                          <a:cs typeface="Times New Roman"/>
                        </a:rPr>
                        <a:t>Kaugseire nõukogu</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Calibri"/>
                          <a:cs typeface="Times New Roman"/>
                        </a:rPr>
                        <a:t>6. Tegevused, ajakava, eelarve </a:t>
                      </a:r>
                      <a:r>
                        <a:rPr lang="et-EE" sz="1000" b="1" kern="1200" dirty="0">
                          <a:solidFill>
                            <a:schemeClr val="tx1"/>
                          </a:solidFill>
                          <a:effectLst/>
                          <a:latin typeface="+mn-lt"/>
                          <a:ea typeface="Calibri"/>
                          <a:cs typeface="Times New Roman"/>
                        </a:rPr>
                        <a:t>13,185 M €</a:t>
                      </a:r>
                      <a:r>
                        <a:rPr lang="et-EE" sz="1000" b="0" kern="1200" dirty="0">
                          <a:solidFill>
                            <a:schemeClr val="tx1"/>
                          </a:solidFill>
                          <a:effectLst/>
                          <a:latin typeface="+mn-lt"/>
                          <a:ea typeface="Calibri"/>
                          <a:cs typeface="Times New Roman"/>
                        </a:rPr>
                        <a:t> / </a:t>
                      </a:r>
                      <a:r>
                        <a:rPr lang="et-EE" sz="1000" b="0" kern="1200" dirty="0">
                          <a:solidFill>
                            <a:srgbClr val="0000FF"/>
                          </a:solidFill>
                          <a:effectLst/>
                          <a:latin typeface="+mn-lt"/>
                          <a:ea typeface="Calibri"/>
                          <a:cs typeface="Times New Roman"/>
                        </a:rPr>
                        <a:t>18 kuu taotlus </a:t>
                      </a:r>
                      <a:r>
                        <a:rPr lang="et-EE" sz="1000" b="0" kern="1200" dirty="0">
                          <a:solidFill>
                            <a:srgbClr val="0000FF"/>
                          </a:solidFill>
                          <a:effectLst/>
                          <a:highlight>
                            <a:srgbClr val="FFFF00"/>
                          </a:highlight>
                          <a:latin typeface="+mn-lt"/>
                          <a:ea typeface="Calibri"/>
                          <a:cs typeface="Times New Roman"/>
                        </a:rPr>
                        <a:t>360</a:t>
                      </a:r>
                      <a:r>
                        <a:rPr lang="et-EE" sz="1000" b="0" kern="1200" dirty="0">
                          <a:solidFill>
                            <a:srgbClr val="0000FF"/>
                          </a:solidFill>
                          <a:effectLst/>
                          <a:latin typeface="+mn-lt"/>
                          <a:ea typeface="Calibri"/>
                          <a:cs typeface="Times New Roman"/>
                        </a:rPr>
                        <a:t> 000€ SF</a:t>
                      </a:r>
                    </a:p>
                    <a:p>
                      <a:pPr marL="0" indent="0">
                        <a:lnSpc>
                          <a:spcPct val="107000"/>
                        </a:lnSpc>
                        <a:spcAft>
                          <a:spcPts val="0"/>
                        </a:spcAft>
                        <a:buFont typeface="Arial" panose="020B0604020202020204" pitchFamily="34" charset="0"/>
                        <a:buNone/>
                      </a:pPr>
                      <a:r>
                        <a:rPr lang="et-EE" sz="1000" b="1" kern="1200" dirty="0">
                          <a:solidFill>
                            <a:schemeClr val="tx1"/>
                          </a:solidFill>
                          <a:effectLst/>
                          <a:latin typeface="+mn-lt"/>
                          <a:ea typeface="Calibri"/>
                          <a:cs typeface="Times New Roman"/>
                        </a:rPr>
                        <a:t>2024 </a:t>
                      </a:r>
                      <a:r>
                        <a:rPr lang="et-EE" sz="1000" b="0" kern="1200" dirty="0">
                          <a:solidFill>
                            <a:schemeClr val="tx1"/>
                          </a:solidFill>
                          <a:effectLst/>
                          <a:latin typeface="+mn-lt"/>
                          <a:ea typeface="Calibri"/>
                          <a:cs typeface="Times New Roman"/>
                        </a:rPr>
                        <a:t>- seadmete hanked ja teenuste arendused </a:t>
                      </a:r>
                      <a:r>
                        <a:rPr lang="et-EE" sz="1000" b="1" kern="1200" dirty="0">
                          <a:solidFill>
                            <a:schemeClr val="tx1"/>
                          </a:solidFill>
                          <a:effectLst/>
                          <a:latin typeface="+mn-lt"/>
                          <a:ea typeface="Calibri"/>
                          <a:cs typeface="Times New Roman"/>
                        </a:rPr>
                        <a:t>5,39 M € </a:t>
                      </a:r>
                      <a:r>
                        <a:rPr lang="et-EE" sz="1000" b="0" kern="1200" dirty="0">
                          <a:solidFill>
                            <a:schemeClr val="tx1"/>
                          </a:solidFill>
                          <a:effectLst/>
                          <a:latin typeface="+mn-lt"/>
                          <a:ea typeface="Calibri"/>
                          <a:cs typeface="Times New Roman"/>
                        </a:rPr>
                        <a:t>(</a:t>
                      </a:r>
                      <a:r>
                        <a:rPr lang="et-EE" sz="1000" b="0" kern="1200" dirty="0" err="1">
                          <a:solidFill>
                            <a:schemeClr val="tx1"/>
                          </a:solidFill>
                          <a:effectLst/>
                          <a:latin typeface="+mn-lt"/>
                          <a:ea typeface="Calibri"/>
                          <a:cs typeface="Times New Roman"/>
                        </a:rPr>
                        <a:t>RePower</a:t>
                      </a:r>
                      <a:r>
                        <a:rPr lang="et-EE" sz="1000" b="0" kern="1200" dirty="0">
                          <a:solidFill>
                            <a:schemeClr val="tx1"/>
                          </a:solidFill>
                          <a:effectLst/>
                          <a:latin typeface="+mn-lt"/>
                          <a:ea typeface="Calibri"/>
                          <a:cs typeface="Times New Roman"/>
                        </a:rPr>
                        <a:t>)</a:t>
                      </a:r>
                    </a:p>
                    <a:p>
                      <a:pPr marL="0" lvl="0" indent="0">
                        <a:lnSpc>
                          <a:spcPct val="107000"/>
                        </a:lnSpc>
                        <a:spcAft>
                          <a:spcPts val="0"/>
                        </a:spcAft>
                        <a:buFont typeface="Arial" panose="020B0604020202020204" pitchFamily="34" charset="0"/>
                        <a:buNone/>
                      </a:pPr>
                      <a:r>
                        <a:rPr lang="et-EE" sz="1000" b="1" kern="1200" dirty="0">
                          <a:solidFill>
                            <a:schemeClr val="tx1"/>
                          </a:solidFill>
                          <a:effectLst/>
                          <a:latin typeface="+mn-lt"/>
                          <a:ea typeface="Calibri"/>
                          <a:cs typeface="Times New Roman"/>
                        </a:rPr>
                        <a:t>2024-2029 koguvajadus</a:t>
                      </a:r>
                      <a:r>
                        <a:rPr lang="et-EE" sz="1000" b="0" kern="1200" dirty="0">
                          <a:solidFill>
                            <a:schemeClr val="tx1"/>
                          </a:solidFill>
                          <a:effectLst/>
                          <a:latin typeface="+mn-lt"/>
                          <a:ea typeface="Calibri"/>
                          <a:cs typeface="Times New Roman"/>
                        </a:rPr>
                        <a:t>/</a:t>
                      </a:r>
                      <a:r>
                        <a:rPr lang="et-EE" sz="1000" b="1" kern="1200" dirty="0">
                          <a:solidFill>
                            <a:schemeClr val="tx1"/>
                          </a:solidFill>
                          <a:effectLst/>
                          <a:latin typeface="+mn-lt"/>
                          <a:ea typeface="Calibri"/>
                          <a:cs typeface="Times New Roman"/>
                        </a:rPr>
                        <a:t>2024-25 vajadus/ </a:t>
                      </a:r>
                      <a:r>
                        <a:rPr lang="et-EE" sz="1000" b="1" kern="1200" dirty="0">
                          <a:solidFill>
                            <a:srgbClr val="0000FF"/>
                          </a:solidFill>
                          <a:effectLst/>
                          <a:latin typeface="+mn-lt"/>
                          <a:ea typeface="Calibri"/>
                          <a:cs typeface="Times New Roman"/>
                        </a:rPr>
                        <a:t>18 kuu taotlus</a:t>
                      </a:r>
                      <a:endParaRPr lang="et-EE" dirty="0"/>
                    </a:p>
                    <a:p>
                      <a:pPr marL="0" indent="0">
                        <a:lnSpc>
                          <a:spcPct val="107000"/>
                        </a:lnSpc>
                        <a:spcAft>
                          <a:spcPts val="0"/>
                        </a:spcAft>
                        <a:buFont typeface="Arial" panose="020B0604020202020204" pitchFamily="34" charset="0"/>
                        <a:buNone/>
                      </a:pPr>
                      <a:r>
                        <a:rPr lang="et-EE" sz="1000" b="0" kern="1200" dirty="0">
                          <a:solidFill>
                            <a:schemeClr val="tx1"/>
                          </a:solidFill>
                          <a:effectLst/>
                          <a:latin typeface="+mn-lt"/>
                          <a:ea typeface="Calibri"/>
                          <a:cs typeface="Times New Roman"/>
                        </a:rPr>
                        <a:t>Tarkvara arendus </a:t>
                      </a:r>
                      <a:r>
                        <a:rPr lang="et-EE" sz="1000" b="1" kern="1200" dirty="0">
                          <a:solidFill>
                            <a:schemeClr val="tx1"/>
                          </a:solidFill>
                          <a:effectLst/>
                          <a:latin typeface="+mn-lt"/>
                          <a:ea typeface="Calibri"/>
                          <a:cs typeface="Times New Roman"/>
                        </a:rPr>
                        <a:t>1,055 M €</a:t>
                      </a:r>
                      <a:r>
                        <a:rPr lang="et-EE" sz="1000" b="0" kern="1200" dirty="0">
                          <a:solidFill>
                            <a:schemeClr val="tx1"/>
                          </a:solidFill>
                          <a:effectLst/>
                          <a:latin typeface="+mn-lt"/>
                          <a:ea typeface="Calibri"/>
                          <a:cs typeface="Times New Roman"/>
                        </a:rPr>
                        <a:t>/</a:t>
                      </a:r>
                      <a:r>
                        <a:rPr lang="et-EE" sz="1000" b="1" kern="1200" dirty="0">
                          <a:solidFill>
                            <a:srgbClr val="0000FF"/>
                          </a:solidFill>
                          <a:effectLst/>
                          <a:latin typeface="+mn-lt"/>
                          <a:ea typeface="Calibri"/>
                          <a:cs typeface="Times New Roman"/>
                        </a:rPr>
                        <a:t>260 000 € (</a:t>
                      </a:r>
                      <a:r>
                        <a:rPr lang="et-EE" sz="1000" b="0" kern="1200" dirty="0">
                          <a:solidFill>
                            <a:schemeClr val="tx1"/>
                          </a:solidFill>
                          <a:effectLst/>
                          <a:latin typeface="+mn-lt"/>
                          <a:ea typeface="Calibri"/>
                          <a:cs typeface="Times New Roman"/>
                        </a:rPr>
                        <a:t>sh töötasu </a:t>
                      </a:r>
                      <a:r>
                        <a:rPr lang="et-EE" sz="1000" b="0" kern="1200" dirty="0">
                          <a:solidFill>
                            <a:srgbClr val="0000FF"/>
                          </a:solidFill>
                          <a:effectLst/>
                          <a:latin typeface="+mn-lt"/>
                          <a:ea typeface="Calibri"/>
                          <a:cs typeface="Times New Roman"/>
                        </a:rPr>
                        <a:t>1 in 60 000 - SF</a:t>
                      </a:r>
                      <a:r>
                        <a:rPr lang="et-EE" sz="1000" b="0" kern="1200" dirty="0">
                          <a:solidFill>
                            <a:schemeClr val="tx1"/>
                          </a:solidFill>
                          <a:effectLst/>
                          <a:latin typeface="+mn-lt"/>
                          <a:ea typeface="Calibri"/>
                          <a:cs typeface="Times New Roman"/>
                        </a:rPr>
                        <a:t>)</a:t>
                      </a:r>
                    </a:p>
                    <a:p>
                      <a:pPr marL="0" indent="0">
                        <a:lnSpc>
                          <a:spcPct val="107000"/>
                        </a:lnSpc>
                        <a:spcAft>
                          <a:spcPts val="0"/>
                        </a:spcAft>
                        <a:buFont typeface="Arial" panose="020B0604020202020204" pitchFamily="34" charset="0"/>
                        <a:buNone/>
                      </a:pPr>
                      <a:r>
                        <a:rPr lang="et-EE" sz="1000" b="0" kern="1200" dirty="0">
                          <a:solidFill>
                            <a:schemeClr val="tx1"/>
                          </a:solidFill>
                          <a:effectLst/>
                          <a:latin typeface="+mn-lt"/>
                          <a:ea typeface="Calibri"/>
                          <a:cs typeface="Times New Roman"/>
                        </a:rPr>
                        <a:t>Riistvara </a:t>
                      </a:r>
                      <a:r>
                        <a:rPr lang="et-EE" sz="1000" b="0" kern="1200" dirty="0" err="1">
                          <a:solidFill>
                            <a:schemeClr val="tx1"/>
                          </a:solidFill>
                          <a:effectLst/>
                          <a:latin typeface="+mn-lt"/>
                          <a:ea typeface="Calibri"/>
                          <a:cs typeface="Times New Roman"/>
                        </a:rPr>
                        <a:t>invest</a:t>
                      </a:r>
                      <a:r>
                        <a:rPr lang="et-EE" sz="1000" b="0" kern="1200" dirty="0">
                          <a:solidFill>
                            <a:schemeClr val="tx1"/>
                          </a:solidFill>
                          <a:effectLst/>
                          <a:latin typeface="+mn-lt"/>
                          <a:ea typeface="Calibri"/>
                          <a:cs typeface="Times New Roman"/>
                        </a:rPr>
                        <a:t>/pilvekulu  </a:t>
                      </a:r>
                      <a:r>
                        <a:rPr lang="et-EE" sz="1000" b="1" kern="1200" dirty="0">
                          <a:solidFill>
                            <a:schemeClr val="tx1"/>
                          </a:solidFill>
                          <a:effectLst/>
                          <a:latin typeface="+mn-lt"/>
                          <a:ea typeface="Calibri"/>
                          <a:cs typeface="Times New Roman"/>
                        </a:rPr>
                        <a:t>900 000€</a:t>
                      </a:r>
                      <a:r>
                        <a:rPr lang="et-EE" sz="1000" b="0" kern="1200" dirty="0">
                          <a:solidFill>
                            <a:schemeClr val="tx1"/>
                          </a:solidFill>
                          <a:effectLst/>
                          <a:latin typeface="+mn-lt"/>
                          <a:ea typeface="Calibri"/>
                          <a:cs typeface="Times New Roman"/>
                        </a:rPr>
                        <a:t>/</a:t>
                      </a:r>
                      <a:r>
                        <a:rPr lang="et-EE" sz="1000" b="1" kern="1200" dirty="0">
                          <a:solidFill>
                            <a:srgbClr val="0000FF"/>
                          </a:solidFill>
                          <a:effectLst/>
                          <a:highlight>
                            <a:srgbClr val="FFFF00"/>
                          </a:highlight>
                          <a:latin typeface="+mn-lt"/>
                          <a:ea typeface="Calibri"/>
                          <a:cs typeface="Times New Roman"/>
                        </a:rPr>
                        <a:t>100</a:t>
                      </a:r>
                      <a:r>
                        <a:rPr lang="et-EE" sz="1000" b="1" kern="1200" dirty="0">
                          <a:solidFill>
                            <a:srgbClr val="0000FF"/>
                          </a:solidFill>
                          <a:effectLst/>
                          <a:latin typeface="+mn-lt"/>
                          <a:ea typeface="Calibri"/>
                          <a:cs typeface="Times New Roman"/>
                        </a:rPr>
                        <a:t> 000 € </a:t>
                      </a:r>
                      <a:r>
                        <a:rPr lang="et-EE" sz="1000" b="0" kern="1200" dirty="0">
                          <a:solidFill>
                            <a:srgbClr val="0000FF"/>
                          </a:solidFill>
                          <a:effectLst/>
                          <a:latin typeface="+mn-lt"/>
                          <a:ea typeface="Calibri"/>
                          <a:cs typeface="Times New Roman"/>
                        </a:rPr>
                        <a:t>SF</a:t>
                      </a:r>
                      <a:endParaRPr lang="et-EE" sz="1000" b="0" kern="1200" dirty="0">
                        <a:solidFill>
                          <a:schemeClr val="tx1"/>
                        </a:solidFill>
                        <a:effectLst/>
                        <a:latin typeface="+mn-lt"/>
                        <a:ea typeface="Calibri"/>
                        <a:cs typeface="Times New Roman"/>
                      </a:endParaRPr>
                    </a:p>
                    <a:p>
                      <a:pPr marL="0" indent="0">
                        <a:lnSpc>
                          <a:spcPct val="107000"/>
                        </a:lnSpc>
                        <a:spcAft>
                          <a:spcPts val="0"/>
                        </a:spcAft>
                        <a:buFont typeface="Arial" panose="020B0604020202020204" pitchFamily="34" charset="0"/>
                        <a:buNone/>
                      </a:pPr>
                      <a:r>
                        <a:rPr lang="et-EE" sz="1000" b="0" kern="1200" dirty="0">
                          <a:solidFill>
                            <a:schemeClr val="tx1"/>
                          </a:solidFill>
                          <a:effectLst/>
                          <a:latin typeface="+mn-lt"/>
                          <a:ea typeface="Calibri"/>
                          <a:cs typeface="Times New Roman"/>
                        </a:rPr>
                        <a:t>Andmeteadus </a:t>
                      </a:r>
                      <a:r>
                        <a:rPr lang="et-EE" sz="1000" b="1" kern="1200" dirty="0">
                          <a:solidFill>
                            <a:schemeClr val="tx1"/>
                          </a:solidFill>
                          <a:effectLst/>
                          <a:latin typeface="+mn-lt"/>
                          <a:ea typeface="Calibri"/>
                          <a:cs typeface="Times New Roman"/>
                        </a:rPr>
                        <a:t>665 000 €</a:t>
                      </a:r>
                      <a:r>
                        <a:rPr lang="et-EE" sz="1000" b="0" kern="1200" dirty="0">
                          <a:solidFill>
                            <a:schemeClr val="tx1"/>
                          </a:solidFill>
                          <a:effectLst/>
                          <a:latin typeface="+mn-lt"/>
                          <a:ea typeface="Calibri"/>
                          <a:cs typeface="Times New Roman"/>
                        </a:rPr>
                        <a:t>/vajadus: </a:t>
                      </a:r>
                      <a:r>
                        <a:rPr lang="et-EE" sz="1000" b="1" kern="1200" dirty="0">
                          <a:solidFill>
                            <a:schemeClr val="tx1"/>
                          </a:solidFill>
                          <a:effectLst/>
                          <a:latin typeface="+mn-lt"/>
                          <a:ea typeface="Calibri"/>
                          <a:cs typeface="Times New Roman"/>
                        </a:rPr>
                        <a:t>125 000 € (SF)</a:t>
                      </a:r>
                    </a:p>
                    <a:p>
                      <a:pPr marL="0" indent="0">
                        <a:lnSpc>
                          <a:spcPct val="107000"/>
                        </a:lnSpc>
                        <a:spcAft>
                          <a:spcPts val="0"/>
                        </a:spcAft>
                        <a:buFont typeface="Arial" panose="020B0604020202020204" pitchFamily="34" charset="0"/>
                        <a:buNone/>
                      </a:pPr>
                      <a:r>
                        <a:rPr lang="et-EE" sz="1000" b="0" kern="1200" dirty="0">
                          <a:solidFill>
                            <a:schemeClr val="tx1"/>
                          </a:solidFill>
                          <a:effectLst/>
                          <a:latin typeface="+mn-lt"/>
                          <a:ea typeface="Calibri"/>
                          <a:cs typeface="Times New Roman"/>
                        </a:rPr>
                        <a:t>Kommerts-satelliitide andmed </a:t>
                      </a:r>
                      <a:r>
                        <a:rPr lang="et-EE" sz="1000" b="1" kern="1200" dirty="0">
                          <a:solidFill>
                            <a:schemeClr val="tx1"/>
                          </a:solidFill>
                          <a:effectLst/>
                          <a:latin typeface="+mn-lt"/>
                          <a:ea typeface="Calibri"/>
                          <a:cs typeface="Times New Roman"/>
                        </a:rPr>
                        <a:t>3,75 M</a:t>
                      </a:r>
                      <a:r>
                        <a:rPr lang="et-EE" sz="1000" b="0" kern="1200" dirty="0">
                          <a:solidFill>
                            <a:schemeClr val="tx1"/>
                          </a:solidFill>
                          <a:effectLst/>
                          <a:latin typeface="+mn-lt"/>
                          <a:ea typeface="Calibri"/>
                          <a:cs typeface="Times New Roman"/>
                        </a:rPr>
                        <a:t> </a:t>
                      </a:r>
                      <a:r>
                        <a:rPr lang="et-EE" sz="1000" b="1" kern="1200" dirty="0">
                          <a:solidFill>
                            <a:schemeClr val="tx1"/>
                          </a:solidFill>
                          <a:effectLst/>
                          <a:latin typeface="+mn-lt"/>
                          <a:ea typeface="Calibri"/>
                          <a:cs typeface="Times New Roman"/>
                        </a:rPr>
                        <a:t>€</a:t>
                      </a:r>
                      <a:r>
                        <a:rPr lang="et-EE" sz="1000" b="0" kern="1200" dirty="0">
                          <a:solidFill>
                            <a:schemeClr val="tx1"/>
                          </a:solidFill>
                          <a:effectLst/>
                          <a:latin typeface="+mn-lt"/>
                          <a:ea typeface="Calibri"/>
                          <a:cs typeface="Times New Roman"/>
                        </a:rPr>
                        <a:t> /vajadus </a:t>
                      </a:r>
                      <a:r>
                        <a:rPr lang="et-EE" sz="1000" b="1" kern="1200" dirty="0">
                          <a:solidFill>
                            <a:schemeClr val="tx1"/>
                          </a:solidFill>
                          <a:effectLst/>
                          <a:latin typeface="+mn-lt"/>
                          <a:ea typeface="Calibri"/>
                          <a:cs typeface="Times New Roman"/>
                        </a:rPr>
                        <a:t>400 000 € (B)</a:t>
                      </a:r>
                    </a:p>
                    <a:p>
                      <a:pPr marL="0" indent="0">
                        <a:lnSpc>
                          <a:spcPct val="107000"/>
                        </a:lnSpc>
                        <a:spcAft>
                          <a:spcPts val="0"/>
                        </a:spcAft>
                        <a:buFont typeface="Arial" panose="020B0604020202020204" pitchFamily="34" charset="0"/>
                        <a:buNone/>
                      </a:pPr>
                      <a:r>
                        <a:rPr lang="et-EE" sz="1000" b="1" kern="1200" dirty="0">
                          <a:solidFill>
                            <a:schemeClr val="tx1"/>
                          </a:solidFill>
                          <a:effectLst/>
                          <a:latin typeface="+mn-lt"/>
                          <a:ea typeface="Calibri"/>
                          <a:cs typeface="Times New Roman"/>
                        </a:rPr>
                        <a:t>2024-2025</a:t>
                      </a:r>
                      <a:r>
                        <a:rPr lang="et-EE" sz="1000" b="0" kern="1200" dirty="0">
                          <a:solidFill>
                            <a:schemeClr val="tx1"/>
                          </a:solidFill>
                          <a:effectLst/>
                          <a:latin typeface="+mn-lt"/>
                          <a:ea typeface="Calibri"/>
                          <a:cs typeface="Times New Roman"/>
                        </a:rPr>
                        <a:t> kokku </a:t>
                      </a:r>
                      <a:r>
                        <a:rPr lang="et-EE" sz="1000" b="1" kern="1200" dirty="0">
                          <a:solidFill>
                            <a:schemeClr val="tx1"/>
                          </a:solidFill>
                          <a:effectLst/>
                          <a:latin typeface="+mn-lt"/>
                          <a:ea typeface="Calibri"/>
                          <a:cs typeface="Times New Roman"/>
                        </a:rPr>
                        <a:t>6,337 M €</a:t>
                      </a:r>
                      <a:endParaRPr lang="et-EE" sz="1000" b="0" kern="1200" dirty="0">
                        <a:solidFill>
                          <a:schemeClr val="tx1"/>
                        </a:solidFill>
                        <a:effectLst/>
                        <a:latin typeface="+mn-lt"/>
                        <a:ea typeface="Calibri"/>
                        <a:cs typeface="Times New Roman"/>
                      </a:endParaRPr>
                    </a:p>
                    <a:p>
                      <a:pPr marL="0" lvl="0" indent="0">
                        <a:lnSpc>
                          <a:spcPct val="107000"/>
                        </a:lnSpc>
                        <a:spcAft>
                          <a:spcPts val="0"/>
                        </a:spcAft>
                        <a:buNone/>
                      </a:pPr>
                      <a:r>
                        <a:rPr lang="et-EE" sz="1000" b="1" i="0" u="none" strike="noStrike" kern="1200" noProof="0" dirty="0">
                          <a:solidFill>
                            <a:schemeClr val="tx1"/>
                          </a:solidFill>
                          <a:effectLst/>
                          <a:latin typeface="Calibri"/>
                        </a:rPr>
                        <a:t>2025-2029</a:t>
                      </a:r>
                      <a:r>
                        <a:rPr lang="et-EE" sz="1000" b="0" i="0" u="none" strike="noStrike" kern="1200" noProof="0" dirty="0">
                          <a:solidFill>
                            <a:schemeClr val="tx1"/>
                          </a:solidFill>
                          <a:effectLst/>
                          <a:latin typeface="Calibri"/>
                        </a:rPr>
                        <a:t> töökohad 1,425M €</a:t>
                      </a:r>
                      <a:endParaRPr lang="et-EE" dirty="0"/>
                    </a:p>
                    <a:p>
                      <a:pPr marL="0" lvl="0" indent="0">
                        <a:lnSpc>
                          <a:spcPct val="107000"/>
                        </a:lnSpc>
                        <a:spcAft>
                          <a:spcPts val="0"/>
                        </a:spcAft>
                        <a:buFont typeface="Arial" panose="020B0604020202020204" pitchFamily="34" charset="0"/>
                        <a:buNone/>
                      </a:pPr>
                      <a:r>
                        <a:rPr lang="et-EE" sz="1000" b="1" kern="1200" dirty="0">
                          <a:solidFill>
                            <a:schemeClr val="tx1"/>
                          </a:solidFill>
                          <a:effectLst/>
                          <a:latin typeface="+mn-lt"/>
                          <a:ea typeface="Calibri"/>
                          <a:cs typeface="Times New Roman"/>
                        </a:rPr>
                        <a:t>2024-2029 kokku 13,185M€ (5,39M olemas) / </a:t>
                      </a:r>
                      <a:r>
                        <a:rPr lang="et-EE" sz="1000" b="1" kern="1200" dirty="0">
                          <a:solidFill>
                            <a:srgbClr val="0000FF"/>
                          </a:solidFill>
                          <a:effectLst/>
                          <a:latin typeface="+mn-lt"/>
                          <a:ea typeface="Calibri"/>
                          <a:cs typeface="Times New Roman"/>
                        </a:rPr>
                        <a:t>18 kuu taotlus </a:t>
                      </a:r>
                      <a:r>
                        <a:rPr lang="et-EE" sz="1000" b="1" kern="1200" dirty="0">
                          <a:solidFill>
                            <a:srgbClr val="0000FF"/>
                          </a:solidFill>
                          <a:effectLst/>
                          <a:highlight>
                            <a:srgbClr val="FFFF00"/>
                          </a:highlight>
                          <a:latin typeface="+mn-lt"/>
                          <a:ea typeface="Calibri"/>
                          <a:cs typeface="Times New Roman"/>
                        </a:rPr>
                        <a:t>360</a:t>
                      </a:r>
                      <a:r>
                        <a:rPr lang="et-EE" sz="1000" b="1" kern="1200" dirty="0">
                          <a:solidFill>
                            <a:srgbClr val="0000FF"/>
                          </a:solidFill>
                          <a:effectLst/>
                          <a:latin typeface="+mn-lt"/>
                          <a:ea typeface="Calibri"/>
                          <a:cs typeface="Times New Roman"/>
                        </a:rPr>
                        <a:t> 000€ SF</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Calibri"/>
                          <a:cs typeface="Times New Roman"/>
                        </a:rPr>
                        <a:t>7. RES IKT/Arendusprojekti eeltingimused</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00" b="0" dirty="0">
                          <a:solidFill>
                            <a:schemeClr val="tx1"/>
                          </a:solidFill>
                          <a:effectLst/>
                          <a:latin typeface="+mn-lt"/>
                          <a:ea typeface="Times New Roman" panose="02020603050405020304" pitchFamily="18" charset="0"/>
                          <a:cs typeface="Times New Roman"/>
                        </a:rPr>
                        <a:t>Jätkuv</a:t>
                      </a:r>
                      <a:r>
                        <a:rPr lang="et-EE" sz="1000" b="0" baseline="0" dirty="0">
                          <a:solidFill>
                            <a:schemeClr val="tx1"/>
                          </a:solidFill>
                          <a:effectLst/>
                          <a:latin typeface="+mn-lt"/>
                          <a:ea typeface="Times New Roman" panose="02020603050405020304" pitchFamily="18" charset="0"/>
                          <a:cs typeface="Times New Roman"/>
                        </a:rPr>
                        <a:t> </a:t>
                      </a:r>
                      <a:r>
                        <a:rPr lang="et-EE" sz="1000" b="0" baseline="0" dirty="0" err="1">
                          <a:solidFill>
                            <a:schemeClr val="tx1"/>
                          </a:solidFill>
                          <a:effectLst/>
                          <a:latin typeface="+mn-lt"/>
                          <a:ea typeface="Times New Roman" panose="02020603050405020304" pitchFamily="18" charset="0"/>
                          <a:cs typeface="Times New Roman"/>
                        </a:rPr>
                        <a:t>sateliidiandmete</a:t>
                      </a:r>
                      <a:r>
                        <a:rPr lang="et-EE" sz="1000" b="0" baseline="0" dirty="0">
                          <a:solidFill>
                            <a:schemeClr val="tx1"/>
                          </a:solidFill>
                          <a:effectLst/>
                          <a:latin typeface="+mn-lt"/>
                          <a:ea typeface="Times New Roman" panose="02020603050405020304" pitchFamily="18" charset="0"/>
                          <a:cs typeface="Times New Roman"/>
                        </a:rPr>
                        <a:t> avaandmetena saabumine </a:t>
                      </a:r>
                      <a:r>
                        <a:rPr lang="et-EE" sz="1000" b="0" baseline="0" dirty="0" err="1">
                          <a:solidFill>
                            <a:schemeClr val="tx1"/>
                          </a:solidFill>
                          <a:effectLst/>
                          <a:latin typeface="+mn-lt"/>
                          <a:ea typeface="Times New Roman" panose="02020603050405020304" pitchFamily="18" charset="0"/>
                          <a:cs typeface="Times New Roman"/>
                        </a:rPr>
                        <a:t>ESTHubi</a:t>
                      </a:r>
                      <a:endParaRPr lang="et-EE" sz="1000" b="0" dirty="0" err="1">
                        <a:solidFill>
                          <a:schemeClr val="tx1"/>
                        </a:solidFill>
                        <a:effectLst/>
                        <a:latin typeface="+mn-lt"/>
                        <a:ea typeface="Times New Roman" panose="02020603050405020304" pitchFamily="18" charset="0"/>
                        <a:cs typeface="Times New Roman"/>
                      </a:endParaRPr>
                    </a:p>
                    <a:p>
                      <a:pPr marL="171450" indent="-171450">
                        <a:lnSpc>
                          <a:spcPct val="107000"/>
                        </a:lnSpc>
                        <a:spcAft>
                          <a:spcPts val="0"/>
                        </a:spcAft>
                        <a:buFont typeface="Arial" panose="020B0604020202020204" pitchFamily="34" charset="0"/>
                        <a:buChar char="•"/>
                      </a:pPr>
                      <a:r>
                        <a:rPr lang="et-EE" sz="1000" b="0" kern="1200" baseline="0" dirty="0">
                          <a:solidFill>
                            <a:schemeClr val="tx1"/>
                          </a:solidFill>
                          <a:effectLst/>
                          <a:latin typeface="+mn-lt"/>
                          <a:ea typeface="Calibri"/>
                          <a:cs typeface="Times New Roman"/>
                        </a:rPr>
                        <a:t>Kaasatud osapoolte panustamine projekti</a:t>
                      </a:r>
                    </a:p>
                    <a:p>
                      <a:pPr marL="171450" indent="-171450">
                        <a:lnSpc>
                          <a:spcPct val="107000"/>
                        </a:lnSpc>
                        <a:spcAft>
                          <a:spcPts val="0"/>
                        </a:spcAft>
                        <a:buFont typeface="Arial" panose="020B0604020202020204" pitchFamily="34" charset="0"/>
                        <a:buChar char="•"/>
                      </a:pPr>
                      <a:r>
                        <a:rPr lang="et-EE" sz="1000" b="0" kern="1200" baseline="0" dirty="0" err="1">
                          <a:solidFill>
                            <a:schemeClr val="tx1"/>
                          </a:solidFill>
                          <a:effectLst/>
                          <a:latin typeface="+mn-lt"/>
                          <a:ea typeface="Calibri"/>
                          <a:cs typeface="Times New Roman"/>
                        </a:rPr>
                        <a:t>Kommertsatelliidi</a:t>
                      </a:r>
                      <a:r>
                        <a:rPr lang="et-EE" sz="1000" b="0" kern="1200" baseline="0" dirty="0">
                          <a:solidFill>
                            <a:schemeClr val="tx1"/>
                          </a:solidFill>
                          <a:effectLst/>
                          <a:latin typeface="+mn-lt"/>
                          <a:ea typeface="Calibri"/>
                          <a:cs typeface="Times New Roman"/>
                        </a:rPr>
                        <a:t> vajaduse kokkuleppe saavutamine riigisektori </a:t>
                      </a:r>
                      <a:r>
                        <a:rPr lang="et-EE" sz="1000" b="0" kern="1200" baseline="0" dirty="0" err="1">
                          <a:solidFill>
                            <a:schemeClr val="tx1"/>
                          </a:solidFill>
                          <a:effectLst/>
                          <a:latin typeface="+mn-lt"/>
                          <a:ea typeface="Calibri"/>
                          <a:cs typeface="Times New Roman"/>
                        </a:rPr>
                        <a:t>stakeholderite</a:t>
                      </a:r>
                      <a:r>
                        <a:rPr lang="et-EE" sz="1000" b="0" kern="1200" baseline="0" dirty="0">
                          <a:solidFill>
                            <a:schemeClr val="tx1"/>
                          </a:solidFill>
                          <a:effectLst/>
                          <a:latin typeface="+mn-lt"/>
                          <a:ea typeface="Calibri"/>
                          <a:cs typeface="Times New Roman"/>
                        </a:rPr>
                        <a:t> vahel</a:t>
                      </a:r>
                    </a:p>
                    <a:p>
                      <a:pPr marL="171450" indent="-171450">
                        <a:lnSpc>
                          <a:spcPct val="107000"/>
                        </a:lnSpc>
                        <a:spcAft>
                          <a:spcPts val="0"/>
                        </a:spcAft>
                        <a:buFont typeface="Arial" panose="020B0604020202020204" pitchFamily="34" charset="0"/>
                        <a:buChar char="•"/>
                      </a:pPr>
                      <a:r>
                        <a:rPr lang="et-EE" sz="1000" b="0" kern="1200" baseline="0" dirty="0">
                          <a:solidFill>
                            <a:schemeClr val="tx1"/>
                          </a:solidFill>
                          <a:effectLst/>
                          <a:latin typeface="+mn-lt"/>
                          <a:ea typeface="Calibri"/>
                          <a:cs typeface="Times New Roman"/>
                        </a:rPr>
                        <a:t>Kaugseire klastri meeskonna loomisele rahastuse leidmine</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150890">
                <a:tc>
                  <a:txBody>
                    <a:bodyPr/>
                    <a:lstStyle/>
                    <a:p>
                      <a:pPr marL="107315" indent="-90170">
                        <a:lnSpc>
                          <a:spcPct val="107000"/>
                        </a:lnSpc>
                        <a:spcAft>
                          <a:spcPts val="0"/>
                        </a:spcAft>
                      </a:pPr>
                      <a:r>
                        <a:rPr lang="et-EE" sz="1000" b="1" dirty="0">
                          <a:solidFill>
                            <a:srgbClr val="0000FF"/>
                          </a:solidFill>
                          <a:effectLst/>
                          <a:latin typeface="+mn-lt"/>
                          <a:ea typeface="Calibri"/>
                          <a:cs typeface="Times New Roman"/>
                        </a:rPr>
                        <a:t>8. Kasutajate grupid, kolmandad osapooled</a:t>
                      </a:r>
                      <a:endParaRPr lang="en-GB" sz="1000" dirty="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000" dirty="0">
                          <a:solidFill>
                            <a:schemeClr val="tx1"/>
                          </a:solidFill>
                          <a:effectLst/>
                          <a:latin typeface="+mn-lt"/>
                          <a:ea typeface="Calibri"/>
                          <a:cs typeface="Times New Roman"/>
                        </a:rPr>
                        <a:t>Kasusaajateks on</a:t>
                      </a:r>
                      <a:r>
                        <a:rPr lang="et-EE" sz="1000" baseline="0" dirty="0">
                          <a:solidFill>
                            <a:schemeClr val="tx1"/>
                          </a:solidFill>
                          <a:effectLst/>
                          <a:latin typeface="+mn-lt"/>
                          <a:ea typeface="Calibri"/>
                          <a:cs typeface="Times New Roman"/>
                        </a:rPr>
                        <a:t> avalik sektor (tooteomanikud, töötajad) –sh teadus ja </a:t>
                      </a:r>
                      <a:r>
                        <a:rPr lang="et-EE" sz="1000" baseline="0" dirty="0" err="1">
                          <a:solidFill>
                            <a:schemeClr val="tx1"/>
                          </a:solidFill>
                          <a:effectLst/>
                          <a:latin typeface="+mn-lt"/>
                          <a:ea typeface="Calibri"/>
                          <a:cs typeface="Times New Roman"/>
                        </a:rPr>
                        <a:t>arendusastused</a:t>
                      </a:r>
                      <a:r>
                        <a:rPr lang="et-EE" sz="1000" baseline="0" dirty="0">
                          <a:solidFill>
                            <a:schemeClr val="tx1"/>
                          </a:solidFill>
                          <a:effectLst/>
                          <a:latin typeface="+mn-lt"/>
                          <a:ea typeface="Calibri"/>
                          <a:cs typeface="Times New Roman"/>
                        </a:rPr>
                        <a:t>, keskkonna ja põllumajandusvaldkond, erasektor.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00" kern="1200" dirty="0">
                          <a:solidFill>
                            <a:schemeClr val="tx1"/>
                          </a:solidFill>
                          <a:effectLst/>
                          <a:latin typeface="+mn-lt"/>
                          <a:ea typeface="+mn-ea"/>
                          <a:cs typeface="+mn-cs"/>
                        </a:rPr>
                        <a:t>sisejulgeolek</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00" kern="1200" dirty="0">
                          <a:solidFill>
                            <a:schemeClr val="tx1"/>
                          </a:solidFill>
                          <a:effectLst/>
                          <a:latin typeface="+mn-lt"/>
                          <a:ea typeface="+mn-ea"/>
                          <a:cs typeface="+mn-cs"/>
                        </a:rPr>
                        <a:t>ärisektor</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Calibri"/>
                          <a:cs typeface="Times New Roman"/>
                        </a:rPr>
                        <a:t>9. Projekti innovaatilisus </a:t>
                      </a:r>
                      <a:r>
                        <a:rPr lang="et-EE" sz="1000" b="0" kern="1200" dirty="0">
                          <a:solidFill>
                            <a:srgbClr val="0000FF"/>
                          </a:solidFill>
                          <a:effectLst/>
                          <a:latin typeface="+mn-lt"/>
                          <a:ea typeface="Calibri"/>
                          <a:cs typeface="Times New Roman"/>
                        </a:rPr>
                        <a:t>(RES IKT puhul ei ole vaja täita)</a:t>
                      </a:r>
                      <a:endParaRPr lang="en-GB" sz="1000" b="0" kern="1200" dirty="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000" kern="1200" dirty="0">
                          <a:solidFill>
                            <a:schemeClr val="tx1"/>
                          </a:solidFill>
                          <a:effectLst/>
                          <a:latin typeface="+mn-lt"/>
                          <a:ea typeface="Calibri"/>
                          <a:cs typeface="Times New Roman"/>
                        </a:rPr>
                        <a:t>Suurandmete töötlemine võimalikult väikese ökoloogilise jalajäljega</a:t>
                      </a:r>
                    </a:p>
                    <a:p>
                      <a:pPr marL="171450" indent="-171450">
                        <a:lnSpc>
                          <a:spcPct val="107000"/>
                        </a:lnSpc>
                        <a:spcAft>
                          <a:spcPts val="0"/>
                        </a:spcAft>
                        <a:buFont typeface="Arial" panose="020B0604020202020204" pitchFamily="34" charset="0"/>
                        <a:buChar char="•"/>
                      </a:pPr>
                      <a:r>
                        <a:rPr lang="et-EE" sz="1000" kern="1200" dirty="0">
                          <a:solidFill>
                            <a:schemeClr val="tx1"/>
                          </a:solidFill>
                          <a:effectLst/>
                          <a:latin typeface="+mn-lt"/>
                          <a:ea typeface="Calibri"/>
                          <a:cs typeface="Times New Roman"/>
                        </a:rPr>
                        <a:t>Toimiva</a:t>
                      </a:r>
                      <a:r>
                        <a:rPr lang="et-EE" sz="1000" kern="1200" baseline="0" dirty="0">
                          <a:solidFill>
                            <a:schemeClr val="tx1"/>
                          </a:solidFill>
                          <a:effectLst/>
                          <a:latin typeface="+mn-lt"/>
                          <a:ea typeface="Calibri"/>
                          <a:cs typeface="Times New Roman"/>
                        </a:rPr>
                        <a:t> prototüübi väljaarendamine </a:t>
                      </a:r>
                      <a:r>
                        <a:rPr lang="et-EE" sz="1000" kern="1200" baseline="0" dirty="0" err="1">
                          <a:solidFill>
                            <a:schemeClr val="tx1"/>
                          </a:solidFill>
                          <a:effectLst/>
                          <a:latin typeface="+mn-lt"/>
                          <a:ea typeface="Calibri"/>
                          <a:cs typeface="Times New Roman"/>
                        </a:rPr>
                        <a:t>ESTHubis</a:t>
                      </a:r>
                      <a:r>
                        <a:rPr lang="et-EE" sz="1000" kern="1200" baseline="0" dirty="0">
                          <a:solidFill>
                            <a:schemeClr val="tx1"/>
                          </a:solidFill>
                          <a:effectLst/>
                          <a:latin typeface="+mn-lt"/>
                          <a:ea typeface="Calibri"/>
                          <a:cs typeface="Times New Roman"/>
                        </a:rPr>
                        <a:t> erasektorile</a:t>
                      </a:r>
                      <a:endParaRPr lang="et-EE" sz="1000" kern="1200" dirty="0">
                        <a:solidFill>
                          <a:schemeClr val="tx1"/>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000" kern="1200" dirty="0">
                          <a:solidFill>
                            <a:schemeClr val="tx1"/>
                          </a:solidFill>
                          <a:effectLst/>
                          <a:latin typeface="+mn-lt"/>
                          <a:ea typeface="Calibri"/>
                          <a:cs typeface="Times New Roman"/>
                        </a:rPr>
                        <a:t>Tehisintellekt</a:t>
                      </a:r>
                      <a:r>
                        <a:rPr lang="et-EE" sz="1000" kern="1200" baseline="0" dirty="0">
                          <a:solidFill>
                            <a:schemeClr val="tx1"/>
                          </a:solidFill>
                          <a:effectLst/>
                          <a:latin typeface="+mn-lt"/>
                          <a:ea typeface="Calibri"/>
                          <a:cs typeface="Times New Roman"/>
                        </a:rPr>
                        <a:t> aitab toota topograafilisi andmeid</a:t>
                      </a:r>
                      <a:r>
                        <a:rPr lang="et-EE" sz="1000" kern="1200" dirty="0">
                          <a:solidFill>
                            <a:schemeClr val="tx1"/>
                          </a:solidFill>
                          <a:effectLst/>
                          <a:latin typeface="+mn-lt"/>
                          <a:ea typeface="Calibri"/>
                          <a:cs typeface="Times New Roman"/>
                        </a:rPr>
                        <a:t>.</a:t>
                      </a:r>
                    </a:p>
                    <a:p>
                      <a:pPr marL="171450" indent="-171450">
                        <a:lnSpc>
                          <a:spcPct val="107000"/>
                        </a:lnSpc>
                        <a:spcAft>
                          <a:spcPts val="0"/>
                        </a:spcAft>
                        <a:buFont typeface="Arial" panose="020B0604020202020204" pitchFamily="34" charset="0"/>
                        <a:buChar char="•"/>
                      </a:pPr>
                      <a:r>
                        <a:rPr lang="et-EE" sz="1000" kern="1200" dirty="0">
                          <a:solidFill>
                            <a:schemeClr val="tx1"/>
                          </a:solidFill>
                          <a:effectLst/>
                          <a:latin typeface="+mn-lt"/>
                          <a:ea typeface="Calibri"/>
                          <a:cs typeface="Times New Roman"/>
                        </a:rPr>
                        <a:t>Suurandmete koostoime </a:t>
                      </a:r>
                      <a:r>
                        <a:rPr lang="et-EE" sz="1000" kern="1200" dirty="0" err="1">
                          <a:solidFill>
                            <a:schemeClr val="tx1"/>
                          </a:solidFill>
                          <a:effectLst/>
                          <a:latin typeface="+mn-lt"/>
                          <a:ea typeface="Calibri"/>
                          <a:cs typeface="Times New Roman"/>
                        </a:rPr>
                        <a:t>serire</a:t>
                      </a:r>
                      <a:r>
                        <a:rPr lang="et-EE" sz="1000" kern="1200" dirty="0">
                          <a:solidFill>
                            <a:schemeClr val="tx1"/>
                          </a:solidFill>
                          <a:effectLst/>
                          <a:latin typeface="+mn-lt"/>
                          <a:ea typeface="Calibri"/>
                          <a:cs typeface="Times New Roman"/>
                        </a:rPr>
                        <a:t> ja ruumiandmetega</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00" b="1" kern="1200" dirty="0">
                          <a:solidFill>
                            <a:srgbClr val="0000FF"/>
                          </a:solidFill>
                          <a:effectLst/>
                          <a:latin typeface="+mn-lt"/>
                          <a:ea typeface="Calibri"/>
                          <a:cs typeface="Times New Roman"/>
                        </a:rPr>
                        <a:t>10. Jätkusuutlikkus </a:t>
                      </a:r>
                      <a:r>
                        <a:rPr lang="et-EE" sz="1000" b="0" kern="1200" dirty="0">
                          <a:solidFill>
                            <a:srgbClr val="0000FF"/>
                          </a:solidFill>
                          <a:effectLst/>
                          <a:latin typeface="+mn-lt"/>
                          <a:ea typeface="Calibri"/>
                          <a:cs typeface="Times New Roman"/>
                        </a:rPr>
                        <a:t>(RES IKT puhul ei ole vaja täita)</a:t>
                      </a:r>
                      <a:endParaRPr lang="en-GB" sz="1000" b="0" kern="1200" dirty="0">
                        <a:solidFill>
                          <a:srgbClr val="0000FF"/>
                        </a:solidFill>
                        <a:effectLst/>
                        <a:latin typeface="+mn-lt"/>
                        <a:ea typeface="Calibri"/>
                        <a:cs typeface="Times New Roman"/>
                      </a:endParaRPr>
                    </a:p>
                    <a:p>
                      <a:pPr marL="171450" marR="0" lvl="0" indent="-171450" algn="l" defTabSz="6767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000" kern="1200" baseline="0" dirty="0">
                          <a:solidFill>
                            <a:schemeClr val="tx1"/>
                          </a:solidFill>
                          <a:effectLst/>
                          <a:latin typeface="+mn-lt"/>
                          <a:ea typeface="+mn-ea"/>
                          <a:cs typeface="+mn-cs"/>
                        </a:rPr>
                        <a:t>Lahendused vabavaralised; Riigisektori valmisolek kasutada AI lahendusi; </a:t>
                      </a:r>
                    </a:p>
                    <a:p>
                      <a:pPr marL="171450" marR="0" lvl="0" indent="-171450" algn="l" defTabSz="6767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sz="1000" kern="1200" dirty="0">
                          <a:solidFill>
                            <a:schemeClr val="tx1"/>
                          </a:solidFill>
                          <a:effectLst/>
                          <a:latin typeface="+mn-lt"/>
                          <a:ea typeface="+mn-ea"/>
                          <a:cs typeface="+mn-cs"/>
                        </a:rPr>
                        <a:t>2024-25 piisab praegusest </a:t>
                      </a:r>
                      <a:r>
                        <a:rPr lang="et-EE" sz="1000" kern="1200" dirty="0" err="1">
                          <a:solidFill>
                            <a:schemeClr val="tx1"/>
                          </a:solidFill>
                          <a:effectLst/>
                          <a:latin typeface="+mn-lt"/>
                          <a:ea typeface="+mn-ea"/>
                          <a:cs typeface="+mn-cs"/>
                        </a:rPr>
                        <a:t>KEMITi</a:t>
                      </a:r>
                      <a:r>
                        <a:rPr lang="et-EE" sz="1000" kern="1200" dirty="0">
                          <a:solidFill>
                            <a:schemeClr val="tx1"/>
                          </a:solidFill>
                          <a:effectLst/>
                          <a:latin typeface="+mn-lt"/>
                          <a:ea typeface="+mn-ea"/>
                          <a:cs typeface="+mn-cs"/>
                        </a:rPr>
                        <a:t> majandamiskulust (578k </a:t>
                      </a:r>
                      <a:r>
                        <a:rPr lang="et-EE" sz="1000" b="1" kern="1200" dirty="0">
                          <a:solidFill>
                            <a:schemeClr val="tx1"/>
                          </a:solidFill>
                          <a:effectLst/>
                          <a:latin typeface="+mn-lt"/>
                          <a:ea typeface="Calibri"/>
                          <a:cs typeface="Times New Roman"/>
                        </a:rPr>
                        <a:t>€</a:t>
                      </a:r>
                      <a:r>
                        <a:rPr lang="et-EE" sz="1000" kern="1200" dirty="0">
                          <a:solidFill>
                            <a:schemeClr val="tx1"/>
                          </a:solidFill>
                          <a:effectLst/>
                          <a:latin typeface="+mn-lt"/>
                          <a:ea typeface="+mn-ea"/>
                          <a:cs typeface="+mn-cs"/>
                        </a:rPr>
                        <a:t>) ja SF taotletavatest. Alates 2026. aastast on vaja juurde taotleda </a:t>
                      </a:r>
                      <a:r>
                        <a:rPr lang="et-EE" sz="1000" kern="1200" dirty="0" err="1">
                          <a:solidFill>
                            <a:schemeClr val="tx1"/>
                          </a:solidFill>
                          <a:effectLst/>
                          <a:latin typeface="+mn-lt"/>
                          <a:ea typeface="+mn-ea"/>
                          <a:cs typeface="+mn-cs"/>
                        </a:rPr>
                        <a:t>RESist</a:t>
                      </a:r>
                      <a:r>
                        <a:rPr lang="et-EE" sz="1000" kern="1200" dirty="0">
                          <a:solidFill>
                            <a:schemeClr val="tx1"/>
                          </a:solidFill>
                          <a:effectLst/>
                          <a:latin typeface="+mn-lt"/>
                          <a:ea typeface="+mn-ea"/>
                          <a:cs typeface="+mn-cs"/>
                        </a:rPr>
                        <a:t> hinnanguliselt 150k/a </a:t>
                      </a:r>
                      <a:r>
                        <a:rPr lang="et-EE" sz="1000" b="1" kern="1200" dirty="0">
                          <a:solidFill>
                            <a:schemeClr val="tx1"/>
                          </a:solidFill>
                          <a:effectLst/>
                          <a:latin typeface="+mn-lt"/>
                          <a:ea typeface="Calibri"/>
                          <a:cs typeface="Times New Roman"/>
                        </a:rPr>
                        <a:t>€</a:t>
                      </a:r>
                      <a:endParaRPr lang="et-EE" sz="1000" kern="1200" dirty="0">
                        <a:solidFill>
                          <a:schemeClr val="tx1"/>
                        </a:solidFill>
                        <a:effectLst/>
                        <a:latin typeface="+mn-lt"/>
                        <a:ea typeface="+mn-ea"/>
                        <a:cs typeface="+mn-cs"/>
                      </a:endParaRPr>
                    </a:p>
                    <a:p>
                      <a:pPr marL="0" indent="0">
                        <a:buFont typeface="Arial" panose="020B0604020202020204" pitchFamily="34" charset="0"/>
                        <a:buNone/>
                      </a:pPr>
                      <a:endParaRPr lang="et-EE" sz="1000" kern="1200" dirty="0">
                        <a:solidFill>
                          <a:schemeClr val="tx1"/>
                        </a:solidFill>
                        <a:effectLst/>
                        <a:latin typeface="+mn-lt"/>
                        <a:ea typeface="+mn-ea"/>
                        <a:cs typeface="+mn-cs"/>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1547506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val 115"/>
          <p:cNvSpPr/>
          <p:nvPr/>
        </p:nvSpPr>
        <p:spPr>
          <a:xfrm>
            <a:off x="2198094" y="5885382"/>
            <a:ext cx="127189" cy="133077"/>
          </a:xfrm>
          <a:prstGeom prst="ellipse">
            <a:avLst/>
          </a:prstGeom>
          <a:solidFill>
            <a:srgbClr val="99CC00"/>
          </a:solidFill>
          <a:ln w="190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118" name="Oval 117"/>
          <p:cNvSpPr/>
          <p:nvPr/>
        </p:nvSpPr>
        <p:spPr>
          <a:xfrm>
            <a:off x="2198094" y="6144426"/>
            <a:ext cx="127189" cy="133077"/>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6" name="TextBox 118"/>
          <p:cNvSpPr txBox="1">
            <a:spLocks noChangeArrowheads="1"/>
          </p:cNvSpPr>
          <p:nvPr/>
        </p:nvSpPr>
        <p:spPr bwMode="auto">
          <a:xfrm>
            <a:off x="2414644" y="6144426"/>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Planeerimisel projekt, millel on idee ja plaan ning rahastusallikas. Lisada planeeritav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120" name="Oval 119"/>
          <p:cNvSpPr/>
          <p:nvPr/>
        </p:nvSpPr>
        <p:spPr>
          <a:xfrm>
            <a:off x="2202595" y="6403470"/>
            <a:ext cx="127189" cy="131898"/>
          </a:xfrm>
          <a:prstGeom prst="ellipse">
            <a:avLst/>
          </a:prstGeom>
          <a:solidFill>
            <a:schemeClr val="accent2">
              <a:lumMod val="60000"/>
              <a:lumOff val="4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8" name="TextBox 120"/>
          <p:cNvSpPr txBox="1">
            <a:spLocks noChangeArrowheads="1"/>
          </p:cNvSpPr>
          <p:nvPr/>
        </p:nvSpPr>
        <p:spPr bwMode="auto">
          <a:xfrm>
            <a:off x="2414643" y="6431212"/>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n-US" altLang="en-US" sz="742" err="1">
                <a:solidFill>
                  <a:srgbClr val="000000"/>
                </a:solidFill>
                <a:latin typeface="Roboto Condensed" panose="02000000000000000000" pitchFamily="2" charset="0"/>
                <a:ea typeface="Microsoft YaHei" panose="020B0503020204020204" pitchFamily="34" charset="-122"/>
                <a:cs typeface="Arial" pitchFamily="34" charset="0"/>
              </a:rPr>
              <a:t>Ootel</a:t>
            </a:r>
            <a:r>
              <a:rPr lang="et-EE" altLang="en-US" sz="742">
                <a:solidFill>
                  <a:srgbClr val="000000"/>
                </a:solidFill>
                <a:latin typeface="Roboto Condensed" panose="02000000000000000000" pitchFamily="2" charset="0"/>
                <a:ea typeface="Microsoft YaHei" panose="020B0503020204020204" pitchFamily="34" charset="-122"/>
                <a:cs typeface="Arial" pitchFamily="34" charset="0"/>
              </a:rPr>
              <a:t> projekt, mis on küps, läbi mõeldud ja sellele taotletakse rahastust. Lisada ka planeeritav rahastamisallikas </a:t>
            </a:r>
            <a:r>
              <a:rPr lang="et-EE" altLang="en-US" sz="742">
                <a:solidFill>
                  <a:srgbClr val="000000"/>
                </a:solidFill>
                <a:latin typeface="Calibri" panose="020F0502020204030204"/>
                <a:ea typeface="Microsoft YaHei" panose="020B0503020204020204" pitchFamily="34" charset="-122"/>
                <a:cs typeface="Arial" pitchFamily="34" charset="0"/>
              </a:rPr>
              <a:t>(B-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9301" name="TextBox 118"/>
          <p:cNvSpPr txBox="1">
            <a:spLocks noChangeArrowheads="1"/>
          </p:cNvSpPr>
          <p:nvPr/>
        </p:nvSpPr>
        <p:spPr bwMode="auto">
          <a:xfrm>
            <a:off x="2414644" y="5892861"/>
            <a:ext cx="7031229"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Töös projekt, millel on olemas rahastus ja teada eelarve (lisada eelarve). Välja tuua ka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4" name="Title 2">
            <a:extLst>
              <a:ext uri="{FF2B5EF4-FFF2-40B4-BE49-F238E27FC236}">
                <a16:creationId xmlns:a16="http://schemas.microsoft.com/office/drawing/2014/main" id="{0FDB0FF1-60CB-44D5-E29C-6D01FA1BBBBC}"/>
              </a:ext>
            </a:extLst>
          </p:cNvPr>
          <p:cNvSpPr txBox="1">
            <a:spLocks/>
          </p:cNvSpPr>
          <p:nvPr/>
        </p:nvSpPr>
        <p:spPr>
          <a:xfrm>
            <a:off x="140270" y="152458"/>
            <a:ext cx="11579976" cy="1017154"/>
          </a:xfrm>
          <a:prstGeom prst="rect">
            <a:avLst/>
          </a:prstGeom>
        </p:spPr>
        <p:txBody>
          <a:bodyPr vert="horz" lIns="91440" tIns="45720" rIns="91440" bIns="45720" rtlCol="0" anchor="ctr">
            <a:noAutofit/>
          </a:bodyPr>
          <a:lstStyle>
            <a:lvl1pPr algn="ctr" defTabSz="458343">
              <a:lnSpc>
                <a:spcPct val="90000"/>
              </a:lnSpc>
              <a:spcBef>
                <a:spcPct val="0"/>
              </a:spcBef>
              <a:buNone/>
              <a:defRPr sz="4800">
                <a:solidFill>
                  <a:srgbClr val="0000CC"/>
                </a:solidFill>
                <a:latin typeface="Aino Headline" panose="020B0303040504020204" pitchFamily="34" charset="0"/>
              </a:defRPr>
            </a:lvl1pPr>
            <a:lvl2pPr marL="458343" defTabSz="458343">
              <a:defRPr sz="1805"/>
            </a:lvl2pPr>
            <a:lvl3pPr marL="916686" defTabSz="458343">
              <a:defRPr sz="1805"/>
            </a:lvl3pPr>
            <a:lvl4pPr marL="1375029" defTabSz="458343">
              <a:defRPr sz="1805"/>
            </a:lvl4pPr>
            <a:lvl5pPr marL="1833372" defTabSz="458343">
              <a:defRPr sz="1805"/>
            </a:lvl5pPr>
            <a:lvl6pPr marL="2291715" defTabSz="458343">
              <a:defRPr sz="1805"/>
            </a:lvl6pPr>
            <a:lvl7pPr marL="2750058" defTabSz="458343">
              <a:defRPr sz="1805"/>
            </a:lvl7pPr>
            <a:lvl8pPr marL="3208401" defTabSz="458343">
              <a:defRPr sz="1805"/>
            </a:lvl8pPr>
            <a:lvl9pPr marL="3666744" defTabSz="458343">
              <a:defRPr sz="1805"/>
            </a:lvl9pPr>
          </a:lstStyle>
          <a:p>
            <a:r>
              <a:rPr lang="et-EE" sz="3200" dirty="0"/>
              <a:t>Maa-amet/ Kaugseire klastri arendamine (KASK)</a:t>
            </a:r>
          </a:p>
        </p:txBody>
      </p:sp>
      <p:graphicFrame>
        <p:nvGraphicFramePr>
          <p:cNvPr id="3" name="Tabel 2">
            <a:extLst>
              <a:ext uri="{FF2B5EF4-FFF2-40B4-BE49-F238E27FC236}">
                <a16:creationId xmlns:a16="http://schemas.microsoft.com/office/drawing/2014/main" id="{5B9E5050-4FAA-9D31-94EB-8B6723B030B1}"/>
              </a:ext>
            </a:extLst>
          </p:cNvPr>
          <p:cNvGraphicFramePr>
            <a:graphicFrameLocks noGrp="1"/>
          </p:cNvGraphicFramePr>
          <p:nvPr/>
        </p:nvGraphicFramePr>
        <p:xfrm>
          <a:off x="363538" y="1402165"/>
          <a:ext cx="11466518" cy="4040512"/>
        </p:xfrm>
        <a:graphic>
          <a:graphicData uri="http://schemas.openxmlformats.org/drawingml/2006/table">
            <a:tbl>
              <a:tblPr>
                <a:tableStyleId>{5C22544A-7EE6-4342-B048-85BDC9FD1C3A}</a:tableStyleId>
              </a:tblPr>
              <a:tblGrid>
                <a:gridCol w="479841">
                  <a:extLst>
                    <a:ext uri="{9D8B030D-6E8A-4147-A177-3AD203B41FA5}">
                      <a16:colId xmlns:a16="http://schemas.microsoft.com/office/drawing/2014/main" val="265778962"/>
                    </a:ext>
                  </a:extLst>
                </a:gridCol>
                <a:gridCol w="452761">
                  <a:extLst>
                    <a:ext uri="{9D8B030D-6E8A-4147-A177-3AD203B41FA5}">
                      <a16:colId xmlns:a16="http://schemas.microsoft.com/office/drawing/2014/main" val="3469959939"/>
                    </a:ext>
                  </a:extLst>
                </a:gridCol>
                <a:gridCol w="319596">
                  <a:extLst>
                    <a:ext uri="{9D8B030D-6E8A-4147-A177-3AD203B41FA5}">
                      <a16:colId xmlns:a16="http://schemas.microsoft.com/office/drawing/2014/main" val="2591862242"/>
                    </a:ext>
                  </a:extLst>
                </a:gridCol>
                <a:gridCol w="372862">
                  <a:extLst>
                    <a:ext uri="{9D8B030D-6E8A-4147-A177-3AD203B41FA5}">
                      <a16:colId xmlns:a16="http://schemas.microsoft.com/office/drawing/2014/main" val="3186398428"/>
                    </a:ext>
                  </a:extLst>
                </a:gridCol>
                <a:gridCol w="426128">
                  <a:extLst>
                    <a:ext uri="{9D8B030D-6E8A-4147-A177-3AD203B41FA5}">
                      <a16:colId xmlns:a16="http://schemas.microsoft.com/office/drawing/2014/main" val="2876449318"/>
                    </a:ext>
                  </a:extLst>
                </a:gridCol>
                <a:gridCol w="328474">
                  <a:extLst>
                    <a:ext uri="{9D8B030D-6E8A-4147-A177-3AD203B41FA5}">
                      <a16:colId xmlns:a16="http://schemas.microsoft.com/office/drawing/2014/main" val="3654868161"/>
                    </a:ext>
                  </a:extLst>
                </a:gridCol>
                <a:gridCol w="443883">
                  <a:extLst>
                    <a:ext uri="{9D8B030D-6E8A-4147-A177-3AD203B41FA5}">
                      <a16:colId xmlns:a16="http://schemas.microsoft.com/office/drawing/2014/main" val="3320585127"/>
                    </a:ext>
                  </a:extLst>
                </a:gridCol>
                <a:gridCol w="461639">
                  <a:extLst>
                    <a:ext uri="{9D8B030D-6E8A-4147-A177-3AD203B41FA5}">
                      <a16:colId xmlns:a16="http://schemas.microsoft.com/office/drawing/2014/main" val="2703557000"/>
                    </a:ext>
                  </a:extLst>
                </a:gridCol>
                <a:gridCol w="479395">
                  <a:extLst>
                    <a:ext uri="{9D8B030D-6E8A-4147-A177-3AD203B41FA5}">
                      <a16:colId xmlns:a16="http://schemas.microsoft.com/office/drawing/2014/main" val="1590415982"/>
                    </a:ext>
                  </a:extLst>
                </a:gridCol>
                <a:gridCol w="292963">
                  <a:extLst>
                    <a:ext uri="{9D8B030D-6E8A-4147-A177-3AD203B41FA5}">
                      <a16:colId xmlns:a16="http://schemas.microsoft.com/office/drawing/2014/main" val="1621690083"/>
                    </a:ext>
                  </a:extLst>
                </a:gridCol>
                <a:gridCol w="346229">
                  <a:extLst>
                    <a:ext uri="{9D8B030D-6E8A-4147-A177-3AD203B41FA5}">
                      <a16:colId xmlns:a16="http://schemas.microsoft.com/office/drawing/2014/main" val="4059520053"/>
                    </a:ext>
                  </a:extLst>
                </a:gridCol>
                <a:gridCol w="514905">
                  <a:extLst>
                    <a:ext uri="{9D8B030D-6E8A-4147-A177-3AD203B41FA5}">
                      <a16:colId xmlns:a16="http://schemas.microsoft.com/office/drawing/2014/main" val="3828633213"/>
                    </a:ext>
                  </a:extLst>
                </a:gridCol>
                <a:gridCol w="461638">
                  <a:extLst>
                    <a:ext uri="{9D8B030D-6E8A-4147-A177-3AD203B41FA5}">
                      <a16:colId xmlns:a16="http://schemas.microsoft.com/office/drawing/2014/main" val="1398116817"/>
                    </a:ext>
                  </a:extLst>
                </a:gridCol>
                <a:gridCol w="390618">
                  <a:extLst>
                    <a:ext uri="{9D8B030D-6E8A-4147-A177-3AD203B41FA5}">
                      <a16:colId xmlns:a16="http://schemas.microsoft.com/office/drawing/2014/main" val="1567515110"/>
                    </a:ext>
                  </a:extLst>
                </a:gridCol>
                <a:gridCol w="399495">
                  <a:extLst>
                    <a:ext uri="{9D8B030D-6E8A-4147-A177-3AD203B41FA5}">
                      <a16:colId xmlns:a16="http://schemas.microsoft.com/office/drawing/2014/main" val="1870867428"/>
                    </a:ext>
                  </a:extLst>
                </a:gridCol>
                <a:gridCol w="363437">
                  <a:extLst>
                    <a:ext uri="{9D8B030D-6E8A-4147-A177-3AD203B41FA5}">
                      <a16:colId xmlns:a16="http://schemas.microsoft.com/office/drawing/2014/main" val="4152279640"/>
                    </a:ext>
                  </a:extLst>
                </a:gridCol>
                <a:gridCol w="364532">
                  <a:extLst>
                    <a:ext uri="{9D8B030D-6E8A-4147-A177-3AD203B41FA5}">
                      <a16:colId xmlns:a16="http://schemas.microsoft.com/office/drawing/2014/main" val="744350338"/>
                    </a:ext>
                  </a:extLst>
                </a:gridCol>
                <a:gridCol w="435006">
                  <a:extLst>
                    <a:ext uri="{9D8B030D-6E8A-4147-A177-3AD203B41FA5}">
                      <a16:colId xmlns:a16="http://schemas.microsoft.com/office/drawing/2014/main" val="1623645186"/>
                    </a:ext>
                  </a:extLst>
                </a:gridCol>
                <a:gridCol w="417250">
                  <a:extLst>
                    <a:ext uri="{9D8B030D-6E8A-4147-A177-3AD203B41FA5}">
                      <a16:colId xmlns:a16="http://schemas.microsoft.com/office/drawing/2014/main" val="1192848145"/>
                    </a:ext>
                  </a:extLst>
                </a:gridCol>
                <a:gridCol w="452761">
                  <a:extLst>
                    <a:ext uri="{9D8B030D-6E8A-4147-A177-3AD203B41FA5}">
                      <a16:colId xmlns:a16="http://schemas.microsoft.com/office/drawing/2014/main" val="1321130129"/>
                    </a:ext>
                  </a:extLst>
                </a:gridCol>
                <a:gridCol w="479395">
                  <a:extLst>
                    <a:ext uri="{9D8B030D-6E8A-4147-A177-3AD203B41FA5}">
                      <a16:colId xmlns:a16="http://schemas.microsoft.com/office/drawing/2014/main" val="2695672805"/>
                    </a:ext>
                  </a:extLst>
                </a:gridCol>
                <a:gridCol w="399495">
                  <a:extLst>
                    <a:ext uri="{9D8B030D-6E8A-4147-A177-3AD203B41FA5}">
                      <a16:colId xmlns:a16="http://schemas.microsoft.com/office/drawing/2014/main" val="2012152959"/>
                    </a:ext>
                  </a:extLst>
                </a:gridCol>
                <a:gridCol w="363984">
                  <a:extLst>
                    <a:ext uri="{9D8B030D-6E8A-4147-A177-3AD203B41FA5}">
                      <a16:colId xmlns:a16="http://schemas.microsoft.com/office/drawing/2014/main" val="213540031"/>
                    </a:ext>
                  </a:extLst>
                </a:gridCol>
                <a:gridCol w="399495">
                  <a:extLst>
                    <a:ext uri="{9D8B030D-6E8A-4147-A177-3AD203B41FA5}">
                      <a16:colId xmlns:a16="http://schemas.microsoft.com/office/drawing/2014/main" val="2001509821"/>
                    </a:ext>
                  </a:extLst>
                </a:gridCol>
                <a:gridCol w="282394">
                  <a:extLst>
                    <a:ext uri="{9D8B030D-6E8A-4147-A177-3AD203B41FA5}">
                      <a16:colId xmlns:a16="http://schemas.microsoft.com/office/drawing/2014/main" val="4126475317"/>
                    </a:ext>
                  </a:extLst>
                </a:gridCol>
                <a:gridCol w="446114">
                  <a:extLst>
                    <a:ext uri="{9D8B030D-6E8A-4147-A177-3AD203B41FA5}">
                      <a16:colId xmlns:a16="http://schemas.microsoft.com/office/drawing/2014/main" val="1473022897"/>
                    </a:ext>
                  </a:extLst>
                </a:gridCol>
                <a:gridCol w="446114">
                  <a:extLst>
                    <a:ext uri="{9D8B030D-6E8A-4147-A177-3AD203B41FA5}">
                      <a16:colId xmlns:a16="http://schemas.microsoft.com/office/drawing/2014/main" val="510515553"/>
                    </a:ext>
                  </a:extLst>
                </a:gridCol>
                <a:gridCol w="446114">
                  <a:extLst>
                    <a:ext uri="{9D8B030D-6E8A-4147-A177-3AD203B41FA5}">
                      <a16:colId xmlns:a16="http://schemas.microsoft.com/office/drawing/2014/main" val="1597170443"/>
                    </a:ext>
                  </a:extLst>
                </a:gridCol>
              </a:tblGrid>
              <a:tr h="334754">
                <a:tc gridSpan="4">
                  <a:txBody>
                    <a:bodyPr/>
                    <a:lstStyle/>
                    <a:p>
                      <a:pPr algn="ctr" fontAlgn="b"/>
                      <a:r>
                        <a:rPr lang="et-EE" sz="1200" u="none" strike="noStrike">
                          <a:effectLst/>
                        </a:rPr>
                        <a:t>2023</a:t>
                      </a:r>
                      <a:endParaRPr lang="et-EE" sz="1200" b="0" i="0" u="none" strike="noStrike">
                        <a:solidFill>
                          <a:srgbClr val="000000"/>
                        </a:solidFill>
                        <a:effectLst/>
                        <a:latin typeface="Calibri" panose="020F0502020204030204" pitchFamily="34" charset="0"/>
                      </a:endParaRPr>
                    </a:p>
                  </a:txBody>
                  <a:tcPr marL="0" marR="0" marT="0" marB="0" anchor="b"/>
                </a:tc>
                <a:tc hMerge="1">
                  <a:txBody>
                    <a:bodyPr/>
                    <a:lstStyle/>
                    <a:p>
                      <a:endParaRPr lang="et-EE"/>
                    </a:p>
                  </a:txBody>
                  <a:tcPr/>
                </a:tc>
                <a:tc hMerge="1">
                  <a:txBody>
                    <a:bodyPr/>
                    <a:lstStyle/>
                    <a:p>
                      <a:endParaRPr lang="et-EE"/>
                    </a:p>
                  </a:txBody>
                  <a:tcPr/>
                </a:tc>
                <a:tc hMerge="1">
                  <a:txBody>
                    <a:bodyPr/>
                    <a:lstStyle/>
                    <a:p>
                      <a:endParaRPr lang="et-EE"/>
                    </a:p>
                  </a:txBody>
                  <a:tcPr/>
                </a:tc>
                <a:tc gridSpan="4">
                  <a:txBody>
                    <a:bodyPr/>
                    <a:lstStyle/>
                    <a:p>
                      <a:pPr algn="ctr" fontAlgn="b"/>
                      <a:r>
                        <a:rPr lang="et-EE" sz="1200" u="none" strike="noStrike">
                          <a:effectLst/>
                        </a:rPr>
                        <a:t>2024</a:t>
                      </a:r>
                      <a:endParaRPr lang="et-EE" sz="1200" b="0" i="0" u="none" strike="noStrike">
                        <a:solidFill>
                          <a:srgbClr val="000000"/>
                        </a:solidFill>
                        <a:effectLst/>
                        <a:latin typeface="Calibri" panose="020F0502020204030204" pitchFamily="34" charset="0"/>
                      </a:endParaRPr>
                    </a:p>
                  </a:txBody>
                  <a:tcPr marL="0" marR="0" marT="0" marB="0" anchor="b"/>
                </a:tc>
                <a:tc hMerge="1">
                  <a:txBody>
                    <a:bodyPr/>
                    <a:lstStyle/>
                    <a:p>
                      <a:endParaRPr lang="et-EE"/>
                    </a:p>
                  </a:txBody>
                  <a:tcPr/>
                </a:tc>
                <a:tc hMerge="1">
                  <a:txBody>
                    <a:bodyPr/>
                    <a:lstStyle/>
                    <a:p>
                      <a:endParaRPr lang="et-EE"/>
                    </a:p>
                  </a:txBody>
                  <a:tcPr/>
                </a:tc>
                <a:tc hMerge="1">
                  <a:txBody>
                    <a:bodyPr/>
                    <a:lstStyle/>
                    <a:p>
                      <a:endParaRPr lang="et-EE"/>
                    </a:p>
                  </a:txBody>
                  <a:tcPr/>
                </a:tc>
                <a:tc gridSpan="4">
                  <a:txBody>
                    <a:bodyPr/>
                    <a:lstStyle/>
                    <a:p>
                      <a:pPr algn="ctr" fontAlgn="b"/>
                      <a:r>
                        <a:rPr lang="et-EE" sz="1200" u="none" strike="noStrike">
                          <a:effectLst/>
                        </a:rPr>
                        <a:t>2025 </a:t>
                      </a:r>
                      <a:endParaRPr lang="et-EE" sz="1200" b="0" i="0" u="none" strike="noStrike">
                        <a:solidFill>
                          <a:srgbClr val="000000"/>
                        </a:solidFill>
                        <a:effectLst/>
                        <a:latin typeface="Calibri" panose="020F0502020204030204" pitchFamily="34" charset="0"/>
                      </a:endParaRPr>
                    </a:p>
                  </a:txBody>
                  <a:tcPr marL="0" marR="0" marT="0" marB="0" anchor="b"/>
                </a:tc>
                <a:tc hMerge="1">
                  <a:txBody>
                    <a:bodyPr/>
                    <a:lstStyle/>
                    <a:p>
                      <a:endParaRPr/>
                    </a:p>
                  </a:txBody>
                  <a:tcPr marL="0" marR="0" marT="0" marB="0" anchor="b"/>
                </a:tc>
                <a:tc hMerge="1">
                  <a:txBody>
                    <a:bodyPr/>
                    <a:lstStyle/>
                    <a:p>
                      <a:endParaRPr/>
                    </a:p>
                  </a:txBody>
                  <a:tcPr marL="0" marR="0" marT="0" marB="0" anchor="b"/>
                </a:tc>
                <a:tc hMerge="1">
                  <a:txBody>
                    <a:bodyPr/>
                    <a:lstStyle/>
                    <a:p>
                      <a:endParaRPr/>
                    </a:p>
                  </a:txBody>
                  <a:tcPr marL="0" marR="0" marT="0" marB="0" anchor="b"/>
                </a:tc>
                <a:tc gridSpan="4">
                  <a:txBody>
                    <a:bodyPr/>
                    <a:lstStyle/>
                    <a:p>
                      <a:pPr algn="ctr" fontAlgn="b"/>
                      <a:r>
                        <a:rPr lang="et-EE" sz="1200" u="none" strike="noStrike">
                          <a:effectLst/>
                        </a:rPr>
                        <a:t>2026</a:t>
                      </a:r>
                    </a:p>
                  </a:txBody>
                  <a:tcPr marL="0" marR="0" marT="0" marB="0" anchor="b"/>
                </a:tc>
                <a:tc hMerge="1">
                  <a:txBody>
                    <a:bodyPr/>
                    <a:lstStyle/>
                    <a:p>
                      <a:endParaRPr/>
                    </a:p>
                  </a:txBody>
                  <a:tcPr marL="0" marR="0" marT="0" marB="0" anchor="b"/>
                </a:tc>
                <a:tc hMerge="1">
                  <a:txBody>
                    <a:bodyPr/>
                    <a:lstStyle/>
                    <a:p>
                      <a:endParaRPr/>
                    </a:p>
                  </a:txBody>
                  <a:tcPr marL="0" marR="0" marT="0" marB="0" anchor="b"/>
                </a:tc>
                <a:tc hMerge="1">
                  <a:txBody>
                    <a:bodyPr/>
                    <a:lstStyle/>
                    <a:p>
                      <a:endParaRPr/>
                    </a:p>
                  </a:txBody>
                  <a:tcPr marL="0" marR="0" marT="0" marB="0" anchor="b"/>
                </a:tc>
                <a:tc gridSpan="4">
                  <a:txBody>
                    <a:bodyPr/>
                    <a:lstStyle/>
                    <a:p>
                      <a:pPr algn="ctr" fontAlgn="b"/>
                      <a:r>
                        <a:rPr lang="et-EE" sz="1200" u="none" strike="noStrike">
                          <a:effectLst/>
                        </a:rPr>
                        <a:t>2027</a:t>
                      </a:r>
                    </a:p>
                  </a:txBody>
                  <a:tcPr marL="0" marR="0" marT="0" marB="0" anchor="b"/>
                </a:tc>
                <a:tc hMerge="1">
                  <a:txBody>
                    <a:bodyPr/>
                    <a:lstStyle/>
                    <a:p>
                      <a:endParaRPr/>
                    </a:p>
                  </a:txBody>
                  <a:tcPr marL="0" marR="0" marT="0" marB="0" anchor="b"/>
                </a:tc>
                <a:tc hMerge="1">
                  <a:txBody>
                    <a:bodyPr/>
                    <a:lstStyle/>
                    <a:p>
                      <a:endParaRPr/>
                    </a:p>
                  </a:txBody>
                  <a:tcPr marL="0" marR="0" marT="0" marB="0" anchor="b"/>
                </a:tc>
                <a:tc hMerge="1">
                  <a:txBody>
                    <a:bodyPr/>
                    <a:lstStyle/>
                    <a:p>
                      <a:endParaRPr/>
                    </a:p>
                  </a:txBody>
                  <a:tcPr marL="0" marR="0" marT="0" marB="0" anchor="b"/>
                </a:tc>
                <a:tc gridSpan="4">
                  <a:txBody>
                    <a:bodyPr/>
                    <a:lstStyle/>
                    <a:p>
                      <a:pPr algn="ctr" fontAlgn="b"/>
                      <a:r>
                        <a:rPr lang="et-EE" sz="1200" u="none" strike="noStrike">
                          <a:effectLst/>
                        </a:rPr>
                        <a:t>2028</a:t>
                      </a:r>
                    </a:p>
                  </a:txBody>
                  <a:tcPr marL="0" marR="0" marT="0" marB="0" anchor="b"/>
                </a:tc>
                <a:tc hMerge="1">
                  <a:txBody>
                    <a:bodyPr/>
                    <a:lstStyle/>
                    <a:p>
                      <a:endParaRPr/>
                    </a:p>
                  </a:txBody>
                  <a:tcPr marL="0" marR="0" marT="0" marB="0" anchor="b"/>
                </a:tc>
                <a:tc hMerge="1">
                  <a:txBody>
                    <a:bodyPr/>
                    <a:lstStyle/>
                    <a:p>
                      <a:endParaRPr/>
                    </a:p>
                  </a:txBody>
                  <a:tcPr marL="0" marR="0" marT="0" marB="0" anchor="b"/>
                </a:tc>
                <a:tc hMerge="1">
                  <a:txBody>
                    <a:bodyPr/>
                    <a:lstStyle/>
                    <a:p>
                      <a:endParaRPr/>
                    </a:p>
                  </a:txBody>
                  <a:tcPr marL="0" marR="0" marT="0" marB="0" anchor="b"/>
                </a:tc>
                <a:tc gridSpan="4">
                  <a:txBody>
                    <a:bodyPr/>
                    <a:lstStyle/>
                    <a:p>
                      <a:pPr algn="ctr" fontAlgn="b"/>
                      <a:r>
                        <a:rPr lang="et-EE" sz="1200" u="none" strike="noStrike">
                          <a:effectLst/>
                        </a:rPr>
                        <a:t>2029</a:t>
                      </a:r>
                    </a:p>
                  </a:txBody>
                  <a:tcPr marL="0" marR="0" marT="0" marB="0" anchor="b"/>
                </a:tc>
                <a:tc hMerge="1">
                  <a:txBody>
                    <a:bodyPr/>
                    <a:lstStyle/>
                    <a:p>
                      <a:endParaRPr/>
                    </a:p>
                  </a:txBody>
                  <a:tcPr marL="0" marR="0" marT="0" marB="0" anchor="b"/>
                </a:tc>
                <a:tc hMerge="1">
                  <a:txBody>
                    <a:bodyPr/>
                    <a:lstStyle/>
                    <a:p>
                      <a:endParaRPr/>
                    </a:p>
                  </a:txBody>
                  <a:tcPr marL="0" marR="0" marT="0" marB="0" anchor="b"/>
                </a:tc>
                <a:tc hMerge="1">
                  <a:txBody>
                    <a:bodyPr/>
                    <a:lstStyle/>
                    <a:p>
                      <a:endParaRPr/>
                    </a:p>
                  </a:txBody>
                  <a:tcPr marL="0" marR="0" marT="0" marB="0" anchor="b"/>
                </a:tc>
                <a:extLst>
                  <a:ext uri="{0D108BD9-81ED-4DB2-BD59-A6C34878D82A}">
                    <a16:rowId xmlns:a16="http://schemas.microsoft.com/office/drawing/2014/main" val="4040919580"/>
                  </a:ext>
                </a:extLst>
              </a:tr>
              <a:tr h="334754">
                <a:tc>
                  <a:txBody>
                    <a:bodyPr/>
                    <a:lstStyle/>
                    <a:p>
                      <a:pPr algn="l" fontAlgn="b"/>
                      <a:r>
                        <a:rPr lang="et-EE" sz="1000" u="none" strike="noStrike">
                          <a:effectLst/>
                        </a:rPr>
                        <a:t>Q1</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Q2</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Q3</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Q4</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Q1</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Q2</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Q3</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Q4</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t-EE" sz="1000" u="none" strike="noStrike">
                          <a:effectLst/>
                        </a:rPr>
                        <a:t>Q1</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Q2</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Q3</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Q4</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Q1</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Q2</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Q3</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Q4</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Q1</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Q2</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Q3</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Q4</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Q1</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Q2</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Q3</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Q4</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Q1</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Q2</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Q3</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Q4</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67863188"/>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3231265"/>
                  </a:ext>
                </a:extLst>
              </a:tr>
              <a:tr h="204716">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5540271"/>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3627042"/>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3788004"/>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6412886"/>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95041"/>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7919894"/>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5738910"/>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097877"/>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6473524"/>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18492144"/>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9287091"/>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6598197"/>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8643735"/>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55135527"/>
                  </a:ext>
                </a:extLst>
              </a:tr>
              <a:tr h="197893">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72118657"/>
                  </a:ext>
                </a:extLst>
              </a:tr>
              <a:tr h="197893">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t-EE"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t-EE" sz="1000" u="none" strike="noStrike">
                          <a:effectLst/>
                        </a:rPr>
                        <a:t> </a:t>
                      </a:r>
                      <a:endParaRPr lang="et-EE"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51462076"/>
                  </a:ext>
                </a:extLst>
              </a:tr>
            </a:tbl>
          </a:graphicData>
        </a:graphic>
      </p:graphicFrame>
      <p:sp>
        <p:nvSpPr>
          <p:cNvPr id="5" name="Rounded Rectangle 29">
            <a:extLst>
              <a:ext uri="{FF2B5EF4-FFF2-40B4-BE49-F238E27FC236}">
                <a16:creationId xmlns:a16="http://schemas.microsoft.com/office/drawing/2014/main" id="{00000000-0008-0000-0000-000002000000}"/>
              </a:ext>
            </a:extLst>
          </p:cNvPr>
          <p:cNvSpPr/>
          <p:nvPr/>
        </p:nvSpPr>
        <p:spPr>
          <a:xfrm>
            <a:off x="382588" y="2133600"/>
            <a:ext cx="768350" cy="307975"/>
          </a:xfrm>
          <a:prstGeom prst="roundRect">
            <a:avLst/>
          </a:prstGeom>
          <a:solidFill>
            <a:schemeClr val="accent6">
              <a:lumMod val="60000"/>
              <a:lumOff val="4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err="1">
                <a:ln>
                  <a:noFill/>
                </a:ln>
                <a:solidFill>
                  <a:prstClr val="black"/>
                </a:solidFill>
                <a:effectLst/>
                <a:uLnTx/>
                <a:uFillTx/>
                <a:latin typeface="Calibri"/>
                <a:ea typeface="+mn-ea"/>
                <a:cs typeface="+mn-cs"/>
              </a:rPr>
              <a:t>ESTHub</a:t>
            </a:r>
            <a:r>
              <a:rPr kumimoji="0" lang="et-EE" sz="1000" b="0" i="0" u="none" strike="noStrike" kern="1200" cap="none" spc="0" normalizeH="0" baseline="0">
                <a:ln>
                  <a:noFill/>
                </a:ln>
                <a:solidFill>
                  <a:prstClr val="black"/>
                </a:solidFill>
                <a:effectLst/>
                <a:uLnTx/>
                <a:uFillTx/>
                <a:latin typeface="Calibri"/>
                <a:ea typeface="+mn-ea"/>
                <a:cs typeface="+mn-cs"/>
              </a:rPr>
              <a:t> arengukava</a:t>
            </a:r>
            <a:endParaRPr kumimoji="0" lang="en-US" sz="1000" b="0" i="0" u="none" strike="noStrike" kern="1200" cap="none" spc="0" normalizeH="0" baseline="0">
              <a:ln>
                <a:noFill/>
              </a:ln>
              <a:solidFill>
                <a:prstClr val="black"/>
              </a:solidFill>
              <a:effectLst/>
              <a:uLnTx/>
              <a:uFillTx/>
              <a:latin typeface="Calibri"/>
              <a:ea typeface="+mn-ea"/>
              <a:cs typeface="+mn-cs"/>
            </a:endParaRPr>
          </a:p>
        </p:txBody>
      </p:sp>
      <p:sp>
        <p:nvSpPr>
          <p:cNvPr id="6" name="Rounded Rectangle 35">
            <a:extLst>
              <a:ext uri="{FF2B5EF4-FFF2-40B4-BE49-F238E27FC236}">
                <a16:creationId xmlns:a16="http://schemas.microsoft.com/office/drawing/2014/main" id="{00000000-0008-0000-0000-000003000000}"/>
              </a:ext>
            </a:extLst>
          </p:cNvPr>
          <p:cNvSpPr/>
          <p:nvPr/>
        </p:nvSpPr>
        <p:spPr>
          <a:xfrm>
            <a:off x="2749550" y="2232025"/>
            <a:ext cx="860425" cy="368300"/>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lang="et-EE" sz="1000">
                <a:solidFill>
                  <a:prstClr val="black"/>
                </a:solidFill>
                <a:latin typeface="Calibri"/>
              </a:rPr>
              <a:t>tarkvara </a:t>
            </a:r>
            <a:br>
              <a:rPr lang="et-EE" sz="1000" baseline="0">
                <a:solidFill>
                  <a:prstClr val="black"/>
                </a:solidFill>
                <a:latin typeface="Calibri"/>
              </a:rPr>
            </a:br>
            <a:r>
              <a:rPr lang="et-EE" sz="1000">
                <a:solidFill>
                  <a:prstClr val="black"/>
                </a:solidFill>
                <a:latin typeface="Calibri"/>
              </a:rPr>
              <a:t>50 000 SF</a:t>
            </a:r>
            <a:endParaRPr kumimoji="0" lang="et-EE" sz="1000" b="0" i="0" u="none" strike="noStrike" kern="1200" cap="none" spc="0" normalizeH="0" baseline="0">
              <a:ln>
                <a:noFill/>
              </a:ln>
              <a:solidFill>
                <a:prstClr val="black"/>
              </a:solidFill>
              <a:effectLst/>
              <a:uLnTx/>
              <a:uFillTx/>
              <a:latin typeface="Calibri"/>
              <a:ea typeface="+mn-ea"/>
              <a:cs typeface="+mn-cs"/>
            </a:endParaRPr>
          </a:p>
        </p:txBody>
      </p:sp>
      <p:sp>
        <p:nvSpPr>
          <p:cNvPr id="7" name="Rounded Rectangle 35">
            <a:extLst>
              <a:ext uri="{FF2B5EF4-FFF2-40B4-BE49-F238E27FC236}">
                <a16:creationId xmlns:a16="http://schemas.microsoft.com/office/drawing/2014/main" id="{00000000-0008-0000-0000-00000B000000}"/>
              </a:ext>
            </a:extLst>
          </p:cNvPr>
          <p:cNvSpPr/>
          <p:nvPr/>
        </p:nvSpPr>
        <p:spPr>
          <a:xfrm>
            <a:off x="2430463" y="4329113"/>
            <a:ext cx="1177925" cy="438150"/>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lang="et-EE" sz="1000" kern="1200">
                <a:solidFill>
                  <a:schemeClr val="dk1"/>
                </a:solidFill>
                <a:effectLst/>
                <a:latin typeface="+mn-lt"/>
                <a:ea typeface="+mn-ea"/>
                <a:cs typeface="+mn-cs"/>
              </a:rPr>
              <a:t>andmeteaduse lepingud </a:t>
            </a:r>
            <a:r>
              <a:rPr lang="et-EE" sz="1000" kern="1200" baseline="0">
                <a:solidFill>
                  <a:schemeClr val="dk1"/>
                </a:solidFill>
                <a:effectLst/>
                <a:latin typeface="+mn-lt"/>
                <a:ea typeface="+mn-ea"/>
                <a:cs typeface="+mn-cs"/>
              </a:rPr>
              <a:t> </a:t>
            </a:r>
          </a:p>
          <a:p>
            <a:pPr lvl="0" algn="ctr" defTabSz="449263" fontAlgn="base" hangingPunct="0">
              <a:lnSpc>
                <a:spcPct val="110000"/>
              </a:lnSpc>
              <a:spcBef>
                <a:spcPct val="0"/>
              </a:spcBef>
              <a:spcAft>
                <a:spcPct val="0"/>
              </a:spcAft>
              <a:buClr>
                <a:srgbClr val="000000"/>
              </a:buClr>
              <a:buSzPct val="100000"/>
              <a:defRPr/>
            </a:pPr>
            <a:r>
              <a:rPr lang="et-EE" sz="1000" kern="1200" baseline="0">
                <a:solidFill>
                  <a:schemeClr val="dk1"/>
                </a:solidFill>
                <a:effectLst/>
                <a:latin typeface="+mn-lt"/>
                <a:ea typeface="+mn-ea"/>
                <a:cs typeface="+mn-cs"/>
              </a:rPr>
              <a:t>50</a:t>
            </a:r>
            <a:r>
              <a:rPr lang="et-EE" sz="1000" dirty="0"/>
              <a:t> 000 (SF)</a:t>
            </a:r>
            <a:endParaRPr kumimoji="0" lang="et-EE" sz="1000" b="0" i="0" u="none" strike="noStrike" kern="1200" cap="none" spc="0" normalizeH="0" baseline="0" dirty="0">
              <a:ln>
                <a:noFill/>
              </a:ln>
              <a:solidFill>
                <a:prstClr val="black"/>
              </a:solidFill>
              <a:effectLst/>
              <a:uLnTx/>
              <a:uFillTx/>
              <a:latin typeface="Calibri"/>
              <a:ea typeface="+mn-ea"/>
              <a:cs typeface="+mn-cs"/>
            </a:endParaRPr>
          </a:p>
        </p:txBody>
      </p:sp>
      <p:sp>
        <p:nvSpPr>
          <p:cNvPr id="9" name="Rounded Rectangle 29">
            <a:extLst>
              <a:ext uri="{FF2B5EF4-FFF2-40B4-BE49-F238E27FC236}">
                <a16:creationId xmlns:a16="http://schemas.microsoft.com/office/drawing/2014/main" id="{00000000-0008-0000-0000-00000F000000}"/>
              </a:ext>
            </a:extLst>
          </p:cNvPr>
          <p:cNvSpPr/>
          <p:nvPr/>
        </p:nvSpPr>
        <p:spPr>
          <a:xfrm>
            <a:off x="1020763" y="2487614"/>
            <a:ext cx="957262" cy="567486"/>
          </a:xfrm>
          <a:prstGeom prst="roundRect">
            <a:avLst/>
          </a:prstGeom>
          <a:solidFill>
            <a:schemeClr val="accent6">
              <a:lumMod val="60000"/>
              <a:lumOff val="40000"/>
            </a:schemeClr>
          </a:solid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err="1">
                <a:ln>
                  <a:noFill/>
                </a:ln>
                <a:solidFill>
                  <a:prstClr val="black"/>
                </a:solidFill>
                <a:effectLst/>
                <a:uLnTx/>
                <a:uFillTx/>
                <a:latin typeface="Calibri"/>
                <a:ea typeface="+mn-ea"/>
                <a:cs typeface="+mn-cs"/>
              </a:rPr>
              <a:t>ESTHub</a:t>
            </a:r>
            <a:r>
              <a:rPr kumimoji="0" lang="et-EE" sz="1000" b="0" i="0" u="none" strike="noStrike" kern="1200" cap="none" spc="0" normalizeH="0" baseline="0">
                <a:ln>
                  <a:noFill/>
                </a:ln>
                <a:solidFill>
                  <a:prstClr val="black"/>
                </a:solidFill>
                <a:effectLst/>
                <a:uLnTx/>
                <a:uFillTx/>
                <a:latin typeface="Calibri"/>
                <a:ea typeface="+mn-ea"/>
                <a:cs typeface="+mn-cs"/>
              </a:rPr>
              <a:t> taristu ja kulu  </a:t>
            </a:r>
          </a:p>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a:ln>
                  <a:noFill/>
                </a:ln>
                <a:solidFill>
                  <a:prstClr val="black"/>
                </a:solidFill>
                <a:effectLst/>
                <a:uLnTx/>
                <a:uFillTx/>
                <a:latin typeface="Calibri"/>
                <a:ea typeface="+mn-ea"/>
                <a:cs typeface="+mn-cs"/>
              </a:rPr>
              <a:t>250 000 SF</a:t>
            </a:r>
            <a:endParaRPr kumimoji="0" lang="en-US" sz="1000" b="0" i="0" u="none" strike="noStrike" kern="1200" cap="none" spc="0" normalizeH="0" baseline="0">
              <a:ln>
                <a:noFill/>
              </a:ln>
              <a:solidFill>
                <a:prstClr val="black"/>
              </a:solidFill>
              <a:effectLst/>
              <a:uLnTx/>
              <a:uFillTx/>
              <a:latin typeface="Calibri"/>
              <a:ea typeface="+mn-ea"/>
              <a:cs typeface="+mn-cs"/>
            </a:endParaRPr>
          </a:p>
        </p:txBody>
      </p:sp>
      <p:sp>
        <p:nvSpPr>
          <p:cNvPr id="10" name="Rounded Rectangle 35">
            <a:extLst>
              <a:ext uri="{FF2B5EF4-FFF2-40B4-BE49-F238E27FC236}">
                <a16:creationId xmlns:a16="http://schemas.microsoft.com/office/drawing/2014/main" id="{00000000-0008-0000-0000-00001A000000}"/>
              </a:ext>
            </a:extLst>
          </p:cNvPr>
          <p:cNvSpPr/>
          <p:nvPr/>
        </p:nvSpPr>
        <p:spPr>
          <a:xfrm>
            <a:off x="5314950" y="4800600"/>
            <a:ext cx="1570038" cy="54451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b="0" i="0" kern="1200" baseline="0" dirty="0" err="1">
                <a:solidFill>
                  <a:schemeClr val="dk1"/>
                </a:solidFill>
                <a:effectLst/>
                <a:latin typeface="+mn-lt"/>
                <a:ea typeface="+mn-ea"/>
                <a:cs typeface="+mn-cs"/>
              </a:rPr>
              <a:t>kommertssatelliitid</a:t>
            </a:r>
            <a:r>
              <a:rPr lang="et-EE" sz="1000" b="0" i="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b="0" i="0" kern="1200" baseline="0">
                <a:solidFill>
                  <a:schemeClr val="dk1"/>
                </a:solidFill>
                <a:effectLst/>
                <a:latin typeface="+mn-lt"/>
                <a:ea typeface="+mn-ea"/>
                <a:cs typeface="+mn-cs"/>
              </a:rPr>
              <a:t>800 000 (</a:t>
            </a:r>
            <a:r>
              <a:rPr lang="et-EE" sz="1000" b="0" i="0" kern="1200" baseline="0" dirty="0">
                <a:solidFill>
                  <a:schemeClr val="dk1"/>
                </a:solidFill>
                <a:effectLst/>
                <a:latin typeface="+mn-lt"/>
                <a:ea typeface="+mn-ea"/>
                <a:cs typeface="+mn-cs"/>
              </a:rPr>
              <a:t>B </a:t>
            </a:r>
            <a:r>
              <a:rPr lang="et-EE" sz="1000" b="0" i="0" kern="1200" baseline="0">
                <a:solidFill>
                  <a:schemeClr val="dk1"/>
                </a:solidFill>
                <a:effectLst/>
                <a:latin typeface="+mn-lt"/>
                <a:ea typeface="+mn-ea"/>
                <a:cs typeface="+mn-cs"/>
              </a:rPr>
              <a:t>kulu)</a:t>
            </a:r>
            <a:endParaRPr lang="et-EE" sz="1000">
              <a:effectLst/>
            </a:endParaRPr>
          </a:p>
        </p:txBody>
      </p:sp>
      <p:sp>
        <p:nvSpPr>
          <p:cNvPr id="11" name="Rounded Rectangle 35">
            <a:extLst>
              <a:ext uri="{FF2B5EF4-FFF2-40B4-BE49-F238E27FC236}">
                <a16:creationId xmlns:a16="http://schemas.microsoft.com/office/drawing/2014/main" id="{00000000-0008-0000-0000-00001E000000}"/>
              </a:ext>
            </a:extLst>
          </p:cNvPr>
          <p:cNvSpPr/>
          <p:nvPr/>
        </p:nvSpPr>
        <p:spPr>
          <a:xfrm>
            <a:off x="6961188" y="4386263"/>
            <a:ext cx="1568450" cy="390525"/>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andmeteaduse lepingud </a:t>
            </a:r>
            <a:r>
              <a:rPr lang="et-EE" sz="100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kern="1200" baseline="0">
                <a:solidFill>
                  <a:schemeClr val="dk1"/>
                </a:solidFill>
                <a:effectLst/>
                <a:latin typeface="+mn-lt"/>
                <a:ea typeface="+mn-ea"/>
                <a:cs typeface="+mn-cs"/>
              </a:rPr>
              <a:t>120 000</a:t>
            </a:r>
            <a:r>
              <a:rPr lang="et-EE" sz="1000" baseline="0" dirty="0">
                <a:solidFill>
                  <a:prstClr val="black"/>
                </a:solidFill>
                <a:latin typeface="Calibri" panose="020F0502020204030204" pitchFamily="34" charset="0"/>
              </a:rPr>
              <a:t> (SF)</a:t>
            </a:r>
            <a:endParaRPr lang="et-EE" sz="1000">
              <a:effectLst/>
            </a:endParaRPr>
          </a:p>
        </p:txBody>
      </p:sp>
      <p:sp>
        <p:nvSpPr>
          <p:cNvPr id="12" name="Rounded Rectangle 35">
            <a:extLst>
              <a:ext uri="{FF2B5EF4-FFF2-40B4-BE49-F238E27FC236}">
                <a16:creationId xmlns:a16="http://schemas.microsoft.com/office/drawing/2014/main" id="{00000000-0008-0000-0000-00001F000000}"/>
              </a:ext>
            </a:extLst>
          </p:cNvPr>
          <p:cNvSpPr/>
          <p:nvPr/>
        </p:nvSpPr>
        <p:spPr>
          <a:xfrm>
            <a:off x="3673475" y="2216150"/>
            <a:ext cx="1562100" cy="37941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lang="et-EE" sz="1000" kern="1200">
                <a:solidFill>
                  <a:schemeClr val="dk1"/>
                </a:solidFill>
                <a:effectLst/>
                <a:latin typeface="+mn-lt"/>
                <a:ea typeface="+mn-ea"/>
                <a:cs typeface="+mn-cs"/>
              </a:rPr>
              <a:t>tarkvara</a:t>
            </a:r>
            <a:br>
              <a:rPr lang="et-EE" sz="1000" baseline="0">
                <a:solidFill>
                  <a:prstClr val="black"/>
                </a:solidFill>
                <a:latin typeface="Calibri" panose="020F0502020204030204" pitchFamily="34" charset="0"/>
              </a:rPr>
            </a:br>
            <a:r>
              <a:rPr lang="et-EE" sz="1000" baseline="0">
                <a:solidFill>
                  <a:prstClr val="black"/>
                </a:solidFill>
                <a:latin typeface="Calibri" panose="020F0502020204030204" pitchFamily="34" charset="0"/>
              </a:rPr>
              <a:t>150 000</a:t>
            </a:r>
            <a:r>
              <a:rPr lang="et-EE" sz="1000" baseline="0" dirty="0">
                <a:solidFill>
                  <a:prstClr val="black"/>
                </a:solidFill>
                <a:latin typeface="Calibri" panose="020F0502020204030204" pitchFamily="34" charset="0"/>
              </a:rPr>
              <a:t> (SF)</a:t>
            </a:r>
            <a:endParaRPr kumimoji="0" lang="et-EE" sz="1000" b="0" i="0" u="none" strike="noStrike" kern="1200" cap="none" spc="0" normalizeH="0" baseline="0">
              <a:ln>
                <a:noFill/>
              </a:ln>
              <a:solidFill>
                <a:prstClr val="black"/>
              </a:solidFill>
              <a:effectLst/>
              <a:uLnTx/>
              <a:uFillTx/>
              <a:latin typeface="Calibri" panose="020F0502020204030204" pitchFamily="34" charset="0"/>
              <a:ea typeface="+mn-ea"/>
              <a:cs typeface="+mn-cs"/>
            </a:endParaRPr>
          </a:p>
        </p:txBody>
      </p:sp>
      <p:sp>
        <p:nvSpPr>
          <p:cNvPr id="13" name="Rounded Rectangle 35">
            <a:extLst>
              <a:ext uri="{FF2B5EF4-FFF2-40B4-BE49-F238E27FC236}">
                <a16:creationId xmlns:a16="http://schemas.microsoft.com/office/drawing/2014/main" id="{00000000-0008-0000-0000-000020000000}"/>
              </a:ext>
            </a:extLst>
          </p:cNvPr>
          <p:cNvSpPr/>
          <p:nvPr/>
        </p:nvSpPr>
        <p:spPr>
          <a:xfrm>
            <a:off x="3662363" y="4349750"/>
            <a:ext cx="1570037" cy="38576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andmeteaduse lepingud </a:t>
            </a:r>
            <a:r>
              <a:rPr lang="et-EE" sz="100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kern="1200" baseline="0">
                <a:solidFill>
                  <a:schemeClr val="dk1"/>
                </a:solidFill>
                <a:effectLst/>
                <a:latin typeface="+mn-lt"/>
                <a:ea typeface="+mn-ea"/>
                <a:cs typeface="+mn-cs"/>
              </a:rPr>
              <a:t>95 000</a:t>
            </a:r>
            <a:r>
              <a:rPr lang="et-EE" sz="1000" baseline="0" dirty="0">
                <a:solidFill>
                  <a:prstClr val="black"/>
                </a:solidFill>
                <a:latin typeface="Calibri" panose="020F0502020204030204" pitchFamily="34" charset="0"/>
              </a:rPr>
              <a:t> (SF)</a:t>
            </a:r>
            <a:endParaRPr lang="et-EE" sz="1000">
              <a:effectLst/>
            </a:endParaRPr>
          </a:p>
        </p:txBody>
      </p:sp>
      <p:sp>
        <p:nvSpPr>
          <p:cNvPr id="14" name="Rounded Rectangle 35">
            <a:extLst>
              <a:ext uri="{FF2B5EF4-FFF2-40B4-BE49-F238E27FC236}">
                <a16:creationId xmlns:a16="http://schemas.microsoft.com/office/drawing/2014/main" id="{00000000-0008-0000-0000-000021000000}"/>
              </a:ext>
            </a:extLst>
          </p:cNvPr>
          <p:cNvSpPr/>
          <p:nvPr/>
        </p:nvSpPr>
        <p:spPr>
          <a:xfrm>
            <a:off x="5302250" y="2219325"/>
            <a:ext cx="1579563" cy="361950"/>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tarkvara</a:t>
            </a:r>
            <a:br>
              <a:rPr lang="et-EE" sz="1000" kern="1200" baseline="0">
                <a:solidFill>
                  <a:schemeClr val="dk1"/>
                </a:solidFill>
                <a:effectLst/>
                <a:latin typeface="+mn-lt"/>
                <a:ea typeface="+mn-ea"/>
                <a:cs typeface="+mn-cs"/>
              </a:rPr>
            </a:br>
            <a:r>
              <a:rPr lang="et-EE" sz="1000" kern="1200" baseline="0">
                <a:solidFill>
                  <a:schemeClr val="dk1"/>
                </a:solidFill>
                <a:effectLst/>
                <a:latin typeface="+mn-lt"/>
                <a:ea typeface="+mn-ea"/>
                <a:cs typeface="+mn-cs"/>
              </a:rPr>
              <a:t>200 000</a:t>
            </a:r>
            <a:r>
              <a:rPr lang="et-EE" sz="1000" baseline="0" dirty="0">
                <a:solidFill>
                  <a:prstClr val="black"/>
                </a:solidFill>
                <a:latin typeface="Calibri" panose="020F0502020204030204" pitchFamily="34" charset="0"/>
              </a:rPr>
              <a:t> (SF)</a:t>
            </a:r>
            <a:endParaRPr lang="et-EE" sz="1000">
              <a:effectLst/>
            </a:endParaRPr>
          </a:p>
        </p:txBody>
      </p:sp>
      <p:sp>
        <p:nvSpPr>
          <p:cNvPr id="15" name="Rounded Rectangle 35">
            <a:extLst>
              <a:ext uri="{FF2B5EF4-FFF2-40B4-BE49-F238E27FC236}">
                <a16:creationId xmlns:a16="http://schemas.microsoft.com/office/drawing/2014/main" id="{00000000-0008-0000-0000-000022000000}"/>
              </a:ext>
            </a:extLst>
          </p:cNvPr>
          <p:cNvSpPr/>
          <p:nvPr/>
        </p:nvSpPr>
        <p:spPr>
          <a:xfrm>
            <a:off x="5286375" y="4375150"/>
            <a:ext cx="1585913" cy="39211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andmeteaduse lepingud </a:t>
            </a:r>
            <a:r>
              <a:rPr lang="et-EE" sz="100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kern="1200" baseline="0">
                <a:solidFill>
                  <a:schemeClr val="dk1"/>
                </a:solidFill>
                <a:effectLst/>
                <a:latin typeface="+mn-lt"/>
                <a:ea typeface="+mn-ea"/>
                <a:cs typeface="+mn-cs"/>
              </a:rPr>
              <a:t>120 000</a:t>
            </a:r>
            <a:r>
              <a:rPr lang="et-EE" sz="1000" baseline="0" dirty="0">
                <a:solidFill>
                  <a:prstClr val="black"/>
                </a:solidFill>
                <a:latin typeface="Calibri" panose="020F0502020204030204" pitchFamily="34" charset="0"/>
              </a:rPr>
              <a:t> (SF)</a:t>
            </a:r>
            <a:endParaRPr lang="et-EE" sz="1000">
              <a:effectLst/>
            </a:endParaRPr>
          </a:p>
        </p:txBody>
      </p:sp>
      <p:sp>
        <p:nvSpPr>
          <p:cNvPr id="16" name="Rounded Rectangle 29">
            <a:extLst>
              <a:ext uri="{FF2B5EF4-FFF2-40B4-BE49-F238E27FC236}">
                <a16:creationId xmlns:a16="http://schemas.microsoft.com/office/drawing/2014/main" id="{7AD35E3D-6712-40FA-922C-C5349A1D8C0E}"/>
              </a:ext>
            </a:extLst>
          </p:cNvPr>
          <p:cNvSpPr/>
          <p:nvPr/>
        </p:nvSpPr>
        <p:spPr>
          <a:xfrm>
            <a:off x="1470025" y="3097211"/>
            <a:ext cx="1225550" cy="373901"/>
          </a:xfrm>
          <a:prstGeom prst="roundRect">
            <a:avLst/>
          </a:prstGeom>
          <a:solidFill>
            <a:srgbClr val="70AD47">
              <a:lumMod val="60000"/>
              <a:lumOff val="40000"/>
            </a:srgbClr>
          </a:solidFill>
          <a:ln w="12700" cap="flat" cmpd="sng" algn="ctr">
            <a:solidFill>
              <a:srgbClr val="70AD47">
                <a:lumMod val="75000"/>
              </a:srgbClr>
            </a:solidFill>
            <a:prstDash val="solid"/>
            <a:miter lim="800000"/>
          </a:ln>
          <a:effectLst/>
        </p:spPr>
        <p:txBody>
          <a:bodyPr wrap="square" lIns="66978" tIns="33490" rIns="66978" bIns="3349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noProof="0" dirty="0">
                <a:ln>
                  <a:noFill/>
                </a:ln>
                <a:solidFill>
                  <a:prstClr val="black"/>
                </a:solidFill>
                <a:effectLst/>
                <a:uLnTx/>
                <a:uFillTx/>
                <a:latin typeface="Calibri"/>
                <a:ea typeface="+mn-ea"/>
                <a:cs typeface="+mn-cs"/>
              </a:rPr>
              <a:t>AF kaamera hange</a:t>
            </a:r>
          </a:p>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noProof="0" dirty="0">
                <a:ln>
                  <a:noFill/>
                </a:ln>
                <a:solidFill>
                  <a:prstClr val="black"/>
                </a:solidFill>
                <a:effectLst/>
                <a:uLnTx/>
                <a:uFillTx/>
                <a:latin typeface="Calibri"/>
                <a:ea typeface="+mn-ea"/>
                <a:cs typeface="+mn-cs"/>
              </a:rPr>
              <a:t>1,5 M </a:t>
            </a:r>
            <a:r>
              <a:rPr kumimoji="0" lang="et-EE" sz="1000" b="0" i="0" u="none" strike="noStrike" kern="1200" cap="none" spc="0" normalizeH="0" baseline="0" noProof="0" dirty="0" err="1">
                <a:ln>
                  <a:noFill/>
                </a:ln>
                <a:solidFill>
                  <a:prstClr val="black"/>
                </a:solidFill>
                <a:effectLst/>
                <a:uLnTx/>
                <a:uFillTx/>
                <a:latin typeface="Calibri"/>
                <a:ea typeface="+mn-ea"/>
                <a:cs typeface="+mn-cs"/>
              </a:rPr>
              <a:t>RePower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ounded Rectangle 29">
            <a:extLst>
              <a:ext uri="{FF2B5EF4-FFF2-40B4-BE49-F238E27FC236}">
                <a16:creationId xmlns:a16="http://schemas.microsoft.com/office/drawing/2014/main" id="{28040787-AB09-486E-BC85-CB68E15809A1}"/>
              </a:ext>
            </a:extLst>
          </p:cNvPr>
          <p:cNvSpPr/>
          <p:nvPr/>
        </p:nvSpPr>
        <p:spPr>
          <a:xfrm>
            <a:off x="1611313" y="3960813"/>
            <a:ext cx="4046537" cy="334963"/>
          </a:xfrm>
          <a:prstGeom prst="roundRect">
            <a:avLst/>
          </a:prstGeom>
          <a:solidFill>
            <a:srgbClr val="70AD47">
              <a:lumMod val="60000"/>
              <a:lumOff val="40000"/>
            </a:srgbClr>
          </a:solidFill>
          <a:ln w="12700" cap="flat" cmpd="sng" algn="ctr">
            <a:solidFill>
              <a:srgbClr val="70AD47">
                <a:lumMod val="75000"/>
              </a:srgbClr>
            </a:solidFill>
            <a:prstDash val="solid"/>
            <a:miter lim="800000"/>
          </a:ln>
          <a:effectLst/>
        </p:spPr>
        <p:txBody>
          <a:bodyPr wrap="square" lIns="66978" tIns="33490" rIns="66978" bIns="3349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noProof="0" dirty="0" err="1">
                <a:ln>
                  <a:noFill/>
                </a:ln>
                <a:solidFill>
                  <a:prstClr val="black"/>
                </a:solidFill>
                <a:effectLst/>
                <a:uLnTx/>
                <a:uFillTx/>
                <a:latin typeface="Calibri"/>
                <a:ea typeface="+mn-ea"/>
                <a:cs typeface="+mn-cs"/>
              </a:rPr>
              <a:t>ESTPos</a:t>
            </a:r>
            <a:r>
              <a:rPr kumimoji="0" lang="et-EE" sz="1000" b="0" i="0" u="none" strike="noStrike" kern="1200" cap="none" spc="0" normalizeH="0" baseline="0" noProof="0" dirty="0">
                <a:ln>
                  <a:noFill/>
                </a:ln>
                <a:solidFill>
                  <a:prstClr val="black"/>
                </a:solidFill>
                <a:effectLst/>
                <a:uLnTx/>
                <a:uFillTx/>
                <a:latin typeface="Calibri"/>
                <a:ea typeface="+mn-ea"/>
                <a:cs typeface="+mn-cs"/>
              </a:rPr>
              <a:t> võrgu tihendamine ja teenused - 2,39 M (</a:t>
            </a:r>
            <a:r>
              <a:rPr kumimoji="0" lang="et-EE" sz="1000" b="0" i="0" u="none" strike="noStrike" kern="1200" cap="none" spc="0" normalizeH="0" baseline="0" noProof="0" dirty="0" err="1">
                <a:ln>
                  <a:noFill/>
                </a:ln>
                <a:solidFill>
                  <a:prstClr val="black"/>
                </a:solidFill>
                <a:effectLst/>
                <a:uLnTx/>
                <a:uFillTx/>
                <a:latin typeface="Calibri"/>
                <a:ea typeface="+mn-ea"/>
                <a:cs typeface="+mn-cs"/>
              </a:rPr>
              <a:t>RePower</a:t>
            </a:r>
            <a:r>
              <a:rPr kumimoji="0" lang="et-EE" sz="1000" b="0" i="0" u="none" strike="noStrike" kern="1200" cap="none" spc="0" normalizeH="0" baseline="0" noProof="0" dirty="0">
                <a:ln>
                  <a:noFill/>
                </a:ln>
                <a:solidFill>
                  <a:prstClr val="black"/>
                </a:solidFill>
                <a:effectLst/>
                <a:uLnTx/>
                <a:uFillTx/>
                <a:latin typeface="Calibri"/>
                <a:ea typeface="+mn-ea"/>
                <a:cs typeface="+mn-cs"/>
              </a:rPr>
              <a: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ounded Rectangle 29">
            <a:extLst>
              <a:ext uri="{FF2B5EF4-FFF2-40B4-BE49-F238E27FC236}">
                <a16:creationId xmlns:a16="http://schemas.microsoft.com/office/drawing/2014/main" id="{FD0B42CB-0659-4C7D-9017-E4D1530E3264}"/>
              </a:ext>
            </a:extLst>
          </p:cNvPr>
          <p:cNvSpPr/>
          <p:nvPr/>
        </p:nvSpPr>
        <p:spPr>
          <a:xfrm>
            <a:off x="2454275" y="3494088"/>
            <a:ext cx="1184275" cy="433387"/>
          </a:xfrm>
          <a:prstGeom prst="roundRect">
            <a:avLst/>
          </a:prstGeom>
          <a:solidFill>
            <a:srgbClr val="70AD47">
              <a:lumMod val="60000"/>
              <a:lumOff val="40000"/>
            </a:srgbClr>
          </a:solidFill>
          <a:ln w="12700" cap="flat" cmpd="sng" algn="ctr">
            <a:solidFill>
              <a:srgbClr val="70AD47">
                <a:lumMod val="75000"/>
              </a:srgbClr>
            </a:solidFill>
            <a:prstDash val="solid"/>
            <a:miter lim="800000"/>
          </a:ln>
          <a:effectLst/>
        </p:spPr>
        <p:txBody>
          <a:bodyPr wrap="square" lIns="66978" tIns="33490" rIns="66978" bIns="3349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noProof="0" dirty="0">
                <a:ln>
                  <a:noFill/>
                </a:ln>
                <a:solidFill>
                  <a:prstClr val="black"/>
                </a:solidFill>
                <a:effectLst/>
                <a:uLnTx/>
                <a:uFillTx/>
                <a:latin typeface="Calibri"/>
                <a:ea typeface="+mn-ea"/>
                <a:cs typeface="+mn-cs"/>
              </a:rPr>
              <a:t>ALS seadme hange</a:t>
            </a:r>
          </a:p>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noProof="0" dirty="0">
                <a:ln>
                  <a:noFill/>
                </a:ln>
                <a:solidFill>
                  <a:prstClr val="black"/>
                </a:solidFill>
                <a:effectLst/>
                <a:uLnTx/>
                <a:uFillTx/>
                <a:latin typeface="Calibri"/>
                <a:ea typeface="+mn-ea"/>
                <a:cs typeface="+mn-cs"/>
              </a:rPr>
              <a:t> 1,5 M </a:t>
            </a:r>
            <a:r>
              <a:rPr kumimoji="0" lang="et-EE" sz="1000" b="0" i="0" u="none" strike="noStrike" kern="1200" cap="none" spc="0" normalizeH="0" baseline="0" noProof="0" dirty="0" err="1">
                <a:ln>
                  <a:noFill/>
                </a:ln>
                <a:solidFill>
                  <a:prstClr val="black"/>
                </a:solidFill>
                <a:effectLst/>
                <a:uLnTx/>
                <a:uFillTx/>
                <a:latin typeface="Calibri"/>
                <a:ea typeface="+mn-ea"/>
                <a:cs typeface="+mn-cs"/>
              </a:rPr>
              <a:t>RePower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ounded Rectangle 35">
            <a:extLst>
              <a:ext uri="{FF2B5EF4-FFF2-40B4-BE49-F238E27FC236}">
                <a16:creationId xmlns:a16="http://schemas.microsoft.com/office/drawing/2014/main" id="{8C130B99-D979-48BF-91A0-86050D131C86}"/>
              </a:ext>
            </a:extLst>
          </p:cNvPr>
          <p:cNvSpPr/>
          <p:nvPr/>
        </p:nvSpPr>
        <p:spPr>
          <a:xfrm>
            <a:off x="3662363" y="4778375"/>
            <a:ext cx="1577975" cy="573088"/>
          </a:xfrm>
          <a:prstGeom prst="roundRect">
            <a:avLst/>
          </a:prstGeom>
          <a:solidFill>
            <a:srgbClr val="ED7D31">
              <a:lumMod val="60000"/>
              <a:lumOff val="40000"/>
            </a:srgbClr>
          </a:solidFill>
          <a:ln w="6350" cap="flat" cmpd="sng" algn="ctr">
            <a:solidFill>
              <a:srgbClr val="ED7D31"/>
            </a:solidFill>
            <a:prstDash val="solid"/>
            <a:miter lim="800000"/>
          </a:ln>
          <a:effectLst/>
        </p:spPr>
        <p:txBody>
          <a:bodyPr wrap="square" lIns="66978" tIns="33490" rIns="66978" bIns="3349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kommertssatelliitid</a:t>
            </a:r>
            <a:r>
              <a:rPr kumimoji="0" lang="et-EE"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p>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400 000 (</a:t>
            </a:r>
            <a:r>
              <a:rPr kumimoji="0" lang="et-EE" sz="1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B </a:t>
            </a:r>
            <a:r>
              <a:rPr kumimoji="0" lang="et-EE"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kulu)</a:t>
            </a:r>
          </a:p>
        </p:txBody>
      </p:sp>
      <p:sp>
        <p:nvSpPr>
          <p:cNvPr id="20" name="Rounded Rectangle 35">
            <a:extLst>
              <a:ext uri="{FF2B5EF4-FFF2-40B4-BE49-F238E27FC236}">
                <a16:creationId xmlns:a16="http://schemas.microsoft.com/office/drawing/2014/main" id="{51F600AC-4272-4EF6-90AC-CDAB7BC22A2F}"/>
              </a:ext>
            </a:extLst>
          </p:cNvPr>
          <p:cNvSpPr/>
          <p:nvPr/>
        </p:nvSpPr>
        <p:spPr>
          <a:xfrm>
            <a:off x="8594725" y="4403725"/>
            <a:ext cx="1562100" cy="37941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andmeteaduse lepingud </a:t>
            </a:r>
            <a:r>
              <a:rPr lang="et-EE" sz="100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kern="1200" baseline="0">
                <a:solidFill>
                  <a:schemeClr val="dk1"/>
                </a:solidFill>
                <a:effectLst/>
                <a:latin typeface="+mn-lt"/>
                <a:ea typeface="+mn-ea"/>
                <a:cs typeface="+mn-cs"/>
              </a:rPr>
              <a:t>150 000</a:t>
            </a:r>
            <a:r>
              <a:rPr lang="et-EE" sz="1000" baseline="0" dirty="0">
                <a:solidFill>
                  <a:prstClr val="black"/>
                </a:solidFill>
                <a:latin typeface="Calibri" panose="020F0502020204030204" pitchFamily="34" charset="0"/>
              </a:rPr>
              <a:t> (SF)</a:t>
            </a:r>
            <a:endParaRPr lang="et-EE" sz="1000">
              <a:effectLst/>
            </a:endParaRPr>
          </a:p>
        </p:txBody>
      </p:sp>
      <p:sp>
        <p:nvSpPr>
          <p:cNvPr id="21" name="Rounded Rectangle 35">
            <a:extLst>
              <a:ext uri="{FF2B5EF4-FFF2-40B4-BE49-F238E27FC236}">
                <a16:creationId xmlns:a16="http://schemas.microsoft.com/office/drawing/2014/main" id="{7D197360-2680-4D80-91D8-84E66F8CFB5C}"/>
              </a:ext>
            </a:extLst>
          </p:cNvPr>
          <p:cNvSpPr/>
          <p:nvPr/>
        </p:nvSpPr>
        <p:spPr>
          <a:xfrm>
            <a:off x="10236200" y="4387850"/>
            <a:ext cx="1560513" cy="38576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lang="et-EE" sz="1000" kern="1200">
                <a:solidFill>
                  <a:schemeClr val="dk1"/>
                </a:solidFill>
                <a:effectLst/>
                <a:latin typeface="+mn-lt"/>
                <a:ea typeface="+mn-ea"/>
                <a:cs typeface="+mn-cs"/>
              </a:rPr>
              <a:t>andmeteaduse lepingud </a:t>
            </a:r>
            <a:r>
              <a:rPr lang="et-EE" sz="100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kern="1200" baseline="0">
                <a:solidFill>
                  <a:schemeClr val="dk1"/>
                </a:solidFill>
                <a:effectLst/>
                <a:latin typeface="+mn-lt"/>
                <a:ea typeface="+mn-ea"/>
                <a:cs typeface="+mn-cs"/>
              </a:rPr>
              <a:t>150 000</a:t>
            </a:r>
            <a:r>
              <a:rPr lang="et-EE" sz="1000" baseline="0" dirty="0">
                <a:solidFill>
                  <a:prstClr val="black"/>
                </a:solidFill>
                <a:latin typeface="Calibri" panose="020F0502020204030204" pitchFamily="34" charset="0"/>
              </a:rPr>
              <a:t> (SF)</a:t>
            </a:r>
            <a:endParaRPr lang="et-EE" sz="1000">
              <a:effectLst/>
            </a:endParaRPr>
          </a:p>
        </p:txBody>
      </p:sp>
      <p:sp>
        <p:nvSpPr>
          <p:cNvPr id="22" name="Rounded Rectangle 35">
            <a:extLst>
              <a:ext uri="{FF2B5EF4-FFF2-40B4-BE49-F238E27FC236}">
                <a16:creationId xmlns:a16="http://schemas.microsoft.com/office/drawing/2014/main" id="{30675061-BF69-4C69-88BE-4E2E8F56FED2}"/>
              </a:ext>
            </a:extLst>
          </p:cNvPr>
          <p:cNvSpPr/>
          <p:nvPr/>
        </p:nvSpPr>
        <p:spPr>
          <a:xfrm>
            <a:off x="6954838" y="4806950"/>
            <a:ext cx="1590675" cy="541338"/>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b="0" i="0" kern="1200" baseline="0" dirty="0" err="1">
                <a:solidFill>
                  <a:schemeClr val="dk1"/>
                </a:solidFill>
                <a:effectLst/>
                <a:latin typeface="+mn-lt"/>
                <a:ea typeface="+mn-ea"/>
                <a:cs typeface="+mn-cs"/>
              </a:rPr>
              <a:t>kommertssatelliitid</a:t>
            </a:r>
            <a:r>
              <a:rPr lang="et-EE" sz="1000" b="0" i="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b="0" i="0" kern="1200" baseline="0">
                <a:solidFill>
                  <a:schemeClr val="dk1"/>
                </a:solidFill>
                <a:effectLst/>
                <a:latin typeface="+mn-lt"/>
                <a:ea typeface="+mn-ea"/>
                <a:cs typeface="+mn-cs"/>
              </a:rPr>
              <a:t>800 000 (</a:t>
            </a:r>
            <a:r>
              <a:rPr lang="et-EE" sz="1000" b="0" i="0" kern="1200" baseline="0" dirty="0">
                <a:solidFill>
                  <a:schemeClr val="dk1"/>
                </a:solidFill>
                <a:effectLst/>
                <a:latin typeface="+mn-lt"/>
                <a:ea typeface="+mn-ea"/>
                <a:cs typeface="+mn-cs"/>
              </a:rPr>
              <a:t>B </a:t>
            </a:r>
            <a:r>
              <a:rPr lang="et-EE" sz="1000" b="0" i="0" kern="1200" baseline="0">
                <a:solidFill>
                  <a:schemeClr val="dk1"/>
                </a:solidFill>
                <a:effectLst/>
                <a:latin typeface="+mn-lt"/>
                <a:ea typeface="+mn-ea"/>
                <a:cs typeface="+mn-cs"/>
              </a:rPr>
              <a:t>kulu)</a:t>
            </a:r>
            <a:endParaRPr lang="et-EE" sz="1000">
              <a:effectLst/>
            </a:endParaRPr>
          </a:p>
        </p:txBody>
      </p:sp>
      <p:sp>
        <p:nvSpPr>
          <p:cNvPr id="23" name="Rounded Rectangle 35">
            <a:extLst>
              <a:ext uri="{FF2B5EF4-FFF2-40B4-BE49-F238E27FC236}">
                <a16:creationId xmlns:a16="http://schemas.microsoft.com/office/drawing/2014/main" id="{7AF687BB-35B1-44D5-A376-57CB78DA6A00}"/>
              </a:ext>
            </a:extLst>
          </p:cNvPr>
          <p:cNvSpPr/>
          <p:nvPr/>
        </p:nvSpPr>
        <p:spPr>
          <a:xfrm>
            <a:off x="8594725" y="4808538"/>
            <a:ext cx="1579563" cy="544512"/>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b="0" i="0" kern="1200" baseline="0" dirty="0" err="1">
                <a:solidFill>
                  <a:schemeClr val="dk1"/>
                </a:solidFill>
                <a:effectLst/>
                <a:latin typeface="+mn-lt"/>
                <a:ea typeface="+mn-ea"/>
                <a:cs typeface="+mn-cs"/>
              </a:rPr>
              <a:t>kommertssaBtelliitid</a:t>
            </a:r>
            <a:r>
              <a:rPr lang="et-EE" sz="1000" b="0" i="0" kern="1200" baseline="0" dirty="0">
                <a:solidFill>
                  <a:schemeClr val="dk1"/>
                </a:solidFill>
                <a:effectLst/>
                <a:latin typeface="+mn-lt"/>
                <a:ea typeface="+mn-ea"/>
                <a:cs typeface="+mn-cs"/>
              </a:rPr>
              <a:t> </a:t>
            </a:r>
            <a:endParaRPr lang="et-EE" sz="1000">
              <a:effectLst/>
            </a:endParaRPr>
          </a:p>
          <a:p>
            <a:pPr algn="ctr" rtl="0" eaLnBrk="1" fontAlgn="base" latinLnBrk="0" hangingPunct="0"/>
            <a:r>
              <a:rPr lang="et-EE" sz="1000" b="0" i="0" kern="1200" baseline="0">
                <a:solidFill>
                  <a:schemeClr val="dk1"/>
                </a:solidFill>
                <a:effectLst/>
                <a:latin typeface="+mn-lt"/>
                <a:ea typeface="+mn-ea"/>
                <a:cs typeface="+mn-cs"/>
              </a:rPr>
              <a:t>850 000 (</a:t>
            </a:r>
            <a:r>
              <a:rPr lang="et-EE" sz="1000" dirty="0"/>
              <a:t>B </a:t>
            </a:r>
            <a:r>
              <a:rPr lang="et-EE" sz="1000" b="0" i="0" kern="1200" baseline="0">
                <a:solidFill>
                  <a:schemeClr val="dk1"/>
                </a:solidFill>
                <a:effectLst/>
                <a:latin typeface="+mn-lt"/>
                <a:ea typeface="+mn-ea"/>
                <a:cs typeface="+mn-cs"/>
              </a:rPr>
              <a:t>kulu)</a:t>
            </a:r>
            <a:endParaRPr lang="et-EE" sz="1000">
              <a:effectLst/>
            </a:endParaRPr>
          </a:p>
        </p:txBody>
      </p:sp>
      <p:sp>
        <p:nvSpPr>
          <p:cNvPr id="24" name="Rounded Rectangle 35">
            <a:extLst>
              <a:ext uri="{FF2B5EF4-FFF2-40B4-BE49-F238E27FC236}">
                <a16:creationId xmlns:a16="http://schemas.microsoft.com/office/drawing/2014/main" id="{171DF1B2-0C14-4EB0-9EC4-FCA2A82AD23B}"/>
              </a:ext>
            </a:extLst>
          </p:cNvPr>
          <p:cNvSpPr/>
          <p:nvPr/>
        </p:nvSpPr>
        <p:spPr>
          <a:xfrm>
            <a:off x="10223500" y="4808538"/>
            <a:ext cx="1579563" cy="544512"/>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b="0" i="0" kern="1200" baseline="0" dirty="0" err="1">
                <a:solidFill>
                  <a:schemeClr val="dk1"/>
                </a:solidFill>
                <a:effectLst/>
                <a:latin typeface="+mn-lt"/>
                <a:ea typeface="+mn-ea"/>
                <a:cs typeface="+mn-cs"/>
              </a:rPr>
              <a:t>kommertssatelliitid</a:t>
            </a:r>
            <a:r>
              <a:rPr lang="et-EE" sz="1000" b="0" i="0" kern="1200" baseline="0">
                <a:solidFill>
                  <a:schemeClr val="dk1"/>
                </a:solidFill>
                <a:effectLst/>
                <a:latin typeface="+mn-lt"/>
                <a:ea typeface="+mn-ea"/>
                <a:cs typeface="+mn-cs"/>
              </a:rPr>
              <a:t> </a:t>
            </a:r>
            <a:endParaRPr lang="et-EE" sz="1000">
              <a:effectLst/>
            </a:endParaRPr>
          </a:p>
          <a:p>
            <a:pPr algn="ctr" rtl="0" eaLnBrk="1" fontAlgn="base" latinLnBrk="0" hangingPunct="0"/>
            <a:r>
              <a:rPr lang="et-EE" sz="1000" b="0" i="0" kern="1200" baseline="0">
                <a:solidFill>
                  <a:schemeClr val="dk1"/>
                </a:solidFill>
                <a:effectLst/>
                <a:latin typeface="+mn-lt"/>
                <a:ea typeface="+mn-ea"/>
                <a:cs typeface="+mn-cs"/>
              </a:rPr>
              <a:t>900 000 (</a:t>
            </a:r>
            <a:r>
              <a:rPr lang="et-EE" sz="1000" b="0" i="0" kern="1200" baseline="0" dirty="0">
                <a:solidFill>
                  <a:schemeClr val="dk1"/>
                </a:solidFill>
                <a:effectLst/>
                <a:latin typeface="+mn-lt"/>
                <a:ea typeface="+mn-ea"/>
                <a:cs typeface="+mn-cs"/>
              </a:rPr>
              <a:t>B </a:t>
            </a:r>
            <a:r>
              <a:rPr lang="et-EE" sz="1000" b="0" i="0" kern="1200" baseline="0">
                <a:solidFill>
                  <a:schemeClr val="dk1"/>
                </a:solidFill>
                <a:effectLst/>
                <a:latin typeface="+mn-lt"/>
                <a:ea typeface="+mn-ea"/>
                <a:cs typeface="+mn-cs"/>
              </a:rPr>
              <a:t>kulu)</a:t>
            </a:r>
            <a:endParaRPr lang="et-EE" sz="1000">
              <a:effectLst/>
            </a:endParaRPr>
          </a:p>
        </p:txBody>
      </p:sp>
      <p:sp>
        <p:nvSpPr>
          <p:cNvPr id="25" name="Rounded Rectangle 35">
            <a:extLst>
              <a:ext uri="{FF2B5EF4-FFF2-40B4-BE49-F238E27FC236}">
                <a16:creationId xmlns:a16="http://schemas.microsoft.com/office/drawing/2014/main" id="{03791F56-B2CD-488D-9DF9-C8C662556512}"/>
              </a:ext>
            </a:extLst>
          </p:cNvPr>
          <p:cNvSpPr/>
          <p:nvPr/>
        </p:nvSpPr>
        <p:spPr>
          <a:xfrm>
            <a:off x="10206038" y="2689225"/>
            <a:ext cx="1624012" cy="935038"/>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taristu</a:t>
            </a:r>
            <a:r>
              <a:rPr lang="et-EE" sz="1000" kern="1200" baseline="0">
                <a:solidFill>
                  <a:schemeClr val="dk1"/>
                </a:solidFill>
                <a:effectLst/>
                <a:latin typeface="+mn-lt"/>
                <a:ea typeface="+mn-ea"/>
                <a:cs typeface="+mn-cs"/>
              </a:rPr>
              <a:t> /pilvekulu</a:t>
            </a:r>
            <a:br>
              <a:rPr lang="et-EE" sz="1000" kern="1200" baseline="0">
                <a:solidFill>
                  <a:schemeClr val="dk1"/>
                </a:solidFill>
                <a:effectLst/>
                <a:latin typeface="+mn-lt"/>
                <a:ea typeface="+mn-ea"/>
                <a:cs typeface="+mn-cs"/>
              </a:rPr>
            </a:br>
            <a:r>
              <a:rPr lang="et-EE" sz="1000" kern="1200" baseline="0" dirty="0">
                <a:solidFill>
                  <a:schemeClr val="dk1"/>
                </a:solidFill>
                <a:effectLst/>
                <a:latin typeface="+mn-lt"/>
                <a:ea typeface="+mn-ea"/>
                <a:cs typeface="+mn-cs"/>
              </a:rPr>
              <a:t>250 000</a:t>
            </a:r>
            <a:r>
              <a:rPr lang="et-EE" sz="1000" baseline="0" dirty="0">
                <a:solidFill>
                  <a:prstClr val="black"/>
                </a:solidFill>
                <a:latin typeface="Calibri" panose="020F0502020204030204" pitchFamily="34" charset="0"/>
              </a:rPr>
              <a:t> (SF)</a:t>
            </a:r>
            <a:endParaRPr lang="et-EE" sz="1000">
              <a:effectLst/>
            </a:endParaRPr>
          </a:p>
        </p:txBody>
      </p:sp>
      <p:sp>
        <p:nvSpPr>
          <p:cNvPr id="26" name="Rounded Rectangle 35">
            <a:extLst>
              <a:ext uri="{FF2B5EF4-FFF2-40B4-BE49-F238E27FC236}">
                <a16:creationId xmlns:a16="http://schemas.microsoft.com/office/drawing/2014/main" id="{F83C63D1-B599-46ED-A77D-1ED9E12DE18A}"/>
              </a:ext>
            </a:extLst>
          </p:cNvPr>
          <p:cNvSpPr/>
          <p:nvPr/>
        </p:nvSpPr>
        <p:spPr>
          <a:xfrm>
            <a:off x="8583613" y="2706688"/>
            <a:ext cx="1570037" cy="909637"/>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taristu</a:t>
            </a:r>
            <a:r>
              <a:rPr lang="et-EE" sz="1000" kern="1200" baseline="0">
                <a:solidFill>
                  <a:schemeClr val="dk1"/>
                </a:solidFill>
                <a:effectLst/>
                <a:latin typeface="+mn-lt"/>
                <a:ea typeface="+mn-ea"/>
                <a:cs typeface="+mn-cs"/>
              </a:rPr>
              <a:t> /pilvekulu</a:t>
            </a:r>
            <a:br>
              <a:rPr lang="et-EE" sz="1000" kern="1200" baseline="0">
                <a:solidFill>
                  <a:schemeClr val="dk1"/>
                </a:solidFill>
                <a:effectLst/>
                <a:latin typeface="+mn-lt"/>
                <a:ea typeface="+mn-ea"/>
                <a:cs typeface="+mn-cs"/>
              </a:rPr>
            </a:br>
            <a:r>
              <a:rPr lang="et-EE" sz="1000" kern="1200" baseline="0">
                <a:solidFill>
                  <a:schemeClr val="dk1"/>
                </a:solidFill>
                <a:effectLst/>
                <a:latin typeface="+mn-lt"/>
                <a:ea typeface="+mn-ea"/>
                <a:cs typeface="+mn-cs"/>
              </a:rPr>
              <a:t>200 000</a:t>
            </a:r>
            <a:r>
              <a:rPr lang="et-EE" sz="1000" baseline="0" dirty="0">
                <a:solidFill>
                  <a:prstClr val="black"/>
                </a:solidFill>
                <a:latin typeface="Calibri" panose="020F0502020204030204" pitchFamily="34" charset="0"/>
              </a:rPr>
              <a:t> (SF)</a:t>
            </a:r>
            <a:endParaRPr lang="et-EE" sz="1000">
              <a:effectLst/>
            </a:endParaRPr>
          </a:p>
        </p:txBody>
      </p:sp>
      <p:sp>
        <p:nvSpPr>
          <p:cNvPr id="27" name="Rounded Rectangle 35">
            <a:extLst>
              <a:ext uri="{FF2B5EF4-FFF2-40B4-BE49-F238E27FC236}">
                <a16:creationId xmlns:a16="http://schemas.microsoft.com/office/drawing/2014/main" id="{76FA18B0-B018-4819-A779-D9B187F08580}"/>
              </a:ext>
            </a:extLst>
          </p:cNvPr>
          <p:cNvSpPr/>
          <p:nvPr/>
        </p:nvSpPr>
        <p:spPr>
          <a:xfrm>
            <a:off x="6946900" y="2701925"/>
            <a:ext cx="1565275" cy="908050"/>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taristu</a:t>
            </a:r>
            <a:r>
              <a:rPr lang="et-EE" sz="1000" kern="1200" baseline="0">
                <a:solidFill>
                  <a:schemeClr val="dk1"/>
                </a:solidFill>
                <a:effectLst/>
                <a:latin typeface="+mn-lt"/>
                <a:ea typeface="+mn-ea"/>
                <a:cs typeface="+mn-cs"/>
              </a:rPr>
              <a:t> /pilvekulu</a:t>
            </a:r>
            <a:br>
              <a:rPr lang="et-EE" sz="1000" kern="1200" baseline="0">
                <a:solidFill>
                  <a:schemeClr val="dk1"/>
                </a:solidFill>
                <a:effectLst/>
                <a:latin typeface="+mn-lt"/>
                <a:ea typeface="+mn-ea"/>
                <a:cs typeface="+mn-cs"/>
              </a:rPr>
            </a:br>
            <a:r>
              <a:rPr lang="et-EE" sz="1000" kern="1200" baseline="0">
                <a:solidFill>
                  <a:schemeClr val="dk1"/>
                </a:solidFill>
                <a:effectLst/>
                <a:latin typeface="+mn-lt"/>
                <a:ea typeface="+mn-ea"/>
                <a:cs typeface="+mn-cs"/>
              </a:rPr>
              <a:t>200 000</a:t>
            </a:r>
            <a:r>
              <a:rPr lang="et-EE" sz="1000" baseline="0" dirty="0">
                <a:solidFill>
                  <a:prstClr val="black"/>
                </a:solidFill>
                <a:latin typeface="Calibri" panose="020F0502020204030204" pitchFamily="34" charset="0"/>
              </a:rPr>
              <a:t> (SF)</a:t>
            </a:r>
            <a:endParaRPr lang="et-EE" sz="1000">
              <a:effectLst/>
            </a:endParaRPr>
          </a:p>
        </p:txBody>
      </p:sp>
      <p:sp>
        <p:nvSpPr>
          <p:cNvPr id="28" name="Rounded Rectangle 35">
            <a:extLst>
              <a:ext uri="{FF2B5EF4-FFF2-40B4-BE49-F238E27FC236}">
                <a16:creationId xmlns:a16="http://schemas.microsoft.com/office/drawing/2014/main" id="{61BCABF2-4107-43A5-9CDB-F628F4F269EE}"/>
              </a:ext>
            </a:extLst>
          </p:cNvPr>
          <p:cNvSpPr/>
          <p:nvPr/>
        </p:nvSpPr>
        <p:spPr>
          <a:xfrm>
            <a:off x="3673475" y="2689225"/>
            <a:ext cx="1563688" cy="917575"/>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lang="et-EE" sz="1000" kern="1200">
                <a:solidFill>
                  <a:schemeClr val="dk1"/>
                </a:solidFill>
                <a:effectLst/>
                <a:latin typeface="Calibri" panose="020F0502020204030204" pitchFamily="34" charset="0"/>
                <a:ea typeface="+mn-ea"/>
                <a:cs typeface="+mn-cs"/>
              </a:rPr>
              <a:t>taristu</a:t>
            </a:r>
            <a:r>
              <a:rPr lang="et-EE" sz="1000" kern="1200" baseline="0">
                <a:solidFill>
                  <a:schemeClr val="dk1"/>
                </a:solidFill>
                <a:effectLst/>
                <a:latin typeface="Calibri" panose="020F0502020204030204" pitchFamily="34" charset="0"/>
                <a:ea typeface="+mn-ea"/>
                <a:cs typeface="+mn-cs"/>
              </a:rPr>
              <a:t> /pilvekulu</a:t>
            </a:r>
            <a:br>
              <a:rPr lang="et-EE" sz="1000" baseline="0">
                <a:solidFill>
                  <a:prstClr val="black"/>
                </a:solidFill>
                <a:latin typeface="Calibri" panose="020F0502020204030204" pitchFamily="34" charset="0"/>
              </a:rPr>
            </a:br>
            <a:r>
              <a:rPr lang="et-EE" sz="1000" baseline="0">
                <a:solidFill>
                  <a:prstClr val="black"/>
                </a:solidFill>
                <a:latin typeface="Calibri" panose="020F0502020204030204" pitchFamily="34" charset="0"/>
              </a:rPr>
              <a:t>100 000 (SF)</a:t>
            </a:r>
            <a:endParaRPr kumimoji="0" lang="et-EE" sz="1000" b="0" i="0" u="none" strike="noStrike" kern="1200" cap="none" spc="0" normalizeH="0" baseline="0">
              <a:ln>
                <a:noFill/>
              </a:ln>
              <a:solidFill>
                <a:prstClr val="black"/>
              </a:solidFill>
              <a:effectLst/>
              <a:uLnTx/>
              <a:uFillTx/>
              <a:latin typeface="Calibri" panose="020F0502020204030204" pitchFamily="34" charset="0"/>
              <a:ea typeface="+mn-ea"/>
              <a:cs typeface="+mn-cs"/>
            </a:endParaRPr>
          </a:p>
        </p:txBody>
      </p:sp>
      <p:sp>
        <p:nvSpPr>
          <p:cNvPr id="29" name="Rounded Rectangle 35">
            <a:extLst>
              <a:ext uri="{FF2B5EF4-FFF2-40B4-BE49-F238E27FC236}">
                <a16:creationId xmlns:a16="http://schemas.microsoft.com/office/drawing/2014/main" id="{FAE2178A-FE1E-4DB2-B4F5-1CF9BE90DD4E}"/>
              </a:ext>
            </a:extLst>
          </p:cNvPr>
          <p:cNvSpPr/>
          <p:nvPr/>
        </p:nvSpPr>
        <p:spPr>
          <a:xfrm>
            <a:off x="5314950" y="2701925"/>
            <a:ext cx="1560513" cy="90011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taristu</a:t>
            </a:r>
            <a:r>
              <a:rPr lang="et-EE" sz="1000" kern="1200" baseline="0">
                <a:solidFill>
                  <a:schemeClr val="dk1"/>
                </a:solidFill>
                <a:effectLst/>
                <a:latin typeface="+mn-lt"/>
                <a:ea typeface="+mn-ea"/>
                <a:cs typeface="+mn-cs"/>
              </a:rPr>
              <a:t> /pilvekulu</a:t>
            </a:r>
            <a:br>
              <a:rPr lang="et-EE" sz="1000" kern="1200" baseline="0">
                <a:solidFill>
                  <a:schemeClr val="dk1"/>
                </a:solidFill>
                <a:effectLst/>
                <a:latin typeface="+mn-lt"/>
                <a:ea typeface="+mn-ea"/>
                <a:cs typeface="+mn-cs"/>
              </a:rPr>
            </a:br>
            <a:r>
              <a:rPr lang="et-EE" sz="1000" kern="1200" baseline="0">
                <a:solidFill>
                  <a:schemeClr val="dk1"/>
                </a:solidFill>
                <a:effectLst/>
                <a:latin typeface="+mn-lt"/>
                <a:ea typeface="+mn-ea"/>
                <a:cs typeface="+mn-cs"/>
              </a:rPr>
              <a:t>150 000</a:t>
            </a:r>
            <a:r>
              <a:rPr lang="et-EE" sz="1000" baseline="0" dirty="0">
                <a:solidFill>
                  <a:prstClr val="black"/>
                </a:solidFill>
                <a:latin typeface="Calibri" panose="020F0502020204030204" pitchFamily="34" charset="0"/>
              </a:rPr>
              <a:t> (SF)</a:t>
            </a:r>
            <a:endParaRPr lang="et-EE" sz="1000">
              <a:effectLst/>
            </a:endParaRPr>
          </a:p>
        </p:txBody>
      </p:sp>
      <p:sp>
        <p:nvSpPr>
          <p:cNvPr id="30" name="Rounded Rectangle 35">
            <a:extLst>
              <a:ext uri="{FF2B5EF4-FFF2-40B4-BE49-F238E27FC236}">
                <a16:creationId xmlns:a16="http://schemas.microsoft.com/office/drawing/2014/main" id="{2357C0A7-7A70-4A45-9259-5C21B0295F25}"/>
              </a:ext>
            </a:extLst>
          </p:cNvPr>
          <p:cNvSpPr/>
          <p:nvPr/>
        </p:nvSpPr>
        <p:spPr>
          <a:xfrm>
            <a:off x="6951663" y="2222500"/>
            <a:ext cx="1577975" cy="36036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tarkvara</a:t>
            </a:r>
            <a:br>
              <a:rPr lang="et-EE" sz="1000" kern="1200" baseline="0">
                <a:solidFill>
                  <a:schemeClr val="dk1"/>
                </a:solidFill>
                <a:effectLst/>
                <a:latin typeface="+mn-lt"/>
                <a:ea typeface="+mn-ea"/>
                <a:cs typeface="+mn-cs"/>
              </a:rPr>
            </a:br>
            <a:r>
              <a:rPr lang="et-EE" sz="1000" kern="1200" baseline="0">
                <a:solidFill>
                  <a:schemeClr val="dk1"/>
                </a:solidFill>
                <a:effectLst/>
                <a:latin typeface="+mn-lt"/>
                <a:ea typeface="+mn-ea"/>
                <a:cs typeface="+mn-cs"/>
              </a:rPr>
              <a:t>200 000</a:t>
            </a:r>
            <a:r>
              <a:rPr lang="et-EE" sz="1000" baseline="0" dirty="0">
                <a:solidFill>
                  <a:prstClr val="black"/>
                </a:solidFill>
                <a:latin typeface="Calibri" panose="020F0502020204030204" pitchFamily="34" charset="0"/>
              </a:rPr>
              <a:t> (SF)</a:t>
            </a:r>
            <a:endParaRPr lang="et-EE" sz="1000">
              <a:effectLst/>
            </a:endParaRPr>
          </a:p>
        </p:txBody>
      </p:sp>
      <p:sp>
        <p:nvSpPr>
          <p:cNvPr id="31" name="Rounded Rectangle 35">
            <a:extLst>
              <a:ext uri="{FF2B5EF4-FFF2-40B4-BE49-F238E27FC236}">
                <a16:creationId xmlns:a16="http://schemas.microsoft.com/office/drawing/2014/main" id="{76AC3B92-898F-48B8-8434-B48A17CD7DDB}"/>
              </a:ext>
            </a:extLst>
          </p:cNvPr>
          <p:cNvSpPr/>
          <p:nvPr/>
        </p:nvSpPr>
        <p:spPr>
          <a:xfrm>
            <a:off x="8591550" y="2228850"/>
            <a:ext cx="1577975" cy="360363"/>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tarkvara</a:t>
            </a:r>
            <a:br>
              <a:rPr lang="et-EE" sz="1000" kern="1200" baseline="0">
                <a:solidFill>
                  <a:schemeClr val="dk1"/>
                </a:solidFill>
                <a:effectLst/>
                <a:latin typeface="+mn-lt"/>
                <a:ea typeface="+mn-ea"/>
                <a:cs typeface="+mn-cs"/>
              </a:rPr>
            </a:br>
            <a:r>
              <a:rPr lang="et-EE" sz="1000" kern="1200" baseline="0">
                <a:solidFill>
                  <a:schemeClr val="dk1"/>
                </a:solidFill>
                <a:effectLst/>
                <a:latin typeface="+mn-lt"/>
                <a:ea typeface="+mn-ea"/>
                <a:cs typeface="+mn-cs"/>
              </a:rPr>
              <a:t>200 000</a:t>
            </a:r>
            <a:r>
              <a:rPr lang="et-EE" sz="1000" baseline="0" dirty="0">
                <a:solidFill>
                  <a:prstClr val="black"/>
                </a:solidFill>
                <a:latin typeface="Calibri" panose="020F0502020204030204" pitchFamily="34" charset="0"/>
              </a:rPr>
              <a:t> (SF)</a:t>
            </a:r>
            <a:endParaRPr lang="et-EE" sz="1000">
              <a:effectLst/>
            </a:endParaRPr>
          </a:p>
        </p:txBody>
      </p:sp>
      <p:sp>
        <p:nvSpPr>
          <p:cNvPr id="32" name="Rounded Rectangle 35">
            <a:extLst>
              <a:ext uri="{FF2B5EF4-FFF2-40B4-BE49-F238E27FC236}">
                <a16:creationId xmlns:a16="http://schemas.microsoft.com/office/drawing/2014/main" id="{A898D058-F24A-44DC-BF06-8EC77FC5F220}"/>
              </a:ext>
            </a:extLst>
          </p:cNvPr>
          <p:cNvSpPr/>
          <p:nvPr/>
        </p:nvSpPr>
        <p:spPr>
          <a:xfrm>
            <a:off x="10221913" y="2230438"/>
            <a:ext cx="1579562" cy="360362"/>
          </a:xfrm>
          <a:prstGeom prst="round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66978" tIns="33490" rIns="66978" bIns="3349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fontAlgn="base" latinLnBrk="0" hangingPunct="0"/>
            <a:r>
              <a:rPr lang="et-EE" sz="1000" kern="1200">
                <a:solidFill>
                  <a:schemeClr val="dk1"/>
                </a:solidFill>
                <a:effectLst/>
                <a:latin typeface="+mn-lt"/>
                <a:ea typeface="+mn-ea"/>
                <a:cs typeface="+mn-cs"/>
              </a:rPr>
              <a:t>tarkvara</a:t>
            </a:r>
            <a:br>
              <a:rPr lang="et-EE" sz="1000" kern="1200" baseline="0">
                <a:solidFill>
                  <a:schemeClr val="dk1"/>
                </a:solidFill>
                <a:effectLst/>
                <a:latin typeface="+mn-lt"/>
                <a:ea typeface="+mn-ea"/>
                <a:cs typeface="+mn-cs"/>
              </a:rPr>
            </a:br>
            <a:r>
              <a:rPr lang="et-EE" sz="1000" kern="1200" baseline="0">
                <a:solidFill>
                  <a:schemeClr val="dk1"/>
                </a:solidFill>
                <a:effectLst/>
                <a:latin typeface="+mn-lt"/>
                <a:ea typeface="+mn-ea"/>
                <a:cs typeface="+mn-cs"/>
              </a:rPr>
              <a:t>200 000</a:t>
            </a:r>
            <a:r>
              <a:rPr lang="et-EE" sz="1000" baseline="0" dirty="0">
                <a:solidFill>
                  <a:prstClr val="black"/>
                </a:solidFill>
                <a:latin typeface="Calibri" panose="020F0502020204030204" pitchFamily="34" charset="0"/>
              </a:rPr>
              <a:t> (SF)</a:t>
            </a:r>
            <a:endParaRPr lang="et-EE" sz="1000">
              <a:effectLst/>
            </a:endParaRPr>
          </a:p>
        </p:txBody>
      </p:sp>
    </p:spTree>
    <p:extLst>
      <p:ext uri="{BB962C8B-B14F-4D97-AF65-F5344CB8AC3E}">
        <p14:creationId xmlns:p14="http://schemas.microsoft.com/office/powerpoint/2010/main" val="351600198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u kohatäide 10"/>
          <p:cNvGraphicFramePr>
            <a:graphicFrameLocks noGrp="1"/>
          </p:cNvGraphicFramePr>
          <p:nvPr>
            <p:ph idx="1"/>
          </p:nvPr>
        </p:nvGraphicFramePr>
        <p:xfrm>
          <a:off x="0" y="0"/>
          <a:ext cx="12190583" cy="6921413"/>
        </p:xfrm>
        <a:graphic>
          <a:graphicData uri="http://schemas.openxmlformats.org/drawingml/2006/table">
            <a:tbl>
              <a:tblPr firstRow="1" firstCol="1" bandRow="1"/>
              <a:tblGrid>
                <a:gridCol w="4440064">
                  <a:extLst>
                    <a:ext uri="{9D8B030D-6E8A-4147-A177-3AD203B41FA5}">
                      <a16:colId xmlns:a16="http://schemas.microsoft.com/office/drawing/2014/main" val="1078582206"/>
                    </a:ext>
                  </a:extLst>
                </a:gridCol>
                <a:gridCol w="3770267">
                  <a:extLst>
                    <a:ext uri="{9D8B030D-6E8A-4147-A177-3AD203B41FA5}">
                      <a16:colId xmlns:a16="http://schemas.microsoft.com/office/drawing/2014/main" val="540222432"/>
                    </a:ext>
                  </a:extLst>
                </a:gridCol>
                <a:gridCol w="3980252">
                  <a:extLst>
                    <a:ext uri="{9D8B030D-6E8A-4147-A177-3AD203B41FA5}">
                      <a16:colId xmlns:a16="http://schemas.microsoft.com/office/drawing/2014/main" val="89925652"/>
                    </a:ext>
                  </a:extLst>
                </a:gridCol>
              </a:tblGrid>
              <a:tr h="205073">
                <a:tc gridSpan="3">
                  <a:txBody>
                    <a:bodyPr/>
                    <a:lstStyle/>
                    <a:p>
                      <a:pPr>
                        <a:lnSpc>
                          <a:spcPct val="107000"/>
                        </a:lnSpc>
                        <a:spcAft>
                          <a:spcPts val="0"/>
                        </a:spcAft>
                      </a:pPr>
                      <a:r>
                        <a:rPr lang="et-EE" sz="1100" b="1" kern="1200" dirty="0">
                          <a:solidFill>
                            <a:srgbClr val="0000FF"/>
                          </a:solidFill>
                          <a:effectLst/>
                          <a:latin typeface="+mn-lt"/>
                          <a:ea typeface="Calibri"/>
                          <a:cs typeface="Times New Roman"/>
                        </a:rPr>
                        <a:t>Maa-amet/Maatoimingu platvormi elektroonilise katastri teenuste täiendamine automaatmenetluste ja 3D omandi andmehaldusega (MTP) 2,89 M/ 18 kuud 710 000€</a:t>
                      </a:r>
                      <a:endParaRPr lang="en-GB" sz="1100" b="1" kern="1200" dirty="0">
                        <a:solidFill>
                          <a:srgbClr val="0000FF"/>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513905">
                <a:tc gridSpan="2">
                  <a:txBody>
                    <a:bodyPr/>
                    <a:lstStyle/>
                    <a:p>
                      <a:pPr lvl="0" algn="l">
                        <a:lnSpc>
                          <a:spcPct val="100000"/>
                        </a:lnSpc>
                        <a:spcBef>
                          <a:spcPts val="0"/>
                        </a:spcBef>
                        <a:spcAft>
                          <a:spcPts val="0"/>
                        </a:spcAft>
                        <a:buNone/>
                      </a:pPr>
                      <a:r>
                        <a:rPr lang="et-EE" sz="1100" b="1" i="0" u="none" strike="noStrike" kern="1200" noProof="0" dirty="0">
                          <a:solidFill>
                            <a:srgbClr val="0000FF"/>
                          </a:solidFill>
                          <a:effectLst/>
                          <a:latin typeface="Calibri"/>
                        </a:rPr>
                        <a:t>1. Probleem </a:t>
                      </a:r>
                      <a:r>
                        <a:rPr lang="et-EE" sz="1100" b="0" i="0" u="none" strike="noStrike" kern="1200" noProof="0" dirty="0">
                          <a:solidFill>
                            <a:srgbClr val="000000"/>
                          </a:solidFill>
                          <a:effectLst/>
                          <a:latin typeface="Calibri"/>
                        </a:rPr>
                        <a:t>Maastikuobjektide muudatused ei jõua </a:t>
                      </a:r>
                      <a:r>
                        <a:rPr lang="et-EE" sz="1100" b="0" i="0" u="none" strike="noStrike" kern="1200" noProof="0" dirty="0" err="1">
                          <a:solidFill>
                            <a:srgbClr val="000000"/>
                          </a:solidFill>
                          <a:effectLst/>
                          <a:latin typeface="Calibri"/>
                        </a:rPr>
                        <a:t>MinuKatastri</a:t>
                      </a:r>
                      <a:r>
                        <a:rPr lang="et-EE" sz="1100" b="0" i="0" u="none" strike="noStrike" kern="1200" noProof="0" dirty="0">
                          <a:solidFill>
                            <a:srgbClr val="000000"/>
                          </a:solidFill>
                          <a:effectLst/>
                          <a:latin typeface="Calibri"/>
                        </a:rPr>
                        <a:t> süsteemi, sest andmekogud pole seotud ja manuaalne menetlus on ressursimahukas. Katastris olev maatüki piir ei vasta tegelikule olukorrale looduses. Katastritoimiku dokumendid ei ole lihtsalt leitavad </a:t>
                      </a:r>
                      <a:r>
                        <a:rPr lang="et-EE" sz="1100" b="0" i="0" u="none" strike="noStrike" kern="1200" noProof="0" dirty="0" err="1">
                          <a:solidFill>
                            <a:srgbClr val="000000"/>
                          </a:solidFill>
                          <a:effectLst/>
                          <a:latin typeface="Calibri"/>
                        </a:rPr>
                        <a:t>MinuKatastrist</a:t>
                      </a:r>
                      <a:r>
                        <a:rPr lang="et-EE" sz="1100" b="0" i="0" u="none" strike="noStrike" kern="1200" noProof="0" dirty="0">
                          <a:solidFill>
                            <a:srgbClr val="000000"/>
                          </a:solidFill>
                          <a:effectLst/>
                          <a:latin typeface="Calibri"/>
                        </a:rPr>
                        <a:t>, sest asuvad vanas süsteemis. Riigipiiri ja halduspiiri ruumiandmete menetlemist süsteemselt ei toimu.</a:t>
                      </a:r>
                      <a:endParaRPr lang="en-US" i="0" u="none" strike="noStrike" noProof="0" dirty="0">
                        <a:solidFill>
                          <a:srgbClr val="000000"/>
                        </a:solidFill>
                        <a:latin typeface="Calibri"/>
                      </a:endParaRPr>
                    </a:p>
                    <a:p>
                      <a:pPr lvl="0" algn="l">
                        <a:lnSpc>
                          <a:spcPct val="100000"/>
                        </a:lnSpc>
                        <a:spcBef>
                          <a:spcPts val="0"/>
                        </a:spcBef>
                        <a:spcAft>
                          <a:spcPts val="0"/>
                        </a:spcAft>
                        <a:buNone/>
                      </a:pPr>
                      <a:r>
                        <a:rPr lang="et-EE" sz="1100" b="1" i="0" u="none" strike="noStrike" kern="1200" noProof="0" dirty="0">
                          <a:solidFill>
                            <a:srgbClr val="0000FF"/>
                          </a:solidFill>
                          <a:effectLst/>
                          <a:latin typeface="Calibri"/>
                        </a:rPr>
                        <a:t>1.1 RES IKT/Arendusprojekti eesmärk:</a:t>
                      </a:r>
                      <a:r>
                        <a:rPr lang="et-EE" sz="1100" b="0" i="0" u="none" strike="noStrike" kern="1200" noProof="0" dirty="0">
                          <a:solidFill>
                            <a:srgbClr val="0000FF"/>
                          </a:solidFill>
                          <a:effectLst/>
                          <a:latin typeface="Calibri"/>
                        </a:rPr>
                        <a:t> </a:t>
                      </a:r>
                      <a:r>
                        <a:rPr lang="et-EE" sz="1100" b="1" i="0" u="none" strike="noStrike" kern="1200" noProof="0" dirty="0">
                          <a:solidFill>
                            <a:schemeClr val="tx1"/>
                          </a:solidFill>
                          <a:effectLst/>
                          <a:latin typeface="Calibri"/>
                        </a:rPr>
                        <a:t>Katastriüksuste piiriandmete automatiseerimine ja 3D lahenduse kasutuselevõtt menetlemiseks</a:t>
                      </a:r>
                      <a:r>
                        <a:rPr lang="et-EE" sz="1100" b="1" i="0" u="none" strike="noStrike" kern="1200" noProof="0" dirty="0">
                          <a:solidFill>
                            <a:schemeClr val="tx1"/>
                          </a:solidFill>
                          <a:effectLst/>
                        </a:rPr>
                        <a:t>.</a:t>
                      </a:r>
                      <a:r>
                        <a:rPr lang="et-EE" sz="1100" b="1" i="0" u="none" strike="noStrike" kern="1200" noProof="0" dirty="0">
                          <a:solidFill>
                            <a:schemeClr val="tx1"/>
                          </a:solidFill>
                          <a:effectLst/>
                          <a:latin typeface="Calibri"/>
                        </a:rPr>
                        <a:t> </a:t>
                      </a:r>
                      <a:endParaRPr lang="et-EE" sz="1100" b="1" i="0" u="none" strike="noStrike" kern="1200" noProof="0" dirty="0">
                        <a:solidFill>
                          <a:srgbClr val="000000"/>
                        </a:solidFill>
                        <a:effectLst/>
                        <a:highlight>
                          <a:srgbClr val="FFFF00"/>
                        </a:highlight>
                        <a:latin typeface="Calibri"/>
                      </a:endParaRPr>
                    </a:p>
                    <a:p>
                      <a:pPr lvl="0" algn="l">
                        <a:lnSpc>
                          <a:spcPct val="100000"/>
                        </a:lnSpc>
                        <a:spcBef>
                          <a:spcPts val="0"/>
                        </a:spcBef>
                        <a:spcAft>
                          <a:spcPts val="0"/>
                        </a:spcAft>
                        <a:buNone/>
                      </a:pPr>
                      <a:r>
                        <a:rPr lang="et-EE" sz="1100" b="0" i="0" u="none" strike="noStrike" kern="1200" noProof="0" dirty="0">
                          <a:solidFill>
                            <a:srgbClr val="000000"/>
                          </a:solidFill>
                          <a:effectLst/>
                          <a:latin typeface="Calibri"/>
                        </a:rPr>
                        <a:t>Migreerida vanad digiarhiivi dokumendid </a:t>
                      </a:r>
                      <a:r>
                        <a:rPr lang="et-EE" sz="1100" b="0" i="0" u="none" strike="noStrike" kern="1200" noProof="0" dirty="0" err="1">
                          <a:solidFill>
                            <a:srgbClr val="000000"/>
                          </a:solidFill>
                          <a:effectLst/>
                          <a:latin typeface="Calibri"/>
                        </a:rPr>
                        <a:t>Minukatastrisse</a:t>
                      </a:r>
                      <a:r>
                        <a:rPr lang="et-EE" sz="1100" b="0" i="0" u="none" strike="noStrike" kern="1200" noProof="0" dirty="0">
                          <a:solidFill>
                            <a:srgbClr val="000000"/>
                          </a:solidFill>
                          <a:effectLst/>
                          <a:latin typeface="Calibri"/>
                        </a:rPr>
                        <a:t>. Lahendada erimenetlused (riigipiiri ja halduspiiri, kontrollmõõdistus ja ümberkruntimine).</a:t>
                      </a:r>
                      <a:endParaRPr lang="et-EE" sz="1100" b="1" i="0" u="none" strike="noStrike" kern="1200" noProof="0" dirty="0">
                        <a:solidFill>
                          <a:srgbClr val="000000"/>
                        </a:solidFill>
                        <a:effectLst/>
                        <a:highlight>
                          <a:srgbClr val="FFFF00"/>
                        </a:highlight>
                        <a:latin typeface="Calibri"/>
                      </a:endParaRPr>
                    </a:p>
                    <a:p>
                      <a:pPr lvl="0" algn="l">
                        <a:lnSpc>
                          <a:spcPct val="100000"/>
                        </a:lnSpc>
                        <a:spcBef>
                          <a:spcPts val="0"/>
                        </a:spcBef>
                        <a:spcAft>
                          <a:spcPts val="0"/>
                        </a:spcAft>
                        <a:buNone/>
                      </a:pPr>
                      <a:r>
                        <a:rPr lang="et-EE" sz="1100" b="1" i="0" u="none" strike="noStrike" kern="1200" noProof="0" dirty="0">
                          <a:solidFill>
                            <a:srgbClr val="0000FF"/>
                          </a:solidFill>
                          <a:effectLst/>
                          <a:latin typeface="Calibri"/>
                        </a:rPr>
                        <a:t>1.2 </a:t>
                      </a:r>
                      <a:r>
                        <a:rPr lang="et-EE" sz="1100" b="1" i="0" u="none" strike="noStrike" kern="1200" noProof="0" dirty="0" err="1">
                          <a:solidFill>
                            <a:srgbClr val="0000FF"/>
                          </a:solidFill>
                          <a:effectLst/>
                          <a:latin typeface="Calibri"/>
                        </a:rPr>
                        <a:t>RESi</a:t>
                      </a:r>
                      <a:r>
                        <a:rPr lang="et-EE" sz="1100" b="1" i="0" u="none" strike="noStrike" kern="1200" noProof="0" dirty="0">
                          <a:solidFill>
                            <a:srgbClr val="0000FF"/>
                          </a:solidFill>
                          <a:effectLst/>
                          <a:latin typeface="Calibri"/>
                        </a:rPr>
                        <a:t> lisataotlusega seos</a:t>
                      </a:r>
                      <a:endParaRPr lang="et-EE" i="0" u="none" strike="noStrike" noProof="0" dirty="0">
                        <a:latin typeface="Calibri"/>
                      </a:endParaRPr>
                    </a:p>
                    <a:p>
                      <a:pPr lvl="0" algn="l">
                        <a:lnSpc>
                          <a:spcPct val="100000"/>
                        </a:lnSpc>
                        <a:spcBef>
                          <a:spcPts val="0"/>
                        </a:spcBef>
                        <a:spcAft>
                          <a:spcPts val="0"/>
                        </a:spcAft>
                        <a:buNone/>
                      </a:pPr>
                      <a:r>
                        <a:rPr lang="et-EE" sz="1100" b="1" i="0" u="none" strike="noStrike" kern="1200" noProof="0" dirty="0">
                          <a:solidFill>
                            <a:srgbClr val="0000FF"/>
                          </a:solidFill>
                          <a:effectLst/>
                          <a:latin typeface="Calibri"/>
                        </a:rPr>
                        <a:t>1.3 Mitterahastamise tagajärg</a:t>
                      </a:r>
                      <a:r>
                        <a:rPr lang="et-EE" sz="1100" b="0" i="0" u="none" strike="noStrike" kern="1200" noProof="0" dirty="0">
                          <a:solidFill>
                            <a:srgbClr val="000000"/>
                          </a:solidFill>
                          <a:effectLst/>
                          <a:latin typeface="Calibri"/>
                        </a:rPr>
                        <a:t>: e-Katastri (digiarhiiv, EHAK) teenused on seotud </a:t>
                      </a:r>
                      <a:r>
                        <a:rPr lang="et-EE" sz="1100" b="0" i="0" u="none" strike="noStrike" kern="1200" noProof="0" dirty="0" err="1">
                          <a:solidFill>
                            <a:srgbClr val="000000"/>
                          </a:solidFill>
                          <a:effectLst/>
                          <a:latin typeface="Calibri"/>
                        </a:rPr>
                        <a:t>legacy</a:t>
                      </a:r>
                      <a:r>
                        <a:rPr lang="et-EE" sz="1100" b="0" i="0" u="none" strike="noStrike" kern="1200" noProof="0" dirty="0">
                          <a:solidFill>
                            <a:srgbClr val="000000"/>
                          </a:solidFill>
                          <a:effectLst/>
                          <a:latin typeface="Calibri"/>
                        </a:rPr>
                        <a:t> süsteemidega </a:t>
                      </a:r>
                      <a:r>
                        <a:rPr lang="et-EE" sz="1100" b="0" i="0" u="none" strike="noStrike" kern="1200" noProof="0" dirty="0" err="1">
                          <a:solidFill>
                            <a:srgbClr val="000000"/>
                          </a:solidFill>
                          <a:effectLst/>
                          <a:latin typeface="Calibri"/>
                        </a:rPr>
                        <a:t>oracle</a:t>
                      </a:r>
                      <a:r>
                        <a:rPr lang="et-EE" sz="1100" b="0" i="0" u="none" strike="noStrike" kern="1200" noProof="0" dirty="0">
                          <a:solidFill>
                            <a:srgbClr val="000000"/>
                          </a:solidFill>
                          <a:effectLst/>
                          <a:latin typeface="Calibri"/>
                        </a:rPr>
                        <a:t> baasil, mille toega seotud kulud kokku on aastas ca 600000EUR (sisaldab ka teiste süsteemide kulu). Manuaalne maastikuobjektidega seotud parandus on väga aeglane.</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noProof="0">
                          <a:solidFill>
                            <a:srgbClr val="0000FF"/>
                          </a:solidFill>
                          <a:effectLst/>
                          <a:latin typeface="+mn-lt"/>
                          <a:ea typeface="Calibri"/>
                          <a:cs typeface="Times New Roman"/>
                        </a:rPr>
                        <a:t>1.4  Panustab arengukava suundadesse:</a:t>
                      </a:r>
                    </a:p>
                    <a:p>
                      <a:r>
                        <a:rPr lang="et-EE" sz="1100" b="0" kern="1200" noProof="0">
                          <a:solidFill>
                            <a:schemeClr val="tx1"/>
                          </a:solidFill>
                          <a:effectLst/>
                          <a:latin typeface="+mn-lt"/>
                          <a:ea typeface="Calibri"/>
                          <a:cs typeface="Times New Roman"/>
                        </a:rPr>
                        <a:t>Digiühiskonna arengukava 2030</a:t>
                      </a:r>
                    </a:p>
                    <a:p>
                      <a:pPr marL="171450" indent="-171450">
                        <a:buFont typeface="Arial" panose="020B0604020202020204" pitchFamily="34" charset="0"/>
                        <a:buChar char="•"/>
                      </a:pPr>
                      <a:r>
                        <a:rPr lang="et-EE" sz="1100" b="0" kern="1200" noProof="0">
                          <a:solidFill>
                            <a:schemeClr val="tx1"/>
                          </a:solidFill>
                          <a:effectLst/>
                          <a:latin typeface="+mn-lt"/>
                          <a:ea typeface="Calibri"/>
                          <a:cs typeface="Times New Roman"/>
                        </a:rPr>
                        <a:t>Avalike teenuste juhtimise ja kasutajakesksuse juurutamine.  Arenduse tulemusel on teenused inimkesksed - kujundatud ja osutatud kasutajate ja nende vajaduste ja eelistuste järgi.</a:t>
                      </a:r>
                    </a:p>
                    <a:p>
                      <a:pPr marL="171450" indent="-171450">
                        <a:buFont typeface="Arial" panose="020B0604020202020204" pitchFamily="34" charset="0"/>
                        <a:buChar char="•"/>
                      </a:pPr>
                      <a:r>
                        <a:rPr lang="et-EE" sz="1100" b="0" kern="1200" noProof="0">
                          <a:solidFill>
                            <a:schemeClr val="tx1"/>
                          </a:solidFill>
                          <a:effectLst/>
                          <a:latin typeface="+mn-lt"/>
                          <a:ea typeface="Calibri"/>
                          <a:cs typeface="Times New Roman"/>
                        </a:rPr>
                        <a:t>Andmepõhine riigivalitsemine ja andmete taaskasutus. Avaliku sektori tehtavate otsuste ja analüüside lähteandmed ning arvutuskäik on võimalikult suurel määral avalikustatud.</a:t>
                      </a:r>
                      <a:endParaRPr lang="en-US" sz="1300"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1906489">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a:rPr>
                        <a:t>2. Hetkeolukord</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15000 lihtsat maakorraldustoimingut/a. 2023 a. on arendatud MinuKatastri menetlussüsteem, saab teha lihtsamaid toiminguid. Ca 2000 erimenetlust/a dokumendiregistri alusel.</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Katastris 35 töötajat. Ühe toimingu halduskulu ca 60€ .</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EHAK ja katastri digiarhiiv arendatud üle 15 aasta tagasi. Tegemist legacy süsteemiga, mida saab ülal hoida ainult üks arenduspartner.</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Maakatastriseaduse muudatused (2023 märts jõustunud) kohustavad katastrit parandama ETAK seotud piirimuudatusi.</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2021.a </a:t>
                      </a:r>
                      <a:r>
                        <a:rPr lang="et-EE" sz="1100" b="0">
                          <a:solidFill>
                            <a:schemeClr val="tx1"/>
                          </a:solidFill>
                          <a:effectLst/>
                          <a:latin typeface="+mn-lt"/>
                          <a:ea typeface="Times New Roman" panose="02020603050405020304" pitchFamily="18" charset="0"/>
                          <a:cs typeface="Times New Roman"/>
                          <a:hlinkClick r:id="rId3"/>
                        </a:rPr>
                        <a:t>Katastri ja ETAK sidumise ärianalüüs</a:t>
                      </a:r>
                      <a:r>
                        <a:rPr lang="et-EE" sz="1100" b="0">
                          <a:solidFill>
                            <a:schemeClr val="tx1"/>
                          </a:solidFill>
                          <a:effectLst/>
                          <a:latin typeface="+mn-lt"/>
                          <a:ea typeface="Times New Roman" panose="02020603050405020304" pitchFamily="18" charset="0"/>
                          <a:cs typeface="Times New Roman"/>
                        </a:rPr>
                        <a:t> (SF), sh </a:t>
                      </a:r>
                      <a:r>
                        <a:rPr lang="et-EE" sz="1100" b="0">
                          <a:solidFill>
                            <a:schemeClr val="tx1"/>
                          </a:solidFill>
                          <a:effectLst/>
                          <a:latin typeface="+mn-lt"/>
                          <a:ea typeface="Times New Roman" panose="02020603050405020304" pitchFamily="18" charset="0"/>
                          <a:cs typeface="Times New Roman"/>
                          <a:hlinkClick r:id="rId4"/>
                        </a:rPr>
                        <a:t>kuluanalüüs</a:t>
                      </a:r>
                      <a:r>
                        <a:rPr lang="et-EE" sz="1100" b="0">
                          <a:solidFill>
                            <a:schemeClr val="tx1"/>
                          </a:solidFill>
                          <a:effectLst/>
                          <a:latin typeface="+mn-lt"/>
                          <a:ea typeface="Times New Roman" panose="02020603050405020304" pitchFamily="18" charset="0"/>
                          <a:cs typeface="Times New Roman"/>
                        </a:rPr>
                        <a:t>.</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Seadusest ülesanne: MaaKatS § 16 ; KMK § 11 lg 1; MaaKatS § 19.3</a:t>
                      </a:r>
                      <a:endParaRPr lang="et-EE" sz="1100" b="0" dirty="0">
                        <a:solidFill>
                          <a:schemeClr val="tx1"/>
                        </a:solidFill>
                        <a:effectLst/>
                        <a:latin typeface="+mn-lt"/>
                        <a:ea typeface="Times New Roman" panose="02020603050405020304" pitchFamily="18" charset="0"/>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3. Tulemus </a:t>
                      </a:r>
                      <a:endParaRPr lang="et-EE" sz="1100" b="1" kern="1200" dirty="0">
                        <a:solidFill>
                          <a:srgbClr val="0000FF"/>
                        </a:solidFill>
                        <a:effectLst/>
                        <a:latin typeface="+mn-lt"/>
                        <a:ea typeface="Times New Roman" panose="02020603050405020304" pitchFamily="18" charset="0"/>
                        <a:cs typeface="Times New Roman" panose="02020603050405020304" pitchFamily="18" charset="0"/>
                      </a:endParaRPr>
                    </a:p>
                    <a:p>
                      <a:pPr marL="171450" lvl="0" indent="-171450" algn="l">
                        <a:lnSpc>
                          <a:spcPct val="100000"/>
                        </a:lnSpc>
                        <a:spcBef>
                          <a:spcPts val="0"/>
                        </a:spcBef>
                        <a:spcAft>
                          <a:spcPts val="0"/>
                        </a:spcAft>
                        <a:buFont typeface="Arial"/>
                        <a:buChar char="•"/>
                      </a:pPr>
                      <a:r>
                        <a:rPr lang="et-EE" sz="1100" b="0" i="0" u="none" strike="noStrike" kern="1200" noProof="0" dirty="0">
                          <a:solidFill>
                            <a:srgbClr val="000000"/>
                          </a:solidFill>
                          <a:effectLst/>
                          <a:latin typeface="Calibri"/>
                        </a:rPr>
                        <a:t>ETAK andmed seotud maatüki piiripunktidega.</a:t>
                      </a:r>
                    </a:p>
                    <a:p>
                      <a:pPr marL="171450" lvl="0" indent="-171450" algn="l">
                        <a:lnSpc>
                          <a:spcPct val="100000"/>
                        </a:lnSpc>
                        <a:spcBef>
                          <a:spcPts val="0"/>
                        </a:spcBef>
                        <a:spcAft>
                          <a:spcPts val="0"/>
                        </a:spcAft>
                        <a:buFont typeface="Arial"/>
                        <a:buChar char="•"/>
                      </a:pPr>
                      <a:r>
                        <a:rPr lang="et-EE" sz="1100" b="0" i="0" u="none" strike="noStrike" kern="1200" noProof="0" dirty="0" err="1">
                          <a:solidFill>
                            <a:srgbClr val="000000"/>
                          </a:solidFill>
                          <a:effectLst/>
                          <a:latin typeface="Calibri"/>
                        </a:rPr>
                        <a:t>MinuKatastris</a:t>
                      </a:r>
                      <a:r>
                        <a:rPr lang="et-EE" sz="1100" b="0" i="0" u="none" strike="noStrike" kern="1200" noProof="0" dirty="0">
                          <a:solidFill>
                            <a:srgbClr val="000000"/>
                          </a:solidFill>
                          <a:effectLst/>
                          <a:latin typeface="Calibri"/>
                        </a:rPr>
                        <a:t> toimivad ETAK MTOP automaatmenetlused.</a:t>
                      </a:r>
                      <a:endParaRPr lang="et-EE" b="0" i="0" u="none" strike="noStrike" noProof="0" dirty="0">
                        <a:solidFill>
                          <a:srgbClr val="000000"/>
                        </a:solidFill>
                        <a:latin typeface="Calibri"/>
                      </a:endParaRPr>
                    </a:p>
                    <a:p>
                      <a:pPr marL="171450" lvl="0" indent="-171450" algn="l">
                        <a:lnSpc>
                          <a:spcPct val="100000"/>
                        </a:lnSpc>
                        <a:spcBef>
                          <a:spcPts val="0"/>
                        </a:spcBef>
                        <a:spcAft>
                          <a:spcPts val="0"/>
                        </a:spcAft>
                        <a:buFont typeface="Arial"/>
                        <a:buChar char="•"/>
                      </a:pPr>
                      <a:r>
                        <a:rPr lang="et-EE" sz="1100" b="0" i="0" u="none" strike="noStrike" kern="1200" noProof="0" dirty="0">
                          <a:solidFill>
                            <a:srgbClr val="000000"/>
                          </a:solidFill>
                          <a:effectLst/>
                          <a:latin typeface="Calibri"/>
                        </a:rPr>
                        <a:t>Olemasolevad digidokumendid integreeritud </a:t>
                      </a:r>
                      <a:r>
                        <a:rPr lang="et-EE" sz="1100" b="0" i="0" u="none" strike="noStrike" kern="1200" noProof="0" dirty="0" err="1">
                          <a:solidFill>
                            <a:srgbClr val="000000"/>
                          </a:solidFill>
                          <a:effectLst/>
                          <a:latin typeface="Calibri"/>
                        </a:rPr>
                        <a:t>MinuKatastrisse</a:t>
                      </a:r>
                      <a:r>
                        <a:rPr lang="et-EE" sz="1100" b="0" i="0" u="none" strike="noStrike" kern="1200" noProof="0" dirty="0">
                          <a:solidFill>
                            <a:srgbClr val="000000"/>
                          </a:solidFill>
                          <a:effectLst/>
                          <a:latin typeface="Calibri"/>
                        </a:rPr>
                        <a:t>.</a:t>
                      </a:r>
                      <a:endParaRPr lang="et-EE" b="0" i="0" u="none" strike="noStrike" noProof="0" dirty="0">
                        <a:solidFill>
                          <a:srgbClr val="000000"/>
                        </a:solidFill>
                        <a:latin typeface="Calibri"/>
                      </a:endParaRPr>
                    </a:p>
                    <a:p>
                      <a:pPr marL="171450" lvl="0" indent="-171450" algn="l">
                        <a:lnSpc>
                          <a:spcPct val="100000"/>
                        </a:lnSpc>
                        <a:spcBef>
                          <a:spcPts val="0"/>
                        </a:spcBef>
                        <a:spcAft>
                          <a:spcPts val="0"/>
                        </a:spcAft>
                        <a:buFont typeface="Arial"/>
                        <a:buChar char="•"/>
                      </a:pPr>
                      <a:r>
                        <a:rPr lang="et-EE" sz="1100" b="0" i="0" u="none" strike="noStrike" kern="1200" noProof="0" dirty="0">
                          <a:solidFill>
                            <a:srgbClr val="000000"/>
                          </a:solidFill>
                          <a:effectLst/>
                          <a:latin typeface="Calibri"/>
                        </a:rPr>
                        <a:t>Riigipiiri ja EHAK piiri menetlemine on süsteemne sh AKS-is.</a:t>
                      </a:r>
                      <a:endParaRPr lang="et-EE" b="0" i="0" u="none" strike="noStrike" noProof="0" dirty="0">
                        <a:solidFill>
                          <a:srgbClr val="000000"/>
                        </a:solidFill>
                        <a:latin typeface="Calibri"/>
                      </a:endParaRPr>
                    </a:p>
                    <a:p>
                      <a:pPr marL="171450" lvl="0" indent="-171450" algn="l">
                        <a:lnSpc>
                          <a:spcPct val="100000"/>
                        </a:lnSpc>
                        <a:spcBef>
                          <a:spcPts val="0"/>
                        </a:spcBef>
                        <a:spcAft>
                          <a:spcPts val="0"/>
                        </a:spcAft>
                        <a:buFont typeface="Arial"/>
                        <a:buChar char="•"/>
                      </a:pPr>
                      <a:r>
                        <a:rPr lang="et-EE" sz="1100" b="0" i="0" u="none" strike="noStrike" kern="1200" noProof="0" dirty="0">
                          <a:solidFill>
                            <a:srgbClr val="000000"/>
                          </a:solidFill>
                          <a:effectLst/>
                          <a:latin typeface="Calibri"/>
                        </a:rPr>
                        <a:t>Toimivad 3D omandi menetlustoimingute e-teenused.</a:t>
                      </a:r>
                      <a:endParaRPr lang="et-EE" dirty="0"/>
                    </a:p>
                    <a:p>
                      <a:pPr marL="171450" lvl="0" indent="-171450" algn="l" defTabSz="914400">
                        <a:lnSpc>
                          <a:spcPct val="100000"/>
                        </a:lnSpc>
                        <a:spcBef>
                          <a:spcPts val="0"/>
                        </a:spcBef>
                        <a:spcAft>
                          <a:spcPts val="0"/>
                        </a:spcAft>
                        <a:buFont typeface="Arial"/>
                        <a:buChar char="•"/>
                        <a:tabLst/>
                        <a:defRPr/>
                      </a:pPr>
                      <a:r>
                        <a:rPr lang="et-EE" sz="1100" b="0" i="0" u="none" strike="noStrike" kern="1200" noProof="0" dirty="0">
                          <a:solidFill>
                            <a:srgbClr val="000000"/>
                          </a:solidFill>
                          <a:effectLst/>
                          <a:latin typeface="Calibri"/>
                        </a:rPr>
                        <a:t>Lahendatud on hinnanguliselt 2000 erimenetlust aastas, mida saab läbi viia e-teenusena.</a:t>
                      </a:r>
                      <a:endParaRPr lang="et-EE" b="0" i="0" u="none" strike="noStrike" noProof="0" dirty="0">
                        <a:solidFill>
                          <a:srgbClr val="000000"/>
                        </a:solidFill>
                        <a:latin typeface="Calibri"/>
                      </a:endParaRPr>
                    </a:p>
                    <a:p>
                      <a:pPr marL="171450" lvl="0" indent="-171450" algn="l">
                        <a:lnSpc>
                          <a:spcPct val="100000"/>
                        </a:lnSpc>
                        <a:spcBef>
                          <a:spcPts val="0"/>
                        </a:spcBef>
                        <a:spcAft>
                          <a:spcPts val="0"/>
                        </a:spcAft>
                        <a:buFont typeface="Arial"/>
                        <a:buChar char="•"/>
                      </a:pPr>
                      <a:r>
                        <a:rPr lang="et-EE" sz="1100" b="0" i="0" u="none" strike="noStrike" kern="1200" noProof="0" dirty="0">
                          <a:solidFill>
                            <a:srgbClr val="000000"/>
                          </a:solidFill>
                          <a:effectLst/>
                          <a:latin typeface="Calibri"/>
                        </a:rPr>
                        <a:t>Loodud avatud koodiga mikroteenustel põhinev arhitektuur, 3D ruumiandmete kasutamise ja edasiarenduse võimalusega.</a:t>
                      </a:r>
                      <a:endParaRPr lang="et-EE" b="0" i="0" u="none" strike="noStrike" noProof="0" dirty="0">
                        <a:solidFill>
                          <a:srgbClr val="000000"/>
                        </a:solidFill>
                        <a:latin typeface="Calibri"/>
                      </a:endParaRPr>
                    </a:p>
                    <a:p>
                      <a:pPr marL="171450" indent="-171450" defTabSz="914400">
                        <a:lnSpc>
                          <a:spcPct val="107000"/>
                        </a:lnSpc>
                        <a:spcAft>
                          <a:spcPts val="0"/>
                        </a:spcAft>
                        <a:buFont typeface="Arial" panose="020B0604020202020204" pitchFamily="34" charset="0"/>
                        <a:buChar char="•"/>
                        <a:tabLst/>
                        <a:defRPr/>
                      </a:pPr>
                      <a:endParaRPr lang="et-EE" sz="1100" kern="120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4. Mõju </a:t>
                      </a:r>
                      <a:r>
                        <a:rPr lang="et-EE" sz="1100" kern="1200" dirty="0">
                          <a:solidFill>
                            <a:srgbClr val="0000FF"/>
                          </a:solidFill>
                          <a:effectLst/>
                          <a:latin typeface="+mn-lt"/>
                          <a:ea typeface="Times New Roman" panose="02020603050405020304" pitchFamily="18" charset="0"/>
                          <a:cs typeface="Times New Roman"/>
                        </a:rPr>
                        <a:t>(saavutatav peale RES IKT rakendumist/arendusprojekti lõppu ehk kuni 5 aasta jooksul)</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Tasuvus- ja sotsiaalmajanduslik analüüs </a:t>
                      </a:r>
                      <a:r>
                        <a:rPr lang="et-EE" sz="1100" kern="1200" dirty="0">
                          <a:solidFill>
                            <a:schemeClr val="tx1"/>
                          </a:solidFill>
                          <a:effectLst/>
                          <a:latin typeface="+mn-lt"/>
                          <a:ea typeface="Calibri"/>
                          <a:cs typeface="Times New Roman"/>
                          <a:hlinkClick r:id="rId3"/>
                        </a:rPr>
                        <a:t>2021. a. ärianalüüsis</a:t>
                      </a:r>
                      <a:r>
                        <a:rPr lang="et-EE" sz="1100" kern="1200" dirty="0">
                          <a:solidFill>
                            <a:schemeClr val="tx1"/>
                          </a:solidFill>
                          <a:effectLst/>
                          <a:latin typeface="+mn-lt"/>
                          <a:ea typeface="Calibri"/>
                          <a:cs typeface="Times New Roman"/>
                        </a:rPr>
                        <a:t>.</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Vähem tööjõudu - mitmeid erimenetlusi on võimalik läbi viia automaatse menetluse vormis. Katastritoimingutelt halduskulu vähenemine </a:t>
                      </a:r>
                      <a:r>
                        <a:rPr lang="et-EE" sz="1100" b="1" kern="1200" dirty="0">
                          <a:solidFill>
                            <a:schemeClr val="tx1"/>
                          </a:solidFill>
                          <a:effectLst/>
                          <a:latin typeface="+mn-lt"/>
                          <a:ea typeface="Calibri"/>
                          <a:cs typeface="Times New Roman"/>
                        </a:rPr>
                        <a:t>ca 10%.</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Automaatmenetlustega kogutud andmed on avatud avaandmetena  teenustes ja on ruumiandmete seosega ning võimaldavad läbi viia ruumianalüüse.</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Digiarhiivi kõik säilikud on ristkasutatavad kõigis maakorralduse ja katastrimõõdistamise toimingutest.</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1891335">
                <a:tc>
                  <a:txBody>
                    <a:bodyPr/>
                    <a:lstStyle/>
                    <a:p>
                      <a:pPr indent="71755">
                        <a:lnSpc>
                          <a:spcPct val="107000"/>
                        </a:lnSpc>
                        <a:spcAft>
                          <a:spcPts val="0"/>
                        </a:spcAft>
                      </a:pPr>
                      <a:r>
                        <a:rPr lang="et-EE" sz="1100" b="1" kern="1200">
                          <a:solidFill>
                            <a:srgbClr val="0000FF"/>
                          </a:solidFill>
                          <a:effectLst/>
                          <a:latin typeface="+mn-lt"/>
                          <a:ea typeface="Calibri"/>
                          <a:cs typeface="Times New Roman"/>
                        </a:rPr>
                        <a:t>5</a:t>
                      </a:r>
                      <a:r>
                        <a:rPr lang="et-EE" sz="1100" b="1" kern="1200" noProof="0">
                          <a:solidFill>
                            <a:srgbClr val="0000FF"/>
                          </a:solidFill>
                          <a:effectLst/>
                          <a:latin typeface="+mn-lt"/>
                          <a:ea typeface="Calibri"/>
                          <a:cs typeface="Times New Roman"/>
                        </a:rPr>
                        <a:t>. Peamised ressursid </a:t>
                      </a:r>
                      <a:endParaRPr lang="et-EE" sz="1100" kern="1200" noProof="0">
                        <a:solidFill>
                          <a:srgbClr val="0000FF"/>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100">
                          <a:solidFill>
                            <a:schemeClr val="tx1"/>
                          </a:solidFill>
                          <a:effectLst/>
                          <a:latin typeface="+mn-lt"/>
                          <a:ea typeface="Calibri"/>
                          <a:cs typeface="Times New Roman"/>
                        </a:rPr>
                        <a:t>Projektimeeskonda kuuluvad: </a:t>
                      </a:r>
                      <a:br>
                        <a:rPr lang="en-GB" sz="1100">
                          <a:solidFill>
                            <a:srgbClr val="000000"/>
                          </a:solidFill>
                          <a:effectLst/>
                          <a:latin typeface="+mn-lt"/>
                          <a:ea typeface="Calibri"/>
                          <a:cs typeface="Times New Roman"/>
                        </a:rPr>
                      </a:br>
                      <a:r>
                        <a:rPr lang="en-GB" sz="1100">
                          <a:solidFill>
                            <a:schemeClr val="tx1"/>
                          </a:solidFill>
                          <a:effectLst/>
                          <a:latin typeface="+mn-lt"/>
                          <a:ea typeface="Calibri"/>
                          <a:cs typeface="Times New Roman"/>
                        </a:rPr>
                        <a:t>Maa-amet: katastri tooteomanik, </a:t>
                      </a:r>
                      <a:r>
                        <a:rPr lang="et-EE" sz="1100">
                          <a:solidFill>
                            <a:schemeClr val="tx1"/>
                          </a:solidFill>
                          <a:effectLst/>
                          <a:latin typeface="+mn-lt"/>
                          <a:ea typeface="Calibri"/>
                          <a:cs typeface="Times New Roman"/>
                        </a:rPr>
                        <a:t>peakasutaja</a:t>
                      </a:r>
                      <a:r>
                        <a:rPr lang="en-GB" sz="1100">
                          <a:solidFill>
                            <a:schemeClr val="tx1"/>
                          </a:solidFill>
                          <a:effectLst/>
                          <a:latin typeface="+mn-lt"/>
                          <a:ea typeface="Calibri"/>
                          <a:cs typeface="Times New Roman"/>
                        </a:rPr>
                        <a:t>, </a:t>
                      </a:r>
                      <a:r>
                        <a:rPr lang="et-EE" sz="1100">
                          <a:solidFill>
                            <a:schemeClr val="tx1"/>
                          </a:solidFill>
                          <a:effectLst/>
                          <a:latin typeface="+mn-lt"/>
                          <a:ea typeface="Calibri"/>
                          <a:cs typeface="Times New Roman"/>
                        </a:rPr>
                        <a:t>andmeanalüütik, </a:t>
                      </a:r>
                      <a:r>
                        <a:rPr lang="en-GB" sz="1100">
                          <a:solidFill>
                            <a:schemeClr val="tx1"/>
                          </a:solidFill>
                          <a:effectLst/>
                          <a:latin typeface="+mn-lt"/>
                          <a:ea typeface="Calibri"/>
                          <a:cs typeface="Times New Roman"/>
                        </a:rPr>
                        <a:t>õigusnõunik, katastri spetsialist; </a:t>
                      </a:r>
                      <a:endParaRPr lang="et-EE" sz="1100">
                        <a:solidFill>
                          <a:schemeClr val="tx1"/>
                        </a:solidFill>
                        <a:effectLst/>
                        <a:latin typeface="+mn-lt"/>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t-EE" sz="1100" kern="1200">
                          <a:solidFill>
                            <a:schemeClr val="tx1"/>
                          </a:solidFill>
                          <a:effectLst/>
                          <a:latin typeface="+mn-lt"/>
                          <a:ea typeface="Calibri"/>
                          <a:cs typeface="Times New Roman"/>
                        </a:rPr>
                        <a:t>Luuakse töökoht: 1 ärianalüütik;</a:t>
                      </a:r>
                      <a:br>
                        <a:rPr lang="en-GB" sz="1100">
                          <a:solidFill>
                            <a:srgbClr val="000000"/>
                          </a:solidFill>
                          <a:effectLst/>
                          <a:latin typeface="+mn-lt"/>
                          <a:ea typeface="Calibri"/>
                          <a:cs typeface="Times New Roman"/>
                        </a:rPr>
                      </a:br>
                      <a:r>
                        <a:rPr lang="en-GB" sz="1100">
                          <a:solidFill>
                            <a:schemeClr val="tx1"/>
                          </a:solidFill>
                          <a:effectLst/>
                          <a:latin typeface="+mn-lt"/>
                          <a:ea typeface="Calibri"/>
                          <a:cs typeface="Times New Roman"/>
                        </a:rPr>
                        <a:t>K</a:t>
                      </a:r>
                      <a:r>
                        <a:rPr lang="et-EE" sz="1100">
                          <a:solidFill>
                            <a:schemeClr val="tx1"/>
                          </a:solidFill>
                          <a:effectLst/>
                          <a:latin typeface="+mn-lt"/>
                          <a:ea typeface="Calibri"/>
                          <a:cs typeface="Times New Roman"/>
                        </a:rPr>
                        <a:t>e</a:t>
                      </a:r>
                      <a:r>
                        <a:rPr lang="en-GB" sz="1100">
                          <a:solidFill>
                            <a:schemeClr val="tx1"/>
                          </a:solidFill>
                          <a:effectLst/>
                          <a:latin typeface="+mn-lt"/>
                          <a:ea typeface="Calibri"/>
                          <a:cs typeface="Times New Roman"/>
                        </a:rPr>
                        <a:t>MIT: </a:t>
                      </a:r>
                      <a:r>
                        <a:rPr lang="et-EE" sz="1100">
                          <a:solidFill>
                            <a:schemeClr val="tx1"/>
                          </a:solidFill>
                          <a:effectLst/>
                          <a:latin typeface="+mn-lt"/>
                          <a:ea typeface="Calibri"/>
                          <a:cs typeface="Times New Roman"/>
                        </a:rPr>
                        <a:t>IT </a:t>
                      </a:r>
                      <a:r>
                        <a:rPr lang="en-GB" sz="1100">
                          <a:solidFill>
                            <a:schemeClr val="tx1"/>
                          </a:solidFill>
                          <a:effectLst/>
                          <a:latin typeface="+mn-lt"/>
                          <a:ea typeface="Calibri"/>
                          <a:cs typeface="Times New Roman"/>
                        </a:rPr>
                        <a:t>projektijuht</a:t>
                      </a:r>
                      <a:r>
                        <a:rPr lang="et-EE" sz="1100">
                          <a:solidFill>
                            <a:schemeClr val="tx1"/>
                          </a:solidFill>
                          <a:effectLst/>
                          <a:latin typeface="+mn-lt"/>
                          <a:ea typeface="Calibri"/>
                          <a:cs typeface="Times New Roman"/>
                        </a:rPr>
                        <a:t> </a:t>
                      </a:r>
                      <a:r>
                        <a:rPr lang="en-GB" sz="1100">
                          <a:solidFill>
                            <a:schemeClr val="tx1"/>
                          </a:solidFill>
                          <a:effectLst/>
                          <a:latin typeface="+mn-lt"/>
                          <a:ea typeface="Calibri"/>
                          <a:cs typeface="Times New Roman"/>
                        </a:rPr>
                        <a:t>/ agile lead;</a:t>
                      </a:r>
                      <a:br>
                        <a:rPr lang="en-GB" sz="1100">
                          <a:solidFill>
                            <a:srgbClr val="000000"/>
                          </a:solidFill>
                          <a:effectLst/>
                          <a:latin typeface="+mn-lt"/>
                          <a:ea typeface="Calibri"/>
                          <a:cs typeface="Times New Roman"/>
                        </a:rPr>
                      </a:br>
                      <a:r>
                        <a:rPr lang="en-GB" sz="1100">
                          <a:solidFill>
                            <a:schemeClr val="tx1"/>
                          </a:solidFill>
                          <a:effectLst/>
                          <a:latin typeface="+mn-lt"/>
                          <a:ea typeface="Calibri"/>
                          <a:cs typeface="Times New Roman"/>
                        </a:rPr>
                        <a:t>Hangitav ressurss: </a:t>
                      </a:r>
                      <a:r>
                        <a:rPr lang="et-EE" sz="1100">
                          <a:solidFill>
                            <a:schemeClr val="tx1"/>
                          </a:solidFill>
                          <a:effectLst/>
                          <a:latin typeface="+mn-lt"/>
                          <a:ea typeface="Calibri"/>
                          <a:cs typeface="Times New Roman"/>
                        </a:rPr>
                        <a:t>3-5 </a:t>
                      </a:r>
                      <a:r>
                        <a:rPr lang="en-GB" sz="1100">
                          <a:solidFill>
                            <a:schemeClr val="tx1"/>
                          </a:solidFill>
                          <a:effectLst/>
                          <a:latin typeface="+mn-lt"/>
                          <a:ea typeface="Calibri"/>
                          <a:cs typeface="Times New Roman"/>
                        </a:rPr>
                        <a:t>arendaja</a:t>
                      </a:r>
                      <a:r>
                        <a:rPr lang="et-EE" sz="1100">
                          <a:solidFill>
                            <a:schemeClr val="tx1"/>
                          </a:solidFill>
                          <a:effectLst/>
                          <a:latin typeface="+mn-lt"/>
                          <a:ea typeface="Calibri"/>
                          <a:cs typeface="Times New Roman"/>
                        </a:rPr>
                        <a:t>t, 3 GIS eksperti</a:t>
                      </a:r>
                      <a:r>
                        <a:rPr lang="en-GB" sz="1100">
                          <a:solidFill>
                            <a:schemeClr val="tx1"/>
                          </a:solidFill>
                          <a:effectLst/>
                          <a:latin typeface="+mn-lt"/>
                          <a:ea typeface="Calibri"/>
                          <a:cs typeface="Times New Roman"/>
                        </a:rPr>
                        <a:t>;</a:t>
                      </a:r>
                    </a:p>
                    <a:p>
                      <a:pPr marL="171450" indent="-171450">
                        <a:lnSpc>
                          <a:spcPct val="107000"/>
                        </a:lnSpc>
                        <a:spcAft>
                          <a:spcPts val="0"/>
                        </a:spcAft>
                        <a:buFont typeface="Arial" panose="020B0604020202020204" pitchFamily="34" charset="0"/>
                        <a:buChar char="•"/>
                      </a:pPr>
                      <a:endParaRPr lang="et-EE" sz="1100" noProof="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6. Tegevused, ajakava, eelarve 2,89M /18 kuud 710 000 €</a:t>
                      </a:r>
                    </a:p>
                    <a:p>
                      <a:pPr marL="0" lvl="0" indent="0" algn="l">
                        <a:lnSpc>
                          <a:spcPct val="107000"/>
                        </a:lnSpc>
                        <a:buNone/>
                      </a:pPr>
                      <a:r>
                        <a:rPr lang="et-EE" sz="1100" b="1" i="0" u="none" strike="noStrike" kern="1200" baseline="0" noProof="0">
                          <a:solidFill>
                            <a:srgbClr val="000000"/>
                          </a:solidFill>
                          <a:effectLst/>
                          <a:latin typeface="Calibri"/>
                        </a:rPr>
                        <a:t>2024</a:t>
                      </a:r>
                      <a:r>
                        <a:rPr lang="et-EE" sz="1100" b="0" i="0" u="none" strike="noStrike" kern="1200" baseline="0" noProof="0">
                          <a:solidFill>
                            <a:srgbClr val="000000"/>
                          </a:solidFill>
                          <a:effectLst/>
                          <a:latin typeface="Calibri"/>
                        </a:rPr>
                        <a:t> pooleliolevad arendused </a:t>
                      </a:r>
                      <a:r>
                        <a:rPr lang="et-EE" sz="1100" b="0" i="0" u="none" strike="noStrike" kern="1200" baseline="0" noProof="0">
                          <a:solidFill>
                            <a:schemeClr val="tx1"/>
                          </a:solidFill>
                          <a:effectLst/>
                          <a:latin typeface="+mn-lt"/>
                        </a:rPr>
                        <a:t>157k ORF ja 185k B olemas</a:t>
                      </a:r>
                      <a:endParaRPr lang="et-EE" b="0">
                        <a:solidFill>
                          <a:schemeClr val="tx1"/>
                        </a:solidFill>
                      </a:endParaRPr>
                    </a:p>
                    <a:p>
                      <a:pPr marL="0" lvl="0" indent="0" algn="l">
                        <a:lnSpc>
                          <a:spcPct val="107000"/>
                        </a:lnSpc>
                        <a:buNone/>
                      </a:pPr>
                      <a:r>
                        <a:rPr lang="et-EE" sz="1100" b="1" i="0" u="none" strike="noStrike" kern="1200" baseline="0" noProof="0">
                          <a:solidFill>
                            <a:srgbClr val="000000"/>
                          </a:solidFill>
                          <a:effectLst/>
                          <a:latin typeface="Calibri"/>
                        </a:rPr>
                        <a:t>2024/25:</a:t>
                      </a:r>
                      <a:r>
                        <a:rPr lang="et-EE" sz="1100" b="0" i="0" u="none" strike="noStrike" kern="1200" baseline="0" noProof="0">
                          <a:solidFill>
                            <a:srgbClr val="000000"/>
                          </a:solidFill>
                          <a:effectLst/>
                          <a:latin typeface="Calibri"/>
                        </a:rPr>
                        <a:t> Digidokumentide migreerimine, </a:t>
                      </a:r>
                      <a:r>
                        <a:rPr lang="et-EE" sz="1100" b="0" i="0" u="none" strike="noStrike" kern="1200" baseline="0" noProof="0">
                          <a:solidFill>
                            <a:srgbClr val="0000FF"/>
                          </a:solidFill>
                          <a:effectLst/>
                          <a:latin typeface="Calibri"/>
                        </a:rPr>
                        <a:t>40 000 € SF</a:t>
                      </a:r>
                      <a:endParaRPr lang="et-EE">
                        <a:solidFill>
                          <a:srgbClr val="0000FF"/>
                        </a:solidFill>
                      </a:endParaRPr>
                    </a:p>
                    <a:p>
                      <a:pPr marL="0" lvl="0" indent="0" algn="l">
                        <a:lnSpc>
                          <a:spcPct val="107000"/>
                        </a:lnSpc>
                        <a:buNone/>
                      </a:pPr>
                      <a:r>
                        <a:rPr lang="et-EE" sz="1100" b="0" i="0" u="none" strike="noStrike" kern="1200" baseline="0" noProof="0">
                          <a:solidFill>
                            <a:srgbClr val="000000"/>
                          </a:solidFill>
                          <a:effectLst/>
                          <a:latin typeface="Calibri"/>
                        </a:rPr>
                        <a:t>ETAK-i MTP piiriseosed, automaatmen, teavitus (+ </a:t>
                      </a:r>
                      <a:r>
                        <a:rPr lang="et-EE" sz="1100" b="0" i="0" u="none" strike="noStrike" kern="1200" baseline="0" noProof="0">
                          <a:solidFill>
                            <a:srgbClr val="0000FF"/>
                          </a:solidFill>
                          <a:effectLst/>
                          <a:latin typeface="Calibri"/>
                        </a:rPr>
                        <a:t>1 ärianalüütik</a:t>
                      </a:r>
                      <a:r>
                        <a:rPr lang="et-EE" sz="1100" b="0" i="0" u="none" strike="noStrike" kern="1200" baseline="0" noProof="0">
                          <a:solidFill>
                            <a:srgbClr val="000000"/>
                          </a:solidFill>
                          <a:effectLst/>
                          <a:latin typeface="Calibri"/>
                        </a:rPr>
                        <a:t> tööjõukulu 55 000 €) </a:t>
                      </a:r>
                      <a:r>
                        <a:rPr lang="et-EE" sz="1100" b="0" i="0" u="none" strike="noStrike" kern="1200" baseline="0" noProof="0">
                          <a:solidFill>
                            <a:srgbClr val="0000FF"/>
                          </a:solidFill>
                          <a:effectLst/>
                          <a:latin typeface="Calibri"/>
                        </a:rPr>
                        <a:t>670 000 € SF</a:t>
                      </a:r>
                      <a:endParaRPr lang="et-EE" sz="1100" b="0" i="0" u="none" strike="noStrike" kern="1200" baseline="0" noProof="0">
                        <a:solidFill>
                          <a:srgbClr val="000000"/>
                        </a:solidFill>
                        <a:effectLst/>
                        <a:latin typeface="Calibri"/>
                      </a:endParaRPr>
                    </a:p>
                    <a:p>
                      <a:pPr marL="0" lvl="0" indent="0" algn="l">
                        <a:lnSpc>
                          <a:spcPct val="107000"/>
                        </a:lnSpc>
                        <a:buNone/>
                      </a:pPr>
                      <a:r>
                        <a:rPr lang="et-EE" sz="1100" b="1" i="0" u="none" strike="noStrike" kern="1200" baseline="0" noProof="0">
                          <a:solidFill>
                            <a:srgbClr val="000000"/>
                          </a:solidFill>
                          <a:effectLst/>
                          <a:latin typeface="Calibri"/>
                        </a:rPr>
                        <a:t>2026-2029: </a:t>
                      </a:r>
                      <a:r>
                        <a:rPr lang="et-EE" sz="1100" b="1" i="0" u="none" strike="noStrike" kern="1200" baseline="0" noProof="0">
                          <a:solidFill>
                            <a:schemeClr val="tx1"/>
                          </a:solidFill>
                          <a:effectLst/>
                          <a:latin typeface="Calibri"/>
                        </a:rPr>
                        <a:t>MTP ärianalüüs </a:t>
                      </a:r>
                      <a:r>
                        <a:rPr lang="et-EE" sz="1100" b="0" i="0" u="none" strike="noStrike" kern="1200" baseline="0" noProof="0">
                          <a:solidFill>
                            <a:schemeClr val="tx1"/>
                          </a:solidFill>
                          <a:effectLst/>
                          <a:latin typeface="Calibri"/>
                        </a:rPr>
                        <a:t>(sh 3D) ja arendused, 1,08 M € SF</a:t>
                      </a:r>
                      <a:endParaRPr lang="et-EE"/>
                    </a:p>
                    <a:p>
                      <a:pPr marL="0" lvl="0" indent="0" algn="l">
                        <a:lnSpc>
                          <a:spcPct val="107000"/>
                        </a:lnSpc>
                        <a:buNone/>
                      </a:pPr>
                      <a:r>
                        <a:rPr lang="et-EE" sz="1100" b="0" i="0" u="none" strike="noStrike" kern="1200" baseline="0" noProof="0">
                          <a:solidFill>
                            <a:srgbClr val="000000"/>
                          </a:solidFill>
                          <a:effectLst/>
                          <a:latin typeface="Calibri"/>
                        </a:rPr>
                        <a:t>Eritoimingud: Kontrollmõõdistamine, ümberkruntimine EHAK, Riigipiiri ha</a:t>
                      </a:r>
                      <a:r>
                        <a:rPr lang="et-EE" sz="1100" b="0" i="0" u="none" strike="noStrike" kern="1200" baseline="0" noProof="0">
                          <a:solidFill>
                            <a:schemeClr val="tx1"/>
                          </a:solidFill>
                          <a:effectLst/>
                          <a:latin typeface="Calibri"/>
                        </a:rPr>
                        <a:t>ldus (sh AKS-is), 500 000 € SF</a:t>
                      </a:r>
                      <a:endParaRPr lang="et-EE"/>
                    </a:p>
                    <a:p>
                      <a:pPr marL="171450" lvl="0" indent="-171450" algn="l">
                        <a:lnSpc>
                          <a:spcPct val="107000"/>
                        </a:lnSpc>
                        <a:buFont typeface="Arial"/>
                        <a:buChar char="•"/>
                      </a:pPr>
                      <a:r>
                        <a:rPr lang="et-EE" sz="1100" b="0" i="0" u="none" strike="noStrike" kern="1200" baseline="0" noProof="0">
                          <a:solidFill>
                            <a:schemeClr val="tx1"/>
                          </a:solidFill>
                          <a:effectLst/>
                          <a:latin typeface="Calibri"/>
                        </a:rPr>
                        <a:t>ETAK-i arendus kü piiri jälgimine, 210 000 € SF</a:t>
                      </a:r>
                      <a:endParaRPr lang="et-EE">
                        <a:solidFill>
                          <a:schemeClr val="tx1"/>
                        </a:solidFill>
                      </a:endParaRPr>
                    </a:p>
                    <a:p>
                      <a:pPr marL="171450" lvl="0" indent="-171450" algn="l">
                        <a:lnSpc>
                          <a:spcPct val="107000"/>
                        </a:lnSpc>
                        <a:buFont typeface="Arial"/>
                        <a:buChar char="•"/>
                      </a:pPr>
                      <a:r>
                        <a:rPr lang="et-EE" sz="1100" b="0" i="0" u="none" strike="noStrike" kern="1200" baseline="0" noProof="0">
                          <a:solidFill>
                            <a:schemeClr val="tx1"/>
                          </a:solidFill>
                          <a:effectLst/>
                          <a:latin typeface="Calibri"/>
                        </a:rPr>
                        <a:t>Digiarhiivi ärianalüüs, 50 000 € SF</a:t>
                      </a:r>
                    </a:p>
                    <a:p>
                      <a:pPr marL="0" lvl="0" indent="0" algn="l">
                        <a:lnSpc>
                          <a:spcPct val="107000"/>
                        </a:lnSpc>
                        <a:buNone/>
                      </a:pPr>
                      <a:r>
                        <a:rPr lang="et-EE" sz="1000" b="1" i="0" u="none" strike="noStrike" kern="1200" baseline="0" noProof="0">
                          <a:solidFill>
                            <a:schemeClr val="tx1"/>
                          </a:solidFill>
                          <a:effectLst/>
                          <a:latin typeface="Calibri"/>
                        </a:rPr>
                        <a:t>2024-2029</a:t>
                      </a:r>
                      <a:r>
                        <a:rPr lang="et-EE" sz="1000" b="0" i="0" u="none" strike="noStrike" kern="1200" baseline="0" noProof="0">
                          <a:solidFill>
                            <a:schemeClr val="tx1"/>
                          </a:solidFill>
                          <a:effectLst/>
                          <a:latin typeface="Calibri"/>
                        </a:rPr>
                        <a:t> kokku</a:t>
                      </a:r>
                      <a:r>
                        <a:rPr lang="et-EE" sz="1000" b="1" i="0" u="none" strike="noStrike" kern="1200" baseline="0" noProof="0">
                          <a:solidFill>
                            <a:schemeClr val="tx1"/>
                          </a:solidFill>
                          <a:effectLst/>
                          <a:latin typeface="Calibri"/>
                        </a:rPr>
                        <a:t> 2,89M € (olemas 0,342)</a:t>
                      </a:r>
                      <a:r>
                        <a:rPr lang="et-EE" sz="1000" b="0" i="0" u="none" strike="noStrike" kern="1200" baseline="0" noProof="0">
                          <a:solidFill>
                            <a:schemeClr val="tx1"/>
                          </a:solidFill>
                          <a:effectLst/>
                          <a:latin typeface="Calibri"/>
                        </a:rPr>
                        <a:t> / </a:t>
                      </a:r>
                      <a:r>
                        <a:rPr lang="et-EE" sz="1000" b="0" i="0" u="none" strike="noStrike" kern="1200" baseline="0" noProof="0">
                          <a:solidFill>
                            <a:srgbClr val="0000FF"/>
                          </a:solidFill>
                          <a:effectLst/>
                          <a:latin typeface="Calibri"/>
                        </a:rPr>
                        <a:t>18 kuu taotlus</a:t>
                      </a:r>
                      <a:r>
                        <a:rPr lang="et-EE" sz="1000" b="1" i="0" u="none" strike="noStrike" kern="1200" baseline="0" noProof="0">
                          <a:solidFill>
                            <a:srgbClr val="0000FF"/>
                          </a:solidFill>
                          <a:effectLst/>
                          <a:latin typeface="Calibri"/>
                        </a:rPr>
                        <a:t> 0,71M€ SF</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7. Arendusalgatusete eeltingimused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dirty="0">
                          <a:solidFill>
                            <a:schemeClr val="tx1"/>
                          </a:solidFill>
                          <a:effectLst/>
                          <a:latin typeface="+mn-lt"/>
                          <a:ea typeface="Calibri"/>
                          <a:cs typeface="Times New Roman"/>
                        </a:rPr>
                        <a:t>RIHA registreeritud ja Avaandmete portaalis avaldatud.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dirty="0">
                          <a:solidFill>
                            <a:schemeClr val="tx1"/>
                          </a:solidFill>
                          <a:effectLst/>
                          <a:latin typeface="+mn-lt"/>
                          <a:ea typeface="Calibri"/>
                          <a:cs typeface="Times New Roman"/>
                        </a:rPr>
                        <a:t>Vastab arhitektuurinõukogu e-riigi ristfunktsionaalsele.</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dirty="0">
                          <a:solidFill>
                            <a:schemeClr val="tx1"/>
                          </a:solidFill>
                          <a:effectLst/>
                          <a:latin typeface="+mn-lt"/>
                          <a:ea typeface="Calibri"/>
                          <a:cs typeface="Times New Roman"/>
                        </a:rPr>
                        <a:t>Arvestame </a:t>
                      </a:r>
                      <a:r>
                        <a:rPr lang="et-EE" sz="1100" b="0" kern="1200" dirty="0" err="1">
                          <a:solidFill>
                            <a:schemeClr val="tx1"/>
                          </a:solidFill>
                          <a:effectLst/>
                          <a:latin typeface="+mn-lt"/>
                          <a:ea typeface="Calibri"/>
                          <a:cs typeface="Times New Roman"/>
                        </a:rPr>
                        <a:t>KeMIT</a:t>
                      </a:r>
                      <a:r>
                        <a:rPr lang="et-EE" sz="1100" b="0" kern="1200" dirty="0">
                          <a:solidFill>
                            <a:schemeClr val="tx1"/>
                          </a:solidFill>
                          <a:effectLst/>
                          <a:latin typeface="+mn-lt"/>
                          <a:ea typeface="Calibri"/>
                          <a:cs typeface="Times New Roman"/>
                        </a:rPr>
                        <a:t> mittefunktsionaalsete nõuetega.</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dirty="0">
                          <a:solidFill>
                            <a:schemeClr val="tx1"/>
                          </a:solidFill>
                          <a:effectLst/>
                          <a:latin typeface="+mn-lt"/>
                          <a:ea typeface="Calibri"/>
                          <a:cs typeface="Times New Roman"/>
                        </a:rPr>
                        <a:t>Jälgime vastavust riigipilve S3 alusnõuetele</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dirty="0">
                          <a:solidFill>
                            <a:schemeClr val="tx1"/>
                          </a:solidFill>
                          <a:effectLst/>
                          <a:latin typeface="+mn-lt"/>
                          <a:ea typeface="Calibri"/>
                          <a:cs typeface="Times New Roman"/>
                        </a:rPr>
                        <a:t>Riskid: </a:t>
                      </a:r>
                      <a:r>
                        <a:rPr lang="et-EE" sz="1100" b="0" kern="1200" dirty="0" err="1">
                          <a:solidFill>
                            <a:schemeClr val="tx1"/>
                          </a:solidFill>
                          <a:effectLst/>
                          <a:latin typeface="+mn-lt"/>
                          <a:ea typeface="Calibri"/>
                          <a:cs typeface="Times New Roman"/>
                        </a:rPr>
                        <a:t>andmeanalüütika</a:t>
                      </a:r>
                      <a:r>
                        <a:rPr lang="et-EE" sz="1100" b="0" kern="1200" dirty="0">
                          <a:solidFill>
                            <a:schemeClr val="tx1"/>
                          </a:solidFill>
                          <a:effectLst/>
                          <a:latin typeface="+mn-lt"/>
                          <a:ea typeface="Calibri"/>
                          <a:cs typeface="Times New Roman"/>
                        </a:rPr>
                        <a:t> keerukam; arhitektuuris vead ja teenuste loomine raskendatud.</a:t>
                      </a:r>
                    </a:p>
                    <a:p>
                      <a:pPr marL="171450" indent="-171450">
                        <a:lnSpc>
                          <a:spcPct val="107000"/>
                        </a:lnSpc>
                        <a:spcAft>
                          <a:spcPts val="0"/>
                        </a:spcAft>
                        <a:buFont typeface="Arial" panose="020B0604020202020204" pitchFamily="34" charset="0"/>
                        <a:buChar char="•"/>
                      </a:pPr>
                      <a:r>
                        <a:rPr lang="et-EE" sz="1100" b="0" kern="1200" baseline="0" dirty="0">
                          <a:solidFill>
                            <a:schemeClr val="tx1"/>
                          </a:solidFill>
                          <a:effectLst/>
                          <a:latin typeface="+mn-lt"/>
                          <a:ea typeface="Calibri"/>
                          <a:cs typeface="Times New Roman"/>
                        </a:rPr>
                        <a:t>Õigusliku regulatsiooni muudatusi pole vaja teha.</a:t>
                      </a:r>
                      <a:endParaRPr lang="et-EE" sz="1100" kern="120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287406">
                <a:tc>
                  <a:txBody>
                    <a:bodyPr/>
                    <a:lstStyle/>
                    <a:p>
                      <a:pPr marL="107315" indent="-90170">
                        <a:lnSpc>
                          <a:spcPct val="107000"/>
                        </a:lnSpc>
                        <a:spcAft>
                          <a:spcPts val="0"/>
                        </a:spcAft>
                      </a:pPr>
                      <a:r>
                        <a:rPr lang="et-EE" sz="1100" b="1" dirty="0">
                          <a:solidFill>
                            <a:srgbClr val="0000FF"/>
                          </a:solidFill>
                          <a:effectLst/>
                          <a:latin typeface="+mn-lt"/>
                          <a:ea typeface="Calibri"/>
                          <a:cs typeface="Times New Roman"/>
                        </a:rPr>
                        <a:t>8. Kasutajate grupid, kolmandad osapooled</a:t>
                      </a:r>
                      <a:endParaRPr lang="en-GB" sz="1100" dirty="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dirty="0">
                          <a:effectLst/>
                          <a:latin typeface="+mn-lt"/>
                          <a:ea typeface="Calibri"/>
                          <a:cs typeface="Times New Roman"/>
                        </a:rPr>
                        <a:t>Kasusaajaks on maaomanikud, notarid, katastriandmete kasutajad, ruumilise planeerimise otsuste tegijad, maamõõtjad.</a:t>
                      </a:r>
                      <a:br>
                        <a:rPr lang="et-EE" sz="1100" dirty="0">
                          <a:effectLst/>
                          <a:latin typeface="+mn-lt"/>
                          <a:ea typeface="Calibri"/>
                          <a:cs typeface="Times New Roman"/>
                        </a:rPr>
                      </a:br>
                      <a:r>
                        <a:rPr lang="et-EE" sz="1100" dirty="0">
                          <a:effectLst/>
                          <a:latin typeface="+mn-lt"/>
                          <a:ea typeface="Calibri"/>
                          <a:cs typeface="Times New Roman"/>
                        </a:rPr>
                        <a:t>Kolmandad osapooled (andmevahetus): kinnistusraamat, e-notar, e-ehitus, PLANIS.</a:t>
                      </a:r>
                      <a:endParaRPr lang="en-GB" sz="1100" i="1" dirty="0">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9. Projekti innovaatilisus</a:t>
                      </a:r>
                      <a:endParaRPr lang="en-GB" sz="1100" b="0" kern="1200" dirty="0">
                        <a:solidFill>
                          <a:srgbClr val="0000FF"/>
                        </a:solidFill>
                        <a:effectLst/>
                        <a:latin typeface="+mn-lt"/>
                        <a:ea typeface="Calibri"/>
                        <a:cs typeface="Times New Roman"/>
                      </a:endParaRP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dirty="0">
                          <a:solidFill>
                            <a:schemeClr val="tx1"/>
                          </a:solidFill>
                          <a:effectLst/>
                          <a:latin typeface="+mn-lt"/>
                          <a:ea typeface="Calibri"/>
                          <a:cs typeface="Times New Roman"/>
                        </a:rPr>
                        <a:t>Esimene katastrisüsteem maailmas, kus on piiriandmed seotud topograafia andmetega ja automaatmenetlustega.</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Luuakse võimalus nähtamatuteks ja sündmuspõhisteks teenusteks seoses kinnisomandi ruumilise ulatuse planeerimise ja analüüsimisega ning 3D haldamisega.</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10. Jätkusuutlikkus</a:t>
                      </a:r>
                      <a:endParaRPr lang="en-GB" sz="1100" b="0" kern="1200" dirty="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Peakasutajate palgakulu on kaetud Maa-ameti eelarvest ja IT teenuse pakkuja palgakulu KeMIT eelarvest.</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Litsentsitasud puuduvad, kasutatakse vabavara.</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Hooldus- ja arenduskulud tuleb tagada </a:t>
                      </a:r>
                      <a:r>
                        <a:rPr lang="et-EE" sz="1100" kern="1200" dirty="0" err="1">
                          <a:solidFill>
                            <a:schemeClr val="tx1"/>
                          </a:solidFill>
                          <a:effectLst/>
                          <a:latin typeface="+mn-lt"/>
                          <a:ea typeface="+mn-ea"/>
                          <a:cs typeface="+mn-cs"/>
                        </a:rPr>
                        <a:t>RES-st</a:t>
                      </a:r>
                      <a:r>
                        <a:rPr lang="et-EE" sz="1100" kern="1200" dirty="0">
                          <a:solidFill>
                            <a:schemeClr val="tx1"/>
                          </a:solidFill>
                          <a:effectLst/>
                          <a:latin typeface="+mn-lt"/>
                          <a:ea typeface="+mn-ea"/>
                          <a:cs typeface="+mn-cs"/>
                        </a:rPr>
                        <a:t> (45 000EUR/aastas)</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Majutuskulu 30 000EUR/aastas (KeMIT eelarve)</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3234792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FCCF-95B4-5689-3F0D-41C02555FD79}"/>
            </a:ext>
          </a:extLst>
        </p:cNvPr>
        <p:cNvGrpSpPr/>
        <p:nvPr/>
      </p:nvGrpSpPr>
      <p:grpSpPr>
        <a:xfrm>
          <a:off x="0" y="0"/>
          <a:ext cx="0" cy="0"/>
          <a:chOff x="0" y="0"/>
          <a:chExt cx="0" cy="0"/>
        </a:xfrm>
      </p:grpSpPr>
      <p:sp>
        <p:nvSpPr>
          <p:cNvPr id="9218" name="Title 2">
            <a:extLst>
              <a:ext uri="{FF2B5EF4-FFF2-40B4-BE49-F238E27FC236}">
                <a16:creationId xmlns:a16="http://schemas.microsoft.com/office/drawing/2014/main" id="{2C53AAEB-3DE8-6DF5-AA6A-3A801A58CF4E}"/>
              </a:ext>
            </a:extLst>
          </p:cNvPr>
          <p:cNvSpPr>
            <a:spLocks noGrp="1"/>
          </p:cNvSpPr>
          <p:nvPr>
            <p:ph type="title"/>
          </p:nvPr>
        </p:nvSpPr>
        <p:spPr>
          <a:xfrm>
            <a:off x="104079" y="-1"/>
            <a:ext cx="11579976" cy="1416051"/>
          </a:xfrm>
        </p:spPr>
        <p:txBody>
          <a:bodyPr vert="horz" lIns="91440" tIns="45720" rIns="91440" bIns="45720" rtlCol="0" anchor="ctr">
            <a:noAutofit/>
          </a:bodyPr>
          <a:lstStyle/>
          <a:p>
            <a:pPr algn="ctr" defTabSz="458343"/>
            <a:br>
              <a:rPr lang="et-EE" altLang="en-US" sz="2400" dirty="0">
                <a:solidFill>
                  <a:srgbClr val="0000CC"/>
                </a:solidFill>
                <a:latin typeface="Aino Headline" panose="020B0303040504020204" pitchFamily="34" charset="0"/>
                <a:ea typeface="+mn-ea"/>
                <a:cs typeface="+mn-cs"/>
              </a:rPr>
            </a:br>
            <a:r>
              <a:rPr lang="et-EE" sz="2400" dirty="0">
                <a:solidFill>
                  <a:srgbClr val="0000CC"/>
                </a:solidFill>
                <a:latin typeface="Aino Headline" panose="020B0303040504020204" pitchFamily="34" charset="0"/>
                <a:ea typeface="+mn-ea"/>
                <a:cs typeface="+mn-cs"/>
              </a:rPr>
              <a:t>Maa-amet/ </a:t>
            </a:r>
            <a:r>
              <a:rPr lang="et-EE" altLang="en-US" sz="2400" dirty="0">
                <a:solidFill>
                  <a:srgbClr val="0000CC"/>
                </a:solidFill>
                <a:latin typeface="Aino Headline" panose="020B0303040504020204" pitchFamily="34" charset="0"/>
                <a:ea typeface="+mn-ea"/>
                <a:cs typeface="+mn-cs"/>
              </a:rPr>
              <a:t>Maatoimingu platvormi elektroonilise katastri teenuste täiendamine automaatmenetluste ja 3D omandi andmehaldusega </a:t>
            </a:r>
            <a:r>
              <a:rPr lang="et-EE" sz="2400" dirty="0">
                <a:solidFill>
                  <a:srgbClr val="0000CC"/>
                </a:solidFill>
                <a:latin typeface="Aino Headline" panose="020B0303040504020204" pitchFamily="34" charset="0"/>
                <a:ea typeface="+mn-ea"/>
                <a:cs typeface="+mn-cs"/>
              </a:rPr>
              <a:t>MTP</a:t>
            </a:r>
            <a:br>
              <a:rPr lang="et-EE" sz="2400" dirty="0">
                <a:solidFill>
                  <a:srgbClr val="0000CC"/>
                </a:solidFill>
                <a:latin typeface="Aino Headline" panose="020B0303040504020204" pitchFamily="34" charset="0"/>
                <a:ea typeface="+mn-ea"/>
                <a:cs typeface="+mn-cs"/>
              </a:rPr>
            </a:br>
            <a:endParaRPr lang="en-US" altLang="en-US" sz="2400" dirty="0">
              <a:solidFill>
                <a:srgbClr val="0000CC"/>
              </a:solidFill>
              <a:latin typeface="Aino Headline" panose="020B0303040504020204" pitchFamily="34" charset="0"/>
              <a:ea typeface="+mn-ea"/>
              <a:cs typeface="+mn-cs"/>
            </a:endParaRPr>
          </a:p>
        </p:txBody>
      </p:sp>
      <p:sp>
        <p:nvSpPr>
          <p:cNvPr id="116" name="Oval 115">
            <a:extLst>
              <a:ext uri="{FF2B5EF4-FFF2-40B4-BE49-F238E27FC236}">
                <a16:creationId xmlns:a16="http://schemas.microsoft.com/office/drawing/2014/main" id="{3C967F22-3BD8-53F5-8BC2-53A297953C33}"/>
              </a:ext>
            </a:extLst>
          </p:cNvPr>
          <p:cNvSpPr/>
          <p:nvPr/>
        </p:nvSpPr>
        <p:spPr>
          <a:xfrm>
            <a:off x="2198094" y="5885382"/>
            <a:ext cx="127189" cy="133077"/>
          </a:xfrm>
          <a:prstGeom prst="ellipse">
            <a:avLst/>
          </a:prstGeom>
          <a:solidFill>
            <a:srgbClr val="99CC00"/>
          </a:solidFill>
          <a:ln w="190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118" name="Oval 117">
            <a:extLst>
              <a:ext uri="{FF2B5EF4-FFF2-40B4-BE49-F238E27FC236}">
                <a16:creationId xmlns:a16="http://schemas.microsoft.com/office/drawing/2014/main" id="{4F830A0C-C115-C8D2-55C2-03CE6169AF9D}"/>
              </a:ext>
            </a:extLst>
          </p:cNvPr>
          <p:cNvSpPr/>
          <p:nvPr/>
        </p:nvSpPr>
        <p:spPr>
          <a:xfrm>
            <a:off x="2198094" y="6144426"/>
            <a:ext cx="127189" cy="133077"/>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6" name="TextBox 118">
            <a:extLst>
              <a:ext uri="{FF2B5EF4-FFF2-40B4-BE49-F238E27FC236}">
                <a16:creationId xmlns:a16="http://schemas.microsoft.com/office/drawing/2014/main" id="{BF5B3CD7-4FD0-BBD2-856B-E75B338EC6C6}"/>
              </a:ext>
            </a:extLst>
          </p:cNvPr>
          <p:cNvSpPr txBox="1">
            <a:spLocks noChangeArrowheads="1"/>
          </p:cNvSpPr>
          <p:nvPr/>
        </p:nvSpPr>
        <p:spPr bwMode="auto">
          <a:xfrm>
            <a:off x="2414644" y="6144426"/>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Planeerimisel projekt, millel on idee ja plaan ning rahastusallikas. Lisada planeeritav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120" name="Oval 119">
            <a:extLst>
              <a:ext uri="{FF2B5EF4-FFF2-40B4-BE49-F238E27FC236}">
                <a16:creationId xmlns:a16="http://schemas.microsoft.com/office/drawing/2014/main" id="{CC895F44-4C96-6728-C8B6-113320FEF731}"/>
              </a:ext>
            </a:extLst>
          </p:cNvPr>
          <p:cNvSpPr/>
          <p:nvPr/>
        </p:nvSpPr>
        <p:spPr>
          <a:xfrm>
            <a:off x="2202595" y="6403470"/>
            <a:ext cx="127189" cy="131898"/>
          </a:xfrm>
          <a:prstGeom prst="ellipse">
            <a:avLst/>
          </a:prstGeom>
          <a:solidFill>
            <a:schemeClr val="accent2">
              <a:lumMod val="60000"/>
              <a:lumOff val="4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8" name="TextBox 120">
            <a:extLst>
              <a:ext uri="{FF2B5EF4-FFF2-40B4-BE49-F238E27FC236}">
                <a16:creationId xmlns:a16="http://schemas.microsoft.com/office/drawing/2014/main" id="{B6DB91B2-397D-9E9D-CC46-2383C149C757}"/>
              </a:ext>
            </a:extLst>
          </p:cNvPr>
          <p:cNvSpPr txBox="1">
            <a:spLocks noChangeArrowheads="1"/>
          </p:cNvSpPr>
          <p:nvPr/>
        </p:nvSpPr>
        <p:spPr bwMode="auto">
          <a:xfrm>
            <a:off x="2414643" y="6431212"/>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n-US" altLang="en-US" sz="742" err="1">
                <a:solidFill>
                  <a:srgbClr val="000000"/>
                </a:solidFill>
                <a:latin typeface="Roboto Condensed" panose="02000000000000000000" pitchFamily="2" charset="0"/>
                <a:ea typeface="Microsoft YaHei" panose="020B0503020204020204" pitchFamily="34" charset="-122"/>
                <a:cs typeface="Arial" pitchFamily="34" charset="0"/>
              </a:rPr>
              <a:t>Ootel</a:t>
            </a:r>
            <a:r>
              <a:rPr lang="et-EE" altLang="en-US" sz="742">
                <a:solidFill>
                  <a:srgbClr val="000000"/>
                </a:solidFill>
                <a:latin typeface="Roboto Condensed" panose="02000000000000000000" pitchFamily="2" charset="0"/>
                <a:ea typeface="Microsoft YaHei" panose="020B0503020204020204" pitchFamily="34" charset="-122"/>
                <a:cs typeface="Arial" pitchFamily="34" charset="0"/>
              </a:rPr>
              <a:t> projekt, mis on küps, läbi mõeldud ja sellele taotletakse rahastust. Lisada ka planeeritav rahastamisallikas </a:t>
            </a:r>
            <a:r>
              <a:rPr lang="et-EE" altLang="en-US" sz="742">
                <a:solidFill>
                  <a:srgbClr val="000000"/>
                </a:solidFill>
                <a:latin typeface="Calibri" panose="020F0502020204030204"/>
                <a:ea typeface="Microsoft YaHei" panose="020B0503020204020204" pitchFamily="34" charset="-122"/>
                <a:cs typeface="Arial" pitchFamily="34" charset="0"/>
              </a:rPr>
              <a:t>(B-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9301" name="TextBox 118">
            <a:extLst>
              <a:ext uri="{FF2B5EF4-FFF2-40B4-BE49-F238E27FC236}">
                <a16:creationId xmlns:a16="http://schemas.microsoft.com/office/drawing/2014/main" id="{8CB259F1-D93D-D599-84B0-83E0305DD322}"/>
              </a:ext>
            </a:extLst>
          </p:cNvPr>
          <p:cNvSpPr txBox="1">
            <a:spLocks noChangeArrowheads="1"/>
          </p:cNvSpPr>
          <p:nvPr/>
        </p:nvSpPr>
        <p:spPr bwMode="auto">
          <a:xfrm>
            <a:off x="2414644" y="5892861"/>
            <a:ext cx="7031229"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Töös projekt, millel on olemas rahastus ja teada eelarve (lisada eelarve). Välja tuua ka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graphicFrame>
        <p:nvGraphicFramePr>
          <p:cNvPr id="2" name="Objekt 7">
            <a:extLst>
              <a:ext uri="{FF2B5EF4-FFF2-40B4-BE49-F238E27FC236}">
                <a16:creationId xmlns:a16="http://schemas.microsoft.com/office/drawing/2014/main" id="{B1A0F1DC-4A49-67C4-EB88-92B854706946}"/>
              </a:ext>
            </a:extLst>
          </p:cNvPr>
          <p:cNvGraphicFramePr>
            <a:graphicFrameLocks noChangeAspect="1"/>
          </p:cNvGraphicFramePr>
          <p:nvPr/>
        </p:nvGraphicFramePr>
        <p:xfrm>
          <a:off x="390525" y="1416050"/>
          <a:ext cx="11188700" cy="4329113"/>
        </p:xfrm>
        <a:graphic>
          <a:graphicData uri="http://schemas.openxmlformats.org/presentationml/2006/ole">
            <mc:AlternateContent xmlns:mc="http://schemas.openxmlformats.org/markup-compatibility/2006">
              <mc:Choice xmlns:v="urn:schemas-microsoft-com:vml" Requires="v">
                <p:oleObj name="Worksheet" r:id="rId3" imgW="8429643" imgH="3628828" progId="Excel.Sheet.12">
                  <p:embed/>
                </p:oleObj>
              </mc:Choice>
              <mc:Fallback>
                <p:oleObj name="Worksheet" r:id="rId3" imgW="8429643" imgH="3628828" progId="Excel.Sheet.12">
                  <p:embed/>
                  <p:pic>
                    <p:nvPicPr>
                      <p:cNvPr id="2" name="Objekt 7">
                        <a:extLst>
                          <a:ext uri="{FF2B5EF4-FFF2-40B4-BE49-F238E27FC236}">
                            <a16:creationId xmlns:a16="http://schemas.microsoft.com/office/drawing/2014/main" id="{B1A0F1DC-4A49-67C4-EB88-92B854706946}"/>
                          </a:ext>
                        </a:extLst>
                      </p:cNvPr>
                      <p:cNvPicPr/>
                      <p:nvPr/>
                    </p:nvPicPr>
                    <p:blipFill>
                      <a:blip r:embed="rId4"/>
                      <a:stretch>
                        <a:fillRect/>
                      </a:stretch>
                    </p:blipFill>
                    <p:spPr>
                      <a:xfrm>
                        <a:off x="390525" y="1416050"/>
                        <a:ext cx="11188700" cy="4329113"/>
                      </a:xfrm>
                      <a:prstGeom prst="rect">
                        <a:avLst/>
                      </a:prstGeom>
                    </p:spPr>
                  </p:pic>
                </p:oleObj>
              </mc:Fallback>
            </mc:AlternateContent>
          </a:graphicData>
        </a:graphic>
      </p:graphicFrame>
    </p:spTree>
    <p:extLst>
      <p:ext uri="{BB962C8B-B14F-4D97-AF65-F5344CB8AC3E}">
        <p14:creationId xmlns:p14="http://schemas.microsoft.com/office/powerpoint/2010/main" val="2518307473"/>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u kohatäide 10">
            <a:extLst>
              <a:ext uri="{FF2B5EF4-FFF2-40B4-BE49-F238E27FC236}">
                <a16:creationId xmlns:a16="http://schemas.microsoft.com/office/drawing/2014/main" id="{C78E537F-3596-160A-FD59-B3EBB14E160C}"/>
              </a:ext>
            </a:extLst>
          </p:cNvPr>
          <p:cNvGraphicFramePr>
            <a:graphicFrameLocks/>
          </p:cNvGraphicFramePr>
          <p:nvPr/>
        </p:nvGraphicFramePr>
        <p:xfrm>
          <a:off x="8708" y="-24361"/>
          <a:ext cx="12182937" cy="6968889"/>
        </p:xfrm>
        <a:graphic>
          <a:graphicData uri="http://schemas.openxmlformats.org/drawingml/2006/table">
            <a:tbl>
              <a:tblPr firstRow="1" firstCol="1" bandRow="1"/>
              <a:tblGrid>
                <a:gridCol w="4432418">
                  <a:extLst>
                    <a:ext uri="{9D8B030D-6E8A-4147-A177-3AD203B41FA5}">
                      <a16:colId xmlns:a16="http://schemas.microsoft.com/office/drawing/2014/main" val="1078582206"/>
                    </a:ext>
                  </a:extLst>
                </a:gridCol>
                <a:gridCol w="3770267">
                  <a:extLst>
                    <a:ext uri="{9D8B030D-6E8A-4147-A177-3AD203B41FA5}">
                      <a16:colId xmlns:a16="http://schemas.microsoft.com/office/drawing/2014/main" val="540222432"/>
                    </a:ext>
                  </a:extLst>
                </a:gridCol>
                <a:gridCol w="3980252">
                  <a:extLst>
                    <a:ext uri="{9D8B030D-6E8A-4147-A177-3AD203B41FA5}">
                      <a16:colId xmlns:a16="http://schemas.microsoft.com/office/drawing/2014/main" val="89925652"/>
                    </a:ext>
                  </a:extLst>
                </a:gridCol>
              </a:tblGrid>
              <a:tr h="176899">
                <a:tc gridSpan="3">
                  <a:txBody>
                    <a:bodyPr/>
                    <a:lstStyle/>
                    <a:p>
                      <a:pPr>
                        <a:lnSpc>
                          <a:spcPct val="107000"/>
                        </a:lnSpc>
                        <a:spcAft>
                          <a:spcPts val="0"/>
                        </a:spcAft>
                      </a:pPr>
                      <a:r>
                        <a:rPr lang="et-EE" sz="1100" b="1" kern="1200" dirty="0">
                          <a:solidFill>
                            <a:srgbClr val="0000FF"/>
                          </a:solidFill>
                          <a:effectLst/>
                          <a:latin typeface="+mn-lt"/>
                          <a:ea typeface="Calibri"/>
                          <a:cs typeface="Times New Roman"/>
                        </a:rPr>
                        <a:t> Põllumajandus- ja Toiduamet/ Maaparandussüsteemi IS (MAPIS) arendamine / 925 000 € / 18 kuu taotlus 125 000€</a:t>
                      </a:r>
                      <a:endParaRPr lang="en-GB" sz="1100" b="1" kern="1200" dirty="0">
                        <a:solidFill>
                          <a:srgbClr val="0000FF"/>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297269">
                <a:tc gridSpan="2">
                  <a:txBody>
                    <a:bodyPr/>
                    <a:lstStyle/>
                    <a:p>
                      <a:pPr marL="171450" indent="-171450" algn="l">
                        <a:lnSpc>
                          <a:spcPct val="100000"/>
                        </a:lnSpc>
                        <a:spcBef>
                          <a:spcPts val="0"/>
                        </a:spcBef>
                        <a:spcAft>
                          <a:spcPts val="0"/>
                        </a:spcAft>
                        <a:buClr>
                          <a:srgbClr val="000000"/>
                        </a:buClr>
                        <a:buFont typeface="Arial,Sans-Serif"/>
                        <a:buChar char="•"/>
                      </a:pPr>
                      <a:r>
                        <a:rPr lang="et-EE" sz="1100" b="1" kern="1200" dirty="0">
                          <a:solidFill>
                            <a:srgbClr val="0000FF"/>
                          </a:solidFill>
                          <a:effectLst/>
                          <a:latin typeface="+mn-lt"/>
                          <a:ea typeface="Calibri"/>
                          <a:cs typeface="Times New Roman"/>
                        </a:rPr>
                        <a:t>Probleem: </a:t>
                      </a:r>
                      <a:r>
                        <a:rPr lang="et-EE" sz="1100" b="1" kern="1200" dirty="0">
                          <a:solidFill>
                            <a:srgbClr val="0000FF"/>
                          </a:solidFill>
                          <a:effectLst/>
                          <a:latin typeface="+mn-lt"/>
                          <a:cs typeface="Times New Roman"/>
                        </a:rPr>
                        <a:t> </a:t>
                      </a:r>
                      <a:r>
                        <a:rPr lang="et-EE" sz="1100" b="0" i="0" u="none" strike="noStrike" kern="1200" noProof="0" dirty="0">
                          <a:solidFill>
                            <a:srgbClr val="000000"/>
                          </a:solidFill>
                          <a:effectLst/>
                          <a:latin typeface="Calibri"/>
                        </a:rPr>
                        <a:t>Maaparanduse andmed on PTA sulgemisel olevates infosüsteemides, mida ei ole võimalik arendada ühtseks ruumiandmete teenuseks ning rakendada </a:t>
                      </a:r>
                      <a:r>
                        <a:rPr lang="et-EE" sz="1100" b="0" i="0" u="none" strike="noStrike" kern="1200" noProof="0" dirty="0" err="1">
                          <a:solidFill>
                            <a:srgbClr val="000000"/>
                          </a:solidFill>
                          <a:effectLst/>
                          <a:latin typeface="Calibri"/>
                        </a:rPr>
                        <a:t>inimtööjõudu</a:t>
                      </a:r>
                      <a:r>
                        <a:rPr lang="et-EE" sz="1100" b="0" i="0" u="none" strike="noStrike" kern="1200" noProof="0" dirty="0">
                          <a:solidFill>
                            <a:srgbClr val="000000"/>
                          </a:solidFill>
                          <a:effectLst/>
                          <a:latin typeface="Calibri"/>
                        </a:rPr>
                        <a:t> asendavaid ja ajakulu vähendavaid lahendusi.</a:t>
                      </a:r>
                    </a:p>
                    <a:p>
                      <a:pPr marL="0" indent="0">
                        <a:lnSpc>
                          <a:spcPct val="107000"/>
                        </a:lnSpc>
                        <a:spcAft>
                          <a:spcPts val="0"/>
                        </a:spcAft>
                        <a:buNone/>
                      </a:pPr>
                      <a:r>
                        <a:rPr lang="et-EE" sz="1100" b="1" dirty="0">
                          <a:solidFill>
                            <a:srgbClr val="0000FF"/>
                          </a:solidFill>
                          <a:effectLst/>
                          <a:latin typeface="+mn-lt"/>
                          <a:ea typeface="Calibri"/>
                          <a:cs typeface="Times New Roman"/>
                        </a:rPr>
                        <a:t>1.1 RES IKT/Arendusprojekti eesmärk</a:t>
                      </a:r>
                      <a:r>
                        <a:rPr lang="et-EE" sz="1100" dirty="0">
                          <a:solidFill>
                            <a:srgbClr val="0000FF"/>
                          </a:solidFill>
                          <a:effectLst/>
                          <a:latin typeface="+mn-lt"/>
                          <a:ea typeface="Calibri"/>
                          <a:cs typeface="Times New Roman"/>
                        </a:rPr>
                        <a:t>: </a:t>
                      </a:r>
                      <a:r>
                        <a:rPr lang="et-EE" sz="1100" b="1" i="0" u="none" strike="noStrike" noProof="0" dirty="0">
                          <a:solidFill>
                            <a:schemeClr val="tx1"/>
                          </a:solidFill>
                          <a:effectLst/>
                        </a:rPr>
                        <a:t>Maaparanduse infosüsteem toimib MARU ühtse teenusena (sh kasutab ühtset 2D/3D kaarti).</a:t>
                      </a:r>
                      <a:endParaRPr lang="et-EE" sz="1100" b="1" strike="noStrike" baseline="0" dirty="0">
                        <a:solidFill>
                          <a:schemeClr val="tx1"/>
                        </a:solidFill>
                        <a:effectLst/>
                        <a:latin typeface="+mn-lt"/>
                        <a:ea typeface="Calibri"/>
                        <a:cs typeface="Times New Roman"/>
                      </a:endParaRPr>
                    </a:p>
                    <a:p>
                      <a:pPr>
                        <a:lnSpc>
                          <a:spcPct val="107000"/>
                        </a:lnSpc>
                        <a:spcAft>
                          <a:spcPts val="0"/>
                        </a:spcAft>
                      </a:pPr>
                      <a:r>
                        <a:rPr lang="et-EE" sz="1100" b="1" kern="1200" baseline="0" dirty="0">
                          <a:solidFill>
                            <a:srgbClr val="0000FF"/>
                          </a:solidFill>
                          <a:effectLst/>
                          <a:latin typeface="+mn-lt"/>
                          <a:ea typeface="Calibri"/>
                          <a:cs typeface="Times New Roman"/>
                        </a:rPr>
                        <a:t>1.2 </a:t>
                      </a:r>
                      <a:r>
                        <a:rPr lang="et-EE" sz="1100" b="1" kern="1200" baseline="0" dirty="0" err="1">
                          <a:solidFill>
                            <a:srgbClr val="0000FF"/>
                          </a:solidFill>
                          <a:effectLst/>
                          <a:latin typeface="+mn-lt"/>
                          <a:ea typeface="Calibri"/>
                          <a:cs typeface="Times New Roman"/>
                        </a:rPr>
                        <a:t>RESi</a:t>
                      </a:r>
                      <a:r>
                        <a:rPr lang="et-EE" sz="1100" b="1" kern="1200" baseline="0" dirty="0">
                          <a:solidFill>
                            <a:srgbClr val="0000FF"/>
                          </a:solidFill>
                          <a:effectLst/>
                          <a:latin typeface="+mn-lt"/>
                          <a:ea typeface="Calibri"/>
                          <a:cs typeface="Times New Roman"/>
                        </a:rPr>
                        <a:t> lisataotlusega seos</a:t>
                      </a:r>
                      <a:endParaRPr lang="et-EE" sz="1100" b="1" kern="1200" dirty="0">
                        <a:solidFill>
                          <a:srgbClr val="0000FF"/>
                        </a:solidFill>
                        <a:effectLst/>
                        <a:latin typeface="+mn-lt"/>
                        <a:ea typeface="Calibri"/>
                        <a:cs typeface="Times New Roman"/>
                      </a:endParaRPr>
                    </a:p>
                    <a:p>
                      <a:pPr>
                        <a:lnSpc>
                          <a:spcPct val="107000"/>
                        </a:lnSpc>
                        <a:spcAft>
                          <a:spcPts val="0"/>
                        </a:spcAft>
                      </a:pPr>
                      <a:r>
                        <a:rPr lang="et-EE" sz="1100" b="1" kern="1200" baseline="0" dirty="0">
                          <a:solidFill>
                            <a:srgbClr val="0000FF"/>
                          </a:solidFill>
                          <a:effectLst/>
                          <a:latin typeface="+mn-lt"/>
                          <a:ea typeface="Calibri"/>
                          <a:cs typeface="Times New Roman"/>
                        </a:rPr>
                        <a:t>1.3 Mitterahastamise tagajärg</a:t>
                      </a:r>
                      <a:r>
                        <a:rPr lang="et-EE" sz="1100" b="0" kern="1200" baseline="0" dirty="0">
                          <a:solidFill>
                            <a:schemeClr val="tx1"/>
                          </a:solidFill>
                          <a:effectLst/>
                          <a:latin typeface="+mn-lt"/>
                          <a:ea typeface="Calibri"/>
                          <a:cs typeface="Times New Roman"/>
                        </a:rPr>
                        <a:t>: Maaparanduse osutamine ühtse ruumiandmete teenusena ei ole võimalik. P</a:t>
                      </a:r>
                      <a:r>
                        <a:rPr lang="et-EE" sz="1100" b="0" strike="noStrike" kern="1200" baseline="0" dirty="0">
                          <a:solidFill>
                            <a:schemeClr val="tx1"/>
                          </a:solidFill>
                          <a:effectLst/>
                          <a:latin typeface="+mn-lt"/>
                          <a:ea typeface="Calibri"/>
                          <a:cs typeface="Times New Roman"/>
                        </a:rPr>
                        <a:t>eab säilitama vana infosüsteemi (hooldus, arendus, liidestused, tugi, testimised, GIS arendused jms) ja leidma tooteomaniku teisest asutusest (</a:t>
                      </a:r>
                      <a:r>
                        <a:rPr lang="et-EE" sz="1100" b="0" strike="noStrike" kern="1200" baseline="0" dirty="0" err="1">
                          <a:solidFill>
                            <a:schemeClr val="tx1"/>
                          </a:solidFill>
                          <a:effectLst/>
                          <a:latin typeface="+mn-lt"/>
                          <a:ea typeface="Calibri"/>
                          <a:cs typeface="Times New Roman"/>
                        </a:rPr>
                        <a:t>MARUst</a:t>
                      </a:r>
                      <a:r>
                        <a:rPr lang="et-EE" sz="1100" b="0" strike="noStrike" kern="1200" baseline="0" dirty="0">
                          <a:solidFill>
                            <a:schemeClr val="tx1"/>
                          </a:solidFill>
                          <a:effectLst/>
                          <a:latin typeface="+mn-lt"/>
                          <a:ea typeface="Calibri"/>
                          <a:cs typeface="Times New Roman"/>
                        </a:rPr>
                        <a:t>). Rahaline kahju u 200 000 aastas, pluss lisa arendusvajadused, püsikulu tulevikus (summa teadmata).</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dirty="0">
                          <a:solidFill>
                            <a:srgbClr val="0000FF"/>
                          </a:solidFill>
                          <a:effectLst/>
                          <a:latin typeface="+mn-lt"/>
                          <a:ea typeface="Calibri"/>
                          <a:cs typeface="Times New Roman"/>
                        </a:rPr>
                        <a:t>1.4  Panustab arengukava suundadesse: </a:t>
                      </a:r>
                      <a:r>
                        <a:rPr lang="et-EE" sz="1100" b="0" i="0" u="none" strike="noStrike" kern="1200" noProof="0" dirty="0">
                          <a:solidFill>
                            <a:schemeClr val="tx1"/>
                          </a:solidFill>
                          <a:effectLst/>
                          <a:latin typeface="Calibri"/>
                        </a:rPr>
                        <a:t>„Digiühiskonna arengukava 2030“: </a:t>
                      </a:r>
                      <a:r>
                        <a:rPr lang="en-US" sz="1100" b="0" i="0" u="none" strike="noStrike" kern="1200" noProof="0" dirty="0" err="1">
                          <a:solidFill>
                            <a:srgbClr val="000000"/>
                          </a:solidFill>
                          <a:effectLst/>
                          <a:latin typeface="Calibri"/>
                        </a:rPr>
                        <a:t>Üleminek</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sündmuspõhistele</a:t>
                      </a:r>
                      <a:r>
                        <a:rPr lang="en-US" sz="1100" b="0" i="0" u="none" strike="noStrike" kern="1200" noProof="0" dirty="0">
                          <a:solidFill>
                            <a:srgbClr val="000000"/>
                          </a:solidFill>
                          <a:effectLst/>
                          <a:latin typeface="Calibri"/>
                        </a:rPr>
                        <a:t> ja </a:t>
                      </a:r>
                      <a:r>
                        <a:rPr lang="en-US" sz="1100" b="0" i="0" u="none" strike="noStrike" kern="1200" noProof="0" dirty="0" err="1">
                          <a:solidFill>
                            <a:srgbClr val="000000"/>
                          </a:solidFill>
                          <a:effectLst/>
                          <a:latin typeface="Calibri"/>
                        </a:rPr>
                        <a:t>proaktiivsetele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teenustele</a:t>
                      </a:r>
                      <a:r>
                        <a:rPr lang="et-EE" sz="1100" b="0" i="0" u="none" strike="noStrike" kern="1200" noProof="0" dirty="0">
                          <a:solidFill>
                            <a:srgbClr val="000000"/>
                          </a:solidFill>
                          <a:effectLst/>
                          <a:latin typeface="Calibri"/>
                        </a:rPr>
                        <a:t> / </a:t>
                      </a:r>
                      <a:r>
                        <a:rPr lang="en-US" sz="1100" b="0" i="0" u="none" strike="noStrike" kern="1200" noProof="0" dirty="0" err="1">
                          <a:solidFill>
                            <a:srgbClr val="000000"/>
                          </a:solidFill>
                          <a:effectLst/>
                          <a:latin typeface="Calibri"/>
                        </a:rPr>
                        <a:t>Inimkeskne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Digiriik</a:t>
                      </a:r>
                      <a:r>
                        <a:rPr lang="et-EE" sz="1100" b="0" i="0" u="none" strike="noStrike" kern="1200" noProof="0" dirty="0">
                          <a:solidFill>
                            <a:srgbClr val="000000"/>
                          </a:solidFill>
                          <a:effectLst/>
                          <a:latin typeface="Calibri"/>
                        </a:rPr>
                        <a:t> / </a:t>
                      </a:r>
                      <a:r>
                        <a:rPr lang="en-US" sz="1100" b="0" i="0" u="none" strike="noStrike" kern="1200" noProof="0" dirty="0" err="1">
                          <a:solidFill>
                            <a:srgbClr val="000000"/>
                          </a:solidFill>
                          <a:effectLst/>
                          <a:latin typeface="Calibri"/>
                        </a:rPr>
                        <a:t>Roheline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digiriik</a:t>
                      </a:r>
                      <a:r>
                        <a:rPr lang="et-EE" sz="1100" b="0" i="0" u="none" strike="noStrike" kern="1200" noProof="0" dirty="0">
                          <a:solidFill>
                            <a:srgbClr val="000000"/>
                          </a:solidFill>
                          <a:effectLst/>
                          <a:latin typeface="Calibri"/>
                        </a:rPr>
                        <a:t> / Tulevikukindlad platvormid/ </a:t>
                      </a:r>
                      <a:endParaRPr lang="en-US" sz="1100" b="0" i="0" u="none" strike="noStrike" kern="1200" noProof="0" dirty="0">
                        <a:solidFill>
                          <a:srgbClr val="000000"/>
                        </a:solidFill>
                        <a:effectLst/>
                        <a:latin typeface="Calibri"/>
                      </a:endParaRPr>
                    </a:p>
                    <a:p>
                      <a:pPr lvl="0">
                        <a:buNone/>
                      </a:pPr>
                      <a:r>
                        <a:rPr lang="en-US" sz="1100" b="0" i="0" u="none" strike="noStrike" kern="1200" noProof="0" dirty="0" err="1">
                          <a:solidFill>
                            <a:srgbClr val="000000"/>
                          </a:solidFill>
                          <a:effectLst/>
                          <a:latin typeface="Calibri"/>
                        </a:rPr>
                        <a:t>Avalike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teenuste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juhtimise</a:t>
                      </a:r>
                      <a:r>
                        <a:rPr lang="en-US" sz="1100" b="0" i="0" u="none" strike="noStrike" kern="1200" noProof="0" dirty="0">
                          <a:solidFill>
                            <a:srgbClr val="000000"/>
                          </a:solidFill>
                          <a:effectLst/>
                          <a:latin typeface="Calibri"/>
                        </a:rPr>
                        <a:t> ja </a:t>
                      </a:r>
                      <a:r>
                        <a:rPr lang="en-US" sz="1100" b="0" i="0" u="none" strike="noStrike" kern="1200" noProof="0" dirty="0" err="1">
                          <a:solidFill>
                            <a:srgbClr val="000000"/>
                          </a:solidFill>
                          <a:effectLst/>
                          <a:latin typeface="Calibri"/>
                        </a:rPr>
                        <a:t>kasutajakesksuse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juurutamine</a:t>
                      </a:r>
                      <a:r>
                        <a:rPr lang="et-EE" sz="1100" b="0" i="0" u="none" strike="noStrike" kern="1200" noProof="0" dirty="0">
                          <a:solidFill>
                            <a:srgbClr val="000000"/>
                          </a:solidFill>
                          <a:effectLst/>
                          <a:latin typeface="Calibri"/>
                        </a:rPr>
                        <a:t> / </a:t>
                      </a:r>
                      <a:r>
                        <a:rPr lang="en-US" sz="1100" b="0" i="0" u="none" strike="noStrike" kern="1200" noProof="0" dirty="0" err="1">
                          <a:solidFill>
                            <a:srgbClr val="000000"/>
                          </a:solidFill>
                          <a:effectLst/>
                          <a:latin typeface="Calibri"/>
                        </a:rPr>
                        <a:t>Andmepõhine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riigivalitsemine</a:t>
                      </a:r>
                      <a:r>
                        <a:rPr lang="en-US" sz="1100" b="0" i="0" u="none" strike="noStrike" kern="1200" noProof="0" dirty="0">
                          <a:solidFill>
                            <a:srgbClr val="000000"/>
                          </a:solidFill>
                          <a:effectLst/>
                          <a:latin typeface="Calibri"/>
                        </a:rPr>
                        <a:t> ja </a:t>
                      </a:r>
                      <a:r>
                        <a:rPr lang="en-US" sz="1100" b="0" i="0" u="none" strike="noStrike" kern="1200" noProof="0" dirty="0" err="1">
                          <a:solidFill>
                            <a:srgbClr val="000000"/>
                          </a:solidFill>
                          <a:effectLst/>
                          <a:latin typeface="Calibri"/>
                        </a:rPr>
                        <a:t>andmete</a:t>
                      </a:r>
                      <a:r>
                        <a:rPr lang="en-US" sz="1100" b="0" i="0" u="none" strike="noStrike" kern="1200" noProof="0" dirty="0">
                          <a:solidFill>
                            <a:srgbClr val="000000"/>
                          </a:solidFill>
                          <a:effectLst/>
                          <a:latin typeface="Calibri"/>
                        </a:rPr>
                        <a:t> </a:t>
                      </a:r>
                      <a:r>
                        <a:rPr lang="en-US" sz="1100" b="0" i="0" u="none" strike="noStrike" kern="1200" noProof="0" dirty="0" err="1">
                          <a:solidFill>
                            <a:srgbClr val="000000"/>
                          </a:solidFill>
                          <a:effectLst/>
                          <a:latin typeface="Calibri"/>
                        </a:rPr>
                        <a:t>taaskasutus</a:t>
                      </a:r>
                      <a:endParaRPr lang="et-EE" sz="1100" b="0" i="0" u="none" strike="noStrike" kern="1200" noProof="0" dirty="0">
                        <a:solidFill>
                          <a:srgbClr val="000000"/>
                        </a:solidFill>
                        <a:effectLst/>
                        <a:latin typeface="Calibri"/>
                      </a:endParaRPr>
                    </a:p>
                    <a:p>
                      <a:pPr marL="0" marR="0" lvl="0" indent="0" algn="l">
                        <a:lnSpc>
                          <a:spcPct val="100000"/>
                        </a:lnSpc>
                        <a:spcBef>
                          <a:spcPts val="0"/>
                        </a:spcBef>
                        <a:spcAft>
                          <a:spcPts val="0"/>
                        </a:spcAft>
                        <a:buNone/>
                      </a:pPr>
                      <a:r>
                        <a:rPr lang="et-EE" sz="1100" b="0" i="0" u="none" strike="noStrike" kern="1200" noProof="0" dirty="0">
                          <a:solidFill>
                            <a:srgbClr val="000000"/>
                          </a:solidFill>
                          <a:effectLst/>
                          <a:latin typeface="Calibri"/>
                        </a:rPr>
                        <a:t>Lisaks: </a:t>
                      </a:r>
                      <a:r>
                        <a:rPr lang="et-EE" sz="1000" b="0" i="0" u="none" strike="noStrike" kern="1200" noProof="0" dirty="0">
                          <a:solidFill>
                            <a:srgbClr val="000000"/>
                          </a:solidFill>
                          <a:effectLst/>
                          <a:latin typeface="Calibri"/>
                          <a:hlinkClick r:id="rId3"/>
                        </a:rPr>
                        <a:t>Ehituse pikk vaade 2035</a:t>
                      </a:r>
                      <a:r>
                        <a:rPr lang="et-EE" sz="1000" b="0" i="0" u="none" strike="noStrike" kern="1200" noProof="0" dirty="0">
                          <a:solidFill>
                            <a:schemeClr val="tx1"/>
                          </a:solidFill>
                          <a:effectLst/>
                          <a:latin typeface="Calibri"/>
                        </a:rPr>
                        <a:t>, </a:t>
                      </a:r>
                      <a:r>
                        <a:rPr lang="et-EE" sz="1000" b="0" i="0" u="none" strike="noStrike" kern="1200" noProof="0" dirty="0">
                          <a:solidFill>
                            <a:srgbClr val="000000"/>
                          </a:solidFill>
                          <a:effectLst/>
                          <a:latin typeface="Calibri"/>
                          <a:hlinkClick r:id="rId4"/>
                        </a:rPr>
                        <a:t>VVTP 2023–2027</a:t>
                      </a:r>
                      <a:r>
                        <a:rPr lang="et-EE" sz="1000" b="0" i="0" u="sng" strike="noStrike" kern="1200" noProof="0" dirty="0">
                          <a:solidFill>
                            <a:schemeClr val="tx1"/>
                          </a:solidFill>
                          <a:effectLst/>
                          <a:latin typeface="Calibri"/>
                        </a:rPr>
                        <a:t>, </a:t>
                      </a:r>
                      <a:r>
                        <a:rPr lang="et-EE" sz="1000" b="0" i="0" u="none" strike="noStrike" kern="1200" noProof="0" dirty="0" err="1">
                          <a:solidFill>
                            <a:srgbClr val="000000"/>
                          </a:solidFill>
                          <a:effectLst/>
                          <a:latin typeface="Calibri"/>
                          <a:hlinkClick r:id="rId5"/>
                        </a:rPr>
                        <a:t>Personalaalse</a:t>
                      </a:r>
                      <a:r>
                        <a:rPr lang="et-EE" sz="1000" b="0" i="0" u="none" strike="noStrike" kern="1200" noProof="0" dirty="0">
                          <a:solidFill>
                            <a:srgbClr val="000000"/>
                          </a:solidFill>
                          <a:effectLst/>
                          <a:latin typeface="Calibri"/>
                          <a:hlinkClick r:id="rId5"/>
                        </a:rPr>
                        <a:t> riigi visioon</a:t>
                      </a:r>
                      <a:endParaRPr lang="en-US"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624958">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a:rPr>
                        <a:t>2. Hetkeolukord: </a:t>
                      </a:r>
                      <a:r>
                        <a:rPr lang="et-EE" sz="1100" b="0" baseline="0">
                          <a:solidFill>
                            <a:schemeClr val="tx1"/>
                          </a:solidFill>
                          <a:effectLst/>
                          <a:latin typeface="+mn-lt"/>
                          <a:ea typeface="Times New Roman" panose="02020603050405020304" pitchFamily="18" charset="0"/>
                          <a:cs typeface="Times New Roman"/>
                        </a:rPr>
                        <a:t>Põhiteenuse (maaparandussüsteemide ehitus) kulud 2,57 milj eurot. Lisaks taotletakse </a:t>
                      </a:r>
                      <a:r>
                        <a:rPr lang="et-EE" sz="1100" b="0" baseline="0" err="1">
                          <a:solidFill>
                            <a:schemeClr val="tx1"/>
                          </a:solidFill>
                          <a:effectLst/>
                          <a:latin typeface="+mn-lt"/>
                          <a:ea typeface="Times New Roman" panose="02020603050405020304" pitchFamily="18" charset="0"/>
                          <a:cs typeface="Times New Roman"/>
                        </a:rPr>
                        <a:t>PRIA-st</a:t>
                      </a:r>
                      <a:r>
                        <a:rPr lang="et-EE" sz="1100" b="0" baseline="0">
                          <a:solidFill>
                            <a:schemeClr val="tx1"/>
                          </a:solidFill>
                          <a:effectLst/>
                          <a:latin typeface="+mn-lt"/>
                          <a:ea typeface="Times New Roman" panose="02020603050405020304" pitchFamily="18" charset="0"/>
                          <a:cs typeface="Times New Roman"/>
                        </a:rPr>
                        <a:t> toetusena riigi eesvooludele lisa rahastust ca 3,2 milj </a:t>
                      </a:r>
                      <a:r>
                        <a:rPr lang="et-EE" sz="1100" b="0" kern="1200" baseline="0">
                          <a:solidFill>
                            <a:schemeClr val="tx1"/>
                          </a:solidFill>
                          <a:effectLst/>
                          <a:latin typeface="+mn-lt"/>
                          <a:ea typeface="Times New Roman" panose="02020603050405020304" pitchFamily="18" charset="0"/>
                          <a:cs typeface="Times New Roman"/>
                        </a:rPr>
                        <a:t>eurot (aasta 2024) ja järgmisel perioodil kuni 10 milj eurot.</a:t>
                      </a:r>
                      <a:endParaRPr lang="et-EE" sz="1100" b="1">
                        <a:solidFill>
                          <a:srgbClr val="0000FF"/>
                        </a:solidFill>
                        <a:effectLst/>
                        <a:latin typeface="+mn-lt"/>
                        <a:ea typeface="Times New Roman" panose="02020603050405020304" pitchFamily="18" charset="0"/>
                        <a:cs typeface="Times New Roman"/>
                      </a:endParaRPr>
                    </a:p>
                    <a:p>
                      <a:pPr marL="0" indent="0">
                        <a:lnSpc>
                          <a:spcPct val="107000"/>
                        </a:lnSpc>
                        <a:spcAft>
                          <a:spcPts val="0"/>
                        </a:spcAft>
                        <a:buFont typeface="Arial" panose="020B0604020202020204" pitchFamily="34" charset="0"/>
                        <a:buNone/>
                      </a:pPr>
                      <a:r>
                        <a:rPr lang="et-EE" sz="1100" b="0">
                          <a:solidFill>
                            <a:schemeClr val="tx1"/>
                          </a:solidFill>
                          <a:effectLst/>
                          <a:latin typeface="+mn-lt"/>
                          <a:ea typeface="Times New Roman" panose="02020603050405020304" pitchFamily="18" charset="0"/>
                          <a:cs typeface="Times New Roman"/>
                        </a:rPr>
                        <a:t>Maaparandussüsteemide kohta täpsemate </a:t>
                      </a:r>
                      <a:r>
                        <a:rPr lang="et-EE" sz="1100" b="1">
                          <a:solidFill>
                            <a:schemeClr val="tx1"/>
                          </a:solidFill>
                          <a:effectLst/>
                          <a:latin typeface="+mn-lt"/>
                          <a:ea typeface="Times New Roman" panose="02020603050405020304" pitchFamily="18" charset="0"/>
                          <a:cs typeface="Times New Roman"/>
                        </a:rPr>
                        <a:t>andmete saamiseks</a:t>
                      </a:r>
                      <a:r>
                        <a:rPr lang="et-EE" sz="1100" b="0">
                          <a:solidFill>
                            <a:schemeClr val="tx1"/>
                          </a:solidFill>
                          <a:effectLst/>
                          <a:latin typeface="+mn-lt"/>
                          <a:ea typeface="Times New Roman" panose="02020603050405020304" pitchFamily="18" charset="0"/>
                          <a:cs typeface="Times New Roman"/>
                        </a:rPr>
                        <a:t> tuleb esitada taotlus. Erinevatelt asutustelt (PTA/Maa-amet/EHR) kooskõlastused on  aeganõudvad. Dokumendid dubleeritakse mitmes </a:t>
                      </a:r>
                      <a:r>
                        <a:rPr lang="et-EE" sz="1100" b="0" err="1">
                          <a:solidFill>
                            <a:schemeClr val="tx1"/>
                          </a:solidFill>
                          <a:effectLst/>
                          <a:latin typeface="+mn-lt"/>
                          <a:ea typeface="Times New Roman" panose="02020603050405020304" pitchFamily="18" charset="0"/>
                          <a:cs typeface="Times New Roman"/>
                        </a:rPr>
                        <a:t>IS-s</a:t>
                      </a:r>
                      <a:r>
                        <a:rPr lang="et-EE" sz="1100" b="0">
                          <a:solidFill>
                            <a:schemeClr val="tx1"/>
                          </a:solidFill>
                          <a:effectLst/>
                          <a:latin typeface="+mn-lt"/>
                          <a:ea typeface="Times New Roman" panose="02020603050405020304" pitchFamily="18" charset="0"/>
                          <a:cs typeface="Times New Roman"/>
                        </a:rPr>
                        <a:t> ja</a:t>
                      </a:r>
                      <a:r>
                        <a:rPr lang="et-EE" sz="1100" b="0" baseline="0">
                          <a:solidFill>
                            <a:schemeClr val="tx1"/>
                          </a:solidFill>
                          <a:effectLst/>
                          <a:latin typeface="+mn-lt"/>
                          <a:ea typeface="Times New Roman" panose="02020603050405020304" pitchFamily="18" charset="0"/>
                          <a:cs typeface="Times New Roman"/>
                        </a:rPr>
                        <a:t> registris</a:t>
                      </a:r>
                      <a:r>
                        <a:rPr lang="et-EE" sz="1100" b="0">
                          <a:solidFill>
                            <a:schemeClr val="tx1"/>
                          </a:solidFill>
                          <a:effectLst/>
                          <a:latin typeface="+mn-lt"/>
                          <a:ea typeface="Times New Roman" panose="02020603050405020304" pitchFamily="18" charset="0"/>
                          <a:cs typeface="Times New Roman"/>
                        </a:rPr>
                        <a:t>. </a:t>
                      </a:r>
                    </a:p>
                    <a:p>
                      <a:pPr marL="0" indent="0">
                        <a:lnSpc>
                          <a:spcPct val="107000"/>
                        </a:lnSpc>
                        <a:spcAft>
                          <a:spcPts val="0"/>
                        </a:spcAft>
                        <a:buFont typeface="Arial" panose="020B0604020202020204" pitchFamily="34" charset="0"/>
                        <a:buNone/>
                      </a:pPr>
                      <a:r>
                        <a:rPr lang="et-EE" sz="1100" b="0">
                          <a:solidFill>
                            <a:schemeClr val="tx1"/>
                          </a:solidFill>
                          <a:effectLst/>
                          <a:latin typeface="+mn-lt"/>
                          <a:ea typeface="Times New Roman" panose="02020603050405020304" pitchFamily="18" charset="0"/>
                          <a:cs typeface="Times New Roman"/>
                        </a:rPr>
                        <a:t>Põhiinfosüsteem </a:t>
                      </a:r>
                      <a:r>
                        <a:rPr lang="et-EE" sz="1100" b="1">
                          <a:solidFill>
                            <a:schemeClr val="tx1"/>
                          </a:solidFill>
                          <a:effectLst/>
                          <a:latin typeface="+mn-lt"/>
                          <a:ea typeface="Times New Roman" panose="02020603050405020304" pitchFamily="18" charset="0"/>
                          <a:cs typeface="Times New Roman"/>
                        </a:rPr>
                        <a:t>PMAIS</a:t>
                      </a:r>
                      <a:r>
                        <a:rPr lang="et-EE" sz="1100" b="0" baseline="0">
                          <a:solidFill>
                            <a:schemeClr val="tx1"/>
                          </a:solidFill>
                          <a:effectLst/>
                          <a:latin typeface="+mn-lt"/>
                          <a:ea typeface="Times New Roman" panose="02020603050405020304" pitchFamily="18" charset="0"/>
                          <a:cs typeface="Times New Roman"/>
                        </a:rPr>
                        <a:t>, sisaldab </a:t>
                      </a:r>
                      <a:r>
                        <a:rPr lang="et-EE" sz="1100" b="0">
                          <a:solidFill>
                            <a:schemeClr val="tx1"/>
                          </a:solidFill>
                          <a:effectLst/>
                          <a:latin typeface="+mn-lt"/>
                          <a:ea typeface="Times New Roman" panose="02020603050405020304" pitchFamily="18" charset="0"/>
                          <a:cs typeface="Times New Roman"/>
                        </a:rPr>
                        <a:t>Maaparandussüsteemide</a:t>
                      </a:r>
                      <a:r>
                        <a:rPr lang="et-EE" sz="1100" b="0" baseline="0">
                          <a:solidFill>
                            <a:schemeClr val="tx1"/>
                          </a:solidFill>
                          <a:effectLst/>
                          <a:latin typeface="+mn-lt"/>
                          <a:ea typeface="Times New Roman" panose="02020603050405020304" pitchFamily="18" charset="0"/>
                          <a:cs typeface="Times New Roman"/>
                        </a:rPr>
                        <a:t> registrit, maaparandusalal tegutsevate ettevõtjate registrit ning menetlussüsteemi. </a:t>
                      </a:r>
                      <a:r>
                        <a:rPr lang="et-EE" sz="1100" b="0">
                          <a:solidFill>
                            <a:schemeClr val="tx1"/>
                          </a:solidFill>
                          <a:effectLst/>
                          <a:latin typeface="+mn-lt"/>
                          <a:ea typeface="Times New Roman" panose="02020603050405020304" pitchFamily="18" charset="0"/>
                          <a:cs typeface="Times New Roman"/>
                        </a:rPr>
                        <a:t>Andmepäringud on automatiseerimata. </a:t>
                      </a:r>
                      <a:r>
                        <a:rPr lang="et-EE" sz="1100" b="1">
                          <a:solidFill>
                            <a:schemeClr val="tx1"/>
                          </a:solidFill>
                          <a:effectLst/>
                          <a:latin typeface="+mn-lt"/>
                          <a:ea typeface="Times New Roman" panose="02020603050405020304" pitchFamily="18" charset="0"/>
                          <a:cs typeface="Times New Roman"/>
                        </a:rPr>
                        <a:t>PMAIS on sulgemisel.</a:t>
                      </a:r>
                      <a:r>
                        <a:rPr lang="et-EE" sz="1100" b="0">
                          <a:solidFill>
                            <a:schemeClr val="tx1"/>
                          </a:solidFill>
                          <a:effectLst/>
                          <a:latin typeface="+mn-lt"/>
                          <a:ea typeface="Times New Roman" panose="02020603050405020304" pitchFamily="18" charset="0"/>
                          <a:cs typeface="Times New Roman"/>
                        </a:rPr>
                        <a:t> Andmevahetus kohati e-kirjade kaudu. Mitme asutusele suur</a:t>
                      </a:r>
                      <a:r>
                        <a:rPr lang="et-EE" sz="1100" b="0" baseline="0">
                          <a:solidFill>
                            <a:schemeClr val="tx1"/>
                          </a:solidFill>
                          <a:effectLst/>
                          <a:latin typeface="+mn-lt"/>
                          <a:ea typeface="Times New Roman" panose="02020603050405020304" pitchFamily="18" charset="0"/>
                          <a:cs typeface="Times New Roman"/>
                        </a:rPr>
                        <a:t> halduskoormus ja taotlejate rahulolematus: ajakulu.</a:t>
                      </a:r>
                      <a:endParaRPr lang="et-EE" sz="1100" b="0">
                        <a:solidFill>
                          <a:schemeClr val="tx1"/>
                        </a:solidFill>
                        <a:effectLst/>
                        <a:latin typeface="+mn-lt"/>
                        <a:ea typeface="Times New Roman" panose="02020603050405020304" pitchFamily="18" charset="0"/>
                        <a:cs typeface="Times New Roman"/>
                      </a:endParaRPr>
                    </a:p>
                    <a:p>
                      <a:pPr marL="171450" indent="-171450">
                        <a:lnSpc>
                          <a:spcPct val="107000"/>
                        </a:lnSpc>
                        <a:spcAft>
                          <a:spcPts val="0"/>
                        </a:spcAft>
                        <a:buFont typeface="Arial" panose="020B0604020202020204" pitchFamily="34" charset="0"/>
                        <a:buChar char="•"/>
                      </a:pPr>
                      <a:r>
                        <a:rPr lang="et-EE" sz="1100" b="0" baseline="0">
                          <a:solidFill>
                            <a:schemeClr val="tx1"/>
                          </a:solidFill>
                          <a:effectLst/>
                          <a:latin typeface="+mn-lt"/>
                          <a:ea typeface="Calibri"/>
                          <a:cs typeface="Times New Roman"/>
                        </a:rPr>
                        <a:t>Ruumiandmete konsolideerimine ja uue ühendameti </a:t>
                      </a:r>
                      <a:r>
                        <a:rPr lang="et-EE" sz="1100" b="0" baseline="0" err="1">
                          <a:solidFill>
                            <a:schemeClr val="tx1"/>
                          </a:solidFill>
                          <a:effectLst/>
                          <a:latin typeface="+mn-lt"/>
                          <a:ea typeface="Calibri"/>
                          <a:cs typeface="Times New Roman"/>
                        </a:rPr>
                        <a:t>MaRu</a:t>
                      </a:r>
                      <a:r>
                        <a:rPr lang="et-EE" sz="1100" b="0" baseline="0">
                          <a:solidFill>
                            <a:schemeClr val="tx1"/>
                          </a:solidFill>
                          <a:effectLst/>
                          <a:latin typeface="+mn-lt"/>
                          <a:ea typeface="Calibri"/>
                          <a:cs typeface="Times New Roman"/>
                        </a:rPr>
                        <a:t> loomine.</a:t>
                      </a:r>
                    </a:p>
                    <a:p>
                      <a:pPr marL="171450" indent="-171450">
                        <a:lnSpc>
                          <a:spcPct val="107000"/>
                        </a:lnSpc>
                        <a:spcAft>
                          <a:spcPts val="0"/>
                        </a:spcAft>
                        <a:buFont typeface="Arial" panose="020B0604020202020204" pitchFamily="34" charset="0"/>
                        <a:buChar char="•"/>
                      </a:pPr>
                      <a:r>
                        <a:rPr lang="et-EE" sz="1100" b="1" kern="1200" baseline="0" err="1">
                          <a:solidFill>
                            <a:schemeClr val="tx1"/>
                          </a:solidFill>
                          <a:effectLst/>
                          <a:latin typeface="+mn-lt"/>
                          <a:ea typeface="Calibri"/>
                          <a:cs typeface="Times New Roman"/>
                        </a:rPr>
                        <a:t>Maapranduse</a:t>
                      </a:r>
                      <a:r>
                        <a:rPr lang="et-EE" sz="1100" b="1" kern="1200" baseline="0">
                          <a:solidFill>
                            <a:schemeClr val="tx1"/>
                          </a:solidFill>
                          <a:effectLst/>
                          <a:latin typeface="+mn-lt"/>
                          <a:ea typeface="Calibri"/>
                          <a:cs typeface="Times New Roman"/>
                        </a:rPr>
                        <a:t> infosüsteemi ärianalüüsi ei ole tehtud.</a:t>
                      </a:r>
                      <a:endParaRPr lang="en-GB" sz="1100" b="1" kern="1200" baseline="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a:rPr>
                        <a:t>3. Tulemus </a:t>
                      </a:r>
                      <a:endParaRPr lang="et-EE" sz="1100" b="1" kern="1200">
                        <a:solidFill>
                          <a:srgbClr val="0000FF"/>
                        </a:solidFill>
                        <a:effectLst/>
                        <a:latin typeface="+mn-lt"/>
                        <a:ea typeface="Times New Roman" panose="02020603050405020304" pitchFamily="18" charset="0"/>
                        <a:cs typeface="Times New Roman" panose="02020603050405020304" pitchFamily="18" charset="0"/>
                      </a:endParaRPr>
                    </a:p>
                    <a:p>
                      <a:pPr marL="171450" indent="-171450" algn="l" defTabSz="676755">
                        <a:lnSpc>
                          <a:spcPct val="107000"/>
                        </a:lnSpc>
                        <a:buSzPct val="100000"/>
                        <a:buFont typeface="Arial"/>
                        <a:buChar char="•"/>
                        <a:defRPr sz="1100">
                          <a:solidFill>
                            <a:srgbClr val="F51B1A"/>
                          </a:solidFill>
                        </a:defRPr>
                      </a:pPr>
                      <a:r>
                        <a:rPr lang="et-EE" sz="1100" kern="1200">
                          <a:solidFill>
                            <a:schemeClr val="tx1"/>
                          </a:solidFill>
                          <a:latin typeface="+mn-lt"/>
                          <a:ea typeface="+mn-ea"/>
                          <a:cs typeface="+mn-cs"/>
                        </a:rPr>
                        <a:t>Maaparanduse ärianalüüs </a:t>
                      </a:r>
                      <a:r>
                        <a:rPr lang="et-EE" sz="1100" b="1" kern="1200">
                          <a:solidFill>
                            <a:schemeClr val="tx1"/>
                          </a:solidFill>
                          <a:latin typeface="+mn-lt"/>
                          <a:ea typeface="+mn-ea"/>
                          <a:cs typeface="+mn-cs"/>
                        </a:rPr>
                        <a:t>MARU ühtse ruumiandmete teenuste platvormi</a:t>
                      </a:r>
                      <a:r>
                        <a:rPr lang="et-EE" sz="1100" kern="1200">
                          <a:solidFill>
                            <a:schemeClr val="tx1"/>
                          </a:solidFill>
                          <a:latin typeface="+mn-lt"/>
                          <a:ea typeface="+mn-ea"/>
                          <a:cs typeface="+mn-cs"/>
                        </a:rPr>
                        <a:t> vaates on tehtud ning valmis arenduse I etapiks, olemas on tellijapoolne arendusmeeskond. 18 kuud.</a:t>
                      </a:r>
                    </a:p>
                    <a:p>
                      <a:pPr marL="171450" indent="-171450" algn="l" defTabSz="676755">
                        <a:lnSpc>
                          <a:spcPct val="107000"/>
                        </a:lnSpc>
                        <a:buSzPct val="100000"/>
                        <a:buFont typeface="Arial"/>
                        <a:buChar char="•"/>
                        <a:defRPr sz="1100" b="1">
                          <a:solidFill>
                            <a:srgbClr val="FF2600"/>
                          </a:solidFill>
                        </a:defRPr>
                      </a:pPr>
                      <a:r>
                        <a:rPr lang="et-EE" sz="1100" kern="1200">
                          <a:solidFill>
                            <a:schemeClr val="tx1"/>
                          </a:solidFill>
                          <a:latin typeface="+mn-lt"/>
                          <a:ea typeface="+mn-ea"/>
                          <a:cs typeface="+mn-cs"/>
                        </a:rPr>
                        <a:t>Ärianalüüsi tulemusel </a:t>
                      </a:r>
                      <a:r>
                        <a:rPr lang="et-EE" sz="1100" b="0" kern="1200">
                          <a:solidFill>
                            <a:schemeClr val="tx1"/>
                          </a:solidFill>
                          <a:latin typeface="+mn-lt"/>
                          <a:ea typeface="+mn-ea"/>
                          <a:cs typeface="+mn-cs"/>
                        </a:rPr>
                        <a:t>on hinnatud teenuste üleviimise sotsiaalmajanduslik mõju. 18 kuud</a:t>
                      </a:r>
                      <a:r>
                        <a:rPr lang="et-EE" sz="1100" kern="1200">
                          <a:solidFill>
                            <a:schemeClr val="tx1"/>
                          </a:solidFill>
                          <a:latin typeface="+mn-lt"/>
                          <a:ea typeface="+mn-ea"/>
                          <a:cs typeface="+mn-cs"/>
                        </a:rPr>
                        <a:t>.</a:t>
                      </a:r>
                    </a:p>
                    <a:p>
                      <a:pPr marL="171450" indent="-171450" algn="l" defTabSz="676755">
                        <a:lnSpc>
                          <a:spcPct val="107000"/>
                        </a:lnSpc>
                        <a:buSzPct val="100000"/>
                        <a:buFont typeface="Arial"/>
                        <a:buChar char="•"/>
                        <a:defRPr sz="1100"/>
                      </a:pPr>
                      <a:r>
                        <a:rPr lang="et-EE"/>
                        <a:t>2027. aasta lõpuks on maaparanduse valdkonna menetlus ja registrid PTA infosüsteemist PMAIS üle viidud uuele </a:t>
                      </a:r>
                      <a:r>
                        <a:rPr lang="et-EE" b="1"/>
                        <a:t>MAPIS-ele ja kesksele Geo3D komponendile</a:t>
                      </a:r>
                      <a:r>
                        <a:rPr lang="et-EE"/>
                        <a:t>. </a:t>
                      </a:r>
                    </a:p>
                    <a:p>
                      <a:pPr marL="171450" indent="-171450" algn="l" defTabSz="676755">
                        <a:lnSpc>
                          <a:spcPct val="107000"/>
                        </a:lnSpc>
                        <a:buSzPct val="100000"/>
                        <a:buFont typeface="Arial"/>
                        <a:buChar char="•"/>
                        <a:defRPr sz="1100"/>
                      </a:pPr>
                      <a:r>
                        <a:rPr lang="et-EE"/>
                        <a:t>Maaparanduse ehituslubade menetlus toimib samadel alustel ehitisregistri ehituslubadega, mis vähendab halduskoormust ja </a:t>
                      </a:r>
                      <a:r>
                        <a:rPr lang="et-EE" b="1"/>
                        <a:t>tagab riigi eesvoolude efektiivse korrashoiu ja toidu tootmiseks vajaliku maatulundusmaa maa toimimise</a:t>
                      </a:r>
                      <a:r>
                        <a:rPr lang="et-EE"/>
                        <a:t>.</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a:rPr>
                        <a:t>4. Mõju </a:t>
                      </a:r>
                      <a:r>
                        <a:rPr lang="et-EE" sz="1100" kern="1200">
                          <a:solidFill>
                            <a:srgbClr val="0000FF"/>
                          </a:solidFill>
                          <a:effectLst/>
                          <a:latin typeface="+mn-lt"/>
                          <a:ea typeface="Times New Roman" panose="02020603050405020304" pitchFamily="18" charset="0"/>
                          <a:cs typeface="Times New Roman"/>
                        </a:rPr>
                        <a:t>(saavutatav peale RES IKT rakendumist/arendusprojekti lõppu ehk kuni 5 aasta jooksul)</a:t>
                      </a:r>
                    </a:p>
                    <a:p>
                      <a:pPr marL="171450" marR="0" lvl="0"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a:t>MAPIS valmis arenduseks MARU ühtsele ruumiandmete platvormile vastavalt menetlusüssteemi PMAIS sulgemiskavale. 18 kuud. </a:t>
                      </a:r>
                    </a:p>
                    <a:p>
                      <a:pPr marL="171450" indent="-171450">
                        <a:lnSpc>
                          <a:spcPct val="107000"/>
                        </a:lnSpc>
                        <a:spcAft>
                          <a:spcPts val="0"/>
                        </a:spcAft>
                        <a:buFont typeface="Arial" panose="020B0604020202020204" pitchFamily="34" charset="0"/>
                        <a:buChar char="•"/>
                      </a:pPr>
                      <a:r>
                        <a:rPr lang="et-EE" sz="1100" b="1" kern="1200">
                          <a:solidFill>
                            <a:schemeClr val="tx1"/>
                          </a:solidFill>
                          <a:effectLst/>
                          <a:latin typeface="+mn-lt"/>
                          <a:ea typeface="Calibri"/>
                          <a:cs typeface="Times New Roman"/>
                        </a:rPr>
                        <a:t>Ei pea hoidma üleval eraldi infosüsteemi, mida kasutab</a:t>
                      </a:r>
                      <a:r>
                        <a:rPr lang="et-EE" sz="1100" b="1" kern="1200" baseline="0">
                          <a:solidFill>
                            <a:schemeClr val="tx1"/>
                          </a:solidFill>
                          <a:effectLst/>
                          <a:latin typeface="+mn-lt"/>
                          <a:ea typeface="Calibri"/>
                          <a:cs typeface="Times New Roman"/>
                        </a:rPr>
                        <a:t> ainult üks kitsas valdkond. Aastane rahasääst u 200 000 eurot</a:t>
                      </a:r>
                    </a:p>
                    <a:p>
                      <a:pPr marL="171450" indent="-171450">
                        <a:lnSpc>
                          <a:spcPct val="107000"/>
                        </a:lnSpc>
                        <a:spcAft>
                          <a:spcPts val="0"/>
                        </a:spcAft>
                        <a:buFont typeface="Arial" panose="020B0604020202020204" pitchFamily="34" charset="0"/>
                        <a:buChar char="•"/>
                      </a:pPr>
                      <a:r>
                        <a:rPr lang="et-EE" sz="1100" b="1" kern="1200" baseline="0">
                          <a:solidFill>
                            <a:schemeClr val="tx1"/>
                          </a:solidFill>
                          <a:effectLst/>
                          <a:latin typeface="+mn-lt"/>
                          <a:ea typeface="Calibri"/>
                          <a:cs typeface="Times New Roman"/>
                        </a:rPr>
                        <a:t>Otsene kasu taotlejatele, </a:t>
                      </a:r>
                      <a:r>
                        <a:rPr lang="et-EE" sz="1100" b="0" kern="1200" baseline="0">
                          <a:solidFill>
                            <a:schemeClr val="tx1"/>
                          </a:solidFill>
                          <a:effectLst/>
                          <a:latin typeface="+mn-lt"/>
                          <a:ea typeface="Calibri"/>
                          <a:cs typeface="Times New Roman"/>
                        </a:rPr>
                        <a:t>andmed ühest kohast kättesaadavad ja protsess lihtsustub ning kiireneb, ruumiandmete ja dokumentide dubleerimine väheneb. Menetlusprotsess kõigi ruumiandmete ja ehitiste osas on riigis ühtne.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1" kern="1200" baseline="0">
                          <a:solidFill>
                            <a:schemeClr val="tx1"/>
                          </a:solidFill>
                          <a:effectLst/>
                          <a:latin typeface="+mn-lt"/>
                          <a:ea typeface="Calibri"/>
                          <a:cs typeface="Times New Roman"/>
                        </a:rPr>
                        <a:t>Andmete kättesaadavus paraneb, </a:t>
                      </a:r>
                      <a:r>
                        <a:rPr lang="et-EE" sz="1100" b="0" kern="1200" baseline="0">
                          <a:solidFill>
                            <a:schemeClr val="tx1"/>
                          </a:solidFill>
                          <a:effectLst/>
                          <a:latin typeface="+mn-lt"/>
                          <a:ea typeface="Calibri"/>
                          <a:cs typeface="Times New Roman"/>
                        </a:rPr>
                        <a:t>teenuste osutamine muutub lihtsamaks, taotlejale läbipaistvamaks ja lihtsamaks kõigile osapooltele – nii taotlejale, menetlejale, kui ka teistele kaasatud asutustele.</a:t>
                      </a:r>
                      <a:endParaRPr lang="en-GB" sz="1100" b="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1356240">
                <a:tc>
                  <a:txBody>
                    <a:bodyPr/>
                    <a:lstStyle/>
                    <a:p>
                      <a:pPr indent="71755">
                        <a:lnSpc>
                          <a:spcPct val="107000"/>
                        </a:lnSpc>
                        <a:spcAft>
                          <a:spcPts val="0"/>
                        </a:spcAft>
                      </a:pPr>
                      <a:r>
                        <a:rPr lang="et-EE" sz="1100" b="1" kern="1200">
                          <a:solidFill>
                            <a:srgbClr val="0000FF"/>
                          </a:solidFill>
                          <a:effectLst/>
                          <a:latin typeface="+mn-lt"/>
                          <a:ea typeface="Calibri"/>
                          <a:cs typeface="Times New Roman"/>
                        </a:rPr>
                        <a:t>5. Peamised ressursid </a:t>
                      </a: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kern="1200">
                          <a:solidFill>
                            <a:schemeClr val="tx1"/>
                          </a:solidFill>
                          <a:effectLst/>
                          <a:latin typeface="+mn-lt"/>
                          <a:ea typeface="Calibri"/>
                          <a:cs typeface="Times New Roman"/>
                        </a:rPr>
                        <a:t>IT</a:t>
                      </a:r>
                      <a:r>
                        <a:rPr lang="et-EE" sz="1100" kern="1200" baseline="0">
                          <a:solidFill>
                            <a:schemeClr val="tx1"/>
                          </a:solidFill>
                          <a:effectLst/>
                          <a:latin typeface="+mn-lt"/>
                          <a:ea typeface="Calibri"/>
                          <a:cs typeface="Times New Roman"/>
                        </a:rPr>
                        <a:t> tugi, haldus ja arendus, </a:t>
                      </a:r>
                      <a:r>
                        <a:rPr lang="et-EE" sz="1100" kern="1200" baseline="0" err="1">
                          <a:solidFill>
                            <a:schemeClr val="tx1"/>
                          </a:solidFill>
                          <a:effectLst/>
                          <a:latin typeface="+mn-lt"/>
                          <a:ea typeface="Calibri"/>
                          <a:cs typeface="Times New Roman"/>
                        </a:rPr>
                        <a:t>küberturvalisus</a:t>
                      </a:r>
                      <a:r>
                        <a:rPr lang="et-EE" sz="1100" kern="1200" baseline="0">
                          <a:solidFill>
                            <a:schemeClr val="tx1"/>
                          </a:solidFill>
                          <a:effectLst/>
                          <a:latin typeface="+mn-lt"/>
                          <a:ea typeface="Calibri"/>
                          <a:cs typeface="Times New Roman"/>
                        </a:rPr>
                        <a:t> hetkel </a:t>
                      </a:r>
                      <a:r>
                        <a:rPr lang="et-EE" sz="1100" kern="1200" baseline="0" err="1">
                          <a:solidFill>
                            <a:schemeClr val="tx1"/>
                          </a:solidFill>
                          <a:effectLst/>
                          <a:latin typeface="+mn-lt"/>
                          <a:ea typeface="Calibri"/>
                          <a:cs typeface="Times New Roman"/>
                        </a:rPr>
                        <a:t>ReM</a:t>
                      </a:r>
                      <a:r>
                        <a:rPr lang="et-EE" sz="1100" kern="1200" baseline="0">
                          <a:solidFill>
                            <a:schemeClr val="tx1"/>
                          </a:solidFill>
                          <a:effectLst/>
                          <a:latin typeface="+mn-lt"/>
                          <a:ea typeface="Calibri"/>
                          <a:cs typeface="Times New Roman"/>
                        </a:rPr>
                        <a:t> </a:t>
                      </a:r>
                      <a:r>
                        <a:rPr lang="et-EE" sz="1100" kern="1200" baseline="0" err="1">
                          <a:solidFill>
                            <a:schemeClr val="tx1"/>
                          </a:solidFill>
                          <a:effectLst/>
                          <a:latin typeface="+mn-lt"/>
                          <a:ea typeface="Calibri"/>
                          <a:cs typeface="Times New Roman"/>
                        </a:rPr>
                        <a:t>IT-s</a:t>
                      </a:r>
                      <a:r>
                        <a:rPr lang="et-EE" sz="1100" kern="1200" baseline="0">
                          <a:solidFill>
                            <a:schemeClr val="tx1"/>
                          </a:solidFill>
                          <a:effectLst/>
                          <a:latin typeface="+mn-lt"/>
                          <a:ea typeface="Calibri"/>
                          <a:cs typeface="Times New Roman"/>
                        </a:rPr>
                        <a:t>. Tulevikus KEMIT-</a:t>
                      </a:r>
                      <a:r>
                        <a:rPr lang="et-EE" sz="1100" kern="1200" baseline="0" err="1">
                          <a:solidFill>
                            <a:schemeClr val="tx1"/>
                          </a:solidFill>
                          <a:effectLst/>
                          <a:latin typeface="+mn-lt"/>
                          <a:ea typeface="Calibri"/>
                          <a:cs typeface="Times New Roman"/>
                        </a:rPr>
                        <a:t>is</a:t>
                      </a:r>
                      <a:endParaRPr lang="et-EE" sz="1100" kern="1200" baseline="0">
                        <a:solidFill>
                          <a:schemeClr val="tx1"/>
                        </a:solidFill>
                        <a:effectLst/>
                        <a:latin typeface="+mn-lt"/>
                        <a:ea typeface="Calibri"/>
                        <a:cs typeface="Times New Roman"/>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baseline="0">
                          <a:solidFill>
                            <a:schemeClr val="tx1"/>
                          </a:solidFill>
                          <a:effectLst/>
                          <a:latin typeface="+mn-lt"/>
                          <a:ea typeface="Calibri"/>
                          <a:cs typeface="Times New Roman"/>
                        </a:rPr>
                        <a:t>PTA IT tugi maaparandusele 0,13 kohta.</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1" kern="1200" baseline="0">
                          <a:solidFill>
                            <a:schemeClr val="tx1"/>
                          </a:solidFill>
                          <a:effectLst/>
                          <a:latin typeface="+mn-lt"/>
                          <a:ea typeface="Calibri"/>
                          <a:cs typeface="Times New Roman"/>
                        </a:rPr>
                        <a:t>Vajadus</a:t>
                      </a:r>
                      <a:r>
                        <a:rPr lang="et-EE" sz="1100" kern="1200" baseline="0">
                          <a:solidFill>
                            <a:schemeClr val="tx1"/>
                          </a:solidFill>
                          <a:effectLst/>
                          <a:latin typeface="+mn-lt"/>
                          <a:ea typeface="Calibri"/>
                          <a:cs typeface="Times New Roman"/>
                        </a:rPr>
                        <a:t>: 1,0 GIS spetsialist; 0,5 tooteomanik, peakasutaja, </a:t>
                      </a:r>
                      <a:r>
                        <a:rPr lang="et-EE" sz="1100" kern="1200" baseline="0" err="1">
                          <a:solidFill>
                            <a:schemeClr val="tx1"/>
                          </a:solidFill>
                          <a:effectLst/>
                          <a:latin typeface="+mn-lt"/>
                          <a:ea typeface="Calibri"/>
                          <a:cs typeface="Times New Roman"/>
                        </a:rPr>
                        <a:t>testija</a:t>
                      </a:r>
                      <a:r>
                        <a:rPr lang="et-EE" sz="1100" kern="1200" baseline="0">
                          <a:solidFill>
                            <a:schemeClr val="tx1"/>
                          </a:solidFill>
                          <a:effectLst/>
                          <a:latin typeface="+mn-lt"/>
                          <a:ea typeface="Calibri"/>
                          <a:cs typeface="Times New Roman"/>
                        </a:rPr>
                        <a:t>. </a:t>
                      </a:r>
                    </a:p>
                    <a:p>
                      <a:pPr marL="0" indent="0">
                        <a:lnSpc>
                          <a:spcPct val="107000"/>
                        </a:lnSpc>
                        <a:spcAft>
                          <a:spcPts val="0"/>
                        </a:spcAft>
                        <a:buFont typeface="Arial" panose="020B0604020202020204" pitchFamily="34" charset="0"/>
                        <a:buNone/>
                      </a:pPr>
                      <a:r>
                        <a:rPr lang="et-EE" sz="1100" b="1" kern="1200" baseline="0">
                          <a:solidFill>
                            <a:schemeClr val="tx1"/>
                          </a:solidFill>
                          <a:effectLst/>
                          <a:latin typeface="+mn-lt"/>
                          <a:ea typeface="Calibri"/>
                          <a:cs typeface="Times New Roman"/>
                        </a:rPr>
                        <a:t>Ressursid luuakse MARU koosseisu- täpsustatud MARU analüüsis</a:t>
                      </a:r>
                      <a:endParaRPr lang="en-GB" sz="1100" b="1">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6. Tegevused, ajakava, eelarve 925000M / 18 kuud 125k € SF</a:t>
                      </a:r>
                      <a:endParaRPr lang="et-EE"/>
                    </a:p>
                    <a:p>
                      <a:pPr lvl="0">
                        <a:lnSpc>
                          <a:spcPct val="107000"/>
                        </a:lnSpc>
                        <a:spcAft>
                          <a:spcPts val="0"/>
                        </a:spcAft>
                        <a:buNone/>
                      </a:pPr>
                      <a:r>
                        <a:rPr lang="et-EE" sz="1100" b="0" kern="1200">
                          <a:solidFill>
                            <a:schemeClr val="tx1"/>
                          </a:solidFill>
                          <a:effectLst/>
                          <a:latin typeface="+mn-lt"/>
                          <a:ea typeface="+mn-ea"/>
                          <a:cs typeface="+mn-cs"/>
                        </a:rPr>
                        <a:t>2024/25 Ärianalüüs maaparanduse MARU tervikvaade </a:t>
                      </a:r>
                      <a:r>
                        <a:rPr lang="et-EE" sz="1100" b="0" kern="1200">
                          <a:solidFill>
                            <a:srgbClr val="0000FF"/>
                          </a:solidFill>
                          <a:effectLst/>
                          <a:latin typeface="+mn-lt"/>
                          <a:ea typeface="+mn-ea"/>
                          <a:cs typeface="+mn-cs"/>
                        </a:rPr>
                        <a:t>50k</a:t>
                      </a:r>
                      <a:r>
                        <a:rPr lang="et-EE" sz="1100" b="0" kern="1200" baseline="0">
                          <a:solidFill>
                            <a:srgbClr val="0000FF"/>
                          </a:solidFill>
                          <a:effectLst/>
                          <a:latin typeface="+mn-lt"/>
                          <a:ea typeface="+mn-ea"/>
                          <a:cs typeface="+mn-cs"/>
                        </a:rPr>
                        <a:t> </a:t>
                      </a:r>
                      <a:r>
                        <a:rPr lang="et-EE" sz="1100" b="0" kern="1200">
                          <a:solidFill>
                            <a:srgbClr val="0000FF"/>
                          </a:solidFill>
                          <a:effectLst/>
                          <a:latin typeface="+mn-lt"/>
                          <a:ea typeface="+mn-ea"/>
                          <a:cs typeface="+mn-cs"/>
                        </a:rPr>
                        <a:t>€ SF</a:t>
                      </a:r>
                    </a:p>
                    <a:p>
                      <a:pPr lvl="0">
                        <a:lnSpc>
                          <a:spcPct val="107000"/>
                        </a:lnSpc>
                        <a:spcAft>
                          <a:spcPts val="0"/>
                        </a:spcAft>
                        <a:buNone/>
                      </a:pPr>
                      <a:r>
                        <a:rPr lang="et-EE" sz="1100" b="0" kern="1200">
                          <a:solidFill>
                            <a:schemeClr val="tx1"/>
                          </a:solidFill>
                          <a:effectLst/>
                          <a:latin typeface="+mn-lt"/>
                          <a:ea typeface="+mn-ea"/>
                          <a:cs typeface="+mn-cs"/>
                        </a:rPr>
                        <a:t>2024/2025 Tööjõukulu </a:t>
                      </a:r>
                      <a:r>
                        <a:rPr lang="et-EE" sz="1100" b="0" kern="1200">
                          <a:solidFill>
                            <a:srgbClr val="0000FF"/>
                          </a:solidFill>
                          <a:effectLst/>
                          <a:latin typeface="+mn-lt"/>
                          <a:ea typeface="+mn-ea"/>
                          <a:cs typeface="+mn-cs"/>
                        </a:rPr>
                        <a:t>1 in 18 kuud 75k € SF</a:t>
                      </a:r>
                    </a:p>
                    <a:p>
                      <a:pPr lvl="0" algn="l">
                        <a:lnSpc>
                          <a:spcPct val="100000"/>
                        </a:lnSpc>
                        <a:spcBef>
                          <a:spcPts val="0"/>
                        </a:spcBef>
                        <a:spcAft>
                          <a:spcPts val="0"/>
                        </a:spcAft>
                        <a:buNone/>
                      </a:pPr>
                      <a:r>
                        <a:rPr lang="et-EE" sz="1100" b="1" kern="1200">
                          <a:solidFill>
                            <a:schemeClr val="tx1"/>
                          </a:solidFill>
                          <a:effectLst/>
                          <a:latin typeface="+mn-lt"/>
                          <a:ea typeface="+mn-ea"/>
                          <a:cs typeface="+mn-cs"/>
                        </a:rPr>
                        <a:t>2025/26</a:t>
                      </a:r>
                      <a:r>
                        <a:rPr lang="et-EE" sz="1100" b="0" kern="1200">
                          <a:solidFill>
                            <a:schemeClr val="tx1"/>
                          </a:solidFill>
                          <a:effectLst/>
                          <a:latin typeface="+mn-lt"/>
                          <a:ea typeface="+mn-ea"/>
                          <a:cs typeface="+mn-cs"/>
                        </a:rPr>
                        <a:t> I arendusetapp 200k SF / +300k</a:t>
                      </a:r>
                      <a:r>
                        <a:rPr lang="et-EE" sz="1100" b="0" kern="1200" baseline="0">
                          <a:solidFill>
                            <a:schemeClr val="tx1"/>
                          </a:solidFill>
                          <a:effectLst/>
                          <a:latin typeface="+mn-lt"/>
                          <a:ea typeface="+mn-ea"/>
                          <a:cs typeface="+mn-cs"/>
                        </a:rPr>
                        <a:t> €</a:t>
                      </a:r>
                      <a:r>
                        <a:rPr lang="et-EE" sz="1100" b="0" kern="1200">
                          <a:solidFill>
                            <a:schemeClr val="tx1"/>
                          </a:solidFill>
                          <a:effectLst/>
                          <a:latin typeface="+mn-lt"/>
                          <a:ea typeface="+mn-ea"/>
                          <a:cs typeface="+mn-cs"/>
                        </a:rPr>
                        <a:t> SF – sh detailanalüüs, baasfunktsionaalsuse arendus, migratsioon</a:t>
                      </a:r>
                      <a:r>
                        <a:rPr lang="et-EE" sz="1100" b="0" kern="1200" baseline="0">
                          <a:solidFill>
                            <a:schemeClr val="tx1"/>
                          </a:solidFill>
                          <a:effectLst/>
                          <a:latin typeface="+mn-lt"/>
                          <a:ea typeface="+mn-ea"/>
                          <a:cs typeface="+mn-cs"/>
                        </a:rPr>
                        <a:t>;</a:t>
                      </a:r>
                      <a:endParaRPr lang="et-EE" sz="1100" b="0" kern="1200">
                        <a:solidFill>
                          <a:schemeClr val="tx1"/>
                        </a:solidFill>
                        <a:effectLst/>
                        <a:latin typeface="+mn-lt"/>
                        <a:ea typeface="+mn-ea"/>
                        <a:cs typeface="+mn-cs"/>
                      </a:endParaRPr>
                    </a:p>
                    <a:p>
                      <a:pPr marL="0" lvl="0" indent="0">
                        <a:buFontTx/>
                        <a:buNone/>
                      </a:pPr>
                      <a:r>
                        <a:rPr lang="et-EE" sz="1100" b="1" kern="1200">
                          <a:solidFill>
                            <a:schemeClr val="tx1"/>
                          </a:solidFill>
                          <a:effectLst/>
                          <a:latin typeface="+mn-lt"/>
                          <a:ea typeface="+mn-ea"/>
                          <a:cs typeface="+mn-cs"/>
                        </a:rPr>
                        <a:t>2026/27 </a:t>
                      </a:r>
                      <a:r>
                        <a:rPr lang="et-EE" sz="1100" b="0" kern="1200">
                          <a:solidFill>
                            <a:schemeClr val="tx1"/>
                          </a:solidFill>
                          <a:effectLst/>
                          <a:latin typeface="+mn-lt"/>
                          <a:ea typeface="+mn-ea"/>
                          <a:cs typeface="+mn-cs"/>
                        </a:rPr>
                        <a:t>II arendusetapp 300k € SF – liidestused,</a:t>
                      </a:r>
                      <a:r>
                        <a:rPr lang="et-EE" sz="1100" b="0" kern="1200" baseline="0">
                          <a:solidFill>
                            <a:schemeClr val="tx1"/>
                          </a:solidFill>
                          <a:effectLst/>
                          <a:latin typeface="+mn-lt"/>
                          <a:ea typeface="+mn-ea"/>
                          <a:cs typeface="+mn-cs"/>
                        </a:rPr>
                        <a:t> välitöötaja rak.</a:t>
                      </a:r>
                    </a:p>
                    <a:p>
                      <a:pPr marL="0" marR="0" lvl="0" indent="0" algn="l">
                        <a:lnSpc>
                          <a:spcPct val="107000"/>
                        </a:lnSpc>
                        <a:spcBef>
                          <a:spcPts val="0"/>
                        </a:spcBef>
                        <a:spcAft>
                          <a:spcPts val="0"/>
                        </a:spcAft>
                        <a:buNone/>
                      </a:pPr>
                      <a:r>
                        <a:rPr lang="et-EE" sz="1000" b="1" i="0" u="none" strike="noStrike" baseline="0" noProof="0">
                          <a:solidFill>
                            <a:srgbClr val="0000FF"/>
                          </a:solidFill>
                          <a:effectLst/>
                          <a:latin typeface="Calibri"/>
                        </a:rPr>
                        <a:t>2024-2029</a:t>
                      </a:r>
                      <a:r>
                        <a:rPr lang="et-EE" sz="1000" b="0" i="0" u="none" strike="noStrike" baseline="0" noProof="0">
                          <a:solidFill>
                            <a:schemeClr val="tx1"/>
                          </a:solidFill>
                          <a:effectLst/>
                          <a:latin typeface="Calibri"/>
                        </a:rPr>
                        <a:t> kokku </a:t>
                      </a:r>
                      <a:r>
                        <a:rPr lang="et-EE" sz="1000" b="1" i="0" u="none" strike="noStrike" baseline="0" noProof="0">
                          <a:solidFill>
                            <a:schemeClr val="tx1"/>
                          </a:solidFill>
                          <a:effectLst/>
                          <a:latin typeface="Calibri"/>
                        </a:rPr>
                        <a:t>925k € SF</a:t>
                      </a:r>
                      <a:r>
                        <a:rPr lang="et-EE" sz="1000" b="0" i="0" u="none" strike="noStrike" baseline="0" noProof="0">
                          <a:solidFill>
                            <a:schemeClr val="tx1"/>
                          </a:solidFill>
                          <a:effectLst/>
                          <a:latin typeface="Calibri"/>
                        </a:rPr>
                        <a:t> / </a:t>
                      </a:r>
                      <a:r>
                        <a:rPr lang="et-EE" sz="1000" b="0" i="0" u="none" strike="noStrike" baseline="0" noProof="0">
                          <a:solidFill>
                            <a:srgbClr val="0000FF"/>
                          </a:solidFill>
                          <a:effectLst/>
                          <a:latin typeface="Calibri"/>
                        </a:rPr>
                        <a:t>sellest 18 kuu taotlus </a:t>
                      </a:r>
                      <a:r>
                        <a:rPr lang="et-EE" sz="1000" b="1" i="0" u="none" strike="noStrike" baseline="0" noProof="0">
                          <a:solidFill>
                            <a:srgbClr val="0000FF"/>
                          </a:solidFill>
                          <a:effectLst/>
                          <a:latin typeface="Calibri"/>
                        </a:rPr>
                        <a:t>125 000€ SF</a:t>
                      </a:r>
                      <a:endParaRPr lang="et-EE" dirty="0"/>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7. Arendusalgatusete eeltingimused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baseline="0">
                          <a:solidFill>
                            <a:schemeClr val="tx1"/>
                          </a:solidFill>
                          <a:effectLst/>
                          <a:latin typeface="+mn-lt"/>
                          <a:ea typeface="Calibri"/>
                          <a:cs typeface="Times New Roman"/>
                        </a:rPr>
                        <a:t>ReM alla on loodud töörühm, kes tegeleb MaRu IT konsolideerimisega.</a:t>
                      </a:r>
                    </a:p>
                    <a:p>
                      <a:pPr marL="171450" marR="0" lvl="0" indent="-171450" algn="l" rtl="0" eaLnBrk="1" fontAlgn="auto" latinLnBrk="0" hangingPunct="1">
                        <a:lnSpc>
                          <a:spcPct val="107000"/>
                        </a:lnSpc>
                        <a:spcBef>
                          <a:spcPts val="0"/>
                        </a:spcBef>
                        <a:spcAft>
                          <a:spcPts val="0"/>
                        </a:spcAft>
                        <a:buClrTx/>
                        <a:buSzTx/>
                        <a:buFont typeface="Arial" panose="020B0604020202020204" pitchFamily="34" charset="0"/>
                        <a:buChar char="•"/>
                      </a:pPr>
                      <a:r>
                        <a:rPr lang="et-EE" sz="1100" b="0" kern="1200" baseline="0">
                          <a:solidFill>
                            <a:schemeClr val="tx1"/>
                          </a:solidFill>
                          <a:effectLst/>
                          <a:latin typeface="+mn-lt"/>
                          <a:ea typeface="Calibri"/>
                          <a:cs typeface="Times New Roman"/>
                        </a:rPr>
                        <a:t>On võimalik kasutada Maa-ameti ruumiandmeid ja kompetentsi. Samuti liitub E-EP (EHR) MARUga, mis võimaldab ühendametis lihtsamat ja kiiremat andmevahetust.</a:t>
                      </a:r>
                      <a:endParaRPr lang="et-EE" sz="1100" b="0" kern="1200" baseline="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426995">
                <a:tc>
                  <a:txBody>
                    <a:bodyPr/>
                    <a:lstStyle/>
                    <a:p>
                      <a:pPr marL="107315" indent="-90170">
                        <a:lnSpc>
                          <a:spcPct val="107000"/>
                        </a:lnSpc>
                        <a:spcAft>
                          <a:spcPts val="0"/>
                        </a:spcAft>
                      </a:pPr>
                      <a:r>
                        <a:rPr lang="et-EE" sz="1100" b="1">
                          <a:solidFill>
                            <a:srgbClr val="0000FF"/>
                          </a:solidFill>
                          <a:effectLst/>
                          <a:latin typeface="+mn-lt"/>
                          <a:ea typeface="Calibri"/>
                          <a:cs typeface="Times New Roman"/>
                        </a:rPr>
                        <a:t>8. Kasutajate grupid, kolmandad osapooled</a:t>
                      </a:r>
                      <a:endParaRPr lang="en-GB" sz="110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b="0" baseline="0">
                          <a:solidFill>
                            <a:schemeClr val="tx1"/>
                          </a:solidFill>
                          <a:effectLst/>
                          <a:latin typeface="+mn-lt"/>
                          <a:ea typeface="Calibri"/>
                          <a:cs typeface="Times New Roman"/>
                        </a:rPr>
                        <a:t>Maaparandussüsteemide omanikud (90 000 omanikku ja kaetud 1,4 miljonit hektarit maad)</a:t>
                      </a:r>
                    </a:p>
                    <a:p>
                      <a:pPr marL="171450" indent="-171450">
                        <a:lnSpc>
                          <a:spcPct val="107000"/>
                        </a:lnSpc>
                        <a:spcAft>
                          <a:spcPts val="0"/>
                        </a:spcAft>
                        <a:buFont typeface="Arial" panose="020B0604020202020204" pitchFamily="34" charset="0"/>
                        <a:buChar char="•"/>
                      </a:pPr>
                      <a:r>
                        <a:rPr lang="et-EE" sz="1100" b="0" baseline="0">
                          <a:solidFill>
                            <a:schemeClr val="tx1"/>
                          </a:solidFill>
                          <a:effectLst/>
                          <a:latin typeface="+mn-lt"/>
                          <a:ea typeface="Calibri"/>
                          <a:cs typeface="Times New Roman"/>
                        </a:rPr>
                        <a:t>Põllumajandustootjad; Looduskaitseorganisatsioonid</a:t>
                      </a:r>
                    </a:p>
                    <a:p>
                      <a:pPr marL="171450" indent="-171450">
                        <a:lnSpc>
                          <a:spcPct val="107000"/>
                        </a:lnSpc>
                        <a:spcAft>
                          <a:spcPts val="0"/>
                        </a:spcAft>
                        <a:buFont typeface="Arial" panose="020B0604020202020204" pitchFamily="34" charset="0"/>
                        <a:buChar char="•"/>
                      </a:pPr>
                      <a:r>
                        <a:rPr lang="et-EE" sz="1100" b="0" baseline="0">
                          <a:solidFill>
                            <a:schemeClr val="tx1"/>
                          </a:solidFill>
                          <a:effectLst/>
                          <a:latin typeface="+mn-lt"/>
                          <a:ea typeface="Calibri"/>
                          <a:cs typeface="Times New Roman"/>
                        </a:rPr>
                        <a:t>RMK, PRIA, Keskkonnaagentuur, Transpordiamet (jt riigiasutused)</a:t>
                      </a:r>
                    </a:p>
                    <a:p>
                      <a:pPr marL="171450" indent="-171450">
                        <a:lnSpc>
                          <a:spcPct val="107000"/>
                        </a:lnSpc>
                        <a:spcAft>
                          <a:spcPts val="0"/>
                        </a:spcAft>
                        <a:buFont typeface="Arial" panose="020B0604020202020204" pitchFamily="34" charset="0"/>
                        <a:buChar char="•"/>
                      </a:pPr>
                      <a:r>
                        <a:rPr lang="et-EE" sz="1100" b="0" baseline="0">
                          <a:solidFill>
                            <a:schemeClr val="tx1"/>
                          </a:solidFill>
                          <a:effectLst/>
                          <a:latin typeface="+mn-lt"/>
                          <a:ea typeface="Calibri"/>
                          <a:cs typeface="Times New Roman"/>
                        </a:rPr>
                        <a:t>INSPIRE</a:t>
                      </a:r>
                    </a:p>
                    <a:p>
                      <a:pPr marL="171450" indent="-171450">
                        <a:lnSpc>
                          <a:spcPct val="107000"/>
                        </a:lnSpc>
                        <a:spcAft>
                          <a:spcPts val="0"/>
                        </a:spcAft>
                        <a:buFont typeface="Arial" panose="020B0604020202020204" pitchFamily="34" charset="0"/>
                        <a:buChar char="•"/>
                      </a:pPr>
                      <a:r>
                        <a:rPr lang="et-EE" sz="1100" b="0" baseline="0">
                          <a:solidFill>
                            <a:schemeClr val="tx1"/>
                          </a:solidFill>
                          <a:effectLst/>
                          <a:latin typeface="+mn-lt"/>
                          <a:ea typeface="Calibri"/>
                          <a:cs typeface="Times New Roman"/>
                        </a:rPr>
                        <a:t>Maaparandusalal tegutsevad ettevõtjad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9. Projekti innovaatilisus</a:t>
                      </a:r>
                      <a:endParaRPr lang="en-GB" sz="1100" b="0" kern="120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a:cs typeface="Times New Roman"/>
                        </a:rPr>
                        <a:t>Minnakse kaasaegsele MAPIS-</a:t>
                      </a:r>
                      <a:r>
                        <a:rPr lang="et-EE" sz="1100" b="0" kern="1200" baseline="0" err="1">
                          <a:solidFill>
                            <a:schemeClr val="tx1"/>
                          </a:solidFill>
                          <a:effectLst/>
                          <a:latin typeface="+mn-lt"/>
                          <a:ea typeface="Calibri"/>
                          <a:cs typeface="Times New Roman"/>
                        </a:rPr>
                        <a:t>ele</a:t>
                      </a:r>
                      <a:r>
                        <a:rPr lang="et-EE" sz="1100" b="0" kern="1200" baseline="0">
                          <a:solidFill>
                            <a:schemeClr val="tx1"/>
                          </a:solidFill>
                          <a:effectLst/>
                          <a:latin typeface="+mn-lt"/>
                          <a:ea typeface="Calibri"/>
                          <a:cs typeface="Times New Roman"/>
                        </a:rPr>
                        <a:t> ja keskselt arendatavale ruumiandmete komponendile.</a:t>
                      </a:r>
                    </a:p>
                    <a:p>
                      <a:pPr marL="17145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a:cs typeface="Times New Roman"/>
                        </a:rPr>
                        <a:t>Üks aken ruumiandmete jaoks ja teenuste efektiivsuse tõus, sh ehituslubade menetlemise kiirus kasvab </a:t>
                      </a:r>
                      <a:endParaRPr lang="en-GB" sz="1100" b="0" kern="1200" baseline="0">
                        <a:solidFill>
                          <a:schemeClr val="tx1"/>
                        </a:solidFill>
                        <a:effectLst/>
                        <a:latin typeface="+mn-lt"/>
                        <a:ea typeface="Calibri"/>
                        <a:cs typeface="Times New Roman"/>
                      </a:endParaRPr>
                    </a:p>
                    <a:p>
                      <a:pPr marL="171450" lvl="0" indent="-171450">
                        <a:lnSpc>
                          <a:spcPct val="107000"/>
                        </a:lnSpc>
                        <a:spcAft>
                          <a:spcPts val="0"/>
                        </a:spcAft>
                        <a:buFont typeface="Arial" panose="020B0604020202020204" pitchFamily="34" charset="0"/>
                        <a:buChar char="•"/>
                      </a:pPr>
                      <a:r>
                        <a:rPr lang="et-EE" sz="1100" b="0" kern="1200" baseline="0">
                          <a:solidFill>
                            <a:schemeClr val="tx1"/>
                          </a:solidFill>
                          <a:effectLst/>
                          <a:latin typeface="+mn-lt"/>
                          <a:ea typeface="Calibri"/>
                          <a:cs typeface="Times New Roman"/>
                        </a:rPr>
                        <a:t>Keskse Geo3D teenus- ja andmeplatvormi komponendi väljaarendamine, mida saab kasutada ka </a:t>
                      </a:r>
                      <a:r>
                        <a:rPr lang="et-EE" sz="1100" b="0" kern="1200" baseline="0" err="1">
                          <a:solidFill>
                            <a:schemeClr val="tx1"/>
                          </a:solidFill>
                          <a:effectLst/>
                          <a:latin typeface="+mn-lt"/>
                          <a:ea typeface="Calibri"/>
                          <a:cs typeface="Times New Roman"/>
                        </a:rPr>
                        <a:t>MAPIS-e</a:t>
                      </a:r>
                      <a:r>
                        <a:rPr lang="et-EE" sz="1100" b="0" kern="1200" baseline="0">
                          <a:solidFill>
                            <a:schemeClr val="tx1"/>
                          </a:solidFill>
                          <a:effectLst/>
                          <a:latin typeface="+mn-lt"/>
                          <a:ea typeface="Calibri"/>
                          <a:cs typeface="Times New Roman"/>
                        </a:rPr>
                        <a:t> töös.</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10. Jätkusuutlikkus</a:t>
                      </a:r>
                      <a:endParaRPr lang="en-GB" sz="1100" b="0" kern="1200">
                        <a:solidFill>
                          <a:srgbClr val="0000FF"/>
                        </a:solidFill>
                        <a:effectLst/>
                        <a:latin typeface="+mn-lt"/>
                        <a:ea typeface="Calibri"/>
                        <a:cs typeface="Times New Roman"/>
                      </a:endParaRPr>
                    </a:p>
                    <a:p>
                      <a:pPr marL="171450" lvl="0" indent="-171450" algn="l">
                        <a:lnSpc>
                          <a:spcPct val="100000"/>
                        </a:lnSpc>
                        <a:spcBef>
                          <a:spcPts val="0"/>
                        </a:spcBef>
                        <a:spcAft>
                          <a:spcPts val="0"/>
                        </a:spcAft>
                        <a:buFont typeface="Arial"/>
                        <a:buChar char="•"/>
                      </a:pPr>
                      <a:r>
                        <a:rPr lang="et-EE" sz="1100" b="0" i="0" u="none" strike="noStrike" kern="1200" baseline="0" noProof="0">
                          <a:solidFill>
                            <a:srgbClr val="000000"/>
                          </a:solidFill>
                          <a:effectLst/>
                          <a:latin typeface="Calibri"/>
                        </a:rPr>
                        <a:t>Maaparanduse registrid, menetlus ja järelevalve integreeritud MARU ühtsesse ruumiandmete teenuste platvormile</a:t>
                      </a:r>
                      <a:endParaRPr lang="et-EE"/>
                    </a:p>
                    <a:p>
                      <a:pPr marL="171450" lvl="0" indent="-171450" algn="l">
                        <a:lnSpc>
                          <a:spcPct val="100000"/>
                        </a:lnSpc>
                        <a:spcBef>
                          <a:spcPts val="0"/>
                        </a:spcBef>
                        <a:spcAft>
                          <a:spcPts val="0"/>
                        </a:spcAft>
                        <a:buFont typeface="Arial"/>
                        <a:buChar char="•"/>
                      </a:pPr>
                      <a:r>
                        <a:rPr lang="et-EE" sz="1100" b="0" i="0" u="none" strike="noStrike" kern="1200" baseline="0" noProof="0">
                          <a:solidFill>
                            <a:srgbClr val="000000"/>
                          </a:solidFill>
                          <a:effectLst/>
                          <a:latin typeface="Calibri"/>
                        </a:rPr>
                        <a:t>Riigisektori valmisolek leida inimtööjõudu asendavaid lahendusi</a:t>
                      </a:r>
                      <a:endParaRPr lang="et-EE"/>
                    </a:p>
                    <a:p>
                      <a:pPr marL="171450" lvl="0" indent="-171450" algn="l">
                        <a:lnSpc>
                          <a:spcPct val="100000"/>
                        </a:lnSpc>
                        <a:spcBef>
                          <a:spcPts val="0"/>
                        </a:spcBef>
                        <a:spcAft>
                          <a:spcPts val="0"/>
                        </a:spcAft>
                        <a:buFont typeface="Arial"/>
                        <a:buChar char="•"/>
                      </a:pPr>
                      <a:r>
                        <a:rPr lang="et-EE" sz="1100" b="0" i="0" u="none" strike="noStrike" kern="1200" baseline="0" noProof="0">
                          <a:solidFill>
                            <a:srgbClr val="000000"/>
                          </a:solidFill>
                          <a:effectLst/>
                          <a:latin typeface="Calibri"/>
                        </a:rPr>
                        <a:t>Litsentsitasud puuduvad, kasutatakse vabavara.</a:t>
                      </a:r>
                    </a:p>
                    <a:p>
                      <a:pPr marL="171450" marR="0" lvl="0" indent="-171450" algn="l" defTabSz="676755" rtl="0" eaLnBrk="1" fontAlgn="auto" latinLnBrk="0" hangingPunct="1">
                        <a:lnSpc>
                          <a:spcPct val="100000"/>
                        </a:lnSpc>
                        <a:spcBef>
                          <a:spcPts val="0"/>
                        </a:spcBef>
                        <a:spcAft>
                          <a:spcPts val="0"/>
                        </a:spcAft>
                        <a:buClrTx/>
                        <a:buSzTx/>
                        <a:buFont typeface="Arial"/>
                        <a:buChar char="•"/>
                        <a:tabLst/>
                        <a:defRPr/>
                      </a:pPr>
                      <a:r>
                        <a:rPr lang="et-EE" sz="1100" b="0" i="0" u="none" strike="noStrike" kern="1200" baseline="0">
                          <a:solidFill>
                            <a:srgbClr val="000000"/>
                          </a:solidFill>
                          <a:effectLst/>
                          <a:latin typeface="Calibri"/>
                          <a:ea typeface="+mn-ea"/>
                          <a:cs typeface="+mn-cs"/>
                        </a:rPr>
                        <a:t>MAPIS hooldus ja arenduskulud vajalik RES-st (eeldatav 60 000EUR/aastas)</a:t>
                      </a:r>
                      <a:endParaRPr lang="et-EE" sz="1100" b="0" i="0" u="none" strike="noStrike" kern="1200" baseline="0" dirty="0">
                        <a:solidFill>
                          <a:srgbClr val="000000"/>
                        </a:solidFill>
                        <a:effectLst/>
                        <a:latin typeface="Calibri"/>
                        <a:ea typeface="+mn-ea"/>
                        <a:cs typeface="+mn-cs"/>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33324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0" y="120013"/>
            <a:ext cx="12192000" cy="1325563"/>
          </a:xfrm>
        </p:spPr>
        <p:txBody>
          <a:bodyPr>
            <a:normAutofit/>
          </a:bodyPr>
          <a:lstStyle/>
          <a:p>
            <a:pPr algn="ctr"/>
            <a:r>
              <a:rPr lang="et-EE" sz="4010" dirty="0">
                <a:solidFill>
                  <a:srgbClr val="0000CC"/>
                </a:solidFill>
                <a:latin typeface="Aino Headline" panose="020B0303040504020204" pitchFamily="34" charset="0"/>
              </a:rPr>
              <a:t>VALITSEMISALA IT PERSONAL</a:t>
            </a:r>
          </a:p>
        </p:txBody>
      </p:sp>
      <p:graphicFrame>
        <p:nvGraphicFramePr>
          <p:cNvPr id="7" name="Table 6">
            <a:extLst>
              <a:ext uri="{FF2B5EF4-FFF2-40B4-BE49-F238E27FC236}">
                <a16:creationId xmlns:a16="http://schemas.microsoft.com/office/drawing/2014/main" id="{52F9DB47-7E60-CA6B-3476-99387D30419A}"/>
              </a:ext>
            </a:extLst>
          </p:cNvPr>
          <p:cNvGraphicFramePr>
            <a:graphicFrameLocks noGrp="1"/>
          </p:cNvGraphicFramePr>
          <p:nvPr>
            <p:extLst>
              <p:ext uri="{D42A27DB-BD31-4B8C-83A1-F6EECF244321}">
                <p14:modId xmlns:p14="http://schemas.microsoft.com/office/powerpoint/2010/main" val="3263680183"/>
              </p:ext>
            </p:extLst>
          </p:nvPr>
        </p:nvGraphicFramePr>
        <p:xfrm>
          <a:off x="325091" y="1498086"/>
          <a:ext cx="6799610" cy="4389173"/>
        </p:xfrm>
        <a:graphic>
          <a:graphicData uri="http://schemas.openxmlformats.org/drawingml/2006/table">
            <a:tbl>
              <a:tblPr/>
              <a:tblGrid>
                <a:gridCol w="2016629">
                  <a:extLst>
                    <a:ext uri="{9D8B030D-6E8A-4147-A177-3AD203B41FA5}">
                      <a16:colId xmlns:a16="http://schemas.microsoft.com/office/drawing/2014/main" val="793095276"/>
                    </a:ext>
                  </a:extLst>
                </a:gridCol>
                <a:gridCol w="780333">
                  <a:extLst>
                    <a:ext uri="{9D8B030D-6E8A-4147-A177-3AD203B41FA5}">
                      <a16:colId xmlns:a16="http://schemas.microsoft.com/office/drawing/2014/main" val="166533194"/>
                    </a:ext>
                  </a:extLst>
                </a:gridCol>
                <a:gridCol w="780333">
                  <a:extLst>
                    <a:ext uri="{9D8B030D-6E8A-4147-A177-3AD203B41FA5}">
                      <a16:colId xmlns:a16="http://schemas.microsoft.com/office/drawing/2014/main" val="2708760253"/>
                    </a:ext>
                  </a:extLst>
                </a:gridCol>
                <a:gridCol w="743611">
                  <a:extLst>
                    <a:ext uri="{9D8B030D-6E8A-4147-A177-3AD203B41FA5}">
                      <a16:colId xmlns:a16="http://schemas.microsoft.com/office/drawing/2014/main" val="3013047791"/>
                    </a:ext>
                  </a:extLst>
                </a:gridCol>
                <a:gridCol w="743611">
                  <a:extLst>
                    <a:ext uri="{9D8B030D-6E8A-4147-A177-3AD203B41FA5}">
                      <a16:colId xmlns:a16="http://schemas.microsoft.com/office/drawing/2014/main" val="2999306936"/>
                    </a:ext>
                  </a:extLst>
                </a:gridCol>
                <a:gridCol w="807874">
                  <a:extLst>
                    <a:ext uri="{9D8B030D-6E8A-4147-A177-3AD203B41FA5}">
                      <a16:colId xmlns:a16="http://schemas.microsoft.com/office/drawing/2014/main" val="3767992869"/>
                    </a:ext>
                  </a:extLst>
                </a:gridCol>
                <a:gridCol w="927219">
                  <a:extLst>
                    <a:ext uri="{9D8B030D-6E8A-4147-A177-3AD203B41FA5}">
                      <a16:colId xmlns:a16="http://schemas.microsoft.com/office/drawing/2014/main" val="286546152"/>
                    </a:ext>
                  </a:extLst>
                </a:gridCol>
              </a:tblGrid>
              <a:tr h="228174">
                <a:tc rowSpan="2">
                  <a:txBody>
                    <a:bodyPr/>
                    <a:lstStyle/>
                    <a:p>
                      <a:pPr algn="ctr" fontAlgn="ctr"/>
                      <a:r>
                        <a:rPr lang="et-EE" sz="1400" b="1" i="0" u="none" strike="noStrike" dirty="0">
                          <a:solidFill>
                            <a:srgbClr val="000000"/>
                          </a:solidFill>
                          <a:effectLst/>
                          <a:highlight>
                            <a:srgbClr val="BDD7EE"/>
                          </a:highlight>
                          <a:latin typeface="Calibri" panose="020F0502020204030204" pitchFamily="34" charset="0"/>
                        </a:rPr>
                        <a:t>IKT </a:t>
                      </a:r>
                      <a:r>
                        <a:rPr lang="et-EE" sz="1600" b="1" i="0" u="none" strike="noStrike" dirty="0">
                          <a:solidFill>
                            <a:srgbClr val="000000"/>
                          </a:solidFill>
                          <a:effectLst/>
                          <a:highlight>
                            <a:srgbClr val="BDD7EE"/>
                          </a:highlight>
                          <a:latin typeface="Calibri" panose="020F0502020204030204" pitchFamily="34" charset="0"/>
                        </a:rPr>
                        <a:t>Personal</a:t>
                      </a:r>
                      <a:endParaRPr lang="et-EE" sz="1400" b="1" i="0" u="none" strike="noStrike" dirty="0">
                        <a:solidFill>
                          <a:srgbClr val="000000"/>
                        </a:solidFill>
                        <a:effectLst/>
                        <a:highlight>
                          <a:srgbClr val="BDD7EE"/>
                        </a:highligh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3">
                  <a:txBody>
                    <a:bodyPr/>
                    <a:lstStyle/>
                    <a:p>
                      <a:pPr algn="ctr" fontAlgn="t"/>
                      <a:r>
                        <a:rPr lang="et-EE" sz="1400" b="1" i="0" u="none" strike="noStrike">
                          <a:solidFill>
                            <a:srgbClr val="000000"/>
                          </a:solidFill>
                          <a:effectLst/>
                          <a:highlight>
                            <a:srgbClr val="BDD7EE"/>
                          </a:highlight>
                          <a:latin typeface="Calibri" panose="020F0502020204030204" pitchFamily="34" charset="0"/>
                        </a:rPr>
                        <a:t>Seisuga 01.01.2023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t-EE"/>
                    </a:p>
                  </a:txBody>
                  <a:tcPr/>
                </a:tc>
                <a:tc hMerge="1">
                  <a:txBody>
                    <a:bodyPr/>
                    <a:lstStyle/>
                    <a:p>
                      <a:endParaRPr lang="et-EE"/>
                    </a:p>
                  </a:txBody>
                  <a:tcPr/>
                </a:tc>
                <a:tc gridSpan="3">
                  <a:txBody>
                    <a:bodyPr/>
                    <a:lstStyle/>
                    <a:p>
                      <a:pPr algn="ctr" fontAlgn="t"/>
                      <a:r>
                        <a:rPr lang="et-EE" sz="1400" b="1" i="0" u="none" strike="noStrike">
                          <a:solidFill>
                            <a:srgbClr val="000000"/>
                          </a:solidFill>
                          <a:effectLst/>
                          <a:highlight>
                            <a:srgbClr val="BDD7EE"/>
                          </a:highlight>
                          <a:latin typeface="Calibri" panose="020F0502020204030204" pitchFamily="34" charset="0"/>
                        </a:rPr>
                        <a:t>Seisuga 01.01.2024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253933581"/>
                  </a:ext>
                </a:extLst>
              </a:tr>
              <a:tr h="446598">
                <a:tc vMerge="1">
                  <a:txBody>
                    <a:bodyPr/>
                    <a:lstStyle/>
                    <a:p>
                      <a:endParaRPr lang="et-EE"/>
                    </a:p>
                  </a:txBody>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Täidetud/olemas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Täitmata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Kokku</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Täidetud/olemas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dirty="0">
                          <a:solidFill>
                            <a:srgbClr val="000000"/>
                          </a:solidFill>
                          <a:effectLst/>
                          <a:highlight>
                            <a:srgbClr val="BDD7EE"/>
                          </a:highlight>
                          <a:latin typeface="Calibri" panose="020F0502020204030204" pitchFamily="34" charset="0"/>
                        </a:rPr>
                        <a:t>Täitmata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t"/>
                      <a:r>
                        <a:rPr lang="et-EE" sz="1400" b="1" i="0" u="none" strike="noStrike">
                          <a:solidFill>
                            <a:srgbClr val="000000"/>
                          </a:solidFill>
                          <a:effectLst/>
                          <a:highlight>
                            <a:srgbClr val="BDD7EE"/>
                          </a:highlight>
                          <a:latin typeface="Calibri" panose="020F0502020204030204" pitchFamily="34" charset="0"/>
                        </a:rPr>
                        <a:t>Kokku</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43463230"/>
                  </a:ext>
                </a:extLst>
              </a:tr>
              <a:tr h="228174">
                <a:tc>
                  <a:txBody>
                    <a:bodyPr/>
                    <a:lstStyle/>
                    <a:p>
                      <a:pPr algn="l" fontAlgn="t"/>
                      <a:r>
                        <a:rPr lang="et-EE" sz="1400" b="1" i="0" u="none" strike="noStrike">
                          <a:solidFill>
                            <a:srgbClr val="000000"/>
                          </a:solidFill>
                          <a:effectLst/>
                          <a:latin typeface="Calibri" panose="020F0502020204030204" pitchFamily="34" charset="0"/>
                        </a:rPr>
                        <a:t>Kokku</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1" i="0" u="none" strike="noStrike">
                          <a:solidFill>
                            <a:srgbClr val="000000"/>
                          </a:solidFill>
                          <a:effectLst/>
                          <a:latin typeface="Calibri" panose="020F0502020204030204" pitchFamily="34" charset="0"/>
                        </a:rPr>
                        <a:t>100</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1" i="0" u="none" strike="noStrike">
                          <a:solidFill>
                            <a:srgbClr val="000000"/>
                          </a:solidFill>
                          <a:effectLst/>
                          <a:latin typeface="Calibri" panose="020F0502020204030204" pitchFamily="34" charset="0"/>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1" i="0" u="none" strike="noStrike">
                          <a:solidFill>
                            <a:srgbClr val="000000"/>
                          </a:solidFill>
                          <a:effectLst/>
                          <a:latin typeface="Calibri" panose="020F0502020204030204" pitchFamily="34" charset="0"/>
                        </a:rPr>
                        <a:t>116</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1" i="0" u="none" strike="noStrike" dirty="0">
                          <a:solidFill>
                            <a:srgbClr val="000000"/>
                          </a:solidFill>
                          <a:effectLst/>
                          <a:latin typeface="Calibri" panose="020F0502020204030204" pitchFamily="34" charset="0"/>
                        </a:rPr>
                        <a:t>116</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1" i="0" u="none" strike="noStrike">
                          <a:solidFill>
                            <a:srgbClr val="000000"/>
                          </a:solidFill>
                          <a:effectLst/>
                          <a:latin typeface="Calibri" panose="020F0502020204030204" pitchFamily="34" charset="0"/>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1" i="0" u="none" strike="noStrike">
                          <a:solidFill>
                            <a:srgbClr val="000000"/>
                          </a:solidFill>
                          <a:effectLst/>
                          <a:latin typeface="Calibri" panose="020F0502020204030204" pitchFamily="34" charset="0"/>
                        </a:rPr>
                        <a:t>128</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918551"/>
                  </a:ext>
                </a:extLst>
              </a:tr>
              <a:tr h="269731">
                <a:tc>
                  <a:txBody>
                    <a:bodyPr/>
                    <a:lstStyle/>
                    <a:p>
                      <a:pPr algn="l" fontAlgn="ctr"/>
                      <a:r>
                        <a:rPr lang="et-EE" sz="1400" b="0" i="0" u="none" strike="noStrike">
                          <a:solidFill>
                            <a:srgbClr val="000000"/>
                          </a:solidFill>
                          <a:effectLst/>
                          <a:latin typeface="Calibri" panose="020F0502020204030204" pitchFamily="34" charset="0"/>
                        </a:rPr>
                        <a:t>Andmeturve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3</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2046621"/>
                  </a:ext>
                </a:extLst>
              </a:tr>
              <a:tr h="269731">
                <a:tc>
                  <a:txBody>
                    <a:bodyPr/>
                    <a:lstStyle/>
                    <a:p>
                      <a:pPr algn="l" fontAlgn="ctr"/>
                      <a:r>
                        <a:rPr lang="et-EE" sz="1400" b="0" i="0" u="none" strike="noStrike" dirty="0">
                          <a:solidFill>
                            <a:srgbClr val="000000"/>
                          </a:solidFill>
                          <a:effectLst/>
                          <a:latin typeface="Calibri" panose="020F0502020204030204" pitchFamily="34" charset="0"/>
                        </a:rPr>
                        <a:t>Arvutigraafika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dirty="0">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1654112"/>
                  </a:ext>
                </a:extLst>
              </a:tr>
              <a:tr h="269731">
                <a:tc>
                  <a:txBody>
                    <a:bodyPr/>
                    <a:lstStyle/>
                    <a:p>
                      <a:pPr algn="l" fontAlgn="ctr"/>
                      <a:r>
                        <a:rPr lang="et-EE" sz="1400" b="0" i="0" u="none" strike="noStrike" dirty="0">
                          <a:solidFill>
                            <a:srgbClr val="000000"/>
                          </a:solidFill>
                          <a:effectLst/>
                          <a:latin typeface="Calibri" panose="020F0502020204030204" pitchFamily="34" charset="0"/>
                        </a:rPr>
                        <a:t>Juhtimine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5</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6</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6</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8179938"/>
                  </a:ext>
                </a:extLst>
              </a:tr>
              <a:tr h="269731">
                <a:tc>
                  <a:txBody>
                    <a:bodyPr/>
                    <a:lstStyle/>
                    <a:p>
                      <a:pPr algn="l" fontAlgn="ctr"/>
                      <a:r>
                        <a:rPr lang="et-EE" sz="1400" b="0" i="0" u="none" strike="noStrike">
                          <a:solidFill>
                            <a:srgbClr val="000000"/>
                          </a:solidFill>
                          <a:effectLst/>
                          <a:latin typeface="Calibri" panose="020F0502020204030204" pitchFamily="34" charset="0"/>
                        </a:rPr>
                        <a:t>Konsultandid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dirty="0">
                          <a:solidFill>
                            <a:srgbClr val="000000"/>
                          </a:solidFill>
                          <a:effectLst/>
                          <a:latin typeface="Calibri" panose="020F0502020204030204" pitchFamily="34" charset="0"/>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8466079"/>
                  </a:ext>
                </a:extLst>
              </a:tr>
              <a:tr h="269731">
                <a:tc>
                  <a:txBody>
                    <a:bodyPr/>
                    <a:lstStyle/>
                    <a:p>
                      <a:pPr algn="l" fontAlgn="ctr"/>
                      <a:r>
                        <a:rPr lang="et-EE" sz="1400" b="0" i="0" u="none" strike="noStrike" dirty="0">
                          <a:solidFill>
                            <a:srgbClr val="000000"/>
                          </a:solidFill>
                          <a:effectLst/>
                          <a:latin typeface="Calibri" panose="020F0502020204030204" pitchFamily="34" charset="0"/>
                        </a:rPr>
                        <a:t>Projektijuhtimine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11</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16</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17</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2649718"/>
                  </a:ext>
                </a:extLst>
              </a:tr>
              <a:tr h="529324">
                <a:tc>
                  <a:txBody>
                    <a:bodyPr/>
                    <a:lstStyle/>
                    <a:p>
                      <a:pPr algn="l" fontAlgn="ctr"/>
                      <a:r>
                        <a:rPr lang="et-EE" sz="1400" b="0" i="0" u="none" strike="noStrike">
                          <a:solidFill>
                            <a:srgbClr val="000000"/>
                          </a:solidFill>
                          <a:effectLst/>
                          <a:latin typeface="Calibri" panose="020F0502020204030204" pitchFamily="34" charset="0"/>
                        </a:rPr>
                        <a:t>Süsteemiadministratsioon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11</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dirty="0">
                          <a:solidFill>
                            <a:srgbClr val="000000"/>
                          </a:solidFill>
                          <a:effectLst/>
                          <a:latin typeface="Calibri" panose="020F0502020204030204" pitchFamily="34" charset="0"/>
                        </a:rPr>
                        <a:t>11</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4473414"/>
                  </a:ext>
                </a:extLst>
              </a:tr>
              <a:tr h="269731">
                <a:tc>
                  <a:txBody>
                    <a:bodyPr/>
                    <a:lstStyle/>
                    <a:p>
                      <a:pPr algn="l" fontAlgn="ctr"/>
                      <a:r>
                        <a:rPr lang="et-EE" sz="1400" b="0" i="0" u="none" strike="noStrike">
                          <a:solidFill>
                            <a:srgbClr val="000000"/>
                          </a:solidFill>
                          <a:effectLst/>
                          <a:latin typeface="Calibri" panose="020F0502020204030204" pitchFamily="34" charset="0"/>
                        </a:rPr>
                        <a:t>Süsteemianalüüs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49</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dirty="0">
                          <a:solidFill>
                            <a:srgbClr val="000000"/>
                          </a:solidFill>
                          <a:effectLst/>
                          <a:latin typeface="Calibri" panose="020F0502020204030204" pitchFamily="34" charset="0"/>
                        </a:rPr>
                        <a:t>61</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60</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66</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127"/>
                  </a:ext>
                </a:extLst>
              </a:tr>
              <a:tr h="269731">
                <a:tc>
                  <a:txBody>
                    <a:bodyPr/>
                    <a:lstStyle/>
                    <a:p>
                      <a:pPr algn="l" fontAlgn="ctr"/>
                      <a:r>
                        <a:rPr lang="et-EE" sz="1400" b="0" i="0" u="none" strike="noStrike">
                          <a:solidFill>
                            <a:srgbClr val="000000"/>
                          </a:solidFill>
                          <a:effectLst/>
                          <a:latin typeface="Calibri" panose="020F0502020204030204" pitchFamily="34" charset="0"/>
                        </a:rPr>
                        <a:t>Süsteemiarhitektuur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191597"/>
                  </a:ext>
                </a:extLst>
              </a:tr>
              <a:tr h="529324">
                <a:tc>
                  <a:txBody>
                    <a:bodyPr/>
                    <a:lstStyle/>
                    <a:p>
                      <a:pPr algn="l" fontAlgn="ctr"/>
                      <a:r>
                        <a:rPr lang="et-EE" sz="1400" b="0" i="0" u="none" strike="noStrike">
                          <a:solidFill>
                            <a:srgbClr val="000000"/>
                          </a:solidFill>
                          <a:effectLst/>
                          <a:latin typeface="Calibri" panose="020F0502020204030204" pitchFamily="34" charset="0"/>
                        </a:rPr>
                        <a:t>Tarkvara programmeerimine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6</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5</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216032"/>
                  </a:ext>
                </a:extLst>
              </a:tr>
              <a:tr h="269731">
                <a:tc>
                  <a:txBody>
                    <a:bodyPr/>
                    <a:lstStyle/>
                    <a:p>
                      <a:pPr algn="l" fontAlgn="ctr"/>
                      <a:r>
                        <a:rPr lang="et-EE" sz="1400" b="0" i="0" u="none" strike="noStrike">
                          <a:solidFill>
                            <a:srgbClr val="000000"/>
                          </a:solidFill>
                          <a:effectLst/>
                          <a:latin typeface="Calibri" panose="020F0502020204030204" pitchFamily="34" charset="0"/>
                        </a:rPr>
                        <a:t>Teenuste tugi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9</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10</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11</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4510333"/>
                  </a:ext>
                </a:extLst>
              </a:tr>
              <a:tr h="269731">
                <a:tc>
                  <a:txBody>
                    <a:bodyPr/>
                    <a:lstStyle/>
                    <a:p>
                      <a:pPr algn="l" fontAlgn="ctr"/>
                      <a:r>
                        <a:rPr lang="et-EE" sz="1400" b="0" i="0" u="none" strike="noStrike">
                          <a:solidFill>
                            <a:srgbClr val="000000"/>
                          </a:solidFill>
                          <a:effectLst/>
                          <a:latin typeface="Calibri" panose="020F0502020204030204" pitchFamily="34" charset="0"/>
                        </a:rPr>
                        <a:t>Testimine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4</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4</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a:solidFill>
                            <a:srgbClr val="00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t-EE" sz="1400" b="0" i="0" u="none" strike="noStrike" dirty="0">
                          <a:solidFill>
                            <a:srgbClr val="000000"/>
                          </a:solidFill>
                          <a:effectLst/>
                          <a:latin typeface="Calibri" panose="020F0502020204030204" pitchFamily="34" charset="0"/>
                        </a:rPr>
                        <a:t>4</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189282"/>
                  </a:ext>
                </a:extLst>
              </a:tr>
            </a:tbl>
          </a:graphicData>
        </a:graphic>
      </p:graphicFrame>
      <p:graphicFrame>
        <p:nvGraphicFramePr>
          <p:cNvPr id="8" name="Chart 7">
            <a:extLst>
              <a:ext uri="{FF2B5EF4-FFF2-40B4-BE49-F238E27FC236}">
                <a16:creationId xmlns:a16="http://schemas.microsoft.com/office/drawing/2014/main" id="{D7EA1C20-FB25-9B55-D91C-D489748D5A3E}"/>
              </a:ext>
            </a:extLst>
          </p:cNvPr>
          <p:cNvGraphicFramePr>
            <a:graphicFrameLocks/>
          </p:cNvGraphicFramePr>
          <p:nvPr>
            <p:extLst>
              <p:ext uri="{D42A27DB-BD31-4B8C-83A1-F6EECF244321}">
                <p14:modId xmlns:p14="http://schemas.microsoft.com/office/powerpoint/2010/main" val="4285561851"/>
              </p:ext>
            </p:extLst>
          </p:nvPr>
        </p:nvGraphicFramePr>
        <p:xfrm>
          <a:off x="7689309" y="1578123"/>
          <a:ext cx="4398612" cy="4309136"/>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Right 8">
            <a:extLst>
              <a:ext uri="{FF2B5EF4-FFF2-40B4-BE49-F238E27FC236}">
                <a16:creationId xmlns:a16="http://schemas.microsoft.com/office/drawing/2014/main" id="{887E7FD0-D4CC-CE45-404D-FA44E76EE696}"/>
              </a:ext>
            </a:extLst>
          </p:cNvPr>
          <p:cNvSpPr/>
          <p:nvPr/>
        </p:nvSpPr>
        <p:spPr>
          <a:xfrm rot="20815484">
            <a:off x="7227389" y="4253296"/>
            <a:ext cx="923840" cy="100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graphicFrame>
        <p:nvGraphicFramePr>
          <p:cNvPr id="11" name="Chart 10">
            <a:extLst>
              <a:ext uri="{FF2B5EF4-FFF2-40B4-BE49-F238E27FC236}">
                <a16:creationId xmlns:a16="http://schemas.microsoft.com/office/drawing/2014/main" id="{56758942-0853-4A6C-46A9-D5C6B8D03DD0}"/>
              </a:ext>
            </a:extLst>
          </p:cNvPr>
          <p:cNvGraphicFramePr>
            <a:graphicFrameLocks/>
          </p:cNvGraphicFramePr>
          <p:nvPr>
            <p:extLst>
              <p:ext uri="{D42A27DB-BD31-4B8C-83A1-F6EECF244321}">
                <p14:modId xmlns:p14="http://schemas.microsoft.com/office/powerpoint/2010/main" val="1636619950"/>
              </p:ext>
            </p:extLst>
          </p:nvPr>
        </p:nvGraphicFramePr>
        <p:xfrm>
          <a:off x="104079" y="5887259"/>
          <a:ext cx="4572000" cy="993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DD4A3B2-88FF-461F-82A8-8D04E44D5D76}"/>
              </a:ext>
            </a:extLst>
          </p:cNvPr>
          <p:cNvGraphicFramePr>
            <a:graphicFrameLocks/>
          </p:cNvGraphicFramePr>
          <p:nvPr>
            <p:extLst>
              <p:ext uri="{D42A27DB-BD31-4B8C-83A1-F6EECF244321}">
                <p14:modId xmlns:p14="http://schemas.microsoft.com/office/powerpoint/2010/main" val="3797686199"/>
              </p:ext>
            </p:extLst>
          </p:nvPr>
        </p:nvGraphicFramePr>
        <p:xfrm>
          <a:off x="4330700" y="5887259"/>
          <a:ext cx="4572000" cy="993307"/>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15">
            <a:extLst>
              <a:ext uri="{FF2B5EF4-FFF2-40B4-BE49-F238E27FC236}">
                <a16:creationId xmlns:a16="http://schemas.microsoft.com/office/drawing/2014/main" id="{C6D7F558-A12C-12AC-015B-8FCED4A50419}"/>
              </a:ext>
            </a:extLst>
          </p:cNvPr>
          <p:cNvPicPr>
            <a:picLocks noChangeAspect="1"/>
          </p:cNvPicPr>
          <p:nvPr/>
        </p:nvPicPr>
        <p:blipFill>
          <a:blip r:embed="rId6"/>
          <a:stretch>
            <a:fillRect/>
          </a:stretch>
        </p:blipFill>
        <p:spPr>
          <a:xfrm>
            <a:off x="8441068" y="6239941"/>
            <a:ext cx="2543175" cy="428625"/>
          </a:xfrm>
          <a:prstGeom prst="rect">
            <a:avLst/>
          </a:prstGeom>
        </p:spPr>
      </p:pic>
    </p:spTree>
    <p:extLst>
      <p:ext uri="{BB962C8B-B14F-4D97-AF65-F5344CB8AC3E}">
        <p14:creationId xmlns:p14="http://schemas.microsoft.com/office/powerpoint/2010/main" val="3795315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F1ED-D188-98DC-DE36-6BB24C6B7A80}"/>
            </a:ext>
          </a:extLst>
        </p:cNvPr>
        <p:cNvGrpSpPr/>
        <p:nvPr/>
      </p:nvGrpSpPr>
      <p:grpSpPr>
        <a:xfrm>
          <a:off x="0" y="0"/>
          <a:ext cx="0" cy="0"/>
          <a:chOff x="0" y="0"/>
          <a:chExt cx="0" cy="0"/>
        </a:xfrm>
      </p:grpSpPr>
      <p:sp>
        <p:nvSpPr>
          <p:cNvPr id="9218" name="Title 2">
            <a:extLst>
              <a:ext uri="{FF2B5EF4-FFF2-40B4-BE49-F238E27FC236}">
                <a16:creationId xmlns:a16="http://schemas.microsoft.com/office/drawing/2014/main" id="{46B109F6-5949-070E-70F0-C72B2B38AE12}"/>
              </a:ext>
            </a:extLst>
          </p:cNvPr>
          <p:cNvSpPr>
            <a:spLocks noGrp="1"/>
          </p:cNvSpPr>
          <p:nvPr>
            <p:ph type="title"/>
          </p:nvPr>
        </p:nvSpPr>
        <p:spPr>
          <a:xfrm>
            <a:off x="104079" y="162838"/>
            <a:ext cx="11579976" cy="903258"/>
          </a:xfrm>
        </p:spPr>
        <p:txBody>
          <a:bodyPr vert="horz" lIns="91440" tIns="45720" rIns="91440" bIns="45720" rtlCol="0" anchor="ctr">
            <a:noAutofit/>
          </a:bodyPr>
          <a:lstStyle/>
          <a:p>
            <a:pPr algn="ctr" defTabSz="458343"/>
            <a:br>
              <a:rPr lang="et-EE" altLang="en-US" sz="2400" dirty="0">
                <a:solidFill>
                  <a:srgbClr val="0000CC"/>
                </a:solidFill>
                <a:latin typeface="Aino Headline" panose="020B0303040504020204" pitchFamily="34" charset="0"/>
                <a:ea typeface="+mn-ea"/>
                <a:cs typeface="+mn-cs"/>
              </a:rPr>
            </a:br>
            <a:r>
              <a:rPr lang="et-EE" sz="2400" dirty="0">
                <a:solidFill>
                  <a:srgbClr val="0000CC"/>
                </a:solidFill>
                <a:latin typeface="Aino Headline" panose="020B0303040504020204" pitchFamily="34" charset="0"/>
                <a:ea typeface="+mn-ea"/>
                <a:cs typeface="+mn-cs"/>
              </a:rPr>
              <a:t>Põllumajandus- ja Toiduamet (PTA) / Maaparandussüsteemi IS (MAPIS) </a:t>
            </a:r>
            <a:br>
              <a:rPr lang="et-EE" sz="2400" dirty="0">
                <a:solidFill>
                  <a:srgbClr val="0000CC"/>
                </a:solidFill>
                <a:latin typeface="Aino Headline" panose="020B0303040504020204" pitchFamily="34" charset="0"/>
                <a:ea typeface="+mn-ea"/>
                <a:cs typeface="+mn-cs"/>
              </a:rPr>
            </a:br>
            <a:endParaRPr lang="en-US" altLang="en-US" sz="2400" dirty="0">
              <a:solidFill>
                <a:srgbClr val="0000CC"/>
              </a:solidFill>
              <a:latin typeface="Aino Headline" panose="020B0303040504020204" pitchFamily="34" charset="0"/>
              <a:ea typeface="+mn-ea"/>
              <a:cs typeface="+mn-cs"/>
            </a:endParaRPr>
          </a:p>
        </p:txBody>
      </p:sp>
      <p:sp>
        <p:nvSpPr>
          <p:cNvPr id="116" name="Oval 115">
            <a:extLst>
              <a:ext uri="{FF2B5EF4-FFF2-40B4-BE49-F238E27FC236}">
                <a16:creationId xmlns:a16="http://schemas.microsoft.com/office/drawing/2014/main" id="{CB202872-B7C7-7835-8909-4426464CD542}"/>
              </a:ext>
            </a:extLst>
          </p:cNvPr>
          <p:cNvSpPr/>
          <p:nvPr/>
        </p:nvSpPr>
        <p:spPr>
          <a:xfrm>
            <a:off x="2198094" y="5885382"/>
            <a:ext cx="127189" cy="133077"/>
          </a:xfrm>
          <a:prstGeom prst="ellipse">
            <a:avLst/>
          </a:prstGeom>
          <a:solidFill>
            <a:srgbClr val="99CC00"/>
          </a:solidFill>
          <a:ln w="190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118" name="Oval 117">
            <a:extLst>
              <a:ext uri="{FF2B5EF4-FFF2-40B4-BE49-F238E27FC236}">
                <a16:creationId xmlns:a16="http://schemas.microsoft.com/office/drawing/2014/main" id="{77FD745C-2FA3-2D20-C0C3-61188F13682C}"/>
              </a:ext>
            </a:extLst>
          </p:cNvPr>
          <p:cNvSpPr/>
          <p:nvPr/>
        </p:nvSpPr>
        <p:spPr>
          <a:xfrm>
            <a:off x="2198094" y="6144426"/>
            <a:ext cx="127189" cy="133077"/>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6" name="TextBox 118">
            <a:extLst>
              <a:ext uri="{FF2B5EF4-FFF2-40B4-BE49-F238E27FC236}">
                <a16:creationId xmlns:a16="http://schemas.microsoft.com/office/drawing/2014/main" id="{90340322-479F-1AB6-BF4C-B2BD7E4EDCDA}"/>
              </a:ext>
            </a:extLst>
          </p:cNvPr>
          <p:cNvSpPr txBox="1">
            <a:spLocks noChangeArrowheads="1"/>
          </p:cNvSpPr>
          <p:nvPr/>
        </p:nvSpPr>
        <p:spPr bwMode="auto">
          <a:xfrm>
            <a:off x="2414644" y="6144426"/>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Planeerimisel projekt, millel on idee ja plaan ning rahastusallikas. Lisada planeeritav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120" name="Oval 119">
            <a:extLst>
              <a:ext uri="{FF2B5EF4-FFF2-40B4-BE49-F238E27FC236}">
                <a16:creationId xmlns:a16="http://schemas.microsoft.com/office/drawing/2014/main" id="{C30D1CE7-2CBB-3C86-8991-44497C6C9FB7}"/>
              </a:ext>
            </a:extLst>
          </p:cNvPr>
          <p:cNvSpPr/>
          <p:nvPr/>
        </p:nvSpPr>
        <p:spPr>
          <a:xfrm>
            <a:off x="2202595" y="6403470"/>
            <a:ext cx="127189" cy="131898"/>
          </a:xfrm>
          <a:prstGeom prst="ellipse">
            <a:avLst/>
          </a:prstGeom>
          <a:solidFill>
            <a:schemeClr val="accent2">
              <a:lumMod val="60000"/>
              <a:lumOff val="4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8" name="TextBox 120">
            <a:extLst>
              <a:ext uri="{FF2B5EF4-FFF2-40B4-BE49-F238E27FC236}">
                <a16:creationId xmlns:a16="http://schemas.microsoft.com/office/drawing/2014/main" id="{96DC920F-ED57-1EBD-5E1A-60990CC5B750}"/>
              </a:ext>
            </a:extLst>
          </p:cNvPr>
          <p:cNvSpPr txBox="1">
            <a:spLocks noChangeArrowheads="1"/>
          </p:cNvSpPr>
          <p:nvPr/>
        </p:nvSpPr>
        <p:spPr bwMode="auto">
          <a:xfrm>
            <a:off x="2414643" y="6431212"/>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n-US" altLang="en-US" sz="742" err="1">
                <a:solidFill>
                  <a:srgbClr val="000000"/>
                </a:solidFill>
                <a:latin typeface="Roboto Condensed" panose="02000000000000000000" pitchFamily="2" charset="0"/>
                <a:ea typeface="Microsoft YaHei" panose="020B0503020204020204" pitchFamily="34" charset="-122"/>
                <a:cs typeface="Arial" pitchFamily="34" charset="0"/>
              </a:rPr>
              <a:t>Ootel</a:t>
            </a:r>
            <a:r>
              <a:rPr lang="et-EE" altLang="en-US" sz="742">
                <a:solidFill>
                  <a:srgbClr val="000000"/>
                </a:solidFill>
                <a:latin typeface="Roboto Condensed" panose="02000000000000000000" pitchFamily="2" charset="0"/>
                <a:ea typeface="Microsoft YaHei" panose="020B0503020204020204" pitchFamily="34" charset="-122"/>
                <a:cs typeface="Arial" pitchFamily="34" charset="0"/>
              </a:rPr>
              <a:t> projekt, mis on küps, läbi mõeldud ja sellele taotletakse rahastust. Lisada ka planeeritav rahastamisallikas </a:t>
            </a:r>
            <a:r>
              <a:rPr lang="et-EE" altLang="en-US" sz="742">
                <a:solidFill>
                  <a:srgbClr val="000000"/>
                </a:solidFill>
                <a:latin typeface="Calibri" panose="020F0502020204030204"/>
                <a:ea typeface="Microsoft YaHei" panose="020B0503020204020204" pitchFamily="34" charset="-122"/>
                <a:cs typeface="Arial" pitchFamily="34" charset="0"/>
              </a:rPr>
              <a:t>(B-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9301" name="TextBox 118">
            <a:extLst>
              <a:ext uri="{FF2B5EF4-FFF2-40B4-BE49-F238E27FC236}">
                <a16:creationId xmlns:a16="http://schemas.microsoft.com/office/drawing/2014/main" id="{99F9541A-1C35-4A8B-419F-5AE7DAEE662E}"/>
              </a:ext>
            </a:extLst>
          </p:cNvPr>
          <p:cNvSpPr txBox="1">
            <a:spLocks noChangeArrowheads="1"/>
          </p:cNvSpPr>
          <p:nvPr/>
        </p:nvSpPr>
        <p:spPr bwMode="auto">
          <a:xfrm>
            <a:off x="2414644" y="5892861"/>
            <a:ext cx="7031229"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Töös projekt, millel on olemas rahastus ja teada eelarve (lisada eelarve). Välja tuua ka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graphicFrame>
        <p:nvGraphicFramePr>
          <p:cNvPr id="2" name="Objekt 7">
            <a:extLst>
              <a:ext uri="{FF2B5EF4-FFF2-40B4-BE49-F238E27FC236}">
                <a16:creationId xmlns:a16="http://schemas.microsoft.com/office/drawing/2014/main" id="{C08AFC98-C761-F622-C212-38009571241B}"/>
              </a:ext>
            </a:extLst>
          </p:cNvPr>
          <p:cNvGraphicFramePr>
            <a:graphicFrameLocks noChangeAspect="1"/>
          </p:cNvGraphicFramePr>
          <p:nvPr/>
        </p:nvGraphicFramePr>
        <p:xfrm>
          <a:off x="662933" y="1517650"/>
          <a:ext cx="10534650" cy="3822700"/>
        </p:xfrm>
        <a:graphic>
          <a:graphicData uri="http://schemas.openxmlformats.org/presentationml/2006/ole">
            <mc:AlternateContent xmlns:mc="http://schemas.openxmlformats.org/markup-compatibility/2006">
              <mc:Choice xmlns:v="urn:schemas-microsoft-com:vml" Requires="v">
                <p:oleObj name="Worksheet" r:id="rId3" imgW="8505991" imgH="3248091" progId="Excel.Sheet.12">
                  <p:embed/>
                </p:oleObj>
              </mc:Choice>
              <mc:Fallback>
                <p:oleObj name="Worksheet" r:id="rId3" imgW="8505991" imgH="3248091" progId="Excel.Sheet.12">
                  <p:embed/>
                  <p:pic>
                    <p:nvPicPr>
                      <p:cNvPr id="2" name="Objekt 7">
                        <a:extLst>
                          <a:ext uri="{FF2B5EF4-FFF2-40B4-BE49-F238E27FC236}">
                            <a16:creationId xmlns:a16="http://schemas.microsoft.com/office/drawing/2014/main" id="{C08AFC98-C761-F622-C212-38009571241B}"/>
                          </a:ext>
                        </a:extLst>
                      </p:cNvPr>
                      <p:cNvPicPr/>
                      <p:nvPr/>
                    </p:nvPicPr>
                    <p:blipFill>
                      <a:blip r:embed="rId4"/>
                      <a:stretch>
                        <a:fillRect/>
                      </a:stretch>
                    </p:blipFill>
                    <p:spPr>
                      <a:xfrm>
                        <a:off x="662933" y="1517650"/>
                        <a:ext cx="10534650" cy="3822700"/>
                      </a:xfrm>
                      <a:prstGeom prst="rect">
                        <a:avLst/>
                      </a:prstGeom>
                    </p:spPr>
                  </p:pic>
                </p:oleObj>
              </mc:Fallback>
            </mc:AlternateContent>
          </a:graphicData>
        </a:graphic>
      </p:graphicFrame>
    </p:spTree>
    <p:extLst>
      <p:ext uri="{BB962C8B-B14F-4D97-AF65-F5344CB8AC3E}">
        <p14:creationId xmlns:p14="http://schemas.microsoft.com/office/powerpoint/2010/main" val="857780683"/>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8959-601F-3338-31AF-A90BD1F4033B}"/>
            </a:ext>
          </a:extLst>
        </p:cNvPr>
        <p:cNvGrpSpPr/>
        <p:nvPr/>
      </p:nvGrpSpPr>
      <p:grpSpPr>
        <a:xfrm>
          <a:off x="0" y="0"/>
          <a:ext cx="0" cy="0"/>
          <a:chOff x="0" y="0"/>
          <a:chExt cx="0" cy="0"/>
        </a:xfrm>
      </p:grpSpPr>
      <p:graphicFrame>
        <p:nvGraphicFramePr>
          <p:cNvPr id="11" name="Sisu kohatäide 10">
            <a:extLst>
              <a:ext uri="{FF2B5EF4-FFF2-40B4-BE49-F238E27FC236}">
                <a16:creationId xmlns:a16="http://schemas.microsoft.com/office/drawing/2014/main" id="{2B084562-CA39-B206-3D3B-BA350861D564}"/>
              </a:ext>
            </a:extLst>
          </p:cNvPr>
          <p:cNvGraphicFramePr>
            <a:graphicFrameLocks noGrp="1"/>
          </p:cNvGraphicFramePr>
          <p:nvPr>
            <p:ph idx="1"/>
          </p:nvPr>
        </p:nvGraphicFramePr>
        <p:xfrm>
          <a:off x="1063" y="1"/>
          <a:ext cx="12190583" cy="6934321"/>
        </p:xfrm>
        <a:graphic>
          <a:graphicData uri="http://schemas.openxmlformats.org/drawingml/2006/table">
            <a:tbl>
              <a:tblPr firstRow="1" firstCol="1" bandRow="1"/>
              <a:tblGrid>
                <a:gridCol w="4086383">
                  <a:extLst>
                    <a:ext uri="{9D8B030D-6E8A-4147-A177-3AD203B41FA5}">
                      <a16:colId xmlns:a16="http://schemas.microsoft.com/office/drawing/2014/main" val="1078582206"/>
                    </a:ext>
                  </a:extLst>
                </a:gridCol>
                <a:gridCol w="4008147">
                  <a:extLst>
                    <a:ext uri="{9D8B030D-6E8A-4147-A177-3AD203B41FA5}">
                      <a16:colId xmlns:a16="http://schemas.microsoft.com/office/drawing/2014/main" val="540222432"/>
                    </a:ext>
                  </a:extLst>
                </a:gridCol>
                <a:gridCol w="4096053">
                  <a:extLst>
                    <a:ext uri="{9D8B030D-6E8A-4147-A177-3AD203B41FA5}">
                      <a16:colId xmlns:a16="http://schemas.microsoft.com/office/drawing/2014/main" val="89925652"/>
                    </a:ext>
                  </a:extLst>
                </a:gridCol>
              </a:tblGrid>
              <a:tr h="206976">
                <a:tc gridSpan="3">
                  <a:txBody>
                    <a:bodyPr/>
                    <a:lstStyle/>
                    <a:p>
                      <a:pPr>
                        <a:lnSpc>
                          <a:spcPct val="107000"/>
                        </a:lnSpc>
                        <a:spcAft>
                          <a:spcPts val="0"/>
                        </a:spcAft>
                      </a:pPr>
                      <a:r>
                        <a:rPr lang="et-EE" sz="1100" b="1" kern="1200" dirty="0">
                          <a:solidFill>
                            <a:srgbClr val="0000FF"/>
                          </a:solidFill>
                          <a:effectLst/>
                          <a:latin typeface="+mn-lt"/>
                          <a:ea typeface="Calibri"/>
                          <a:cs typeface="Times New Roman"/>
                        </a:rPr>
                        <a:t>Kliimaministeerium </a:t>
                      </a:r>
                      <a:r>
                        <a:rPr lang="et-EE" sz="1100" b="1" i="0" u="none" strike="noStrike" kern="1200" noProof="0" dirty="0">
                          <a:solidFill>
                            <a:srgbClr val="0000FF"/>
                          </a:solidFill>
                          <a:effectLst/>
                          <a:latin typeface="Calibri"/>
                        </a:rPr>
                        <a:t>ehituse- ja elukeskkonna osakond</a:t>
                      </a:r>
                      <a:r>
                        <a:rPr lang="et-EE" sz="1100" b="1" kern="1200" dirty="0">
                          <a:solidFill>
                            <a:srgbClr val="0000FF"/>
                          </a:solidFill>
                          <a:effectLst/>
                          <a:latin typeface="+mn-lt"/>
                          <a:ea typeface="Calibri"/>
                          <a:cs typeface="Times New Roman"/>
                        </a:rPr>
                        <a:t>/ E-ehituse platvormi arendamine (3. laine – sh rohereformi võimaldamine) (E-EP) / 10,25M (olemas 6,45M)/ 18 kuud: 200 000€</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016060">
                <a:tc gridSpan="2">
                  <a:txBody>
                    <a:bodyPr/>
                    <a:lstStyle/>
                    <a:p>
                      <a:pPr>
                        <a:lnSpc>
                          <a:spcPct val="107000"/>
                        </a:lnSpc>
                        <a:spcAft>
                          <a:spcPts val="0"/>
                        </a:spcAft>
                      </a:pPr>
                      <a:r>
                        <a:rPr lang="et-EE" sz="1050" b="1" dirty="0">
                          <a:solidFill>
                            <a:srgbClr val="0000FF"/>
                          </a:solidFill>
                          <a:effectLst/>
                          <a:latin typeface="+mn-lt"/>
                          <a:ea typeface="Calibri"/>
                          <a:cs typeface="Times New Roman"/>
                        </a:rPr>
                        <a:t>1. </a:t>
                      </a:r>
                      <a:r>
                        <a:rPr lang="et-EE" sz="1050" b="1" kern="1200" dirty="0">
                          <a:solidFill>
                            <a:srgbClr val="0000FF"/>
                          </a:solidFill>
                          <a:effectLst/>
                          <a:latin typeface="+mn-lt"/>
                          <a:ea typeface="Calibri"/>
                          <a:cs typeface="Times New Roman"/>
                        </a:rPr>
                        <a:t>Probleem </a:t>
                      </a:r>
                      <a:r>
                        <a:rPr lang="et-EE" sz="1050" b="0" kern="1200" dirty="0">
                          <a:solidFill>
                            <a:schemeClr val="tx1"/>
                          </a:solidFill>
                          <a:effectLst/>
                          <a:latin typeface="+mn-lt"/>
                          <a:ea typeface="Calibri"/>
                          <a:cs typeface="Times New Roman"/>
                        </a:rPr>
                        <a:t>ehitussektori tootlikkuse tõusu ja rohereformi toetamine läbi digitaliseerimise; avalike teenuste kvaliteedi tõstmine, milleks on vaja e-ehituse platvormi jätkusuutlik arendamine, funktsionaalsuse laiendamine ja ehitusvaldkonna teenuste koondamine ühte keskkonda</a:t>
                      </a:r>
                      <a:endParaRPr lang="en-GB" sz="1050" b="0" kern="1200" dirty="0">
                        <a:solidFill>
                          <a:schemeClr val="tx1"/>
                        </a:solidFill>
                        <a:effectLst/>
                        <a:latin typeface="+mn-lt"/>
                        <a:ea typeface="Calibri"/>
                        <a:cs typeface="Times New Roman"/>
                      </a:endParaRPr>
                    </a:p>
                    <a:p>
                      <a:pPr>
                        <a:lnSpc>
                          <a:spcPct val="107000"/>
                        </a:lnSpc>
                        <a:spcAft>
                          <a:spcPts val="0"/>
                        </a:spcAft>
                      </a:pPr>
                      <a:r>
                        <a:rPr lang="et-EE" sz="1050" b="1" dirty="0">
                          <a:solidFill>
                            <a:srgbClr val="0000FF"/>
                          </a:solidFill>
                          <a:effectLst/>
                          <a:latin typeface="+mn-lt"/>
                          <a:ea typeface="Calibri"/>
                          <a:cs typeface="Times New Roman"/>
                        </a:rPr>
                        <a:t>1.1 RES IKT/Arendusprojekti eesmärk:</a:t>
                      </a:r>
                      <a:r>
                        <a:rPr lang="et-EE" sz="1050" dirty="0">
                          <a:solidFill>
                            <a:srgbClr val="0000FF"/>
                          </a:solidFill>
                          <a:effectLst/>
                          <a:latin typeface="+mn-lt"/>
                          <a:ea typeface="Calibri"/>
                          <a:cs typeface="Times New Roman"/>
                        </a:rPr>
                        <a:t> </a:t>
                      </a:r>
                      <a:r>
                        <a:rPr lang="et-EE" sz="1050" b="1" i="0" u="none" strike="noStrike" noProof="0" dirty="0">
                          <a:solidFill>
                            <a:schemeClr val="tx1"/>
                          </a:solidFill>
                          <a:effectLst/>
                        </a:rPr>
                        <a:t>E-ehituse platvormi funktsionaalsuse laiendamine tootlikkuse tõusuks ja rohepöörde elluviimiseks</a:t>
                      </a:r>
                      <a:r>
                        <a:rPr lang="et-EE" sz="1050" b="1" dirty="0">
                          <a:solidFill>
                            <a:schemeClr val="tx1"/>
                          </a:solidFill>
                          <a:effectLst/>
                          <a:latin typeface="+mn-lt"/>
                          <a:cs typeface="Times New Roman"/>
                        </a:rPr>
                        <a:t>.</a:t>
                      </a:r>
                      <a:r>
                        <a:rPr lang="et-EE" sz="1050" b="1" dirty="0">
                          <a:solidFill>
                            <a:schemeClr val="tx1"/>
                          </a:solidFill>
                          <a:effectLst/>
                          <a:latin typeface="+mn-lt"/>
                          <a:ea typeface="Calibri"/>
                          <a:cs typeface="Times New Roman"/>
                        </a:rPr>
                        <a:t> </a:t>
                      </a:r>
                      <a:endParaRPr lang="et-EE" sz="1050" b="1" i="1" dirty="0">
                        <a:solidFill>
                          <a:schemeClr val="tx1"/>
                        </a:solidFill>
                        <a:effectLst/>
                        <a:highlight>
                          <a:srgbClr val="FFFF00"/>
                        </a:highlight>
                        <a:latin typeface="+mn-lt"/>
                        <a:ea typeface="Calibri"/>
                        <a:cs typeface="Times New Roman"/>
                      </a:endParaRPr>
                    </a:p>
                    <a:p>
                      <a:pPr lvl="0">
                        <a:lnSpc>
                          <a:spcPct val="107000"/>
                        </a:lnSpc>
                        <a:spcAft>
                          <a:spcPts val="0"/>
                        </a:spcAft>
                        <a:buNone/>
                      </a:pPr>
                      <a:r>
                        <a:rPr lang="et-EE" sz="1050" b="1" kern="1200" baseline="0" dirty="0">
                          <a:solidFill>
                            <a:srgbClr val="0000FF"/>
                          </a:solidFill>
                          <a:effectLst/>
                          <a:latin typeface="+mn-lt"/>
                          <a:ea typeface="Calibri"/>
                          <a:cs typeface="Times New Roman"/>
                        </a:rPr>
                        <a:t>1.3 Mitterahastamise tagajärg</a:t>
                      </a:r>
                      <a:r>
                        <a:rPr lang="et-EE" sz="1050" b="0" kern="1200" baseline="0" dirty="0">
                          <a:solidFill>
                            <a:schemeClr val="tx1"/>
                          </a:solidFill>
                          <a:effectLst/>
                          <a:latin typeface="+mn-lt"/>
                          <a:ea typeface="Calibri"/>
                          <a:cs typeface="Times New Roman"/>
                        </a:rPr>
                        <a:t>: Mõju riigieelarvele väljendub kaudselt ehitussektori tootlikkuse tõusus kuni 750 miljonit eurot aastas ning otseselt riigi ehituse investeeringute kokkuhoius kuni 170 miljonit eurot aastas.*1 Mitterahastamise korral on need summad otseses ohus. Niisamuti saavad löögi rohereformi toetamiseks vajalikud tegevused (sh Euroopa direktiividest tulenevad) ja EHR stagneerub kunagisse seisu.</a:t>
                      </a:r>
                      <a:endParaRPr lang="et-EE" sz="1050" b="0" i="1" kern="1200" baseline="0" dirty="0">
                        <a:solidFill>
                          <a:schemeClr val="tx1"/>
                        </a:solidFill>
                        <a:effectLst/>
                        <a:highlight>
                          <a:srgbClr val="FFFF00"/>
                        </a:highligh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050" b="1" kern="1200" dirty="0">
                          <a:solidFill>
                            <a:srgbClr val="0000FF"/>
                          </a:solidFill>
                          <a:effectLst/>
                          <a:latin typeface="+mn-lt"/>
                          <a:ea typeface="Calibri"/>
                          <a:cs typeface="Times New Roman"/>
                        </a:rPr>
                        <a:t>1.4  Panustab arengukava suundadesse: </a:t>
                      </a:r>
                      <a:r>
                        <a:rPr lang="et-EE" sz="1050" b="0" kern="1200" dirty="0">
                          <a:solidFill>
                            <a:schemeClr val="tx1"/>
                          </a:solidFill>
                          <a:effectLst/>
                          <a:latin typeface="+mn-lt"/>
                          <a:ea typeface="Calibri"/>
                          <a:cs typeface="Times New Roman"/>
                        </a:rPr>
                        <a:t>„Digiühiskonna arengukava 2030“: </a:t>
                      </a:r>
                      <a:r>
                        <a:rPr lang="en-US" sz="1050" dirty="0" err="1"/>
                        <a:t>Üleminek</a:t>
                      </a:r>
                      <a:r>
                        <a:rPr lang="en-US" sz="1050" dirty="0"/>
                        <a:t> </a:t>
                      </a:r>
                      <a:r>
                        <a:rPr lang="en-US" sz="1050" dirty="0" err="1"/>
                        <a:t>sündmuspõhistele</a:t>
                      </a:r>
                      <a:r>
                        <a:rPr lang="en-US" sz="1050" dirty="0"/>
                        <a:t> ja </a:t>
                      </a:r>
                      <a:r>
                        <a:rPr lang="en-US" sz="1050" dirty="0" err="1"/>
                        <a:t>proaktiivsetele</a:t>
                      </a:r>
                      <a:r>
                        <a:rPr lang="en-US" sz="1050" dirty="0"/>
                        <a:t> </a:t>
                      </a:r>
                      <a:r>
                        <a:rPr lang="en-US" sz="1050" dirty="0" err="1"/>
                        <a:t>teenustele</a:t>
                      </a:r>
                      <a:r>
                        <a:rPr lang="et-EE" sz="1050" dirty="0"/>
                        <a:t> / </a:t>
                      </a:r>
                      <a:r>
                        <a:rPr lang="en-US" sz="1050" dirty="0" err="1"/>
                        <a:t>Inimkeskne</a:t>
                      </a:r>
                      <a:r>
                        <a:rPr lang="en-US" sz="1050" dirty="0"/>
                        <a:t> </a:t>
                      </a:r>
                      <a:r>
                        <a:rPr lang="en-US" sz="1050" dirty="0" err="1"/>
                        <a:t>Digiriik</a:t>
                      </a:r>
                      <a:r>
                        <a:rPr lang="et-EE" sz="1050" dirty="0"/>
                        <a:t> / </a:t>
                      </a:r>
                      <a:r>
                        <a:rPr lang="en-US" sz="1050" dirty="0" err="1"/>
                        <a:t>Roheline</a:t>
                      </a:r>
                      <a:r>
                        <a:rPr lang="en-US" sz="1050" dirty="0"/>
                        <a:t> </a:t>
                      </a:r>
                      <a:r>
                        <a:rPr lang="en-US" sz="1050" dirty="0" err="1"/>
                        <a:t>digiriik</a:t>
                      </a:r>
                      <a:r>
                        <a:rPr lang="et-EE" sz="1050" dirty="0"/>
                        <a:t> / Tulevikukindlad platvormid/ </a:t>
                      </a:r>
                      <a:endParaRPr lang="en-US" sz="1050" dirty="0"/>
                    </a:p>
                    <a:p>
                      <a:r>
                        <a:rPr lang="en-US" sz="1050" dirty="0" err="1"/>
                        <a:t>Avalike</a:t>
                      </a:r>
                      <a:r>
                        <a:rPr lang="en-US" sz="1050" dirty="0"/>
                        <a:t> </a:t>
                      </a:r>
                      <a:r>
                        <a:rPr lang="en-US" sz="1050" dirty="0" err="1"/>
                        <a:t>teenuste</a:t>
                      </a:r>
                      <a:r>
                        <a:rPr lang="en-US" sz="1050" dirty="0"/>
                        <a:t> </a:t>
                      </a:r>
                      <a:r>
                        <a:rPr lang="en-US" sz="1050" dirty="0" err="1"/>
                        <a:t>juhtimise</a:t>
                      </a:r>
                      <a:r>
                        <a:rPr lang="en-US" sz="1050" dirty="0"/>
                        <a:t> ja </a:t>
                      </a:r>
                      <a:r>
                        <a:rPr lang="en-US" sz="1050" dirty="0" err="1"/>
                        <a:t>kasutajakesksuse</a:t>
                      </a:r>
                      <a:r>
                        <a:rPr lang="en-US" sz="1050" dirty="0"/>
                        <a:t> </a:t>
                      </a:r>
                      <a:r>
                        <a:rPr lang="en-US" sz="1050" dirty="0" err="1"/>
                        <a:t>juurutamine</a:t>
                      </a:r>
                      <a:r>
                        <a:rPr lang="et-EE" sz="1050" dirty="0"/>
                        <a:t> / </a:t>
                      </a:r>
                      <a:r>
                        <a:rPr lang="en-US" sz="1050" dirty="0" err="1"/>
                        <a:t>Andmepõhine</a:t>
                      </a:r>
                      <a:r>
                        <a:rPr lang="en-US" sz="1050" dirty="0"/>
                        <a:t> </a:t>
                      </a:r>
                      <a:r>
                        <a:rPr lang="en-US" sz="1050" dirty="0" err="1"/>
                        <a:t>riigivalitsemine</a:t>
                      </a:r>
                      <a:r>
                        <a:rPr lang="en-US" sz="1050" dirty="0"/>
                        <a:t> ja </a:t>
                      </a:r>
                      <a:r>
                        <a:rPr lang="en-US" sz="1050" dirty="0" err="1"/>
                        <a:t>andmete</a:t>
                      </a:r>
                      <a:r>
                        <a:rPr lang="en-US" sz="1050" dirty="0"/>
                        <a:t> </a:t>
                      </a:r>
                      <a:r>
                        <a:rPr lang="en-US" sz="1050" dirty="0" err="1"/>
                        <a:t>taaskasutus</a:t>
                      </a:r>
                      <a:endParaRPr lang="et-EE" sz="1050"/>
                    </a:p>
                    <a:p>
                      <a:pPr marL="0" marR="0" lvl="0" indent="0" algn="l" defTabSz="914400" rtl="0" eaLnBrk="1" fontAlgn="auto" latinLnBrk="0" hangingPunct="1">
                        <a:lnSpc>
                          <a:spcPct val="100000"/>
                        </a:lnSpc>
                        <a:spcBef>
                          <a:spcPts val="0"/>
                        </a:spcBef>
                        <a:spcAft>
                          <a:spcPts val="0"/>
                        </a:spcAft>
                        <a:buClrTx/>
                        <a:buSzTx/>
                        <a:buFontTx/>
                        <a:buNone/>
                        <a:tabLst/>
                        <a:defRPr/>
                      </a:pPr>
                      <a:r>
                        <a:rPr lang="et-EE" sz="1050" dirty="0"/>
                        <a:t>Lisaks: </a:t>
                      </a:r>
                      <a:r>
                        <a:rPr lang="et-EE" sz="950" u="sng" kern="1200" dirty="0">
                          <a:solidFill>
                            <a:schemeClr val="tx1"/>
                          </a:solidFill>
                          <a:effectLst/>
                          <a:latin typeface="+mn-lt"/>
                          <a:ea typeface="+mn-ea"/>
                          <a:cs typeface="+mn-cs"/>
                          <a:hlinkClick r:id="rId3"/>
                        </a:rPr>
                        <a:t>Ehituse pikk vaade 2035</a:t>
                      </a:r>
                      <a:r>
                        <a:rPr lang="et-EE" sz="950" u="none" kern="1200" dirty="0">
                          <a:solidFill>
                            <a:schemeClr val="tx1"/>
                          </a:solidFill>
                          <a:effectLst/>
                          <a:latin typeface="+mn-lt"/>
                          <a:ea typeface="+mn-ea"/>
                          <a:cs typeface="+mn-cs"/>
                        </a:rPr>
                        <a:t>, </a:t>
                      </a:r>
                      <a:r>
                        <a:rPr lang="et-EE" sz="950" u="sng" kern="1200" dirty="0">
                          <a:solidFill>
                            <a:schemeClr val="tx1"/>
                          </a:solidFill>
                          <a:effectLst/>
                          <a:latin typeface="+mn-lt"/>
                          <a:ea typeface="+mn-ea"/>
                          <a:cs typeface="+mn-cs"/>
                          <a:hlinkClick r:id="rId4"/>
                        </a:rPr>
                        <a:t>VVTP 2023–2027</a:t>
                      </a:r>
                      <a:r>
                        <a:rPr lang="et-EE" sz="950" u="sng" kern="1200" dirty="0">
                          <a:solidFill>
                            <a:schemeClr val="tx1"/>
                          </a:solidFill>
                          <a:effectLst/>
                          <a:latin typeface="+mn-lt"/>
                          <a:ea typeface="+mn-ea"/>
                          <a:cs typeface="+mn-cs"/>
                        </a:rPr>
                        <a:t>, </a:t>
                      </a:r>
                      <a:r>
                        <a:rPr lang="et-EE" sz="950" u="sng" kern="1200" dirty="0">
                          <a:solidFill>
                            <a:schemeClr val="tx1"/>
                          </a:solidFill>
                          <a:effectLst/>
                          <a:latin typeface="+mn-lt"/>
                          <a:ea typeface="+mn-ea"/>
                          <a:cs typeface="+mn-cs"/>
                          <a:hlinkClick r:id="rId5"/>
                        </a:rPr>
                        <a:t>Personalaalse riigi visioon</a:t>
                      </a:r>
                      <a:endParaRPr lang="et-EE" sz="950" kern="1200" dirty="0">
                        <a:solidFill>
                          <a:schemeClr val="tx1"/>
                        </a:solidFill>
                        <a:effectLst/>
                        <a:latin typeface="+mn-lt"/>
                        <a:ea typeface="+mn-ea"/>
                        <a:cs typeface="+mn-cs"/>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540155">
                <a:tc>
                  <a:txBody>
                    <a:bodyPr/>
                    <a:lstStyle/>
                    <a:p>
                      <a:pPr>
                        <a:lnSpc>
                          <a:spcPct val="107000"/>
                        </a:lnSpc>
                        <a:spcAft>
                          <a:spcPts val="0"/>
                        </a:spcAft>
                      </a:pPr>
                      <a:r>
                        <a:rPr lang="et-EE" sz="1050" b="1">
                          <a:solidFill>
                            <a:srgbClr val="0000FF"/>
                          </a:solidFill>
                          <a:effectLst/>
                          <a:latin typeface="+mn-lt"/>
                          <a:ea typeface="Times New Roman" panose="02020603050405020304" pitchFamily="18" charset="0"/>
                          <a:cs typeface="Times New Roman"/>
                        </a:rPr>
                        <a:t>2. Hetkeolukord</a:t>
                      </a:r>
                    </a:p>
                    <a:p>
                      <a:pPr marL="171450" indent="-171450">
                        <a:lnSpc>
                          <a:spcPct val="107000"/>
                        </a:lnSpc>
                        <a:spcAft>
                          <a:spcPts val="0"/>
                        </a:spcAft>
                        <a:buFont typeface="Arial" panose="020B0604020202020204" pitchFamily="34" charset="0"/>
                        <a:buChar char="•"/>
                      </a:pPr>
                      <a:r>
                        <a:rPr lang="et-EE" sz="1050" b="0">
                          <a:solidFill>
                            <a:schemeClr val="tx1"/>
                          </a:solidFill>
                          <a:effectLst/>
                          <a:latin typeface="+mn-lt"/>
                          <a:ea typeface="Times New Roman" panose="02020603050405020304" pitchFamily="18" charset="0"/>
                          <a:cs typeface="Times New Roman"/>
                        </a:rPr>
                        <a:t>EHR on pea täielikult üle viidud pilve/mikroteenuste arhitektuurile (viimase osa migratsioon ja monoliit suletakse juunis 2024)</a:t>
                      </a:r>
                    </a:p>
                    <a:p>
                      <a:pPr marL="171450" indent="-171450">
                        <a:lnSpc>
                          <a:spcPct val="107000"/>
                        </a:lnSpc>
                        <a:spcAft>
                          <a:spcPts val="0"/>
                        </a:spcAft>
                        <a:buFont typeface="Arial" panose="020B0604020202020204" pitchFamily="34" charset="0"/>
                        <a:buChar char="•"/>
                      </a:pPr>
                      <a:r>
                        <a:rPr lang="et-EE" sz="1050" b="0">
                          <a:solidFill>
                            <a:schemeClr val="tx1"/>
                          </a:solidFill>
                          <a:effectLst/>
                          <a:latin typeface="+mn-lt"/>
                          <a:ea typeface="Calibri"/>
                          <a:cs typeface="Times New Roman"/>
                        </a:rPr>
                        <a:t>Lisaks olemasoleva EHRi uuendamisele on arendatud juurde uut funktsionaalsust, nagu </a:t>
                      </a:r>
                      <a:r>
                        <a:rPr lang="et-EE" sz="1050" b="0">
                          <a:solidFill>
                            <a:schemeClr val="tx1"/>
                          </a:solidFill>
                          <a:effectLst/>
                          <a:latin typeface="+mn-lt"/>
                          <a:ea typeface="Calibri"/>
                          <a:cs typeface="Times New Roman"/>
                          <a:hlinkClick r:id="rId6"/>
                        </a:rPr>
                        <a:t>3D kaksik</a:t>
                      </a:r>
                      <a:r>
                        <a:rPr lang="et-EE" sz="1050" b="0">
                          <a:solidFill>
                            <a:schemeClr val="tx1"/>
                          </a:solidFill>
                          <a:effectLst/>
                          <a:latin typeface="+mn-lt"/>
                          <a:ea typeface="Calibri"/>
                          <a:cs typeface="Times New Roman"/>
                        </a:rPr>
                        <a:t>; BIM ehituslubade menetlemine (praegu avalikus beetas), „Minu ehitised“ omaniku töölaud, …</a:t>
                      </a:r>
                    </a:p>
                    <a:p>
                      <a:pPr marL="171450" indent="-171450">
                        <a:lnSpc>
                          <a:spcPct val="107000"/>
                        </a:lnSpc>
                        <a:spcAft>
                          <a:spcPts val="0"/>
                        </a:spcAft>
                        <a:buFont typeface="Arial" panose="020B0604020202020204" pitchFamily="34" charset="0"/>
                        <a:buChar char="•"/>
                      </a:pPr>
                      <a:r>
                        <a:rPr lang="et-EE" sz="1050" b="0">
                          <a:solidFill>
                            <a:schemeClr val="tx1"/>
                          </a:solidFill>
                          <a:effectLst/>
                          <a:latin typeface="+mn-lt"/>
                          <a:ea typeface="Calibri"/>
                          <a:cs typeface="Times New Roman"/>
                        </a:rPr>
                        <a:t>2024. aasta jooksul tarnitakse kasutajatele muuhulgas ühendloa menetlus (kiirendab meretuuleparkide menetlusi), masskaasamise tööriist, tuletõrje veevõtukohtade rakendus (koos PPA), projektide ajakulu kalkulaator (koos EAL, EKEL jt liidud), geodeetide ja taristu ühisehituse tööriistad, haljastus ja visandamise tööriist 3D kaksikus, ehitusgiid, analüütika sidumine 2D/3D kaartidega.</a:t>
                      </a:r>
                    </a:p>
                    <a:p>
                      <a:pPr marL="171450" indent="-171450">
                        <a:lnSpc>
                          <a:spcPct val="107000"/>
                        </a:lnSpc>
                        <a:spcAft>
                          <a:spcPts val="0"/>
                        </a:spcAft>
                        <a:buFont typeface="Arial" panose="020B0604020202020204" pitchFamily="34" charset="0"/>
                        <a:buChar char="•"/>
                      </a:pPr>
                      <a:r>
                        <a:rPr lang="et-EE" sz="1050" b="0">
                          <a:solidFill>
                            <a:schemeClr val="tx1"/>
                          </a:solidFill>
                          <a:effectLst/>
                          <a:latin typeface="+mn-lt"/>
                          <a:ea typeface="Calibri"/>
                          <a:cs typeface="Times New Roman"/>
                        </a:rPr>
                        <a:t>Arendused on viidud/viiakse läbi lisaks RE summadele välisfondidest: TA (lõppes 2023), RRF (lõpeb 2025) ja suunatud RePowerEU (lõpeb 2026)</a:t>
                      </a:r>
                      <a:endParaRPr lang="en-GB" sz="1050" b="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50" b="1" kern="1200" dirty="0">
                          <a:solidFill>
                            <a:srgbClr val="0000FF"/>
                          </a:solidFill>
                          <a:effectLst/>
                          <a:latin typeface="+mn-lt"/>
                          <a:ea typeface="Times New Roman" panose="02020603050405020304" pitchFamily="18" charset="0"/>
                          <a:cs typeface="Times New Roman"/>
                        </a:rPr>
                        <a:t>3. Tulemus </a:t>
                      </a:r>
                      <a:endParaRPr lang="et-EE" sz="1050" b="1" kern="1200" dirty="0">
                        <a:solidFill>
                          <a:srgbClr val="0000FF"/>
                        </a:solidFill>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et-EE" sz="1050" kern="1200" dirty="0">
                          <a:solidFill>
                            <a:schemeClr val="tx1"/>
                          </a:solidFill>
                          <a:effectLst/>
                          <a:latin typeface="+mn-lt"/>
                          <a:ea typeface="Calibri"/>
                          <a:cs typeface="Times New Roman"/>
                        </a:rPr>
                        <a:t>Menetluskeskkonna uuendamise tulemusena on kiirenenud ehituslubade väljastamise menetlus 21% (8 päeva) ja kasutuslubade 27% (13 päeva), menetlused on muutunud läbipaistvamaks (muuhulgas on nähtavale tulnud eelmises süsteemis „peidus“ olnud probleemid.</a:t>
                      </a:r>
                    </a:p>
                    <a:p>
                      <a:pPr>
                        <a:lnSpc>
                          <a:spcPct val="107000"/>
                        </a:lnSpc>
                        <a:spcAft>
                          <a:spcPts val="0"/>
                        </a:spcAft>
                      </a:pPr>
                      <a:r>
                        <a:rPr lang="et-EE" sz="1050" kern="1200" baseline="0" dirty="0">
                          <a:solidFill>
                            <a:schemeClr val="tx1"/>
                          </a:solidFill>
                          <a:effectLst/>
                          <a:latin typeface="+mn-lt"/>
                          <a:ea typeface="Calibri"/>
                          <a:cs typeface="Times New Roman"/>
                        </a:rPr>
                        <a:t>Jätkuarenduste eesmärgiks on:</a:t>
                      </a:r>
                    </a:p>
                    <a:p>
                      <a:pPr>
                        <a:lnSpc>
                          <a:spcPct val="107000"/>
                        </a:lnSpc>
                        <a:spcAft>
                          <a:spcPts val="0"/>
                        </a:spcAft>
                      </a:pPr>
                      <a:r>
                        <a:rPr lang="et-EE" sz="1050" kern="1200" baseline="0" dirty="0">
                          <a:solidFill>
                            <a:schemeClr val="tx1"/>
                          </a:solidFill>
                          <a:effectLst/>
                          <a:latin typeface="+mn-lt"/>
                          <a:ea typeface="Calibri"/>
                          <a:cs typeface="Times New Roman"/>
                        </a:rPr>
                        <a:t>- toetada rohereformi (reaalaja energiamärgis, hoonete CO2 jalajälg ja renoveerimine, </a:t>
                      </a:r>
                      <a:r>
                        <a:rPr lang="et-EE" sz="1050" kern="1200" baseline="0" dirty="0" err="1">
                          <a:solidFill>
                            <a:schemeClr val="tx1"/>
                          </a:solidFill>
                          <a:effectLst/>
                          <a:latin typeface="+mn-lt"/>
                          <a:ea typeface="Calibri"/>
                          <a:cs typeface="Times New Roman"/>
                        </a:rPr>
                        <a:t>purglate</a:t>
                      </a:r>
                      <a:r>
                        <a:rPr lang="et-EE" sz="1050" kern="1200" baseline="0" dirty="0">
                          <a:solidFill>
                            <a:schemeClr val="tx1"/>
                          </a:solidFill>
                          <a:effectLst/>
                          <a:latin typeface="+mn-lt"/>
                          <a:ea typeface="Calibri"/>
                          <a:cs typeface="Times New Roman"/>
                        </a:rPr>
                        <a:t> infosüsteem, majaomanike töölaud);</a:t>
                      </a:r>
                    </a:p>
                    <a:p>
                      <a:pPr>
                        <a:lnSpc>
                          <a:spcPct val="107000"/>
                        </a:lnSpc>
                        <a:spcAft>
                          <a:spcPts val="0"/>
                        </a:spcAft>
                      </a:pPr>
                      <a:r>
                        <a:rPr lang="et-EE" sz="1050" kern="1200" baseline="0" dirty="0">
                          <a:solidFill>
                            <a:schemeClr val="tx1"/>
                          </a:solidFill>
                          <a:effectLst/>
                          <a:latin typeface="+mn-lt"/>
                          <a:ea typeface="Calibri"/>
                          <a:cs typeface="Times New Roman"/>
                        </a:rPr>
                        <a:t>- tõsta ehitussektori tootlikust ja digitaliseerituse taset (BIM-arendused) ning läbipaistvust (järelevalvemenetlused);</a:t>
                      </a:r>
                    </a:p>
                    <a:p>
                      <a:pPr>
                        <a:lnSpc>
                          <a:spcPct val="107000"/>
                        </a:lnSpc>
                        <a:spcAft>
                          <a:spcPts val="0"/>
                        </a:spcAft>
                      </a:pPr>
                      <a:r>
                        <a:rPr lang="et-EE" sz="1050" kern="1200" baseline="0" dirty="0">
                          <a:solidFill>
                            <a:schemeClr val="tx1"/>
                          </a:solidFill>
                          <a:effectLst/>
                          <a:latin typeface="+mn-lt"/>
                          <a:ea typeface="Calibri"/>
                          <a:cs typeface="Times New Roman"/>
                        </a:rPr>
                        <a:t>- tõsta kasutajamugavust (mh ekraanivormide kohandamine mobiilidele) ja vähendada ehitusprotsessi keerukust (giidi ja UX jätkuarendused, „dokumendita“ asjaajamine, eelteavitused);</a:t>
                      </a:r>
                    </a:p>
                    <a:p>
                      <a:pPr>
                        <a:lnSpc>
                          <a:spcPct val="107000"/>
                        </a:lnSpc>
                        <a:spcAft>
                          <a:spcPts val="0"/>
                        </a:spcAft>
                      </a:pPr>
                      <a:r>
                        <a:rPr lang="et-EE" sz="1050" kern="1200" baseline="0" dirty="0">
                          <a:solidFill>
                            <a:schemeClr val="tx1"/>
                          </a:solidFill>
                          <a:effectLst/>
                          <a:latin typeface="+mn-lt"/>
                          <a:ea typeface="Calibri"/>
                          <a:cs typeface="Times New Roman"/>
                        </a:rPr>
                        <a:t>- tekitada simulatsioonide ja </a:t>
                      </a:r>
                      <a:r>
                        <a:rPr lang="et-EE" sz="1050" i="1" kern="1200" baseline="0" dirty="0" err="1">
                          <a:solidFill>
                            <a:schemeClr val="tx1"/>
                          </a:solidFill>
                          <a:effectLst/>
                          <a:latin typeface="+mn-lt"/>
                          <a:ea typeface="Calibri"/>
                          <a:cs typeface="Times New Roman"/>
                        </a:rPr>
                        <a:t>predictive</a:t>
                      </a:r>
                      <a:r>
                        <a:rPr lang="et-EE" sz="1050" i="1" kern="1200" baseline="0" dirty="0">
                          <a:solidFill>
                            <a:schemeClr val="tx1"/>
                          </a:solidFill>
                          <a:effectLst/>
                          <a:latin typeface="+mn-lt"/>
                          <a:ea typeface="Calibri"/>
                          <a:cs typeface="Times New Roman"/>
                        </a:rPr>
                        <a:t> </a:t>
                      </a:r>
                      <a:r>
                        <a:rPr lang="et-EE" sz="1050" i="1" kern="1200" baseline="0" dirty="0" err="1">
                          <a:solidFill>
                            <a:schemeClr val="tx1"/>
                          </a:solidFill>
                          <a:effectLst/>
                          <a:latin typeface="+mn-lt"/>
                          <a:ea typeface="Calibri"/>
                          <a:cs typeface="Times New Roman"/>
                        </a:rPr>
                        <a:t>analyticsi</a:t>
                      </a:r>
                      <a:r>
                        <a:rPr lang="et-EE" sz="1050" i="1" kern="1200" baseline="0" dirty="0">
                          <a:solidFill>
                            <a:schemeClr val="tx1"/>
                          </a:solidFill>
                          <a:effectLst/>
                          <a:latin typeface="+mn-lt"/>
                          <a:ea typeface="Calibri"/>
                          <a:cs typeface="Times New Roman"/>
                        </a:rPr>
                        <a:t> </a:t>
                      </a:r>
                      <a:r>
                        <a:rPr lang="et-EE" sz="1050" kern="1200" baseline="0" dirty="0">
                          <a:solidFill>
                            <a:schemeClr val="tx1"/>
                          </a:solidFill>
                          <a:effectLst/>
                          <a:latin typeface="+mn-lt"/>
                          <a:ea typeface="Calibri"/>
                          <a:cs typeface="Times New Roman"/>
                        </a:rPr>
                        <a:t>võimekus;</a:t>
                      </a:r>
                    </a:p>
                    <a:p>
                      <a:pPr>
                        <a:lnSpc>
                          <a:spcPct val="107000"/>
                        </a:lnSpc>
                        <a:spcAft>
                          <a:spcPts val="0"/>
                        </a:spcAft>
                      </a:pPr>
                      <a:r>
                        <a:rPr lang="et-EE" sz="1050" kern="1200" baseline="0" dirty="0">
                          <a:solidFill>
                            <a:schemeClr val="tx1"/>
                          </a:solidFill>
                          <a:effectLst/>
                          <a:latin typeface="+mn-lt"/>
                          <a:ea typeface="Calibri"/>
                          <a:cs typeface="Times New Roman"/>
                        </a:rPr>
                        <a:t>- vananenud sarnaste registrite (raudteeregister) inkorporeerimine.</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50" b="1" kern="1200" dirty="0">
                          <a:solidFill>
                            <a:srgbClr val="0000FF"/>
                          </a:solidFill>
                          <a:effectLst/>
                          <a:latin typeface="+mn-lt"/>
                          <a:ea typeface="Times New Roman" panose="02020603050405020304" pitchFamily="18" charset="0"/>
                          <a:cs typeface="Times New Roman"/>
                        </a:rPr>
                        <a:t>4. Mõju </a:t>
                      </a:r>
                      <a:r>
                        <a:rPr lang="et-EE" sz="1050" kern="1200" dirty="0">
                          <a:solidFill>
                            <a:srgbClr val="0000FF"/>
                          </a:solidFill>
                          <a:effectLst/>
                          <a:latin typeface="+mn-lt"/>
                          <a:ea typeface="Times New Roman" panose="02020603050405020304" pitchFamily="18" charset="0"/>
                          <a:cs typeface="Times New Roman"/>
                        </a:rPr>
                        <a:t>(saavutatav peale RES IKT rakendumist/arendusprojekti lõppu ehk kuni 5 aasta jooksul)</a:t>
                      </a:r>
                    </a:p>
                    <a:p>
                      <a:pPr marL="171450" marR="0" lvl="0" indent="-171450" algn="l" defTabSz="67675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b="0" kern="1200" baseline="0" dirty="0">
                          <a:solidFill>
                            <a:schemeClr val="tx1"/>
                          </a:solidFill>
                          <a:effectLst/>
                          <a:latin typeface="+mn-lt"/>
                          <a:ea typeface="Calibri"/>
                          <a:cs typeface="Times New Roman"/>
                        </a:rPr>
                        <a:t>Mõju riigieelarvele: ehitussektori tootlikkuse tõusus kuni </a:t>
                      </a:r>
                      <a:r>
                        <a:rPr lang="et-EE" sz="1050" b="1" kern="1200" baseline="0" dirty="0">
                          <a:solidFill>
                            <a:schemeClr val="tx1"/>
                          </a:solidFill>
                          <a:effectLst/>
                          <a:latin typeface="+mn-lt"/>
                          <a:ea typeface="Calibri"/>
                          <a:cs typeface="Times New Roman"/>
                        </a:rPr>
                        <a:t>750 M/a</a:t>
                      </a:r>
                      <a:r>
                        <a:rPr lang="et-EE" sz="1050" b="0" kern="1200" baseline="0" dirty="0">
                          <a:solidFill>
                            <a:schemeClr val="tx1"/>
                          </a:solidFill>
                          <a:effectLst/>
                          <a:latin typeface="+mn-lt"/>
                          <a:ea typeface="Calibri"/>
                          <a:cs typeface="Times New Roman"/>
                        </a:rPr>
                        <a:t> riigi ehituse investeeringute kokkuhoid </a:t>
                      </a:r>
                      <a:r>
                        <a:rPr lang="et-EE" sz="1050" b="1" kern="1200" baseline="0" dirty="0">
                          <a:solidFill>
                            <a:schemeClr val="tx1"/>
                          </a:solidFill>
                          <a:effectLst/>
                          <a:latin typeface="+mn-lt"/>
                          <a:ea typeface="Calibri"/>
                          <a:cs typeface="Times New Roman"/>
                        </a:rPr>
                        <a:t>170 M/a</a:t>
                      </a:r>
                      <a:r>
                        <a:rPr lang="et-EE" sz="1050" b="0" kern="1200" baseline="0" dirty="0">
                          <a:solidFill>
                            <a:schemeClr val="tx1"/>
                          </a:solidFill>
                          <a:effectLst/>
                          <a:latin typeface="+mn-lt"/>
                          <a:ea typeface="Calibri"/>
                          <a:cs typeface="Times New Roman"/>
                        </a:rPr>
                        <a:t>*1. Efekt tuleneb arenduste koosmõjust (võrguefekt).</a:t>
                      </a:r>
                      <a:endParaRPr lang="et-EE" sz="1050" kern="1200" dirty="0">
                        <a:solidFill>
                          <a:schemeClr val="tx1"/>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050" kern="1200" dirty="0">
                          <a:solidFill>
                            <a:schemeClr val="tx1"/>
                          </a:solidFill>
                          <a:effectLst/>
                          <a:latin typeface="+mn-lt"/>
                          <a:ea typeface="Calibri"/>
                          <a:cs typeface="Times New Roman"/>
                        </a:rPr>
                        <a:t>Paraneb avaliku ja erasektori kokkupuutepinna läbipaistvus (ehitus- ja planeeringumenetlused), väheneb korruptsioonirisk</a:t>
                      </a:r>
                    </a:p>
                    <a:p>
                      <a:pPr marL="171450" indent="-171450">
                        <a:lnSpc>
                          <a:spcPct val="107000"/>
                        </a:lnSpc>
                        <a:spcAft>
                          <a:spcPts val="0"/>
                        </a:spcAft>
                        <a:buFont typeface="Arial" panose="020B0604020202020204" pitchFamily="34" charset="0"/>
                        <a:buChar char="•"/>
                      </a:pPr>
                      <a:r>
                        <a:rPr lang="et-EE" sz="1050" kern="1200" dirty="0">
                          <a:solidFill>
                            <a:schemeClr val="tx1"/>
                          </a:solidFill>
                          <a:effectLst/>
                          <a:latin typeface="+mn-lt"/>
                          <a:ea typeface="Calibri"/>
                          <a:cs typeface="Times New Roman"/>
                        </a:rPr>
                        <a:t>Läbipaistvusest ja info paremast käideldavusest ja koondamisest spetsialiseeritud portaali paraneb kaasamine ja ruumiloome kvaliteet üle terve Eesti (tühjenemine, </a:t>
                      </a:r>
                      <a:r>
                        <a:rPr lang="et-EE" sz="1050" kern="1200" dirty="0" err="1">
                          <a:solidFill>
                            <a:schemeClr val="tx1"/>
                          </a:solidFill>
                          <a:effectLst/>
                          <a:latin typeface="+mn-lt"/>
                          <a:ea typeface="Calibri"/>
                          <a:cs typeface="Times New Roman"/>
                        </a:rPr>
                        <a:t>valglinnastumine</a:t>
                      </a:r>
                      <a:r>
                        <a:rPr lang="et-EE" sz="1050" kern="1200" dirty="0">
                          <a:solidFill>
                            <a:schemeClr val="tx1"/>
                          </a:solidFill>
                          <a:effectLst/>
                          <a:latin typeface="+mn-lt"/>
                          <a:ea typeface="Calibri"/>
                          <a:cs typeface="Times New Roman"/>
                        </a:rPr>
                        <a:t>, turvalisus, jm)</a:t>
                      </a:r>
                    </a:p>
                    <a:p>
                      <a:pPr marL="171450" indent="-171450">
                        <a:lnSpc>
                          <a:spcPct val="107000"/>
                        </a:lnSpc>
                        <a:spcAft>
                          <a:spcPts val="0"/>
                        </a:spcAft>
                        <a:buFont typeface="Arial" panose="020B0604020202020204" pitchFamily="34" charset="0"/>
                        <a:buChar char="•"/>
                      </a:pPr>
                      <a:r>
                        <a:rPr lang="et-EE" sz="1050" kern="1200" dirty="0">
                          <a:solidFill>
                            <a:schemeClr val="tx1"/>
                          </a:solidFill>
                          <a:effectLst/>
                          <a:latin typeface="+mn-lt"/>
                          <a:ea typeface="Calibri"/>
                          <a:cs typeface="Times New Roman"/>
                        </a:rPr>
                        <a:t>Kiirenevad teiste majandusvaldkondade protsessid, näiteks tuuleparkide ehituslubade ja planeeringute menetlused (ühendloa eesmärk kiirendada protsessi 10a -&gt; 2a), parandab </a:t>
                      </a:r>
                      <a:r>
                        <a:rPr lang="et-EE" sz="1050" kern="1200" dirty="0" err="1">
                          <a:solidFill>
                            <a:schemeClr val="tx1"/>
                          </a:solidFill>
                          <a:effectLst/>
                          <a:latin typeface="+mn-lt"/>
                          <a:ea typeface="Calibri"/>
                          <a:cs typeface="Times New Roman"/>
                        </a:rPr>
                        <a:t>investeer</a:t>
                      </a:r>
                      <a:r>
                        <a:rPr lang="et-EE" sz="1050" kern="1200" dirty="0">
                          <a:solidFill>
                            <a:schemeClr val="tx1"/>
                          </a:solidFill>
                          <a:effectLst/>
                          <a:latin typeface="+mn-lt"/>
                          <a:ea typeface="Calibri"/>
                          <a:cs typeface="Times New Roman"/>
                        </a:rPr>
                        <a:t>. kk maine</a:t>
                      </a:r>
                    </a:p>
                    <a:p>
                      <a:pPr marL="171450" indent="-171450">
                        <a:lnSpc>
                          <a:spcPct val="107000"/>
                        </a:lnSpc>
                        <a:spcAft>
                          <a:spcPts val="0"/>
                        </a:spcAft>
                        <a:buFont typeface="Arial" panose="020B0604020202020204" pitchFamily="34" charset="0"/>
                        <a:buChar char="•"/>
                      </a:pPr>
                      <a:r>
                        <a:rPr lang="et-EE" sz="1050" kern="1200" dirty="0">
                          <a:solidFill>
                            <a:schemeClr val="tx1"/>
                          </a:solidFill>
                          <a:effectLst/>
                          <a:latin typeface="+mn-lt"/>
                          <a:ea typeface="Calibri"/>
                          <a:cs typeface="Times New Roman"/>
                        </a:rPr>
                        <a:t>Ühtse </a:t>
                      </a:r>
                      <a:r>
                        <a:rPr lang="et-EE" sz="1050" kern="1200" dirty="0" err="1">
                          <a:solidFill>
                            <a:schemeClr val="tx1"/>
                          </a:solidFill>
                          <a:effectLst/>
                          <a:latin typeface="+mn-lt"/>
                          <a:ea typeface="Calibri"/>
                          <a:cs typeface="Times New Roman"/>
                        </a:rPr>
                        <a:t>UXga</a:t>
                      </a:r>
                      <a:r>
                        <a:rPr lang="et-EE" sz="1050" kern="1200" dirty="0">
                          <a:solidFill>
                            <a:schemeClr val="tx1"/>
                          </a:solidFill>
                          <a:effectLst/>
                          <a:latin typeface="+mn-lt"/>
                          <a:ea typeface="Calibri"/>
                          <a:cs typeface="Times New Roman"/>
                        </a:rPr>
                        <a:t>, paraneb klientide rahulolu ja lüheneb õpikõver. Mobiilisõbralikumad vormid toetavad asukohapõhiseid teenuseid.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2032130">
                <a:tc>
                  <a:txBody>
                    <a:bodyPr/>
                    <a:lstStyle/>
                    <a:p>
                      <a:pPr indent="71755">
                        <a:lnSpc>
                          <a:spcPct val="107000"/>
                        </a:lnSpc>
                        <a:spcAft>
                          <a:spcPts val="0"/>
                        </a:spcAft>
                      </a:pPr>
                      <a:r>
                        <a:rPr lang="et-EE" sz="1050" b="1" kern="1200" dirty="0">
                          <a:solidFill>
                            <a:srgbClr val="0000FF"/>
                          </a:solidFill>
                          <a:effectLst/>
                          <a:latin typeface="+mn-lt"/>
                          <a:ea typeface="Calibri"/>
                          <a:cs typeface="Times New Roman"/>
                        </a:rPr>
                        <a:t>5. Peamised ressursid </a:t>
                      </a:r>
                      <a:endParaRPr lang="en-GB" sz="1050" kern="1200">
                        <a:solidFill>
                          <a:srgbClr val="0000FF"/>
                        </a:solidFill>
                        <a:effectLst/>
                        <a:latin typeface="+mn-lt"/>
                        <a:ea typeface="Calibri"/>
                        <a:cs typeface="Times New Roman"/>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kern="1200" dirty="0">
                          <a:solidFill>
                            <a:schemeClr val="tx1"/>
                          </a:solidFill>
                          <a:effectLst/>
                          <a:latin typeface="+mn-lt"/>
                          <a:ea typeface="Calibri"/>
                          <a:cs typeface="Times New Roman"/>
                        </a:rPr>
                        <a:t>e-ehituse platvormi meeskond on hetkel komplekteeritud </a:t>
                      </a:r>
                      <a:r>
                        <a:rPr lang="et-EE" sz="1050" kern="1200" dirty="0" err="1">
                          <a:solidFill>
                            <a:schemeClr val="tx1"/>
                          </a:solidFill>
                          <a:effectLst/>
                          <a:latin typeface="+mn-lt"/>
                          <a:ea typeface="Calibri"/>
                          <a:cs typeface="Times New Roman"/>
                        </a:rPr>
                        <a:t>KLIMi</a:t>
                      </a:r>
                      <a:r>
                        <a:rPr lang="et-EE" sz="1050" kern="1200" dirty="0">
                          <a:solidFill>
                            <a:schemeClr val="tx1"/>
                          </a:solidFill>
                          <a:effectLst/>
                          <a:latin typeface="+mn-lt"/>
                          <a:ea typeface="Calibri"/>
                          <a:cs typeface="Times New Roman"/>
                        </a:rPr>
                        <a:t> ehitus- ja elamuosakonna ehitisregistri valdkonnas (19 inimest)</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kern="1200" dirty="0">
                          <a:solidFill>
                            <a:schemeClr val="tx1"/>
                          </a:solidFill>
                          <a:effectLst/>
                          <a:latin typeface="+mn-lt"/>
                          <a:ea typeface="Calibri"/>
                          <a:cs typeface="Times New Roman"/>
                        </a:rPr>
                        <a:t>Arendusmeeskonnad hangitakse sisse valdavalt raamhankega, spetsiifilisemate arenduste jaoks viiakse läbi välised hanked</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kern="1200" dirty="0">
                          <a:solidFill>
                            <a:schemeClr val="tx1"/>
                          </a:solidFill>
                          <a:effectLst/>
                          <a:latin typeface="+mn-lt"/>
                          <a:ea typeface="Calibri"/>
                          <a:cs typeface="Times New Roman"/>
                        </a:rPr>
                        <a:t>IT tugi / </a:t>
                      </a:r>
                      <a:r>
                        <a:rPr lang="et-EE" sz="1050" kern="1200" dirty="0" err="1">
                          <a:solidFill>
                            <a:schemeClr val="tx1"/>
                          </a:solidFill>
                          <a:effectLst/>
                          <a:latin typeface="+mn-lt"/>
                          <a:ea typeface="Calibri"/>
                          <a:cs typeface="Times New Roman"/>
                        </a:rPr>
                        <a:t>devops</a:t>
                      </a:r>
                      <a:r>
                        <a:rPr lang="et-EE" sz="1050" kern="1200" dirty="0">
                          <a:solidFill>
                            <a:schemeClr val="tx1"/>
                          </a:solidFill>
                          <a:effectLst/>
                          <a:latin typeface="+mn-lt"/>
                          <a:ea typeface="Calibri"/>
                          <a:cs typeface="Times New Roman"/>
                        </a:rPr>
                        <a:t>: KEMIT (osaliselt ka </a:t>
                      </a:r>
                      <a:r>
                        <a:rPr lang="et-EE" sz="1050" kern="1200" dirty="0" err="1">
                          <a:solidFill>
                            <a:schemeClr val="tx1"/>
                          </a:solidFill>
                          <a:effectLst/>
                          <a:latin typeface="+mn-lt"/>
                          <a:ea typeface="Calibri"/>
                          <a:cs typeface="Times New Roman"/>
                        </a:rPr>
                        <a:t>sisseostetud</a:t>
                      </a:r>
                      <a:r>
                        <a:rPr lang="et-EE" sz="1050" kern="1200" dirty="0">
                          <a:solidFill>
                            <a:schemeClr val="tx1"/>
                          </a:solidFill>
                          <a:effectLst/>
                          <a:latin typeface="+mn-lt"/>
                          <a:ea typeface="Calibri"/>
                          <a:cs typeface="Times New Roman"/>
                        </a:rPr>
                        <a:t>)</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kern="1200" dirty="0">
                          <a:solidFill>
                            <a:schemeClr val="tx1"/>
                          </a:solidFill>
                          <a:effectLst/>
                          <a:latin typeface="+mn-lt"/>
                          <a:ea typeface="Calibri"/>
                          <a:cs typeface="Times New Roman"/>
                        </a:rPr>
                        <a:t>Infrastruktuuri teenust pakub Riigipilv</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50" b="1" kern="1200">
                          <a:solidFill>
                            <a:srgbClr val="0000FF"/>
                          </a:solidFill>
                          <a:effectLst/>
                          <a:latin typeface="+mn-lt"/>
                          <a:ea typeface="Calibri"/>
                          <a:cs typeface="Times New Roman"/>
                        </a:rPr>
                        <a:t>6. Tegevused, ajakava, eelarve 10,25M (olemas 6,45M) / 200 000 € SF</a:t>
                      </a:r>
                    </a:p>
                    <a:p>
                      <a:pPr marL="171450" indent="-171450">
                        <a:lnSpc>
                          <a:spcPct val="107000"/>
                        </a:lnSpc>
                        <a:spcAft>
                          <a:spcPts val="0"/>
                        </a:spcAft>
                        <a:buFont typeface="Arial" panose="020B0604020202020204" pitchFamily="34" charset="0"/>
                        <a:buChar char="•"/>
                      </a:pPr>
                      <a:r>
                        <a:rPr lang="et-EE" sz="1050" b="0" kern="1200">
                          <a:solidFill>
                            <a:schemeClr val="tx1"/>
                          </a:solidFill>
                          <a:effectLst/>
                          <a:latin typeface="+mn-lt"/>
                          <a:ea typeface="Calibri"/>
                          <a:cs typeface="Times New Roman"/>
                        </a:rPr>
                        <a:t>2024.a: olemas 2,65M invest (RRF+RePower+B +2023. aastast ületulevad vahendid) + 1,4M kulud (RRF+RePower+B);</a:t>
                      </a:r>
                    </a:p>
                    <a:p>
                      <a:pPr marL="171450" indent="-171450">
                        <a:lnSpc>
                          <a:spcPct val="107000"/>
                        </a:lnSpc>
                        <a:spcAft>
                          <a:spcPts val="0"/>
                        </a:spcAft>
                        <a:buFont typeface="Arial" panose="020B0604020202020204" pitchFamily="34" charset="0"/>
                        <a:buChar char="•"/>
                      </a:pPr>
                      <a:r>
                        <a:rPr lang="et-EE" sz="1050" b="1" u="none" kern="1200">
                          <a:solidFill>
                            <a:schemeClr val="tx1"/>
                          </a:solidFill>
                          <a:effectLst/>
                          <a:latin typeface="+mn-lt"/>
                          <a:ea typeface="Calibri"/>
                          <a:cs typeface="Times New Roman"/>
                        </a:rPr>
                        <a:t>2025.a</a:t>
                      </a:r>
                      <a:r>
                        <a:rPr lang="et-EE" sz="1050" b="0" u="none" kern="1200">
                          <a:solidFill>
                            <a:schemeClr val="tx1"/>
                          </a:solidFill>
                          <a:effectLst/>
                          <a:latin typeface="+mn-lt"/>
                          <a:ea typeface="Calibri"/>
                          <a:cs typeface="Times New Roman"/>
                        </a:rPr>
                        <a:t>: olemas: 0,9M invest + 1,5M kulud </a:t>
                      </a:r>
                      <a:r>
                        <a:rPr lang="et-EE" sz="1050" b="0" kern="1200">
                          <a:solidFill>
                            <a:schemeClr val="tx1"/>
                          </a:solidFill>
                          <a:effectLst/>
                          <a:latin typeface="+mn-lt"/>
                          <a:ea typeface="Calibri"/>
                          <a:cs typeface="Times New Roman"/>
                        </a:rPr>
                        <a:t>RRF+RePower+B</a:t>
                      </a:r>
                      <a:r>
                        <a:rPr lang="et-EE" sz="1050" b="0" u="none" kern="1200">
                          <a:solidFill>
                            <a:schemeClr val="tx1"/>
                          </a:solidFill>
                          <a:effectLst/>
                          <a:latin typeface="+mn-lt"/>
                          <a:ea typeface="Calibri"/>
                          <a:cs typeface="Times New Roman"/>
                        </a:rPr>
                        <a:t>)</a:t>
                      </a:r>
                      <a:r>
                        <a:rPr lang="et-EE" sz="1050" b="0" u="none" kern="1200">
                          <a:solidFill>
                            <a:srgbClr val="0000FF"/>
                          </a:solidFill>
                          <a:effectLst/>
                          <a:latin typeface="+mn-lt"/>
                          <a:ea typeface="Calibri"/>
                          <a:cs typeface="Times New Roman"/>
                        </a:rPr>
                        <a:t> 18 kuu </a:t>
                      </a:r>
                      <a:r>
                        <a:rPr lang="et-EE" sz="1050" b="1" u="none" kern="1200">
                          <a:solidFill>
                            <a:srgbClr val="0000FF"/>
                          </a:solidFill>
                          <a:effectLst/>
                          <a:latin typeface="+mn-lt"/>
                          <a:ea typeface="Calibri"/>
                          <a:cs typeface="Times New Roman"/>
                        </a:rPr>
                        <a:t>taotlus</a:t>
                      </a:r>
                      <a:r>
                        <a:rPr lang="et-EE" sz="1050" b="0" u="none" kern="1200">
                          <a:solidFill>
                            <a:srgbClr val="0000FF"/>
                          </a:solidFill>
                          <a:effectLst/>
                          <a:latin typeface="+mn-lt"/>
                          <a:ea typeface="Calibri"/>
                          <a:cs typeface="Times New Roman"/>
                        </a:rPr>
                        <a:t>:~</a:t>
                      </a:r>
                      <a:r>
                        <a:rPr lang="et-EE" sz="1050" b="1" u="none" kern="1200">
                          <a:solidFill>
                            <a:srgbClr val="0000FF"/>
                          </a:solidFill>
                          <a:effectLst/>
                          <a:latin typeface="+mn-lt"/>
                          <a:ea typeface="Calibri"/>
                          <a:cs typeface="Times New Roman"/>
                        </a:rPr>
                        <a:t>200k (investeeringud) SF</a:t>
                      </a:r>
                      <a:r>
                        <a:rPr lang="et-EE" sz="1050" b="0" u="none" kern="1200">
                          <a:solidFill>
                            <a:srgbClr val="0000FF"/>
                          </a:solidFill>
                          <a:effectLst/>
                          <a:latin typeface="+mn-lt"/>
                          <a:ea typeface="Calibri"/>
                          <a:cs typeface="Times New Roman"/>
                        </a:rPr>
                        <a:t>;</a:t>
                      </a:r>
                    </a:p>
                    <a:p>
                      <a:pPr marL="171450" indent="-171450">
                        <a:lnSpc>
                          <a:spcPct val="107000"/>
                        </a:lnSpc>
                        <a:spcAft>
                          <a:spcPts val="0"/>
                        </a:spcAft>
                        <a:buFont typeface="Arial" panose="020B0604020202020204" pitchFamily="34" charset="0"/>
                        <a:buChar char="•"/>
                      </a:pPr>
                      <a:r>
                        <a:rPr lang="et-EE" sz="1050" b="1" u="none" kern="1200">
                          <a:solidFill>
                            <a:schemeClr val="tx1"/>
                          </a:solidFill>
                          <a:effectLst/>
                          <a:latin typeface="+mn-lt"/>
                          <a:ea typeface="Calibri"/>
                          <a:cs typeface="Times New Roman"/>
                        </a:rPr>
                        <a:t>Alates 2026 vaja</a:t>
                      </a:r>
                      <a:r>
                        <a:rPr lang="et-EE" sz="1050" b="0" u="none" kern="1200">
                          <a:solidFill>
                            <a:schemeClr val="tx1"/>
                          </a:solidFill>
                          <a:effectLst/>
                          <a:latin typeface="+mn-lt"/>
                          <a:ea typeface="Calibri"/>
                          <a:cs typeface="Times New Roman"/>
                        </a:rPr>
                        <a:t> invest ~</a:t>
                      </a:r>
                      <a:r>
                        <a:rPr lang="et-EE" sz="1050" b="1" u="none" kern="1200">
                          <a:solidFill>
                            <a:schemeClr val="tx1"/>
                          </a:solidFill>
                          <a:effectLst/>
                          <a:latin typeface="+mn-lt"/>
                          <a:ea typeface="Calibri"/>
                          <a:cs typeface="Times New Roman"/>
                        </a:rPr>
                        <a:t>800k </a:t>
                      </a:r>
                      <a:r>
                        <a:rPr lang="et-EE" sz="1050" b="0" u="none" kern="1200">
                          <a:solidFill>
                            <a:schemeClr val="tx1"/>
                          </a:solidFill>
                          <a:effectLst/>
                          <a:latin typeface="+mn-lt"/>
                          <a:ea typeface="Calibri"/>
                          <a:cs typeface="Times New Roman"/>
                        </a:rPr>
                        <a:t>ja kulud ~</a:t>
                      </a:r>
                      <a:r>
                        <a:rPr lang="et-EE" sz="1050" b="1" u="none" kern="1200">
                          <a:solidFill>
                            <a:schemeClr val="tx1"/>
                          </a:solidFill>
                          <a:effectLst/>
                          <a:latin typeface="+mn-lt"/>
                          <a:ea typeface="Calibri"/>
                          <a:cs typeface="Times New Roman"/>
                        </a:rPr>
                        <a:t>500k (1,3M aastas)</a:t>
                      </a:r>
                      <a:r>
                        <a:rPr lang="et-EE" sz="1050" b="0" u="none" kern="1200">
                          <a:solidFill>
                            <a:schemeClr val="tx1"/>
                          </a:solidFill>
                          <a:effectLst/>
                          <a:latin typeface="+mn-lt"/>
                          <a:ea typeface="Calibri"/>
                          <a:cs typeface="Times New Roman"/>
                        </a:rPr>
                        <a:t>.</a:t>
                      </a:r>
                    </a:p>
                    <a:p>
                      <a:pPr marL="171450" indent="-171450">
                        <a:lnSpc>
                          <a:spcPct val="107000"/>
                        </a:lnSpc>
                        <a:spcAft>
                          <a:spcPts val="0"/>
                        </a:spcAft>
                        <a:buFont typeface="Arial" panose="020B0604020202020204" pitchFamily="34" charset="0"/>
                        <a:buChar char="•"/>
                      </a:pPr>
                      <a:r>
                        <a:rPr lang="et-EE" sz="1050" b="1" u="none" kern="1200">
                          <a:solidFill>
                            <a:schemeClr val="tx1"/>
                          </a:solidFill>
                          <a:effectLst/>
                          <a:latin typeface="+mn-lt"/>
                          <a:ea typeface="Calibri"/>
                          <a:cs typeface="Times New Roman"/>
                        </a:rPr>
                        <a:t>Suuremad projektid 2025-29:</a:t>
                      </a:r>
                      <a:r>
                        <a:rPr lang="et-EE" sz="1050" b="0" u="none" kern="1200">
                          <a:solidFill>
                            <a:schemeClr val="tx1"/>
                          </a:solidFill>
                          <a:effectLst/>
                          <a:latin typeface="+mn-lt"/>
                          <a:ea typeface="Calibri"/>
                          <a:cs typeface="Times New Roman"/>
                        </a:rPr>
                        <a:t> eluasemete tühjenemise analüüsi tööriist, BIM kasutusluba, hooneomanike nügimise tööriistad, 3D simulatsioonid arenduste keskkonnamõju hindamiseks ja </a:t>
                      </a:r>
                      <a:r>
                        <a:rPr lang="et-EE" sz="1050" b="1" u="none" kern="1200">
                          <a:solidFill>
                            <a:schemeClr val="tx1"/>
                          </a:solidFill>
                          <a:effectLst/>
                          <a:latin typeface="+mn-lt"/>
                          <a:ea typeface="Calibri"/>
                          <a:cs typeface="Times New Roman"/>
                        </a:rPr>
                        <a:t>seniste arenduste jätkuarendused</a:t>
                      </a:r>
                    </a:p>
                    <a:p>
                      <a:pPr marL="171450" lvl="0" indent="-171450">
                        <a:lnSpc>
                          <a:spcPct val="107000"/>
                        </a:lnSpc>
                        <a:spcAft>
                          <a:spcPts val="0"/>
                        </a:spcAft>
                        <a:buFont typeface="Arial" panose="020B0604020202020204" pitchFamily="34" charset="0"/>
                        <a:buChar char="•"/>
                      </a:pPr>
                      <a:r>
                        <a:rPr lang="et-EE" sz="1050" b="1" i="0" u="none" strike="noStrike" kern="1200" noProof="0">
                          <a:solidFill>
                            <a:schemeClr val="tx1"/>
                          </a:solidFill>
                          <a:effectLst/>
                        </a:rPr>
                        <a:t>Kokku </a:t>
                      </a:r>
                      <a:r>
                        <a:rPr lang="et-EE" sz="1050" b="0" i="0" u="none" strike="noStrike" kern="1200" noProof="0">
                          <a:solidFill>
                            <a:schemeClr val="tx1"/>
                          </a:solidFill>
                          <a:effectLst/>
                        </a:rPr>
                        <a:t>24-29: </a:t>
                      </a:r>
                      <a:r>
                        <a:rPr lang="et-EE" sz="1050" b="1" i="0" u="none" strike="noStrike" kern="1200" noProof="0">
                          <a:solidFill>
                            <a:schemeClr val="tx1"/>
                          </a:solidFill>
                          <a:effectLst/>
                        </a:rPr>
                        <a:t>invest 10,25</a:t>
                      </a:r>
                      <a:r>
                        <a:rPr lang="et-EE" sz="1050" b="0" i="0" u="none" strike="noStrike" kern="1200" noProof="0">
                          <a:solidFill>
                            <a:schemeClr val="tx1"/>
                          </a:solidFill>
                          <a:effectLst/>
                        </a:rPr>
                        <a:t>M (olemas 6,45M) </a:t>
                      </a:r>
                      <a:r>
                        <a:rPr lang="et-EE" sz="1050" b="1" i="0" u="none" strike="noStrike" kern="1200" noProof="0">
                          <a:solidFill>
                            <a:schemeClr val="tx1"/>
                          </a:solidFill>
                          <a:effectLst/>
                        </a:rPr>
                        <a:t>lisavajadus 4,05M</a:t>
                      </a:r>
                      <a:r>
                        <a:rPr lang="et-EE" sz="1050" b="0" i="0" u="none" strike="noStrike" kern="1200" noProof="0">
                          <a:solidFill>
                            <a:schemeClr val="tx1"/>
                          </a:solidFill>
                          <a:effectLst/>
                        </a:rPr>
                        <a:t>; </a:t>
                      </a:r>
                      <a:r>
                        <a:rPr lang="et-EE" sz="1050" b="1" i="0" u="none" strike="noStrike" kern="1200" noProof="0">
                          <a:solidFill>
                            <a:schemeClr val="tx1"/>
                          </a:solidFill>
                          <a:effectLst/>
                        </a:rPr>
                        <a:t>kulu </a:t>
                      </a:r>
                      <a:r>
                        <a:rPr lang="et-EE" sz="1050" b="0" i="0" u="none" strike="noStrike" kern="1200" noProof="0">
                          <a:solidFill>
                            <a:schemeClr val="tx1"/>
                          </a:solidFill>
                          <a:effectLst/>
                        </a:rPr>
                        <a:t>8M (3,2M/aastas, sh palgad). (</a:t>
                      </a:r>
                      <a:r>
                        <a:rPr lang="et-EE" sz="1050" b="0" kern="1200">
                          <a:solidFill>
                            <a:schemeClr val="tx1"/>
                          </a:solidFill>
                          <a:effectLst/>
                          <a:latin typeface="+mn-lt"/>
                          <a:ea typeface="Calibri"/>
                          <a:cs typeface="Times New Roman"/>
                        </a:rPr>
                        <a:t>RRF+RePower+B</a:t>
                      </a:r>
                      <a:r>
                        <a:rPr lang="et-EE" sz="1050" b="0" u="none" kern="1200">
                          <a:solidFill>
                            <a:schemeClr val="tx1"/>
                          </a:solidFill>
                          <a:effectLst/>
                          <a:latin typeface="+mn-lt"/>
                          <a:ea typeface="Calibri"/>
                          <a:cs typeface="Times New Roman"/>
                        </a:rPr>
                        <a:t>)</a:t>
                      </a:r>
                      <a:r>
                        <a:rPr lang="et-EE" sz="1050" b="0" u="none" kern="1200">
                          <a:solidFill>
                            <a:srgbClr val="0000FF"/>
                          </a:solidFill>
                          <a:effectLst/>
                          <a:latin typeface="+mn-lt"/>
                          <a:ea typeface="Calibri"/>
                          <a:cs typeface="Times New Roman"/>
                        </a:rPr>
                        <a:t> </a:t>
                      </a:r>
                      <a:endParaRPr lang="et-EE" sz="1050" b="0" i="0" u="none" strike="noStrike" kern="1200" noProof="0" dirty="0">
                        <a:solidFill>
                          <a:schemeClr val="tx1"/>
                        </a:solidFill>
                        <a:effectLst/>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50" b="1" kern="1200" dirty="0">
                          <a:solidFill>
                            <a:srgbClr val="0000FF"/>
                          </a:solidFill>
                          <a:effectLst/>
                          <a:latin typeface="+mn-lt"/>
                          <a:ea typeface="Calibri"/>
                          <a:cs typeface="Times New Roman"/>
                        </a:rPr>
                        <a:t>7. Arendusalgatusete eeltingimused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b="0" kern="1200" dirty="0">
                          <a:solidFill>
                            <a:schemeClr val="tx1"/>
                          </a:solidFill>
                          <a:effectLst/>
                          <a:latin typeface="+mn-lt"/>
                          <a:ea typeface="Calibri"/>
                          <a:cs typeface="Times New Roman"/>
                        </a:rPr>
                        <a:t>Eeltingimused on täidetud, mh oleme liikumas </a:t>
                      </a:r>
                      <a:r>
                        <a:rPr lang="et-EE" sz="1050" b="0" kern="1200" dirty="0" err="1">
                          <a:solidFill>
                            <a:schemeClr val="tx1"/>
                          </a:solidFill>
                          <a:effectLst/>
                          <a:latin typeface="+mn-lt"/>
                          <a:ea typeface="Calibri"/>
                          <a:cs typeface="Times New Roman"/>
                        </a:rPr>
                        <a:t>VEERAle</a:t>
                      </a:r>
                      <a:endParaRPr lang="et-EE" sz="1050" b="1" u="sng" kern="1200" baseline="0" dirty="0">
                        <a:solidFill>
                          <a:schemeClr val="tx1"/>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050" b="0" kern="1200" baseline="0" dirty="0">
                          <a:solidFill>
                            <a:schemeClr val="tx1"/>
                          </a:solidFill>
                          <a:effectLst/>
                          <a:latin typeface="+mn-lt"/>
                          <a:ea typeface="Calibri"/>
                          <a:cs typeface="Times New Roman"/>
                        </a:rPr>
                        <a:t>Personaalse riigi vaimus on IT ja regulatsioonide arendused liikumas käsikäes, et rahuldamaks kodanike ja ettevõtete vajadusi</a:t>
                      </a:r>
                      <a:endParaRPr lang="et-EE" sz="1050" kern="1200" dirty="0">
                        <a:solidFill>
                          <a:schemeClr val="tx1"/>
                        </a:solidFill>
                        <a:effectLst/>
                        <a:latin typeface="+mn-lt"/>
                        <a:ea typeface="Calibri"/>
                        <a:cs typeface="Times New Roman"/>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050" b="0" kern="1200" baseline="0" dirty="0">
                          <a:solidFill>
                            <a:schemeClr val="tx1"/>
                          </a:solidFill>
                          <a:effectLst/>
                          <a:latin typeface="+mn-lt"/>
                          <a:ea typeface="Calibri"/>
                          <a:cs typeface="Times New Roman"/>
                        </a:rPr>
                        <a:t>Oleme e-ehituse projekti algusest aktiivselt tegelenud rahvusvahelise koostöö otsimisega ja leidnud ka kopeeritavaid ideid (realisatsiooni tasandil lahendusi mitte). Valdavalt käiakse meie kogemusest õppimas.</a:t>
                      </a:r>
                      <a:endParaRPr lang="en-GB" sz="1050" b="0" kern="1200" baseline="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100737">
                <a:tc>
                  <a:txBody>
                    <a:bodyPr/>
                    <a:lstStyle/>
                    <a:p>
                      <a:pPr marL="107315" indent="-90170">
                        <a:lnSpc>
                          <a:spcPct val="107000"/>
                        </a:lnSpc>
                        <a:spcAft>
                          <a:spcPts val="0"/>
                        </a:spcAft>
                      </a:pPr>
                      <a:r>
                        <a:rPr lang="et-EE" sz="1000" b="1" dirty="0">
                          <a:solidFill>
                            <a:srgbClr val="0000FF"/>
                          </a:solidFill>
                          <a:effectLst/>
                          <a:latin typeface="+mn-lt"/>
                          <a:ea typeface="Calibri"/>
                          <a:cs typeface="Times New Roman"/>
                        </a:rPr>
                        <a:t>8. Kasutajate grupid, kolmandad osapooled</a:t>
                      </a:r>
                      <a:endParaRPr lang="en-GB" sz="1000" dirty="0">
                        <a:solidFill>
                          <a:srgbClr val="0000FF"/>
                        </a:solidFill>
                        <a:effectLst/>
                        <a:latin typeface="+mn-lt"/>
                        <a:ea typeface="Calibri"/>
                        <a:cs typeface="Times New Roman"/>
                      </a:endParaRPr>
                    </a:p>
                    <a:p>
                      <a:pPr marL="0" indent="0">
                        <a:lnSpc>
                          <a:spcPct val="107000"/>
                        </a:lnSpc>
                        <a:spcAft>
                          <a:spcPts val="0"/>
                        </a:spcAft>
                        <a:buFont typeface="Arial" panose="020B0604020202020204" pitchFamily="34" charset="0"/>
                        <a:buNone/>
                      </a:pPr>
                      <a:r>
                        <a:rPr lang="et-EE" sz="1000" dirty="0">
                          <a:effectLst/>
                          <a:latin typeface="+mn-lt"/>
                          <a:ea typeface="Calibri"/>
                          <a:cs typeface="Times New Roman"/>
                        </a:rPr>
                        <a:t>(Ehitus)ettevõtted, (eraisikust) koduomanikud, KOV, notarid, kohtutäiturid, maaklerid, riigiametid (ennekõike TTJA, PÄA, TRAM, …), haridusasutused, poliitikaloojad, järelevalve asutused, ehitusmaterjalide ja –tehnika tootjad. Keskmiselt ca 7000 kasutajat tööpäevas. Registreeritud kasutajaid üle 175 000. Hinnanguliselt vähemalt sama palju registreerimata kasutajaid.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50" b="1" kern="1200" dirty="0">
                          <a:solidFill>
                            <a:srgbClr val="0000FF"/>
                          </a:solidFill>
                          <a:effectLst/>
                          <a:latin typeface="+mn-lt"/>
                          <a:ea typeface="Calibri"/>
                          <a:cs typeface="Times New Roman"/>
                        </a:rPr>
                        <a:t>9. Projekti innovaatilisus</a:t>
                      </a:r>
                      <a:endParaRPr lang="en-GB" sz="1050" b="0" kern="1200" dirty="0">
                        <a:solidFill>
                          <a:srgbClr val="0000FF"/>
                        </a:solidFill>
                        <a:effectLst/>
                        <a:latin typeface="+mn-lt"/>
                        <a:ea typeface="Calibri"/>
                        <a:cs typeface="Times New Roman"/>
                      </a:endParaRPr>
                    </a:p>
                    <a:p>
                      <a:pPr marL="0" indent="0">
                        <a:lnSpc>
                          <a:spcPct val="107000"/>
                        </a:lnSpc>
                        <a:spcAft>
                          <a:spcPts val="0"/>
                        </a:spcAft>
                        <a:buFont typeface="Arial" panose="020B0604020202020204" pitchFamily="34" charset="0"/>
                        <a:buNone/>
                      </a:pPr>
                      <a:r>
                        <a:rPr lang="et-EE" sz="1050" kern="1200" dirty="0">
                          <a:solidFill>
                            <a:schemeClr val="tx1"/>
                          </a:solidFill>
                          <a:effectLst/>
                          <a:latin typeface="+mn-lt"/>
                          <a:ea typeface="Calibri"/>
                          <a:cs typeface="Times New Roman"/>
                        </a:rPr>
                        <a:t>Selline teenuste pakett on globaalselt unikaalne, niisamuti on unikaalsed mitmed komponendid nagu kogu riiki kattev semantiline 3D kaksik, VOXEL/agendipõhised BIM kontrollid, reaalaja energiamärgised, jne.</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050" b="1" kern="1200" dirty="0">
                          <a:solidFill>
                            <a:srgbClr val="0000FF"/>
                          </a:solidFill>
                          <a:effectLst/>
                          <a:latin typeface="+mn-lt"/>
                          <a:ea typeface="Calibri"/>
                          <a:cs typeface="Times New Roman"/>
                        </a:rPr>
                        <a:t>10. Jätkusuutlikkus</a:t>
                      </a:r>
                    </a:p>
                    <a:p>
                      <a:pPr marL="0" indent="0">
                        <a:lnSpc>
                          <a:spcPct val="107000"/>
                        </a:lnSpc>
                        <a:spcAft>
                          <a:spcPts val="0"/>
                        </a:spcAft>
                        <a:buFont typeface="Arial" panose="020B0604020202020204" pitchFamily="34" charset="0"/>
                        <a:buNone/>
                      </a:pPr>
                      <a:r>
                        <a:rPr lang="et-EE" sz="1050" kern="1200" dirty="0">
                          <a:solidFill>
                            <a:schemeClr val="tx1"/>
                          </a:solidFill>
                          <a:effectLst/>
                          <a:latin typeface="+mn-lt"/>
                          <a:ea typeface="+mn-ea"/>
                          <a:cs typeface="+mn-cs"/>
                        </a:rPr>
                        <a:t>Arenduste praeguses mahus on jätkusuutlikkus tagatud, samas kui inkorporeerime teisi registreid, on lokaalne ressursivajaduse kasv paratamatu (globaalselt tekib sääst). Kui BIM-protsessid saavad domineerivaks, võib see samuti kasvatada vajadust suurema kettaruumi järele Riigipilves. Aastane praegu eeldatav RP kulu 400-450k€/a.</a:t>
                      </a:r>
                      <a:endParaRPr lang="et-EE" sz="1050" b="1" u="sng" strike="sngStrike" baseline="0" dirty="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765110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FCCF-95B4-5689-3F0D-41C02555FD79}"/>
            </a:ext>
          </a:extLst>
        </p:cNvPr>
        <p:cNvGrpSpPr/>
        <p:nvPr/>
      </p:nvGrpSpPr>
      <p:grpSpPr>
        <a:xfrm>
          <a:off x="0" y="0"/>
          <a:ext cx="0" cy="0"/>
          <a:chOff x="0" y="0"/>
          <a:chExt cx="0" cy="0"/>
        </a:xfrm>
      </p:grpSpPr>
      <p:sp>
        <p:nvSpPr>
          <p:cNvPr id="9218" name="Title 2">
            <a:extLst>
              <a:ext uri="{FF2B5EF4-FFF2-40B4-BE49-F238E27FC236}">
                <a16:creationId xmlns:a16="http://schemas.microsoft.com/office/drawing/2014/main" id="{2C53AAEB-3DE8-6DF5-AA6A-3A801A58CF4E}"/>
              </a:ext>
            </a:extLst>
          </p:cNvPr>
          <p:cNvSpPr>
            <a:spLocks noGrp="1"/>
          </p:cNvSpPr>
          <p:nvPr>
            <p:ph type="title"/>
          </p:nvPr>
        </p:nvSpPr>
        <p:spPr>
          <a:xfrm>
            <a:off x="104079" y="0"/>
            <a:ext cx="11579976" cy="1017154"/>
          </a:xfrm>
        </p:spPr>
        <p:txBody>
          <a:bodyPr>
            <a:noAutofit/>
          </a:bodyPr>
          <a:lstStyle/>
          <a:p>
            <a:pPr algn="ctr"/>
            <a:br>
              <a:rPr lang="et-EE" altLang="en-US" sz="3600" b="1" dirty="0">
                <a:latin typeface="Aino Headline" panose="020B0303040504020204" pitchFamily="34" charset="0"/>
                <a:ea typeface="Roboto Condensed" panose="02000000000000000000" pitchFamily="2" charset="0"/>
              </a:rPr>
            </a:br>
            <a:r>
              <a:rPr lang="et-EE" sz="3200" dirty="0">
                <a:solidFill>
                  <a:srgbClr val="0000CC"/>
                </a:solidFill>
                <a:latin typeface="+mn-lt"/>
              </a:rPr>
              <a:t>E-ehituse platvormi jätkusuutlikkuse tagamine ja funktsionaalsuse laiendamine / MaRu (hetkel KLIM EEO), ainult suuremad arendused</a:t>
            </a:r>
            <a:r>
              <a:rPr lang="et-EE" sz="3200" noProof="1">
                <a:solidFill>
                  <a:srgbClr val="0000CC"/>
                </a:solidFill>
                <a:latin typeface="+mn-lt"/>
              </a:rPr>
              <a:t> </a:t>
            </a:r>
            <a:br>
              <a:rPr lang="et-EE" sz="3200" b="1" dirty="0">
                <a:solidFill>
                  <a:srgbClr val="0000CC"/>
                </a:solidFill>
                <a:latin typeface="+mn-lt"/>
              </a:rPr>
            </a:br>
            <a:endParaRPr lang="en-US" altLang="en-US" sz="3200" b="1" dirty="0">
              <a:solidFill>
                <a:srgbClr val="0000CC"/>
              </a:solidFill>
              <a:latin typeface="+mn-lt"/>
            </a:endParaRPr>
          </a:p>
        </p:txBody>
      </p:sp>
      <p:sp>
        <p:nvSpPr>
          <p:cNvPr id="116" name="Oval 115">
            <a:extLst>
              <a:ext uri="{FF2B5EF4-FFF2-40B4-BE49-F238E27FC236}">
                <a16:creationId xmlns:a16="http://schemas.microsoft.com/office/drawing/2014/main" id="{3C967F22-3BD8-53F5-8BC2-53A297953C33}"/>
              </a:ext>
            </a:extLst>
          </p:cNvPr>
          <p:cNvSpPr/>
          <p:nvPr/>
        </p:nvSpPr>
        <p:spPr>
          <a:xfrm>
            <a:off x="2198094" y="5885382"/>
            <a:ext cx="127189" cy="133077"/>
          </a:xfrm>
          <a:prstGeom prst="ellipse">
            <a:avLst/>
          </a:prstGeom>
          <a:solidFill>
            <a:srgbClr val="99CC00"/>
          </a:solidFill>
          <a:ln w="190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118" name="Oval 117">
            <a:extLst>
              <a:ext uri="{FF2B5EF4-FFF2-40B4-BE49-F238E27FC236}">
                <a16:creationId xmlns:a16="http://schemas.microsoft.com/office/drawing/2014/main" id="{4F830A0C-C115-C8D2-55C2-03CE6169AF9D}"/>
              </a:ext>
            </a:extLst>
          </p:cNvPr>
          <p:cNvSpPr/>
          <p:nvPr/>
        </p:nvSpPr>
        <p:spPr>
          <a:xfrm>
            <a:off x="2198094" y="6144426"/>
            <a:ext cx="127189" cy="133077"/>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6" name="TextBox 118">
            <a:extLst>
              <a:ext uri="{FF2B5EF4-FFF2-40B4-BE49-F238E27FC236}">
                <a16:creationId xmlns:a16="http://schemas.microsoft.com/office/drawing/2014/main" id="{BF5B3CD7-4FD0-BBD2-856B-E75B338EC6C6}"/>
              </a:ext>
            </a:extLst>
          </p:cNvPr>
          <p:cNvSpPr txBox="1">
            <a:spLocks noChangeArrowheads="1"/>
          </p:cNvSpPr>
          <p:nvPr/>
        </p:nvSpPr>
        <p:spPr bwMode="auto">
          <a:xfrm>
            <a:off x="2414644" y="6144426"/>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Planeerimisel projekt, millel on idee ja plaan ning rahastusallikas. Lisada planeeritav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120" name="Oval 119">
            <a:extLst>
              <a:ext uri="{FF2B5EF4-FFF2-40B4-BE49-F238E27FC236}">
                <a16:creationId xmlns:a16="http://schemas.microsoft.com/office/drawing/2014/main" id="{CC895F44-4C96-6728-C8B6-113320FEF731}"/>
              </a:ext>
            </a:extLst>
          </p:cNvPr>
          <p:cNvSpPr/>
          <p:nvPr/>
        </p:nvSpPr>
        <p:spPr>
          <a:xfrm>
            <a:off x="2202595" y="6403470"/>
            <a:ext cx="127189" cy="131898"/>
          </a:xfrm>
          <a:prstGeom prst="ellipse">
            <a:avLst/>
          </a:prstGeom>
          <a:solidFill>
            <a:schemeClr val="accent2">
              <a:lumMod val="60000"/>
              <a:lumOff val="4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8" name="TextBox 120">
            <a:extLst>
              <a:ext uri="{FF2B5EF4-FFF2-40B4-BE49-F238E27FC236}">
                <a16:creationId xmlns:a16="http://schemas.microsoft.com/office/drawing/2014/main" id="{B6DB91B2-397D-9E9D-CC46-2383C149C757}"/>
              </a:ext>
            </a:extLst>
          </p:cNvPr>
          <p:cNvSpPr txBox="1">
            <a:spLocks noChangeArrowheads="1"/>
          </p:cNvSpPr>
          <p:nvPr/>
        </p:nvSpPr>
        <p:spPr bwMode="auto">
          <a:xfrm>
            <a:off x="2414643" y="6431212"/>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n-US" altLang="en-US" sz="742" err="1">
                <a:solidFill>
                  <a:srgbClr val="000000"/>
                </a:solidFill>
                <a:latin typeface="Roboto Condensed" panose="02000000000000000000" pitchFamily="2" charset="0"/>
                <a:ea typeface="Microsoft YaHei" panose="020B0503020204020204" pitchFamily="34" charset="-122"/>
                <a:cs typeface="Arial" pitchFamily="34" charset="0"/>
              </a:rPr>
              <a:t>Ootel</a:t>
            </a:r>
            <a:r>
              <a:rPr lang="et-EE" altLang="en-US" sz="742">
                <a:solidFill>
                  <a:srgbClr val="000000"/>
                </a:solidFill>
                <a:latin typeface="Roboto Condensed" panose="02000000000000000000" pitchFamily="2" charset="0"/>
                <a:ea typeface="Microsoft YaHei" panose="020B0503020204020204" pitchFamily="34" charset="-122"/>
                <a:cs typeface="Arial" pitchFamily="34" charset="0"/>
              </a:rPr>
              <a:t> projekt, mis on küps, läbi mõeldud ja sellele taotletakse rahastust. Lisada ka planeeritav rahastamisallikas </a:t>
            </a:r>
            <a:r>
              <a:rPr lang="et-EE" altLang="en-US" sz="742">
                <a:solidFill>
                  <a:srgbClr val="000000"/>
                </a:solidFill>
                <a:latin typeface="Calibri" panose="020F0502020204030204"/>
                <a:ea typeface="Microsoft YaHei" panose="020B0503020204020204" pitchFamily="34" charset="-122"/>
                <a:cs typeface="Arial" pitchFamily="34" charset="0"/>
              </a:rPr>
              <a:t>(B-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9301" name="TextBox 118">
            <a:extLst>
              <a:ext uri="{FF2B5EF4-FFF2-40B4-BE49-F238E27FC236}">
                <a16:creationId xmlns:a16="http://schemas.microsoft.com/office/drawing/2014/main" id="{8CB259F1-D93D-D599-84B0-83E0305DD322}"/>
              </a:ext>
            </a:extLst>
          </p:cNvPr>
          <p:cNvSpPr txBox="1">
            <a:spLocks noChangeArrowheads="1"/>
          </p:cNvSpPr>
          <p:nvPr/>
        </p:nvSpPr>
        <p:spPr bwMode="auto">
          <a:xfrm>
            <a:off x="2414644" y="5892861"/>
            <a:ext cx="7031229"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Töös projekt, millel on olemas rahastus ja teada eelarve (lisada eelarve). Välja tuua ka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graphicFrame>
        <p:nvGraphicFramePr>
          <p:cNvPr id="2" name="Objekt 7">
            <a:extLst>
              <a:ext uri="{FF2B5EF4-FFF2-40B4-BE49-F238E27FC236}">
                <a16:creationId xmlns:a16="http://schemas.microsoft.com/office/drawing/2014/main" id="{B1A0F1DC-4A49-67C4-EB88-92B854706946}"/>
              </a:ext>
            </a:extLst>
          </p:cNvPr>
          <p:cNvGraphicFramePr>
            <a:graphicFrameLocks noChangeAspect="1"/>
          </p:cNvGraphicFramePr>
          <p:nvPr/>
        </p:nvGraphicFramePr>
        <p:xfrm>
          <a:off x="1158875" y="1149350"/>
          <a:ext cx="9783763" cy="4714875"/>
        </p:xfrm>
        <a:graphic>
          <a:graphicData uri="http://schemas.openxmlformats.org/presentationml/2006/ole">
            <mc:AlternateContent xmlns:mc="http://schemas.openxmlformats.org/markup-compatibility/2006">
              <mc:Choice xmlns:v="urn:schemas-microsoft-com:vml" Requires="v">
                <p:oleObj name="Worksheet" r:id="rId3" imgW="8429643" imgH="3952809" progId="Excel.Sheet.12">
                  <p:embed/>
                </p:oleObj>
              </mc:Choice>
              <mc:Fallback>
                <p:oleObj name="Worksheet" r:id="rId3" imgW="8429643" imgH="3952809" progId="Excel.Sheet.12">
                  <p:embed/>
                  <p:pic>
                    <p:nvPicPr>
                      <p:cNvPr id="2" name="Objekt 7">
                        <a:extLst>
                          <a:ext uri="{FF2B5EF4-FFF2-40B4-BE49-F238E27FC236}">
                            <a16:creationId xmlns:a16="http://schemas.microsoft.com/office/drawing/2014/main" id="{B1A0F1DC-4A49-67C4-EB88-92B854706946}"/>
                          </a:ext>
                        </a:extLst>
                      </p:cNvPr>
                      <p:cNvPicPr/>
                      <p:nvPr/>
                    </p:nvPicPr>
                    <p:blipFill>
                      <a:blip r:embed="rId4"/>
                      <a:stretch>
                        <a:fillRect/>
                      </a:stretch>
                    </p:blipFill>
                    <p:spPr>
                      <a:xfrm>
                        <a:off x="1158875" y="1149350"/>
                        <a:ext cx="9783763" cy="4714875"/>
                      </a:xfrm>
                      <a:prstGeom prst="rect">
                        <a:avLst/>
                      </a:prstGeom>
                    </p:spPr>
                  </p:pic>
                </p:oleObj>
              </mc:Fallback>
            </mc:AlternateContent>
          </a:graphicData>
        </a:graphic>
      </p:graphicFrame>
    </p:spTree>
    <p:extLst>
      <p:ext uri="{BB962C8B-B14F-4D97-AF65-F5344CB8AC3E}">
        <p14:creationId xmlns:p14="http://schemas.microsoft.com/office/powerpoint/2010/main" val="1319094231"/>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descr="Pilt, millel on kujutatud tekst, diagramm, kuvatõmmis, disain&#10;&#10;Kirjeldus on genereeritud automaatselt">
            <a:extLst>
              <a:ext uri="{FF2B5EF4-FFF2-40B4-BE49-F238E27FC236}">
                <a16:creationId xmlns:a16="http://schemas.microsoft.com/office/drawing/2014/main" id="{F60D8C76-A39D-4A58-614B-68FB4FE18139}"/>
              </a:ext>
            </a:extLst>
          </p:cNvPr>
          <p:cNvPicPr>
            <a:picLocks noChangeAspect="1"/>
          </p:cNvPicPr>
          <p:nvPr/>
        </p:nvPicPr>
        <p:blipFill>
          <a:blip r:embed="rId2"/>
          <a:stretch>
            <a:fillRect/>
          </a:stretch>
        </p:blipFill>
        <p:spPr>
          <a:xfrm>
            <a:off x="0" y="533714"/>
            <a:ext cx="12192000" cy="5790572"/>
          </a:xfrm>
          <a:prstGeom prst="rect">
            <a:avLst/>
          </a:prstGeom>
        </p:spPr>
      </p:pic>
    </p:spTree>
    <p:extLst>
      <p:ext uri="{BB962C8B-B14F-4D97-AF65-F5344CB8AC3E}">
        <p14:creationId xmlns:p14="http://schemas.microsoft.com/office/powerpoint/2010/main" val="67256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u kohatäide 10"/>
          <p:cNvGraphicFramePr>
            <a:graphicFrameLocks noGrp="1"/>
          </p:cNvGraphicFramePr>
          <p:nvPr>
            <p:ph idx="1"/>
          </p:nvPr>
        </p:nvGraphicFramePr>
        <p:xfrm>
          <a:off x="0" y="1"/>
          <a:ext cx="12190583" cy="7006207"/>
        </p:xfrm>
        <a:graphic>
          <a:graphicData uri="http://schemas.openxmlformats.org/drawingml/2006/table">
            <a:tbl>
              <a:tblPr firstRow="1" firstCol="1" bandRow="1"/>
              <a:tblGrid>
                <a:gridCol w="4017818">
                  <a:extLst>
                    <a:ext uri="{9D8B030D-6E8A-4147-A177-3AD203B41FA5}">
                      <a16:colId xmlns:a16="http://schemas.microsoft.com/office/drawing/2014/main" val="1078582206"/>
                    </a:ext>
                  </a:extLst>
                </a:gridCol>
                <a:gridCol w="4488873">
                  <a:extLst>
                    <a:ext uri="{9D8B030D-6E8A-4147-A177-3AD203B41FA5}">
                      <a16:colId xmlns:a16="http://schemas.microsoft.com/office/drawing/2014/main" val="540222432"/>
                    </a:ext>
                  </a:extLst>
                </a:gridCol>
                <a:gridCol w="3683892">
                  <a:extLst>
                    <a:ext uri="{9D8B030D-6E8A-4147-A177-3AD203B41FA5}">
                      <a16:colId xmlns:a16="http://schemas.microsoft.com/office/drawing/2014/main" val="89925652"/>
                    </a:ext>
                  </a:extLst>
                </a:gridCol>
              </a:tblGrid>
              <a:tr h="187211">
                <a:tc gridSpan="3">
                  <a:txBody>
                    <a:bodyPr/>
                    <a:lstStyle/>
                    <a:p>
                      <a:pPr>
                        <a:lnSpc>
                          <a:spcPct val="107000"/>
                        </a:lnSpc>
                        <a:spcAft>
                          <a:spcPts val="0"/>
                        </a:spcAft>
                      </a:pPr>
                      <a:r>
                        <a:rPr lang="et-EE" sz="1100" b="1" kern="1200">
                          <a:solidFill>
                            <a:srgbClr val="0000FF"/>
                          </a:solidFill>
                          <a:effectLst/>
                          <a:latin typeface="+mn-lt"/>
                          <a:ea typeface="Calibri"/>
                          <a:cs typeface="Times New Roman"/>
                        </a:rPr>
                        <a:t>REM/ Planeeringute menetlemise infosüsteemi arendused (PLANIS) ja planeeringute digiteerimine /3,15M (sellest 1,65 olemas) /18 kuud: 0 € (vahendid olemas)</a:t>
                      </a:r>
                      <a:endParaRPr lang="en-GB" sz="1100" b="1" kern="1200" dirty="0">
                        <a:solidFill>
                          <a:srgbClr val="0000FF"/>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72045553"/>
                  </a:ext>
                </a:extLst>
              </a:tr>
              <a:tr h="1286890">
                <a:tc gridSpan="2">
                  <a:txBody>
                    <a:bodyPr/>
                    <a:lstStyle/>
                    <a:p>
                      <a:pPr>
                        <a:lnSpc>
                          <a:spcPct val="107000"/>
                        </a:lnSpc>
                        <a:spcAft>
                          <a:spcPts val="0"/>
                        </a:spcAft>
                      </a:pPr>
                      <a:r>
                        <a:rPr lang="et-EE" sz="1100" b="1" dirty="0">
                          <a:solidFill>
                            <a:srgbClr val="0000FF"/>
                          </a:solidFill>
                          <a:effectLst/>
                          <a:latin typeface="+mn-lt"/>
                          <a:ea typeface="Calibri"/>
                          <a:cs typeface="Times New Roman"/>
                        </a:rPr>
                        <a:t>1. </a:t>
                      </a:r>
                      <a:r>
                        <a:rPr lang="et-EE" sz="1100" b="1" kern="1200" dirty="0">
                          <a:solidFill>
                            <a:srgbClr val="0000FF"/>
                          </a:solidFill>
                          <a:effectLst/>
                          <a:latin typeface="+mn-lt"/>
                          <a:ea typeface="Calibri"/>
                          <a:cs typeface="Times New Roman"/>
                        </a:rPr>
                        <a:t>Probleem </a:t>
                      </a:r>
                      <a:r>
                        <a:rPr lang="et-EE" sz="1100" b="0" kern="1200" dirty="0">
                          <a:solidFill>
                            <a:schemeClr val="tx1"/>
                          </a:solidFill>
                          <a:effectLst/>
                          <a:latin typeface="+mn-lt"/>
                          <a:ea typeface="Calibri"/>
                          <a:cs typeface="Times New Roman"/>
                        </a:rPr>
                        <a:t>Planeeringute menetlemise infosüsteem vajab enne kohustuslikuks muutumist arendustöid täiendavate funktsionaalsuste lisamiseks.</a:t>
                      </a:r>
                      <a:endParaRPr lang="en-GB" sz="1100" b="0" kern="1200" dirty="0">
                        <a:solidFill>
                          <a:schemeClr val="tx1"/>
                        </a:solidFill>
                        <a:effectLst/>
                        <a:latin typeface="+mn-lt"/>
                        <a:ea typeface="Calibri"/>
                        <a:cs typeface="Times New Roman"/>
                      </a:endParaRPr>
                    </a:p>
                    <a:p>
                      <a:pPr>
                        <a:lnSpc>
                          <a:spcPct val="107000"/>
                        </a:lnSpc>
                        <a:spcAft>
                          <a:spcPts val="0"/>
                        </a:spcAft>
                      </a:pPr>
                      <a:r>
                        <a:rPr lang="et-EE" sz="1100" b="1" dirty="0">
                          <a:solidFill>
                            <a:srgbClr val="0000FF"/>
                          </a:solidFill>
                          <a:effectLst/>
                          <a:latin typeface="+mn-lt"/>
                          <a:ea typeface="Calibri"/>
                          <a:cs typeface="Times New Roman"/>
                        </a:rPr>
                        <a:t>1.1 RES IKT/Arendusprojekti eesmärk: </a:t>
                      </a:r>
                      <a:r>
                        <a:rPr lang="et-EE" sz="1100" b="1" i="0" u="none" strike="noStrike" noProof="0" dirty="0">
                          <a:solidFill>
                            <a:schemeClr val="tx1"/>
                          </a:solidFill>
                          <a:effectLst/>
                        </a:rPr>
                        <a:t>Täisdigitaalse planeeringu menetlemine kvaliteetse elukeskkonna arengu võimaldamiseks</a:t>
                      </a:r>
                      <a:r>
                        <a:rPr lang="et-EE" sz="1100" b="1" dirty="0">
                          <a:solidFill>
                            <a:schemeClr val="tx1"/>
                          </a:solidFill>
                          <a:effectLst/>
                          <a:latin typeface="+mn-lt"/>
                          <a:cs typeface="Times New Roman"/>
                        </a:rPr>
                        <a:t>.</a:t>
                      </a:r>
                      <a:r>
                        <a:rPr lang="et-EE" sz="1100" b="1" dirty="0">
                          <a:solidFill>
                            <a:schemeClr val="tx1"/>
                          </a:solidFill>
                          <a:effectLst/>
                          <a:latin typeface="+mn-lt"/>
                          <a:ea typeface="Calibri"/>
                          <a:cs typeface="Times New Roman"/>
                        </a:rPr>
                        <a:t> </a:t>
                      </a:r>
                      <a:r>
                        <a:rPr lang="et-EE" sz="1100" dirty="0">
                          <a:solidFill>
                            <a:schemeClr val="tx1"/>
                          </a:solidFill>
                          <a:effectLst/>
                          <a:latin typeface="+mn-lt"/>
                          <a:ea typeface="Calibri"/>
                          <a:cs typeface="Times New Roman"/>
                        </a:rPr>
                        <a:t>Täisdigitaalne planeering võimaldab kuvada koos seotud infot, parendab üheselt mõistetavust ja on kasutajate vajadustest lähtuvalt mugav kasutada ja võimaldab rakendada mõõdikuid ning analüüsitööriistu.</a:t>
                      </a:r>
                      <a:endParaRPr lang="et-EE" sz="1100" b="1" kern="1200" dirty="0">
                        <a:solidFill>
                          <a:srgbClr val="0000FF"/>
                        </a:solidFill>
                        <a:effectLst/>
                        <a:latin typeface="+mn-lt"/>
                        <a:ea typeface="Calibri"/>
                        <a:cs typeface="Times New Roman"/>
                      </a:endParaRPr>
                    </a:p>
                    <a:p>
                      <a:pPr lvl="0">
                        <a:lnSpc>
                          <a:spcPct val="107000"/>
                        </a:lnSpc>
                        <a:spcAft>
                          <a:spcPts val="0"/>
                        </a:spcAft>
                        <a:buNone/>
                      </a:pPr>
                      <a:r>
                        <a:rPr lang="et-EE" sz="1100" b="1" kern="1200" baseline="0" dirty="0">
                          <a:solidFill>
                            <a:srgbClr val="0000FF"/>
                          </a:solidFill>
                          <a:effectLst/>
                          <a:latin typeface="+mn-lt"/>
                          <a:ea typeface="Calibri"/>
                          <a:cs typeface="Times New Roman"/>
                        </a:rPr>
                        <a:t>1.2 </a:t>
                      </a:r>
                      <a:r>
                        <a:rPr lang="et-EE" sz="1100" b="1" kern="1200" baseline="0" dirty="0" err="1">
                          <a:solidFill>
                            <a:srgbClr val="0000FF"/>
                          </a:solidFill>
                          <a:effectLst/>
                          <a:latin typeface="+mn-lt"/>
                          <a:ea typeface="Calibri"/>
                          <a:cs typeface="Times New Roman"/>
                        </a:rPr>
                        <a:t>RESi</a:t>
                      </a:r>
                      <a:r>
                        <a:rPr lang="et-EE" sz="1100" b="1" kern="1200" baseline="0" dirty="0">
                          <a:solidFill>
                            <a:srgbClr val="0000FF"/>
                          </a:solidFill>
                          <a:effectLst/>
                          <a:latin typeface="+mn-lt"/>
                          <a:ea typeface="Calibri"/>
                          <a:cs typeface="Times New Roman"/>
                        </a:rPr>
                        <a:t> lisataotlusega seos</a:t>
                      </a:r>
                      <a:endParaRPr lang="et-EE" sz="1100" b="1" kern="1200" dirty="0">
                        <a:solidFill>
                          <a:srgbClr val="0000FF"/>
                        </a:solidFill>
                        <a:effectLst/>
                        <a:latin typeface="+mn-lt"/>
                        <a:ea typeface="Calibri"/>
                        <a:cs typeface="Times New Roman"/>
                      </a:endParaRPr>
                    </a:p>
                    <a:p>
                      <a:pPr>
                        <a:lnSpc>
                          <a:spcPct val="107000"/>
                        </a:lnSpc>
                        <a:spcAft>
                          <a:spcPts val="0"/>
                        </a:spcAft>
                      </a:pPr>
                      <a:r>
                        <a:rPr lang="et-EE" sz="1100" b="1" kern="1200" baseline="0" dirty="0">
                          <a:solidFill>
                            <a:srgbClr val="0000FF"/>
                          </a:solidFill>
                          <a:effectLst/>
                          <a:latin typeface="+mn-lt"/>
                          <a:ea typeface="Calibri"/>
                          <a:cs typeface="Times New Roman"/>
                        </a:rPr>
                        <a:t>1.3 Mitterahastamise tagajärg</a:t>
                      </a:r>
                      <a:r>
                        <a:rPr lang="et-EE" sz="1100" b="0" kern="1200" baseline="0" dirty="0">
                          <a:solidFill>
                            <a:schemeClr val="tx1"/>
                          </a:solidFill>
                          <a:effectLst/>
                          <a:latin typeface="+mn-lt"/>
                          <a:ea typeface="Calibri"/>
                          <a:cs typeface="Times New Roman"/>
                        </a:rPr>
                        <a:t>: </a:t>
                      </a:r>
                      <a:r>
                        <a:rPr lang="et-EE" sz="1100" b="0" kern="1200" dirty="0">
                          <a:solidFill>
                            <a:schemeClr val="tx1"/>
                          </a:solidFill>
                          <a:effectLst/>
                          <a:latin typeface="+mn-lt"/>
                          <a:ea typeface="Calibri"/>
                          <a:cs typeface="Times New Roman"/>
                        </a:rPr>
                        <a:t>Kõikide planeeringuliikide menetlemine täisdigitaalsemas vormis jääb saavutamata ning koostamise korraldajad ei soovi infosüsteemi kasutada.</a:t>
                      </a:r>
                      <a:endParaRPr lang="et-EE" sz="1100" b="0" i="1" kern="1200" baseline="0" dirty="0">
                        <a:solidFill>
                          <a:schemeClr val="tx1"/>
                        </a:solidFill>
                        <a:effectLst/>
                        <a:highlight>
                          <a:srgbClr val="FFFF00"/>
                        </a:highligh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t-EE" sz="1100" b="1" kern="1200">
                          <a:solidFill>
                            <a:srgbClr val="0000FF"/>
                          </a:solidFill>
                          <a:effectLst/>
                          <a:latin typeface="+mn-lt"/>
                          <a:ea typeface="Calibri"/>
                          <a:cs typeface="Times New Roman"/>
                        </a:rPr>
                        <a:t>1.4  Panustab arengukava suundadesse:</a:t>
                      </a:r>
                      <a:endParaRPr lang="et-EE" sz="1100" b="0" kern="1200">
                        <a:solidFill>
                          <a:schemeClr val="tx1"/>
                        </a:solidFill>
                        <a:effectLst/>
                        <a:latin typeface="+mn-lt"/>
                        <a:ea typeface="Calibri"/>
                        <a:cs typeface="Times New Roman"/>
                      </a:endParaRPr>
                    </a:p>
                    <a:p>
                      <a:r>
                        <a:rPr lang="et-EE" sz="1100" b="0" kern="1200">
                          <a:solidFill>
                            <a:schemeClr val="tx1"/>
                          </a:solidFill>
                          <a:effectLst/>
                          <a:latin typeface="+mn-lt"/>
                          <a:ea typeface="Calibri"/>
                          <a:cs typeface="Times New Roman"/>
                        </a:rPr>
                        <a:t>- Digiühiskonna arengukava 2030</a:t>
                      </a:r>
                    </a:p>
                    <a:p>
                      <a:r>
                        <a:rPr lang="et-EE" sz="1100" b="0" kern="1200">
                          <a:solidFill>
                            <a:schemeClr val="tx1"/>
                          </a:solidFill>
                          <a:effectLst/>
                          <a:latin typeface="+mn-lt"/>
                          <a:cs typeface="Times New Roman"/>
                        </a:rPr>
                        <a:t>- VVTP 5.4.4 „Üleriigilise planeeringute menetlemise</a:t>
                      </a:r>
                    </a:p>
                    <a:p>
                      <a:r>
                        <a:rPr lang="et-EE" sz="1100" b="0" kern="1200">
                          <a:solidFill>
                            <a:schemeClr val="tx1"/>
                          </a:solidFill>
                          <a:effectLst/>
                          <a:latin typeface="+mn-lt"/>
                          <a:cs typeface="Times New Roman"/>
                        </a:rPr>
                        <a:t>infosüsteemi PLANIS käivitamine e-ehituse</a:t>
                      </a:r>
                    </a:p>
                    <a:p>
                      <a:r>
                        <a:rPr lang="et-EE" sz="1100" b="0" kern="1200">
                          <a:solidFill>
                            <a:schemeClr val="tx1"/>
                          </a:solidFill>
                          <a:effectLst/>
                          <a:latin typeface="+mn-lt"/>
                          <a:cs typeface="Times New Roman"/>
                        </a:rPr>
                        <a:t>platvormil ja selle teenuste riiklik</a:t>
                      </a:r>
                    </a:p>
                    <a:p>
                      <a:r>
                        <a:rPr lang="et-EE" sz="1100" b="0" kern="1200">
                          <a:solidFill>
                            <a:schemeClr val="tx1"/>
                          </a:solidFill>
                          <a:effectLst/>
                          <a:latin typeface="+mn-lt"/>
                          <a:cs typeface="Times New Roman"/>
                        </a:rPr>
                        <a:t>Harmoneerimine“.</a:t>
                      </a:r>
                    </a:p>
                    <a:p>
                      <a:r>
                        <a:rPr lang="et-EE" sz="1100" b="0" kern="1200">
                          <a:solidFill>
                            <a:schemeClr val="tx1"/>
                          </a:solidFill>
                          <a:effectLst/>
                          <a:latin typeface="+mn-lt"/>
                          <a:cs typeface="Times New Roman"/>
                        </a:rPr>
                        <a:t>- Ehituse pikk vaade 2035. Tegevus 4.5: Planeeringute koostamise ja elluviimise protsesside tõhustamine.</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63195"/>
                  </a:ext>
                </a:extLst>
              </a:tr>
              <a:tr h="2230122">
                <a:tc>
                  <a:txBody>
                    <a:bodyPr/>
                    <a:lstStyle/>
                    <a:p>
                      <a:pPr>
                        <a:lnSpc>
                          <a:spcPct val="107000"/>
                        </a:lnSpc>
                        <a:spcAft>
                          <a:spcPts val="0"/>
                        </a:spcAft>
                      </a:pPr>
                      <a:r>
                        <a:rPr lang="et-EE" sz="1100" b="1">
                          <a:solidFill>
                            <a:srgbClr val="0000FF"/>
                          </a:solidFill>
                          <a:effectLst/>
                          <a:latin typeface="+mn-lt"/>
                          <a:ea typeface="Times New Roman" panose="02020603050405020304" pitchFamily="18" charset="0"/>
                          <a:cs typeface="Times New Roman"/>
                        </a:rPr>
                        <a:t>2. Hetkeolukord</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Kasutajatele on PLANIS vabatahteliselt kasutada. Kohalikud omavalitused ja muud koostamise korraldajad saavad menetlust läbi viia infosüsteemis. Osapoolte kaasamine, koostöö ja avalikkusega info jagamine käib läbi keskse PLANISe.</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Infosüsteemi hoiavad töös kolm äri-poole ja üks IT inimene (ca 186 500/a.)</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PLANISe laialdasemaks juurutamiseks vajalik muuta infosüsteemi kasutamine kohustuslikuks ja juurde tuua veel puuduolevad funktsioonid, mis võimaldavad parendada andmekvaliteeti ja rakendada planeeringute valdkonna poliitikakujundamise suundi.</a:t>
                      </a:r>
                    </a:p>
                    <a:p>
                      <a:pPr marL="171450" indent="-171450">
                        <a:lnSpc>
                          <a:spcPct val="107000"/>
                        </a:lnSpc>
                        <a:spcAft>
                          <a:spcPts val="0"/>
                        </a:spcAft>
                        <a:buFont typeface="Arial" panose="020B0604020202020204" pitchFamily="34" charset="0"/>
                        <a:buChar char="•"/>
                      </a:pPr>
                      <a:r>
                        <a:rPr lang="et-EE" sz="1100" b="0">
                          <a:solidFill>
                            <a:schemeClr val="tx1"/>
                          </a:solidFill>
                          <a:effectLst/>
                          <a:latin typeface="+mn-lt"/>
                          <a:ea typeface="Times New Roman" panose="02020603050405020304" pitchFamily="18" charset="0"/>
                          <a:cs typeface="Times New Roman"/>
                        </a:rPr>
                        <a:t>KOV-d peavad ise oma infosüsteeme üleval pidama (ca 100 000/a.)</a:t>
                      </a:r>
                      <a:endParaRPr lang="et-EE" sz="1100" b="0" dirty="0">
                        <a:solidFill>
                          <a:schemeClr val="tx1"/>
                        </a:solidFill>
                        <a:effectLst/>
                        <a:latin typeface="+mn-lt"/>
                        <a:ea typeface="Times New Roman" panose="02020603050405020304" pitchFamily="18" charset="0"/>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Times New Roman" panose="02020603050405020304" pitchFamily="18" charset="0"/>
                          <a:cs typeface="Times New Roman"/>
                        </a:rPr>
                        <a:t>3. Tulemus </a:t>
                      </a:r>
                      <a:endParaRPr lang="et-EE" sz="1100" b="1" kern="1200">
                        <a:solidFill>
                          <a:srgbClr val="0000FF"/>
                        </a:solidFill>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et-EE" sz="1100" kern="1200">
                          <a:solidFill>
                            <a:schemeClr val="tx1"/>
                          </a:solidFill>
                          <a:effectLst/>
                          <a:latin typeface="+mn-lt"/>
                          <a:ea typeface="Calibri"/>
                          <a:cs typeface="Times New Roman"/>
                        </a:rPr>
                        <a:t>Planeeringute menetlemise infosüsteemile on välja arendatud vajalikud funktsioonid, mis võimaldab muuta infosüsteemi kasutamise kohustuslikuks ja rakendada poliitilisi suundumisi.</a:t>
                      </a:r>
                    </a:p>
                    <a:p>
                      <a:pPr marL="171450" lvl="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a:cs typeface="Times New Roman"/>
                        </a:rPr>
                        <a:t>Paraneb planeeringu andmete ristkasutuse erinevate infosüsteemide vahel;</a:t>
                      </a:r>
                      <a:endParaRPr lang="et-EE">
                        <a:ea typeface="Calibri"/>
                        <a:cs typeface="Times New Roman"/>
                      </a:endParaRPr>
                    </a:p>
                    <a:p>
                      <a:pPr marL="171450" indent="-171450">
                        <a:lnSpc>
                          <a:spcPct val="107000"/>
                        </a:lnSpc>
                        <a:spcAft>
                          <a:spcPts val="0"/>
                        </a:spcAft>
                        <a:buFont typeface="Arial" panose="020B0604020202020204" pitchFamily="34" charset="0"/>
                        <a:buChar char="•"/>
                      </a:pPr>
                      <a:r>
                        <a:rPr lang="et-EE" sz="1100" kern="1200" baseline="0">
                          <a:solidFill>
                            <a:schemeClr val="tx1"/>
                          </a:solidFill>
                          <a:effectLst/>
                          <a:latin typeface="+mn-lt"/>
                          <a:ea typeface="Calibri"/>
                          <a:cs typeface="Times New Roman"/>
                        </a:rPr>
                        <a:t>Tõuseb infosüsteemi usaldusväärsus, kuna kõik planeeringute menetlused käivad kesksest kohast;</a:t>
                      </a:r>
                    </a:p>
                    <a:p>
                      <a:pPr marL="171450" indent="-171450">
                        <a:lnSpc>
                          <a:spcPct val="107000"/>
                        </a:lnSpc>
                        <a:spcAft>
                          <a:spcPts val="0"/>
                        </a:spcAft>
                        <a:buFont typeface="Arial" panose="020B0604020202020204" pitchFamily="34" charset="0"/>
                        <a:buChar char="•"/>
                      </a:pPr>
                      <a:r>
                        <a:rPr lang="et-EE" sz="1100" kern="1200" baseline="0">
                          <a:solidFill>
                            <a:schemeClr val="tx1"/>
                          </a:solidFill>
                          <a:effectLst/>
                          <a:latin typeface="+mn-lt"/>
                          <a:ea typeface="Calibri"/>
                          <a:cs typeface="Times New Roman"/>
                        </a:rPr>
                        <a:t>pareneb reguleeritud andmekvaliteet;</a:t>
                      </a:r>
                    </a:p>
                    <a:p>
                      <a:pPr marL="171450" indent="-171450">
                        <a:lnSpc>
                          <a:spcPct val="107000"/>
                        </a:lnSpc>
                        <a:spcAft>
                          <a:spcPts val="0"/>
                        </a:spcAft>
                        <a:buFont typeface="Arial" panose="020B0604020202020204" pitchFamily="34" charset="0"/>
                        <a:buChar char="•"/>
                      </a:pPr>
                      <a:r>
                        <a:rPr lang="et-EE" sz="1100" kern="1200" baseline="0">
                          <a:solidFill>
                            <a:schemeClr val="tx1"/>
                          </a:solidFill>
                          <a:effectLst/>
                          <a:latin typeface="+mn-lt"/>
                          <a:ea typeface="Calibri"/>
                          <a:cs typeface="Times New Roman"/>
                        </a:rPr>
                        <a:t>Ühtlustub planeerimise praktika;</a:t>
                      </a:r>
                    </a:p>
                    <a:p>
                      <a:pPr marL="171450" indent="-171450">
                        <a:lnSpc>
                          <a:spcPct val="107000"/>
                        </a:lnSpc>
                        <a:spcAft>
                          <a:spcPts val="0"/>
                        </a:spcAft>
                        <a:buFont typeface="Arial" panose="020B0604020202020204" pitchFamily="34" charset="0"/>
                        <a:buChar char="•"/>
                      </a:pPr>
                      <a:r>
                        <a:rPr lang="et-EE" sz="1100" kern="1200" baseline="0">
                          <a:solidFill>
                            <a:schemeClr val="tx1"/>
                          </a:solidFill>
                          <a:effectLst/>
                          <a:latin typeface="+mn-lt"/>
                          <a:ea typeface="Calibri"/>
                          <a:cs typeface="Times New Roman"/>
                        </a:rPr>
                        <a:t>Menetluste aeg lüheneb;</a:t>
                      </a:r>
                    </a:p>
                    <a:p>
                      <a:pPr marL="171450" indent="-171450">
                        <a:lnSpc>
                          <a:spcPct val="107000"/>
                        </a:lnSpc>
                        <a:spcAft>
                          <a:spcPts val="0"/>
                        </a:spcAft>
                        <a:buFont typeface="Arial" panose="020B0604020202020204" pitchFamily="34" charset="0"/>
                        <a:buChar char="•"/>
                      </a:pPr>
                      <a:r>
                        <a:rPr lang="et-EE" sz="1100" kern="1200" baseline="0">
                          <a:solidFill>
                            <a:schemeClr val="tx1"/>
                          </a:solidFill>
                          <a:effectLst/>
                          <a:latin typeface="+mn-lt"/>
                          <a:ea typeface="Calibri"/>
                          <a:cs typeface="Times New Roman"/>
                        </a:rPr>
                        <a:t>Pareneb arusaadavus.</a:t>
                      </a:r>
                      <a:endParaRPr lang="et-EE" sz="1100" kern="1200" baseline="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Times New Roman" panose="02020603050405020304" pitchFamily="18" charset="0"/>
                          <a:cs typeface="Times New Roman"/>
                        </a:rPr>
                        <a:t>4. Mõju </a:t>
                      </a:r>
                      <a:endParaRPr lang="et-EE" sz="1100" kern="1200" dirty="0">
                        <a:solidFill>
                          <a:srgbClr val="0000FF"/>
                        </a:solidFill>
                        <a:effectLst/>
                        <a:latin typeface="+mn-lt"/>
                        <a:ea typeface="Times New Roman" panose="02020603050405020304" pitchFamily="18" charset="0"/>
                        <a:cs typeface="Times New Roman"/>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võimalus kujundada planeeringutega seotud riiklikku infoportaali;</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a:cs typeface="Times New Roman"/>
                        </a:rPr>
                        <a:t>Menetluste tõhususe ja läbipaistvuse tõus (sääst 600k/a);</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Andmete ristkasutuse tõhustamine;</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Andmekvaliteedi tõus;</a:t>
                      </a:r>
                    </a:p>
                    <a:p>
                      <a:pPr marL="171450" indent="-171450">
                        <a:lnSpc>
                          <a:spcPct val="107000"/>
                        </a:lnSpc>
                        <a:spcAft>
                          <a:spcPts val="0"/>
                        </a:spcAft>
                        <a:buFont typeface="Arial" panose="020B0604020202020204" pitchFamily="34" charset="0"/>
                        <a:buChar char="•"/>
                      </a:pPr>
                      <a:r>
                        <a:rPr lang="et-EE" sz="1100" kern="1200" dirty="0" err="1">
                          <a:solidFill>
                            <a:schemeClr val="tx1"/>
                          </a:solidFill>
                          <a:effectLst/>
                          <a:latin typeface="+mn-lt"/>
                          <a:ea typeface="Calibri"/>
                          <a:cs typeface="Times New Roman"/>
                        </a:rPr>
                        <a:t>KOV-d</a:t>
                      </a:r>
                      <a:r>
                        <a:rPr lang="et-EE" sz="1100" kern="1200" dirty="0">
                          <a:solidFill>
                            <a:schemeClr val="tx1"/>
                          </a:solidFill>
                          <a:effectLst/>
                          <a:latin typeface="+mn-lt"/>
                          <a:ea typeface="Calibri"/>
                          <a:cs typeface="Times New Roman"/>
                        </a:rPr>
                        <a:t> võivad loobuda oma menetlemisega seotud infosüsteemide üleval pidamisest (sääst </a:t>
                      </a:r>
                      <a:r>
                        <a:rPr lang="et-EE" sz="1100" kern="1200" dirty="0" err="1">
                          <a:solidFill>
                            <a:schemeClr val="tx1"/>
                          </a:solidFill>
                          <a:effectLst/>
                          <a:latin typeface="+mn-lt"/>
                          <a:ea typeface="Calibri"/>
                          <a:cs typeface="Times New Roman"/>
                        </a:rPr>
                        <a:t>per</a:t>
                      </a:r>
                      <a:r>
                        <a:rPr lang="et-EE" sz="1100" kern="1200" dirty="0">
                          <a:solidFill>
                            <a:schemeClr val="tx1"/>
                          </a:solidFill>
                          <a:effectLst/>
                          <a:latin typeface="+mn-lt"/>
                          <a:ea typeface="Calibri"/>
                          <a:cs typeface="Times New Roman"/>
                        </a:rPr>
                        <a:t> KOV 100k €/a);</a:t>
                      </a:r>
                    </a:p>
                    <a:p>
                      <a:pPr marL="171450" indent="-171450">
                        <a:lnSpc>
                          <a:spcPct val="107000"/>
                        </a:lnSpc>
                        <a:spcAft>
                          <a:spcPts val="0"/>
                        </a:spcAft>
                        <a:buFont typeface="Arial" panose="020B0604020202020204" pitchFamily="34" charset="0"/>
                        <a:buChar char="•"/>
                      </a:pPr>
                      <a:r>
                        <a:rPr lang="et-EE" sz="1100" kern="1200" dirty="0" err="1">
                          <a:solidFill>
                            <a:schemeClr val="tx1"/>
                          </a:solidFill>
                          <a:effectLst/>
                          <a:latin typeface="+mn-lt"/>
                          <a:ea typeface="Calibri"/>
                          <a:cs typeface="Times New Roman"/>
                        </a:rPr>
                        <a:t>KOV-d</a:t>
                      </a:r>
                      <a:r>
                        <a:rPr lang="et-EE" sz="1100" kern="1200" dirty="0">
                          <a:solidFill>
                            <a:schemeClr val="tx1"/>
                          </a:solidFill>
                          <a:effectLst/>
                          <a:latin typeface="+mn-lt"/>
                          <a:ea typeface="Calibri"/>
                          <a:cs typeface="Times New Roman"/>
                        </a:rPr>
                        <a:t> ei pea oma valla veebilehel avalikustama planeeringute infot. Väheneb halduskulu ja tekib keskne planeeringute info jagamise keskkond;</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Calibri"/>
                          <a:cs typeface="Times New Roman"/>
                        </a:rPr>
                        <a:t>Keskne infoportaal KOV ja riigi taseme planeeringuliikide info jagamiseks.</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85290"/>
                  </a:ext>
                </a:extLst>
              </a:tr>
              <a:tr h="1885854">
                <a:tc>
                  <a:txBody>
                    <a:bodyPr/>
                    <a:lstStyle/>
                    <a:p>
                      <a:pPr indent="71755">
                        <a:lnSpc>
                          <a:spcPct val="107000"/>
                        </a:lnSpc>
                        <a:spcAft>
                          <a:spcPts val="0"/>
                        </a:spcAft>
                      </a:pPr>
                      <a:r>
                        <a:rPr lang="et-EE" sz="1100" b="1" kern="1200">
                          <a:solidFill>
                            <a:srgbClr val="0000FF"/>
                          </a:solidFill>
                          <a:effectLst/>
                          <a:latin typeface="+mn-lt"/>
                          <a:ea typeface="Calibri"/>
                          <a:cs typeface="Times New Roman"/>
                        </a:rPr>
                        <a:t>5. Peamised ressursid </a:t>
                      </a:r>
                      <a:endParaRPr lang="en-GB" sz="1100" kern="1200">
                        <a:solidFill>
                          <a:srgbClr val="0000FF"/>
                        </a:solidFill>
                        <a:effectLst/>
                        <a:latin typeface="+mn-lt"/>
                        <a:ea typeface="Calibri" panose="020F0502020204030204" pitchFamily="34" charset="0"/>
                        <a:cs typeface="Times New Roman" panose="02020603050405020304" pitchFamily="18" charset="0"/>
                      </a:endParaRP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a:cs typeface="Times New Roman"/>
                        </a:rPr>
                        <a:t>Tootejuht</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a:cs typeface="Times New Roman"/>
                        </a:rPr>
                        <a:t>Ärianalüütik</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a:cs typeface="Times New Roman"/>
                        </a:rPr>
                        <a:t>IT analüütik</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a:cs typeface="Times New Roman"/>
                        </a:rPr>
                        <a:t>Projektijuht</a:t>
                      </a:r>
                    </a:p>
                    <a:p>
                      <a:pPr marL="171450" marR="0" lvl="0" indent="-171450" algn="l" defTabSz="67501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kern="1200">
                          <a:solidFill>
                            <a:schemeClr val="tx1"/>
                          </a:solidFill>
                          <a:effectLst/>
                          <a:latin typeface="+mn-lt"/>
                          <a:ea typeface="Calibri"/>
                          <a:cs typeface="Times New Roman"/>
                        </a:rPr>
                        <a:t>Klienditugi (2 inimest)</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6. Tegevused, ajakava, eelarve 3,15M € / 18 kuu taotlus 0€</a:t>
                      </a:r>
                    </a:p>
                    <a:p>
                      <a:pPr marL="171450" indent="-171450">
                        <a:lnSpc>
                          <a:spcPct val="107000"/>
                        </a:lnSpc>
                        <a:spcAft>
                          <a:spcPts val="0"/>
                        </a:spcAft>
                        <a:buFont typeface="Arial" panose="020B0604020202020204" pitchFamily="34" charset="0"/>
                        <a:buChar char="•"/>
                      </a:pPr>
                      <a:r>
                        <a:rPr lang="et-EE" sz="1100" b="0" u="none" kern="1200">
                          <a:solidFill>
                            <a:schemeClr val="tx1"/>
                          </a:solidFill>
                          <a:effectLst/>
                          <a:latin typeface="+mn-lt"/>
                          <a:ea typeface="Calibri"/>
                          <a:cs typeface="Times New Roman"/>
                        </a:rPr>
                        <a:t>2024-2026 kehtivate detailplaneeringute digiteerimise II etapp. Viiakse ellu olemasoleva rahastusega 750 000 €, RRF.</a:t>
                      </a:r>
                    </a:p>
                    <a:p>
                      <a:pPr marL="171450" lvl="0" indent="-171450">
                        <a:lnSpc>
                          <a:spcPct val="107000"/>
                        </a:lnSpc>
                        <a:spcAft>
                          <a:spcPts val="0"/>
                        </a:spcAft>
                        <a:buFont typeface="Arial" panose="020B0604020202020204" pitchFamily="34" charset="0"/>
                        <a:buChar char="•"/>
                      </a:pPr>
                      <a:r>
                        <a:rPr lang="et-EE" sz="1100" b="0" u="none" kern="1200">
                          <a:solidFill>
                            <a:schemeClr val="tx1"/>
                          </a:solidFill>
                          <a:effectLst/>
                          <a:latin typeface="+mn-lt"/>
                          <a:ea typeface="Calibri"/>
                          <a:cs typeface="Times New Roman"/>
                        </a:rPr>
                        <a:t>2024-2025 PLANIS analüüs ja arendus v1.0. Viiakse ellu olemasoleva rahastusega, 900 000 €, RRF.</a:t>
                      </a:r>
                      <a:endParaRPr lang="et-EE"/>
                    </a:p>
                    <a:p>
                      <a:pPr marL="171450" lvl="0" indent="-171450">
                        <a:lnSpc>
                          <a:spcPct val="107000"/>
                        </a:lnSpc>
                        <a:spcAft>
                          <a:spcPts val="0"/>
                        </a:spcAft>
                        <a:buFont typeface="Arial" panose="020B0604020202020204" pitchFamily="34" charset="0"/>
                        <a:buChar char="•"/>
                      </a:pPr>
                      <a:r>
                        <a:rPr lang="et-EE" sz="1100" b="0" u="none" kern="1200">
                          <a:solidFill>
                            <a:schemeClr val="tx1"/>
                          </a:solidFill>
                          <a:effectLst/>
                          <a:latin typeface="+mn-lt"/>
                          <a:ea typeface="Calibri"/>
                          <a:cs typeface="Times New Roman"/>
                        </a:rPr>
                        <a:t>2025-2026 PLANIS versioon 2.0. Arendatud on kõik vajalikud vormid s.h seletuskiri, ruumiandmed, planeeringuliigid. Maksumus: 1 M €, M</a:t>
                      </a:r>
                      <a:endParaRPr lang="et-EE"/>
                    </a:p>
                    <a:p>
                      <a:pPr marL="171450" indent="-171450">
                        <a:lnSpc>
                          <a:spcPct val="107000"/>
                        </a:lnSpc>
                        <a:spcAft>
                          <a:spcPts val="0"/>
                        </a:spcAft>
                        <a:buFont typeface="Arial" panose="020B0604020202020204" pitchFamily="34" charset="0"/>
                        <a:buChar char="•"/>
                      </a:pPr>
                      <a:r>
                        <a:rPr lang="et-EE" sz="1100" b="0" u="none" kern="1200">
                          <a:solidFill>
                            <a:schemeClr val="tx1"/>
                          </a:solidFill>
                          <a:effectLst/>
                          <a:latin typeface="+mn-lt"/>
                          <a:ea typeface="Calibri"/>
                          <a:cs typeface="Times New Roman"/>
                        </a:rPr>
                        <a:t>2026-2028 PLANIS versioon 3.0. Arendatud on kõik infosüsteemi kasutamist kohustuslikuks muutmiseks vajalikud funktsioonid. Maksumus: 500 000 €, M</a:t>
                      </a:r>
                      <a:endParaRPr lang="et-EE" sz="1100" b="1" u="none" kern="1200" dirty="0">
                        <a:solidFill>
                          <a:schemeClr val="tx1"/>
                        </a:solidFill>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7. Arendusalgatusete eeltingimused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a:solidFill>
                            <a:schemeClr val="tx1"/>
                          </a:solidFill>
                          <a:effectLst/>
                          <a:latin typeface="+mn-lt"/>
                          <a:ea typeface="Calibri"/>
                          <a:cs typeface="Times New Roman"/>
                        </a:rPr>
                        <a:t>RIHAS registreeritud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a:solidFill>
                            <a:schemeClr val="tx1"/>
                          </a:solidFill>
                          <a:effectLst/>
                          <a:latin typeface="+mn-lt"/>
                          <a:ea typeface="Calibri"/>
                          <a:cs typeface="Times New Roman"/>
                        </a:rPr>
                        <a:t>Avaandmete portaalis registreeritud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a:solidFill>
                            <a:schemeClr val="tx1"/>
                          </a:solidFill>
                          <a:effectLst/>
                          <a:latin typeface="+mn-lt"/>
                          <a:ea typeface="Calibri"/>
                          <a:cs typeface="Times New Roman"/>
                        </a:rPr>
                        <a:t>Ligipääsetavuse nõuded tagatud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a:solidFill>
                            <a:schemeClr val="tx1"/>
                          </a:solidFill>
                          <a:effectLst/>
                          <a:latin typeface="+mn-lt"/>
                          <a:ea typeface="Calibri"/>
                          <a:cs typeface="Times New Roman"/>
                        </a:rPr>
                        <a:t>Arhitektuurinõukogus kinnitatud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a:solidFill>
                            <a:schemeClr val="tx1"/>
                          </a:solidFill>
                          <a:effectLst/>
                          <a:latin typeface="+mn-lt"/>
                          <a:ea typeface="Calibri"/>
                          <a:cs typeface="Times New Roman"/>
                        </a:rPr>
                        <a:t>Andmejälgija kasutusele võetud</a:t>
                      </a:r>
                    </a:p>
                    <a:p>
                      <a:pPr marL="171450" marR="0" lvl="0" indent="-171450" algn="l" defTabSz="67676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t-EE" sz="1100" b="0" kern="1200">
                          <a:solidFill>
                            <a:schemeClr val="tx1"/>
                          </a:solidFill>
                          <a:effectLst/>
                          <a:latin typeface="+mn-lt"/>
                          <a:ea typeface="Calibri"/>
                          <a:cs typeface="Times New Roman"/>
                        </a:rPr>
                        <a:t>Kehtestada planeeringute menetlemise põhimäärus ja planeeringute vormistamisele kehtestavad nõuded.</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580472"/>
                  </a:ext>
                </a:extLst>
              </a:tr>
              <a:tr h="1267922">
                <a:tc>
                  <a:txBody>
                    <a:bodyPr/>
                    <a:lstStyle/>
                    <a:p>
                      <a:pPr marL="107315" indent="-90170">
                        <a:lnSpc>
                          <a:spcPct val="107000"/>
                        </a:lnSpc>
                        <a:spcAft>
                          <a:spcPts val="0"/>
                        </a:spcAft>
                      </a:pPr>
                      <a:r>
                        <a:rPr lang="et-EE" sz="1100" b="1">
                          <a:solidFill>
                            <a:srgbClr val="0000FF"/>
                          </a:solidFill>
                          <a:effectLst/>
                          <a:latin typeface="+mn-lt"/>
                          <a:ea typeface="Calibri"/>
                          <a:cs typeface="Times New Roman"/>
                        </a:rPr>
                        <a:t>8. Kasutajate grupid, kolmandad osapooled</a:t>
                      </a:r>
                      <a:endParaRPr lang="en-GB" sz="110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a:effectLst/>
                          <a:latin typeface="+mn-lt"/>
                          <a:ea typeface="Calibri"/>
                          <a:cs typeface="Times New Roman"/>
                        </a:rPr>
                        <a:t>KOV-d ja ministeeriumid, E-ehituse platvormi teised teenused</a:t>
                      </a:r>
                    </a:p>
                    <a:p>
                      <a:pPr marL="171450" indent="-171450">
                        <a:lnSpc>
                          <a:spcPct val="107000"/>
                        </a:lnSpc>
                        <a:spcAft>
                          <a:spcPts val="0"/>
                        </a:spcAft>
                        <a:buFont typeface="Arial" panose="020B0604020202020204" pitchFamily="34" charset="0"/>
                        <a:buChar char="•"/>
                      </a:pPr>
                      <a:r>
                        <a:rPr lang="et-EE" sz="1100">
                          <a:effectLst/>
                          <a:latin typeface="+mn-lt"/>
                          <a:ea typeface="Calibri"/>
                          <a:cs typeface="Times New Roman"/>
                        </a:rPr>
                        <a:t>Planeerijad ja arhitektid, Energeetika- ja kinnisvaraarendajad</a:t>
                      </a:r>
                    </a:p>
                    <a:p>
                      <a:pPr marL="171450" indent="-171450">
                        <a:lnSpc>
                          <a:spcPct val="107000"/>
                        </a:lnSpc>
                        <a:spcAft>
                          <a:spcPts val="0"/>
                        </a:spcAft>
                        <a:buFont typeface="Arial" panose="020B0604020202020204" pitchFamily="34" charset="0"/>
                        <a:buChar char="•"/>
                      </a:pPr>
                      <a:r>
                        <a:rPr lang="et-EE" sz="1100">
                          <a:effectLst/>
                          <a:latin typeface="+mn-lt"/>
                          <a:ea typeface="Calibri"/>
                          <a:cs typeface="Times New Roman"/>
                        </a:rPr>
                        <a:t>Planeerimisest huvitatud isik, Avaandmete kasutajad</a:t>
                      </a:r>
                      <a:endParaRPr lang="et-EE" sz="1100" dirty="0">
                        <a:effectLst/>
                        <a:latin typeface="+mn-lt"/>
                        <a:ea typeface="Calibri"/>
                        <a:cs typeface="Times New Roman"/>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a:solidFill>
                            <a:srgbClr val="0000FF"/>
                          </a:solidFill>
                          <a:effectLst/>
                          <a:latin typeface="+mn-lt"/>
                          <a:ea typeface="Calibri"/>
                          <a:cs typeface="Times New Roman"/>
                        </a:rPr>
                        <a:t>9. Projekti innovaatilisus</a:t>
                      </a:r>
                      <a:endParaRPr lang="en-GB" sz="1100" b="0" kern="120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a:cs typeface="Times New Roman"/>
                        </a:rPr>
                        <a:t>Digitaliseeritakse planeeringute menetlemise protsess ning luuakse selle optimeerimiseks vajalik instrument.</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a:cs typeface="Times New Roman"/>
                        </a:rPr>
                        <a:t>tööriist menetlemise protsessi efektiivsemaks muutmiseks.</a:t>
                      </a:r>
                    </a:p>
                    <a:p>
                      <a:pPr marL="171450" indent="-171450">
                        <a:lnSpc>
                          <a:spcPct val="107000"/>
                        </a:lnSpc>
                        <a:spcAft>
                          <a:spcPts val="0"/>
                        </a:spcAft>
                        <a:buFont typeface="Arial" panose="020B0604020202020204" pitchFamily="34" charset="0"/>
                        <a:buChar char="•"/>
                      </a:pPr>
                      <a:r>
                        <a:rPr lang="et-EE" sz="1100" kern="1200">
                          <a:solidFill>
                            <a:schemeClr val="tx1"/>
                          </a:solidFill>
                          <a:effectLst/>
                          <a:latin typeface="+mn-lt"/>
                          <a:ea typeface="Calibri"/>
                          <a:cs typeface="Times New Roman"/>
                        </a:rPr>
                        <a:t>Mikroteenustel põhinev integratsioon e-ehituse platvormil.</a:t>
                      </a:r>
                    </a:p>
                    <a:p>
                      <a:pPr marL="0" indent="0">
                        <a:lnSpc>
                          <a:spcPct val="107000"/>
                        </a:lnSpc>
                        <a:spcAft>
                          <a:spcPts val="0"/>
                        </a:spcAft>
                        <a:buNone/>
                      </a:pPr>
                      <a:endParaRPr lang="et-EE" sz="1100" kern="1200">
                        <a:solidFill>
                          <a:schemeClr val="tx1"/>
                        </a:solidFill>
                        <a:effectLst/>
                        <a:latin typeface="+mn-lt"/>
                        <a:ea typeface="Calibri" panose="020F0502020204030204" pitchFamily="34" charset="0"/>
                        <a:cs typeface="Times New Roman" panose="02020603050405020304" pitchFamily="18" charset="0"/>
                      </a:endParaRP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t-EE" sz="1100" b="1" kern="1200" dirty="0">
                          <a:solidFill>
                            <a:srgbClr val="0000FF"/>
                          </a:solidFill>
                          <a:effectLst/>
                          <a:latin typeface="+mn-lt"/>
                          <a:ea typeface="Calibri"/>
                          <a:cs typeface="Times New Roman"/>
                        </a:rPr>
                        <a:t>10. Jätkusuutlikkus</a:t>
                      </a:r>
                      <a:endParaRPr lang="en-GB" sz="1100" b="0" kern="1200" dirty="0">
                        <a:solidFill>
                          <a:srgbClr val="0000FF"/>
                        </a:solidFill>
                        <a:effectLst/>
                        <a:latin typeface="+mn-lt"/>
                        <a:ea typeface="Calibri"/>
                        <a:cs typeface="Times New Roman"/>
                      </a:endParaRP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PLANIS hooldus- ja arenduskulud tuleb tagada ca 50 000/a B</a:t>
                      </a:r>
                    </a:p>
                    <a:p>
                      <a:pPr marL="171450" indent="-171450">
                        <a:lnSpc>
                          <a:spcPct val="107000"/>
                        </a:lnSpc>
                        <a:spcAft>
                          <a:spcPts val="0"/>
                        </a:spcAft>
                        <a:buFont typeface="Arial" panose="020B0604020202020204" pitchFamily="34" charset="0"/>
                        <a:buChar char="•"/>
                      </a:pPr>
                      <a:r>
                        <a:rPr lang="et-EE" sz="1100" kern="1200" dirty="0">
                          <a:solidFill>
                            <a:schemeClr val="tx1"/>
                          </a:solidFill>
                          <a:effectLst/>
                          <a:latin typeface="+mn-lt"/>
                          <a:ea typeface="+mn-ea"/>
                          <a:cs typeface="+mn-cs"/>
                        </a:rPr>
                        <a:t>PLANIS tootejuht (58 320 €/a.), 2 analüütikut (101 280 €/a.) ja projektijuht (52 080 €/a.) Kokku ca 212 000/a B</a:t>
                      </a:r>
                    </a:p>
                  </a:txBody>
                  <a:tcPr marL="37554" marR="37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47963"/>
                  </a:ext>
                </a:extLst>
              </a:tr>
            </a:tbl>
          </a:graphicData>
        </a:graphic>
      </p:graphicFrame>
    </p:spTree>
    <p:extLst>
      <p:ext uri="{BB962C8B-B14F-4D97-AF65-F5344CB8AC3E}">
        <p14:creationId xmlns:p14="http://schemas.microsoft.com/office/powerpoint/2010/main" val="2461575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FCCF-95B4-5689-3F0D-41C02555FD79}"/>
            </a:ext>
          </a:extLst>
        </p:cNvPr>
        <p:cNvGrpSpPr/>
        <p:nvPr/>
      </p:nvGrpSpPr>
      <p:grpSpPr>
        <a:xfrm>
          <a:off x="0" y="0"/>
          <a:ext cx="0" cy="0"/>
          <a:chOff x="0" y="0"/>
          <a:chExt cx="0" cy="0"/>
        </a:xfrm>
      </p:grpSpPr>
      <p:sp>
        <p:nvSpPr>
          <p:cNvPr id="9218" name="Title 2">
            <a:extLst>
              <a:ext uri="{FF2B5EF4-FFF2-40B4-BE49-F238E27FC236}">
                <a16:creationId xmlns:a16="http://schemas.microsoft.com/office/drawing/2014/main" id="{2C53AAEB-3DE8-6DF5-AA6A-3A801A58CF4E}"/>
              </a:ext>
            </a:extLst>
          </p:cNvPr>
          <p:cNvSpPr>
            <a:spLocks noGrp="1"/>
          </p:cNvSpPr>
          <p:nvPr>
            <p:ph type="title"/>
          </p:nvPr>
        </p:nvSpPr>
        <p:spPr>
          <a:xfrm>
            <a:off x="104079" y="0"/>
            <a:ext cx="11579976" cy="1017154"/>
          </a:xfrm>
        </p:spPr>
        <p:txBody>
          <a:bodyPr vert="horz" lIns="91440" tIns="45720" rIns="91440" bIns="45720" rtlCol="0" anchor="ctr">
            <a:noAutofit/>
          </a:bodyPr>
          <a:lstStyle/>
          <a:p>
            <a:pPr algn="ctr" defTabSz="458343"/>
            <a:br>
              <a:rPr lang="et-EE" altLang="en-US" sz="2800" dirty="0">
                <a:solidFill>
                  <a:srgbClr val="0000CC"/>
                </a:solidFill>
                <a:latin typeface="Aino Headline" panose="020B0303040504020204" pitchFamily="34" charset="0"/>
                <a:ea typeface="+mn-ea"/>
                <a:cs typeface="+mn-cs"/>
              </a:rPr>
            </a:br>
            <a:r>
              <a:rPr lang="et-EE" sz="2800" dirty="0">
                <a:solidFill>
                  <a:srgbClr val="0000CC"/>
                </a:solidFill>
                <a:latin typeface="Aino Headline" panose="020B0303040504020204" pitchFamily="34" charset="0"/>
                <a:ea typeface="+mn-ea"/>
                <a:cs typeface="+mn-cs"/>
              </a:rPr>
              <a:t>REM / Planeeringute menetlemise infosüsteemi arendused ja planeeringute </a:t>
            </a:r>
            <a:r>
              <a:rPr lang="et-EE" sz="2800" dirty="0" err="1">
                <a:solidFill>
                  <a:srgbClr val="0000CC"/>
                </a:solidFill>
                <a:latin typeface="Aino Headline" panose="020B0303040504020204" pitchFamily="34" charset="0"/>
                <a:ea typeface="+mn-ea"/>
                <a:cs typeface="+mn-cs"/>
              </a:rPr>
              <a:t>digiteerimine</a:t>
            </a:r>
            <a:r>
              <a:rPr lang="et-EE" sz="2800" dirty="0">
                <a:solidFill>
                  <a:srgbClr val="0000CC"/>
                </a:solidFill>
                <a:latin typeface="Aino Headline" panose="020B0303040504020204" pitchFamily="34" charset="0"/>
                <a:ea typeface="+mn-ea"/>
                <a:cs typeface="+mn-cs"/>
              </a:rPr>
              <a:t>  PLANIS</a:t>
            </a:r>
            <a:br>
              <a:rPr lang="et-EE" sz="2800" dirty="0">
                <a:solidFill>
                  <a:srgbClr val="0000CC"/>
                </a:solidFill>
                <a:latin typeface="Aino Headline" panose="020B0303040504020204" pitchFamily="34" charset="0"/>
                <a:ea typeface="+mn-ea"/>
                <a:cs typeface="+mn-cs"/>
              </a:rPr>
            </a:br>
            <a:endParaRPr lang="en-US" altLang="en-US" sz="2800" dirty="0">
              <a:solidFill>
                <a:srgbClr val="0000CC"/>
              </a:solidFill>
              <a:latin typeface="Aino Headline" panose="020B0303040504020204" pitchFamily="34" charset="0"/>
              <a:ea typeface="+mn-ea"/>
              <a:cs typeface="+mn-cs"/>
            </a:endParaRPr>
          </a:p>
        </p:txBody>
      </p:sp>
      <p:sp>
        <p:nvSpPr>
          <p:cNvPr id="116" name="Oval 115">
            <a:extLst>
              <a:ext uri="{FF2B5EF4-FFF2-40B4-BE49-F238E27FC236}">
                <a16:creationId xmlns:a16="http://schemas.microsoft.com/office/drawing/2014/main" id="{3C967F22-3BD8-53F5-8BC2-53A297953C33}"/>
              </a:ext>
            </a:extLst>
          </p:cNvPr>
          <p:cNvSpPr/>
          <p:nvPr/>
        </p:nvSpPr>
        <p:spPr>
          <a:xfrm>
            <a:off x="2198094" y="5885382"/>
            <a:ext cx="127189" cy="133077"/>
          </a:xfrm>
          <a:prstGeom prst="ellipse">
            <a:avLst/>
          </a:prstGeom>
          <a:solidFill>
            <a:srgbClr val="99CC00"/>
          </a:solidFill>
          <a:ln w="190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118" name="Oval 117">
            <a:extLst>
              <a:ext uri="{FF2B5EF4-FFF2-40B4-BE49-F238E27FC236}">
                <a16:creationId xmlns:a16="http://schemas.microsoft.com/office/drawing/2014/main" id="{4F830A0C-C115-C8D2-55C2-03CE6169AF9D}"/>
              </a:ext>
            </a:extLst>
          </p:cNvPr>
          <p:cNvSpPr/>
          <p:nvPr/>
        </p:nvSpPr>
        <p:spPr>
          <a:xfrm>
            <a:off x="2198094" y="6144426"/>
            <a:ext cx="127189" cy="133077"/>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6" name="TextBox 118">
            <a:extLst>
              <a:ext uri="{FF2B5EF4-FFF2-40B4-BE49-F238E27FC236}">
                <a16:creationId xmlns:a16="http://schemas.microsoft.com/office/drawing/2014/main" id="{BF5B3CD7-4FD0-BBD2-856B-E75B338EC6C6}"/>
              </a:ext>
            </a:extLst>
          </p:cNvPr>
          <p:cNvSpPr txBox="1">
            <a:spLocks noChangeArrowheads="1"/>
          </p:cNvSpPr>
          <p:nvPr/>
        </p:nvSpPr>
        <p:spPr bwMode="auto">
          <a:xfrm>
            <a:off x="2414644" y="6144426"/>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Planeerimisel projekt, millel on idee ja plaan ning rahastusallikas. Lisada planeeritav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120" name="Oval 119">
            <a:extLst>
              <a:ext uri="{FF2B5EF4-FFF2-40B4-BE49-F238E27FC236}">
                <a16:creationId xmlns:a16="http://schemas.microsoft.com/office/drawing/2014/main" id="{CC895F44-4C96-6728-C8B6-113320FEF731}"/>
              </a:ext>
            </a:extLst>
          </p:cNvPr>
          <p:cNvSpPr/>
          <p:nvPr/>
        </p:nvSpPr>
        <p:spPr>
          <a:xfrm>
            <a:off x="2202595" y="6403470"/>
            <a:ext cx="127189" cy="131898"/>
          </a:xfrm>
          <a:prstGeom prst="ellipse">
            <a:avLst/>
          </a:prstGeom>
          <a:solidFill>
            <a:schemeClr val="accent2">
              <a:lumMod val="60000"/>
              <a:lumOff val="4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41" tIns="33571" rIns="67141" bIns="33571" anchor="ctr"/>
          <a:lstStyle/>
          <a:p>
            <a:pPr algn="ctr" defTabSz="450425" fontAlgn="base" hangingPunct="0">
              <a:lnSpc>
                <a:spcPct val="110000"/>
              </a:lnSpc>
              <a:spcBef>
                <a:spcPct val="0"/>
              </a:spcBef>
              <a:spcAft>
                <a:spcPct val="0"/>
              </a:spcAft>
              <a:buClr>
                <a:srgbClr val="000000"/>
              </a:buClr>
              <a:buSzPct val="100000"/>
              <a:defRPr/>
            </a:pPr>
            <a:endParaRPr lang="en-US" sz="1805">
              <a:solidFill>
                <a:prstClr val="white"/>
              </a:solidFill>
              <a:latin typeface="Calibri"/>
              <a:cs typeface="Arial" pitchFamily="34" charset="0"/>
            </a:endParaRPr>
          </a:p>
        </p:txBody>
      </p:sp>
      <p:sp>
        <p:nvSpPr>
          <p:cNvPr id="9228" name="TextBox 120">
            <a:extLst>
              <a:ext uri="{FF2B5EF4-FFF2-40B4-BE49-F238E27FC236}">
                <a16:creationId xmlns:a16="http://schemas.microsoft.com/office/drawing/2014/main" id="{B6DB91B2-397D-9E9D-CC46-2383C149C757}"/>
              </a:ext>
            </a:extLst>
          </p:cNvPr>
          <p:cNvSpPr txBox="1">
            <a:spLocks noChangeArrowheads="1"/>
          </p:cNvSpPr>
          <p:nvPr/>
        </p:nvSpPr>
        <p:spPr bwMode="auto">
          <a:xfrm>
            <a:off x="2414643" y="6431212"/>
            <a:ext cx="7867996"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n-US" altLang="en-US" sz="742" err="1">
                <a:solidFill>
                  <a:srgbClr val="000000"/>
                </a:solidFill>
                <a:latin typeface="Roboto Condensed" panose="02000000000000000000" pitchFamily="2" charset="0"/>
                <a:ea typeface="Microsoft YaHei" panose="020B0503020204020204" pitchFamily="34" charset="-122"/>
                <a:cs typeface="Arial" pitchFamily="34" charset="0"/>
              </a:rPr>
              <a:t>Ootel</a:t>
            </a:r>
            <a:r>
              <a:rPr lang="et-EE" altLang="en-US" sz="742">
                <a:solidFill>
                  <a:srgbClr val="000000"/>
                </a:solidFill>
                <a:latin typeface="Roboto Condensed" panose="02000000000000000000" pitchFamily="2" charset="0"/>
                <a:ea typeface="Microsoft YaHei" panose="020B0503020204020204" pitchFamily="34" charset="-122"/>
                <a:cs typeface="Arial" pitchFamily="34" charset="0"/>
              </a:rPr>
              <a:t> projekt, mis on küps, läbi mõeldud ja sellele taotletakse rahastust. Lisada ka planeeritav rahastamisallikas </a:t>
            </a:r>
            <a:r>
              <a:rPr lang="et-EE" altLang="en-US" sz="742">
                <a:solidFill>
                  <a:srgbClr val="000000"/>
                </a:solidFill>
                <a:latin typeface="Calibri" panose="020F0502020204030204"/>
                <a:ea typeface="Microsoft YaHei" panose="020B0503020204020204" pitchFamily="34" charset="-122"/>
                <a:cs typeface="Arial" pitchFamily="34" charset="0"/>
              </a:rPr>
              <a:t>(B-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sp>
        <p:nvSpPr>
          <p:cNvPr id="9301" name="TextBox 118">
            <a:extLst>
              <a:ext uri="{FF2B5EF4-FFF2-40B4-BE49-F238E27FC236}">
                <a16:creationId xmlns:a16="http://schemas.microsoft.com/office/drawing/2014/main" id="{8CB259F1-D93D-D599-84B0-83E0305DD322}"/>
              </a:ext>
            </a:extLst>
          </p:cNvPr>
          <p:cNvSpPr txBox="1">
            <a:spLocks noChangeArrowheads="1"/>
          </p:cNvSpPr>
          <p:nvPr/>
        </p:nvSpPr>
        <p:spPr bwMode="auto">
          <a:xfrm>
            <a:off x="2414644" y="5892861"/>
            <a:ext cx="7031229" cy="119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0425" fontAlgn="base" hangingPunct="0">
              <a:lnSpc>
                <a:spcPct val="110000"/>
              </a:lnSpc>
              <a:spcBef>
                <a:spcPct val="0"/>
              </a:spcBef>
              <a:spcAft>
                <a:spcPct val="0"/>
              </a:spcAft>
              <a:buClr>
                <a:srgbClr val="000000"/>
              </a:buClr>
              <a:buSzPct val="100000"/>
              <a:defRPr/>
            </a:pPr>
            <a:r>
              <a:rPr lang="et-EE" altLang="en-US" sz="742">
                <a:solidFill>
                  <a:srgbClr val="000000"/>
                </a:solidFill>
                <a:latin typeface="Calibri" panose="020F0502020204030204"/>
                <a:ea typeface="Microsoft YaHei" panose="020B0503020204020204" pitchFamily="34" charset="-122"/>
                <a:cs typeface="Arial" pitchFamily="34" charset="0"/>
              </a:rPr>
              <a:t>Töös projekt, millel on olemas rahastus ja teada eelarve (lisada eelarve). Välja tuua ka rahastamisallikas (B- baaseelarve; SF- struktuurfond; M-muu fondi vms rahastamine)</a:t>
            </a:r>
            <a:endParaRPr lang="en-US" altLang="en-US" sz="742">
              <a:solidFill>
                <a:srgbClr val="000000"/>
              </a:solidFill>
              <a:latin typeface="Roboto Condensed" panose="02000000000000000000" pitchFamily="2" charset="0"/>
              <a:ea typeface="Microsoft YaHei" panose="020B0503020204020204" pitchFamily="34" charset="-122"/>
              <a:cs typeface="Arial" pitchFamily="34" charset="0"/>
            </a:endParaRPr>
          </a:p>
        </p:txBody>
      </p:sp>
      <p:graphicFrame>
        <p:nvGraphicFramePr>
          <p:cNvPr id="2" name="Objekt 7">
            <a:extLst>
              <a:ext uri="{FF2B5EF4-FFF2-40B4-BE49-F238E27FC236}">
                <a16:creationId xmlns:a16="http://schemas.microsoft.com/office/drawing/2014/main" id="{B1A0F1DC-4A49-67C4-EB88-92B854706946}"/>
              </a:ext>
            </a:extLst>
          </p:cNvPr>
          <p:cNvGraphicFramePr>
            <a:graphicFrameLocks noChangeAspect="1"/>
          </p:cNvGraphicFramePr>
          <p:nvPr/>
        </p:nvGraphicFramePr>
        <p:xfrm>
          <a:off x="1158875" y="1149350"/>
          <a:ext cx="9785350" cy="4329113"/>
        </p:xfrm>
        <a:graphic>
          <a:graphicData uri="http://schemas.openxmlformats.org/presentationml/2006/ole">
            <mc:AlternateContent xmlns:mc="http://schemas.openxmlformats.org/markup-compatibility/2006">
              <mc:Choice xmlns:v="urn:schemas-microsoft-com:vml" Requires="v">
                <p:oleObj name="Worksheet" r:id="rId3" imgW="8429643" imgH="3628828" progId="Excel.Sheet.12">
                  <p:embed/>
                </p:oleObj>
              </mc:Choice>
              <mc:Fallback>
                <p:oleObj name="Worksheet" r:id="rId3" imgW="8429643" imgH="3628828" progId="Excel.Sheet.12">
                  <p:embed/>
                  <p:pic>
                    <p:nvPicPr>
                      <p:cNvPr id="2" name="Objekt 7">
                        <a:extLst>
                          <a:ext uri="{FF2B5EF4-FFF2-40B4-BE49-F238E27FC236}">
                            <a16:creationId xmlns:a16="http://schemas.microsoft.com/office/drawing/2014/main" id="{B1A0F1DC-4A49-67C4-EB88-92B854706946}"/>
                          </a:ext>
                        </a:extLst>
                      </p:cNvPr>
                      <p:cNvPicPr/>
                      <p:nvPr/>
                    </p:nvPicPr>
                    <p:blipFill>
                      <a:blip r:embed="rId4"/>
                      <a:stretch>
                        <a:fillRect/>
                      </a:stretch>
                    </p:blipFill>
                    <p:spPr>
                      <a:xfrm>
                        <a:off x="1158875" y="1149350"/>
                        <a:ext cx="9785350" cy="4329113"/>
                      </a:xfrm>
                      <a:prstGeom prst="rect">
                        <a:avLst/>
                      </a:prstGeom>
                    </p:spPr>
                  </p:pic>
                </p:oleObj>
              </mc:Fallback>
            </mc:AlternateContent>
          </a:graphicData>
        </a:graphic>
      </p:graphicFrame>
    </p:spTree>
    <p:extLst>
      <p:ext uri="{BB962C8B-B14F-4D97-AF65-F5344CB8AC3E}">
        <p14:creationId xmlns:p14="http://schemas.microsoft.com/office/powerpoint/2010/main" val="312270977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3687EC5-77DB-2387-15F4-4E97F41CBBFC}"/>
              </a:ext>
            </a:extLst>
          </p:cNvPr>
          <p:cNvSpPr>
            <a:spLocks noGrp="1"/>
          </p:cNvSpPr>
          <p:nvPr>
            <p:ph type="title"/>
          </p:nvPr>
        </p:nvSpPr>
        <p:spPr>
          <a:xfrm>
            <a:off x="320654" y="396944"/>
            <a:ext cx="11622883" cy="1325563"/>
          </a:xfrm>
        </p:spPr>
        <p:txBody>
          <a:bodyPr>
            <a:normAutofit/>
          </a:bodyPr>
          <a:lstStyle/>
          <a:p>
            <a:pPr algn="ctr"/>
            <a:r>
              <a:rPr lang="et-EE" sz="4010" dirty="0">
                <a:solidFill>
                  <a:srgbClr val="0000CC"/>
                </a:solidFill>
                <a:latin typeface="Aino Headline" panose="020B0303040504020204" pitchFamily="34" charset="0"/>
              </a:rPr>
              <a:t>VALITSEMISALA ENDA KOONDHINNANG VÕIMEKUSELE</a:t>
            </a:r>
          </a:p>
        </p:txBody>
      </p:sp>
      <p:graphicFrame>
        <p:nvGraphicFramePr>
          <p:cNvPr id="11" name="Content Placeholder 6">
            <a:extLst>
              <a:ext uri="{FF2B5EF4-FFF2-40B4-BE49-F238E27FC236}">
                <a16:creationId xmlns:a16="http://schemas.microsoft.com/office/drawing/2014/main" id="{824E32EB-0E8C-729C-AACB-EF5450F6EC3F}"/>
              </a:ext>
            </a:extLst>
          </p:cNvPr>
          <p:cNvGraphicFramePr>
            <a:graphicFrameLocks noGrp="1"/>
          </p:cNvGraphicFramePr>
          <p:nvPr>
            <p:ph idx="1"/>
          </p:nvPr>
        </p:nvGraphicFramePr>
        <p:xfrm>
          <a:off x="951687" y="1429362"/>
          <a:ext cx="10515600" cy="503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56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4C86E0F-5389-49AE-5AAC-926A9789F0AD}"/>
              </a:ext>
            </a:extLst>
          </p:cNvPr>
          <p:cNvSpPr>
            <a:spLocks noGrp="1"/>
          </p:cNvSpPr>
          <p:nvPr>
            <p:ph type="title"/>
          </p:nvPr>
        </p:nvSpPr>
        <p:spPr>
          <a:xfrm>
            <a:off x="457921" y="345622"/>
            <a:ext cx="10514991" cy="1325563"/>
          </a:xfrm>
        </p:spPr>
        <p:txBody>
          <a:bodyPr>
            <a:normAutofit/>
          </a:bodyPr>
          <a:lstStyle/>
          <a:p>
            <a:pPr algn="ctr"/>
            <a:r>
              <a:rPr lang="et-EE" sz="4010" dirty="0">
                <a:solidFill>
                  <a:srgbClr val="0000CC"/>
                </a:solidFill>
                <a:latin typeface="Aino Headline" panose="020B0303040504020204" pitchFamily="34" charset="0"/>
              </a:rPr>
              <a:t>KOONDHINNANGUD SUUNDADE LÕIKES</a:t>
            </a:r>
          </a:p>
        </p:txBody>
      </p:sp>
      <p:graphicFrame>
        <p:nvGraphicFramePr>
          <p:cNvPr id="7" name="Content Placeholder 6">
            <a:extLst>
              <a:ext uri="{FF2B5EF4-FFF2-40B4-BE49-F238E27FC236}">
                <a16:creationId xmlns:a16="http://schemas.microsoft.com/office/drawing/2014/main" id="{3FABE7A8-6F96-FCD8-1FCA-279A3D658B6F}"/>
              </a:ext>
            </a:extLst>
          </p:cNvPr>
          <p:cNvGraphicFramePr>
            <a:graphicFrameLocks noGrp="1"/>
          </p:cNvGraphicFramePr>
          <p:nvPr>
            <p:ph idx="1"/>
            <p:extLst>
              <p:ext uri="{D42A27DB-BD31-4B8C-83A1-F6EECF244321}">
                <p14:modId xmlns:p14="http://schemas.microsoft.com/office/powerpoint/2010/main" val="3440813428"/>
              </p:ext>
            </p:extLst>
          </p:nvPr>
        </p:nvGraphicFramePr>
        <p:xfrm>
          <a:off x="838200" y="1575935"/>
          <a:ext cx="10515600" cy="503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174432"/>
      </p:ext>
    </p:extLst>
  </p:cSld>
  <p:clrMapOvr>
    <a:masterClrMapping/>
  </p:clrMapOvr>
</p:sld>
</file>

<file path=ppt/theme/theme1.xml><?xml version="1.0" encoding="utf-8"?>
<a:theme xmlns:a="http://schemas.openxmlformats.org/drawingml/2006/main" name="2_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ommentaar xmlns="000b8c93-a2df-461d-bdf9-bc9c0ec58762" xsi:nil="true"/>
    <SharedWithUsers xmlns="376750ad-0dcf-4f86-bf15-b400ec9f7c72">
      <UserInfo>
        <DisplayName>Ülle Kallas</DisplayName>
        <AccountId>62</AccountId>
        <AccountType/>
      </UserInfo>
      <UserInfo>
        <DisplayName>Kaire Kasearu</DisplayName>
        <AccountId>221</AccountId>
        <AccountType/>
      </UserInfo>
      <UserInfo>
        <DisplayName>Kristi Hunt</DisplayName>
        <AccountId>3354</AccountId>
        <AccountType/>
      </UserInfo>
      <UserInfo>
        <DisplayName>Eerik Robert Ots</DisplayName>
        <AccountId>1859</AccountId>
        <AccountType/>
      </UserInfo>
      <UserInfo>
        <DisplayName>Aali Lilleorg</DisplayName>
        <AccountId>3693</AccountId>
        <AccountType/>
      </UserInfo>
      <UserInfo>
        <DisplayName>Luukas Kristjan Ilves</DisplayName>
        <AccountId>2526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5F1CE24F5918448178CCB17E1AE598" ma:contentTypeVersion="6" ma:contentTypeDescription="Create a new document." ma:contentTypeScope="" ma:versionID="04e2767dd1ac49d3716032b08389fbca">
  <xsd:schema xmlns:xsd="http://www.w3.org/2001/XMLSchema" xmlns:xs="http://www.w3.org/2001/XMLSchema" xmlns:p="http://schemas.microsoft.com/office/2006/metadata/properties" xmlns:ns2="000b8c93-a2df-461d-bdf9-bc9c0ec58762" xmlns:ns3="376750ad-0dcf-4f86-bf15-b400ec9f7c72" targetNamespace="http://schemas.microsoft.com/office/2006/metadata/properties" ma:root="true" ma:fieldsID="a591b5509740dae30a579848283c60ee" ns2:_="" ns3:_="">
    <xsd:import namespace="000b8c93-a2df-461d-bdf9-bc9c0ec58762"/>
    <xsd:import namespace="376750ad-0dcf-4f86-bf15-b400ec9f7c72"/>
    <xsd:element name="properties">
      <xsd:complexType>
        <xsd:sequence>
          <xsd:element name="documentManagement">
            <xsd:complexType>
              <xsd:all>
                <xsd:element ref="ns2:MediaServiceMetadata" minOccurs="0"/>
                <xsd:element ref="ns2:MediaServiceFastMetadata" minOccurs="0"/>
                <xsd:element ref="ns2:Kommentaa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b8c93-a2df-461d-bdf9-bc9c0ec58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Kommentaar" ma:index="10" nillable="true" ma:displayName="Kommentaar" ma:format="Dropdown" ma:internalName="Kommentaar">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750ad-0dcf-4f86-bf15-b400ec9f7c7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6509B-5E31-49C8-94AB-6FE6A9403908}">
  <ds:schemaRefs>
    <ds:schemaRef ds:uri="http://schemas.microsoft.com/sharepoint/v3/contenttype/forms"/>
  </ds:schemaRefs>
</ds:datastoreItem>
</file>

<file path=customXml/itemProps2.xml><?xml version="1.0" encoding="utf-8"?>
<ds:datastoreItem xmlns:ds="http://schemas.openxmlformats.org/officeDocument/2006/customXml" ds:itemID="{5C46F564-270B-4998-8506-CF997444921D}">
  <ds:schemaRefs>
    <ds:schemaRef ds:uri="376750ad-0dcf-4f86-bf15-b400ec9f7c72"/>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000b8c93-a2df-461d-bdf9-bc9c0ec58762"/>
    <ds:schemaRef ds:uri="http://www.w3.org/XML/1998/namespace"/>
  </ds:schemaRefs>
</ds:datastoreItem>
</file>

<file path=customXml/itemProps3.xml><?xml version="1.0" encoding="utf-8"?>
<ds:datastoreItem xmlns:ds="http://schemas.openxmlformats.org/officeDocument/2006/customXml" ds:itemID="{03F44ED0-6C93-45E4-B0A7-8EECDBD3A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0b8c93-a2df-461d-bdf9-bc9c0ec58762"/>
    <ds:schemaRef ds:uri="376750ad-0dcf-4f86-bf15-b400ec9f7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template_full_210604 (4)</Template>
  <TotalTime>64646</TotalTime>
  <Words>22025</Words>
  <Application>Microsoft Office PowerPoint</Application>
  <PresentationFormat>Widescreen</PresentationFormat>
  <Paragraphs>2330</Paragraphs>
  <Slides>75</Slides>
  <Notes>59</Notes>
  <HiddenSlides>1</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8" baseType="lpstr">
      <vt:lpstr>Aino Headline</vt:lpstr>
      <vt:lpstr>Roboto Condensed</vt:lpstr>
      <vt:lpstr>Aino</vt:lpstr>
      <vt:lpstr>Calibri Light</vt:lpstr>
      <vt:lpstr>Times New Roman</vt:lpstr>
      <vt:lpstr>Courier New</vt:lpstr>
      <vt:lpstr>Arial,Sans-Serif</vt:lpstr>
      <vt:lpstr>Roboto</vt:lpstr>
      <vt:lpstr>Calibri</vt:lpstr>
      <vt:lpstr>Arial</vt:lpstr>
      <vt:lpstr>2_Office'i kujundus</vt:lpstr>
      <vt:lpstr>2_Manual_Master</vt:lpstr>
      <vt:lpstr>Worksheet</vt:lpstr>
      <vt:lpstr>PowerPoint Presentation</vt:lpstr>
      <vt:lpstr>ESITLUSE TEEMAPUNKTID</vt:lpstr>
      <vt:lpstr>ÜLDISED ANDMED VALITSEMISALAST</vt:lpstr>
      <vt:lpstr>ReM VALITSEMISALA IT EELARVE </vt:lpstr>
      <vt:lpstr>ReM VALITSEMISALA IT EELARVE </vt:lpstr>
      <vt:lpstr>VALITSEMISALA IT PERSONAL</vt:lpstr>
      <vt:lpstr>VALITSEMISALA IT PERSONAL</vt:lpstr>
      <vt:lpstr>VALITSEMISALA ENDA KOONDHINNANG VÕIMEKUSELE</vt:lpstr>
      <vt:lpstr>KOONDHINNANGUD SUUNDADE LÕIKES</vt:lpstr>
      <vt:lpstr>TOIDUJULGEOLEKU DIGIPÖÖRDE STRATEEGILINE ÜLEVAADE</vt:lpstr>
      <vt:lpstr>TOIDUJULGEOLEKU DIGIPÖÖRE EESMÄRK</vt:lpstr>
      <vt:lpstr>  VALDKONDA JUHTIVAD STRATEEGIAD </vt:lpstr>
      <vt:lpstr>KESTLIK TOIDUTOOTMINE </vt:lpstr>
      <vt:lpstr>MEIE ÄRI: TAGADA TOIDUJULGEOLEK AINA KARMISTUVATE KESKKONNANÕUETE TINGIMUSTES</vt:lpstr>
      <vt:lpstr>  TOIDUJULGEOLEKU DIGIPÖÖRDE PANUS PERSONAALSE RIIGI KONSEPTSIOONI </vt:lpstr>
      <vt:lpstr>  TOIDUJULGEOLEKU DIGIPÖÖRE ja TEHISINTELLEKT (TI) </vt:lpstr>
      <vt:lpstr>  TOIDUJULGEOLEKU DIGIPÖÖRDEGA SEOTUD OSAPOOLED</vt:lpstr>
      <vt:lpstr>VALDKONNA ARENGU JUHTIMISMUDEL JA ROLLID</vt:lpstr>
      <vt:lpstr> VALDKONNA DIGIPÖÖRDE TEEKAARDI PIKEM VAADE   </vt:lpstr>
      <vt:lpstr> Toidujulgeoleku digipööre: 2023-2028 (56.4M  kogu maksumus; 11.4M olemasolev; 20.7 RES lisa vajadus; 24.3 SF / taotlus 2025 lõpuni:2,03M (uued)  </vt:lpstr>
      <vt:lpstr>PowerPoint Presentation</vt:lpstr>
      <vt:lpstr>  VALITSEMISALA DIGIPÖÖRDE SAAVUTUSED 2023 </vt:lpstr>
      <vt:lpstr>VALDKONNA DIGIPÖÖRDE LÜHIAJALINE VAADE (KUNI 2025 lõpuni)</vt:lpstr>
      <vt:lpstr>PowerPoint Presentation</vt:lpstr>
      <vt:lpstr>PowerPoint Presentation</vt:lpstr>
      <vt:lpstr>PowerPoint Presentation</vt:lpstr>
      <vt:lpstr>PowerPoint Presentation</vt:lpstr>
      <vt:lpstr> PTA teenuste MEISi arendamise ajakava plaan  </vt:lpstr>
      <vt:lpstr>  PTA TEENUSTE MEISi ÜLEVIIMISE ARENDUSTE JA MUUDATUSTE JUHTIMINE </vt:lpstr>
      <vt:lpstr>PowerPoint Presentation</vt:lpstr>
      <vt:lpstr>PowerPoint Presentation</vt:lpstr>
      <vt:lpstr>KRATI INTEGRATSIOON PRIA MENETLUSPROTSESSIDESSE</vt:lpstr>
      <vt:lpstr>PowerPoint Presentation</vt:lpstr>
      <vt:lpstr>MARU RUUMIINFO DIGIPÖÖRE Ruumiandmeteenused kvaliteetse elukeskkonna ja regionaalarengu tagamiseks</vt:lpstr>
      <vt:lpstr>RUUMIINFO DIGIPÖÖRE EESMÄRK</vt:lpstr>
      <vt:lpstr>MARU DIGIPÖÖRDE ÜLEVAADE</vt:lpstr>
      <vt:lpstr>SEOTUD OSAPOOLED</vt:lpstr>
      <vt:lpstr>MAA-AMETI IT EELARVE 2024   </vt:lpstr>
      <vt:lpstr>MAA-AMETI PERSONAL</vt:lpstr>
      <vt:lpstr>MARU KOONDHINNANG VÕIMEKUSELE</vt:lpstr>
      <vt:lpstr>PowerPoint Presentation</vt:lpstr>
      <vt:lpstr>VALDKONNA DIGIPÖÖRDE STRATEEGILINE ÜLEVAADE</vt:lpstr>
      <vt:lpstr>   STRATEEGILISED ALUSED </vt:lpstr>
      <vt:lpstr>  DIGIPÖÖRDE SISU </vt:lpstr>
      <vt:lpstr>PANUS PERSONAALSE RIIGI KONTSEPTSIOONI</vt:lpstr>
      <vt:lpstr>PANUS TEHISINTELLEKTI (TI)</vt:lpstr>
      <vt:lpstr>PowerPoint Presentation</vt:lpstr>
      <vt:lpstr>PowerPoint Presentation</vt:lpstr>
      <vt:lpstr>DIGIPÖÖRDE MEESKOND </vt:lpstr>
      <vt:lpstr>ÜLDVAADE</vt:lpstr>
      <vt:lpstr>RUUMIINFO DIGIPÖÖRE   2024-2029    PIKK PLAAN</vt:lpstr>
      <vt:lpstr>RUUMIINFO DIGIPÖÖRDE PIKK PLAAN: 2024-2029</vt:lpstr>
      <vt:lpstr>Maa- ja ruumiloome programm 2025–2028 eesmärk:  Kõikjal Eestis on meeldiv elukeskkond, konkurentsivõimeline ettevõtluskeskkond ning kättesaadavad kvaliteetsed teenused. Programmi mõõdikud:  Elukeskkonnaga rahulolu   suureneb     (hetkel: 73,5%   )        Elukeskkonnaga rahulolu piirkondlikud erinevused (kõrgeima 10% ja madalaima 10% KOVide vahe) väheneb (hetkel:  14,7)              Digipöörde väärtuspakkumused:  2D/3D keskse lahenduse  ja virtuaalse kaksiku arendus tagab uue jätkusuutliku ruumiinfo.  Kvaliteetne ruumiinfo on eeldus elukaare sündmusteenustele;  Digiühiskonna nõuete kohased lahendused. Erasektori teenuseid kombinatsioonis avalike teenustega.   Mõõdik:  Ruumiandmete hõive, analüüsid ja kättesaadavaks tegemine algtase 2023: 45, sihttase 2028: 80 </vt:lpstr>
      <vt:lpstr>RUUMIINFO DIGIPÖÖRDE LÜHIAJALINE VAADE  (KUNI 2025 lõpuni)</vt:lpstr>
      <vt:lpstr>   SAAVUTUSED 2023 </vt:lpstr>
      <vt:lpstr>TEHTUD/TEGEMISEL 2024</vt:lpstr>
      <vt:lpstr>RUUMIINFO DIGIPÖÖRE   2024-2025    18 KUU PLAAN</vt:lpstr>
      <vt:lpstr>RUUMIINFO DIGIPÖÖRDE 18 KUU PLAAN (2024-2025)</vt:lpstr>
      <vt:lpstr>RUUMIINFO DIGIPÖÖRDE TÄPSEM VAADE</vt:lpstr>
      <vt:lpstr> RUUMIINFO DIGIPÖÖRDE EESMÄRGID TEEMADE KAUPA</vt:lpstr>
      <vt:lpstr>PowerPoint Presentation</vt:lpstr>
      <vt:lpstr>  Maa-amet/ Ruumiinfo 3D-pööre reaalaja digitaalkaksikute võimaldamiseks (RI-3D)</vt:lpstr>
      <vt:lpstr>PowerPoint Presentation</vt:lpstr>
      <vt:lpstr> Maa-amet/ Aadresside ja kohanimede süsteemi (AKS) arendamine  </vt:lpstr>
      <vt:lpstr>PowerPoint Presentation</vt:lpstr>
      <vt:lpstr>PowerPoint Presentation</vt:lpstr>
      <vt:lpstr>PowerPoint Presentation</vt:lpstr>
      <vt:lpstr> Maa-amet/ Maatoimingu platvormi elektroonilise katastri teenuste täiendamine automaatmenetluste ja 3D omandi andmehaldusega MTP </vt:lpstr>
      <vt:lpstr>PowerPoint Presentation</vt:lpstr>
      <vt:lpstr> Põllumajandus- ja Toiduamet (PTA) / Maaparandussüsteemi IS (MAPIS)  </vt:lpstr>
      <vt:lpstr>PowerPoint Presentation</vt:lpstr>
      <vt:lpstr> E-ehituse platvormi jätkusuutlikkuse tagamine ja funktsionaalsuse laiendamine / MaRu (hetkel KLIM EEO), ainult suuremad arendused  </vt:lpstr>
      <vt:lpstr>PowerPoint Presentation</vt:lpstr>
      <vt:lpstr>PowerPoint Presentation</vt:lpstr>
      <vt:lpstr> REM / Planeeringute menetlemise infosüsteemi arendused ja planeeringute digiteerimine  PLANIS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Liilia Kristal</dc:creator>
  <cp:lastModifiedBy>Märt Pakats</cp:lastModifiedBy>
  <cp:revision>192</cp:revision>
  <cp:lastPrinted>2023-05-30T07:30:51Z</cp:lastPrinted>
  <dcterms:created xsi:type="dcterms:W3CDTF">2022-08-25T07:42:16Z</dcterms:created>
  <dcterms:modified xsi:type="dcterms:W3CDTF">2024-06-27T14:45:58Z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0x010100985F1CE24F5918448178CCB17E1AE598</vt:lpwstr>
  </property>
</Properties>
</file>