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65" r:id="rId3"/>
    <p:sldId id="266" r:id="rId4"/>
    <p:sldId id="267" r:id="rId5"/>
  </p:sldIdLst>
  <p:sldSz cx="24384000" cy="13716000"/>
  <p:notesSz cx="6669088" cy="97536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872" autoAdjust="0"/>
  </p:normalViewPr>
  <p:slideViewPr>
    <p:cSldViewPr snapToGrid="0" snapToObjects="1">
      <p:cViewPr varScale="1">
        <p:scale>
          <a:sx n="48" d="100"/>
          <a:sy n="48" d="100"/>
        </p:scale>
        <p:origin x="11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889212" y="4632960"/>
            <a:ext cx="4890665" cy="43891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9430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6662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6769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4437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lIns="50800" tIns="50800" rIns="50800" bIns="50800"/>
          <a:lstStyle>
            <a:lvl1pPr defTabSz="825500">
              <a:defRPr sz="5500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232" baseline="0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232" baseline="0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232" baseline="0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232" baseline="0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232" baseline="0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232" baseline="0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232" baseline="0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232" baseline="0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232" baseline="0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9pPr>
    </p:titleStyle>
    <p:bodyStyle>
      <a:lvl1pPr marL="0" marR="0" indent="0" algn="l" defTabSz="7346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1pPr>
      <a:lvl2pPr marL="0" marR="0" indent="0" algn="l" defTabSz="7346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2pPr>
      <a:lvl3pPr marL="0" marR="0" indent="0" algn="l" defTabSz="7346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3pPr>
      <a:lvl4pPr marL="0" marR="0" indent="0" algn="l" defTabSz="7346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4pPr>
      <a:lvl5pPr marL="0" marR="0" indent="0" algn="l" defTabSz="7346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5pPr>
      <a:lvl6pPr marL="0" marR="0" indent="0" algn="l" defTabSz="7346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6pPr>
      <a:lvl7pPr marL="0" marR="0" indent="0" algn="l" defTabSz="7346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7pPr>
      <a:lvl8pPr marL="0" marR="0" indent="0" algn="l" defTabSz="7346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8pPr>
      <a:lvl9pPr marL="0" marR="0" indent="0" algn="l" defTabSz="7346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0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äästeametit tutvustavad…"/>
          <p:cNvSpPr txBox="1"/>
          <p:nvPr/>
        </p:nvSpPr>
        <p:spPr>
          <a:xfrm>
            <a:off x="1811770" y="8468386"/>
            <a:ext cx="20101803" cy="2429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825500">
              <a:spcBef>
                <a:spcPts val="0"/>
              </a:spcBef>
              <a:defRPr sz="7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et-EE" sz="4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Siseministeeriumi ning Eesti Linnade ja Valdade Liidu töörühm</a:t>
            </a:r>
          </a:p>
          <a:p>
            <a:pPr algn="ctr" defTabSz="825500">
              <a:spcBef>
                <a:spcPts val="0"/>
              </a:spcBef>
              <a:defRPr sz="7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endParaRPr lang="et-EE" sz="4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825500">
              <a:spcBef>
                <a:spcPts val="0"/>
              </a:spcBef>
              <a:defRPr sz="7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endParaRPr lang="et-EE" sz="4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825500">
              <a:spcBef>
                <a:spcPts val="0"/>
              </a:spcBef>
              <a:defRPr sz="7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et-EE" sz="4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14.02.2023</a:t>
            </a:r>
            <a:r>
              <a:rPr lang="et-EE" sz="4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t-EE" sz="4200" dirty="0"/>
          </a:p>
        </p:txBody>
      </p:sp>
      <p:sp>
        <p:nvSpPr>
          <p:cNvPr id="31" name="Päästeamet. 01.05.2020"/>
          <p:cNvSpPr txBox="1"/>
          <p:nvPr/>
        </p:nvSpPr>
        <p:spPr>
          <a:xfrm>
            <a:off x="8724900" y="12272679"/>
            <a:ext cx="6934200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lang="et-EE" dirty="0"/>
              <a:t>2023</a:t>
            </a:r>
            <a:endParaRPr dirty="0"/>
          </a:p>
        </p:txBody>
      </p:sp>
      <p:pic>
        <p:nvPicPr>
          <p:cNvPr id="3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250" y="1438374"/>
            <a:ext cx="6163501" cy="6165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arimateks juhtimisotsusteks on olemas vajadustele vastav ja usaldusväärne info.…"/>
          <p:cNvSpPr txBox="1"/>
          <p:nvPr/>
        </p:nvSpPr>
        <p:spPr>
          <a:xfrm>
            <a:off x="10775902" y="5151509"/>
            <a:ext cx="11893067" cy="5275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14000" indent="-571500" defTabSz="8255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 sz="36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t-EE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Pääste toimepidevus ja  varud (26 milj EUR</a:t>
            </a:r>
            <a:r>
              <a:rPr lang="et-EE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)</a:t>
            </a:r>
          </a:p>
          <a:p>
            <a:pPr marL="414000" indent="-571500" defTabSz="8255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 sz="36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t-EE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Pääste ja DEM valmisolek (11 milj EUR)</a:t>
            </a:r>
          </a:p>
          <a:p>
            <a:pPr marL="414000" indent="-571500" defTabSz="8255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 sz="36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t-EE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Omavalitsuste toetamine (3 milj EUR</a:t>
            </a:r>
            <a:r>
              <a:rPr lang="et-EE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)</a:t>
            </a:r>
            <a:r>
              <a:rPr lang="et-EE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14000" indent="-571500" defTabSz="8255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 sz="36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t-EE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Sireenivõrgustik (4,5 milj EUR</a:t>
            </a:r>
            <a:r>
              <a:rPr lang="et-EE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)</a:t>
            </a:r>
            <a:r>
              <a:rPr lang="et-EE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14000" indent="-571500" defTabSz="8255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 sz="36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t-EE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Ulatuslik e</a:t>
            </a:r>
            <a:r>
              <a:rPr lang="fi-FI" sz="4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vak</a:t>
            </a:r>
            <a:r>
              <a:rPr lang="et-EE" sz="4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uatsioon</a:t>
            </a:r>
            <a:r>
              <a:rPr lang="et-EE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(3 milj EUR</a:t>
            </a:r>
            <a:r>
              <a:rPr lang="et-EE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)</a:t>
            </a:r>
            <a:endParaRPr lang="et-EE" sz="4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14000" indent="-571500" defTabSz="8255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 sz="36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t-EE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Varjumine (2 milj </a:t>
            </a:r>
            <a:r>
              <a:rPr lang="et-EE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EUR)</a:t>
            </a:r>
            <a:r>
              <a:rPr lang="et-EE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414000" indent="-571500" defTabSz="8255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 sz="36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t-EE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Inimese kriisivalmidus (1 milj EUR)</a:t>
            </a:r>
          </a:p>
        </p:txBody>
      </p:sp>
      <p:sp>
        <p:nvSpPr>
          <p:cNvPr id="206" name="Arendusosakond (10)"/>
          <p:cNvSpPr txBox="1"/>
          <p:nvPr/>
        </p:nvSpPr>
        <p:spPr>
          <a:xfrm>
            <a:off x="10103310" y="1176012"/>
            <a:ext cx="14399617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>
              <a:spcBef>
                <a:spcPts val="0"/>
              </a:spcBef>
              <a:defRPr sz="7000"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et-EE" sz="6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Sõda Ukrainas ja PÄA uued ülesanded</a:t>
            </a:r>
            <a:endParaRPr sz="6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Light"/>
            </a:endParaRPr>
          </a:p>
        </p:txBody>
      </p:sp>
      <p:pic>
        <p:nvPicPr>
          <p:cNvPr id="20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030" y="4002123"/>
            <a:ext cx="5715002" cy="5711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9011" y="11170806"/>
            <a:ext cx="2176778" cy="217751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26922E-E747-4BEC-8759-9753C6934F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9"/>
          <a:stretch/>
        </p:blipFill>
        <p:spPr>
          <a:xfrm>
            <a:off x="0" y="0"/>
            <a:ext cx="9060873" cy="1371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B5E6BE-4AAF-44CB-A702-52B0991E23BD}"/>
              </a:ext>
            </a:extLst>
          </p:cNvPr>
          <p:cNvSpPr txBox="1"/>
          <p:nvPr/>
        </p:nvSpPr>
        <p:spPr>
          <a:xfrm>
            <a:off x="9362662" y="3637656"/>
            <a:ext cx="14232834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t-EE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VV ühekordne eraldis 51 milj EUR e</a:t>
            </a:r>
            <a:r>
              <a:rPr lang="fi-FI" sz="4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lanikkonnakaitse</a:t>
            </a:r>
            <a:r>
              <a:rPr lang="et-EE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arendamiseks aastateks 2022-2023</a:t>
            </a:r>
            <a:endParaRPr lang="et-EE" sz="4000" b="1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arimateks juhtimisotsusteks on olemas vajadustele vastav ja usaldusväärne info.…"/>
          <p:cNvSpPr txBox="1"/>
          <p:nvPr/>
        </p:nvSpPr>
        <p:spPr>
          <a:xfrm>
            <a:off x="10775903" y="5151509"/>
            <a:ext cx="11685700" cy="806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14000" indent="-571500" defTabSz="8255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 sz="3600"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lang="et-EE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6" name="Arendusosakond (10)"/>
          <p:cNvSpPr txBox="1"/>
          <p:nvPr/>
        </p:nvSpPr>
        <p:spPr>
          <a:xfrm>
            <a:off x="10103310" y="1633060"/>
            <a:ext cx="14399617" cy="1016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>
              <a:spcBef>
                <a:spcPts val="0"/>
              </a:spcBef>
              <a:defRPr sz="7000"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et-EE" sz="6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Püsivajadused = 7,5 milj EUR</a:t>
            </a:r>
            <a:endParaRPr sz="6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Light"/>
            </a:endParaRPr>
          </a:p>
        </p:txBody>
      </p:sp>
      <p:pic>
        <p:nvPicPr>
          <p:cNvPr id="20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030" y="4002123"/>
            <a:ext cx="5715002" cy="57117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Group"/>
          <p:cNvGrpSpPr/>
          <p:nvPr/>
        </p:nvGrpSpPr>
        <p:grpSpPr>
          <a:xfrm>
            <a:off x="19525856" y="5055937"/>
            <a:ext cx="4977071" cy="9511181"/>
            <a:chOff x="0" y="0"/>
            <a:chExt cx="4977069" cy="9511179"/>
          </a:xfrm>
        </p:grpSpPr>
        <p:pic>
          <p:nvPicPr>
            <p:cNvPr id="209" name="image1.png" descr="image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4977070" cy="95111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3154" y="6114868"/>
              <a:ext cx="2176777" cy="21775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BB5E6BE-4AAF-44CB-A702-52B0991E23BD}"/>
              </a:ext>
            </a:extLst>
          </p:cNvPr>
          <p:cNvSpPr txBox="1"/>
          <p:nvPr/>
        </p:nvSpPr>
        <p:spPr>
          <a:xfrm>
            <a:off x="10103310" y="3637656"/>
            <a:ext cx="13442489" cy="69665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t-E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Loodud võimed (5 milj EUR)</a:t>
            </a:r>
            <a:endParaRPr lang="et-E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t-E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Loodud PäA ametikohad (1,5 milj EUR)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t-E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Inimese kriisivalmidus (1 milj EUR)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t-E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t-E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t-E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D14107-AE15-427B-A18C-140221643291}"/>
              </a:ext>
            </a:extLst>
          </p:cNvPr>
          <p:cNvSpPr txBox="1"/>
          <p:nvPr/>
        </p:nvSpPr>
        <p:spPr>
          <a:xfrm>
            <a:off x="10103309" y="9573542"/>
            <a:ext cx="6749269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t-E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t-E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26F6AF-BE68-4270-92AB-C6B24B95B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466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326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arimateks juhtimisotsusteks on olemas vajadustele vastav ja usaldusväärne info.…"/>
          <p:cNvSpPr txBox="1"/>
          <p:nvPr/>
        </p:nvSpPr>
        <p:spPr>
          <a:xfrm>
            <a:off x="10775903" y="5151509"/>
            <a:ext cx="11685700" cy="806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14000" indent="-571500" defTabSz="825500">
              <a:lnSpc>
                <a:spcPct val="11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  <a:defRPr sz="3600"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lang="et-EE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6" name="Arendusosakond (10)"/>
          <p:cNvSpPr txBox="1"/>
          <p:nvPr/>
        </p:nvSpPr>
        <p:spPr>
          <a:xfrm>
            <a:off x="10103310" y="1176012"/>
            <a:ext cx="14399617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>
              <a:spcBef>
                <a:spcPts val="0"/>
              </a:spcBef>
              <a:defRPr sz="7000"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et-EE" sz="6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Elanikkonnakaitsele 0,5 % </a:t>
            </a:r>
            <a:r>
              <a:rPr lang="et-EE" sz="6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SKPst</a:t>
            </a:r>
            <a:r>
              <a:rPr lang="et-EE" sz="6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 =175 milj EUR</a:t>
            </a:r>
            <a:endParaRPr sz="6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Light"/>
            </a:endParaRPr>
          </a:p>
        </p:txBody>
      </p:sp>
      <p:pic>
        <p:nvPicPr>
          <p:cNvPr id="20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030" y="4002123"/>
            <a:ext cx="5715002" cy="571175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B5E6BE-4AAF-44CB-A702-52B0991E23BD}"/>
              </a:ext>
            </a:extLst>
          </p:cNvPr>
          <p:cNvSpPr txBox="1"/>
          <p:nvPr/>
        </p:nvSpPr>
        <p:spPr>
          <a:xfrm>
            <a:off x="9434911" y="2981674"/>
            <a:ext cx="13442489" cy="118232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lvl="2" indent="-685800">
              <a:buFont typeface="Arial" panose="020B0604020202020204" pitchFamily="34" charset="0"/>
              <a:buChar char="•"/>
            </a:pPr>
            <a:endParaRPr lang="et-E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685800" lvl="2" indent="-685800">
              <a:buFont typeface="Arial" panose="020B0604020202020204" pitchFamily="34" charset="0"/>
              <a:buChar char="•"/>
            </a:pPr>
            <a:r>
              <a:rPr lang="et-EE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Elanike kriisivalmiduse suurendamine (15 milj </a:t>
            </a:r>
            <a:r>
              <a:rPr lang="et-EE" sz="4000" dirty="0">
                <a:latin typeface="Calibri" panose="020F0502020204030204" pitchFamily="34" charset="0"/>
                <a:ea typeface="Open Sans" panose="020B0606030504020204" pitchFamily="34" charset="0"/>
                <a:cs typeface="Open Sans Bold"/>
                <a:sym typeface="Open Sans Bold"/>
              </a:rPr>
              <a:t>EUR</a:t>
            </a:r>
            <a:r>
              <a:rPr lang="et-EE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)</a:t>
            </a:r>
          </a:p>
          <a:p>
            <a:pPr marL="685800" lvl="2" indent="-685800">
              <a:buFont typeface="Arial" panose="020B0604020202020204" pitchFamily="34" charset="0"/>
              <a:buChar char="•"/>
            </a:pPr>
            <a:r>
              <a:rPr lang="et-EE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KOV kriisivalmiduse tõstmine (15 milj EUR)</a:t>
            </a:r>
          </a:p>
          <a:p>
            <a:pPr marL="685800" lvl="2" indent="-685800">
              <a:buFont typeface="Arial" panose="020B0604020202020204" pitchFamily="34" charset="0"/>
              <a:buChar char="•"/>
            </a:pPr>
            <a:r>
              <a:rPr lang="et-EE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Ulatusliku evakuatsiooni arendamine (30 milj EUR)</a:t>
            </a:r>
          </a:p>
          <a:p>
            <a:pPr marL="685800" lvl="2" indent="-685800">
              <a:buFont typeface="Arial" panose="020B0604020202020204" pitchFamily="34" charset="0"/>
              <a:buChar char="•"/>
            </a:pPr>
            <a:r>
              <a:rPr lang="et-EE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Varjumisvõime arendamine (50 milj EUR)</a:t>
            </a:r>
          </a:p>
          <a:p>
            <a:pPr marL="685800" lvl="2" indent="-685800">
              <a:buFont typeface="Arial" panose="020B0604020202020204" pitchFamily="34" charset="0"/>
              <a:buChar char="•"/>
            </a:pPr>
            <a:r>
              <a:rPr lang="et-EE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Ohuteavituse võime arendamine (8 milj EUR)</a:t>
            </a:r>
          </a:p>
          <a:p>
            <a:pPr marL="685800" lvl="2" indent="-685800">
              <a:buFont typeface="Arial" panose="020B0604020202020204" pitchFamily="34" charset="0"/>
              <a:buChar char="•"/>
            </a:pPr>
            <a:r>
              <a:rPr lang="et-EE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Sõjaaja pääste- ja demineerimisvõime arendamine (57 milj </a:t>
            </a:r>
            <a:r>
              <a:rPr lang="et-EE"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EUR)</a:t>
            </a:r>
            <a:endParaRPr lang="et-E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t-E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t-E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t-E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D14107-AE15-427B-A18C-140221643291}"/>
              </a:ext>
            </a:extLst>
          </p:cNvPr>
          <p:cNvSpPr txBox="1"/>
          <p:nvPr/>
        </p:nvSpPr>
        <p:spPr>
          <a:xfrm>
            <a:off x="10103309" y="9573542"/>
            <a:ext cx="6749269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t-E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t-EE" dirty="0"/>
          </a:p>
        </p:txBody>
      </p:sp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D5D2D0F0-EB98-4D7E-BD03-5502146E49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" b="19"/>
          <a:stretch>
            <a:fillRect/>
          </a:stretch>
        </p:blipFill>
        <p:spPr>
          <a:xfrm>
            <a:off x="0" y="0"/>
            <a:ext cx="923131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149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14182</TotalTime>
  <Words>166</Words>
  <Application>Microsoft Office PowerPoint</Application>
  <PresentationFormat>Custom</PresentationFormat>
  <Paragraphs>30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Helvetica Neue</vt:lpstr>
      <vt:lpstr>Open Sans</vt:lpstr>
      <vt:lpstr>Open Sans Bold</vt:lpstr>
      <vt:lpstr>Open Sans Light</vt:lpstr>
      <vt:lpstr>Times New Roman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Birgit Okmees</dc:creator>
  <cp:lastModifiedBy>Tauno Suurkivi</cp:lastModifiedBy>
  <cp:revision>140</cp:revision>
  <cp:lastPrinted>2023-01-09T11:10:13Z</cp:lastPrinted>
  <dcterms:modified xsi:type="dcterms:W3CDTF">2023-02-06T13:39:15Z</dcterms:modified>
</cp:coreProperties>
</file>