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13" r:id="rId4"/>
  </p:sldMasterIdLst>
  <p:notesMasterIdLst>
    <p:notesMasterId r:id="rId41"/>
  </p:notesMasterIdLst>
  <p:handoutMasterIdLst>
    <p:handoutMasterId r:id="rId42"/>
  </p:handoutMasterIdLst>
  <p:sldIdLst>
    <p:sldId id="256" r:id="rId5"/>
    <p:sldId id="423" r:id="rId6"/>
    <p:sldId id="1591" r:id="rId7"/>
    <p:sldId id="1564" r:id="rId8"/>
    <p:sldId id="2146848153" r:id="rId9"/>
    <p:sldId id="2146848114" r:id="rId10"/>
    <p:sldId id="424" r:id="rId11"/>
    <p:sldId id="2146848116" r:id="rId12"/>
    <p:sldId id="2146848119" r:id="rId13"/>
    <p:sldId id="1601" r:id="rId14"/>
    <p:sldId id="2146848158" r:id="rId15"/>
    <p:sldId id="2146848159" r:id="rId16"/>
    <p:sldId id="2146848160" r:id="rId17"/>
    <p:sldId id="2146848161" r:id="rId18"/>
    <p:sldId id="1587" r:id="rId19"/>
    <p:sldId id="1588" r:id="rId20"/>
    <p:sldId id="1589" r:id="rId21"/>
    <p:sldId id="2146848151" r:id="rId22"/>
    <p:sldId id="1600" r:id="rId23"/>
    <p:sldId id="2146848117" r:id="rId24"/>
    <p:sldId id="1575" r:id="rId25"/>
    <p:sldId id="2146848120" r:id="rId26"/>
    <p:sldId id="614" r:id="rId27"/>
    <p:sldId id="1571" r:id="rId28"/>
    <p:sldId id="416" r:id="rId29"/>
    <p:sldId id="2146848122" r:id="rId30"/>
    <p:sldId id="2146848156" r:id="rId31"/>
    <p:sldId id="2146848150" r:id="rId32"/>
    <p:sldId id="2146848152" r:id="rId33"/>
    <p:sldId id="2146848121" r:id="rId34"/>
    <p:sldId id="2146848112" r:id="rId35"/>
    <p:sldId id="2076137926" r:id="rId36"/>
    <p:sldId id="2146848118" r:id="rId37"/>
    <p:sldId id="2076137923" r:id="rId38"/>
    <p:sldId id="2146848157" r:id="rId39"/>
    <p:sldId id="2076137925" r:id="rId40"/>
  </p:sldIdLst>
  <p:sldSz cx="12160250" cy="6840538"/>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91" userDrawn="1">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6D54"/>
    <a:srgbClr val="FF612F"/>
    <a:srgbClr val="FF3300"/>
    <a:srgbClr val="00FF00"/>
    <a:srgbClr val="FFCC66"/>
    <a:srgbClr val="66CCFF"/>
    <a:srgbClr val="3399FF"/>
    <a:srgbClr val="0099CC"/>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2F1A7-6C68-4228-9A1C-B42C76F3BE18}" v="191" dt="2024-06-13T08:26:52.467"/>
    <p1510:client id="{A27BD3CC-505A-4E11-87D7-73EB31819526}" v="65" dt="2024-06-13T13:01:45.641"/>
  </p1510:revLst>
</p1510:revInfo>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Keskmine laad 4 – rõh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Keskmine laad 2 – rõh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66" y="96"/>
      </p:cViewPr>
      <p:guideLst>
        <p:guide orient="horz" pos="2160"/>
        <p:guide pos="3891"/>
      </p:guideLst>
    </p:cSldViewPr>
  </p:slideViewPr>
  <p:notesTextViewPr>
    <p:cViewPr>
      <p:scale>
        <a:sx n="1" d="1"/>
        <a:sy n="1" d="1"/>
      </p:scale>
      <p:origin x="0" y="0"/>
    </p:cViewPr>
  </p:notesTextViewPr>
  <p:notesViewPr>
    <p:cSldViewPr snapToGrid="0">
      <p:cViewPr>
        <p:scale>
          <a:sx n="1" d="2"/>
          <a:sy n="1" d="2"/>
        </p:scale>
        <p:origin x="0" y="0"/>
      </p:cViewPr>
      <p:guideLst>
        <p:guide orient="horz" pos="2674"/>
        <p:guide pos="19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kovit.sharepoint.com/sites/IKT/Shared%20Documents/IKT%20eelarve%20ja%20tegevuskava/IKT%20eelarv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ovit.sharepoint.com/sites/IKT/Shared%20Documents/IKT%20strateegia%20ja%20digip&#246;&#246;re/2024%20digip&#246;&#246;rde%20plaan/ELVL_Detailsem%20plaan_2504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ovit.sharepoint.com/sites/IKT/Shared%20Documents/IKT%20strateegia%20ja%20digip&#246;&#246;re/2024%20digip&#246;&#246;rde%20plaan/ELVL_Detailsem%20plaan_2504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ovit.sharepoint.com/sites/IKT/Shared%20Documents/IKT%20eelarve%20ja%20tegevuskava/IKT%20eelarv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ovit.sharepoint.com/sites/IKT/Shared%20Documents/IKT%20strateegia%20ja%20digip&#246;&#246;re/2024%20digip&#246;&#246;rde%20plaan/ELVL_Detailsem%20plaan_2504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ovit.sharepoint.com/sites/IKT/Shared%20Documents/IKT%20strateegia%20ja%20digip&#246;&#246;re/2024%20digip&#246;&#246;rde%20plaan/ELVL_Detailsem%20plaan_25042024.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53862734289253"/>
          <c:y val="0.19620122200686912"/>
          <c:w val="0.26351778323286085"/>
          <c:h val="0.540746933638369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5273727547611471"/>
          <c:y val="0.16749375328762398"/>
          <c:w val="0.33087300278737608"/>
          <c:h val="0.5473697374874256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a:t>Eelarve täitmine 31.12.2023 liikide lõikes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'[ELVL_Detailsem plaan_25042024.xlsx]Ettekande arvutused'!$C$5</c:f>
              <c:strCache>
                <c:ptCount val="1"/>
                <c:pt idx="0">
                  <c:v>Eelarve​</c:v>
                </c:pt>
              </c:strCache>
            </c:strRef>
          </c:tx>
          <c:spPr>
            <a:solidFill>
              <a:schemeClr val="accent6"/>
            </a:solidFill>
            <a:ln>
              <a:noFill/>
            </a:ln>
            <a:effectLst/>
            <a:sp3d/>
          </c:spPr>
          <c:invertIfNegative val="0"/>
          <c:dLbls>
            <c:dLbl>
              <c:idx val="0"/>
              <c:layout>
                <c:manualLayout>
                  <c:x val="-8.1056534699111126E-3"/>
                  <c:y val="-1.5799866696400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72-4C9A-896E-DC5DE844A28C}"/>
                </c:ext>
              </c:extLst>
            </c:dLbl>
            <c:dLbl>
              <c:idx val="1"/>
              <c:layout>
                <c:manualLayout>
                  <c:x val="2.7018844899703706E-3"/>
                  <c:y val="-1.5799866696400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72-4C9A-896E-DC5DE844A28C}"/>
                </c:ext>
              </c:extLst>
            </c:dLbl>
            <c:dLbl>
              <c:idx val="2"/>
              <c:layout>
                <c:manualLayout>
                  <c:x val="8.1056534699111126E-3"/>
                  <c:y val="-1.9749833370500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72-4C9A-896E-DC5DE844A2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'[ELVL_Detailsem plaan_25042024.xlsx]Ettekande arvutused'!$B$7:$B$9</c:f>
              <c:strCache>
                <c:ptCount val="3"/>
                <c:pt idx="0">
                  <c:v>Riigieelarve​</c:v>
                </c:pt>
                <c:pt idx="1">
                  <c:v>Välistoetused​</c:v>
                </c:pt>
                <c:pt idx="2">
                  <c:v>Muud​ (liikmemaks)</c:v>
                </c:pt>
              </c:strCache>
            </c:strRef>
          </c:cat>
          <c:val>
            <c:numRef>
              <c:f>'[ELVL_Detailsem plaan_25042024.xlsx]Ettekande arvutused'!$C$7:$C$9</c:f>
              <c:numCache>
                <c:formatCode>#,##0</c:formatCode>
                <c:ptCount val="3"/>
                <c:pt idx="0">
                  <c:v>120000</c:v>
                </c:pt>
                <c:pt idx="1">
                  <c:v>161235</c:v>
                </c:pt>
                <c:pt idx="2">
                  <c:v>75000</c:v>
                </c:pt>
              </c:numCache>
            </c:numRef>
          </c:val>
          <c:extLst>
            <c:ext xmlns:c16="http://schemas.microsoft.com/office/drawing/2014/chart" uri="{C3380CC4-5D6E-409C-BE32-E72D297353CC}">
              <c16:uniqueId val="{00000000-6772-4C9A-896E-DC5DE844A28C}"/>
            </c:ext>
          </c:extLst>
        </c:ser>
        <c:ser>
          <c:idx val="1"/>
          <c:order val="1"/>
          <c:tx>
            <c:strRef>
              <c:f>'[ELVL_Detailsem plaan_25042024.xlsx]Ettekande arvutused'!$D$5</c:f>
              <c:strCache>
                <c:ptCount val="1"/>
                <c:pt idx="0">
                  <c:v>Täitmine​</c:v>
                </c:pt>
              </c:strCache>
            </c:strRef>
          </c:tx>
          <c:spPr>
            <a:solidFill>
              <a:schemeClr val="accent5"/>
            </a:solidFill>
            <a:ln>
              <a:noFill/>
            </a:ln>
            <a:effectLst/>
            <a:sp3d/>
          </c:spPr>
          <c:invertIfNegative val="0"/>
          <c:dLbls>
            <c:dLbl>
              <c:idx val="0"/>
              <c:layout>
                <c:manualLayout>
                  <c:x val="4.0528267349555509E-2"/>
                  <c:y val="-1.5799866696400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72-4C9A-896E-DC5DE844A28C}"/>
                </c:ext>
              </c:extLst>
            </c:dLbl>
            <c:dLbl>
              <c:idx val="1"/>
              <c:layout>
                <c:manualLayout>
                  <c:x val="3.7826382859585089E-2"/>
                  <c:y val="-1.1849900022300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72-4C9A-896E-DC5DE844A28C}"/>
                </c:ext>
              </c:extLst>
            </c:dLbl>
            <c:dLbl>
              <c:idx val="2"/>
              <c:layout>
                <c:manualLayout>
                  <c:x val="2.9720729389673978E-2"/>
                  <c:y val="-1.5799866696400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72-4C9A-896E-DC5DE844A2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'[ELVL_Detailsem plaan_25042024.xlsx]Ettekande arvutused'!$B$7:$B$9</c:f>
              <c:strCache>
                <c:ptCount val="3"/>
                <c:pt idx="0">
                  <c:v>Riigieelarve​</c:v>
                </c:pt>
                <c:pt idx="1">
                  <c:v>Välistoetused​</c:v>
                </c:pt>
                <c:pt idx="2">
                  <c:v>Muud​ (liikmemaks)</c:v>
                </c:pt>
              </c:strCache>
            </c:strRef>
          </c:cat>
          <c:val>
            <c:numRef>
              <c:f>'[ELVL_Detailsem plaan_25042024.xlsx]Ettekande arvutused'!$D$7:$D$9</c:f>
              <c:numCache>
                <c:formatCode>#,##0</c:formatCode>
                <c:ptCount val="3"/>
                <c:pt idx="0">
                  <c:v>120000</c:v>
                </c:pt>
                <c:pt idx="1">
                  <c:v>121017</c:v>
                </c:pt>
                <c:pt idx="2">
                  <c:v>75000</c:v>
                </c:pt>
              </c:numCache>
            </c:numRef>
          </c:val>
          <c:extLst>
            <c:ext xmlns:c16="http://schemas.microsoft.com/office/drawing/2014/chart" uri="{C3380CC4-5D6E-409C-BE32-E72D297353CC}">
              <c16:uniqueId val="{00000001-6772-4C9A-896E-DC5DE844A28C}"/>
            </c:ext>
          </c:extLst>
        </c:ser>
        <c:dLbls>
          <c:showLegendKey val="0"/>
          <c:showVal val="0"/>
          <c:showCatName val="0"/>
          <c:showSerName val="0"/>
          <c:showPercent val="0"/>
          <c:showBubbleSize val="0"/>
        </c:dLbls>
        <c:gapWidth val="150"/>
        <c:shape val="box"/>
        <c:axId val="868255807"/>
        <c:axId val="1242469199"/>
        <c:axId val="0"/>
      </c:bar3DChart>
      <c:catAx>
        <c:axId val="868255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242469199"/>
        <c:crosses val="autoZero"/>
        <c:auto val="1"/>
        <c:lblAlgn val="ctr"/>
        <c:lblOffset val="100"/>
        <c:noMultiLvlLbl val="0"/>
      </c:catAx>
      <c:valAx>
        <c:axId val="1242469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86825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a:t>
            </a:r>
            <a:r>
              <a:rPr lang="et-EE" err="1"/>
              <a:t>elarve</a:t>
            </a:r>
            <a:r>
              <a:rPr lang="et-EE" baseline="0"/>
              <a:t> täitmine 31.12.2023 majandusliku sisu lõikes</a:t>
            </a:r>
          </a:p>
        </c:rich>
      </c:tx>
      <c:layout>
        <c:manualLayout>
          <c:xMode val="edge"/>
          <c:yMode val="edge"/>
          <c:x val="0.13771539968737262"/>
          <c:y val="1.97498333705003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'[ELVL_Detailsem plaan_25042024.xlsx]Ettekande arvutused'!$C$19</c:f>
              <c:strCache>
                <c:ptCount val="1"/>
                <c:pt idx="0">
                  <c:v>Eelarve​</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'[ELVL_Detailsem plaan_25042024.xlsx]Ettekande arvutused'!$B$21:$B$24</c:f>
              <c:strCache>
                <c:ptCount val="3"/>
                <c:pt idx="0">
                  <c:v>Investeeringud​</c:v>
                </c:pt>
                <c:pt idx="1">
                  <c:v>Tööjõukulud</c:v>
                </c:pt>
                <c:pt idx="2">
                  <c:v>​Majandamiskulud​</c:v>
                </c:pt>
              </c:strCache>
              <c:extLst/>
            </c:strRef>
          </c:cat>
          <c:val>
            <c:numRef>
              <c:f>'[ELVL_Detailsem plaan_25042024.xlsx]Ettekande arvutused'!$C$21:$C$24</c:f>
              <c:numCache>
                <c:formatCode>#,##0</c:formatCode>
                <c:ptCount val="3"/>
                <c:pt idx="0">
                  <c:v>143022</c:v>
                </c:pt>
                <c:pt idx="1">
                  <c:v>189218</c:v>
                </c:pt>
                <c:pt idx="2">
                  <c:v>23980</c:v>
                </c:pt>
              </c:numCache>
              <c:extLst/>
            </c:numRef>
          </c:val>
          <c:extLst>
            <c:ext xmlns:c16="http://schemas.microsoft.com/office/drawing/2014/chart" uri="{C3380CC4-5D6E-409C-BE32-E72D297353CC}">
              <c16:uniqueId val="{00000000-39CC-406B-A31D-AF071080D587}"/>
            </c:ext>
          </c:extLst>
        </c:ser>
        <c:ser>
          <c:idx val="1"/>
          <c:order val="1"/>
          <c:tx>
            <c:strRef>
              <c:f>'[ELVL_Detailsem plaan_25042024.xlsx]Ettekande arvutused'!$D$19</c:f>
              <c:strCache>
                <c:ptCount val="1"/>
                <c:pt idx="0">
                  <c:v>Täitmine​</c:v>
                </c:pt>
              </c:strCache>
            </c:strRef>
          </c:tx>
          <c:spPr>
            <a:solidFill>
              <a:schemeClr val="accent5"/>
            </a:solidFill>
            <a:ln>
              <a:noFill/>
            </a:ln>
            <a:effectLst/>
            <a:sp3d/>
          </c:spPr>
          <c:invertIfNegative val="0"/>
          <c:dLbls>
            <c:dLbl>
              <c:idx val="0"/>
              <c:layout>
                <c:manualLayout>
                  <c:x val="2.1878318220569192E-2"/>
                  <c:y val="3.9499666741000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CC-406B-A31D-AF071080D587}"/>
                </c:ext>
              </c:extLst>
            </c:dLbl>
            <c:dLbl>
              <c:idx val="1"/>
              <c:layout>
                <c:manualLayout>
                  <c:x val="3.8287056885996089E-2"/>
                  <c:y val="-3.9499666741000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CC-406B-A31D-AF071080D587}"/>
                </c:ext>
              </c:extLst>
            </c:dLbl>
            <c:dLbl>
              <c:idx val="2"/>
              <c:layout>
                <c:manualLayout>
                  <c:x val="3.5552267108424941E-2"/>
                  <c:y val="-3.9499666741000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CC-406B-A31D-AF071080D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'[ELVL_Detailsem plaan_25042024.xlsx]Ettekande arvutused'!$B$21:$B$24</c:f>
              <c:strCache>
                <c:ptCount val="3"/>
                <c:pt idx="0">
                  <c:v>Investeeringud​</c:v>
                </c:pt>
                <c:pt idx="1">
                  <c:v>Tööjõukulud</c:v>
                </c:pt>
                <c:pt idx="2">
                  <c:v>​Majandamiskulud​</c:v>
                </c:pt>
              </c:strCache>
              <c:extLst/>
            </c:strRef>
          </c:cat>
          <c:val>
            <c:numRef>
              <c:f>'[ELVL_Detailsem plaan_25042024.xlsx]Ettekande arvutused'!$D$21:$D$24</c:f>
              <c:numCache>
                <c:formatCode>#,##0</c:formatCode>
                <c:ptCount val="3"/>
                <c:pt idx="0">
                  <c:v>143022</c:v>
                </c:pt>
                <c:pt idx="1">
                  <c:v>155000</c:v>
                </c:pt>
                <c:pt idx="2">
                  <c:v>17980</c:v>
                </c:pt>
              </c:numCache>
              <c:extLst/>
            </c:numRef>
          </c:val>
          <c:extLst>
            <c:ext xmlns:c16="http://schemas.microsoft.com/office/drawing/2014/chart" uri="{C3380CC4-5D6E-409C-BE32-E72D297353CC}">
              <c16:uniqueId val="{00000001-39CC-406B-A31D-AF071080D587}"/>
            </c:ext>
          </c:extLst>
        </c:ser>
        <c:dLbls>
          <c:showLegendKey val="0"/>
          <c:showVal val="0"/>
          <c:showCatName val="0"/>
          <c:showSerName val="0"/>
          <c:showPercent val="0"/>
          <c:showBubbleSize val="0"/>
        </c:dLbls>
        <c:gapWidth val="150"/>
        <c:shape val="box"/>
        <c:axId val="865280911"/>
        <c:axId val="1243496719"/>
        <c:axId val="0"/>
      </c:bar3DChart>
      <c:catAx>
        <c:axId val="8652809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243496719"/>
        <c:crosses val="autoZero"/>
        <c:auto val="1"/>
        <c:lblAlgn val="ctr"/>
        <c:lblOffset val="100"/>
        <c:noMultiLvlLbl val="0"/>
      </c:catAx>
      <c:valAx>
        <c:axId val="1243496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865280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53862734289253"/>
          <c:y val="0.19620122200686912"/>
          <c:w val="0.26351778323286085"/>
          <c:h val="0.540746933638369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5273727547611471"/>
          <c:y val="0.16749375328762398"/>
          <c:w val="0.33087300278737608"/>
          <c:h val="0.5473697374874256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2</a:t>
            </a:r>
            <a:r>
              <a:rPr lang="et-EE"/>
              <a:t>024 eelarve liikide lõikes</a:t>
            </a: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t-E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4C62-4FAC-A53E-6C7E9E52D979}"/>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C62-4FAC-A53E-6C7E9E52D979}"/>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4C62-4FAC-A53E-6C7E9E52D9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'[ELVL_Detailsem plaan_25042024.xlsx]Ettekande arvutused'!$B$37:$B$39</c:f>
              <c:strCache>
                <c:ptCount val="3"/>
                <c:pt idx="0">
                  <c:v>Riigieelarve​</c:v>
                </c:pt>
                <c:pt idx="1">
                  <c:v>Välistoetused​</c:v>
                </c:pt>
                <c:pt idx="2">
                  <c:v>Muud​</c:v>
                </c:pt>
              </c:strCache>
            </c:strRef>
          </c:cat>
          <c:val>
            <c:numRef>
              <c:f>'[ELVL_Detailsem plaan_25042024.xlsx]Ettekande arvutused'!$C$37:$C$39</c:f>
              <c:numCache>
                <c:formatCode>#,##0</c:formatCode>
                <c:ptCount val="3"/>
                <c:pt idx="0">
                  <c:v>60000</c:v>
                </c:pt>
                <c:pt idx="1">
                  <c:v>689400</c:v>
                </c:pt>
                <c:pt idx="2">
                  <c:v>62000</c:v>
                </c:pt>
              </c:numCache>
            </c:numRef>
          </c:val>
          <c:extLst>
            <c:ext xmlns:c16="http://schemas.microsoft.com/office/drawing/2014/chart" uri="{C3380CC4-5D6E-409C-BE32-E72D297353CC}">
              <c16:uniqueId val="{00000006-4C62-4FAC-A53E-6C7E9E52D97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2024 </a:t>
            </a:r>
            <a:r>
              <a:rPr lang="en-US" err="1"/>
              <a:t>eelarve</a:t>
            </a:r>
            <a:r>
              <a:rPr lang="en-US"/>
              <a:t> </a:t>
            </a:r>
            <a:r>
              <a:rPr lang="en-US" err="1"/>
              <a:t>majandusliku</a:t>
            </a:r>
            <a:r>
              <a:rPr lang="en-US"/>
              <a:t> sisu</a:t>
            </a:r>
            <a:r>
              <a:rPr lang="et-EE" baseline="0"/>
              <a:t> </a:t>
            </a:r>
            <a:r>
              <a:rPr lang="en-US" err="1"/>
              <a:t>lõikes</a:t>
            </a:r>
            <a:endParaRPr lang="en-US"/>
          </a:p>
        </c:rich>
      </c:tx>
      <c:layout>
        <c:manualLayout>
          <c:xMode val="edge"/>
          <c:yMode val="edge"/>
          <c:x val="0.15343358762679302"/>
          <c:y val="2.0504203200205622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t-E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553E-4666-9782-097A80F938FE}"/>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553E-4666-9782-097A80F938FE}"/>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553E-4666-9782-097A80F938FE}"/>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553E-4666-9782-097A80F938F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'[ELVL_Detailsem plaan_25042024.xlsx]Ettekande arvutused'!$B$43:$B$46</c:f>
              <c:strCache>
                <c:ptCount val="4"/>
                <c:pt idx="0">
                  <c:v>Investeeringud​</c:v>
                </c:pt>
                <c:pt idx="1">
                  <c:v>Tööjõukulud</c:v>
                </c:pt>
                <c:pt idx="2">
                  <c:v>​Majandamiskulud​</c:v>
                </c:pt>
                <c:pt idx="3">
                  <c:v>​Toetused ja muud</c:v>
                </c:pt>
              </c:strCache>
            </c:strRef>
          </c:cat>
          <c:val>
            <c:numRef>
              <c:f>'[ELVL_Detailsem plaan_25042024.xlsx]Ettekande arvutused'!$C$43:$C$46</c:f>
              <c:numCache>
                <c:formatCode>#,##0</c:formatCode>
                <c:ptCount val="4"/>
                <c:pt idx="0">
                  <c:v>347431</c:v>
                </c:pt>
                <c:pt idx="1">
                  <c:v>215300</c:v>
                </c:pt>
                <c:pt idx="2">
                  <c:v>307000</c:v>
                </c:pt>
                <c:pt idx="3">
                  <c:v>0</c:v>
                </c:pt>
              </c:numCache>
            </c:numRef>
          </c:val>
          <c:extLst>
            <c:ext xmlns:c16="http://schemas.microsoft.com/office/drawing/2014/chart" uri="{C3380CC4-5D6E-409C-BE32-E72D297353CC}">
              <c16:uniqueId val="{00000008-553E-4666-9782-097A80F938F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0357A-9961-44CD-9D3C-8968C0AF9107}" type="doc">
      <dgm:prSet loTypeId="urn:microsoft.com/office/officeart/2005/8/layout/hierarchy4" loCatId="hierarchy" qsTypeId="urn:microsoft.com/office/officeart/2005/8/quickstyle/simple1" qsCatId="simple" csTypeId="urn:microsoft.com/office/officeart/2005/8/colors/accent0_2" csCatId="mainScheme" phldr="1"/>
      <dgm:spPr/>
      <dgm:t>
        <a:bodyPr/>
        <a:lstStyle/>
        <a:p>
          <a:endParaRPr lang="et-EE"/>
        </a:p>
      </dgm:t>
    </dgm:pt>
    <dgm:pt modelId="{8AF6BA51-F9AB-4CDD-94A9-2675D8AEEDA5}">
      <dgm:prSet phldrT="[Text]" custT="1"/>
      <dgm:spPr>
        <a:solidFill>
          <a:schemeClr val="accent1">
            <a:lumMod val="50000"/>
          </a:schemeClr>
        </a:solidFill>
      </dgm:spPr>
      <dgm:t>
        <a:bodyPr/>
        <a:lstStyle/>
        <a:p>
          <a:pPr algn="ctr"/>
          <a:r>
            <a:rPr lang="et-EE" sz="2800">
              <a:solidFill>
                <a:schemeClr val="bg1"/>
              </a:solidFill>
            </a:rPr>
            <a:t>KOV digivaldkonna kogukonna tugevdamine</a:t>
          </a:r>
        </a:p>
      </dgm:t>
    </dgm:pt>
    <dgm:pt modelId="{39361B69-EDAE-426B-BB5A-77AC20D8310A}" type="parTrans" cxnId="{C59F8C59-2AC6-4B44-B2CD-7F87457166E3}">
      <dgm:prSet/>
      <dgm:spPr/>
      <dgm:t>
        <a:bodyPr/>
        <a:lstStyle/>
        <a:p>
          <a:endParaRPr lang="et-EE">
            <a:solidFill>
              <a:schemeClr val="accent5">
                <a:lumMod val="50000"/>
              </a:schemeClr>
            </a:solidFill>
          </a:endParaRPr>
        </a:p>
      </dgm:t>
    </dgm:pt>
    <dgm:pt modelId="{11A94556-1AE5-4A81-8CDA-1EBF86F4405B}" type="sibTrans" cxnId="{C59F8C59-2AC6-4B44-B2CD-7F87457166E3}">
      <dgm:prSet/>
      <dgm:spPr/>
      <dgm:t>
        <a:bodyPr/>
        <a:lstStyle/>
        <a:p>
          <a:endParaRPr lang="et-EE">
            <a:solidFill>
              <a:schemeClr val="accent5">
                <a:lumMod val="50000"/>
              </a:schemeClr>
            </a:solidFill>
          </a:endParaRPr>
        </a:p>
      </dgm:t>
    </dgm:pt>
    <dgm:pt modelId="{F5EA8370-D2A4-46F9-AE9A-7B31C31DAA38}">
      <dgm:prSet phldrT="[Text]"/>
      <dgm:spPr>
        <a:solidFill>
          <a:schemeClr val="accent6">
            <a:lumMod val="20000"/>
            <a:lumOff val="80000"/>
          </a:schemeClr>
        </a:solidFill>
      </dgm:spPr>
      <dgm:t>
        <a:bodyPr/>
        <a:lstStyle/>
        <a:p>
          <a:r>
            <a:rPr lang="et-EE">
              <a:solidFill>
                <a:schemeClr val="accent5">
                  <a:lumMod val="50000"/>
                </a:schemeClr>
              </a:solidFill>
            </a:rPr>
            <a:t>KOV teenuste kasutajakeskne pakkumine</a:t>
          </a:r>
        </a:p>
      </dgm:t>
    </dgm:pt>
    <dgm:pt modelId="{B1F9D4E4-3DA4-43DA-8C3A-E9FCF58A3B4D}" type="parTrans" cxnId="{448A7000-7BDE-4644-9FDA-26953E922CD8}">
      <dgm:prSet/>
      <dgm:spPr/>
      <dgm:t>
        <a:bodyPr/>
        <a:lstStyle/>
        <a:p>
          <a:endParaRPr lang="et-EE">
            <a:solidFill>
              <a:schemeClr val="accent5">
                <a:lumMod val="50000"/>
              </a:schemeClr>
            </a:solidFill>
          </a:endParaRPr>
        </a:p>
      </dgm:t>
    </dgm:pt>
    <dgm:pt modelId="{8B7E31CB-4191-4F29-A006-F7B8F8EB3B28}" type="sibTrans" cxnId="{448A7000-7BDE-4644-9FDA-26953E922CD8}">
      <dgm:prSet/>
      <dgm:spPr/>
      <dgm:t>
        <a:bodyPr/>
        <a:lstStyle/>
        <a:p>
          <a:endParaRPr lang="et-EE">
            <a:solidFill>
              <a:schemeClr val="accent5">
                <a:lumMod val="50000"/>
              </a:schemeClr>
            </a:solidFill>
          </a:endParaRPr>
        </a:p>
      </dgm:t>
    </dgm:pt>
    <dgm:pt modelId="{E1968C4E-80A0-4A06-BED1-B43D56335E24}">
      <dgm:prSet phldrT="[Text]"/>
      <dgm:spPr>
        <a:solidFill>
          <a:schemeClr val="accent6">
            <a:lumMod val="20000"/>
            <a:lumOff val="80000"/>
          </a:schemeClr>
        </a:solidFill>
      </dgm:spPr>
      <dgm:t>
        <a:bodyPr/>
        <a:lstStyle/>
        <a:p>
          <a:r>
            <a:rPr lang="et-EE">
              <a:solidFill>
                <a:schemeClr val="accent5">
                  <a:lumMod val="50000"/>
                </a:schemeClr>
              </a:solidFill>
            </a:rPr>
            <a:t>KOV teenuste kaardistamine, rahulolu mõõtmise ühtne süsteem</a:t>
          </a:r>
        </a:p>
      </dgm:t>
    </dgm:pt>
    <dgm:pt modelId="{9A5DBA63-AB8E-418D-AB65-355AFE2E2EBA}" type="parTrans" cxnId="{7728D01D-D70E-40C9-9CE8-47A029FD4DFA}">
      <dgm:prSet/>
      <dgm:spPr/>
      <dgm:t>
        <a:bodyPr/>
        <a:lstStyle/>
        <a:p>
          <a:endParaRPr lang="et-EE">
            <a:solidFill>
              <a:schemeClr val="accent5">
                <a:lumMod val="50000"/>
              </a:schemeClr>
            </a:solidFill>
          </a:endParaRPr>
        </a:p>
      </dgm:t>
    </dgm:pt>
    <dgm:pt modelId="{7C470736-B15A-44A2-8351-77E8BB15F58A}" type="sibTrans" cxnId="{7728D01D-D70E-40C9-9CE8-47A029FD4DFA}">
      <dgm:prSet/>
      <dgm:spPr/>
      <dgm:t>
        <a:bodyPr/>
        <a:lstStyle/>
        <a:p>
          <a:endParaRPr lang="et-EE">
            <a:solidFill>
              <a:schemeClr val="accent5">
                <a:lumMod val="50000"/>
              </a:schemeClr>
            </a:solidFill>
          </a:endParaRPr>
        </a:p>
      </dgm:t>
    </dgm:pt>
    <dgm:pt modelId="{2C8C1C49-311D-48E2-8DB3-4270E383DCE8}">
      <dgm:prSet phldrT="[Text]"/>
      <dgm:spPr>
        <a:solidFill>
          <a:schemeClr val="accent6">
            <a:lumMod val="20000"/>
            <a:lumOff val="80000"/>
          </a:schemeClr>
        </a:solidFill>
      </dgm:spPr>
      <dgm:t>
        <a:bodyPr/>
        <a:lstStyle/>
        <a:p>
          <a:r>
            <a:rPr lang="et-EE">
              <a:solidFill>
                <a:schemeClr val="accent5">
                  <a:lumMod val="50000"/>
                </a:schemeClr>
              </a:solidFill>
            </a:rPr>
            <a:t>KOV teenuste omanike arenguprogramm</a:t>
          </a:r>
        </a:p>
        <a:p>
          <a:r>
            <a:rPr lang="et-EE">
              <a:solidFill>
                <a:schemeClr val="accent5">
                  <a:lumMod val="50000"/>
                </a:schemeClr>
              </a:solidFill>
            </a:rPr>
            <a:t>Lähedase kaotuse sündmusteenus</a:t>
          </a:r>
        </a:p>
      </dgm:t>
    </dgm:pt>
    <dgm:pt modelId="{8152A818-A0C6-4D69-AA5C-F504B0EE9627}" type="parTrans" cxnId="{36BFFF94-1A7A-45E0-AB1B-FC16A1F7B99B}">
      <dgm:prSet/>
      <dgm:spPr/>
      <dgm:t>
        <a:bodyPr/>
        <a:lstStyle/>
        <a:p>
          <a:endParaRPr lang="et-EE">
            <a:solidFill>
              <a:schemeClr val="accent5">
                <a:lumMod val="50000"/>
              </a:schemeClr>
            </a:solidFill>
          </a:endParaRPr>
        </a:p>
      </dgm:t>
    </dgm:pt>
    <dgm:pt modelId="{A6B8F591-DC26-4FAC-BC74-5B48B17F60EB}" type="sibTrans" cxnId="{36BFFF94-1A7A-45E0-AB1B-FC16A1F7B99B}">
      <dgm:prSet/>
      <dgm:spPr/>
      <dgm:t>
        <a:bodyPr/>
        <a:lstStyle/>
        <a:p>
          <a:endParaRPr lang="et-EE">
            <a:solidFill>
              <a:schemeClr val="accent5">
                <a:lumMod val="50000"/>
              </a:schemeClr>
            </a:solidFill>
          </a:endParaRPr>
        </a:p>
      </dgm:t>
    </dgm:pt>
    <dgm:pt modelId="{641CB388-E67D-4132-A2D2-24A6A595D6B9}">
      <dgm:prSet phldrT="[Text]"/>
      <dgm:spPr>
        <a:solidFill>
          <a:schemeClr val="tx2">
            <a:lumMod val="20000"/>
            <a:lumOff val="80000"/>
          </a:schemeClr>
        </a:solidFill>
      </dgm:spPr>
      <dgm:t>
        <a:bodyPr/>
        <a:lstStyle/>
        <a:p>
          <a:r>
            <a:rPr lang="et-EE" err="1">
              <a:solidFill>
                <a:schemeClr val="accent5">
                  <a:lumMod val="50000"/>
                </a:schemeClr>
              </a:solidFill>
            </a:rPr>
            <a:t>Küberturvalisuse</a:t>
          </a:r>
          <a:r>
            <a:rPr lang="et-EE">
              <a:solidFill>
                <a:schemeClr val="accent5">
                  <a:lumMod val="50000"/>
                </a:schemeClr>
              </a:solidFill>
            </a:rPr>
            <a:t> tagamine</a:t>
          </a:r>
        </a:p>
      </dgm:t>
    </dgm:pt>
    <dgm:pt modelId="{01DFF4EE-AC06-485E-AD33-264C1B1C9DC0}" type="parTrans" cxnId="{97FD32EE-2D31-4942-BF62-168722FA468E}">
      <dgm:prSet/>
      <dgm:spPr/>
      <dgm:t>
        <a:bodyPr/>
        <a:lstStyle/>
        <a:p>
          <a:endParaRPr lang="et-EE">
            <a:solidFill>
              <a:schemeClr val="accent5">
                <a:lumMod val="50000"/>
              </a:schemeClr>
            </a:solidFill>
          </a:endParaRPr>
        </a:p>
      </dgm:t>
    </dgm:pt>
    <dgm:pt modelId="{BEFBAF42-B14B-4AA3-952A-D9BA545B1881}" type="sibTrans" cxnId="{97FD32EE-2D31-4942-BF62-168722FA468E}">
      <dgm:prSet/>
      <dgm:spPr/>
      <dgm:t>
        <a:bodyPr/>
        <a:lstStyle/>
        <a:p>
          <a:endParaRPr lang="et-EE">
            <a:solidFill>
              <a:schemeClr val="accent5">
                <a:lumMod val="50000"/>
              </a:schemeClr>
            </a:solidFill>
          </a:endParaRPr>
        </a:p>
      </dgm:t>
    </dgm:pt>
    <dgm:pt modelId="{BE377081-32C2-4904-B911-C6D48C2E913F}">
      <dgm:prSet phldrT="[Text]"/>
      <dgm:spPr>
        <a:solidFill>
          <a:schemeClr val="tx2">
            <a:lumMod val="20000"/>
            <a:lumOff val="80000"/>
          </a:schemeClr>
        </a:solidFill>
      </dgm:spPr>
      <dgm:t>
        <a:bodyPr/>
        <a:lstStyle/>
        <a:p>
          <a:r>
            <a:rPr lang="et-EE">
              <a:solidFill>
                <a:schemeClr val="accent5">
                  <a:lumMod val="50000"/>
                </a:schemeClr>
              </a:solidFill>
            </a:rPr>
            <a:t>EITS tugi, sh kasutusprofiil </a:t>
          </a:r>
          <a:r>
            <a:rPr lang="et-EE" err="1">
              <a:solidFill>
                <a:schemeClr val="accent5">
                  <a:lumMod val="50000"/>
                </a:schemeClr>
              </a:solidFill>
            </a:rPr>
            <a:t>KOVidele</a:t>
          </a:r>
          <a:endParaRPr lang="et-EE">
            <a:solidFill>
              <a:schemeClr val="accent5">
                <a:lumMod val="50000"/>
              </a:schemeClr>
            </a:solidFill>
          </a:endParaRPr>
        </a:p>
        <a:p>
          <a:r>
            <a:rPr lang="et-EE">
              <a:solidFill>
                <a:schemeClr val="accent5">
                  <a:lumMod val="50000"/>
                </a:schemeClr>
              </a:solidFill>
            </a:rPr>
            <a:t>Standardlahenduste kogu</a:t>
          </a:r>
        </a:p>
      </dgm:t>
    </dgm:pt>
    <dgm:pt modelId="{6AE4E49D-2A32-4A72-89B6-D598098A2001}" type="parTrans" cxnId="{84B00CE4-5856-4409-9AEE-792CFA16F790}">
      <dgm:prSet/>
      <dgm:spPr/>
      <dgm:t>
        <a:bodyPr/>
        <a:lstStyle/>
        <a:p>
          <a:endParaRPr lang="et-EE">
            <a:solidFill>
              <a:schemeClr val="accent5">
                <a:lumMod val="50000"/>
              </a:schemeClr>
            </a:solidFill>
          </a:endParaRPr>
        </a:p>
      </dgm:t>
    </dgm:pt>
    <dgm:pt modelId="{AB9A3B48-78D2-4616-9961-898960F28802}" type="sibTrans" cxnId="{84B00CE4-5856-4409-9AEE-792CFA16F790}">
      <dgm:prSet/>
      <dgm:spPr/>
      <dgm:t>
        <a:bodyPr/>
        <a:lstStyle/>
        <a:p>
          <a:endParaRPr lang="et-EE">
            <a:solidFill>
              <a:schemeClr val="accent5">
                <a:lumMod val="50000"/>
              </a:schemeClr>
            </a:solidFill>
          </a:endParaRPr>
        </a:p>
      </dgm:t>
    </dgm:pt>
    <dgm:pt modelId="{2D6BA9B3-C594-457D-BD60-0C4E8D278B7D}">
      <dgm:prSet/>
      <dgm:spPr>
        <a:solidFill>
          <a:schemeClr val="accent5">
            <a:lumMod val="20000"/>
            <a:lumOff val="80000"/>
          </a:schemeClr>
        </a:solidFill>
      </dgm:spPr>
      <dgm:t>
        <a:bodyPr/>
        <a:lstStyle/>
        <a:p>
          <a:r>
            <a:rPr lang="et-EE">
              <a:solidFill>
                <a:schemeClr val="accent5">
                  <a:lumMod val="50000"/>
                </a:schemeClr>
              </a:solidFill>
            </a:rPr>
            <a:t>Kesksed info-süsteemid/ platvormid</a:t>
          </a:r>
        </a:p>
      </dgm:t>
    </dgm:pt>
    <dgm:pt modelId="{43C67536-31B9-4D29-9788-E6DCB1595F17}" type="parTrans" cxnId="{25037807-02B0-4C7C-8331-091582C720AA}">
      <dgm:prSet/>
      <dgm:spPr/>
      <dgm:t>
        <a:bodyPr/>
        <a:lstStyle/>
        <a:p>
          <a:endParaRPr lang="et-EE">
            <a:solidFill>
              <a:schemeClr val="accent5">
                <a:lumMod val="50000"/>
              </a:schemeClr>
            </a:solidFill>
          </a:endParaRPr>
        </a:p>
      </dgm:t>
    </dgm:pt>
    <dgm:pt modelId="{542B9797-466A-40D9-8FA8-AB67E82E71DD}" type="sibTrans" cxnId="{25037807-02B0-4C7C-8331-091582C720AA}">
      <dgm:prSet/>
      <dgm:spPr/>
      <dgm:t>
        <a:bodyPr/>
        <a:lstStyle/>
        <a:p>
          <a:endParaRPr lang="et-EE">
            <a:solidFill>
              <a:schemeClr val="accent5">
                <a:lumMod val="50000"/>
              </a:schemeClr>
            </a:solidFill>
          </a:endParaRPr>
        </a:p>
      </dgm:t>
    </dgm:pt>
    <dgm:pt modelId="{FFC12F6B-5799-4682-A25B-9BA43572A8E2}">
      <dgm:prSet/>
      <dgm:spPr>
        <a:solidFill>
          <a:schemeClr val="accent5">
            <a:lumMod val="20000"/>
            <a:lumOff val="80000"/>
          </a:schemeClr>
        </a:solidFill>
      </dgm:spPr>
      <dgm:t>
        <a:bodyPr/>
        <a:lstStyle/>
        <a:p>
          <a:r>
            <a:rPr lang="et-EE">
              <a:solidFill>
                <a:schemeClr val="accent5">
                  <a:lumMod val="50000"/>
                </a:schemeClr>
              </a:solidFill>
            </a:rPr>
            <a:t>Omavalitsuste portaal</a:t>
          </a:r>
        </a:p>
        <a:p>
          <a:r>
            <a:rPr lang="et-EE">
              <a:solidFill>
                <a:schemeClr val="accent5">
                  <a:lumMod val="50000"/>
                </a:schemeClr>
              </a:solidFill>
            </a:rPr>
            <a:t>Anna Teada</a:t>
          </a:r>
        </a:p>
        <a:p>
          <a:r>
            <a:rPr lang="et-EE">
              <a:solidFill>
                <a:schemeClr val="accent5">
                  <a:lumMod val="50000"/>
                </a:schemeClr>
              </a:solidFill>
            </a:rPr>
            <a:t>Rahvahääletuste keskkond</a:t>
          </a:r>
        </a:p>
        <a:p>
          <a:r>
            <a:rPr lang="et-EE">
              <a:solidFill>
                <a:schemeClr val="accent5">
                  <a:lumMod val="50000"/>
                </a:schemeClr>
              </a:solidFill>
            </a:rPr>
            <a:t>KOV teenuste keskne platvorm</a:t>
          </a:r>
        </a:p>
      </dgm:t>
    </dgm:pt>
    <dgm:pt modelId="{4DCEBB7D-90B0-4674-939D-96940BCC421D}" type="parTrans" cxnId="{91384AF6-CC2B-45A1-B323-C8964B3CE75C}">
      <dgm:prSet/>
      <dgm:spPr/>
      <dgm:t>
        <a:bodyPr/>
        <a:lstStyle/>
        <a:p>
          <a:endParaRPr lang="et-EE">
            <a:solidFill>
              <a:schemeClr val="accent5">
                <a:lumMod val="50000"/>
              </a:schemeClr>
            </a:solidFill>
          </a:endParaRPr>
        </a:p>
      </dgm:t>
    </dgm:pt>
    <dgm:pt modelId="{84FB9B57-9633-4E2D-9BB5-015CA32A9A0A}" type="sibTrans" cxnId="{91384AF6-CC2B-45A1-B323-C8964B3CE75C}">
      <dgm:prSet/>
      <dgm:spPr/>
      <dgm:t>
        <a:bodyPr/>
        <a:lstStyle/>
        <a:p>
          <a:endParaRPr lang="et-EE">
            <a:solidFill>
              <a:schemeClr val="accent5">
                <a:lumMod val="50000"/>
              </a:schemeClr>
            </a:solidFill>
          </a:endParaRPr>
        </a:p>
      </dgm:t>
    </dgm:pt>
    <dgm:pt modelId="{82416512-DDD7-4D87-9E91-3DA93E0AF9CA}">
      <dgm:prSet/>
      <dgm:spPr>
        <a:solidFill>
          <a:schemeClr val="accent3">
            <a:lumMod val="20000"/>
            <a:lumOff val="80000"/>
          </a:schemeClr>
        </a:solidFill>
      </dgm:spPr>
      <dgm:t>
        <a:bodyPr/>
        <a:lstStyle/>
        <a:p>
          <a:r>
            <a:rPr lang="et-EE"/>
            <a:t>Avaandmed ja andmehaldus</a:t>
          </a:r>
        </a:p>
      </dgm:t>
    </dgm:pt>
    <dgm:pt modelId="{008BE9E9-B40C-47FB-B139-932B30A89D7E}" type="parTrans" cxnId="{523FFAB5-4D85-4C6D-BAC6-12B000D02D2D}">
      <dgm:prSet/>
      <dgm:spPr/>
      <dgm:t>
        <a:bodyPr/>
        <a:lstStyle/>
        <a:p>
          <a:endParaRPr lang="et-EE"/>
        </a:p>
      </dgm:t>
    </dgm:pt>
    <dgm:pt modelId="{07C2E3DB-24D1-417C-9A12-D488F6C5832A}" type="sibTrans" cxnId="{523FFAB5-4D85-4C6D-BAC6-12B000D02D2D}">
      <dgm:prSet/>
      <dgm:spPr/>
      <dgm:t>
        <a:bodyPr/>
        <a:lstStyle/>
        <a:p>
          <a:endParaRPr lang="et-EE"/>
        </a:p>
      </dgm:t>
    </dgm:pt>
    <dgm:pt modelId="{175537D2-BC5E-4DB0-985F-976CA8637983}">
      <dgm:prSet/>
      <dgm:spPr>
        <a:solidFill>
          <a:schemeClr val="bg2"/>
        </a:solidFill>
      </dgm:spPr>
      <dgm:t>
        <a:bodyPr/>
        <a:lstStyle/>
        <a:p>
          <a:r>
            <a:rPr lang="et-EE"/>
            <a:t>Avaandmete avaldamise ja andmehalduse tugi </a:t>
          </a:r>
          <a:r>
            <a:rPr lang="et-EE" err="1"/>
            <a:t>KOVidele</a:t>
          </a:r>
          <a:endParaRPr lang="et-EE"/>
        </a:p>
      </dgm:t>
    </dgm:pt>
    <dgm:pt modelId="{443F6282-F9C7-48F9-863E-4212E6C35904}" type="parTrans" cxnId="{9E6154DD-AFCC-4204-ABF2-BD339DC86F52}">
      <dgm:prSet/>
      <dgm:spPr/>
      <dgm:t>
        <a:bodyPr/>
        <a:lstStyle/>
        <a:p>
          <a:endParaRPr lang="et-EE"/>
        </a:p>
      </dgm:t>
    </dgm:pt>
    <dgm:pt modelId="{C9CDC2D4-F00C-4816-BF98-D5F5D41C2201}" type="sibTrans" cxnId="{9E6154DD-AFCC-4204-ABF2-BD339DC86F52}">
      <dgm:prSet/>
      <dgm:spPr/>
      <dgm:t>
        <a:bodyPr/>
        <a:lstStyle/>
        <a:p>
          <a:endParaRPr lang="et-EE"/>
        </a:p>
      </dgm:t>
    </dgm:pt>
    <dgm:pt modelId="{EC90DE83-831F-4B72-8DC9-314F496D722C}" type="pres">
      <dgm:prSet presAssocID="{2D20357A-9961-44CD-9D3C-8968C0AF9107}" presName="Name0" presStyleCnt="0">
        <dgm:presLayoutVars>
          <dgm:chPref val="1"/>
          <dgm:dir/>
          <dgm:animOne val="branch"/>
          <dgm:animLvl val="lvl"/>
          <dgm:resizeHandles/>
        </dgm:presLayoutVars>
      </dgm:prSet>
      <dgm:spPr/>
    </dgm:pt>
    <dgm:pt modelId="{6798E6B8-881A-44FD-A13B-06FB370C3977}" type="pres">
      <dgm:prSet presAssocID="{8AF6BA51-F9AB-4CDD-94A9-2675D8AEEDA5}" presName="vertOne" presStyleCnt="0"/>
      <dgm:spPr/>
    </dgm:pt>
    <dgm:pt modelId="{B3872386-D6C6-4E51-9B71-AD0BD1CFC5D0}" type="pres">
      <dgm:prSet presAssocID="{8AF6BA51-F9AB-4CDD-94A9-2675D8AEEDA5}" presName="txOne" presStyleLbl="node0" presStyleIdx="0" presStyleCnt="1" custScaleY="30180" custLinFactY="237943" custLinFactNeighborX="263" custLinFactNeighborY="300000">
        <dgm:presLayoutVars>
          <dgm:chPref val="3"/>
        </dgm:presLayoutVars>
      </dgm:prSet>
      <dgm:spPr/>
    </dgm:pt>
    <dgm:pt modelId="{0A682317-4284-41C7-90B1-D4F305F4D572}" type="pres">
      <dgm:prSet presAssocID="{8AF6BA51-F9AB-4CDD-94A9-2675D8AEEDA5}" presName="parTransOne" presStyleCnt="0"/>
      <dgm:spPr/>
    </dgm:pt>
    <dgm:pt modelId="{76237429-1114-40E1-8B47-F0EC0E0C8607}" type="pres">
      <dgm:prSet presAssocID="{8AF6BA51-F9AB-4CDD-94A9-2675D8AEEDA5}" presName="horzOne" presStyleCnt="0"/>
      <dgm:spPr/>
    </dgm:pt>
    <dgm:pt modelId="{E12DE935-728A-4B1B-8457-EEC8D12A68F0}" type="pres">
      <dgm:prSet presAssocID="{F5EA8370-D2A4-46F9-AE9A-7B31C31DAA38}" presName="vertTwo" presStyleCnt="0"/>
      <dgm:spPr/>
    </dgm:pt>
    <dgm:pt modelId="{CF764026-5C9E-46C6-BD0B-A97809CB5649}" type="pres">
      <dgm:prSet presAssocID="{F5EA8370-D2A4-46F9-AE9A-7B31C31DAA38}" presName="txTwo" presStyleLbl="node2" presStyleIdx="0" presStyleCnt="4" custLinFactY="-22841" custLinFactNeighborX="502" custLinFactNeighborY="-100000">
        <dgm:presLayoutVars>
          <dgm:chPref val="3"/>
        </dgm:presLayoutVars>
      </dgm:prSet>
      <dgm:spPr/>
    </dgm:pt>
    <dgm:pt modelId="{7B63A509-9E4E-4D5A-8A30-3EB83F05AD4A}" type="pres">
      <dgm:prSet presAssocID="{F5EA8370-D2A4-46F9-AE9A-7B31C31DAA38}" presName="parTransTwo" presStyleCnt="0"/>
      <dgm:spPr/>
    </dgm:pt>
    <dgm:pt modelId="{BAB4F8FA-A9ED-4D61-A535-FF5940258F26}" type="pres">
      <dgm:prSet presAssocID="{F5EA8370-D2A4-46F9-AE9A-7B31C31DAA38}" presName="horzTwo" presStyleCnt="0"/>
      <dgm:spPr/>
    </dgm:pt>
    <dgm:pt modelId="{08ECD8E5-FF69-4ABB-B6C2-72D9CFB71412}" type="pres">
      <dgm:prSet presAssocID="{E1968C4E-80A0-4A06-BED1-B43D56335E24}" presName="vertThree" presStyleCnt="0"/>
      <dgm:spPr/>
    </dgm:pt>
    <dgm:pt modelId="{17FAA0AA-9706-4063-ACC3-BA5078C30A33}" type="pres">
      <dgm:prSet presAssocID="{E1968C4E-80A0-4A06-BED1-B43D56335E24}" presName="txThree" presStyleLbl="node3" presStyleIdx="0" presStyleCnt="5" custLinFactNeighborX="-311" custLinFactNeighborY="-37617">
        <dgm:presLayoutVars>
          <dgm:chPref val="3"/>
        </dgm:presLayoutVars>
      </dgm:prSet>
      <dgm:spPr/>
    </dgm:pt>
    <dgm:pt modelId="{E28ADAAA-EB33-4471-9868-9E6F80D75D2B}" type="pres">
      <dgm:prSet presAssocID="{E1968C4E-80A0-4A06-BED1-B43D56335E24}" presName="horzThree" presStyleCnt="0"/>
      <dgm:spPr/>
    </dgm:pt>
    <dgm:pt modelId="{D75993DE-3ECB-498C-A41B-C4EDABAA24C2}" type="pres">
      <dgm:prSet presAssocID="{7C470736-B15A-44A2-8351-77E8BB15F58A}" presName="sibSpaceThree" presStyleCnt="0"/>
      <dgm:spPr/>
    </dgm:pt>
    <dgm:pt modelId="{3E6F9F91-C970-4B94-A43F-92AACADBB515}" type="pres">
      <dgm:prSet presAssocID="{2C8C1C49-311D-48E2-8DB3-4270E383DCE8}" presName="vertThree" presStyleCnt="0"/>
      <dgm:spPr/>
    </dgm:pt>
    <dgm:pt modelId="{7C69398D-54B8-4A39-A5C9-580BE8E2D37E}" type="pres">
      <dgm:prSet presAssocID="{2C8C1C49-311D-48E2-8DB3-4270E383DCE8}" presName="txThree" presStyleLbl="node3" presStyleIdx="1" presStyleCnt="5" custLinFactNeighborX="-456" custLinFactNeighborY="-37617">
        <dgm:presLayoutVars>
          <dgm:chPref val="3"/>
        </dgm:presLayoutVars>
      </dgm:prSet>
      <dgm:spPr/>
    </dgm:pt>
    <dgm:pt modelId="{39728F7A-60E5-4F77-B4F8-EAD60E50A63B}" type="pres">
      <dgm:prSet presAssocID="{2C8C1C49-311D-48E2-8DB3-4270E383DCE8}" presName="horzThree" presStyleCnt="0"/>
      <dgm:spPr/>
    </dgm:pt>
    <dgm:pt modelId="{FF066B8E-B106-4F2B-878D-09EF71CD5BAB}" type="pres">
      <dgm:prSet presAssocID="{8B7E31CB-4191-4F29-A006-F7B8F8EB3B28}" presName="sibSpaceTwo" presStyleCnt="0"/>
      <dgm:spPr/>
    </dgm:pt>
    <dgm:pt modelId="{6EF51397-7D03-4433-B380-6F64B511D6E0}" type="pres">
      <dgm:prSet presAssocID="{2D6BA9B3-C594-457D-BD60-0C4E8D278B7D}" presName="vertTwo" presStyleCnt="0"/>
      <dgm:spPr/>
    </dgm:pt>
    <dgm:pt modelId="{E32445EC-54ED-46C4-B5E5-CE41A05D32BB}" type="pres">
      <dgm:prSet presAssocID="{2D6BA9B3-C594-457D-BD60-0C4E8D278B7D}" presName="txTwo" presStyleLbl="node2" presStyleIdx="1" presStyleCnt="4" custLinFactY="-23078" custLinFactNeighborX="0" custLinFactNeighborY="-100000">
        <dgm:presLayoutVars>
          <dgm:chPref val="3"/>
        </dgm:presLayoutVars>
      </dgm:prSet>
      <dgm:spPr/>
    </dgm:pt>
    <dgm:pt modelId="{AAAE69F1-CBEA-4AEF-B391-D03D6CD77816}" type="pres">
      <dgm:prSet presAssocID="{2D6BA9B3-C594-457D-BD60-0C4E8D278B7D}" presName="parTransTwo" presStyleCnt="0"/>
      <dgm:spPr/>
    </dgm:pt>
    <dgm:pt modelId="{0146E664-B06D-41C0-978B-F0A7C771ABD3}" type="pres">
      <dgm:prSet presAssocID="{2D6BA9B3-C594-457D-BD60-0C4E8D278B7D}" presName="horzTwo" presStyleCnt="0"/>
      <dgm:spPr/>
    </dgm:pt>
    <dgm:pt modelId="{166588B1-648C-47FA-BBB7-EAEF7FFE833A}" type="pres">
      <dgm:prSet presAssocID="{FFC12F6B-5799-4682-A25B-9BA43572A8E2}" presName="vertThree" presStyleCnt="0"/>
      <dgm:spPr/>
    </dgm:pt>
    <dgm:pt modelId="{121CEE05-7B50-46F0-B897-C6DFB9612275}" type="pres">
      <dgm:prSet presAssocID="{FFC12F6B-5799-4682-A25B-9BA43572A8E2}" presName="txThree" presStyleLbl="node3" presStyleIdx="2" presStyleCnt="5" custLinFactNeighborX="0" custLinFactNeighborY="-38923">
        <dgm:presLayoutVars>
          <dgm:chPref val="3"/>
        </dgm:presLayoutVars>
      </dgm:prSet>
      <dgm:spPr/>
    </dgm:pt>
    <dgm:pt modelId="{ED308ADA-7CED-459B-9E02-E741E4814D8C}" type="pres">
      <dgm:prSet presAssocID="{FFC12F6B-5799-4682-A25B-9BA43572A8E2}" presName="horzThree" presStyleCnt="0"/>
      <dgm:spPr/>
    </dgm:pt>
    <dgm:pt modelId="{486E1C2C-C7FD-4791-B2C1-D601BBDFA0F1}" type="pres">
      <dgm:prSet presAssocID="{542B9797-466A-40D9-8FA8-AB67E82E71DD}" presName="sibSpaceTwo" presStyleCnt="0"/>
      <dgm:spPr/>
    </dgm:pt>
    <dgm:pt modelId="{7C6EE7ED-F774-4EEB-BC6D-6779FC6386BD}" type="pres">
      <dgm:prSet presAssocID="{641CB388-E67D-4132-A2D2-24A6A595D6B9}" presName="vertTwo" presStyleCnt="0"/>
      <dgm:spPr/>
    </dgm:pt>
    <dgm:pt modelId="{EBC8002B-F364-437A-8EE5-015AC7E86B17}" type="pres">
      <dgm:prSet presAssocID="{641CB388-E67D-4132-A2D2-24A6A595D6B9}" presName="txTwo" presStyleLbl="node2" presStyleIdx="2" presStyleCnt="4" custLinFactY="-22841" custLinFactNeighborX="-311" custLinFactNeighborY="-100000">
        <dgm:presLayoutVars>
          <dgm:chPref val="3"/>
        </dgm:presLayoutVars>
      </dgm:prSet>
      <dgm:spPr/>
    </dgm:pt>
    <dgm:pt modelId="{FD99AB72-D5C0-491F-B0E1-1BCCE0EC67F6}" type="pres">
      <dgm:prSet presAssocID="{641CB388-E67D-4132-A2D2-24A6A595D6B9}" presName="parTransTwo" presStyleCnt="0"/>
      <dgm:spPr/>
    </dgm:pt>
    <dgm:pt modelId="{3DEAF916-DAFC-4B4B-AF95-AFB62339CB10}" type="pres">
      <dgm:prSet presAssocID="{641CB388-E67D-4132-A2D2-24A6A595D6B9}" presName="horzTwo" presStyleCnt="0"/>
      <dgm:spPr/>
    </dgm:pt>
    <dgm:pt modelId="{3A99CF74-FDC7-42C8-949E-9C3EDFC92986}" type="pres">
      <dgm:prSet presAssocID="{BE377081-32C2-4904-B911-C6D48C2E913F}" presName="vertThree" presStyleCnt="0"/>
      <dgm:spPr/>
    </dgm:pt>
    <dgm:pt modelId="{F9C55226-9C1D-470F-B825-FFBE13F16F4F}" type="pres">
      <dgm:prSet presAssocID="{BE377081-32C2-4904-B911-C6D48C2E913F}" presName="txThree" presStyleLbl="node3" presStyleIdx="3" presStyleCnt="5" custLinFactNeighborX="-634" custLinFactNeighborY="-38923">
        <dgm:presLayoutVars>
          <dgm:chPref val="3"/>
        </dgm:presLayoutVars>
      </dgm:prSet>
      <dgm:spPr/>
    </dgm:pt>
    <dgm:pt modelId="{E8051459-1FB9-435D-A4E0-B25555698EC7}" type="pres">
      <dgm:prSet presAssocID="{BE377081-32C2-4904-B911-C6D48C2E913F}" presName="horzThree" presStyleCnt="0"/>
      <dgm:spPr/>
    </dgm:pt>
    <dgm:pt modelId="{1C31AFF2-7F4E-40F6-9618-022B683828C3}" type="pres">
      <dgm:prSet presAssocID="{BEFBAF42-B14B-4AA3-952A-D9BA545B1881}" presName="sibSpaceTwo" presStyleCnt="0"/>
      <dgm:spPr/>
    </dgm:pt>
    <dgm:pt modelId="{180ACD28-9BE1-4A7D-9E65-A6B966769CAB}" type="pres">
      <dgm:prSet presAssocID="{82416512-DDD7-4D87-9E91-3DA93E0AF9CA}" presName="vertTwo" presStyleCnt="0"/>
      <dgm:spPr/>
    </dgm:pt>
    <dgm:pt modelId="{888D2564-63A7-4E2F-9061-80CAB298D475}" type="pres">
      <dgm:prSet presAssocID="{82416512-DDD7-4D87-9E91-3DA93E0AF9CA}" presName="txTwo" presStyleLbl="node2" presStyleIdx="3" presStyleCnt="4" custLinFactY="-23078" custLinFactNeighborX="-3014" custLinFactNeighborY="-100000">
        <dgm:presLayoutVars>
          <dgm:chPref val="3"/>
        </dgm:presLayoutVars>
      </dgm:prSet>
      <dgm:spPr/>
    </dgm:pt>
    <dgm:pt modelId="{39298B5D-14D4-4F48-B758-F2C272177698}" type="pres">
      <dgm:prSet presAssocID="{82416512-DDD7-4D87-9E91-3DA93E0AF9CA}" presName="parTransTwo" presStyleCnt="0"/>
      <dgm:spPr/>
    </dgm:pt>
    <dgm:pt modelId="{CA2BA2B1-C62F-4903-A5FC-28BBE0809C6C}" type="pres">
      <dgm:prSet presAssocID="{82416512-DDD7-4D87-9E91-3DA93E0AF9CA}" presName="horzTwo" presStyleCnt="0"/>
      <dgm:spPr/>
    </dgm:pt>
    <dgm:pt modelId="{437BAC35-C37A-47D3-AAAF-1012676C44A5}" type="pres">
      <dgm:prSet presAssocID="{175537D2-BC5E-4DB0-985F-976CA8637983}" presName="vertThree" presStyleCnt="0"/>
      <dgm:spPr/>
    </dgm:pt>
    <dgm:pt modelId="{AC745E78-2602-4996-87CE-6E91082C10DA}" type="pres">
      <dgm:prSet presAssocID="{175537D2-BC5E-4DB0-985F-976CA8637983}" presName="txThree" presStyleLbl="node3" presStyleIdx="4" presStyleCnt="5" custLinFactNeighborX="-4057" custLinFactNeighborY="-37617">
        <dgm:presLayoutVars>
          <dgm:chPref val="3"/>
        </dgm:presLayoutVars>
      </dgm:prSet>
      <dgm:spPr/>
    </dgm:pt>
    <dgm:pt modelId="{473741E3-4C10-492D-BCCA-C0081F30CE58}" type="pres">
      <dgm:prSet presAssocID="{175537D2-BC5E-4DB0-985F-976CA8637983}" presName="horzThree" presStyleCnt="0"/>
      <dgm:spPr/>
    </dgm:pt>
  </dgm:ptLst>
  <dgm:cxnLst>
    <dgm:cxn modelId="{448A7000-7BDE-4644-9FDA-26953E922CD8}" srcId="{8AF6BA51-F9AB-4CDD-94A9-2675D8AEEDA5}" destId="{F5EA8370-D2A4-46F9-AE9A-7B31C31DAA38}" srcOrd="0" destOrd="0" parTransId="{B1F9D4E4-3DA4-43DA-8C3A-E9FCF58A3B4D}" sibTransId="{8B7E31CB-4191-4F29-A006-F7B8F8EB3B28}"/>
    <dgm:cxn modelId="{25037807-02B0-4C7C-8331-091582C720AA}" srcId="{8AF6BA51-F9AB-4CDD-94A9-2675D8AEEDA5}" destId="{2D6BA9B3-C594-457D-BD60-0C4E8D278B7D}" srcOrd="1" destOrd="0" parTransId="{43C67536-31B9-4D29-9788-E6DCB1595F17}" sibTransId="{542B9797-466A-40D9-8FA8-AB67E82E71DD}"/>
    <dgm:cxn modelId="{7728D01D-D70E-40C9-9CE8-47A029FD4DFA}" srcId="{F5EA8370-D2A4-46F9-AE9A-7B31C31DAA38}" destId="{E1968C4E-80A0-4A06-BED1-B43D56335E24}" srcOrd="0" destOrd="0" parTransId="{9A5DBA63-AB8E-418D-AB65-355AFE2E2EBA}" sibTransId="{7C470736-B15A-44A2-8351-77E8BB15F58A}"/>
    <dgm:cxn modelId="{2FCD2B21-A165-4AF4-A1FA-8F61FBAEA3DC}" type="presOf" srcId="{2D20357A-9961-44CD-9D3C-8968C0AF9107}" destId="{EC90DE83-831F-4B72-8DC9-314F496D722C}" srcOrd="0" destOrd="0" presId="urn:microsoft.com/office/officeart/2005/8/layout/hierarchy4"/>
    <dgm:cxn modelId="{90A1792C-28E3-4EC4-B0CA-88A4D798FA95}" type="presOf" srcId="{BE377081-32C2-4904-B911-C6D48C2E913F}" destId="{F9C55226-9C1D-470F-B825-FFBE13F16F4F}" srcOrd="0" destOrd="0" presId="urn:microsoft.com/office/officeart/2005/8/layout/hierarchy4"/>
    <dgm:cxn modelId="{5B110435-EA83-4B7D-B7D0-C04AC0EFF03F}" type="presOf" srcId="{E1968C4E-80A0-4A06-BED1-B43D56335E24}" destId="{17FAA0AA-9706-4063-ACC3-BA5078C30A33}" srcOrd="0" destOrd="0" presId="urn:microsoft.com/office/officeart/2005/8/layout/hierarchy4"/>
    <dgm:cxn modelId="{8D904A40-87AA-452C-88AE-6E90E745E58E}" type="presOf" srcId="{641CB388-E67D-4132-A2D2-24A6A595D6B9}" destId="{EBC8002B-F364-437A-8EE5-015AC7E86B17}" srcOrd="0" destOrd="0" presId="urn:microsoft.com/office/officeart/2005/8/layout/hierarchy4"/>
    <dgm:cxn modelId="{F2E53945-218A-46C3-8405-1D34E2095FF3}" type="presOf" srcId="{8AF6BA51-F9AB-4CDD-94A9-2675D8AEEDA5}" destId="{B3872386-D6C6-4E51-9B71-AD0BD1CFC5D0}" srcOrd="0" destOrd="0" presId="urn:microsoft.com/office/officeart/2005/8/layout/hierarchy4"/>
    <dgm:cxn modelId="{FA0FBB66-C342-407F-A019-43014FB848EE}" type="presOf" srcId="{175537D2-BC5E-4DB0-985F-976CA8637983}" destId="{AC745E78-2602-4996-87CE-6E91082C10DA}" srcOrd="0" destOrd="0" presId="urn:microsoft.com/office/officeart/2005/8/layout/hierarchy4"/>
    <dgm:cxn modelId="{C59F8C59-2AC6-4B44-B2CD-7F87457166E3}" srcId="{2D20357A-9961-44CD-9D3C-8968C0AF9107}" destId="{8AF6BA51-F9AB-4CDD-94A9-2675D8AEEDA5}" srcOrd="0" destOrd="0" parTransId="{39361B69-EDAE-426B-BB5A-77AC20D8310A}" sibTransId="{11A94556-1AE5-4A81-8CDA-1EBF86F4405B}"/>
    <dgm:cxn modelId="{6082BD92-FD9A-4E65-A8F3-8DB4E2EC2CC7}" type="presOf" srcId="{FFC12F6B-5799-4682-A25B-9BA43572A8E2}" destId="{121CEE05-7B50-46F0-B897-C6DFB9612275}" srcOrd="0" destOrd="0" presId="urn:microsoft.com/office/officeart/2005/8/layout/hierarchy4"/>
    <dgm:cxn modelId="{36BFFF94-1A7A-45E0-AB1B-FC16A1F7B99B}" srcId="{F5EA8370-D2A4-46F9-AE9A-7B31C31DAA38}" destId="{2C8C1C49-311D-48E2-8DB3-4270E383DCE8}" srcOrd="1" destOrd="0" parTransId="{8152A818-A0C6-4D69-AA5C-F504B0EE9627}" sibTransId="{A6B8F591-DC26-4FAC-BC74-5B48B17F60EB}"/>
    <dgm:cxn modelId="{6E20DDA8-BD2D-4F4C-BA87-1CC9066A9B2B}" type="presOf" srcId="{F5EA8370-D2A4-46F9-AE9A-7B31C31DAA38}" destId="{CF764026-5C9E-46C6-BD0B-A97809CB5649}" srcOrd="0" destOrd="0" presId="urn:microsoft.com/office/officeart/2005/8/layout/hierarchy4"/>
    <dgm:cxn modelId="{4B72A5B2-6FD0-4D9F-90A2-1C476082E426}" type="presOf" srcId="{2C8C1C49-311D-48E2-8DB3-4270E383DCE8}" destId="{7C69398D-54B8-4A39-A5C9-580BE8E2D37E}" srcOrd="0" destOrd="0" presId="urn:microsoft.com/office/officeart/2005/8/layout/hierarchy4"/>
    <dgm:cxn modelId="{523FFAB5-4D85-4C6D-BAC6-12B000D02D2D}" srcId="{8AF6BA51-F9AB-4CDD-94A9-2675D8AEEDA5}" destId="{82416512-DDD7-4D87-9E91-3DA93E0AF9CA}" srcOrd="3" destOrd="0" parTransId="{008BE9E9-B40C-47FB-B139-932B30A89D7E}" sibTransId="{07C2E3DB-24D1-417C-9A12-D488F6C5832A}"/>
    <dgm:cxn modelId="{4242ECC8-43E2-4C64-A2B1-FC33EA8F7642}" type="presOf" srcId="{2D6BA9B3-C594-457D-BD60-0C4E8D278B7D}" destId="{E32445EC-54ED-46C4-B5E5-CE41A05D32BB}" srcOrd="0" destOrd="0" presId="urn:microsoft.com/office/officeart/2005/8/layout/hierarchy4"/>
    <dgm:cxn modelId="{25FE93D6-A8A3-4F42-B379-CF83A9C662FD}" type="presOf" srcId="{82416512-DDD7-4D87-9E91-3DA93E0AF9CA}" destId="{888D2564-63A7-4E2F-9061-80CAB298D475}" srcOrd="0" destOrd="0" presId="urn:microsoft.com/office/officeart/2005/8/layout/hierarchy4"/>
    <dgm:cxn modelId="{9E6154DD-AFCC-4204-ABF2-BD339DC86F52}" srcId="{82416512-DDD7-4D87-9E91-3DA93E0AF9CA}" destId="{175537D2-BC5E-4DB0-985F-976CA8637983}" srcOrd="0" destOrd="0" parTransId="{443F6282-F9C7-48F9-863E-4212E6C35904}" sibTransId="{C9CDC2D4-F00C-4816-BF98-D5F5D41C2201}"/>
    <dgm:cxn modelId="{84B00CE4-5856-4409-9AEE-792CFA16F790}" srcId="{641CB388-E67D-4132-A2D2-24A6A595D6B9}" destId="{BE377081-32C2-4904-B911-C6D48C2E913F}" srcOrd="0" destOrd="0" parTransId="{6AE4E49D-2A32-4A72-89B6-D598098A2001}" sibTransId="{AB9A3B48-78D2-4616-9961-898960F28802}"/>
    <dgm:cxn modelId="{97FD32EE-2D31-4942-BF62-168722FA468E}" srcId="{8AF6BA51-F9AB-4CDD-94A9-2675D8AEEDA5}" destId="{641CB388-E67D-4132-A2D2-24A6A595D6B9}" srcOrd="2" destOrd="0" parTransId="{01DFF4EE-AC06-485E-AD33-264C1B1C9DC0}" sibTransId="{BEFBAF42-B14B-4AA3-952A-D9BA545B1881}"/>
    <dgm:cxn modelId="{91384AF6-CC2B-45A1-B323-C8964B3CE75C}" srcId="{2D6BA9B3-C594-457D-BD60-0C4E8D278B7D}" destId="{FFC12F6B-5799-4682-A25B-9BA43572A8E2}" srcOrd="0" destOrd="0" parTransId="{4DCEBB7D-90B0-4674-939D-96940BCC421D}" sibTransId="{84FB9B57-9633-4E2D-9BB5-015CA32A9A0A}"/>
    <dgm:cxn modelId="{D9B88EFB-7DEC-4822-ADE9-0A652CF45ED3}" type="presParOf" srcId="{EC90DE83-831F-4B72-8DC9-314F496D722C}" destId="{6798E6B8-881A-44FD-A13B-06FB370C3977}" srcOrd="0" destOrd="0" presId="urn:microsoft.com/office/officeart/2005/8/layout/hierarchy4"/>
    <dgm:cxn modelId="{D0C5B24B-43B8-48F2-A84F-FB1C6065B532}" type="presParOf" srcId="{6798E6B8-881A-44FD-A13B-06FB370C3977}" destId="{B3872386-D6C6-4E51-9B71-AD0BD1CFC5D0}" srcOrd="0" destOrd="0" presId="urn:microsoft.com/office/officeart/2005/8/layout/hierarchy4"/>
    <dgm:cxn modelId="{6A7E87C5-9C31-4BC2-923C-2A67FE27B942}" type="presParOf" srcId="{6798E6B8-881A-44FD-A13B-06FB370C3977}" destId="{0A682317-4284-41C7-90B1-D4F305F4D572}" srcOrd="1" destOrd="0" presId="urn:microsoft.com/office/officeart/2005/8/layout/hierarchy4"/>
    <dgm:cxn modelId="{DA582944-12B8-42E4-85D1-2AD2F4F29EE0}" type="presParOf" srcId="{6798E6B8-881A-44FD-A13B-06FB370C3977}" destId="{76237429-1114-40E1-8B47-F0EC0E0C8607}" srcOrd="2" destOrd="0" presId="urn:microsoft.com/office/officeart/2005/8/layout/hierarchy4"/>
    <dgm:cxn modelId="{BA1D15C6-D39F-40F7-A2B0-8671E1F052B6}" type="presParOf" srcId="{76237429-1114-40E1-8B47-F0EC0E0C8607}" destId="{E12DE935-728A-4B1B-8457-EEC8D12A68F0}" srcOrd="0" destOrd="0" presId="urn:microsoft.com/office/officeart/2005/8/layout/hierarchy4"/>
    <dgm:cxn modelId="{E29DE49F-BF5E-4A53-83AF-D4894C4A657F}" type="presParOf" srcId="{E12DE935-728A-4B1B-8457-EEC8D12A68F0}" destId="{CF764026-5C9E-46C6-BD0B-A97809CB5649}" srcOrd="0" destOrd="0" presId="urn:microsoft.com/office/officeart/2005/8/layout/hierarchy4"/>
    <dgm:cxn modelId="{98852C4B-C777-438D-9C3D-EA82A90D5F32}" type="presParOf" srcId="{E12DE935-728A-4B1B-8457-EEC8D12A68F0}" destId="{7B63A509-9E4E-4D5A-8A30-3EB83F05AD4A}" srcOrd="1" destOrd="0" presId="urn:microsoft.com/office/officeart/2005/8/layout/hierarchy4"/>
    <dgm:cxn modelId="{9A3371F2-3FD6-4F4A-A676-279DF1AE8D04}" type="presParOf" srcId="{E12DE935-728A-4B1B-8457-EEC8D12A68F0}" destId="{BAB4F8FA-A9ED-4D61-A535-FF5940258F26}" srcOrd="2" destOrd="0" presId="urn:microsoft.com/office/officeart/2005/8/layout/hierarchy4"/>
    <dgm:cxn modelId="{004776EE-DFCB-4B64-B501-9B8D0D224C92}" type="presParOf" srcId="{BAB4F8FA-A9ED-4D61-A535-FF5940258F26}" destId="{08ECD8E5-FF69-4ABB-B6C2-72D9CFB71412}" srcOrd="0" destOrd="0" presId="urn:microsoft.com/office/officeart/2005/8/layout/hierarchy4"/>
    <dgm:cxn modelId="{DA2012BF-6B39-4A04-B84C-C515BC2C9A7E}" type="presParOf" srcId="{08ECD8E5-FF69-4ABB-B6C2-72D9CFB71412}" destId="{17FAA0AA-9706-4063-ACC3-BA5078C30A33}" srcOrd="0" destOrd="0" presId="urn:microsoft.com/office/officeart/2005/8/layout/hierarchy4"/>
    <dgm:cxn modelId="{A94CF84D-2DDA-425B-8DDF-EB101271A242}" type="presParOf" srcId="{08ECD8E5-FF69-4ABB-B6C2-72D9CFB71412}" destId="{E28ADAAA-EB33-4471-9868-9E6F80D75D2B}" srcOrd="1" destOrd="0" presId="urn:microsoft.com/office/officeart/2005/8/layout/hierarchy4"/>
    <dgm:cxn modelId="{95A37694-F711-40CE-81D9-74943FD3941A}" type="presParOf" srcId="{BAB4F8FA-A9ED-4D61-A535-FF5940258F26}" destId="{D75993DE-3ECB-498C-A41B-C4EDABAA24C2}" srcOrd="1" destOrd="0" presId="urn:microsoft.com/office/officeart/2005/8/layout/hierarchy4"/>
    <dgm:cxn modelId="{FAA80527-1DFF-4BB5-8C8D-D57FC9CB5DC1}" type="presParOf" srcId="{BAB4F8FA-A9ED-4D61-A535-FF5940258F26}" destId="{3E6F9F91-C970-4B94-A43F-92AACADBB515}" srcOrd="2" destOrd="0" presId="urn:microsoft.com/office/officeart/2005/8/layout/hierarchy4"/>
    <dgm:cxn modelId="{2E35E94E-53B6-4F4B-B759-765B7B90C9F4}" type="presParOf" srcId="{3E6F9F91-C970-4B94-A43F-92AACADBB515}" destId="{7C69398D-54B8-4A39-A5C9-580BE8E2D37E}" srcOrd="0" destOrd="0" presId="urn:microsoft.com/office/officeart/2005/8/layout/hierarchy4"/>
    <dgm:cxn modelId="{063CA714-F92E-41CD-B8F3-723F21A977D4}" type="presParOf" srcId="{3E6F9F91-C970-4B94-A43F-92AACADBB515}" destId="{39728F7A-60E5-4F77-B4F8-EAD60E50A63B}" srcOrd="1" destOrd="0" presId="urn:microsoft.com/office/officeart/2005/8/layout/hierarchy4"/>
    <dgm:cxn modelId="{F1C730A5-371A-41AA-A774-14CC10E0F446}" type="presParOf" srcId="{76237429-1114-40E1-8B47-F0EC0E0C8607}" destId="{FF066B8E-B106-4F2B-878D-09EF71CD5BAB}" srcOrd="1" destOrd="0" presId="urn:microsoft.com/office/officeart/2005/8/layout/hierarchy4"/>
    <dgm:cxn modelId="{62B9BB29-A1D9-4F6D-8127-C935E0C83052}" type="presParOf" srcId="{76237429-1114-40E1-8B47-F0EC0E0C8607}" destId="{6EF51397-7D03-4433-B380-6F64B511D6E0}" srcOrd="2" destOrd="0" presId="urn:microsoft.com/office/officeart/2005/8/layout/hierarchy4"/>
    <dgm:cxn modelId="{CC604876-FC61-4410-BBA6-E10E0B58C947}" type="presParOf" srcId="{6EF51397-7D03-4433-B380-6F64B511D6E0}" destId="{E32445EC-54ED-46C4-B5E5-CE41A05D32BB}" srcOrd="0" destOrd="0" presId="urn:microsoft.com/office/officeart/2005/8/layout/hierarchy4"/>
    <dgm:cxn modelId="{A788669D-047C-46E9-A21B-ACF182EDD75A}" type="presParOf" srcId="{6EF51397-7D03-4433-B380-6F64B511D6E0}" destId="{AAAE69F1-CBEA-4AEF-B391-D03D6CD77816}" srcOrd="1" destOrd="0" presId="urn:microsoft.com/office/officeart/2005/8/layout/hierarchy4"/>
    <dgm:cxn modelId="{B3CC868D-AE85-49FD-873A-2A3709C31FA1}" type="presParOf" srcId="{6EF51397-7D03-4433-B380-6F64B511D6E0}" destId="{0146E664-B06D-41C0-978B-F0A7C771ABD3}" srcOrd="2" destOrd="0" presId="urn:microsoft.com/office/officeart/2005/8/layout/hierarchy4"/>
    <dgm:cxn modelId="{D89A3C71-2B11-441F-9C73-BAD69987D459}" type="presParOf" srcId="{0146E664-B06D-41C0-978B-F0A7C771ABD3}" destId="{166588B1-648C-47FA-BBB7-EAEF7FFE833A}" srcOrd="0" destOrd="0" presId="urn:microsoft.com/office/officeart/2005/8/layout/hierarchy4"/>
    <dgm:cxn modelId="{78BE2075-4DF3-470B-8E7B-AB83A387C1FA}" type="presParOf" srcId="{166588B1-648C-47FA-BBB7-EAEF7FFE833A}" destId="{121CEE05-7B50-46F0-B897-C6DFB9612275}" srcOrd="0" destOrd="0" presId="urn:microsoft.com/office/officeart/2005/8/layout/hierarchy4"/>
    <dgm:cxn modelId="{9E6DD378-A922-473D-8B9B-8A10A318CE9F}" type="presParOf" srcId="{166588B1-648C-47FA-BBB7-EAEF7FFE833A}" destId="{ED308ADA-7CED-459B-9E02-E741E4814D8C}" srcOrd="1" destOrd="0" presId="urn:microsoft.com/office/officeart/2005/8/layout/hierarchy4"/>
    <dgm:cxn modelId="{67DE0C29-49A2-49C0-A5C3-4FC4D341A0CD}" type="presParOf" srcId="{76237429-1114-40E1-8B47-F0EC0E0C8607}" destId="{486E1C2C-C7FD-4791-B2C1-D601BBDFA0F1}" srcOrd="3" destOrd="0" presId="urn:microsoft.com/office/officeart/2005/8/layout/hierarchy4"/>
    <dgm:cxn modelId="{B0F6AE5C-D34B-41DF-874A-707B5CD9A072}" type="presParOf" srcId="{76237429-1114-40E1-8B47-F0EC0E0C8607}" destId="{7C6EE7ED-F774-4EEB-BC6D-6779FC6386BD}" srcOrd="4" destOrd="0" presId="urn:microsoft.com/office/officeart/2005/8/layout/hierarchy4"/>
    <dgm:cxn modelId="{28CC2961-8C3A-4102-B218-1BDF0D83B8CC}" type="presParOf" srcId="{7C6EE7ED-F774-4EEB-BC6D-6779FC6386BD}" destId="{EBC8002B-F364-437A-8EE5-015AC7E86B17}" srcOrd="0" destOrd="0" presId="urn:microsoft.com/office/officeart/2005/8/layout/hierarchy4"/>
    <dgm:cxn modelId="{3ECAAE77-2D5F-41BA-B1C5-3D3F0977CE33}" type="presParOf" srcId="{7C6EE7ED-F774-4EEB-BC6D-6779FC6386BD}" destId="{FD99AB72-D5C0-491F-B0E1-1BCCE0EC67F6}" srcOrd="1" destOrd="0" presId="urn:microsoft.com/office/officeart/2005/8/layout/hierarchy4"/>
    <dgm:cxn modelId="{92F3DB09-5173-4A82-84BE-C63D6B172B39}" type="presParOf" srcId="{7C6EE7ED-F774-4EEB-BC6D-6779FC6386BD}" destId="{3DEAF916-DAFC-4B4B-AF95-AFB62339CB10}" srcOrd="2" destOrd="0" presId="urn:microsoft.com/office/officeart/2005/8/layout/hierarchy4"/>
    <dgm:cxn modelId="{2441C05F-AB0A-48DB-BC4A-5EC1505E8CEB}" type="presParOf" srcId="{3DEAF916-DAFC-4B4B-AF95-AFB62339CB10}" destId="{3A99CF74-FDC7-42C8-949E-9C3EDFC92986}" srcOrd="0" destOrd="0" presId="urn:microsoft.com/office/officeart/2005/8/layout/hierarchy4"/>
    <dgm:cxn modelId="{107BD12C-BCEC-41D5-93FE-2274E470EADE}" type="presParOf" srcId="{3A99CF74-FDC7-42C8-949E-9C3EDFC92986}" destId="{F9C55226-9C1D-470F-B825-FFBE13F16F4F}" srcOrd="0" destOrd="0" presId="urn:microsoft.com/office/officeart/2005/8/layout/hierarchy4"/>
    <dgm:cxn modelId="{F03682A1-F7D0-4366-8C76-513BC3BD0CB3}" type="presParOf" srcId="{3A99CF74-FDC7-42C8-949E-9C3EDFC92986}" destId="{E8051459-1FB9-435D-A4E0-B25555698EC7}" srcOrd="1" destOrd="0" presId="urn:microsoft.com/office/officeart/2005/8/layout/hierarchy4"/>
    <dgm:cxn modelId="{6B30A73E-2A9C-4228-ACA8-B841B266B85F}" type="presParOf" srcId="{76237429-1114-40E1-8B47-F0EC0E0C8607}" destId="{1C31AFF2-7F4E-40F6-9618-022B683828C3}" srcOrd="5" destOrd="0" presId="urn:microsoft.com/office/officeart/2005/8/layout/hierarchy4"/>
    <dgm:cxn modelId="{B90B41A9-13E7-4580-8815-E7D8116C89F6}" type="presParOf" srcId="{76237429-1114-40E1-8B47-F0EC0E0C8607}" destId="{180ACD28-9BE1-4A7D-9E65-A6B966769CAB}" srcOrd="6" destOrd="0" presId="urn:microsoft.com/office/officeart/2005/8/layout/hierarchy4"/>
    <dgm:cxn modelId="{ADA5D99C-FD59-4C66-B544-48A1E89502A2}" type="presParOf" srcId="{180ACD28-9BE1-4A7D-9E65-A6B966769CAB}" destId="{888D2564-63A7-4E2F-9061-80CAB298D475}" srcOrd="0" destOrd="0" presId="urn:microsoft.com/office/officeart/2005/8/layout/hierarchy4"/>
    <dgm:cxn modelId="{E693CEA9-5F2B-4805-8641-DCDC76ECA4AE}" type="presParOf" srcId="{180ACD28-9BE1-4A7D-9E65-A6B966769CAB}" destId="{39298B5D-14D4-4F48-B758-F2C272177698}" srcOrd="1" destOrd="0" presId="urn:microsoft.com/office/officeart/2005/8/layout/hierarchy4"/>
    <dgm:cxn modelId="{A551A331-0E4B-42A1-B604-817E866920C4}" type="presParOf" srcId="{180ACD28-9BE1-4A7D-9E65-A6B966769CAB}" destId="{CA2BA2B1-C62F-4903-A5FC-28BBE0809C6C}" srcOrd="2" destOrd="0" presId="urn:microsoft.com/office/officeart/2005/8/layout/hierarchy4"/>
    <dgm:cxn modelId="{6BFC5680-7FD1-42D6-BA91-E5DF60DBDAAE}" type="presParOf" srcId="{CA2BA2B1-C62F-4903-A5FC-28BBE0809C6C}" destId="{437BAC35-C37A-47D3-AAAF-1012676C44A5}" srcOrd="0" destOrd="0" presId="urn:microsoft.com/office/officeart/2005/8/layout/hierarchy4"/>
    <dgm:cxn modelId="{50420B0C-492D-4BA6-94D9-D51BB1E5F699}" type="presParOf" srcId="{437BAC35-C37A-47D3-AAAF-1012676C44A5}" destId="{AC745E78-2602-4996-87CE-6E91082C10DA}" srcOrd="0" destOrd="0" presId="urn:microsoft.com/office/officeart/2005/8/layout/hierarchy4"/>
    <dgm:cxn modelId="{14D5FF88-9C15-48AE-96D4-0FE7D9BFCB74}" type="presParOf" srcId="{437BAC35-C37A-47D3-AAAF-1012676C44A5}" destId="{473741E3-4C10-492D-BCCA-C0081F30CE5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4F083-E537-40FC-9E8E-30C8021AE0A3}"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et-EE"/>
        </a:p>
      </dgm:t>
    </dgm:pt>
    <dgm:pt modelId="{A6D2A22E-A2CC-4FB4-ABFA-20E1DA0A39A4}">
      <dgm:prSet phldrT="[Text]"/>
      <dgm:spPr/>
      <dgm:t>
        <a:bodyPr/>
        <a:lstStyle/>
        <a:p>
          <a:r>
            <a:rPr lang="et-EE"/>
            <a:t>Välja on arendatud kaasaegne keskkond elanike kaasamiseks KOV otsustusprotsessidesse (nt kaasav eelarve, külavanema valimised) </a:t>
          </a:r>
        </a:p>
      </dgm:t>
    </dgm:pt>
    <dgm:pt modelId="{ACEEE862-EE43-480B-B8B0-1918B8370BB3}" type="parTrans" cxnId="{30C88404-457D-4697-8764-5AE3E4B2EBCD}">
      <dgm:prSet/>
      <dgm:spPr/>
      <dgm:t>
        <a:bodyPr/>
        <a:lstStyle/>
        <a:p>
          <a:endParaRPr lang="et-EE"/>
        </a:p>
      </dgm:t>
    </dgm:pt>
    <dgm:pt modelId="{D3B7D04F-34EC-43B9-8030-299D28A06F74}" type="sibTrans" cxnId="{30C88404-457D-4697-8764-5AE3E4B2EBCD}">
      <dgm:prSet/>
      <dgm:spPr/>
      <dgm:t>
        <a:bodyPr/>
        <a:lstStyle/>
        <a:p>
          <a:endParaRPr lang="et-EE"/>
        </a:p>
      </dgm:t>
    </dgm:pt>
    <dgm:pt modelId="{560EF553-8032-49AD-BFA0-02504F0DDD9D}">
      <dgm:prSet phldrT="[Text]" custT="1"/>
      <dgm:spPr/>
      <dgm:t>
        <a:bodyPr anchor="ctr"/>
        <a:lstStyle/>
        <a:p>
          <a:r>
            <a:rPr lang="et-EE" sz="1600" i="1" dirty="0"/>
            <a:t>aastaks 2029 vähemalt 90% </a:t>
          </a:r>
          <a:r>
            <a:rPr lang="et-EE" sz="1600" i="1" dirty="0" err="1"/>
            <a:t>KOVidest</a:t>
          </a:r>
          <a:r>
            <a:rPr lang="et-EE" sz="1600" i="1" dirty="0"/>
            <a:t>, kes kaasava eelarve </a:t>
          </a:r>
          <a:r>
            <a:rPr lang="et-EE" sz="1600" i="1"/>
            <a:t>hääletusi korraldavad, </a:t>
          </a:r>
          <a:r>
            <a:rPr lang="et-EE" sz="1600" i="1" dirty="0"/>
            <a:t>viib kaasava eelarve hääletamist läbi uues keskkonnas</a:t>
          </a:r>
        </a:p>
      </dgm:t>
    </dgm:pt>
    <dgm:pt modelId="{6EFA33EC-DA8D-4DCD-A116-7B190601DA70}" type="parTrans" cxnId="{F5ACCFB8-D2AA-427F-BD56-41E5046C52AF}">
      <dgm:prSet/>
      <dgm:spPr/>
      <dgm:t>
        <a:bodyPr/>
        <a:lstStyle/>
        <a:p>
          <a:endParaRPr lang="et-EE"/>
        </a:p>
      </dgm:t>
    </dgm:pt>
    <dgm:pt modelId="{42EC64EC-010E-42FD-AE8A-0C87799FC735}" type="sibTrans" cxnId="{F5ACCFB8-D2AA-427F-BD56-41E5046C52AF}">
      <dgm:prSet/>
      <dgm:spPr/>
      <dgm:t>
        <a:bodyPr/>
        <a:lstStyle/>
        <a:p>
          <a:endParaRPr lang="et-EE"/>
        </a:p>
      </dgm:t>
    </dgm:pt>
    <dgm:pt modelId="{3F33F353-C90B-4078-974B-8C55768798B2}">
      <dgm:prSet phldrT="[Text]"/>
      <dgm:spPr/>
      <dgm:t>
        <a:bodyPr/>
        <a:lstStyle/>
        <a:p>
          <a:r>
            <a:rPr lang="et-EE" err="1"/>
            <a:t>KOVide</a:t>
          </a:r>
          <a:r>
            <a:rPr lang="et-EE"/>
            <a:t> pakutavad teenused on riigi teenustega ühtses kasutajateekonnas lähtuvalt inimese/ettevõtte vajadustest </a:t>
          </a:r>
        </a:p>
      </dgm:t>
    </dgm:pt>
    <dgm:pt modelId="{1768610C-E17D-4D3D-9C1C-BEEC35AD2AA6}" type="parTrans" cxnId="{A64ED703-7BBD-4AC2-ACE1-F20064470189}">
      <dgm:prSet/>
      <dgm:spPr/>
      <dgm:t>
        <a:bodyPr/>
        <a:lstStyle/>
        <a:p>
          <a:endParaRPr lang="et-EE"/>
        </a:p>
      </dgm:t>
    </dgm:pt>
    <dgm:pt modelId="{24F1E5FF-5132-4C53-8FF7-C88C1B36E6DF}" type="sibTrans" cxnId="{A64ED703-7BBD-4AC2-ACE1-F20064470189}">
      <dgm:prSet/>
      <dgm:spPr/>
      <dgm:t>
        <a:bodyPr/>
        <a:lstStyle/>
        <a:p>
          <a:endParaRPr lang="et-EE"/>
        </a:p>
      </dgm:t>
    </dgm:pt>
    <dgm:pt modelId="{EC0BC8B1-6D9B-4A7C-A3F9-32889DDC790A}">
      <dgm:prSet phldrT="[Text]" custT="1"/>
      <dgm:spPr/>
      <dgm:t>
        <a:bodyPr anchor="ctr"/>
        <a:lstStyle/>
        <a:p>
          <a:r>
            <a:rPr lang="et-EE" sz="1600" i="1"/>
            <a:t>aastaks 2029 vähemalt 5 teenust</a:t>
          </a:r>
        </a:p>
      </dgm:t>
    </dgm:pt>
    <dgm:pt modelId="{621C7D38-5E1E-4913-9CAC-279E8C63F06C}" type="parTrans" cxnId="{DFF6AFAB-87C6-4B73-9ABB-70BBC1089411}">
      <dgm:prSet/>
      <dgm:spPr/>
      <dgm:t>
        <a:bodyPr/>
        <a:lstStyle/>
        <a:p>
          <a:endParaRPr lang="et-EE"/>
        </a:p>
      </dgm:t>
    </dgm:pt>
    <dgm:pt modelId="{BD6813CC-E668-493D-866F-C1D0531DD250}" type="sibTrans" cxnId="{DFF6AFAB-87C6-4B73-9ABB-70BBC1089411}">
      <dgm:prSet/>
      <dgm:spPr/>
      <dgm:t>
        <a:bodyPr/>
        <a:lstStyle/>
        <a:p>
          <a:endParaRPr lang="et-EE"/>
        </a:p>
      </dgm:t>
    </dgm:pt>
    <dgm:pt modelId="{FDC139A2-3A46-45E3-8ED1-064B45E440D5}">
      <dgm:prSet phldrT="[Text]"/>
      <dgm:spPr/>
      <dgm:t>
        <a:bodyPr/>
        <a:lstStyle/>
        <a:p>
          <a:r>
            <a:rPr lang="et-EE"/>
            <a:t>KOV avalike (e)-teenustega rahulolu tõus </a:t>
          </a:r>
        </a:p>
      </dgm:t>
    </dgm:pt>
    <dgm:pt modelId="{93DCCB9F-A244-465C-954F-DC58DD6699F4}" type="parTrans" cxnId="{1AA19DED-14D3-4401-A342-89FC0DA339D5}">
      <dgm:prSet/>
      <dgm:spPr/>
      <dgm:t>
        <a:bodyPr/>
        <a:lstStyle/>
        <a:p>
          <a:endParaRPr lang="et-EE"/>
        </a:p>
      </dgm:t>
    </dgm:pt>
    <dgm:pt modelId="{28E08579-67C5-4E81-A020-8EAD4C5B01E4}" type="sibTrans" cxnId="{1AA19DED-14D3-4401-A342-89FC0DA339D5}">
      <dgm:prSet/>
      <dgm:spPr/>
      <dgm:t>
        <a:bodyPr/>
        <a:lstStyle/>
        <a:p>
          <a:endParaRPr lang="et-EE"/>
        </a:p>
      </dgm:t>
    </dgm:pt>
    <dgm:pt modelId="{0FCDEB17-76B1-48C2-8514-2E2D03FA08E2}">
      <dgm:prSet phldrT="[Text]"/>
      <dgm:spPr/>
      <dgm:t>
        <a:bodyPr/>
        <a:lstStyle/>
        <a:p>
          <a:r>
            <a:rPr lang="et-EE" err="1">
              <a:solidFill>
                <a:schemeClr val="bg1"/>
              </a:solidFill>
              <a:effectLst/>
              <a:latin typeface="+mn-lt"/>
              <a:ea typeface="Calibri" panose="020F0502020204030204" pitchFamily="34" charset="0"/>
              <a:cs typeface="Times New Roman" panose="02020603050405020304" pitchFamily="18" charset="0"/>
            </a:rPr>
            <a:t>KOVid</a:t>
          </a:r>
          <a:r>
            <a:rPr lang="et-EE">
              <a:solidFill>
                <a:schemeClr val="bg1"/>
              </a:solidFill>
              <a:effectLst/>
              <a:latin typeface="+mn-lt"/>
              <a:ea typeface="Calibri" panose="020F0502020204030204" pitchFamily="34" charset="0"/>
              <a:cs typeface="Times New Roman" panose="02020603050405020304" pitchFamily="18" charset="0"/>
            </a:rPr>
            <a:t> mõistavad paremini infoturbe ja E-ITS olemust ja vajalikkust</a:t>
          </a:r>
          <a:endParaRPr lang="et-EE">
            <a:solidFill>
              <a:schemeClr val="bg1"/>
            </a:solidFill>
          </a:endParaRPr>
        </a:p>
      </dgm:t>
    </dgm:pt>
    <dgm:pt modelId="{CB6DE876-36E0-4AC8-9BC9-19890306007E}" type="parTrans" cxnId="{408C3511-3011-4C8D-BE2A-A18A814CFAD3}">
      <dgm:prSet/>
      <dgm:spPr/>
      <dgm:t>
        <a:bodyPr/>
        <a:lstStyle/>
        <a:p>
          <a:endParaRPr lang="et-EE"/>
        </a:p>
      </dgm:t>
    </dgm:pt>
    <dgm:pt modelId="{9DA9F1E2-3E27-426B-8517-42FD5CFAAAE7}" type="sibTrans" cxnId="{408C3511-3011-4C8D-BE2A-A18A814CFAD3}">
      <dgm:prSet/>
      <dgm:spPr/>
      <dgm:t>
        <a:bodyPr/>
        <a:lstStyle/>
        <a:p>
          <a:endParaRPr lang="et-EE"/>
        </a:p>
      </dgm:t>
    </dgm:pt>
    <dgm:pt modelId="{4059712A-8224-426D-BAA9-971B0C070D28}">
      <dgm:prSet/>
      <dgm:spPr/>
      <dgm:t>
        <a:bodyPr/>
        <a:lstStyle/>
        <a:p>
          <a:r>
            <a:rPr lang="et-EE"/>
            <a:t>KOV proaktiivsete teenuste hulk </a:t>
          </a:r>
        </a:p>
      </dgm:t>
    </dgm:pt>
    <dgm:pt modelId="{B2024632-7AB3-464F-9C71-7D19E7429E01}" type="parTrans" cxnId="{D748706C-D95B-4A83-89DE-91E3B368086B}">
      <dgm:prSet/>
      <dgm:spPr/>
      <dgm:t>
        <a:bodyPr/>
        <a:lstStyle/>
        <a:p>
          <a:endParaRPr lang="et-EE"/>
        </a:p>
      </dgm:t>
    </dgm:pt>
    <dgm:pt modelId="{3BAB5046-2B0E-4658-99F8-1CB9C8F43D32}" type="sibTrans" cxnId="{D748706C-D95B-4A83-89DE-91E3B368086B}">
      <dgm:prSet/>
      <dgm:spPr/>
      <dgm:t>
        <a:bodyPr/>
        <a:lstStyle/>
        <a:p>
          <a:endParaRPr lang="et-EE"/>
        </a:p>
      </dgm:t>
    </dgm:pt>
    <dgm:pt modelId="{0F21208A-87B4-4AEB-AB0B-8E9515691EC1}">
      <dgm:prSet custT="1"/>
      <dgm:spPr/>
      <dgm:t>
        <a:bodyPr anchor="ctr"/>
        <a:lstStyle/>
        <a:p>
          <a:r>
            <a:rPr lang="et-EE" sz="1600" i="1"/>
            <a:t>algtase ja sihtase täpsustub KOV teenuste kaardistuse käigus</a:t>
          </a:r>
        </a:p>
      </dgm:t>
    </dgm:pt>
    <dgm:pt modelId="{4F103EFA-6BC0-474D-B118-5CC9FEA1E424}" type="parTrans" cxnId="{AF6FC003-7935-4200-B30C-4C77D4DFD2D0}">
      <dgm:prSet/>
      <dgm:spPr/>
      <dgm:t>
        <a:bodyPr/>
        <a:lstStyle/>
        <a:p>
          <a:endParaRPr lang="et-EE"/>
        </a:p>
      </dgm:t>
    </dgm:pt>
    <dgm:pt modelId="{DF72BA05-3E18-4D40-95EB-932FDA4C71A7}" type="sibTrans" cxnId="{AF6FC003-7935-4200-B30C-4C77D4DFD2D0}">
      <dgm:prSet/>
      <dgm:spPr/>
      <dgm:t>
        <a:bodyPr/>
        <a:lstStyle/>
        <a:p>
          <a:endParaRPr lang="et-EE"/>
        </a:p>
      </dgm:t>
    </dgm:pt>
    <dgm:pt modelId="{5C52497E-47AA-44F0-8EBC-966252E63648}">
      <dgm:prSet custT="1"/>
      <dgm:spPr/>
      <dgm:t>
        <a:bodyPr anchor="ctr"/>
        <a:lstStyle/>
        <a:p>
          <a:r>
            <a:rPr lang="et-EE" sz="1600" i="1"/>
            <a:t>aastaks 2029 on rahulolu vähemalt 90%</a:t>
          </a:r>
        </a:p>
      </dgm:t>
    </dgm:pt>
    <dgm:pt modelId="{3DAA760A-04F9-48DA-8071-E6ABBF3E8F9A}" type="parTrans" cxnId="{2E3506E9-79A4-4946-A1A1-5358A2BE4F7B}">
      <dgm:prSet/>
      <dgm:spPr/>
      <dgm:t>
        <a:bodyPr/>
        <a:lstStyle/>
        <a:p>
          <a:endParaRPr lang="et-EE"/>
        </a:p>
      </dgm:t>
    </dgm:pt>
    <dgm:pt modelId="{BF03A012-A8D4-4919-935D-40CCC532697B}" type="sibTrans" cxnId="{2E3506E9-79A4-4946-A1A1-5358A2BE4F7B}">
      <dgm:prSet/>
      <dgm:spPr/>
      <dgm:t>
        <a:bodyPr/>
        <a:lstStyle/>
        <a:p>
          <a:endParaRPr lang="et-EE"/>
        </a:p>
      </dgm:t>
    </dgm:pt>
    <dgm:pt modelId="{F49E1B89-5C88-48BE-9991-E2C315EE1387}">
      <dgm:prSet custT="1"/>
      <dgm:spPr/>
      <dgm:t>
        <a:bodyPr anchor="ctr"/>
        <a:lstStyle/>
        <a:p>
          <a:r>
            <a:rPr lang="et-EE" sz="1600" i="1"/>
            <a:t>mõõdik täpsustamisel</a:t>
          </a:r>
        </a:p>
      </dgm:t>
    </dgm:pt>
    <dgm:pt modelId="{5A24521D-8F03-4FCF-96E2-27E242C1D0BE}" type="parTrans" cxnId="{524444D6-7EA6-4E1A-B4E9-D3C34AE20A34}">
      <dgm:prSet/>
      <dgm:spPr/>
      <dgm:t>
        <a:bodyPr/>
        <a:lstStyle/>
        <a:p>
          <a:endParaRPr lang="et-EE"/>
        </a:p>
      </dgm:t>
    </dgm:pt>
    <dgm:pt modelId="{DB0807A7-A5D7-4CB8-8152-EF8F31891DC2}" type="sibTrans" cxnId="{524444D6-7EA6-4E1A-B4E9-D3C34AE20A34}">
      <dgm:prSet/>
      <dgm:spPr/>
      <dgm:t>
        <a:bodyPr/>
        <a:lstStyle/>
        <a:p>
          <a:endParaRPr lang="et-EE"/>
        </a:p>
      </dgm:t>
    </dgm:pt>
    <dgm:pt modelId="{9CE05DC3-8359-45C1-B018-B835F97F8585}">
      <dgm:prSet phldrT="[Text]"/>
      <dgm:spPr/>
      <dgm:t>
        <a:bodyPr/>
        <a:lstStyle/>
        <a:p>
          <a:r>
            <a:rPr lang="et-EE"/>
            <a:t>Omavalitsuste pakutavad avalikud teenused on juhitud ja hallatud lähtudes lõppkasutajast ehk KOV elanikust</a:t>
          </a:r>
        </a:p>
      </dgm:t>
    </dgm:pt>
    <dgm:pt modelId="{3C3A78D7-ACBA-4637-BC28-748A4D7F2C6A}" type="parTrans" cxnId="{9CB8DFE9-0389-4F47-9AA7-1C213CE7DBE8}">
      <dgm:prSet/>
      <dgm:spPr/>
      <dgm:t>
        <a:bodyPr/>
        <a:lstStyle/>
        <a:p>
          <a:endParaRPr lang="et-EE"/>
        </a:p>
      </dgm:t>
    </dgm:pt>
    <dgm:pt modelId="{91AE044A-8B38-49C5-BC1A-0A558F7031D7}" type="sibTrans" cxnId="{9CB8DFE9-0389-4F47-9AA7-1C213CE7DBE8}">
      <dgm:prSet/>
      <dgm:spPr/>
      <dgm:t>
        <a:bodyPr/>
        <a:lstStyle/>
        <a:p>
          <a:endParaRPr lang="et-EE"/>
        </a:p>
      </dgm:t>
    </dgm:pt>
    <dgm:pt modelId="{1F141BBA-6893-49CA-A79C-A0BC05189941}">
      <dgm:prSet custT="1"/>
      <dgm:spPr/>
      <dgm:t>
        <a:bodyPr anchor="ctr"/>
        <a:lstStyle/>
        <a:p>
          <a:r>
            <a:rPr lang="et-EE" sz="1600" i="1"/>
            <a:t>mõõdik täpsustamisel</a:t>
          </a:r>
          <a:endParaRPr lang="et-EE" sz="1600"/>
        </a:p>
      </dgm:t>
    </dgm:pt>
    <dgm:pt modelId="{6ADB4235-DAC4-4638-8030-2A38B802FD79}" type="parTrans" cxnId="{F4520113-A254-46C0-ACBA-EB06DB723243}">
      <dgm:prSet/>
      <dgm:spPr/>
      <dgm:t>
        <a:bodyPr/>
        <a:lstStyle/>
        <a:p>
          <a:endParaRPr lang="et-EE"/>
        </a:p>
      </dgm:t>
    </dgm:pt>
    <dgm:pt modelId="{C2FA8ADB-FC79-40D9-B59F-9BE56F7CF164}" type="sibTrans" cxnId="{F4520113-A254-46C0-ACBA-EB06DB723243}">
      <dgm:prSet/>
      <dgm:spPr/>
      <dgm:t>
        <a:bodyPr/>
        <a:lstStyle/>
        <a:p>
          <a:endParaRPr lang="et-EE"/>
        </a:p>
      </dgm:t>
    </dgm:pt>
    <dgm:pt modelId="{64629C83-716B-4E0D-80DE-D076180E3DAD}" type="pres">
      <dgm:prSet presAssocID="{3414F083-E537-40FC-9E8E-30C8021AE0A3}" presName="Name0" presStyleCnt="0">
        <dgm:presLayoutVars>
          <dgm:dir/>
          <dgm:animLvl val="lvl"/>
          <dgm:resizeHandles/>
        </dgm:presLayoutVars>
      </dgm:prSet>
      <dgm:spPr/>
    </dgm:pt>
    <dgm:pt modelId="{DF0C9227-FDA3-46B4-A6D6-FA5FFDF95408}" type="pres">
      <dgm:prSet presAssocID="{9CE05DC3-8359-45C1-B018-B835F97F8585}" presName="linNode" presStyleCnt="0"/>
      <dgm:spPr/>
    </dgm:pt>
    <dgm:pt modelId="{7FAB57E6-8571-453B-ACA1-10FE0518B1DE}" type="pres">
      <dgm:prSet presAssocID="{9CE05DC3-8359-45C1-B018-B835F97F8585}" presName="parentShp" presStyleLbl="node1" presStyleIdx="0" presStyleCnt="6">
        <dgm:presLayoutVars>
          <dgm:bulletEnabled val="1"/>
        </dgm:presLayoutVars>
      </dgm:prSet>
      <dgm:spPr/>
    </dgm:pt>
    <dgm:pt modelId="{54D56050-B031-4EE1-A9A5-D373357F300E}" type="pres">
      <dgm:prSet presAssocID="{9CE05DC3-8359-45C1-B018-B835F97F8585}" presName="childShp" presStyleLbl="bgAccFollowNode1" presStyleIdx="0" presStyleCnt="6">
        <dgm:presLayoutVars>
          <dgm:bulletEnabled val="1"/>
        </dgm:presLayoutVars>
      </dgm:prSet>
      <dgm:spPr/>
    </dgm:pt>
    <dgm:pt modelId="{812E7343-D822-4184-8B95-004C3CF03B18}" type="pres">
      <dgm:prSet presAssocID="{91AE044A-8B38-49C5-BC1A-0A558F7031D7}" presName="spacing" presStyleCnt="0"/>
      <dgm:spPr/>
    </dgm:pt>
    <dgm:pt modelId="{3F0ACF33-2B0D-40A9-B2E4-033BA0A2C7B1}" type="pres">
      <dgm:prSet presAssocID="{A6D2A22E-A2CC-4FB4-ABFA-20E1DA0A39A4}" presName="linNode" presStyleCnt="0"/>
      <dgm:spPr/>
    </dgm:pt>
    <dgm:pt modelId="{C3BD2699-FA37-4DFD-8932-2E89762D041A}" type="pres">
      <dgm:prSet presAssocID="{A6D2A22E-A2CC-4FB4-ABFA-20E1DA0A39A4}" presName="parentShp" presStyleLbl="node1" presStyleIdx="1" presStyleCnt="6">
        <dgm:presLayoutVars>
          <dgm:bulletEnabled val="1"/>
        </dgm:presLayoutVars>
      </dgm:prSet>
      <dgm:spPr/>
    </dgm:pt>
    <dgm:pt modelId="{82EED263-88C7-4D99-B93F-195F1130F85E}" type="pres">
      <dgm:prSet presAssocID="{A6D2A22E-A2CC-4FB4-ABFA-20E1DA0A39A4}" presName="childShp" presStyleLbl="bgAccFollowNode1" presStyleIdx="1" presStyleCnt="6">
        <dgm:presLayoutVars>
          <dgm:bulletEnabled val="1"/>
        </dgm:presLayoutVars>
      </dgm:prSet>
      <dgm:spPr/>
    </dgm:pt>
    <dgm:pt modelId="{631BC857-5CAC-442D-9994-7D5B960B6319}" type="pres">
      <dgm:prSet presAssocID="{D3B7D04F-34EC-43B9-8030-299D28A06F74}" presName="spacing" presStyleCnt="0"/>
      <dgm:spPr/>
    </dgm:pt>
    <dgm:pt modelId="{519A1230-AA86-4BC9-B734-F551BED2763B}" type="pres">
      <dgm:prSet presAssocID="{3F33F353-C90B-4078-974B-8C55768798B2}" presName="linNode" presStyleCnt="0"/>
      <dgm:spPr/>
    </dgm:pt>
    <dgm:pt modelId="{47C097C8-0ED5-49A0-A501-8835796EC707}" type="pres">
      <dgm:prSet presAssocID="{3F33F353-C90B-4078-974B-8C55768798B2}" presName="parentShp" presStyleLbl="node1" presStyleIdx="2" presStyleCnt="6">
        <dgm:presLayoutVars>
          <dgm:bulletEnabled val="1"/>
        </dgm:presLayoutVars>
      </dgm:prSet>
      <dgm:spPr/>
    </dgm:pt>
    <dgm:pt modelId="{B3ECEBF8-0CEE-4967-9796-BD4CCBB6A0D8}" type="pres">
      <dgm:prSet presAssocID="{3F33F353-C90B-4078-974B-8C55768798B2}" presName="childShp" presStyleLbl="bgAccFollowNode1" presStyleIdx="2" presStyleCnt="6">
        <dgm:presLayoutVars>
          <dgm:bulletEnabled val="1"/>
        </dgm:presLayoutVars>
      </dgm:prSet>
      <dgm:spPr/>
    </dgm:pt>
    <dgm:pt modelId="{B7085433-5862-4C3A-8764-5F48AB8DD1BF}" type="pres">
      <dgm:prSet presAssocID="{24F1E5FF-5132-4C53-8FF7-C88C1B36E6DF}" presName="spacing" presStyleCnt="0"/>
      <dgm:spPr/>
    </dgm:pt>
    <dgm:pt modelId="{2835A352-043E-454A-AB98-5C4C40B7BBAC}" type="pres">
      <dgm:prSet presAssocID="{FDC139A2-3A46-45E3-8ED1-064B45E440D5}" presName="linNode" presStyleCnt="0"/>
      <dgm:spPr/>
    </dgm:pt>
    <dgm:pt modelId="{659569D5-AC31-42BA-AF77-AA1734B0BE1C}" type="pres">
      <dgm:prSet presAssocID="{FDC139A2-3A46-45E3-8ED1-064B45E440D5}" presName="parentShp" presStyleLbl="node1" presStyleIdx="3" presStyleCnt="6" custLinFactNeighborX="-108" custLinFactNeighborY="1970">
        <dgm:presLayoutVars>
          <dgm:bulletEnabled val="1"/>
        </dgm:presLayoutVars>
      </dgm:prSet>
      <dgm:spPr/>
    </dgm:pt>
    <dgm:pt modelId="{89E93C74-B6B2-4EF8-9A99-59DA95D2D414}" type="pres">
      <dgm:prSet presAssocID="{FDC139A2-3A46-45E3-8ED1-064B45E440D5}" presName="childShp" presStyleLbl="bgAccFollowNode1" presStyleIdx="3" presStyleCnt="6">
        <dgm:presLayoutVars>
          <dgm:bulletEnabled val="1"/>
        </dgm:presLayoutVars>
      </dgm:prSet>
      <dgm:spPr/>
    </dgm:pt>
    <dgm:pt modelId="{9169A5E0-CAF7-4B29-BA2F-AF87B8904DB0}" type="pres">
      <dgm:prSet presAssocID="{28E08579-67C5-4E81-A020-8EAD4C5B01E4}" presName="spacing" presStyleCnt="0"/>
      <dgm:spPr/>
    </dgm:pt>
    <dgm:pt modelId="{8FBAC522-8329-4919-8FB1-610B02D8FE71}" type="pres">
      <dgm:prSet presAssocID="{0FCDEB17-76B1-48C2-8514-2E2D03FA08E2}" presName="linNode" presStyleCnt="0"/>
      <dgm:spPr/>
    </dgm:pt>
    <dgm:pt modelId="{48B0C82F-4164-43A9-91B3-7A4083F35A8F}" type="pres">
      <dgm:prSet presAssocID="{0FCDEB17-76B1-48C2-8514-2E2D03FA08E2}" presName="parentShp" presStyleLbl="node1" presStyleIdx="4" presStyleCnt="6">
        <dgm:presLayoutVars>
          <dgm:bulletEnabled val="1"/>
        </dgm:presLayoutVars>
      </dgm:prSet>
      <dgm:spPr/>
    </dgm:pt>
    <dgm:pt modelId="{6DEAA848-014B-41C7-96D4-6341ACF7BF9B}" type="pres">
      <dgm:prSet presAssocID="{0FCDEB17-76B1-48C2-8514-2E2D03FA08E2}" presName="childShp" presStyleLbl="bgAccFollowNode1" presStyleIdx="4" presStyleCnt="6">
        <dgm:presLayoutVars>
          <dgm:bulletEnabled val="1"/>
        </dgm:presLayoutVars>
      </dgm:prSet>
      <dgm:spPr/>
    </dgm:pt>
    <dgm:pt modelId="{6F59AE93-6F6E-4DAC-A9BC-3C3C72E43EA9}" type="pres">
      <dgm:prSet presAssocID="{9DA9F1E2-3E27-426B-8517-42FD5CFAAAE7}" presName="spacing" presStyleCnt="0"/>
      <dgm:spPr/>
    </dgm:pt>
    <dgm:pt modelId="{F1959DFB-7BFA-4294-A5E7-AECAB4E00BA1}" type="pres">
      <dgm:prSet presAssocID="{4059712A-8224-426D-BAA9-971B0C070D28}" presName="linNode" presStyleCnt="0"/>
      <dgm:spPr/>
    </dgm:pt>
    <dgm:pt modelId="{1FBD5931-B5C7-4840-A9FC-7E2E7A534A4C}" type="pres">
      <dgm:prSet presAssocID="{4059712A-8224-426D-BAA9-971B0C070D28}" presName="parentShp" presStyleLbl="node1" presStyleIdx="5" presStyleCnt="6">
        <dgm:presLayoutVars>
          <dgm:bulletEnabled val="1"/>
        </dgm:presLayoutVars>
      </dgm:prSet>
      <dgm:spPr/>
    </dgm:pt>
    <dgm:pt modelId="{E061147F-D8FC-4757-A389-5B3EBD813F1C}" type="pres">
      <dgm:prSet presAssocID="{4059712A-8224-426D-BAA9-971B0C070D28}" presName="childShp" presStyleLbl="bgAccFollowNode1" presStyleIdx="5" presStyleCnt="6">
        <dgm:presLayoutVars>
          <dgm:bulletEnabled val="1"/>
        </dgm:presLayoutVars>
      </dgm:prSet>
      <dgm:spPr/>
    </dgm:pt>
  </dgm:ptLst>
  <dgm:cxnLst>
    <dgm:cxn modelId="{AF6FC003-7935-4200-B30C-4C77D4DFD2D0}" srcId="{4059712A-8224-426D-BAA9-971B0C070D28}" destId="{0F21208A-87B4-4AEB-AB0B-8E9515691EC1}" srcOrd="0" destOrd="0" parTransId="{4F103EFA-6BC0-474D-B118-5CC9FEA1E424}" sibTransId="{DF72BA05-3E18-4D40-95EB-932FDA4C71A7}"/>
    <dgm:cxn modelId="{A64ED703-7BBD-4AC2-ACE1-F20064470189}" srcId="{3414F083-E537-40FC-9E8E-30C8021AE0A3}" destId="{3F33F353-C90B-4078-974B-8C55768798B2}" srcOrd="2" destOrd="0" parTransId="{1768610C-E17D-4D3D-9C1C-BEEC35AD2AA6}" sibTransId="{24F1E5FF-5132-4C53-8FF7-C88C1B36E6DF}"/>
    <dgm:cxn modelId="{30C88404-457D-4697-8764-5AE3E4B2EBCD}" srcId="{3414F083-E537-40FC-9E8E-30C8021AE0A3}" destId="{A6D2A22E-A2CC-4FB4-ABFA-20E1DA0A39A4}" srcOrd="1" destOrd="0" parTransId="{ACEEE862-EE43-480B-B8B0-1918B8370BB3}" sibTransId="{D3B7D04F-34EC-43B9-8030-299D28A06F74}"/>
    <dgm:cxn modelId="{408C3511-3011-4C8D-BE2A-A18A814CFAD3}" srcId="{3414F083-E537-40FC-9E8E-30C8021AE0A3}" destId="{0FCDEB17-76B1-48C2-8514-2E2D03FA08E2}" srcOrd="4" destOrd="0" parTransId="{CB6DE876-36E0-4AC8-9BC9-19890306007E}" sibTransId="{9DA9F1E2-3E27-426B-8517-42FD5CFAAAE7}"/>
    <dgm:cxn modelId="{F4520113-A254-46C0-ACBA-EB06DB723243}" srcId="{9CE05DC3-8359-45C1-B018-B835F97F8585}" destId="{1F141BBA-6893-49CA-A79C-A0BC05189941}" srcOrd="0" destOrd="0" parTransId="{6ADB4235-DAC4-4638-8030-2A38B802FD79}" sibTransId="{C2FA8ADB-FC79-40D9-B59F-9BE56F7CF164}"/>
    <dgm:cxn modelId="{ACA2931F-1B30-4DEE-AD68-87D5BAD5AAE0}" type="presOf" srcId="{9CE05DC3-8359-45C1-B018-B835F97F8585}" destId="{7FAB57E6-8571-453B-ACA1-10FE0518B1DE}" srcOrd="0" destOrd="0" presId="urn:microsoft.com/office/officeart/2005/8/layout/vList6"/>
    <dgm:cxn modelId="{6FFDC023-4E31-41E9-A1F4-196B18495B07}" type="presOf" srcId="{5C52497E-47AA-44F0-8EBC-966252E63648}" destId="{89E93C74-B6B2-4EF8-9A99-59DA95D2D414}" srcOrd="0" destOrd="0" presId="urn:microsoft.com/office/officeart/2005/8/layout/vList6"/>
    <dgm:cxn modelId="{AD6DE629-3BF7-45CC-A0BF-67DCADEE43C7}" type="presOf" srcId="{FDC139A2-3A46-45E3-8ED1-064B45E440D5}" destId="{659569D5-AC31-42BA-AF77-AA1734B0BE1C}" srcOrd="0" destOrd="0" presId="urn:microsoft.com/office/officeart/2005/8/layout/vList6"/>
    <dgm:cxn modelId="{013AA168-4D94-4B84-B7D3-6113A4F5EDC2}" type="presOf" srcId="{1F141BBA-6893-49CA-A79C-A0BC05189941}" destId="{54D56050-B031-4EE1-A9A5-D373357F300E}" srcOrd="0" destOrd="0" presId="urn:microsoft.com/office/officeart/2005/8/layout/vList6"/>
    <dgm:cxn modelId="{D748706C-D95B-4A83-89DE-91E3B368086B}" srcId="{3414F083-E537-40FC-9E8E-30C8021AE0A3}" destId="{4059712A-8224-426D-BAA9-971B0C070D28}" srcOrd="5" destOrd="0" parTransId="{B2024632-7AB3-464F-9C71-7D19E7429E01}" sibTransId="{3BAB5046-2B0E-4658-99F8-1CB9C8F43D32}"/>
    <dgm:cxn modelId="{5B008A72-7E0A-451B-8EB8-9ED01E5058C2}" type="presOf" srcId="{0FCDEB17-76B1-48C2-8514-2E2D03FA08E2}" destId="{48B0C82F-4164-43A9-91B3-7A4083F35A8F}" srcOrd="0" destOrd="0" presId="urn:microsoft.com/office/officeart/2005/8/layout/vList6"/>
    <dgm:cxn modelId="{FBCD4C90-80EB-4743-A838-943BEA42FFE2}" type="presOf" srcId="{560EF553-8032-49AD-BFA0-02504F0DDD9D}" destId="{82EED263-88C7-4D99-B93F-195F1130F85E}" srcOrd="0" destOrd="0" presId="urn:microsoft.com/office/officeart/2005/8/layout/vList6"/>
    <dgm:cxn modelId="{944BE194-80C9-4A5F-9ED2-858162D03D1C}" type="presOf" srcId="{0F21208A-87B4-4AEB-AB0B-8E9515691EC1}" destId="{E061147F-D8FC-4757-A389-5B3EBD813F1C}" srcOrd="0" destOrd="0" presId="urn:microsoft.com/office/officeart/2005/8/layout/vList6"/>
    <dgm:cxn modelId="{463C17A1-09B4-4A5A-ACF6-D0F2553AB920}" type="presOf" srcId="{4059712A-8224-426D-BAA9-971B0C070D28}" destId="{1FBD5931-B5C7-4840-A9FC-7E2E7A534A4C}" srcOrd="0" destOrd="0" presId="urn:microsoft.com/office/officeart/2005/8/layout/vList6"/>
    <dgm:cxn modelId="{A62A12A5-1BCA-4EFF-8F18-7AEFDB67E9DF}" type="presOf" srcId="{F49E1B89-5C88-48BE-9991-E2C315EE1387}" destId="{6DEAA848-014B-41C7-96D4-6341ACF7BF9B}" srcOrd="0" destOrd="0" presId="urn:microsoft.com/office/officeart/2005/8/layout/vList6"/>
    <dgm:cxn modelId="{DFF6AFAB-87C6-4B73-9ABB-70BBC1089411}" srcId="{3F33F353-C90B-4078-974B-8C55768798B2}" destId="{EC0BC8B1-6D9B-4A7C-A3F9-32889DDC790A}" srcOrd="0" destOrd="0" parTransId="{621C7D38-5E1E-4913-9CAC-279E8C63F06C}" sibTransId="{BD6813CC-E668-493D-866F-C1D0531DD250}"/>
    <dgm:cxn modelId="{9D8BB7AF-5F43-4D69-80D3-4F580E8692D3}" type="presOf" srcId="{A6D2A22E-A2CC-4FB4-ABFA-20E1DA0A39A4}" destId="{C3BD2699-FA37-4DFD-8932-2E89762D041A}" srcOrd="0" destOrd="0" presId="urn:microsoft.com/office/officeart/2005/8/layout/vList6"/>
    <dgm:cxn modelId="{F5ACCFB8-D2AA-427F-BD56-41E5046C52AF}" srcId="{A6D2A22E-A2CC-4FB4-ABFA-20E1DA0A39A4}" destId="{560EF553-8032-49AD-BFA0-02504F0DDD9D}" srcOrd="0" destOrd="0" parTransId="{6EFA33EC-DA8D-4DCD-A116-7B190601DA70}" sibTransId="{42EC64EC-010E-42FD-AE8A-0C87799FC735}"/>
    <dgm:cxn modelId="{E031EFBC-3B9A-4350-BD8D-4B1CC63E3365}" type="presOf" srcId="{3414F083-E537-40FC-9E8E-30C8021AE0A3}" destId="{64629C83-716B-4E0D-80DE-D076180E3DAD}" srcOrd="0" destOrd="0" presId="urn:microsoft.com/office/officeart/2005/8/layout/vList6"/>
    <dgm:cxn modelId="{524444D6-7EA6-4E1A-B4E9-D3C34AE20A34}" srcId="{0FCDEB17-76B1-48C2-8514-2E2D03FA08E2}" destId="{F49E1B89-5C88-48BE-9991-E2C315EE1387}" srcOrd="0" destOrd="0" parTransId="{5A24521D-8F03-4FCF-96E2-27E242C1D0BE}" sibTransId="{DB0807A7-A5D7-4CB8-8152-EF8F31891DC2}"/>
    <dgm:cxn modelId="{C3AE88E6-3515-4824-9D76-AE15ECDCDEA7}" type="presOf" srcId="{3F33F353-C90B-4078-974B-8C55768798B2}" destId="{47C097C8-0ED5-49A0-A501-8835796EC707}" srcOrd="0" destOrd="0" presId="urn:microsoft.com/office/officeart/2005/8/layout/vList6"/>
    <dgm:cxn modelId="{2E3506E9-79A4-4946-A1A1-5358A2BE4F7B}" srcId="{FDC139A2-3A46-45E3-8ED1-064B45E440D5}" destId="{5C52497E-47AA-44F0-8EBC-966252E63648}" srcOrd="0" destOrd="0" parTransId="{3DAA760A-04F9-48DA-8071-E6ABBF3E8F9A}" sibTransId="{BF03A012-A8D4-4919-935D-40CCC532697B}"/>
    <dgm:cxn modelId="{9CB8DFE9-0389-4F47-9AA7-1C213CE7DBE8}" srcId="{3414F083-E537-40FC-9E8E-30C8021AE0A3}" destId="{9CE05DC3-8359-45C1-B018-B835F97F8585}" srcOrd="0" destOrd="0" parTransId="{3C3A78D7-ACBA-4637-BC28-748A4D7F2C6A}" sibTransId="{91AE044A-8B38-49C5-BC1A-0A558F7031D7}"/>
    <dgm:cxn modelId="{9A1C3AEB-7454-4B84-A8CE-ACD2F3906181}" type="presOf" srcId="{EC0BC8B1-6D9B-4A7C-A3F9-32889DDC790A}" destId="{B3ECEBF8-0CEE-4967-9796-BD4CCBB6A0D8}" srcOrd="0" destOrd="0" presId="urn:microsoft.com/office/officeart/2005/8/layout/vList6"/>
    <dgm:cxn modelId="{1AA19DED-14D3-4401-A342-89FC0DA339D5}" srcId="{3414F083-E537-40FC-9E8E-30C8021AE0A3}" destId="{FDC139A2-3A46-45E3-8ED1-064B45E440D5}" srcOrd="3" destOrd="0" parTransId="{93DCCB9F-A244-465C-954F-DC58DD6699F4}" sibTransId="{28E08579-67C5-4E81-A020-8EAD4C5B01E4}"/>
    <dgm:cxn modelId="{755D9FDD-A36E-40CC-862C-C1712174662E}" type="presParOf" srcId="{64629C83-716B-4E0D-80DE-D076180E3DAD}" destId="{DF0C9227-FDA3-46B4-A6D6-FA5FFDF95408}" srcOrd="0" destOrd="0" presId="urn:microsoft.com/office/officeart/2005/8/layout/vList6"/>
    <dgm:cxn modelId="{23B99515-289D-4165-BC55-BBF381F276E5}" type="presParOf" srcId="{DF0C9227-FDA3-46B4-A6D6-FA5FFDF95408}" destId="{7FAB57E6-8571-453B-ACA1-10FE0518B1DE}" srcOrd="0" destOrd="0" presId="urn:microsoft.com/office/officeart/2005/8/layout/vList6"/>
    <dgm:cxn modelId="{619ECB7E-A7A6-47B2-8D4B-887086AD20D6}" type="presParOf" srcId="{DF0C9227-FDA3-46B4-A6D6-FA5FFDF95408}" destId="{54D56050-B031-4EE1-A9A5-D373357F300E}" srcOrd="1" destOrd="0" presId="urn:microsoft.com/office/officeart/2005/8/layout/vList6"/>
    <dgm:cxn modelId="{85D7C030-395A-4532-93B8-F4C1D363CB84}" type="presParOf" srcId="{64629C83-716B-4E0D-80DE-D076180E3DAD}" destId="{812E7343-D822-4184-8B95-004C3CF03B18}" srcOrd="1" destOrd="0" presId="urn:microsoft.com/office/officeart/2005/8/layout/vList6"/>
    <dgm:cxn modelId="{1C687A48-9044-4E34-AEB4-760B49429A53}" type="presParOf" srcId="{64629C83-716B-4E0D-80DE-D076180E3DAD}" destId="{3F0ACF33-2B0D-40A9-B2E4-033BA0A2C7B1}" srcOrd="2" destOrd="0" presId="urn:microsoft.com/office/officeart/2005/8/layout/vList6"/>
    <dgm:cxn modelId="{093A3F7C-8331-404A-B70C-F766D88629D9}" type="presParOf" srcId="{3F0ACF33-2B0D-40A9-B2E4-033BA0A2C7B1}" destId="{C3BD2699-FA37-4DFD-8932-2E89762D041A}" srcOrd="0" destOrd="0" presId="urn:microsoft.com/office/officeart/2005/8/layout/vList6"/>
    <dgm:cxn modelId="{DAD2893F-EECC-4453-94EF-139B9E042BE8}" type="presParOf" srcId="{3F0ACF33-2B0D-40A9-B2E4-033BA0A2C7B1}" destId="{82EED263-88C7-4D99-B93F-195F1130F85E}" srcOrd="1" destOrd="0" presId="urn:microsoft.com/office/officeart/2005/8/layout/vList6"/>
    <dgm:cxn modelId="{C2838AAA-D632-45B0-822E-D114AA7EE67D}" type="presParOf" srcId="{64629C83-716B-4E0D-80DE-D076180E3DAD}" destId="{631BC857-5CAC-442D-9994-7D5B960B6319}" srcOrd="3" destOrd="0" presId="urn:microsoft.com/office/officeart/2005/8/layout/vList6"/>
    <dgm:cxn modelId="{2D96A633-2C02-4703-A4FE-87D12D154DB4}" type="presParOf" srcId="{64629C83-716B-4E0D-80DE-D076180E3DAD}" destId="{519A1230-AA86-4BC9-B734-F551BED2763B}" srcOrd="4" destOrd="0" presId="urn:microsoft.com/office/officeart/2005/8/layout/vList6"/>
    <dgm:cxn modelId="{9FE66170-1501-4DD4-8F97-C97D43362955}" type="presParOf" srcId="{519A1230-AA86-4BC9-B734-F551BED2763B}" destId="{47C097C8-0ED5-49A0-A501-8835796EC707}" srcOrd="0" destOrd="0" presId="urn:microsoft.com/office/officeart/2005/8/layout/vList6"/>
    <dgm:cxn modelId="{305022F2-5401-46DC-A02B-38E03A055B06}" type="presParOf" srcId="{519A1230-AA86-4BC9-B734-F551BED2763B}" destId="{B3ECEBF8-0CEE-4967-9796-BD4CCBB6A0D8}" srcOrd="1" destOrd="0" presId="urn:microsoft.com/office/officeart/2005/8/layout/vList6"/>
    <dgm:cxn modelId="{A0F199D5-0838-44BD-95E0-4FFDA21850D6}" type="presParOf" srcId="{64629C83-716B-4E0D-80DE-D076180E3DAD}" destId="{B7085433-5862-4C3A-8764-5F48AB8DD1BF}" srcOrd="5" destOrd="0" presId="urn:microsoft.com/office/officeart/2005/8/layout/vList6"/>
    <dgm:cxn modelId="{88DF4829-D04B-4309-9F94-43A2561E1362}" type="presParOf" srcId="{64629C83-716B-4E0D-80DE-D076180E3DAD}" destId="{2835A352-043E-454A-AB98-5C4C40B7BBAC}" srcOrd="6" destOrd="0" presId="urn:microsoft.com/office/officeart/2005/8/layout/vList6"/>
    <dgm:cxn modelId="{BE7BB47D-106E-47DF-BF80-17CDC9D5EAF3}" type="presParOf" srcId="{2835A352-043E-454A-AB98-5C4C40B7BBAC}" destId="{659569D5-AC31-42BA-AF77-AA1734B0BE1C}" srcOrd="0" destOrd="0" presId="urn:microsoft.com/office/officeart/2005/8/layout/vList6"/>
    <dgm:cxn modelId="{11A57CAD-8FE6-4419-A358-8A68F4B4D200}" type="presParOf" srcId="{2835A352-043E-454A-AB98-5C4C40B7BBAC}" destId="{89E93C74-B6B2-4EF8-9A99-59DA95D2D414}" srcOrd="1" destOrd="0" presId="urn:microsoft.com/office/officeart/2005/8/layout/vList6"/>
    <dgm:cxn modelId="{E3635D0D-E788-4953-A9D6-49C53AF03FFC}" type="presParOf" srcId="{64629C83-716B-4E0D-80DE-D076180E3DAD}" destId="{9169A5E0-CAF7-4B29-BA2F-AF87B8904DB0}" srcOrd="7" destOrd="0" presId="urn:microsoft.com/office/officeart/2005/8/layout/vList6"/>
    <dgm:cxn modelId="{4C3AB834-ED6C-4659-A2C8-3482C865808D}" type="presParOf" srcId="{64629C83-716B-4E0D-80DE-D076180E3DAD}" destId="{8FBAC522-8329-4919-8FB1-610B02D8FE71}" srcOrd="8" destOrd="0" presId="urn:microsoft.com/office/officeart/2005/8/layout/vList6"/>
    <dgm:cxn modelId="{C67754F0-7FD8-4704-89B0-92D6124FC35E}" type="presParOf" srcId="{8FBAC522-8329-4919-8FB1-610B02D8FE71}" destId="{48B0C82F-4164-43A9-91B3-7A4083F35A8F}" srcOrd="0" destOrd="0" presId="urn:microsoft.com/office/officeart/2005/8/layout/vList6"/>
    <dgm:cxn modelId="{3462BBEA-9E64-4320-9B50-4B96DAB6DB33}" type="presParOf" srcId="{8FBAC522-8329-4919-8FB1-610B02D8FE71}" destId="{6DEAA848-014B-41C7-96D4-6341ACF7BF9B}" srcOrd="1" destOrd="0" presId="urn:microsoft.com/office/officeart/2005/8/layout/vList6"/>
    <dgm:cxn modelId="{3B25897F-5002-4F13-9B81-7A61F81010C4}" type="presParOf" srcId="{64629C83-716B-4E0D-80DE-D076180E3DAD}" destId="{6F59AE93-6F6E-4DAC-A9BC-3C3C72E43EA9}" srcOrd="9" destOrd="0" presId="urn:microsoft.com/office/officeart/2005/8/layout/vList6"/>
    <dgm:cxn modelId="{1DD6E370-A2AA-497E-A349-65690331C8C9}" type="presParOf" srcId="{64629C83-716B-4E0D-80DE-D076180E3DAD}" destId="{F1959DFB-7BFA-4294-A5E7-AECAB4E00BA1}" srcOrd="10" destOrd="0" presId="urn:microsoft.com/office/officeart/2005/8/layout/vList6"/>
    <dgm:cxn modelId="{B606DF49-1F38-4B50-B4D1-50BC6C013A9F}" type="presParOf" srcId="{F1959DFB-7BFA-4294-A5E7-AECAB4E00BA1}" destId="{1FBD5931-B5C7-4840-A9FC-7E2E7A534A4C}" srcOrd="0" destOrd="0" presId="urn:microsoft.com/office/officeart/2005/8/layout/vList6"/>
    <dgm:cxn modelId="{746EC1DE-77CD-4954-B42C-1BF1C2FB1D76}" type="presParOf" srcId="{F1959DFB-7BFA-4294-A5E7-AECAB4E00BA1}" destId="{E061147F-D8FC-4757-A389-5B3EBD813F1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72386-D6C6-4E51-9B71-AD0BD1CFC5D0}">
      <dsp:nvSpPr>
        <dsp:cNvPr id="0" name=""/>
        <dsp:cNvSpPr/>
      </dsp:nvSpPr>
      <dsp:spPr>
        <a:xfrm>
          <a:off x="9570" y="4441125"/>
          <a:ext cx="10477454" cy="599434"/>
        </a:xfrm>
        <a:prstGeom prst="roundRect">
          <a:avLst>
            <a:gd name="adj" fmla="val 10000"/>
          </a:avLst>
        </a:prstGeom>
        <a:solidFill>
          <a:schemeClr val="accent1">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t-EE" sz="2800" kern="1200">
              <a:solidFill>
                <a:schemeClr val="bg1"/>
              </a:solidFill>
            </a:rPr>
            <a:t>KOV digivaldkonna kogukonna tugevdamine</a:t>
          </a:r>
        </a:p>
      </dsp:txBody>
      <dsp:txXfrm>
        <a:off x="27127" y="4458682"/>
        <a:ext cx="10442340" cy="564320"/>
      </dsp:txXfrm>
    </dsp:sp>
    <dsp:sp modelId="{CF764026-5C9E-46C6-BD0B-A97809CB5649}">
      <dsp:nvSpPr>
        <dsp:cNvPr id="0" name=""/>
        <dsp:cNvSpPr/>
      </dsp:nvSpPr>
      <dsp:spPr>
        <a:xfrm>
          <a:off x="25072" y="148721"/>
          <a:ext cx="4041360" cy="1986197"/>
        </a:xfrm>
        <a:prstGeom prst="roundRect">
          <a:avLst>
            <a:gd name="adj" fmla="val 10000"/>
          </a:avLst>
        </a:prstGeom>
        <a:solidFill>
          <a:schemeClr val="accent6">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t-EE" sz="1900" kern="1200">
              <a:solidFill>
                <a:schemeClr val="accent5">
                  <a:lumMod val="50000"/>
                </a:schemeClr>
              </a:solidFill>
            </a:rPr>
            <a:t>KOV teenuste kasutajakeskne pakkumine</a:t>
          </a:r>
        </a:p>
      </dsp:txBody>
      <dsp:txXfrm>
        <a:off x="83246" y="206895"/>
        <a:ext cx="3925012" cy="1869849"/>
      </dsp:txXfrm>
    </dsp:sp>
    <dsp:sp modelId="{17FAA0AA-9706-4063-ACC3-BA5078C30A33}">
      <dsp:nvSpPr>
        <dsp:cNvPr id="0" name=""/>
        <dsp:cNvSpPr/>
      </dsp:nvSpPr>
      <dsp:spPr>
        <a:xfrm>
          <a:off x="0" y="2304260"/>
          <a:ext cx="1979118" cy="1986197"/>
        </a:xfrm>
        <a:prstGeom prst="roundRect">
          <a:avLst>
            <a:gd name="adj" fmla="val 10000"/>
          </a:avLst>
        </a:prstGeom>
        <a:solidFill>
          <a:schemeClr val="accent6">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t-EE" sz="1500" kern="1200">
              <a:solidFill>
                <a:schemeClr val="accent5">
                  <a:lumMod val="50000"/>
                </a:schemeClr>
              </a:solidFill>
            </a:rPr>
            <a:t>KOV teenuste kaardistamine, rahulolu mõõtmise ühtne süsteem</a:t>
          </a:r>
        </a:p>
      </dsp:txBody>
      <dsp:txXfrm>
        <a:off x="57966" y="2362226"/>
        <a:ext cx="1863186" cy="1870265"/>
      </dsp:txXfrm>
    </dsp:sp>
    <dsp:sp modelId="{7C69398D-54B8-4A39-A5C9-580BE8E2D37E}">
      <dsp:nvSpPr>
        <dsp:cNvPr id="0" name=""/>
        <dsp:cNvSpPr/>
      </dsp:nvSpPr>
      <dsp:spPr>
        <a:xfrm>
          <a:off x="2058002" y="2304260"/>
          <a:ext cx="1979118" cy="1986197"/>
        </a:xfrm>
        <a:prstGeom prst="roundRect">
          <a:avLst>
            <a:gd name="adj" fmla="val 10000"/>
          </a:avLst>
        </a:prstGeom>
        <a:solidFill>
          <a:schemeClr val="accent6">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t-EE" sz="1500" kern="1200">
              <a:solidFill>
                <a:schemeClr val="accent5">
                  <a:lumMod val="50000"/>
                </a:schemeClr>
              </a:solidFill>
            </a:rPr>
            <a:t>KOV teenuste omanike arenguprogramm</a:t>
          </a:r>
        </a:p>
        <a:p>
          <a:pPr marL="0" lvl="0" indent="0" algn="ctr" defTabSz="666750">
            <a:lnSpc>
              <a:spcPct val="90000"/>
            </a:lnSpc>
            <a:spcBef>
              <a:spcPct val="0"/>
            </a:spcBef>
            <a:spcAft>
              <a:spcPct val="35000"/>
            </a:spcAft>
            <a:buNone/>
          </a:pPr>
          <a:r>
            <a:rPr lang="et-EE" sz="1500" kern="1200">
              <a:solidFill>
                <a:schemeClr val="accent5">
                  <a:lumMod val="50000"/>
                </a:schemeClr>
              </a:solidFill>
            </a:rPr>
            <a:t>Lähedase kaotuse sündmusteenus</a:t>
          </a:r>
        </a:p>
      </dsp:txBody>
      <dsp:txXfrm>
        <a:off x="2115968" y="2362226"/>
        <a:ext cx="1863186" cy="1870265"/>
      </dsp:txXfrm>
    </dsp:sp>
    <dsp:sp modelId="{E32445EC-54ED-46C4-B5E5-CE41A05D32BB}">
      <dsp:nvSpPr>
        <dsp:cNvPr id="0" name=""/>
        <dsp:cNvSpPr/>
      </dsp:nvSpPr>
      <dsp:spPr>
        <a:xfrm>
          <a:off x="4212391" y="144014"/>
          <a:ext cx="1979118" cy="1986197"/>
        </a:xfrm>
        <a:prstGeom prst="roundRect">
          <a:avLst>
            <a:gd name="adj" fmla="val 10000"/>
          </a:avLst>
        </a:prstGeom>
        <a:solidFill>
          <a:schemeClr val="accent5">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t-EE" sz="1900" kern="1200">
              <a:solidFill>
                <a:schemeClr val="accent5">
                  <a:lumMod val="50000"/>
                </a:schemeClr>
              </a:solidFill>
            </a:rPr>
            <a:t>Kesksed info-süsteemid/ platvormid</a:t>
          </a:r>
        </a:p>
      </dsp:txBody>
      <dsp:txXfrm>
        <a:off x="4270357" y="201980"/>
        <a:ext cx="1863186" cy="1870265"/>
      </dsp:txXfrm>
    </dsp:sp>
    <dsp:sp modelId="{121CEE05-7B50-46F0-B897-C6DFB9612275}">
      <dsp:nvSpPr>
        <dsp:cNvPr id="0" name=""/>
        <dsp:cNvSpPr/>
      </dsp:nvSpPr>
      <dsp:spPr>
        <a:xfrm>
          <a:off x="4212391" y="2278320"/>
          <a:ext cx="1979118" cy="1986197"/>
        </a:xfrm>
        <a:prstGeom prst="roundRect">
          <a:avLst>
            <a:gd name="adj" fmla="val 10000"/>
          </a:avLst>
        </a:prstGeom>
        <a:solidFill>
          <a:schemeClr val="accent5">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t-EE" sz="1500" kern="1200">
              <a:solidFill>
                <a:schemeClr val="accent5">
                  <a:lumMod val="50000"/>
                </a:schemeClr>
              </a:solidFill>
            </a:rPr>
            <a:t>Omavalitsuste portaal</a:t>
          </a:r>
        </a:p>
        <a:p>
          <a:pPr marL="0" lvl="0" indent="0" algn="ctr" defTabSz="666750">
            <a:lnSpc>
              <a:spcPct val="90000"/>
            </a:lnSpc>
            <a:spcBef>
              <a:spcPct val="0"/>
            </a:spcBef>
            <a:spcAft>
              <a:spcPct val="35000"/>
            </a:spcAft>
            <a:buNone/>
          </a:pPr>
          <a:r>
            <a:rPr lang="et-EE" sz="1500" kern="1200">
              <a:solidFill>
                <a:schemeClr val="accent5">
                  <a:lumMod val="50000"/>
                </a:schemeClr>
              </a:solidFill>
            </a:rPr>
            <a:t>Anna Teada</a:t>
          </a:r>
        </a:p>
        <a:p>
          <a:pPr marL="0" lvl="0" indent="0" algn="ctr" defTabSz="666750">
            <a:lnSpc>
              <a:spcPct val="90000"/>
            </a:lnSpc>
            <a:spcBef>
              <a:spcPct val="0"/>
            </a:spcBef>
            <a:spcAft>
              <a:spcPct val="35000"/>
            </a:spcAft>
            <a:buNone/>
          </a:pPr>
          <a:r>
            <a:rPr lang="et-EE" sz="1500" kern="1200">
              <a:solidFill>
                <a:schemeClr val="accent5">
                  <a:lumMod val="50000"/>
                </a:schemeClr>
              </a:solidFill>
            </a:rPr>
            <a:t>Rahvahääletuste keskkond</a:t>
          </a:r>
        </a:p>
        <a:p>
          <a:pPr marL="0" lvl="0" indent="0" algn="ctr" defTabSz="666750">
            <a:lnSpc>
              <a:spcPct val="90000"/>
            </a:lnSpc>
            <a:spcBef>
              <a:spcPct val="0"/>
            </a:spcBef>
            <a:spcAft>
              <a:spcPct val="35000"/>
            </a:spcAft>
            <a:buNone/>
          </a:pPr>
          <a:r>
            <a:rPr lang="et-EE" sz="1500" kern="1200">
              <a:solidFill>
                <a:schemeClr val="accent5">
                  <a:lumMod val="50000"/>
                </a:schemeClr>
              </a:solidFill>
            </a:rPr>
            <a:t>KOV teenuste keskne platvorm</a:t>
          </a:r>
        </a:p>
      </dsp:txBody>
      <dsp:txXfrm>
        <a:off x="4270357" y="2336286"/>
        <a:ext cx="1863186" cy="1870265"/>
      </dsp:txXfrm>
    </dsp:sp>
    <dsp:sp modelId="{EBC8002B-F364-437A-8EE5-015AC7E86B17}">
      <dsp:nvSpPr>
        <dsp:cNvPr id="0" name=""/>
        <dsp:cNvSpPr/>
      </dsp:nvSpPr>
      <dsp:spPr>
        <a:xfrm>
          <a:off x="6351601" y="148721"/>
          <a:ext cx="1979118" cy="1986197"/>
        </a:xfrm>
        <a:prstGeom prst="roundRect">
          <a:avLst>
            <a:gd name="adj" fmla="val 10000"/>
          </a:avLst>
        </a:prstGeom>
        <a:solidFill>
          <a:schemeClr val="tx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t-EE" sz="1900" kern="1200" err="1">
              <a:solidFill>
                <a:schemeClr val="accent5">
                  <a:lumMod val="50000"/>
                </a:schemeClr>
              </a:solidFill>
            </a:rPr>
            <a:t>Küberturvalisuse</a:t>
          </a:r>
          <a:r>
            <a:rPr lang="et-EE" sz="1900" kern="1200">
              <a:solidFill>
                <a:schemeClr val="accent5">
                  <a:lumMod val="50000"/>
                </a:schemeClr>
              </a:solidFill>
            </a:rPr>
            <a:t> tagamine</a:t>
          </a:r>
        </a:p>
      </dsp:txBody>
      <dsp:txXfrm>
        <a:off x="6409567" y="206687"/>
        <a:ext cx="1863186" cy="1870265"/>
      </dsp:txXfrm>
    </dsp:sp>
    <dsp:sp modelId="{F9C55226-9C1D-470F-B825-FFBE13F16F4F}">
      <dsp:nvSpPr>
        <dsp:cNvPr id="0" name=""/>
        <dsp:cNvSpPr/>
      </dsp:nvSpPr>
      <dsp:spPr>
        <a:xfrm>
          <a:off x="6345208" y="2278320"/>
          <a:ext cx="1979118" cy="1986197"/>
        </a:xfrm>
        <a:prstGeom prst="roundRect">
          <a:avLst>
            <a:gd name="adj" fmla="val 10000"/>
          </a:avLst>
        </a:prstGeom>
        <a:solidFill>
          <a:schemeClr val="tx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t-EE" sz="1500" kern="1200">
              <a:solidFill>
                <a:schemeClr val="accent5">
                  <a:lumMod val="50000"/>
                </a:schemeClr>
              </a:solidFill>
            </a:rPr>
            <a:t>EITS tugi, sh kasutusprofiil </a:t>
          </a:r>
          <a:r>
            <a:rPr lang="et-EE" sz="1500" kern="1200" err="1">
              <a:solidFill>
                <a:schemeClr val="accent5">
                  <a:lumMod val="50000"/>
                </a:schemeClr>
              </a:solidFill>
            </a:rPr>
            <a:t>KOVidele</a:t>
          </a:r>
          <a:endParaRPr lang="et-EE" sz="1500" kern="1200">
            <a:solidFill>
              <a:schemeClr val="accent5">
                <a:lumMod val="50000"/>
              </a:schemeClr>
            </a:solidFill>
          </a:endParaRPr>
        </a:p>
        <a:p>
          <a:pPr marL="0" lvl="0" indent="0" algn="ctr" defTabSz="666750">
            <a:lnSpc>
              <a:spcPct val="90000"/>
            </a:lnSpc>
            <a:spcBef>
              <a:spcPct val="0"/>
            </a:spcBef>
            <a:spcAft>
              <a:spcPct val="35000"/>
            </a:spcAft>
            <a:buNone/>
          </a:pPr>
          <a:r>
            <a:rPr lang="et-EE" sz="1500" kern="1200">
              <a:solidFill>
                <a:schemeClr val="accent5">
                  <a:lumMod val="50000"/>
                </a:schemeClr>
              </a:solidFill>
            </a:rPr>
            <a:t>Standardlahenduste kogu</a:t>
          </a:r>
        </a:p>
      </dsp:txBody>
      <dsp:txXfrm>
        <a:off x="6403174" y="2336286"/>
        <a:ext cx="1863186" cy="1870265"/>
      </dsp:txXfrm>
    </dsp:sp>
    <dsp:sp modelId="{888D2564-63A7-4E2F-9061-80CAB298D475}">
      <dsp:nvSpPr>
        <dsp:cNvPr id="0" name=""/>
        <dsp:cNvSpPr/>
      </dsp:nvSpPr>
      <dsp:spPr>
        <a:xfrm>
          <a:off x="8443470" y="144014"/>
          <a:ext cx="1979118" cy="1986197"/>
        </a:xfrm>
        <a:prstGeom prst="roundRect">
          <a:avLst>
            <a:gd name="adj" fmla="val 10000"/>
          </a:avLst>
        </a:prstGeom>
        <a:solidFill>
          <a:schemeClr val="accent3">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t-EE" sz="1900" kern="1200"/>
            <a:t>Avaandmed ja andmehaldus</a:t>
          </a:r>
        </a:p>
      </dsp:txBody>
      <dsp:txXfrm>
        <a:off x="8501436" y="201980"/>
        <a:ext cx="1863186" cy="1870265"/>
      </dsp:txXfrm>
    </dsp:sp>
    <dsp:sp modelId="{AC745E78-2602-4996-87CE-6E91082C10DA}">
      <dsp:nvSpPr>
        <dsp:cNvPr id="0" name=""/>
        <dsp:cNvSpPr/>
      </dsp:nvSpPr>
      <dsp:spPr>
        <a:xfrm>
          <a:off x="8422828" y="2304260"/>
          <a:ext cx="1979118" cy="1986197"/>
        </a:xfrm>
        <a:prstGeom prst="roundRect">
          <a:avLst>
            <a:gd name="adj" fmla="val 10000"/>
          </a:avLst>
        </a:prstGeom>
        <a:solidFill>
          <a:schemeClr val="bg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t-EE" sz="1500" kern="1200"/>
            <a:t>Avaandmete avaldamise ja andmehalduse tugi </a:t>
          </a:r>
          <a:r>
            <a:rPr lang="et-EE" sz="1500" kern="1200" err="1"/>
            <a:t>KOVidele</a:t>
          </a:r>
          <a:endParaRPr lang="et-EE" sz="1500" kern="1200"/>
        </a:p>
      </dsp:txBody>
      <dsp:txXfrm>
        <a:off x="8480794" y="2362226"/>
        <a:ext cx="1863186" cy="1870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56050-B031-4EE1-A9A5-D373357F300E}">
      <dsp:nvSpPr>
        <dsp:cNvPr id="0" name=""/>
        <dsp:cNvSpPr/>
      </dsp:nvSpPr>
      <dsp:spPr>
        <a:xfrm>
          <a:off x="3854639" y="627"/>
          <a:ext cx="5781958" cy="79062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t-EE" sz="1600" i="1" kern="1200"/>
            <a:t>mõõdik täpsustamisel</a:t>
          </a:r>
          <a:endParaRPr lang="et-EE" sz="1600" kern="1200"/>
        </a:p>
      </dsp:txBody>
      <dsp:txXfrm>
        <a:off x="3854639" y="99455"/>
        <a:ext cx="5485474" cy="592969"/>
      </dsp:txXfrm>
    </dsp:sp>
    <dsp:sp modelId="{7FAB57E6-8571-453B-ACA1-10FE0518B1DE}">
      <dsp:nvSpPr>
        <dsp:cNvPr id="0" name=""/>
        <dsp:cNvSpPr/>
      </dsp:nvSpPr>
      <dsp:spPr>
        <a:xfrm>
          <a:off x="0" y="627"/>
          <a:ext cx="3854639" cy="790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t-EE" sz="1400" kern="1200"/>
            <a:t>Omavalitsuste pakutavad avalikud teenused on juhitud ja hallatud lähtudes lõppkasutajast ehk KOV elanikust</a:t>
          </a:r>
        </a:p>
      </dsp:txBody>
      <dsp:txXfrm>
        <a:off x="38595" y="39222"/>
        <a:ext cx="3777449" cy="713435"/>
      </dsp:txXfrm>
    </dsp:sp>
    <dsp:sp modelId="{82EED263-88C7-4D99-B93F-195F1130F85E}">
      <dsp:nvSpPr>
        <dsp:cNvPr id="0" name=""/>
        <dsp:cNvSpPr/>
      </dsp:nvSpPr>
      <dsp:spPr>
        <a:xfrm>
          <a:off x="3854639" y="870315"/>
          <a:ext cx="5781958" cy="79062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t-EE" sz="1600" i="1" kern="1200" dirty="0"/>
            <a:t>aastaks 2029 vähemalt 90% </a:t>
          </a:r>
          <a:r>
            <a:rPr lang="et-EE" sz="1600" i="1" kern="1200" dirty="0" err="1"/>
            <a:t>KOVidest</a:t>
          </a:r>
          <a:r>
            <a:rPr lang="et-EE" sz="1600" i="1" kern="1200" dirty="0"/>
            <a:t>, kes kaasava eelarve </a:t>
          </a:r>
          <a:r>
            <a:rPr lang="et-EE" sz="1600" i="1" kern="1200"/>
            <a:t>hääletusi korraldavad, </a:t>
          </a:r>
          <a:r>
            <a:rPr lang="et-EE" sz="1600" i="1" kern="1200" dirty="0"/>
            <a:t>viib kaasava eelarve hääletamist läbi uues keskkonnas</a:t>
          </a:r>
        </a:p>
      </dsp:txBody>
      <dsp:txXfrm>
        <a:off x="3854639" y="969143"/>
        <a:ext cx="5485474" cy="592969"/>
      </dsp:txXfrm>
    </dsp:sp>
    <dsp:sp modelId="{C3BD2699-FA37-4DFD-8932-2E89762D041A}">
      <dsp:nvSpPr>
        <dsp:cNvPr id="0" name=""/>
        <dsp:cNvSpPr/>
      </dsp:nvSpPr>
      <dsp:spPr>
        <a:xfrm>
          <a:off x="0" y="870315"/>
          <a:ext cx="3854639" cy="790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t-EE" sz="1400" kern="1200"/>
            <a:t>Välja on arendatud kaasaegne keskkond elanike kaasamiseks KOV otsustusprotsessidesse (nt kaasav eelarve, külavanema valimised) </a:t>
          </a:r>
        </a:p>
      </dsp:txBody>
      <dsp:txXfrm>
        <a:off x="38595" y="908910"/>
        <a:ext cx="3777449" cy="713435"/>
      </dsp:txXfrm>
    </dsp:sp>
    <dsp:sp modelId="{B3ECEBF8-0CEE-4967-9796-BD4CCBB6A0D8}">
      <dsp:nvSpPr>
        <dsp:cNvPr id="0" name=""/>
        <dsp:cNvSpPr/>
      </dsp:nvSpPr>
      <dsp:spPr>
        <a:xfrm>
          <a:off x="3854639" y="1740003"/>
          <a:ext cx="5781958" cy="79062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t-EE" sz="1600" i="1" kern="1200"/>
            <a:t>aastaks 2029 vähemalt 5 teenust</a:t>
          </a:r>
        </a:p>
      </dsp:txBody>
      <dsp:txXfrm>
        <a:off x="3854639" y="1838831"/>
        <a:ext cx="5485474" cy="592969"/>
      </dsp:txXfrm>
    </dsp:sp>
    <dsp:sp modelId="{47C097C8-0ED5-49A0-A501-8835796EC707}">
      <dsp:nvSpPr>
        <dsp:cNvPr id="0" name=""/>
        <dsp:cNvSpPr/>
      </dsp:nvSpPr>
      <dsp:spPr>
        <a:xfrm>
          <a:off x="0" y="1740003"/>
          <a:ext cx="3854639" cy="790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t-EE" sz="1400" kern="1200" err="1"/>
            <a:t>KOVide</a:t>
          </a:r>
          <a:r>
            <a:rPr lang="et-EE" sz="1400" kern="1200"/>
            <a:t> pakutavad teenused on riigi teenustega ühtses kasutajateekonnas lähtuvalt inimese/ettevõtte vajadustest </a:t>
          </a:r>
        </a:p>
      </dsp:txBody>
      <dsp:txXfrm>
        <a:off x="38595" y="1778598"/>
        <a:ext cx="3777449" cy="713435"/>
      </dsp:txXfrm>
    </dsp:sp>
    <dsp:sp modelId="{89E93C74-B6B2-4EF8-9A99-59DA95D2D414}">
      <dsp:nvSpPr>
        <dsp:cNvPr id="0" name=""/>
        <dsp:cNvSpPr/>
      </dsp:nvSpPr>
      <dsp:spPr>
        <a:xfrm>
          <a:off x="3854639" y="2609691"/>
          <a:ext cx="5781958" cy="79062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t-EE" sz="1600" i="1" kern="1200"/>
            <a:t>aastaks 2029 on rahulolu vähemalt 90%</a:t>
          </a:r>
        </a:p>
      </dsp:txBody>
      <dsp:txXfrm>
        <a:off x="3854639" y="2708519"/>
        <a:ext cx="5485474" cy="592969"/>
      </dsp:txXfrm>
    </dsp:sp>
    <dsp:sp modelId="{659569D5-AC31-42BA-AF77-AA1734B0BE1C}">
      <dsp:nvSpPr>
        <dsp:cNvPr id="0" name=""/>
        <dsp:cNvSpPr/>
      </dsp:nvSpPr>
      <dsp:spPr>
        <a:xfrm>
          <a:off x="0" y="2625266"/>
          <a:ext cx="3854639" cy="790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t-EE" sz="1400" kern="1200"/>
            <a:t>KOV avalike (e)-teenustega rahulolu tõus </a:t>
          </a:r>
        </a:p>
      </dsp:txBody>
      <dsp:txXfrm>
        <a:off x="38595" y="2663861"/>
        <a:ext cx="3777449" cy="713435"/>
      </dsp:txXfrm>
    </dsp:sp>
    <dsp:sp modelId="{6DEAA848-014B-41C7-96D4-6341ACF7BF9B}">
      <dsp:nvSpPr>
        <dsp:cNvPr id="0" name=""/>
        <dsp:cNvSpPr/>
      </dsp:nvSpPr>
      <dsp:spPr>
        <a:xfrm>
          <a:off x="3854639" y="3479379"/>
          <a:ext cx="5781958" cy="79062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t-EE" sz="1600" i="1" kern="1200"/>
            <a:t>mõõdik täpsustamisel</a:t>
          </a:r>
        </a:p>
      </dsp:txBody>
      <dsp:txXfrm>
        <a:off x="3854639" y="3578207"/>
        <a:ext cx="5485474" cy="592969"/>
      </dsp:txXfrm>
    </dsp:sp>
    <dsp:sp modelId="{48B0C82F-4164-43A9-91B3-7A4083F35A8F}">
      <dsp:nvSpPr>
        <dsp:cNvPr id="0" name=""/>
        <dsp:cNvSpPr/>
      </dsp:nvSpPr>
      <dsp:spPr>
        <a:xfrm>
          <a:off x="0" y="3479379"/>
          <a:ext cx="3854639" cy="790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t-EE" sz="1400" kern="1200" err="1">
              <a:solidFill>
                <a:schemeClr val="bg1"/>
              </a:solidFill>
              <a:effectLst/>
              <a:latin typeface="+mn-lt"/>
              <a:ea typeface="Calibri" panose="020F0502020204030204" pitchFamily="34" charset="0"/>
              <a:cs typeface="Times New Roman" panose="02020603050405020304" pitchFamily="18" charset="0"/>
            </a:rPr>
            <a:t>KOVid</a:t>
          </a:r>
          <a:r>
            <a:rPr lang="et-EE" sz="1400" kern="1200">
              <a:solidFill>
                <a:schemeClr val="bg1"/>
              </a:solidFill>
              <a:effectLst/>
              <a:latin typeface="+mn-lt"/>
              <a:ea typeface="Calibri" panose="020F0502020204030204" pitchFamily="34" charset="0"/>
              <a:cs typeface="Times New Roman" panose="02020603050405020304" pitchFamily="18" charset="0"/>
            </a:rPr>
            <a:t> mõistavad paremini infoturbe ja E-ITS olemust ja vajalikkust</a:t>
          </a:r>
          <a:endParaRPr lang="et-EE" sz="1400" kern="1200">
            <a:solidFill>
              <a:schemeClr val="bg1"/>
            </a:solidFill>
          </a:endParaRPr>
        </a:p>
      </dsp:txBody>
      <dsp:txXfrm>
        <a:off x="38595" y="3517974"/>
        <a:ext cx="3777449" cy="713435"/>
      </dsp:txXfrm>
    </dsp:sp>
    <dsp:sp modelId="{E061147F-D8FC-4757-A389-5B3EBD813F1C}">
      <dsp:nvSpPr>
        <dsp:cNvPr id="0" name=""/>
        <dsp:cNvSpPr/>
      </dsp:nvSpPr>
      <dsp:spPr>
        <a:xfrm>
          <a:off x="3854639" y="4349067"/>
          <a:ext cx="5781958" cy="79062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t-EE" sz="1600" i="1" kern="1200"/>
            <a:t>algtase ja sihtase täpsustub KOV teenuste kaardistuse käigus</a:t>
          </a:r>
        </a:p>
      </dsp:txBody>
      <dsp:txXfrm>
        <a:off x="3854639" y="4447895"/>
        <a:ext cx="5485474" cy="592969"/>
      </dsp:txXfrm>
    </dsp:sp>
    <dsp:sp modelId="{1FBD5931-B5C7-4840-A9FC-7E2E7A534A4C}">
      <dsp:nvSpPr>
        <dsp:cNvPr id="0" name=""/>
        <dsp:cNvSpPr/>
      </dsp:nvSpPr>
      <dsp:spPr>
        <a:xfrm>
          <a:off x="0" y="4349067"/>
          <a:ext cx="3854639" cy="790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t-EE" sz="1400" kern="1200"/>
            <a:t>KOV proaktiivsete teenuste hulk </a:t>
          </a:r>
        </a:p>
      </dsp:txBody>
      <dsp:txXfrm>
        <a:off x="38595" y="4387662"/>
        <a:ext cx="3777449" cy="7134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6325" cy="498254"/>
          </a:xfrm>
          <a:prstGeom prst="rect">
            <a:avLst/>
          </a:prstGeom>
        </p:spPr>
        <p:txBody>
          <a:bodyPr vert="horz" lIns="83796" tIns="41898" rIns="83796" bIns="41898" rtlCol="0"/>
          <a:lstStyle>
            <a:lvl1pPr algn="l">
              <a:defRPr sz="1100"/>
            </a:lvl1pPr>
          </a:lstStyle>
          <a:p>
            <a:endParaRPr lang="et-EE"/>
          </a:p>
        </p:txBody>
      </p:sp>
      <p:sp>
        <p:nvSpPr>
          <p:cNvPr id="3" name="Kuupäeva kohatäide 2"/>
          <p:cNvSpPr>
            <a:spLocks noGrp="1"/>
          </p:cNvSpPr>
          <p:nvPr>
            <p:ph type="dt" sz="quarter" idx="1"/>
          </p:nvPr>
        </p:nvSpPr>
        <p:spPr>
          <a:xfrm>
            <a:off x="3849923" y="0"/>
            <a:ext cx="2946325" cy="498254"/>
          </a:xfrm>
          <a:prstGeom prst="rect">
            <a:avLst/>
          </a:prstGeom>
        </p:spPr>
        <p:txBody>
          <a:bodyPr vert="horz" lIns="83796" tIns="41898" rIns="83796" bIns="41898" rtlCol="0"/>
          <a:lstStyle>
            <a:lvl1pPr algn="r">
              <a:defRPr sz="1100"/>
            </a:lvl1pPr>
          </a:lstStyle>
          <a:p>
            <a:fld id="{57AB7856-BFB7-47C7-B10D-6DB968CF9847}" type="datetimeFigureOut">
              <a:rPr lang="et-EE" smtClean="0"/>
              <a:t>13.06.2024</a:t>
            </a:fld>
            <a:endParaRPr lang="et-EE"/>
          </a:p>
        </p:txBody>
      </p:sp>
      <p:sp>
        <p:nvSpPr>
          <p:cNvPr id="4" name="Jaluse kohatäide 3"/>
          <p:cNvSpPr>
            <a:spLocks noGrp="1"/>
          </p:cNvSpPr>
          <p:nvPr>
            <p:ph type="ftr" sz="quarter" idx="2"/>
          </p:nvPr>
        </p:nvSpPr>
        <p:spPr>
          <a:xfrm>
            <a:off x="0" y="9429972"/>
            <a:ext cx="2946325" cy="498254"/>
          </a:xfrm>
          <a:prstGeom prst="rect">
            <a:avLst/>
          </a:prstGeom>
        </p:spPr>
        <p:txBody>
          <a:bodyPr vert="horz" lIns="83796" tIns="41898" rIns="83796" bIns="41898" rtlCol="0" anchor="b"/>
          <a:lstStyle>
            <a:lvl1pPr algn="l">
              <a:defRPr sz="1100"/>
            </a:lvl1pPr>
          </a:lstStyle>
          <a:p>
            <a:endParaRPr lang="et-EE"/>
          </a:p>
        </p:txBody>
      </p:sp>
      <p:sp>
        <p:nvSpPr>
          <p:cNvPr id="5" name="Slaidinumbri kohatäide 4"/>
          <p:cNvSpPr>
            <a:spLocks noGrp="1"/>
          </p:cNvSpPr>
          <p:nvPr>
            <p:ph type="sldNum" sz="quarter" idx="3"/>
          </p:nvPr>
        </p:nvSpPr>
        <p:spPr>
          <a:xfrm>
            <a:off x="3849923" y="9429972"/>
            <a:ext cx="2946325" cy="498254"/>
          </a:xfrm>
          <a:prstGeom prst="rect">
            <a:avLst/>
          </a:prstGeom>
        </p:spPr>
        <p:txBody>
          <a:bodyPr vert="horz" lIns="83796" tIns="41898" rIns="83796" bIns="41898" rtlCol="0" anchor="b"/>
          <a:lstStyle>
            <a:lvl1pPr algn="r">
              <a:defRPr sz="1100"/>
            </a:lvl1pPr>
          </a:lstStyle>
          <a:p>
            <a:fld id="{67BE731C-9B6A-4BBE-A120-9B6FD0A82661}" type="slidenum">
              <a:rPr lang="et-EE" smtClean="0"/>
              <a:t>‹#›</a:t>
            </a:fld>
            <a:endParaRPr lang="et-EE"/>
          </a:p>
        </p:txBody>
      </p:sp>
    </p:spTree>
    <p:extLst>
      <p:ext uri="{BB962C8B-B14F-4D97-AF65-F5344CB8AC3E}">
        <p14:creationId xmlns:p14="http://schemas.microsoft.com/office/powerpoint/2010/main" val="230859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90488" y="754063"/>
            <a:ext cx="6613525"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9482" y="4715724"/>
            <a:ext cx="5437284" cy="4466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p:cNvSpPr>
            <a:spLocks noGrp="1" noChangeArrowheads="1"/>
          </p:cNvSpPr>
          <p:nvPr>
            <p:ph type="hdr"/>
          </p:nvPr>
        </p:nvSpPr>
        <p:spPr bwMode="auto">
          <a:xfrm>
            <a:off x="1" y="0"/>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3847068" y="0"/>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1" y="9431445"/>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3847068" y="9431445"/>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fld id="{9137B0FE-B827-43E6-9F1A-73A7AB4ED6CD}" type="slidenum">
              <a:rPr lang="et-EE" altLang="en-US" smtClean="0"/>
              <a:pPr/>
              <a:t>2</a:t>
            </a:fld>
            <a:endParaRPr lang="et-EE" altLang="en-US"/>
          </a:p>
        </p:txBody>
      </p:sp>
    </p:spTree>
    <p:extLst>
      <p:ext uri="{BB962C8B-B14F-4D97-AF65-F5344CB8AC3E}">
        <p14:creationId xmlns:p14="http://schemas.microsoft.com/office/powerpoint/2010/main" val="172500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17</a:t>
            </a:fld>
            <a:endParaRPr lang="et-EE" altLang="en-US"/>
          </a:p>
        </p:txBody>
      </p:sp>
    </p:spTree>
    <p:extLst>
      <p:ext uri="{BB962C8B-B14F-4D97-AF65-F5344CB8AC3E}">
        <p14:creationId xmlns:p14="http://schemas.microsoft.com/office/powerpoint/2010/main" val="277806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18</a:t>
            </a:fld>
            <a:endParaRPr lang="et-EE" altLang="en-US"/>
          </a:p>
        </p:txBody>
      </p:sp>
    </p:spTree>
    <p:extLst>
      <p:ext uri="{BB962C8B-B14F-4D97-AF65-F5344CB8AC3E}">
        <p14:creationId xmlns:p14="http://schemas.microsoft.com/office/powerpoint/2010/main" val="243392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fld id="{9137B0FE-B827-43E6-9F1A-73A7AB4ED6CD}" type="slidenum">
              <a:rPr lang="et-EE" altLang="en-US" smtClean="0"/>
              <a:pPr/>
              <a:t>19</a:t>
            </a:fld>
            <a:endParaRPr lang="et-EE" altLang="en-US"/>
          </a:p>
        </p:txBody>
      </p:sp>
    </p:spTree>
    <p:extLst>
      <p:ext uri="{BB962C8B-B14F-4D97-AF65-F5344CB8AC3E}">
        <p14:creationId xmlns:p14="http://schemas.microsoft.com/office/powerpoint/2010/main" val="182819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20</a:t>
            </a:fld>
            <a:endParaRPr lang="et-EE" altLang="en-US"/>
          </a:p>
        </p:txBody>
      </p:sp>
    </p:spTree>
    <p:extLst>
      <p:ext uri="{BB962C8B-B14F-4D97-AF65-F5344CB8AC3E}">
        <p14:creationId xmlns:p14="http://schemas.microsoft.com/office/powerpoint/2010/main" val="132211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err="1">
                <a:solidFill>
                  <a:srgbClr val="000000"/>
                </a:solidFill>
                <a:effectLst/>
                <a:latin typeface="Arial" panose="020B0604020202020204" pitchFamily="34" charset="0"/>
              </a:rPr>
              <a:t>Valikut</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tehti</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juhuvalimiga</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ning</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välja</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valitud</a:t>
            </a:r>
            <a:r>
              <a:rPr lang="en-US" sz="1800" b="0" i="0" u="none" strike="noStrike">
                <a:solidFill>
                  <a:srgbClr val="000000"/>
                </a:solidFill>
                <a:effectLst/>
                <a:latin typeface="Arial" panose="020B0604020202020204" pitchFamily="34" charset="0"/>
              </a:rPr>
              <a:t> KOV </a:t>
            </a:r>
            <a:r>
              <a:rPr lang="en-US" sz="1800" b="0" i="0" u="none" strike="noStrike" err="1">
                <a:solidFill>
                  <a:srgbClr val="000000"/>
                </a:solidFill>
                <a:effectLst/>
                <a:latin typeface="Arial" panose="020B0604020202020204" pitchFamily="34" charset="0"/>
              </a:rPr>
              <a:t>arengukavad</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pidid</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vastama</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järgmistele</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kriteeriumitele</a:t>
            </a:r>
            <a:r>
              <a:rPr lang="en-US" sz="1800" b="0" i="0" u="none" strike="noStrike">
                <a:solidFill>
                  <a:srgbClr val="000000"/>
                </a:solidFill>
                <a:effectLst/>
                <a:latin typeface="Arial" panose="020B0604020202020204" pitchFamily="34" charset="0"/>
              </a:rPr>
              <a:t>:</a:t>
            </a:r>
            <a:endParaRPr lang="en-US" b="0">
              <a:effectLst/>
            </a:endParaRPr>
          </a:p>
          <a:p>
            <a:pPr rtl="0" fontAlgn="base">
              <a:spcBef>
                <a:spcPts val="0"/>
              </a:spcBef>
              <a:spcAft>
                <a:spcPts val="0"/>
              </a:spcAft>
              <a:buFont typeface="Arial" panose="020B0604020202020204" pitchFamily="34" charset="0"/>
              <a:buChar char="•"/>
            </a:pPr>
            <a:r>
              <a:rPr lang="et-EE" sz="1800" b="0" i="0" u="none" strike="noStrike">
                <a:solidFill>
                  <a:srgbClr val="000000"/>
                </a:solidFill>
                <a:effectLst/>
                <a:latin typeface="Arial" panose="020B0604020202020204" pitchFamily="34" charset="0"/>
              </a:rPr>
              <a:t> arengukava v</a:t>
            </a:r>
            <a:r>
              <a:rPr lang="en-US" sz="1800" b="0" i="0" u="none" strike="noStrike" err="1">
                <a:solidFill>
                  <a:srgbClr val="000000"/>
                </a:solidFill>
                <a:effectLst/>
                <a:latin typeface="Arial" panose="020B0604020202020204" pitchFamily="34" charset="0"/>
              </a:rPr>
              <a:t>ähemalt</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viimase</a:t>
            </a:r>
            <a:r>
              <a:rPr lang="en-US" sz="1800" b="0" i="0" u="none" strike="noStrike">
                <a:solidFill>
                  <a:srgbClr val="000000"/>
                </a:solidFill>
                <a:effectLst/>
                <a:latin typeface="Arial" panose="020B0604020202020204" pitchFamily="34" charset="0"/>
              </a:rPr>
              <a:t> 2 </a:t>
            </a:r>
            <a:r>
              <a:rPr lang="en-US" sz="1800" b="0" i="0" u="none" strike="noStrike" err="1">
                <a:solidFill>
                  <a:srgbClr val="000000"/>
                </a:solidFill>
                <a:effectLst/>
                <a:latin typeface="Arial" panose="020B0604020202020204" pitchFamily="34" charset="0"/>
              </a:rPr>
              <a:t>aasta</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jooksul</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tehtud</a:t>
            </a:r>
            <a:r>
              <a:rPr lang="en-US" sz="1800" b="0" i="0" u="none" strike="noStrike">
                <a:solidFill>
                  <a:srgbClr val="000000"/>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t-EE"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Eelistan</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lühiajalist</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arengukava</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nt</a:t>
            </a:r>
            <a:r>
              <a:rPr lang="en-US" sz="1800" b="0" i="0" u="none" strike="noStrike">
                <a:solidFill>
                  <a:srgbClr val="000000"/>
                </a:solidFill>
                <a:effectLst/>
                <a:latin typeface="Arial" panose="020B0604020202020204" pitchFamily="34" charset="0"/>
              </a:rPr>
              <a:t> 5a, aga on ka 2035+)</a:t>
            </a:r>
            <a:endParaRPr lang="et-EE" sz="1800" b="0" i="0" u="none" strike="noStrike">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t-EE" sz="1800" b="0" i="0" u="none" strike="noStrike">
                <a:solidFill>
                  <a:srgbClr val="000000"/>
                </a:solidFill>
                <a:effectLst/>
                <a:latin typeface="Arial" panose="020B0604020202020204" pitchFamily="34" charset="0"/>
              </a:rPr>
              <a:t> Hiljem lisandusid 2 omavalitsuse üksuse arengukava juurde: Tartu linn ning Elva vald.</a:t>
            </a: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p:nvPr>
        </p:nvSpPr>
        <p:spPr/>
        <p:txBody>
          <a:bodyPr/>
          <a:lstStyle/>
          <a:p>
            <a:fld id="{9137B0FE-B827-43E6-9F1A-73A7AB4ED6CD}" type="slidenum">
              <a:rPr lang="et-EE" altLang="en-US" smtClean="0"/>
              <a:pPr/>
              <a:t>21</a:t>
            </a:fld>
            <a:endParaRPr lang="et-EE" altLang="en-US"/>
          </a:p>
        </p:txBody>
      </p:sp>
    </p:spTree>
    <p:extLst>
      <p:ext uri="{BB962C8B-B14F-4D97-AF65-F5344CB8AC3E}">
        <p14:creationId xmlns:p14="http://schemas.microsoft.com/office/powerpoint/2010/main" val="69041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22</a:t>
            </a:fld>
            <a:endParaRPr lang="et-EE" altLang="en-US"/>
          </a:p>
        </p:txBody>
      </p:sp>
    </p:spTree>
    <p:extLst>
      <p:ext uri="{BB962C8B-B14F-4D97-AF65-F5344CB8AC3E}">
        <p14:creationId xmlns:p14="http://schemas.microsoft.com/office/powerpoint/2010/main" val="203679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0" i="0">
                <a:solidFill>
                  <a:srgbClr val="000000"/>
                </a:solidFill>
                <a:effectLst/>
                <a:latin typeface="Aino" panose="02000603040504020204" pitchFamily="50" charset="0"/>
              </a:rPr>
              <a:t>MKM hindab:</a:t>
            </a:r>
          </a:p>
          <a:p>
            <a:r>
              <a:rPr lang="et-EE" b="0" i="0">
                <a:solidFill>
                  <a:srgbClr val="000000"/>
                </a:solidFill>
                <a:effectLst/>
                <a:latin typeface="Aino" panose="02000603040504020204" pitchFamily="50" charset="0"/>
              </a:rPr>
              <a:t>Kas on läbi mõeldud muudatuste juhtimismudel digipöörde ellu viimiseks?</a:t>
            </a:r>
          </a:p>
          <a:p>
            <a:endParaRPr lang="et-EE">
              <a:solidFill>
                <a:srgbClr val="000000"/>
              </a:solidFill>
              <a:latin typeface="Aino" panose="02000603040504020204" pitchFamily="50" charset="0"/>
            </a:endParaRPr>
          </a:p>
          <a:p>
            <a:r>
              <a:rPr lang="et-EE" b="0" i="0">
                <a:solidFill>
                  <a:srgbClr val="000000"/>
                </a:solidFill>
                <a:effectLst/>
                <a:latin typeface="Aino" panose="02000603040504020204" pitchFamily="50" charset="0"/>
              </a:rPr>
              <a:t>1- Muudatuste juhtimismudel on läbi mõtlemata </a:t>
            </a:r>
          </a:p>
          <a:p>
            <a:r>
              <a:rPr lang="et-EE" b="0" i="0">
                <a:solidFill>
                  <a:srgbClr val="000000"/>
                </a:solidFill>
                <a:effectLst/>
                <a:latin typeface="Aino" panose="02000603040504020204" pitchFamily="50" charset="0"/>
              </a:rPr>
              <a:t>2- Muudatuste juhtimismudel on minimaalselt läbi mõeldud </a:t>
            </a:r>
          </a:p>
          <a:p>
            <a:r>
              <a:rPr lang="et-EE" b="0" i="0">
                <a:solidFill>
                  <a:srgbClr val="000000"/>
                </a:solidFill>
                <a:effectLst/>
                <a:latin typeface="Aino" panose="02000603040504020204" pitchFamily="50" charset="0"/>
              </a:rPr>
              <a:t>3- Muudatuste juhtimismudel on osaliselt läbi mõeldud </a:t>
            </a:r>
          </a:p>
          <a:p>
            <a:r>
              <a:rPr lang="et-EE" b="0" i="0">
                <a:solidFill>
                  <a:srgbClr val="000000"/>
                </a:solidFill>
                <a:effectLst/>
                <a:latin typeface="Aino" panose="02000603040504020204" pitchFamily="50" charset="0"/>
              </a:rPr>
              <a:t>4- Muudatuste juhtimismudel on eeskujulikult läbi mõeldud, aga ei ole juurutustegevusi </a:t>
            </a:r>
          </a:p>
          <a:p>
            <a:r>
              <a:rPr lang="et-EE" b="0" i="0">
                <a:solidFill>
                  <a:srgbClr val="000000"/>
                </a:solidFill>
                <a:effectLst/>
                <a:latin typeface="Aino" panose="02000603040504020204" pitchFamily="50" charset="0"/>
              </a:rPr>
              <a:t>5- Muudatuste juhtimismudel on eeskujulikult läbi mõeldud ning tehtud või tehakse juba konkreetseid samme selle juurutamiseks (või on juba juurutatud)</a:t>
            </a:r>
            <a:endParaRPr lang="et-EE">
              <a:latin typeface="Aino" panose="02000603040504020204" pitchFamily="50" charset="0"/>
            </a:endParaRPr>
          </a:p>
          <a:p>
            <a:r>
              <a:rPr lang="et-EE" err="1"/>
              <a:t>Konkreetsetege</a:t>
            </a:r>
            <a:r>
              <a:rPr lang="et-EE"/>
              <a:t> tegevustega seoses, kuidas me tagame, et asi saab korda. </a:t>
            </a:r>
          </a:p>
        </p:txBody>
      </p:sp>
      <p:sp>
        <p:nvSpPr>
          <p:cNvPr id="4" name="Slaidinumbri kohatäide 3"/>
          <p:cNvSpPr>
            <a:spLocks noGrp="1"/>
          </p:cNvSpPr>
          <p:nvPr>
            <p:ph type="sldNum"/>
          </p:nvPr>
        </p:nvSpPr>
        <p:spPr/>
        <p:txBody>
          <a:bodyPr/>
          <a:lstStyle/>
          <a:p>
            <a:fld id="{9137B0FE-B827-43E6-9F1A-73A7AB4ED6CD}" type="slidenum">
              <a:rPr lang="et-EE" altLang="en-US" smtClean="0"/>
              <a:pPr/>
              <a:t>23</a:t>
            </a:fld>
            <a:endParaRPr lang="et-EE" altLang="en-US"/>
          </a:p>
        </p:txBody>
      </p:sp>
    </p:spTree>
    <p:extLst>
      <p:ext uri="{BB962C8B-B14F-4D97-AF65-F5344CB8AC3E}">
        <p14:creationId xmlns:p14="http://schemas.microsoft.com/office/powerpoint/2010/main" val="119609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täpsustamisel</a:t>
            </a:r>
          </a:p>
        </p:txBody>
      </p:sp>
      <p:sp>
        <p:nvSpPr>
          <p:cNvPr id="4" name="Slide Number Placeholder 3"/>
          <p:cNvSpPr>
            <a:spLocks noGrp="1"/>
          </p:cNvSpPr>
          <p:nvPr>
            <p:ph type="sldNum"/>
          </p:nvPr>
        </p:nvSpPr>
        <p:spPr/>
        <p:txBody>
          <a:bodyPr/>
          <a:lstStyle/>
          <a:p>
            <a:fld id="{9137B0FE-B827-43E6-9F1A-73A7AB4ED6CD}" type="slidenum">
              <a:rPr lang="et-EE" altLang="en-US" smtClean="0"/>
              <a:pPr/>
              <a:t>24</a:t>
            </a:fld>
            <a:endParaRPr lang="et-EE" altLang="en-US"/>
          </a:p>
        </p:txBody>
      </p:sp>
    </p:spTree>
    <p:extLst>
      <p:ext uri="{BB962C8B-B14F-4D97-AF65-F5344CB8AC3E}">
        <p14:creationId xmlns:p14="http://schemas.microsoft.com/office/powerpoint/2010/main" val="292063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Roheline – rahastusotsuse saanud</a:t>
            </a:r>
          </a:p>
          <a:p>
            <a:r>
              <a:rPr lang="et-EE"/>
              <a:t>Kollane – rahastusotsus olemas 2024.a lõpuni</a:t>
            </a:r>
          </a:p>
          <a:p>
            <a:r>
              <a:rPr lang="et-EE"/>
              <a:t>Oranž – uus tegevus või rahastus teadmata</a:t>
            </a:r>
          </a:p>
        </p:txBody>
      </p:sp>
      <p:sp>
        <p:nvSpPr>
          <p:cNvPr id="4" name="Slaidinumbri kohatäide 3"/>
          <p:cNvSpPr>
            <a:spLocks noGrp="1"/>
          </p:cNvSpPr>
          <p:nvPr>
            <p:ph type="sldNum"/>
          </p:nvPr>
        </p:nvSpPr>
        <p:spPr/>
        <p:txBody>
          <a:bodyPr/>
          <a:lstStyle/>
          <a:p>
            <a:fld id="{9137B0FE-B827-43E6-9F1A-73A7AB4ED6CD}" type="slidenum">
              <a:rPr lang="et-EE" altLang="en-US" smtClean="0"/>
              <a:pPr/>
              <a:t>25</a:t>
            </a:fld>
            <a:endParaRPr lang="et-EE" altLang="en-US"/>
          </a:p>
        </p:txBody>
      </p:sp>
    </p:spTree>
    <p:extLst>
      <p:ext uri="{BB962C8B-B14F-4D97-AF65-F5344CB8AC3E}">
        <p14:creationId xmlns:p14="http://schemas.microsoft.com/office/powerpoint/2010/main" val="126878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b="0">
                <a:latin typeface="Roboto Condensed"/>
              </a:rPr>
              <a:t>A4 katab erinevaid küsimusi VA Digipöörde hindamiselehe failis.</a:t>
            </a: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5891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3</a:t>
            </a:fld>
            <a:endParaRPr lang="et-EE" altLang="en-US"/>
          </a:p>
        </p:txBody>
      </p:sp>
    </p:spTree>
    <p:extLst>
      <p:ext uri="{BB962C8B-B14F-4D97-AF65-F5344CB8AC3E}">
        <p14:creationId xmlns:p14="http://schemas.microsoft.com/office/powerpoint/2010/main" val="333839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Mõõdikud andmete suunal on täpsustamisel</a:t>
            </a:r>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27</a:t>
            </a:fld>
            <a:endParaRPr lang="et-EE" altLang="en-US"/>
          </a:p>
        </p:txBody>
      </p:sp>
    </p:spTree>
    <p:extLst>
      <p:ext uri="{BB962C8B-B14F-4D97-AF65-F5344CB8AC3E}">
        <p14:creationId xmlns:p14="http://schemas.microsoft.com/office/powerpoint/2010/main" val="343989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Iseteenindus.kovit.ee</a:t>
            </a:r>
          </a:p>
        </p:txBody>
      </p:sp>
      <p:sp>
        <p:nvSpPr>
          <p:cNvPr id="4" name="Slaidinumbri kohatäide 3"/>
          <p:cNvSpPr>
            <a:spLocks noGrp="1"/>
          </p:cNvSpPr>
          <p:nvPr>
            <p:ph type="sldNum"/>
          </p:nvPr>
        </p:nvSpPr>
        <p:spPr/>
        <p:txBody>
          <a:bodyPr/>
          <a:lstStyle/>
          <a:p>
            <a:fld id="{9137B0FE-B827-43E6-9F1A-73A7AB4ED6CD}" type="slidenum">
              <a:rPr lang="et-EE" altLang="en-US" smtClean="0"/>
              <a:pPr/>
              <a:t>28</a:t>
            </a:fld>
            <a:endParaRPr lang="et-EE" altLang="en-US"/>
          </a:p>
        </p:txBody>
      </p:sp>
    </p:spTree>
    <p:extLst>
      <p:ext uri="{BB962C8B-B14F-4D97-AF65-F5344CB8AC3E}">
        <p14:creationId xmlns:p14="http://schemas.microsoft.com/office/powerpoint/2010/main" val="2968677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29</a:t>
            </a:fld>
            <a:endParaRPr lang="et-EE" altLang="en-US"/>
          </a:p>
        </p:txBody>
      </p:sp>
    </p:spTree>
    <p:extLst>
      <p:ext uri="{BB962C8B-B14F-4D97-AF65-F5344CB8AC3E}">
        <p14:creationId xmlns:p14="http://schemas.microsoft.com/office/powerpoint/2010/main" val="172031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fld id="{9137B0FE-B827-43E6-9F1A-73A7AB4ED6CD}" type="slidenum">
              <a:rPr lang="et-EE" altLang="en-US" smtClean="0"/>
              <a:pPr/>
              <a:t>30</a:t>
            </a:fld>
            <a:endParaRPr lang="et-EE" altLang="en-US"/>
          </a:p>
        </p:txBody>
      </p:sp>
    </p:spTree>
    <p:extLst>
      <p:ext uri="{BB962C8B-B14F-4D97-AF65-F5344CB8AC3E}">
        <p14:creationId xmlns:p14="http://schemas.microsoft.com/office/powerpoint/2010/main" val="1688355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t-EE"/>
              <a:t>Selgitus:</a:t>
            </a:r>
          </a:p>
          <a:p>
            <a:pPr marL="0" indent="0">
              <a:buNone/>
            </a:pPr>
            <a:r>
              <a:rPr lang="et-EE"/>
              <a:t>Palume koondpildina lisaks Excelile siin välja tuua kuni 18 kuu algatused tegevuste ja eelarvetena ning sh erinevad rahaallikad (võib Exceli järgi grupeerida: infotehnoloogiliste lahenduste väljatöötamine ja arendamine; küberruumi hoidmine, arendamine ja juurutamine usaldusväärse ja turvalisena; teadlikkuse tõstmine, muu digipöördega seotud otsene kulu).</a:t>
            </a:r>
          </a:p>
        </p:txBody>
      </p:sp>
      <p:sp>
        <p:nvSpPr>
          <p:cNvPr id="4" name="Slide Number Placeholder 3"/>
          <p:cNvSpPr>
            <a:spLocks noGrp="1"/>
          </p:cNvSpPr>
          <p:nvPr>
            <p:ph type="sldNum"/>
          </p:nvPr>
        </p:nvSpPr>
        <p:spPr/>
        <p:txBody>
          <a:bodyPr/>
          <a:lstStyle/>
          <a:p>
            <a:fld id="{9137B0FE-B827-43E6-9F1A-73A7AB4ED6CD}" type="slidenum">
              <a:rPr lang="et-EE" altLang="en-US" smtClean="0"/>
              <a:pPr/>
              <a:t>31</a:t>
            </a:fld>
            <a:endParaRPr lang="et-EE" altLang="en-US"/>
          </a:p>
        </p:txBody>
      </p:sp>
    </p:spTree>
    <p:extLst>
      <p:ext uri="{BB962C8B-B14F-4D97-AF65-F5344CB8AC3E}">
        <p14:creationId xmlns:p14="http://schemas.microsoft.com/office/powerpoint/2010/main" val="278647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0">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855208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b="0">
                <a:latin typeface="Roboto Condensed"/>
              </a:rPr>
              <a:t>Kas võiks teha piloodina seda väiksemas mahus?</a:t>
            </a: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464045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0">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901359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0">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855208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None/>
            </a:pPr>
            <a:r>
              <a:rPr lang="et-EE" sz="1200" b="0">
                <a:latin typeface="Roboto Condensed"/>
              </a:rPr>
              <a:t>Hetkel projekt üles ehitatud põhimõttele, et kaks esimest aastat on Riigipilve </a:t>
            </a:r>
            <a:r>
              <a:rPr lang="et-EE" sz="1200" b="0" err="1">
                <a:latin typeface="Roboto Condensed"/>
              </a:rPr>
              <a:t>KOVile</a:t>
            </a:r>
            <a:r>
              <a:rPr lang="et-EE" sz="1200" b="0">
                <a:latin typeface="Roboto Condensed"/>
              </a:rPr>
              <a:t> doteeritud baastaristu majutuse osas (600 eurot kuus). Ülejäänud ressursi eest tuleks </a:t>
            </a:r>
            <a:r>
              <a:rPr lang="et-EE" sz="1200" b="0" err="1">
                <a:latin typeface="Roboto Condensed"/>
              </a:rPr>
              <a:t>KOVil</a:t>
            </a:r>
            <a:r>
              <a:rPr lang="et-EE" sz="1200" b="0">
                <a:latin typeface="Roboto Condensed"/>
              </a:rPr>
              <a:t> ise tasuda.</a:t>
            </a:r>
          </a:p>
          <a:p>
            <a:pPr marL="0" indent="0">
              <a:buNone/>
            </a:pPr>
            <a:endParaRPr lang="et-EE" sz="1200" b="0">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07143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fld id="{9137B0FE-B827-43E6-9F1A-73A7AB4ED6CD}" type="slidenum">
              <a:rPr lang="et-EE" altLang="en-US" smtClean="0"/>
              <a:pPr/>
              <a:t>4</a:t>
            </a:fld>
            <a:endParaRPr lang="et-EE" altLang="en-US"/>
          </a:p>
        </p:txBody>
      </p:sp>
    </p:spTree>
    <p:extLst>
      <p:ext uri="{BB962C8B-B14F-4D97-AF65-F5344CB8AC3E}">
        <p14:creationId xmlns:p14="http://schemas.microsoft.com/office/powerpoint/2010/main" val="142808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fld id="{9137B0FE-B827-43E6-9F1A-73A7AB4ED6CD}" type="slidenum">
              <a:rPr lang="et-EE" altLang="en-US" smtClean="0"/>
              <a:pPr/>
              <a:t>5</a:t>
            </a:fld>
            <a:endParaRPr lang="et-EE" altLang="en-US"/>
          </a:p>
        </p:txBody>
      </p:sp>
    </p:spTree>
    <p:extLst>
      <p:ext uri="{BB962C8B-B14F-4D97-AF65-F5344CB8AC3E}">
        <p14:creationId xmlns:p14="http://schemas.microsoft.com/office/powerpoint/2010/main" val="113367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t-EE"/>
              <a:t>Selgitus:</a:t>
            </a:r>
          </a:p>
          <a:p>
            <a:pPr marL="0" indent="0">
              <a:buNone/>
            </a:pPr>
            <a:r>
              <a:rPr lang="et-EE"/>
              <a:t>Palume vastavalt „Digipöörde hindamisele“ Excelis olevale </a:t>
            </a:r>
            <a:r>
              <a:rPr lang="et-EE" i="1" err="1"/>
              <a:t>checklistile</a:t>
            </a:r>
            <a:r>
              <a:rPr lang="et-EE" i="1"/>
              <a:t> „</a:t>
            </a:r>
            <a:r>
              <a:rPr lang="et-EE" i="1" err="1"/>
              <a:t>Üldvõimekus</a:t>
            </a:r>
            <a:r>
              <a:rPr lang="et-EE" i="1"/>
              <a:t>“; „Teenuste juhtimine“; „Kestlikkus“; „Andmehaldus“; „</a:t>
            </a:r>
            <a:r>
              <a:rPr lang="et-EE" i="1" err="1"/>
              <a:t>Küberturvalisus</a:t>
            </a:r>
            <a:r>
              <a:rPr lang="et-EE" i="1"/>
              <a:t>“; „Arhitektuur“ ja </a:t>
            </a:r>
            <a:r>
              <a:rPr lang="et-EE"/>
              <a:t>anda koondhinnang nendele võimekusele (punane, kollane, roheline). Vajadusel võib juurde lisada selgituse, sh mis on väljakutsed ja arengu plaanid.</a:t>
            </a:r>
          </a:p>
          <a:p>
            <a:endParaRPr lang="et-EE"/>
          </a:p>
        </p:txBody>
      </p:sp>
      <p:sp>
        <p:nvSpPr>
          <p:cNvPr id="4" name="Slide Number Placeholder 3"/>
          <p:cNvSpPr>
            <a:spLocks noGrp="1"/>
          </p:cNvSpPr>
          <p:nvPr>
            <p:ph type="sldNum"/>
          </p:nvPr>
        </p:nvSpPr>
        <p:spPr/>
        <p:txBody>
          <a:bodyPr/>
          <a:lstStyle/>
          <a:p>
            <a:fld id="{9137B0FE-B827-43E6-9F1A-73A7AB4ED6CD}" type="slidenum">
              <a:rPr lang="et-EE" altLang="en-US" smtClean="0"/>
              <a:pPr/>
              <a:t>6</a:t>
            </a:fld>
            <a:endParaRPr lang="et-EE" altLang="en-US"/>
          </a:p>
        </p:txBody>
      </p:sp>
    </p:spTree>
    <p:extLst>
      <p:ext uri="{BB962C8B-B14F-4D97-AF65-F5344CB8AC3E}">
        <p14:creationId xmlns:p14="http://schemas.microsoft.com/office/powerpoint/2010/main" val="374111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p:nvPr>
        </p:nvSpPr>
        <p:spPr/>
        <p:txBody>
          <a:bodyPr/>
          <a:lstStyle/>
          <a:p>
            <a:fld id="{9137B0FE-B827-43E6-9F1A-73A7AB4ED6CD}" type="slidenum">
              <a:rPr lang="et-EE" altLang="en-US" smtClean="0"/>
              <a:pPr/>
              <a:t>8</a:t>
            </a:fld>
            <a:endParaRPr lang="et-EE" altLang="en-US"/>
          </a:p>
        </p:txBody>
      </p:sp>
    </p:spTree>
    <p:extLst>
      <p:ext uri="{BB962C8B-B14F-4D97-AF65-F5344CB8AC3E}">
        <p14:creationId xmlns:p14="http://schemas.microsoft.com/office/powerpoint/2010/main" val="257260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Sinisega märgitud, millele otseselt panustame, rohelisega – aitame kaasa</a:t>
            </a:r>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10</a:t>
            </a:fld>
            <a:endParaRPr lang="et-EE" altLang="en-US"/>
          </a:p>
        </p:txBody>
      </p:sp>
    </p:spTree>
    <p:extLst>
      <p:ext uri="{BB962C8B-B14F-4D97-AF65-F5344CB8AC3E}">
        <p14:creationId xmlns:p14="http://schemas.microsoft.com/office/powerpoint/2010/main" val="376115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13</a:t>
            </a:fld>
            <a:endParaRPr lang="et-EE" altLang="en-US"/>
          </a:p>
        </p:txBody>
      </p:sp>
    </p:spTree>
    <p:extLst>
      <p:ext uri="{BB962C8B-B14F-4D97-AF65-F5344CB8AC3E}">
        <p14:creationId xmlns:p14="http://schemas.microsoft.com/office/powerpoint/2010/main" val="277806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fld id="{9137B0FE-B827-43E6-9F1A-73A7AB4ED6CD}" type="slidenum">
              <a:rPr lang="et-EE" altLang="en-US" smtClean="0"/>
              <a:pPr/>
              <a:t>14</a:t>
            </a:fld>
            <a:endParaRPr lang="et-EE" altLang="en-US"/>
          </a:p>
        </p:txBody>
      </p:sp>
    </p:spTree>
    <p:extLst>
      <p:ext uri="{BB962C8B-B14F-4D97-AF65-F5344CB8AC3E}">
        <p14:creationId xmlns:p14="http://schemas.microsoft.com/office/powerpoint/2010/main" val="106566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0033" y="1119505"/>
            <a:ext cx="9120188" cy="2381521"/>
          </a:xfrm>
        </p:spPr>
        <p:txBody>
          <a:bodyPr anchor="b"/>
          <a:lstStyle>
            <a:lvl1pPr algn="ctr">
              <a:defRPr sz="4429"/>
            </a:lvl1pPr>
          </a:lstStyle>
          <a:p>
            <a:r>
              <a:rPr lang="et-EE"/>
              <a:t>Muutke pealkirja laadi</a:t>
            </a:r>
            <a:endParaRPr lang="en-US"/>
          </a:p>
        </p:txBody>
      </p:sp>
      <p:sp>
        <p:nvSpPr>
          <p:cNvPr id="3" name="Alapealkiri 2"/>
          <p:cNvSpPr>
            <a:spLocks noGrp="1"/>
          </p:cNvSpPr>
          <p:nvPr>
            <p:ph type="subTitle" idx="1"/>
          </p:nvPr>
        </p:nvSpPr>
        <p:spPr>
          <a:xfrm>
            <a:off x="1520033" y="3592866"/>
            <a:ext cx="9120188" cy="1651546"/>
          </a:xfrm>
        </p:spPr>
        <p:txBody>
          <a:bodyPr/>
          <a:lstStyle>
            <a:lvl1pPr marL="0" indent="0" algn="ctr">
              <a:buNone/>
              <a:defRPr sz="1772"/>
            </a:lvl1pPr>
            <a:lvl2pPr marL="337501" indent="0" algn="ctr">
              <a:buNone/>
              <a:defRPr sz="1476"/>
            </a:lvl2pPr>
            <a:lvl3pPr marL="675000" indent="0" algn="ctr">
              <a:buNone/>
              <a:defRPr sz="1329"/>
            </a:lvl3pPr>
            <a:lvl4pPr marL="1012503" indent="0" algn="ctr">
              <a:buNone/>
              <a:defRPr sz="1181"/>
            </a:lvl4pPr>
            <a:lvl5pPr marL="1350002" indent="0" algn="ctr">
              <a:buNone/>
              <a:defRPr sz="1181"/>
            </a:lvl5pPr>
            <a:lvl6pPr marL="1687503" indent="0" algn="ctr">
              <a:buNone/>
              <a:defRPr sz="1181"/>
            </a:lvl6pPr>
            <a:lvl7pPr marL="2025002" indent="0" algn="ctr">
              <a:buNone/>
              <a:defRPr sz="1181"/>
            </a:lvl7pPr>
            <a:lvl8pPr marL="2362503" indent="0" algn="ctr">
              <a:buNone/>
              <a:defRPr sz="1181"/>
            </a:lvl8pPr>
            <a:lvl9pPr marL="2700004" indent="0" algn="ctr">
              <a:buNone/>
              <a:defRPr sz="1181"/>
            </a:lvl9pPr>
          </a:lstStyle>
          <a:p>
            <a:r>
              <a:rPr lang="et-EE"/>
              <a:t>Klõpsake juhtslaidi alapealkirja laadi redigeerimiseks</a:t>
            </a:r>
            <a:endParaRPr lang="en-US"/>
          </a:p>
        </p:txBody>
      </p:sp>
      <p:sp>
        <p:nvSpPr>
          <p:cNvPr id="4" name="Kuupäeva kohatäide 3"/>
          <p:cNvSpPr>
            <a:spLocks noGrp="1"/>
          </p:cNvSpPr>
          <p:nvPr>
            <p:ph type="dt" sz="half" idx="10"/>
          </p:nvPr>
        </p:nvSpPr>
        <p:spPr/>
        <p:txBody>
          <a:bodyPr/>
          <a:lstStyle/>
          <a:p>
            <a:fld id="{A65CDE09-45C5-4623-B996-1C90422F5287}" type="datetimeFigureOut">
              <a:rPr lang="en-US" smtClean="0"/>
              <a:t>6/13/2024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360362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endParaRPr lang="en-US"/>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fld id="{A65CDE09-45C5-4623-B996-1C90422F5287}" type="datetimeFigureOut">
              <a:rPr lang="en-US" smtClean="0"/>
              <a:t>6/13/2024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59428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02182" y="364195"/>
            <a:ext cx="2622053" cy="5797040"/>
          </a:xfrm>
        </p:spPr>
        <p:txBody>
          <a:bodyPr vert="eaVert"/>
          <a:lstStyle/>
          <a:p>
            <a:r>
              <a:rPr lang="et-EE"/>
              <a:t>Muutke pealkirja laadi</a:t>
            </a:r>
            <a:endParaRPr lang="en-US"/>
          </a:p>
        </p:txBody>
      </p:sp>
      <p:sp>
        <p:nvSpPr>
          <p:cNvPr id="3" name="Vertikaalteksti kohatäide 2"/>
          <p:cNvSpPr>
            <a:spLocks noGrp="1"/>
          </p:cNvSpPr>
          <p:nvPr>
            <p:ph type="body" orient="vert" idx="1"/>
          </p:nvPr>
        </p:nvSpPr>
        <p:spPr>
          <a:xfrm>
            <a:off x="836018" y="364195"/>
            <a:ext cx="7714159" cy="5797040"/>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fld id="{A65CDE09-45C5-4623-B996-1C90422F5287}" type="datetimeFigureOut">
              <a:rPr lang="en-US" smtClean="0"/>
              <a:t>6/13/2024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365776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C9538E-1AF3-9744-B5D7-C80BE448D427}"/>
              </a:ext>
            </a:extLst>
          </p:cNvPr>
          <p:cNvPicPr>
            <a:picLocks noChangeAspect="1"/>
          </p:cNvPicPr>
          <p:nvPr userDrawn="1"/>
        </p:nvPicPr>
        <p:blipFill>
          <a:blip r:embed="rId2"/>
          <a:stretch>
            <a:fillRect/>
          </a:stretch>
        </p:blipFill>
        <p:spPr>
          <a:xfrm>
            <a:off x="-844899" y="-44481"/>
            <a:ext cx="13850050" cy="6929502"/>
          </a:xfrm>
          <a:prstGeom prst="rect">
            <a:avLst/>
          </a:prstGeom>
        </p:spPr>
      </p:pic>
      <p:sp>
        <p:nvSpPr>
          <p:cNvPr id="7" name="Title 1">
            <a:extLst>
              <a:ext uri="{FF2B5EF4-FFF2-40B4-BE49-F238E27FC236}">
                <a16:creationId xmlns:a16="http://schemas.microsoft.com/office/drawing/2014/main" id="{42E0CC0E-2479-C849-9AAE-40DEEBF419FE}"/>
              </a:ext>
            </a:extLst>
          </p:cNvPr>
          <p:cNvSpPr>
            <a:spLocks noGrp="1"/>
          </p:cNvSpPr>
          <p:nvPr>
            <p:ph type="ctrTitle" hasCustomPrompt="1"/>
          </p:nvPr>
        </p:nvSpPr>
        <p:spPr>
          <a:xfrm>
            <a:off x="2002619" y="4062866"/>
            <a:ext cx="8152284" cy="639635"/>
          </a:xfrm>
        </p:spPr>
        <p:txBody>
          <a:bodyPr anchor="ctr">
            <a:noAutofit/>
          </a:bodyPr>
          <a:lstStyle>
            <a:lvl1pPr algn="ctr">
              <a:defRPr sz="4190" baseline="0">
                <a:solidFill>
                  <a:srgbClr val="3D79A4"/>
                </a:solidFill>
                <a:latin typeface="Optima nova LT" pitchFamily="2" charset="0"/>
              </a:defRPr>
            </a:lvl1pPr>
          </a:lstStyle>
          <a:p>
            <a:r>
              <a:rPr lang="en-US" err="1"/>
              <a:t>Täname</a:t>
            </a:r>
            <a:r>
              <a:rPr lang="en-US"/>
              <a:t> </a:t>
            </a:r>
            <a:r>
              <a:rPr lang="en-US" err="1"/>
              <a:t>kuulamast</a:t>
            </a:r>
            <a:r>
              <a:rPr lang="en-US"/>
              <a:t>!</a:t>
            </a:r>
          </a:p>
        </p:txBody>
      </p:sp>
      <p:pic>
        <p:nvPicPr>
          <p:cNvPr id="8" name="Picture 7">
            <a:extLst>
              <a:ext uri="{FF2B5EF4-FFF2-40B4-BE49-F238E27FC236}">
                <a16:creationId xmlns:a16="http://schemas.microsoft.com/office/drawing/2014/main" id="{E7E31BA5-505C-3A4E-96FA-5A4337BF6CF3}"/>
              </a:ext>
            </a:extLst>
          </p:cNvPr>
          <p:cNvPicPr>
            <a:picLocks noChangeAspect="1"/>
          </p:cNvPicPr>
          <p:nvPr userDrawn="1"/>
        </p:nvPicPr>
        <p:blipFill>
          <a:blip r:embed="rId3"/>
          <a:stretch>
            <a:fillRect/>
          </a:stretch>
        </p:blipFill>
        <p:spPr>
          <a:xfrm>
            <a:off x="4056939" y="1255059"/>
            <a:ext cx="4043646" cy="1928310"/>
          </a:xfrm>
          <a:prstGeom prst="rect">
            <a:avLst/>
          </a:prstGeom>
        </p:spPr>
      </p:pic>
      <p:sp>
        <p:nvSpPr>
          <p:cNvPr id="9" name="Text Placeholder 2">
            <a:extLst>
              <a:ext uri="{FF2B5EF4-FFF2-40B4-BE49-F238E27FC236}">
                <a16:creationId xmlns:a16="http://schemas.microsoft.com/office/drawing/2014/main" id="{9CF23D06-B888-FC41-B758-8E9E2C317A32}"/>
              </a:ext>
            </a:extLst>
          </p:cNvPr>
          <p:cNvSpPr>
            <a:spLocks noGrp="1"/>
          </p:cNvSpPr>
          <p:nvPr>
            <p:ph type="body" idx="1" hasCustomPrompt="1"/>
          </p:nvPr>
        </p:nvSpPr>
        <p:spPr>
          <a:xfrm>
            <a:off x="2002619" y="4825621"/>
            <a:ext cx="8152284" cy="196696"/>
          </a:xfrm>
        </p:spPr>
        <p:txBody>
          <a:bodyPr>
            <a:normAutofit/>
          </a:bodyPr>
          <a:lstStyle>
            <a:lvl1pPr marL="0" indent="0" algn="ctr">
              <a:buNone/>
              <a:defRPr sz="1097" b="0">
                <a:solidFill>
                  <a:schemeClr val="bg2">
                    <a:lumMod val="25000"/>
                  </a:schemeClr>
                </a:solidFill>
                <a:latin typeface="Optima" panose="02000503060000020004" pitchFamily="2" charset="0"/>
              </a:defRPr>
            </a:lvl1pPr>
            <a:lvl2pPr marL="456057" indent="0">
              <a:buNone/>
              <a:defRPr sz="1995">
                <a:solidFill>
                  <a:schemeClr val="tx1">
                    <a:tint val="75000"/>
                  </a:schemeClr>
                </a:solidFill>
              </a:defRPr>
            </a:lvl2pPr>
            <a:lvl3pPr marL="912114" indent="0">
              <a:buFontTx/>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t-EE" dirty="0"/>
              <a:t>Lõkke 4</a:t>
            </a:r>
            <a:r>
              <a:rPr lang="en-US" dirty="0"/>
              <a:t>, II </a:t>
            </a:r>
            <a:r>
              <a:rPr lang="en-US" dirty="0" err="1"/>
              <a:t>korrus</a:t>
            </a:r>
            <a:r>
              <a:rPr lang="en-US" dirty="0"/>
              <a:t>, Tallinn, 101</a:t>
            </a:r>
            <a:r>
              <a:rPr lang="et-EE" dirty="0"/>
              <a:t>22</a:t>
            </a:r>
            <a:r>
              <a:rPr lang="en-US" dirty="0"/>
              <a:t>   •   Tel: 6043001   •   info@elvl.ee</a:t>
            </a:r>
          </a:p>
        </p:txBody>
      </p:sp>
    </p:spTree>
    <p:extLst>
      <p:ext uri="{BB962C8B-B14F-4D97-AF65-F5344CB8AC3E}">
        <p14:creationId xmlns:p14="http://schemas.microsoft.com/office/powerpoint/2010/main" val="31794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endParaRPr lang="en-US"/>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fld id="{A65CDE09-45C5-4623-B996-1C90422F5287}" type="datetimeFigureOut">
              <a:rPr lang="en-US" smtClean="0"/>
              <a:t>6/13/2024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87211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29685" y="1705387"/>
            <a:ext cx="10488217" cy="2845473"/>
          </a:xfrm>
        </p:spPr>
        <p:txBody>
          <a:bodyPr anchor="b"/>
          <a:lstStyle>
            <a:lvl1pPr>
              <a:defRPr sz="4429"/>
            </a:lvl1pPr>
          </a:lstStyle>
          <a:p>
            <a:r>
              <a:rPr lang="et-EE"/>
              <a:t>Muutke pealkirja laadi</a:t>
            </a:r>
            <a:endParaRPr lang="en-US"/>
          </a:p>
        </p:txBody>
      </p:sp>
      <p:sp>
        <p:nvSpPr>
          <p:cNvPr id="3" name="Teksti kohatäide 2"/>
          <p:cNvSpPr>
            <a:spLocks noGrp="1"/>
          </p:cNvSpPr>
          <p:nvPr>
            <p:ph type="body" idx="1"/>
          </p:nvPr>
        </p:nvSpPr>
        <p:spPr>
          <a:xfrm>
            <a:off x="829685" y="4577780"/>
            <a:ext cx="10488217" cy="1496367"/>
          </a:xfrm>
        </p:spPr>
        <p:txBody>
          <a:bodyPr/>
          <a:lstStyle>
            <a:lvl1pPr marL="0" indent="0">
              <a:buNone/>
              <a:defRPr sz="1772">
                <a:solidFill>
                  <a:schemeClr val="tx1">
                    <a:tint val="75000"/>
                  </a:schemeClr>
                </a:solidFill>
              </a:defRPr>
            </a:lvl1pPr>
            <a:lvl2pPr marL="337501" indent="0">
              <a:buNone/>
              <a:defRPr sz="1476">
                <a:solidFill>
                  <a:schemeClr val="tx1">
                    <a:tint val="75000"/>
                  </a:schemeClr>
                </a:solidFill>
              </a:defRPr>
            </a:lvl2pPr>
            <a:lvl3pPr marL="675000" indent="0">
              <a:buNone/>
              <a:defRPr sz="1329">
                <a:solidFill>
                  <a:schemeClr val="tx1">
                    <a:tint val="75000"/>
                  </a:schemeClr>
                </a:solidFill>
              </a:defRPr>
            </a:lvl3pPr>
            <a:lvl4pPr marL="1012503" indent="0">
              <a:buNone/>
              <a:defRPr sz="1181">
                <a:solidFill>
                  <a:schemeClr val="tx1">
                    <a:tint val="75000"/>
                  </a:schemeClr>
                </a:solidFill>
              </a:defRPr>
            </a:lvl4pPr>
            <a:lvl5pPr marL="1350002" indent="0">
              <a:buNone/>
              <a:defRPr sz="1181">
                <a:solidFill>
                  <a:schemeClr val="tx1">
                    <a:tint val="75000"/>
                  </a:schemeClr>
                </a:solidFill>
              </a:defRPr>
            </a:lvl5pPr>
            <a:lvl6pPr marL="1687503" indent="0">
              <a:buNone/>
              <a:defRPr sz="1181">
                <a:solidFill>
                  <a:schemeClr val="tx1">
                    <a:tint val="75000"/>
                  </a:schemeClr>
                </a:solidFill>
              </a:defRPr>
            </a:lvl6pPr>
            <a:lvl7pPr marL="2025002" indent="0">
              <a:buNone/>
              <a:defRPr sz="1181">
                <a:solidFill>
                  <a:schemeClr val="tx1">
                    <a:tint val="75000"/>
                  </a:schemeClr>
                </a:solidFill>
              </a:defRPr>
            </a:lvl7pPr>
            <a:lvl8pPr marL="2362503" indent="0">
              <a:buNone/>
              <a:defRPr sz="1181">
                <a:solidFill>
                  <a:schemeClr val="tx1">
                    <a:tint val="75000"/>
                  </a:schemeClr>
                </a:solidFill>
              </a:defRPr>
            </a:lvl8pPr>
            <a:lvl9pPr marL="2700004" indent="0">
              <a:buNone/>
              <a:defRPr sz="1181">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A65CDE09-45C5-4623-B996-1C90422F5287}" type="datetimeFigureOut">
              <a:rPr lang="en-US" smtClean="0"/>
              <a:t>6/13/2024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36156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endParaRPr lang="en-US"/>
          </a:p>
        </p:txBody>
      </p:sp>
      <p:sp>
        <p:nvSpPr>
          <p:cNvPr id="3" name="Sisu kohatäide 2"/>
          <p:cNvSpPr>
            <a:spLocks noGrp="1"/>
          </p:cNvSpPr>
          <p:nvPr>
            <p:ph sz="half" idx="1"/>
          </p:nvPr>
        </p:nvSpPr>
        <p:spPr>
          <a:xfrm>
            <a:off x="836017" y="1820976"/>
            <a:ext cx="5168106" cy="4340259"/>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p:cNvSpPr>
            <a:spLocks noGrp="1"/>
          </p:cNvSpPr>
          <p:nvPr>
            <p:ph sz="half" idx="2"/>
          </p:nvPr>
        </p:nvSpPr>
        <p:spPr>
          <a:xfrm>
            <a:off x="6156127" y="1820976"/>
            <a:ext cx="5168106" cy="4340259"/>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p:cNvSpPr>
            <a:spLocks noGrp="1"/>
          </p:cNvSpPr>
          <p:nvPr>
            <p:ph type="dt" sz="half" idx="10"/>
          </p:nvPr>
        </p:nvSpPr>
        <p:spPr/>
        <p:txBody>
          <a:bodyPr/>
          <a:lstStyle/>
          <a:p>
            <a:fld id="{A65CDE09-45C5-4623-B996-1C90422F5287}" type="datetimeFigureOut">
              <a:rPr lang="en-US" smtClean="0"/>
              <a:t>6/13/2024</a:t>
            </a:fld>
            <a:endParaRPr lang="en-US"/>
          </a:p>
        </p:txBody>
      </p:sp>
      <p:sp>
        <p:nvSpPr>
          <p:cNvPr id="6" name="Jaluse kohatäide 5"/>
          <p:cNvSpPr>
            <a:spLocks noGrp="1"/>
          </p:cNvSpPr>
          <p:nvPr>
            <p:ph type="ftr" sz="quarter" idx="11"/>
          </p:nvPr>
        </p:nvSpPr>
        <p:spPr/>
        <p:txBody>
          <a:bodyPr/>
          <a:lstStyle/>
          <a:p>
            <a:endParaRPr lang="en-US"/>
          </a:p>
        </p:txBody>
      </p:sp>
      <p:sp>
        <p:nvSpPr>
          <p:cNvPr id="7" name="Slaidinumbri kohatäide 6"/>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400309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7601" y="364198"/>
            <a:ext cx="10488217" cy="1322188"/>
          </a:xfrm>
        </p:spPr>
        <p:txBody>
          <a:bodyPr/>
          <a:lstStyle/>
          <a:p>
            <a:r>
              <a:rPr lang="et-EE"/>
              <a:t>Muutke pealkirja laadi</a:t>
            </a:r>
            <a:endParaRPr lang="en-US"/>
          </a:p>
        </p:txBody>
      </p:sp>
      <p:sp>
        <p:nvSpPr>
          <p:cNvPr id="3" name="Teksti kohatäide 2"/>
          <p:cNvSpPr>
            <a:spLocks noGrp="1"/>
          </p:cNvSpPr>
          <p:nvPr>
            <p:ph type="body" idx="1"/>
          </p:nvPr>
        </p:nvSpPr>
        <p:spPr>
          <a:xfrm>
            <a:off x="837604" y="1676882"/>
            <a:ext cx="5144355" cy="821814"/>
          </a:xfrm>
        </p:spPr>
        <p:txBody>
          <a:bodyPr anchor="b"/>
          <a:lstStyle>
            <a:lvl1pPr marL="0" indent="0">
              <a:buNone/>
              <a:defRPr sz="1772" b="1"/>
            </a:lvl1pPr>
            <a:lvl2pPr marL="337501" indent="0">
              <a:buNone/>
              <a:defRPr sz="1476" b="1"/>
            </a:lvl2pPr>
            <a:lvl3pPr marL="675000" indent="0">
              <a:buNone/>
              <a:defRPr sz="1329" b="1"/>
            </a:lvl3pPr>
            <a:lvl4pPr marL="1012503" indent="0">
              <a:buNone/>
              <a:defRPr sz="1181" b="1"/>
            </a:lvl4pPr>
            <a:lvl5pPr marL="1350002" indent="0">
              <a:buNone/>
              <a:defRPr sz="1181" b="1"/>
            </a:lvl5pPr>
            <a:lvl6pPr marL="1687503" indent="0">
              <a:buNone/>
              <a:defRPr sz="1181" b="1"/>
            </a:lvl6pPr>
            <a:lvl7pPr marL="2025002" indent="0">
              <a:buNone/>
              <a:defRPr sz="1181" b="1"/>
            </a:lvl7pPr>
            <a:lvl8pPr marL="2362503" indent="0">
              <a:buNone/>
              <a:defRPr sz="1181" b="1"/>
            </a:lvl8pPr>
            <a:lvl9pPr marL="2700004" indent="0">
              <a:buNone/>
              <a:defRPr sz="1181" b="1"/>
            </a:lvl9pPr>
          </a:lstStyle>
          <a:p>
            <a:pPr lvl="0"/>
            <a:r>
              <a:rPr lang="et-EE"/>
              <a:t>Redigeeri juhtslaidi tekstilaade</a:t>
            </a:r>
          </a:p>
        </p:txBody>
      </p:sp>
      <p:sp>
        <p:nvSpPr>
          <p:cNvPr id="4" name="Sisu kohatäide 3"/>
          <p:cNvSpPr>
            <a:spLocks noGrp="1"/>
          </p:cNvSpPr>
          <p:nvPr>
            <p:ph sz="half" idx="2"/>
          </p:nvPr>
        </p:nvSpPr>
        <p:spPr>
          <a:xfrm>
            <a:off x="837604" y="2498697"/>
            <a:ext cx="5144355" cy="3675206"/>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p:cNvSpPr>
            <a:spLocks noGrp="1"/>
          </p:cNvSpPr>
          <p:nvPr>
            <p:ph type="body" sz="quarter" idx="3"/>
          </p:nvPr>
        </p:nvSpPr>
        <p:spPr>
          <a:xfrm>
            <a:off x="6156127" y="1676882"/>
            <a:ext cx="5169690" cy="821814"/>
          </a:xfrm>
        </p:spPr>
        <p:txBody>
          <a:bodyPr anchor="b"/>
          <a:lstStyle>
            <a:lvl1pPr marL="0" indent="0">
              <a:buNone/>
              <a:defRPr sz="1772" b="1"/>
            </a:lvl1pPr>
            <a:lvl2pPr marL="337501" indent="0">
              <a:buNone/>
              <a:defRPr sz="1476" b="1"/>
            </a:lvl2pPr>
            <a:lvl3pPr marL="675000" indent="0">
              <a:buNone/>
              <a:defRPr sz="1329" b="1"/>
            </a:lvl3pPr>
            <a:lvl4pPr marL="1012503" indent="0">
              <a:buNone/>
              <a:defRPr sz="1181" b="1"/>
            </a:lvl4pPr>
            <a:lvl5pPr marL="1350002" indent="0">
              <a:buNone/>
              <a:defRPr sz="1181" b="1"/>
            </a:lvl5pPr>
            <a:lvl6pPr marL="1687503" indent="0">
              <a:buNone/>
              <a:defRPr sz="1181" b="1"/>
            </a:lvl6pPr>
            <a:lvl7pPr marL="2025002" indent="0">
              <a:buNone/>
              <a:defRPr sz="1181" b="1"/>
            </a:lvl7pPr>
            <a:lvl8pPr marL="2362503" indent="0">
              <a:buNone/>
              <a:defRPr sz="1181" b="1"/>
            </a:lvl8pPr>
            <a:lvl9pPr marL="2700004" indent="0">
              <a:buNone/>
              <a:defRPr sz="1181" b="1"/>
            </a:lvl9pPr>
          </a:lstStyle>
          <a:p>
            <a:pPr lvl="0"/>
            <a:r>
              <a:rPr lang="et-EE"/>
              <a:t>Redigeeri juhtslaidi tekstilaade</a:t>
            </a:r>
          </a:p>
        </p:txBody>
      </p:sp>
      <p:sp>
        <p:nvSpPr>
          <p:cNvPr id="6" name="Sisu kohatäide 5"/>
          <p:cNvSpPr>
            <a:spLocks noGrp="1"/>
          </p:cNvSpPr>
          <p:nvPr>
            <p:ph sz="quarter" idx="4"/>
          </p:nvPr>
        </p:nvSpPr>
        <p:spPr>
          <a:xfrm>
            <a:off x="6156127" y="2498697"/>
            <a:ext cx="5169690" cy="3675206"/>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sz="half" idx="10"/>
          </p:nvPr>
        </p:nvSpPr>
        <p:spPr/>
        <p:txBody>
          <a:bodyPr/>
          <a:lstStyle/>
          <a:p>
            <a:fld id="{A65CDE09-45C5-4623-B996-1C90422F5287}" type="datetimeFigureOut">
              <a:rPr lang="en-US" smtClean="0"/>
              <a:t>6/13/2024</a:t>
            </a:fld>
            <a:endParaRPr lang="en-US"/>
          </a:p>
        </p:txBody>
      </p:sp>
      <p:sp>
        <p:nvSpPr>
          <p:cNvPr id="8" name="Jaluse kohatäide 7"/>
          <p:cNvSpPr>
            <a:spLocks noGrp="1"/>
          </p:cNvSpPr>
          <p:nvPr>
            <p:ph type="ftr" sz="quarter" idx="11"/>
          </p:nvPr>
        </p:nvSpPr>
        <p:spPr/>
        <p:txBody>
          <a:bodyPr/>
          <a:lstStyle/>
          <a:p>
            <a:endParaRPr lang="en-US"/>
          </a:p>
        </p:txBody>
      </p:sp>
      <p:sp>
        <p:nvSpPr>
          <p:cNvPr id="9" name="Slaidinumbri kohatäide 8"/>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398926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endParaRPr lang="en-US"/>
          </a:p>
        </p:txBody>
      </p:sp>
      <p:sp>
        <p:nvSpPr>
          <p:cNvPr id="3" name="Kuupäeva kohatäide 2"/>
          <p:cNvSpPr>
            <a:spLocks noGrp="1"/>
          </p:cNvSpPr>
          <p:nvPr>
            <p:ph type="dt" sz="half" idx="10"/>
          </p:nvPr>
        </p:nvSpPr>
        <p:spPr/>
        <p:txBody>
          <a:bodyPr/>
          <a:lstStyle/>
          <a:p>
            <a:fld id="{A65CDE09-45C5-4623-B996-1C90422F5287}" type="datetimeFigureOut">
              <a:rPr lang="en-US" smtClean="0"/>
              <a:t>6/13/2024</a:t>
            </a:fld>
            <a:endParaRPr lang="en-US"/>
          </a:p>
        </p:txBody>
      </p:sp>
      <p:sp>
        <p:nvSpPr>
          <p:cNvPr id="4" name="Jaluse kohatäide 3"/>
          <p:cNvSpPr>
            <a:spLocks noGrp="1"/>
          </p:cNvSpPr>
          <p:nvPr>
            <p:ph type="ftr" sz="quarter" idx="11"/>
          </p:nvPr>
        </p:nvSpPr>
        <p:spPr/>
        <p:txBody>
          <a:bodyPr/>
          <a:lstStyle/>
          <a:p>
            <a:endParaRPr lang="en-US"/>
          </a:p>
        </p:txBody>
      </p:sp>
      <p:sp>
        <p:nvSpPr>
          <p:cNvPr id="5" name="Slaidinumbri kohatäide 4"/>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156325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A65CDE09-45C5-4623-B996-1C90422F5287}" type="datetimeFigureOut">
              <a:rPr lang="en-US" smtClean="0"/>
              <a:t>6/13/2024</a:t>
            </a:fld>
            <a:endParaRPr lang="en-US"/>
          </a:p>
        </p:txBody>
      </p:sp>
      <p:sp>
        <p:nvSpPr>
          <p:cNvPr id="3" name="Jaluse kohatäide 2"/>
          <p:cNvSpPr>
            <a:spLocks noGrp="1"/>
          </p:cNvSpPr>
          <p:nvPr>
            <p:ph type="ftr" sz="quarter" idx="11"/>
          </p:nvPr>
        </p:nvSpPr>
        <p:spPr/>
        <p:txBody>
          <a:bodyPr/>
          <a:lstStyle/>
          <a:p>
            <a:endParaRPr lang="en-US"/>
          </a:p>
        </p:txBody>
      </p:sp>
      <p:sp>
        <p:nvSpPr>
          <p:cNvPr id="4" name="Slaidinumbri kohatäide 3"/>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41784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7603" y="456036"/>
            <a:ext cx="3921997" cy="1596126"/>
          </a:xfrm>
        </p:spPr>
        <p:txBody>
          <a:bodyPr anchor="b"/>
          <a:lstStyle>
            <a:lvl1pPr>
              <a:defRPr sz="2362"/>
            </a:lvl1pPr>
          </a:lstStyle>
          <a:p>
            <a:r>
              <a:rPr lang="et-EE"/>
              <a:t>Muutke pealkirja laadi</a:t>
            </a:r>
            <a:endParaRPr lang="en-US"/>
          </a:p>
        </p:txBody>
      </p:sp>
      <p:sp>
        <p:nvSpPr>
          <p:cNvPr id="3" name="Sisu kohatäide 2"/>
          <p:cNvSpPr>
            <a:spLocks noGrp="1"/>
          </p:cNvSpPr>
          <p:nvPr>
            <p:ph idx="1"/>
          </p:nvPr>
        </p:nvSpPr>
        <p:spPr>
          <a:xfrm>
            <a:off x="5169691" y="984911"/>
            <a:ext cx="6156127" cy="4861216"/>
          </a:xfrm>
        </p:spPr>
        <p:txBody>
          <a:bodyPr/>
          <a:lstStyle>
            <a:lvl1pPr>
              <a:defRPr sz="2362"/>
            </a:lvl1pPr>
            <a:lvl2pPr>
              <a:defRPr sz="2067"/>
            </a:lvl2pPr>
            <a:lvl3pPr>
              <a:defRPr sz="1772"/>
            </a:lvl3pPr>
            <a:lvl4pPr>
              <a:defRPr sz="1476"/>
            </a:lvl4pPr>
            <a:lvl5pPr>
              <a:defRPr sz="1476"/>
            </a:lvl5pPr>
            <a:lvl6pPr>
              <a:defRPr sz="1476"/>
            </a:lvl6pPr>
            <a:lvl7pPr>
              <a:defRPr sz="1476"/>
            </a:lvl7pPr>
            <a:lvl8pPr>
              <a:defRPr sz="1476"/>
            </a:lvl8pPr>
            <a:lvl9pPr>
              <a:defRPr sz="1476"/>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837603" y="2052161"/>
            <a:ext cx="3921997" cy="3801883"/>
          </a:xfrm>
        </p:spPr>
        <p:txBody>
          <a:bodyPr/>
          <a:lstStyle>
            <a:lvl1pPr marL="0" indent="0">
              <a:buNone/>
              <a:defRPr sz="1181"/>
            </a:lvl1pPr>
            <a:lvl2pPr marL="337501" indent="0">
              <a:buNone/>
              <a:defRPr sz="1033"/>
            </a:lvl2pPr>
            <a:lvl3pPr marL="675000" indent="0">
              <a:buNone/>
              <a:defRPr sz="886"/>
            </a:lvl3pPr>
            <a:lvl4pPr marL="1012503" indent="0">
              <a:buNone/>
              <a:defRPr sz="738"/>
            </a:lvl4pPr>
            <a:lvl5pPr marL="1350002" indent="0">
              <a:buNone/>
              <a:defRPr sz="738"/>
            </a:lvl5pPr>
            <a:lvl6pPr marL="1687503" indent="0">
              <a:buNone/>
              <a:defRPr sz="738"/>
            </a:lvl6pPr>
            <a:lvl7pPr marL="2025002" indent="0">
              <a:buNone/>
              <a:defRPr sz="738"/>
            </a:lvl7pPr>
            <a:lvl8pPr marL="2362503" indent="0">
              <a:buNone/>
              <a:defRPr sz="738"/>
            </a:lvl8pPr>
            <a:lvl9pPr marL="2700004" indent="0">
              <a:buNone/>
              <a:defRPr sz="738"/>
            </a:lvl9pPr>
          </a:lstStyle>
          <a:p>
            <a:pPr lvl="0"/>
            <a:r>
              <a:rPr lang="et-EE"/>
              <a:t>Redigeeri juhtslaidi tekstilaade</a:t>
            </a:r>
          </a:p>
        </p:txBody>
      </p:sp>
      <p:sp>
        <p:nvSpPr>
          <p:cNvPr id="5" name="Kuupäeva kohatäide 4"/>
          <p:cNvSpPr>
            <a:spLocks noGrp="1"/>
          </p:cNvSpPr>
          <p:nvPr>
            <p:ph type="dt" sz="half" idx="10"/>
          </p:nvPr>
        </p:nvSpPr>
        <p:spPr/>
        <p:txBody>
          <a:bodyPr/>
          <a:lstStyle/>
          <a:p>
            <a:fld id="{A65CDE09-45C5-4623-B996-1C90422F5287}" type="datetimeFigureOut">
              <a:rPr lang="en-US" smtClean="0"/>
              <a:t>6/13/2024</a:t>
            </a:fld>
            <a:endParaRPr lang="en-US"/>
          </a:p>
        </p:txBody>
      </p:sp>
      <p:sp>
        <p:nvSpPr>
          <p:cNvPr id="6" name="Jaluse kohatäide 5"/>
          <p:cNvSpPr>
            <a:spLocks noGrp="1"/>
          </p:cNvSpPr>
          <p:nvPr>
            <p:ph type="ftr" sz="quarter" idx="11"/>
          </p:nvPr>
        </p:nvSpPr>
        <p:spPr/>
        <p:txBody>
          <a:bodyPr/>
          <a:lstStyle/>
          <a:p>
            <a:endParaRPr lang="en-US"/>
          </a:p>
        </p:txBody>
      </p:sp>
      <p:sp>
        <p:nvSpPr>
          <p:cNvPr id="7" name="Slaidinumbri kohatäide 6"/>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212934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7603" y="456036"/>
            <a:ext cx="3921997" cy="1596126"/>
          </a:xfrm>
        </p:spPr>
        <p:txBody>
          <a:bodyPr anchor="b"/>
          <a:lstStyle>
            <a:lvl1pPr>
              <a:defRPr sz="2362"/>
            </a:lvl1pPr>
          </a:lstStyle>
          <a:p>
            <a:r>
              <a:rPr lang="et-EE"/>
              <a:t>Muutke pealkirja laadi</a:t>
            </a:r>
            <a:endParaRPr lang="en-US"/>
          </a:p>
        </p:txBody>
      </p:sp>
      <p:sp>
        <p:nvSpPr>
          <p:cNvPr id="3" name="Pildi kohatäide 2"/>
          <p:cNvSpPr>
            <a:spLocks noGrp="1"/>
          </p:cNvSpPr>
          <p:nvPr>
            <p:ph type="pic" idx="1"/>
          </p:nvPr>
        </p:nvSpPr>
        <p:spPr>
          <a:xfrm>
            <a:off x="5169691" y="984911"/>
            <a:ext cx="6156127" cy="4861216"/>
          </a:xfrm>
        </p:spPr>
        <p:txBody>
          <a:bodyPr/>
          <a:lstStyle>
            <a:lvl1pPr marL="0" indent="0">
              <a:buNone/>
              <a:defRPr sz="2362"/>
            </a:lvl1pPr>
            <a:lvl2pPr marL="337501" indent="0">
              <a:buNone/>
              <a:defRPr sz="2067"/>
            </a:lvl2pPr>
            <a:lvl3pPr marL="675000" indent="0">
              <a:buNone/>
              <a:defRPr sz="1772"/>
            </a:lvl3pPr>
            <a:lvl4pPr marL="1012503" indent="0">
              <a:buNone/>
              <a:defRPr sz="1476"/>
            </a:lvl4pPr>
            <a:lvl5pPr marL="1350002" indent="0">
              <a:buNone/>
              <a:defRPr sz="1476"/>
            </a:lvl5pPr>
            <a:lvl6pPr marL="1687503" indent="0">
              <a:buNone/>
              <a:defRPr sz="1476"/>
            </a:lvl6pPr>
            <a:lvl7pPr marL="2025002" indent="0">
              <a:buNone/>
              <a:defRPr sz="1476"/>
            </a:lvl7pPr>
            <a:lvl8pPr marL="2362503" indent="0">
              <a:buNone/>
              <a:defRPr sz="1476"/>
            </a:lvl8pPr>
            <a:lvl9pPr marL="2700004" indent="0">
              <a:buNone/>
              <a:defRPr sz="1476"/>
            </a:lvl9pPr>
          </a:lstStyle>
          <a:p>
            <a:endParaRPr lang="en-US"/>
          </a:p>
        </p:txBody>
      </p:sp>
      <p:sp>
        <p:nvSpPr>
          <p:cNvPr id="4" name="Teksti kohatäide 3"/>
          <p:cNvSpPr>
            <a:spLocks noGrp="1"/>
          </p:cNvSpPr>
          <p:nvPr>
            <p:ph type="body" sz="half" idx="2"/>
          </p:nvPr>
        </p:nvSpPr>
        <p:spPr>
          <a:xfrm>
            <a:off x="837603" y="2052161"/>
            <a:ext cx="3921997" cy="3801883"/>
          </a:xfrm>
        </p:spPr>
        <p:txBody>
          <a:bodyPr/>
          <a:lstStyle>
            <a:lvl1pPr marL="0" indent="0">
              <a:buNone/>
              <a:defRPr sz="1181"/>
            </a:lvl1pPr>
            <a:lvl2pPr marL="337501" indent="0">
              <a:buNone/>
              <a:defRPr sz="1033"/>
            </a:lvl2pPr>
            <a:lvl3pPr marL="675000" indent="0">
              <a:buNone/>
              <a:defRPr sz="886"/>
            </a:lvl3pPr>
            <a:lvl4pPr marL="1012503" indent="0">
              <a:buNone/>
              <a:defRPr sz="738"/>
            </a:lvl4pPr>
            <a:lvl5pPr marL="1350002" indent="0">
              <a:buNone/>
              <a:defRPr sz="738"/>
            </a:lvl5pPr>
            <a:lvl6pPr marL="1687503" indent="0">
              <a:buNone/>
              <a:defRPr sz="738"/>
            </a:lvl6pPr>
            <a:lvl7pPr marL="2025002" indent="0">
              <a:buNone/>
              <a:defRPr sz="738"/>
            </a:lvl7pPr>
            <a:lvl8pPr marL="2362503" indent="0">
              <a:buNone/>
              <a:defRPr sz="738"/>
            </a:lvl8pPr>
            <a:lvl9pPr marL="2700004" indent="0">
              <a:buNone/>
              <a:defRPr sz="738"/>
            </a:lvl9pPr>
          </a:lstStyle>
          <a:p>
            <a:pPr lvl="0"/>
            <a:r>
              <a:rPr lang="et-EE"/>
              <a:t>Redigeeri juhtslaidi tekstilaade</a:t>
            </a:r>
          </a:p>
        </p:txBody>
      </p:sp>
      <p:sp>
        <p:nvSpPr>
          <p:cNvPr id="5" name="Kuupäeva kohatäide 4"/>
          <p:cNvSpPr>
            <a:spLocks noGrp="1"/>
          </p:cNvSpPr>
          <p:nvPr>
            <p:ph type="dt" sz="half" idx="10"/>
          </p:nvPr>
        </p:nvSpPr>
        <p:spPr/>
        <p:txBody>
          <a:bodyPr/>
          <a:lstStyle/>
          <a:p>
            <a:fld id="{A65CDE09-45C5-4623-B996-1C90422F5287}" type="datetimeFigureOut">
              <a:rPr lang="en-US" smtClean="0"/>
              <a:t>6/13/2024</a:t>
            </a:fld>
            <a:endParaRPr lang="en-US"/>
          </a:p>
        </p:txBody>
      </p:sp>
      <p:sp>
        <p:nvSpPr>
          <p:cNvPr id="6" name="Jaluse kohatäide 5"/>
          <p:cNvSpPr>
            <a:spLocks noGrp="1"/>
          </p:cNvSpPr>
          <p:nvPr>
            <p:ph type="ftr" sz="quarter" idx="11"/>
          </p:nvPr>
        </p:nvSpPr>
        <p:spPr/>
        <p:txBody>
          <a:bodyPr/>
          <a:lstStyle/>
          <a:p>
            <a:endParaRPr lang="en-US"/>
          </a:p>
        </p:txBody>
      </p:sp>
      <p:sp>
        <p:nvSpPr>
          <p:cNvPr id="7" name="Slaidinumbri kohatäide 6"/>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385990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6018" y="364198"/>
            <a:ext cx="10488217" cy="1322188"/>
          </a:xfrm>
          <a:prstGeom prst="rect">
            <a:avLst/>
          </a:prstGeom>
        </p:spPr>
        <p:txBody>
          <a:bodyPr vert="horz" lIns="91440" tIns="45720" rIns="91440" bIns="45720" rtlCol="0" anchor="ctr">
            <a:normAutofit/>
          </a:bodyPr>
          <a:lstStyle/>
          <a:p>
            <a:r>
              <a:rPr lang="et-EE"/>
              <a:t>Muutke pealkirja laadi</a:t>
            </a:r>
            <a:endParaRPr lang="en-US"/>
          </a:p>
        </p:txBody>
      </p:sp>
      <p:sp>
        <p:nvSpPr>
          <p:cNvPr id="3" name="Teksti kohatäide 2"/>
          <p:cNvSpPr>
            <a:spLocks noGrp="1"/>
          </p:cNvSpPr>
          <p:nvPr>
            <p:ph type="body" idx="1"/>
          </p:nvPr>
        </p:nvSpPr>
        <p:spPr>
          <a:xfrm>
            <a:off x="836018" y="1820976"/>
            <a:ext cx="10488217" cy="4340259"/>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2"/>
          </p:nvPr>
        </p:nvSpPr>
        <p:spPr>
          <a:xfrm>
            <a:off x="836017" y="6340168"/>
            <a:ext cx="2736056" cy="364195"/>
          </a:xfrm>
          <a:prstGeom prst="rect">
            <a:avLst/>
          </a:prstGeom>
        </p:spPr>
        <p:txBody>
          <a:bodyPr vert="horz" lIns="91440" tIns="45720" rIns="91440" bIns="45720" rtlCol="0" anchor="ctr"/>
          <a:lstStyle>
            <a:lvl1pPr algn="l">
              <a:defRPr sz="886">
                <a:solidFill>
                  <a:schemeClr val="tx1">
                    <a:tint val="75000"/>
                  </a:schemeClr>
                </a:solidFill>
              </a:defRPr>
            </a:lvl1pPr>
          </a:lstStyle>
          <a:p>
            <a:fld id="{A65CDE09-45C5-4623-B996-1C90422F5287}" type="datetimeFigureOut">
              <a:rPr lang="en-US" smtClean="0"/>
              <a:t>6/13/2024</a:t>
            </a:fld>
            <a:endParaRPr lang="en-US"/>
          </a:p>
        </p:txBody>
      </p:sp>
      <p:sp>
        <p:nvSpPr>
          <p:cNvPr id="5" name="Jaluse kohatäide 4"/>
          <p:cNvSpPr>
            <a:spLocks noGrp="1"/>
          </p:cNvSpPr>
          <p:nvPr>
            <p:ph type="ftr" sz="quarter" idx="3"/>
          </p:nvPr>
        </p:nvSpPr>
        <p:spPr>
          <a:xfrm>
            <a:off x="4028083" y="6340168"/>
            <a:ext cx="4104084" cy="364195"/>
          </a:xfrm>
          <a:prstGeom prst="rect">
            <a:avLst/>
          </a:prstGeom>
        </p:spPr>
        <p:txBody>
          <a:bodyPr vert="horz" lIns="91440" tIns="45720" rIns="91440" bIns="45720" rtlCol="0" anchor="ctr"/>
          <a:lstStyle>
            <a:lvl1pPr algn="ctr">
              <a:defRPr sz="886">
                <a:solidFill>
                  <a:schemeClr val="tx1">
                    <a:tint val="75000"/>
                  </a:schemeClr>
                </a:solidFill>
              </a:defRPr>
            </a:lvl1pPr>
          </a:lstStyle>
          <a:p>
            <a:endParaRPr lang="en-US"/>
          </a:p>
        </p:txBody>
      </p:sp>
      <p:sp>
        <p:nvSpPr>
          <p:cNvPr id="6" name="Slaidinumbri kohatäide 5"/>
          <p:cNvSpPr>
            <a:spLocks noGrp="1"/>
          </p:cNvSpPr>
          <p:nvPr>
            <p:ph type="sldNum" sz="quarter" idx="4"/>
          </p:nvPr>
        </p:nvSpPr>
        <p:spPr>
          <a:xfrm>
            <a:off x="8588177" y="6340168"/>
            <a:ext cx="2736056" cy="364195"/>
          </a:xfrm>
          <a:prstGeom prst="rect">
            <a:avLst/>
          </a:prstGeom>
        </p:spPr>
        <p:txBody>
          <a:bodyPr vert="horz" lIns="91440" tIns="45720" rIns="91440" bIns="45720" rtlCol="0" anchor="ctr"/>
          <a:lstStyle>
            <a:lvl1pPr algn="r">
              <a:defRPr sz="886">
                <a:solidFill>
                  <a:schemeClr val="tx1">
                    <a:tint val="75000"/>
                  </a:schemeClr>
                </a:solidFill>
              </a:defRPr>
            </a:lvl1pPr>
          </a:lstStyle>
          <a:p>
            <a:fld id="{089FE6B3-79E8-4BB7-B676-79D3CF9B4077}" type="slidenum">
              <a:rPr lang="en-US" smtClean="0"/>
              <a:t>‹#›</a:t>
            </a:fld>
            <a:endParaRPr lang="en-US"/>
          </a:p>
        </p:txBody>
      </p:sp>
    </p:spTree>
    <p:extLst>
      <p:ext uri="{BB962C8B-B14F-4D97-AF65-F5344CB8AC3E}">
        <p14:creationId xmlns:p14="http://schemas.microsoft.com/office/powerpoint/2010/main" val="11444447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675000" rtl="0" eaLnBrk="1" latinLnBrk="0" hangingPunct="1">
        <a:lnSpc>
          <a:spcPct val="90000"/>
        </a:lnSpc>
        <a:spcBef>
          <a:spcPct val="0"/>
        </a:spcBef>
        <a:buNone/>
        <a:defRPr sz="3248" kern="1200">
          <a:solidFill>
            <a:schemeClr val="tx1"/>
          </a:solidFill>
          <a:latin typeface="+mj-lt"/>
          <a:ea typeface="+mj-ea"/>
          <a:cs typeface="+mj-cs"/>
        </a:defRPr>
      </a:lvl1pPr>
    </p:titleStyle>
    <p:bodyStyle>
      <a:lvl1pPr marL="168751" indent="-168751" algn="l" defTabSz="675000"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250" indent="-168751" algn="l" defTabSz="675000"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753" indent="-168751" algn="l" defTabSz="675000" rtl="0" eaLnBrk="1" latinLnBrk="0" hangingPunct="1">
        <a:lnSpc>
          <a:spcPct val="90000"/>
        </a:lnSpc>
        <a:spcBef>
          <a:spcPts val="369"/>
        </a:spcBef>
        <a:buFont typeface="Arial" panose="020B0604020202020204" pitchFamily="34" charset="0"/>
        <a:buChar char="•"/>
        <a:defRPr sz="1476" kern="1200">
          <a:solidFill>
            <a:schemeClr val="tx1"/>
          </a:solidFill>
          <a:latin typeface="+mn-lt"/>
          <a:ea typeface="+mn-ea"/>
          <a:cs typeface="+mn-cs"/>
        </a:defRPr>
      </a:lvl3pPr>
      <a:lvl4pPr marL="1181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3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254"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8755"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000" rtl="0" eaLnBrk="1" latinLnBrk="0" hangingPunct="1">
        <a:defRPr sz="1329" kern="1200">
          <a:solidFill>
            <a:schemeClr val="tx1"/>
          </a:solidFill>
          <a:latin typeface="+mn-lt"/>
          <a:ea typeface="+mn-ea"/>
          <a:cs typeface="+mn-cs"/>
        </a:defRPr>
      </a:lvl1pPr>
      <a:lvl2pPr marL="337501" algn="l" defTabSz="675000" rtl="0" eaLnBrk="1" latinLnBrk="0" hangingPunct="1">
        <a:defRPr sz="1329" kern="1200">
          <a:solidFill>
            <a:schemeClr val="tx1"/>
          </a:solidFill>
          <a:latin typeface="+mn-lt"/>
          <a:ea typeface="+mn-ea"/>
          <a:cs typeface="+mn-cs"/>
        </a:defRPr>
      </a:lvl2pPr>
      <a:lvl3pPr marL="675000" algn="l" defTabSz="675000" rtl="0" eaLnBrk="1" latinLnBrk="0" hangingPunct="1">
        <a:defRPr sz="1329" kern="1200">
          <a:solidFill>
            <a:schemeClr val="tx1"/>
          </a:solidFill>
          <a:latin typeface="+mn-lt"/>
          <a:ea typeface="+mn-ea"/>
          <a:cs typeface="+mn-cs"/>
        </a:defRPr>
      </a:lvl3pPr>
      <a:lvl4pPr marL="1012503" algn="l" defTabSz="675000" rtl="0" eaLnBrk="1" latinLnBrk="0" hangingPunct="1">
        <a:defRPr sz="1329" kern="1200">
          <a:solidFill>
            <a:schemeClr val="tx1"/>
          </a:solidFill>
          <a:latin typeface="+mn-lt"/>
          <a:ea typeface="+mn-ea"/>
          <a:cs typeface="+mn-cs"/>
        </a:defRPr>
      </a:lvl4pPr>
      <a:lvl5pPr marL="1350002" algn="l" defTabSz="675000" rtl="0" eaLnBrk="1" latinLnBrk="0" hangingPunct="1">
        <a:defRPr sz="1329" kern="1200">
          <a:solidFill>
            <a:schemeClr val="tx1"/>
          </a:solidFill>
          <a:latin typeface="+mn-lt"/>
          <a:ea typeface="+mn-ea"/>
          <a:cs typeface="+mn-cs"/>
        </a:defRPr>
      </a:lvl5pPr>
      <a:lvl6pPr marL="1687503" algn="l" defTabSz="675000" rtl="0" eaLnBrk="1" latinLnBrk="0" hangingPunct="1">
        <a:defRPr sz="1329" kern="1200">
          <a:solidFill>
            <a:schemeClr val="tx1"/>
          </a:solidFill>
          <a:latin typeface="+mn-lt"/>
          <a:ea typeface="+mn-ea"/>
          <a:cs typeface="+mn-cs"/>
        </a:defRPr>
      </a:lvl6pPr>
      <a:lvl7pPr marL="2025002" algn="l" defTabSz="675000" rtl="0" eaLnBrk="1" latinLnBrk="0" hangingPunct="1">
        <a:defRPr sz="1329" kern="1200">
          <a:solidFill>
            <a:schemeClr val="tx1"/>
          </a:solidFill>
          <a:latin typeface="+mn-lt"/>
          <a:ea typeface="+mn-ea"/>
          <a:cs typeface="+mn-cs"/>
        </a:defRPr>
      </a:lvl7pPr>
      <a:lvl8pPr marL="2362503" algn="l" defTabSz="675000" rtl="0" eaLnBrk="1" latinLnBrk="0" hangingPunct="1">
        <a:defRPr sz="1329" kern="1200">
          <a:solidFill>
            <a:schemeClr val="tx1"/>
          </a:solidFill>
          <a:latin typeface="+mn-lt"/>
          <a:ea typeface="+mn-ea"/>
          <a:cs typeface="+mn-cs"/>
        </a:defRPr>
      </a:lvl8pPr>
      <a:lvl9pPr marL="2700004" algn="l" defTabSz="675000" rtl="0" eaLnBrk="1" latinLnBrk="0" hangingPunct="1">
        <a:defRPr sz="13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B47E-1E4C-1B49-9A6F-107F8E401091}"/>
              </a:ext>
            </a:extLst>
          </p:cNvPr>
          <p:cNvSpPr>
            <a:spLocks noGrp="1"/>
          </p:cNvSpPr>
          <p:nvPr>
            <p:ph type="ctrTitle"/>
          </p:nvPr>
        </p:nvSpPr>
        <p:spPr>
          <a:xfrm>
            <a:off x="2066775" y="3636293"/>
            <a:ext cx="8024651" cy="2664296"/>
          </a:xfrm>
        </p:spPr>
        <p:txBody>
          <a:bodyPr>
            <a:normAutofit/>
          </a:bodyPr>
          <a:lstStyle/>
          <a:p>
            <a:r>
              <a:rPr lang="et-EE" sz="5400" b="1">
                <a:solidFill>
                  <a:schemeClr val="accent1">
                    <a:lumMod val="50000"/>
                  </a:schemeClr>
                </a:solidFill>
                <a:latin typeface="+mn-lt"/>
              </a:rPr>
              <a:t>ELVL - KOV digipööre</a:t>
            </a:r>
            <a:endParaRPr lang="en-US" sz="5400">
              <a:solidFill>
                <a:schemeClr val="accent1">
                  <a:lumMod val="50000"/>
                </a:schemeClr>
              </a:solidFill>
              <a:latin typeface="+mn-lt"/>
            </a:endParaRPr>
          </a:p>
        </p:txBody>
      </p:sp>
      <p:sp>
        <p:nvSpPr>
          <p:cNvPr id="4" name="Teksti kohatäide 3">
            <a:extLst>
              <a:ext uri="{FF2B5EF4-FFF2-40B4-BE49-F238E27FC236}">
                <a16:creationId xmlns:a16="http://schemas.microsoft.com/office/drawing/2014/main" id="{B9E62A7D-856F-4DFE-929F-C88A36D564EC}"/>
              </a:ext>
            </a:extLst>
          </p:cNvPr>
          <p:cNvSpPr>
            <a:spLocks noGrp="1"/>
          </p:cNvSpPr>
          <p:nvPr>
            <p:ph type="body" idx="1"/>
          </p:nvPr>
        </p:nvSpPr>
        <p:spPr>
          <a:xfrm>
            <a:off x="2972790" y="6445749"/>
            <a:ext cx="6114568" cy="196696"/>
          </a:xfrm>
        </p:spPr>
        <p:txBody>
          <a:bodyPr>
            <a:normAutofit fontScale="85000" lnSpcReduction="20000"/>
          </a:bodyPr>
          <a:lstStyle/>
          <a:p>
            <a:endParaRPr lang="et-EE"/>
          </a:p>
        </p:txBody>
      </p:sp>
    </p:spTree>
    <p:extLst>
      <p:ext uri="{BB962C8B-B14F-4D97-AF65-F5344CB8AC3E}">
        <p14:creationId xmlns:p14="http://schemas.microsoft.com/office/powerpoint/2010/main" val="26950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031C-57A5-5B3A-7820-69BD605C4E4A}"/>
              </a:ext>
            </a:extLst>
          </p:cNvPr>
          <p:cNvSpPr>
            <a:spLocks noGrp="1"/>
          </p:cNvSpPr>
          <p:nvPr>
            <p:ph type="title"/>
          </p:nvPr>
        </p:nvSpPr>
        <p:spPr>
          <a:xfrm>
            <a:off x="836017" y="364197"/>
            <a:ext cx="10488217" cy="1039848"/>
          </a:xfrm>
        </p:spPr>
        <p:txBody>
          <a:bodyPr/>
          <a:lstStyle/>
          <a:p>
            <a:r>
              <a:rPr lang="et-EE" b="1">
                <a:solidFill>
                  <a:schemeClr val="accent1">
                    <a:lumMod val="50000"/>
                  </a:schemeClr>
                </a:solidFill>
              </a:rPr>
              <a:t>Digiühiskonna arengukava 12 suunda</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AA8C881D-1F50-9CC3-4C49-B397E61AAC06}"/>
              </a:ext>
            </a:extLst>
          </p:cNvPr>
          <p:cNvSpPr>
            <a:spLocks noGrp="1"/>
          </p:cNvSpPr>
          <p:nvPr>
            <p:ph idx="1"/>
          </p:nvPr>
        </p:nvSpPr>
        <p:spPr>
          <a:xfrm>
            <a:off x="836017" y="1692077"/>
            <a:ext cx="10488217" cy="4968551"/>
          </a:xfrm>
        </p:spPr>
        <p:txBody>
          <a:bodyPr numCol="3">
            <a:normAutofit/>
          </a:bodyPr>
          <a:lstStyle/>
          <a:p>
            <a:pPr marL="0" indent="0">
              <a:buNone/>
            </a:pPr>
            <a:r>
              <a:rPr lang="et-EE" sz="2000" b="1"/>
              <a:t>Digiriigi järgmised arenguhüpped</a:t>
            </a:r>
          </a:p>
          <a:p>
            <a:pPr marL="0" indent="0">
              <a:buNone/>
            </a:pPr>
            <a:endParaRPr lang="et-EE" sz="2000" b="1"/>
          </a:p>
          <a:p>
            <a:r>
              <a:rPr lang="et-EE" sz="2000" b="1" u="sng">
                <a:solidFill>
                  <a:schemeClr val="accent5">
                    <a:lumMod val="75000"/>
                  </a:schemeClr>
                </a:solidFill>
              </a:rPr>
              <a:t>Üleminek sündmuspõhistele   ja proaktiivsetele teenustele</a:t>
            </a:r>
          </a:p>
          <a:p>
            <a:r>
              <a:rPr lang="et-EE" sz="2000" b="1" u="sng" err="1">
                <a:solidFill>
                  <a:schemeClr val="accent6">
                    <a:lumMod val="75000"/>
                  </a:schemeClr>
                </a:solidFill>
              </a:rPr>
              <a:t>Krativäeline</a:t>
            </a:r>
            <a:r>
              <a:rPr lang="et-EE" sz="2000" b="1" u="sng">
                <a:solidFill>
                  <a:schemeClr val="accent6">
                    <a:lumMod val="75000"/>
                  </a:schemeClr>
                </a:solidFill>
              </a:rPr>
              <a:t> riik</a:t>
            </a:r>
          </a:p>
          <a:p>
            <a:r>
              <a:rPr lang="et-EE" sz="2000" b="1" u="sng" err="1">
                <a:solidFill>
                  <a:schemeClr val="accent5">
                    <a:lumMod val="75000"/>
                  </a:schemeClr>
                </a:solidFill>
              </a:rPr>
              <a:t>Inimkeskne</a:t>
            </a:r>
            <a:r>
              <a:rPr lang="et-EE" sz="2000" b="1" u="sng">
                <a:solidFill>
                  <a:schemeClr val="accent5">
                    <a:lumMod val="75000"/>
                  </a:schemeClr>
                </a:solidFill>
              </a:rPr>
              <a:t> digiriik</a:t>
            </a:r>
          </a:p>
          <a:p>
            <a:r>
              <a:rPr lang="et-EE" sz="2000"/>
              <a:t>Roheline digiriik</a:t>
            </a:r>
          </a:p>
          <a:p>
            <a:endParaRPr lang="et-EE"/>
          </a:p>
          <a:p>
            <a:endParaRPr lang="et-EE"/>
          </a:p>
          <a:p>
            <a:endParaRPr lang="et-EE"/>
          </a:p>
          <a:p>
            <a:endParaRPr lang="et-EE"/>
          </a:p>
          <a:p>
            <a:pPr marL="0" indent="0">
              <a:buNone/>
            </a:pPr>
            <a:r>
              <a:rPr lang="et-EE" sz="1700" b="1"/>
              <a:t>                                           </a:t>
            </a:r>
          </a:p>
          <a:p>
            <a:pPr marL="0" indent="0">
              <a:buNone/>
            </a:pPr>
            <a:r>
              <a:rPr lang="et-EE" sz="1700" b="1"/>
              <a:t>                   </a:t>
            </a:r>
          </a:p>
          <a:p>
            <a:pPr marL="0" indent="0">
              <a:buNone/>
            </a:pPr>
            <a:r>
              <a:rPr lang="et-EE" sz="1700" b="1"/>
              <a:t>Suunad, mis võimaldavad arenguhüpet ja tagavad digiriigi kestlikkuse</a:t>
            </a:r>
          </a:p>
          <a:p>
            <a:pPr marL="0" indent="0">
              <a:buNone/>
            </a:pPr>
            <a:endParaRPr lang="et-EE" sz="1700" b="1"/>
          </a:p>
          <a:p>
            <a:r>
              <a:rPr lang="et-EE" sz="1700" b="1" u="sng">
                <a:solidFill>
                  <a:schemeClr val="accent5">
                    <a:lumMod val="75000"/>
                  </a:schemeClr>
                </a:solidFill>
              </a:rPr>
              <a:t>Avalike teenuste juhtimise ja kasutajakesksuse juurutamine</a:t>
            </a:r>
          </a:p>
          <a:p>
            <a:r>
              <a:rPr lang="et-EE" sz="1700" b="1" u="sng">
                <a:solidFill>
                  <a:schemeClr val="accent5">
                    <a:lumMod val="75000"/>
                  </a:schemeClr>
                </a:solidFill>
              </a:rPr>
              <a:t>Andmepõhine riigivalitsemine ja andmete taaskasutus</a:t>
            </a:r>
          </a:p>
          <a:p>
            <a:r>
              <a:rPr lang="et-EE" sz="1700"/>
              <a:t>Tulevikukindlad digiriigi platvormid</a:t>
            </a:r>
          </a:p>
          <a:p>
            <a:r>
              <a:rPr lang="et-EE" sz="1700"/>
              <a:t>Keskselt osutatud IT-alusteenused</a:t>
            </a:r>
          </a:p>
          <a:p>
            <a:r>
              <a:rPr lang="et-EE" sz="1700"/>
              <a:t>Uute lähenemisviiside pidev katsetamine</a:t>
            </a:r>
          </a:p>
          <a:p>
            <a:r>
              <a:rPr lang="et-EE" sz="1700" b="1" u="sng">
                <a:solidFill>
                  <a:schemeClr val="accent6">
                    <a:lumMod val="75000"/>
                  </a:schemeClr>
                </a:solidFill>
              </a:rPr>
              <a:t>Avatud innovatsioon ja digiriigi kogukonna arendamine</a:t>
            </a:r>
          </a:p>
          <a:p>
            <a:r>
              <a:rPr lang="et-EE" sz="1700" b="1" u="sng">
                <a:solidFill>
                  <a:schemeClr val="accent5">
                    <a:lumMod val="75000"/>
                  </a:schemeClr>
                </a:solidFill>
              </a:rPr>
              <a:t>Avaliku sektori digimuutuste võimendamine</a:t>
            </a:r>
          </a:p>
          <a:p>
            <a:r>
              <a:rPr lang="et-EE" sz="1700"/>
              <a:t>Sihitud </a:t>
            </a:r>
            <a:r>
              <a:rPr lang="et-EE" sz="1700" err="1"/>
              <a:t>väliskoostöö</a:t>
            </a:r>
            <a:endParaRPr lang="et-EE" sz="1700"/>
          </a:p>
          <a:p>
            <a:pPr marL="0" indent="268288">
              <a:buNone/>
            </a:pPr>
            <a:r>
              <a:rPr lang="et-EE" sz="2000" b="1" err="1"/>
              <a:t>Küberturvalisuse</a:t>
            </a:r>
            <a:r>
              <a:rPr lang="et-EE" sz="2000" b="1"/>
              <a:t> suunad</a:t>
            </a:r>
          </a:p>
          <a:p>
            <a:pPr marL="0" indent="268288">
              <a:buNone/>
            </a:pPr>
            <a:endParaRPr lang="et-EE" sz="2000" b="1"/>
          </a:p>
          <a:p>
            <a:pPr marL="446088" indent="-168275"/>
            <a:r>
              <a:rPr lang="et-EE" sz="2000"/>
              <a:t>Ajakohane </a:t>
            </a:r>
            <a:r>
              <a:rPr lang="et-EE" sz="2000" err="1"/>
              <a:t>küberturvalisuse</a:t>
            </a:r>
            <a:r>
              <a:rPr lang="et-EE" sz="2000"/>
              <a:t> riiklik korraldus</a:t>
            </a:r>
          </a:p>
          <a:p>
            <a:pPr marL="446088" indent="-168275"/>
            <a:r>
              <a:rPr lang="et-EE" sz="2000"/>
              <a:t>Suundumuste, riskide ja mõjude analüüsivõime</a:t>
            </a:r>
          </a:p>
          <a:p>
            <a:pPr marL="446088" indent="-168275"/>
            <a:r>
              <a:rPr lang="et-EE" sz="2000" b="1" u="sng">
                <a:solidFill>
                  <a:schemeClr val="accent5">
                    <a:lumMod val="75000"/>
                  </a:schemeClr>
                </a:solidFill>
              </a:rPr>
              <a:t>Suurem </a:t>
            </a:r>
            <a:r>
              <a:rPr lang="et-EE" sz="2000" b="1" u="sng" err="1">
                <a:solidFill>
                  <a:schemeClr val="accent5">
                    <a:lumMod val="75000"/>
                  </a:schemeClr>
                </a:solidFill>
              </a:rPr>
              <a:t>küberturvalisuse</a:t>
            </a:r>
            <a:r>
              <a:rPr lang="et-EE" sz="2000" b="1" u="sng">
                <a:solidFill>
                  <a:schemeClr val="accent5">
                    <a:lumMod val="75000"/>
                  </a:schemeClr>
                </a:solidFill>
              </a:rPr>
              <a:t> tagamise võimekus</a:t>
            </a:r>
          </a:p>
        </p:txBody>
      </p:sp>
    </p:spTree>
    <p:extLst>
      <p:ext uri="{BB962C8B-B14F-4D97-AF65-F5344CB8AC3E}">
        <p14:creationId xmlns:p14="http://schemas.microsoft.com/office/powerpoint/2010/main" val="344182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7ED7-66EB-32B9-C033-0B58BD4E852E}"/>
              </a:ext>
            </a:extLst>
          </p:cNvPr>
          <p:cNvSpPr>
            <a:spLocks noGrp="1"/>
          </p:cNvSpPr>
          <p:nvPr>
            <p:ph type="title"/>
          </p:nvPr>
        </p:nvSpPr>
        <p:spPr/>
        <p:txBody>
          <a:bodyPr/>
          <a:lstStyle/>
          <a:p>
            <a:r>
              <a:rPr lang="et-EE" b="1">
                <a:solidFill>
                  <a:schemeClr val="accent1">
                    <a:lumMod val="50000"/>
                  </a:schemeClr>
                </a:solidFill>
              </a:rPr>
              <a:t>Digiühiskonna arengukava 2030 - </a:t>
            </a:r>
            <a:br>
              <a:rPr lang="et-EE" b="1">
                <a:solidFill>
                  <a:schemeClr val="accent1">
                    <a:lumMod val="50000"/>
                  </a:schemeClr>
                </a:solidFill>
              </a:rPr>
            </a:br>
            <a:r>
              <a:rPr lang="fi-FI" b="1" err="1">
                <a:solidFill>
                  <a:schemeClr val="accent1">
                    <a:lumMod val="50000"/>
                  </a:schemeClr>
                </a:solidFill>
              </a:rPr>
              <a:t>Üleminek</a:t>
            </a:r>
            <a:r>
              <a:rPr lang="fi-FI" b="1">
                <a:solidFill>
                  <a:schemeClr val="accent1">
                    <a:lumMod val="50000"/>
                  </a:schemeClr>
                </a:solidFill>
              </a:rPr>
              <a:t> </a:t>
            </a:r>
            <a:r>
              <a:rPr lang="fi-FI" b="1" err="1">
                <a:solidFill>
                  <a:schemeClr val="accent1">
                    <a:lumMod val="50000"/>
                  </a:schemeClr>
                </a:solidFill>
              </a:rPr>
              <a:t>sündmuspõhistele</a:t>
            </a:r>
            <a:r>
              <a:rPr lang="fi-FI" b="1">
                <a:solidFill>
                  <a:schemeClr val="accent1">
                    <a:lumMod val="50000"/>
                  </a:schemeClr>
                </a:solidFill>
              </a:rPr>
              <a:t> ja </a:t>
            </a:r>
            <a:r>
              <a:rPr lang="fi-FI" b="1" err="1">
                <a:solidFill>
                  <a:schemeClr val="accent1">
                    <a:lumMod val="50000"/>
                  </a:schemeClr>
                </a:solidFill>
              </a:rPr>
              <a:t>proaktiivsetele</a:t>
            </a:r>
            <a:r>
              <a:rPr lang="fi-FI" b="1">
                <a:solidFill>
                  <a:schemeClr val="accent1">
                    <a:lumMod val="50000"/>
                  </a:schemeClr>
                </a:solidFill>
              </a:rPr>
              <a:t> </a:t>
            </a:r>
            <a:r>
              <a:rPr lang="fi-FI" b="1" err="1">
                <a:solidFill>
                  <a:schemeClr val="accent1">
                    <a:lumMod val="50000"/>
                  </a:schemeClr>
                </a:solidFill>
              </a:rPr>
              <a:t>teenustele</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116029B7-9BF1-9CFA-8322-2B5D177FFD76}"/>
              </a:ext>
            </a:extLst>
          </p:cNvPr>
          <p:cNvSpPr>
            <a:spLocks noGrp="1"/>
          </p:cNvSpPr>
          <p:nvPr>
            <p:ph idx="1"/>
          </p:nvPr>
        </p:nvSpPr>
        <p:spPr>
          <a:xfrm>
            <a:off x="836018" y="1908101"/>
            <a:ext cx="10488217" cy="4464496"/>
          </a:xfrm>
        </p:spPr>
        <p:txBody>
          <a:bodyPr>
            <a:normAutofit/>
          </a:bodyPr>
          <a:lstStyle/>
          <a:p>
            <a:r>
              <a:rPr lang="et-EE"/>
              <a:t>Hetkeolukord: </a:t>
            </a:r>
          </a:p>
          <a:p>
            <a:pPr lvl="1"/>
            <a:r>
              <a:rPr lang="en-US" err="1"/>
              <a:t>Teenused</a:t>
            </a:r>
            <a:r>
              <a:rPr lang="en-US"/>
              <a:t> </a:t>
            </a:r>
            <a:r>
              <a:rPr lang="en-US" err="1"/>
              <a:t>ei</a:t>
            </a:r>
            <a:r>
              <a:rPr lang="en-US"/>
              <a:t> </a:t>
            </a:r>
            <a:r>
              <a:rPr lang="en-US" err="1"/>
              <a:t>näi</a:t>
            </a:r>
            <a:r>
              <a:rPr lang="en-US"/>
              <a:t> </a:t>
            </a:r>
            <a:r>
              <a:rPr lang="en-US" err="1"/>
              <a:t>ega</a:t>
            </a:r>
            <a:r>
              <a:rPr lang="en-US"/>
              <a:t> </a:t>
            </a:r>
            <a:r>
              <a:rPr lang="en-US" err="1"/>
              <a:t>toimi</a:t>
            </a:r>
            <a:r>
              <a:rPr lang="en-US"/>
              <a:t> </a:t>
            </a:r>
            <a:r>
              <a:rPr lang="en-US" err="1"/>
              <a:t>inimese</a:t>
            </a:r>
            <a:r>
              <a:rPr lang="en-US"/>
              <a:t> </a:t>
            </a:r>
            <a:r>
              <a:rPr lang="en-US" err="1"/>
              <a:t>jaoks</a:t>
            </a:r>
            <a:r>
              <a:rPr lang="en-US"/>
              <a:t> </a:t>
            </a:r>
            <a:r>
              <a:rPr lang="en-US" err="1"/>
              <a:t>tema</a:t>
            </a:r>
            <a:r>
              <a:rPr lang="en-US"/>
              <a:t> </a:t>
            </a:r>
            <a:r>
              <a:rPr lang="en-US" err="1"/>
              <a:t>elu</a:t>
            </a:r>
            <a:r>
              <a:rPr lang="en-US"/>
              <a:t>- </a:t>
            </a:r>
            <a:r>
              <a:rPr lang="en-US" err="1"/>
              <a:t>või</a:t>
            </a:r>
            <a:r>
              <a:rPr lang="en-US"/>
              <a:t> </a:t>
            </a:r>
            <a:r>
              <a:rPr lang="en-US" err="1"/>
              <a:t>ärisündmusest</a:t>
            </a:r>
            <a:r>
              <a:rPr lang="en-US"/>
              <a:t> (</a:t>
            </a:r>
            <a:r>
              <a:rPr lang="en-US" err="1"/>
              <a:t>nt</a:t>
            </a:r>
            <a:r>
              <a:rPr lang="en-US"/>
              <a:t> </a:t>
            </a:r>
            <a:r>
              <a:rPr lang="en-US" err="1"/>
              <a:t>lapsesaamine</a:t>
            </a:r>
            <a:r>
              <a:rPr lang="en-US"/>
              <a:t>, </a:t>
            </a:r>
            <a:r>
              <a:rPr lang="en-US" err="1"/>
              <a:t>abiellumine</a:t>
            </a:r>
            <a:r>
              <a:rPr lang="en-US"/>
              <a:t>, </a:t>
            </a:r>
            <a:r>
              <a:rPr lang="en-US" err="1"/>
              <a:t>ettevõtte</a:t>
            </a:r>
            <a:r>
              <a:rPr lang="en-US"/>
              <a:t> </a:t>
            </a:r>
            <a:r>
              <a:rPr lang="en-US" err="1"/>
              <a:t>asutamine</a:t>
            </a:r>
            <a:r>
              <a:rPr lang="en-US"/>
              <a:t>) </a:t>
            </a:r>
            <a:r>
              <a:rPr lang="en-US" err="1"/>
              <a:t>lähtuvalt</a:t>
            </a:r>
            <a:r>
              <a:rPr lang="en-US"/>
              <a:t> </a:t>
            </a:r>
            <a:r>
              <a:rPr lang="en-US" err="1"/>
              <a:t>ühe</a:t>
            </a:r>
            <a:r>
              <a:rPr lang="en-US"/>
              <a:t> </a:t>
            </a:r>
            <a:r>
              <a:rPr lang="en-US" err="1"/>
              <a:t>sujuva</a:t>
            </a:r>
            <a:r>
              <a:rPr lang="en-US"/>
              <a:t> </a:t>
            </a:r>
            <a:r>
              <a:rPr lang="en-US" err="1"/>
              <a:t>teenusena</a:t>
            </a:r>
            <a:r>
              <a:rPr lang="en-US"/>
              <a:t>, </a:t>
            </a:r>
            <a:r>
              <a:rPr lang="en-US" err="1"/>
              <a:t>vaid</a:t>
            </a:r>
            <a:r>
              <a:rPr lang="en-US"/>
              <a:t> on </a:t>
            </a:r>
            <a:r>
              <a:rPr lang="en-US" err="1"/>
              <a:t>nii</a:t>
            </a:r>
            <a:r>
              <a:rPr lang="en-US"/>
              <a:t> </a:t>
            </a:r>
            <a:r>
              <a:rPr lang="en-US" err="1"/>
              <a:t>riigi</a:t>
            </a:r>
            <a:r>
              <a:rPr lang="en-US"/>
              <a:t>-, </a:t>
            </a:r>
            <a:r>
              <a:rPr lang="en-US" err="1"/>
              <a:t>KOVide</a:t>
            </a:r>
            <a:r>
              <a:rPr lang="en-US"/>
              <a:t> </a:t>
            </a:r>
            <a:r>
              <a:rPr lang="en-US" err="1"/>
              <a:t>kui</a:t>
            </a:r>
            <a:r>
              <a:rPr lang="en-US"/>
              <a:t> ka </a:t>
            </a:r>
            <a:r>
              <a:rPr lang="en-US" err="1"/>
              <a:t>erateenuste</a:t>
            </a:r>
            <a:r>
              <a:rPr lang="en-US"/>
              <a:t> </a:t>
            </a:r>
            <a:r>
              <a:rPr lang="en-US" err="1"/>
              <a:t>vaates</a:t>
            </a:r>
            <a:r>
              <a:rPr lang="en-US"/>
              <a:t> </a:t>
            </a:r>
            <a:r>
              <a:rPr lang="en-US" err="1"/>
              <a:t>killustunud</a:t>
            </a:r>
            <a:r>
              <a:rPr lang="en-US"/>
              <a:t>. </a:t>
            </a:r>
            <a:r>
              <a:rPr lang="en-US" err="1"/>
              <a:t>Avalike</a:t>
            </a:r>
            <a:r>
              <a:rPr lang="en-US"/>
              <a:t> </a:t>
            </a:r>
            <a:r>
              <a:rPr lang="en-US" err="1"/>
              <a:t>teenuste</a:t>
            </a:r>
            <a:r>
              <a:rPr lang="en-US"/>
              <a:t> </a:t>
            </a:r>
            <a:r>
              <a:rPr lang="en-US" err="1"/>
              <a:t>teavet</a:t>
            </a:r>
            <a:r>
              <a:rPr lang="en-US"/>
              <a:t> </a:t>
            </a:r>
            <a:r>
              <a:rPr lang="en-US" err="1"/>
              <a:t>leiab</a:t>
            </a:r>
            <a:r>
              <a:rPr lang="en-US"/>
              <a:t> ja </a:t>
            </a:r>
            <a:r>
              <a:rPr lang="en-US" err="1"/>
              <a:t>teenuseid</a:t>
            </a:r>
            <a:r>
              <a:rPr lang="en-US"/>
              <a:t> </a:t>
            </a:r>
            <a:r>
              <a:rPr lang="en-US" err="1"/>
              <a:t>pakutakse</a:t>
            </a:r>
            <a:r>
              <a:rPr lang="en-US"/>
              <a:t> </a:t>
            </a:r>
            <a:r>
              <a:rPr lang="en-US" err="1"/>
              <a:t>eri</a:t>
            </a:r>
            <a:r>
              <a:rPr lang="en-US"/>
              <a:t> </a:t>
            </a:r>
            <a:r>
              <a:rPr lang="en-US" err="1"/>
              <a:t>kanalites</a:t>
            </a:r>
            <a:r>
              <a:rPr lang="en-US"/>
              <a:t> </a:t>
            </a:r>
            <a:r>
              <a:rPr lang="en-US" err="1"/>
              <a:t>ning</a:t>
            </a:r>
            <a:r>
              <a:rPr lang="en-US"/>
              <a:t> </a:t>
            </a:r>
            <a:r>
              <a:rPr lang="en-US" err="1"/>
              <a:t>puudub</a:t>
            </a:r>
            <a:r>
              <a:rPr lang="en-US"/>
              <a:t> </a:t>
            </a:r>
            <a:r>
              <a:rPr lang="en-US" err="1"/>
              <a:t>kasutaja</a:t>
            </a:r>
            <a:r>
              <a:rPr lang="en-US"/>
              <a:t> </a:t>
            </a:r>
            <a:r>
              <a:rPr lang="en-US" err="1"/>
              <a:t>vaatest</a:t>
            </a:r>
            <a:r>
              <a:rPr lang="en-US"/>
              <a:t> </a:t>
            </a:r>
            <a:r>
              <a:rPr lang="en-US" err="1"/>
              <a:t>ühtne</a:t>
            </a:r>
            <a:r>
              <a:rPr lang="en-US"/>
              <a:t> </a:t>
            </a:r>
            <a:r>
              <a:rPr lang="en-US" err="1"/>
              <a:t>lähenemisviis</a:t>
            </a:r>
            <a:endParaRPr lang="et-EE"/>
          </a:p>
          <a:p>
            <a:r>
              <a:rPr lang="et-EE"/>
              <a:t>Tulemus:</a:t>
            </a:r>
            <a:r>
              <a:rPr lang="en-US"/>
              <a:t> </a:t>
            </a:r>
            <a:endParaRPr lang="et-EE"/>
          </a:p>
          <a:p>
            <a:pPr lvl="1"/>
            <a:r>
              <a:rPr lang="en-US" err="1"/>
              <a:t>Eestis</a:t>
            </a:r>
            <a:r>
              <a:rPr lang="en-US"/>
              <a:t> </a:t>
            </a:r>
            <a:r>
              <a:rPr lang="en-US" err="1"/>
              <a:t>tulevad</a:t>
            </a:r>
            <a:r>
              <a:rPr lang="en-US"/>
              <a:t> </a:t>
            </a:r>
            <a:r>
              <a:rPr lang="en-US" err="1"/>
              <a:t>avalikud</a:t>
            </a:r>
            <a:r>
              <a:rPr lang="en-US"/>
              <a:t> </a:t>
            </a:r>
            <a:r>
              <a:rPr lang="en-US" err="1"/>
              <a:t>teenused</a:t>
            </a:r>
            <a:r>
              <a:rPr lang="en-US"/>
              <a:t> </a:t>
            </a:r>
            <a:r>
              <a:rPr lang="en-US" err="1"/>
              <a:t>tulevad</a:t>
            </a:r>
            <a:r>
              <a:rPr lang="en-US"/>
              <a:t> </a:t>
            </a:r>
            <a:r>
              <a:rPr lang="en-US" err="1"/>
              <a:t>ise</a:t>
            </a:r>
            <a:r>
              <a:rPr lang="en-US"/>
              <a:t> </a:t>
            </a:r>
            <a:r>
              <a:rPr lang="en-US" err="1"/>
              <a:t>sinu</a:t>
            </a:r>
            <a:r>
              <a:rPr lang="en-US"/>
              <a:t> </a:t>
            </a:r>
            <a:r>
              <a:rPr lang="en-US" err="1"/>
              <a:t>juurde</a:t>
            </a:r>
            <a:r>
              <a:rPr lang="en-US"/>
              <a:t>, </a:t>
            </a:r>
            <a:r>
              <a:rPr lang="en-US" err="1"/>
              <a:t>kui</a:t>
            </a:r>
            <a:r>
              <a:rPr lang="en-US"/>
              <a:t> </a:t>
            </a:r>
            <a:r>
              <a:rPr lang="en-US" err="1"/>
              <a:t>sul</a:t>
            </a:r>
            <a:r>
              <a:rPr lang="en-US"/>
              <a:t> on </a:t>
            </a:r>
            <a:r>
              <a:rPr lang="en-US" err="1"/>
              <a:t>neid</a:t>
            </a:r>
            <a:r>
              <a:rPr lang="en-US"/>
              <a:t> </a:t>
            </a:r>
            <a:r>
              <a:rPr lang="en-US" err="1"/>
              <a:t>vaja</a:t>
            </a:r>
            <a:r>
              <a:rPr lang="en-US"/>
              <a:t>. </a:t>
            </a:r>
            <a:r>
              <a:rPr lang="en-US" err="1"/>
              <a:t>Alati</a:t>
            </a:r>
            <a:r>
              <a:rPr lang="en-US"/>
              <a:t> </a:t>
            </a:r>
            <a:r>
              <a:rPr lang="en-US" err="1"/>
              <a:t>kui</a:t>
            </a:r>
            <a:r>
              <a:rPr lang="en-US"/>
              <a:t> </a:t>
            </a:r>
            <a:r>
              <a:rPr lang="en-US" err="1"/>
              <a:t>võimalik</a:t>
            </a:r>
            <a:r>
              <a:rPr lang="en-US"/>
              <a:t>, </a:t>
            </a:r>
            <a:r>
              <a:rPr lang="en-US" err="1"/>
              <a:t>annab</a:t>
            </a:r>
            <a:r>
              <a:rPr lang="en-US"/>
              <a:t> </a:t>
            </a:r>
            <a:r>
              <a:rPr lang="en-US" err="1"/>
              <a:t>riik</a:t>
            </a:r>
            <a:r>
              <a:rPr lang="en-US"/>
              <a:t> </a:t>
            </a:r>
            <a:r>
              <a:rPr lang="en-US" err="1"/>
              <a:t>ise</a:t>
            </a:r>
            <a:r>
              <a:rPr lang="en-US"/>
              <a:t> </a:t>
            </a:r>
            <a:r>
              <a:rPr lang="en-US" err="1"/>
              <a:t>andmete</a:t>
            </a:r>
            <a:r>
              <a:rPr lang="en-US"/>
              <a:t> </a:t>
            </a:r>
            <a:r>
              <a:rPr lang="en-US" err="1"/>
              <a:t>alusel</a:t>
            </a:r>
            <a:r>
              <a:rPr lang="en-US"/>
              <a:t> </a:t>
            </a:r>
            <a:r>
              <a:rPr lang="en-US" err="1"/>
              <a:t>inimestele</a:t>
            </a:r>
            <a:r>
              <a:rPr lang="en-US"/>
              <a:t> ja </a:t>
            </a:r>
            <a:r>
              <a:rPr lang="en-US" err="1"/>
              <a:t>ettevõtjatele</a:t>
            </a:r>
            <a:r>
              <a:rPr lang="en-US"/>
              <a:t> </a:t>
            </a:r>
            <a:r>
              <a:rPr lang="en-US" err="1"/>
              <a:t>märku</a:t>
            </a:r>
            <a:r>
              <a:rPr lang="en-US"/>
              <a:t>, </a:t>
            </a:r>
            <a:r>
              <a:rPr lang="en-US" err="1"/>
              <a:t>kui</a:t>
            </a:r>
            <a:r>
              <a:rPr lang="en-US"/>
              <a:t> </a:t>
            </a:r>
            <a:r>
              <a:rPr lang="en-US" err="1"/>
              <a:t>neil</a:t>
            </a:r>
            <a:r>
              <a:rPr lang="en-US"/>
              <a:t> on </a:t>
            </a:r>
            <a:r>
              <a:rPr lang="en-US" err="1"/>
              <a:t>õigus</a:t>
            </a:r>
            <a:r>
              <a:rPr lang="en-US"/>
              <a:t> </a:t>
            </a:r>
            <a:r>
              <a:rPr lang="en-US" err="1"/>
              <a:t>saada</a:t>
            </a:r>
            <a:r>
              <a:rPr lang="en-US"/>
              <a:t> </a:t>
            </a:r>
            <a:r>
              <a:rPr lang="en-US" err="1"/>
              <a:t>mõnda</a:t>
            </a:r>
            <a:r>
              <a:rPr lang="en-US"/>
              <a:t> </a:t>
            </a:r>
            <a:r>
              <a:rPr lang="en-US" err="1"/>
              <a:t>hüvet</a:t>
            </a:r>
            <a:r>
              <a:rPr lang="en-US"/>
              <a:t> </a:t>
            </a:r>
            <a:r>
              <a:rPr lang="en-US" err="1"/>
              <a:t>või</a:t>
            </a:r>
            <a:r>
              <a:rPr lang="en-US"/>
              <a:t> </a:t>
            </a:r>
            <a:r>
              <a:rPr lang="en-US" err="1"/>
              <a:t>täita</a:t>
            </a:r>
            <a:r>
              <a:rPr lang="en-US"/>
              <a:t> </a:t>
            </a:r>
            <a:r>
              <a:rPr lang="en-US" err="1"/>
              <a:t>mõni</a:t>
            </a:r>
            <a:r>
              <a:rPr lang="en-US"/>
              <a:t> </a:t>
            </a:r>
            <a:r>
              <a:rPr lang="en-US" err="1"/>
              <a:t>kohustus</a:t>
            </a:r>
            <a:r>
              <a:rPr lang="en-US"/>
              <a:t>. </a:t>
            </a:r>
            <a:r>
              <a:rPr lang="en-US" err="1"/>
              <a:t>Proaktiivset</a:t>
            </a:r>
            <a:r>
              <a:rPr lang="en-US"/>
              <a:t> </a:t>
            </a:r>
            <a:r>
              <a:rPr lang="en-US" err="1"/>
              <a:t>teenust</a:t>
            </a:r>
            <a:r>
              <a:rPr lang="en-US"/>
              <a:t> </a:t>
            </a:r>
            <a:r>
              <a:rPr lang="en-US" err="1"/>
              <a:t>osutatakse</a:t>
            </a:r>
            <a:r>
              <a:rPr lang="en-US"/>
              <a:t> </a:t>
            </a:r>
            <a:r>
              <a:rPr lang="en-US" err="1"/>
              <a:t>automaatselt</a:t>
            </a:r>
            <a:r>
              <a:rPr lang="en-US"/>
              <a:t> </a:t>
            </a:r>
            <a:r>
              <a:rPr lang="en-US" err="1"/>
              <a:t>või</a:t>
            </a:r>
            <a:r>
              <a:rPr lang="en-US"/>
              <a:t> </a:t>
            </a:r>
            <a:r>
              <a:rPr lang="en-US" err="1"/>
              <a:t>isiku</a:t>
            </a:r>
            <a:r>
              <a:rPr lang="en-US"/>
              <a:t> </a:t>
            </a:r>
            <a:r>
              <a:rPr lang="en-US" err="1"/>
              <a:t>nõusolekul</a:t>
            </a:r>
            <a:r>
              <a:rPr lang="en-US"/>
              <a:t>, </a:t>
            </a:r>
            <a:r>
              <a:rPr lang="en-US" err="1"/>
              <a:t>andes</a:t>
            </a:r>
            <a:r>
              <a:rPr lang="en-US"/>
              <a:t> ka </a:t>
            </a:r>
            <a:r>
              <a:rPr lang="en-US" err="1"/>
              <a:t>võimaluse</a:t>
            </a:r>
            <a:r>
              <a:rPr lang="en-US"/>
              <a:t> </a:t>
            </a:r>
            <a:r>
              <a:rPr lang="en-US" err="1"/>
              <a:t>teenusest</a:t>
            </a:r>
            <a:r>
              <a:rPr lang="en-US"/>
              <a:t> </a:t>
            </a:r>
            <a:r>
              <a:rPr lang="en-US" err="1"/>
              <a:t>loobuda</a:t>
            </a:r>
            <a:r>
              <a:rPr lang="en-US"/>
              <a:t> </a:t>
            </a:r>
            <a:r>
              <a:rPr lang="en-US" err="1"/>
              <a:t>või</a:t>
            </a:r>
            <a:r>
              <a:rPr lang="en-US"/>
              <a:t> </a:t>
            </a:r>
            <a:r>
              <a:rPr lang="en-US" err="1"/>
              <a:t>selle</a:t>
            </a:r>
            <a:r>
              <a:rPr lang="en-US"/>
              <a:t> </a:t>
            </a:r>
            <a:r>
              <a:rPr lang="en-US" err="1"/>
              <a:t>kasutamisviisi</a:t>
            </a:r>
            <a:r>
              <a:rPr lang="en-US"/>
              <a:t> </a:t>
            </a:r>
            <a:r>
              <a:rPr lang="en-US" err="1"/>
              <a:t>valida</a:t>
            </a:r>
            <a:r>
              <a:rPr lang="en-US"/>
              <a:t>. </a:t>
            </a:r>
            <a:endParaRPr lang="et-EE"/>
          </a:p>
          <a:p>
            <a:pPr lvl="1"/>
            <a:endParaRPr lang="et-EE"/>
          </a:p>
          <a:p>
            <a:r>
              <a:rPr lang="et-EE" b="1"/>
              <a:t>Digipöörde tegevussuunad, mis panustavad tulemuste saavutamisse: </a:t>
            </a:r>
          </a:p>
          <a:p>
            <a:pPr lvl="1"/>
            <a:r>
              <a:rPr lang="et-EE"/>
              <a:t>Lähedase kaotuse sündmusteenuse koordineerimine </a:t>
            </a:r>
            <a:r>
              <a:rPr lang="et-EE" err="1"/>
              <a:t>ELVLi</a:t>
            </a:r>
            <a:r>
              <a:rPr lang="et-EE"/>
              <a:t> poolt, sh KOV matusetoetuse piloteerimine</a:t>
            </a:r>
          </a:p>
          <a:p>
            <a:pPr lvl="1"/>
            <a:r>
              <a:rPr lang="et-EE"/>
              <a:t>KOV avalike teenuste kaardistamine ja ühtne kasutajate rahulolu mõõtmise süsteem</a:t>
            </a:r>
          </a:p>
          <a:p>
            <a:pPr lvl="1"/>
            <a:r>
              <a:rPr lang="et-EE"/>
              <a:t>KOV teenuste keskse platvormi loomine</a:t>
            </a:r>
          </a:p>
        </p:txBody>
      </p:sp>
    </p:spTree>
    <p:extLst>
      <p:ext uri="{BB962C8B-B14F-4D97-AF65-F5344CB8AC3E}">
        <p14:creationId xmlns:p14="http://schemas.microsoft.com/office/powerpoint/2010/main" val="159490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82CF-0FFE-8156-8EFD-5A2A763404B2}"/>
              </a:ext>
            </a:extLst>
          </p:cNvPr>
          <p:cNvSpPr>
            <a:spLocks noGrp="1"/>
          </p:cNvSpPr>
          <p:nvPr>
            <p:ph type="title"/>
          </p:nvPr>
        </p:nvSpPr>
        <p:spPr/>
        <p:txBody>
          <a:bodyPr/>
          <a:lstStyle/>
          <a:p>
            <a:r>
              <a:rPr lang="et-EE" b="1">
                <a:solidFill>
                  <a:schemeClr val="accent1">
                    <a:lumMod val="50000"/>
                  </a:schemeClr>
                </a:solidFill>
              </a:rPr>
              <a:t>Digiühiskonna arengukava 2030 - </a:t>
            </a:r>
            <a:br>
              <a:rPr lang="et-EE" b="1">
                <a:solidFill>
                  <a:schemeClr val="accent1">
                    <a:lumMod val="50000"/>
                  </a:schemeClr>
                </a:solidFill>
              </a:rPr>
            </a:br>
            <a:r>
              <a:rPr lang="nn-NO" b="1">
                <a:solidFill>
                  <a:schemeClr val="accent1">
                    <a:lumMod val="50000"/>
                  </a:schemeClr>
                </a:solidFill>
              </a:rPr>
              <a:t>Avaliku sektori digimuutuste võimendamine</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97E8214E-CE00-D4DA-4968-4D6647A0FB9A}"/>
              </a:ext>
            </a:extLst>
          </p:cNvPr>
          <p:cNvSpPr>
            <a:spLocks noGrp="1"/>
          </p:cNvSpPr>
          <p:nvPr>
            <p:ph idx="1"/>
          </p:nvPr>
        </p:nvSpPr>
        <p:spPr>
          <a:xfrm>
            <a:off x="836018" y="1980108"/>
            <a:ext cx="10488217" cy="4496231"/>
          </a:xfrm>
        </p:spPr>
        <p:txBody>
          <a:bodyPr>
            <a:normAutofit fontScale="92500" lnSpcReduction="10000"/>
          </a:bodyPr>
          <a:lstStyle/>
          <a:p>
            <a:r>
              <a:rPr lang="et-EE"/>
              <a:t>Hetkeolukord: </a:t>
            </a:r>
          </a:p>
          <a:p>
            <a:pPr lvl="1"/>
            <a:r>
              <a:rPr lang="et-EE"/>
              <a:t>M</a:t>
            </a:r>
            <a:r>
              <a:rPr lang="en-US" err="1"/>
              <a:t>urekoht</a:t>
            </a:r>
            <a:r>
              <a:rPr lang="en-US"/>
              <a:t> on </a:t>
            </a:r>
            <a:r>
              <a:rPr lang="en-US" err="1"/>
              <a:t>digiteenuste</a:t>
            </a:r>
            <a:r>
              <a:rPr lang="en-US"/>
              <a:t> ja -</a:t>
            </a:r>
            <a:r>
              <a:rPr lang="en-US" err="1"/>
              <a:t>lahenduste</a:t>
            </a:r>
            <a:r>
              <a:rPr lang="en-US"/>
              <a:t> </a:t>
            </a:r>
            <a:r>
              <a:rPr lang="en-US" err="1"/>
              <a:t>kasutuselevõtu</a:t>
            </a:r>
            <a:r>
              <a:rPr lang="en-US"/>
              <a:t> </a:t>
            </a:r>
            <a:r>
              <a:rPr lang="en-US" err="1"/>
              <a:t>väga</a:t>
            </a:r>
            <a:r>
              <a:rPr lang="en-US"/>
              <a:t> </a:t>
            </a:r>
            <a:r>
              <a:rPr lang="en-US" err="1"/>
              <a:t>ebaühtlane</a:t>
            </a:r>
            <a:r>
              <a:rPr lang="en-US"/>
              <a:t> tase </a:t>
            </a:r>
            <a:r>
              <a:rPr lang="en-US" err="1"/>
              <a:t>kohalikes</a:t>
            </a:r>
            <a:r>
              <a:rPr lang="en-US"/>
              <a:t> </a:t>
            </a:r>
            <a:r>
              <a:rPr lang="en-US" err="1"/>
              <a:t>omavalitsustes</a:t>
            </a:r>
            <a:r>
              <a:rPr lang="en-US"/>
              <a:t> (KOV-id). </a:t>
            </a:r>
            <a:r>
              <a:rPr lang="en-US" err="1"/>
              <a:t>Selleks</a:t>
            </a:r>
            <a:r>
              <a:rPr lang="en-US"/>
              <a:t> </a:t>
            </a:r>
            <a:r>
              <a:rPr lang="en-US" err="1"/>
              <a:t>ei</a:t>
            </a:r>
            <a:r>
              <a:rPr lang="en-US"/>
              <a:t> </a:t>
            </a:r>
            <a:r>
              <a:rPr lang="en-US" err="1"/>
              <a:t>jagu</a:t>
            </a:r>
            <a:r>
              <a:rPr lang="en-US"/>
              <a:t> </a:t>
            </a:r>
            <a:r>
              <a:rPr lang="en-US" err="1"/>
              <a:t>ei</a:t>
            </a:r>
            <a:r>
              <a:rPr lang="en-US"/>
              <a:t> </a:t>
            </a:r>
            <a:r>
              <a:rPr lang="en-US" err="1"/>
              <a:t>raha</a:t>
            </a:r>
            <a:r>
              <a:rPr lang="en-US"/>
              <a:t> </a:t>
            </a:r>
            <a:r>
              <a:rPr lang="en-US" err="1"/>
              <a:t>ega</a:t>
            </a:r>
            <a:r>
              <a:rPr lang="en-US"/>
              <a:t> </a:t>
            </a:r>
            <a:r>
              <a:rPr lang="en-US" err="1"/>
              <a:t>inimesi</a:t>
            </a:r>
            <a:r>
              <a:rPr lang="en-US"/>
              <a:t>, et </a:t>
            </a:r>
            <a:r>
              <a:rPr lang="en-US" err="1"/>
              <a:t>seda</a:t>
            </a:r>
            <a:r>
              <a:rPr lang="en-US"/>
              <a:t> </a:t>
            </a:r>
            <a:r>
              <a:rPr lang="en-US" err="1"/>
              <a:t>igas</a:t>
            </a:r>
            <a:r>
              <a:rPr lang="en-US"/>
              <a:t> </a:t>
            </a:r>
            <a:r>
              <a:rPr lang="en-US" err="1"/>
              <a:t>linnas</a:t>
            </a:r>
            <a:r>
              <a:rPr lang="en-US"/>
              <a:t> ja </a:t>
            </a:r>
            <a:r>
              <a:rPr lang="en-US" err="1"/>
              <a:t>vallas</a:t>
            </a:r>
            <a:r>
              <a:rPr lang="en-US"/>
              <a:t> </a:t>
            </a:r>
            <a:r>
              <a:rPr lang="en-US" err="1"/>
              <a:t>ühtlaselt</a:t>
            </a:r>
            <a:r>
              <a:rPr lang="en-US"/>
              <a:t> heal </a:t>
            </a:r>
            <a:r>
              <a:rPr lang="en-US" err="1"/>
              <a:t>tasemel</a:t>
            </a:r>
            <a:r>
              <a:rPr lang="en-US"/>
              <a:t> </a:t>
            </a:r>
            <a:r>
              <a:rPr lang="en-US" err="1"/>
              <a:t>eraldi</a:t>
            </a:r>
            <a:r>
              <a:rPr lang="en-US"/>
              <a:t> </a:t>
            </a:r>
            <a:r>
              <a:rPr lang="en-US" err="1"/>
              <a:t>teha</a:t>
            </a:r>
            <a:r>
              <a:rPr lang="en-US"/>
              <a:t>. </a:t>
            </a:r>
            <a:r>
              <a:rPr lang="en-US" err="1"/>
              <a:t>Vastava</a:t>
            </a:r>
            <a:r>
              <a:rPr lang="en-US"/>
              <a:t> </a:t>
            </a:r>
            <a:r>
              <a:rPr lang="en-US" err="1"/>
              <a:t>ühise</a:t>
            </a:r>
            <a:r>
              <a:rPr lang="en-US"/>
              <a:t> </a:t>
            </a:r>
            <a:r>
              <a:rPr lang="en-US" err="1"/>
              <a:t>kompetentsikeskuse</a:t>
            </a:r>
            <a:r>
              <a:rPr lang="en-US"/>
              <a:t> </a:t>
            </a:r>
            <a:r>
              <a:rPr lang="en-US" err="1"/>
              <a:t>loomine</a:t>
            </a:r>
            <a:r>
              <a:rPr lang="en-US"/>
              <a:t> Eesti </a:t>
            </a:r>
            <a:r>
              <a:rPr lang="en-US" err="1"/>
              <a:t>Linnade</a:t>
            </a:r>
            <a:r>
              <a:rPr lang="en-US"/>
              <a:t> ja </a:t>
            </a:r>
            <a:r>
              <a:rPr lang="en-US" err="1"/>
              <a:t>Valdade</a:t>
            </a:r>
            <a:r>
              <a:rPr lang="en-US"/>
              <a:t> </a:t>
            </a:r>
            <a:r>
              <a:rPr lang="en-US" err="1"/>
              <a:t>Liidu</a:t>
            </a:r>
            <a:r>
              <a:rPr lang="en-US"/>
              <a:t> </a:t>
            </a:r>
            <a:r>
              <a:rPr lang="en-US" err="1"/>
              <a:t>baasil</a:t>
            </a:r>
            <a:r>
              <a:rPr lang="en-US"/>
              <a:t> on </a:t>
            </a:r>
            <a:r>
              <a:rPr lang="en-US" err="1"/>
              <a:t>algatatud</a:t>
            </a:r>
            <a:r>
              <a:rPr lang="en-US"/>
              <a:t>, et KOV-ide </a:t>
            </a:r>
            <a:r>
              <a:rPr lang="en-US" err="1"/>
              <a:t>ühist</a:t>
            </a:r>
            <a:r>
              <a:rPr lang="en-US"/>
              <a:t> </a:t>
            </a:r>
            <a:r>
              <a:rPr lang="en-US" err="1"/>
              <a:t>digistrateegiat</a:t>
            </a:r>
            <a:r>
              <a:rPr lang="en-US"/>
              <a:t> </a:t>
            </a:r>
            <a:r>
              <a:rPr lang="en-US" err="1"/>
              <a:t>luua</a:t>
            </a:r>
            <a:r>
              <a:rPr lang="en-US"/>
              <a:t> ja </a:t>
            </a:r>
            <a:r>
              <a:rPr lang="en-US" err="1"/>
              <a:t>ellu</a:t>
            </a:r>
            <a:r>
              <a:rPr lang="en-US"/>
              <a:t> </a:t>
            </a:r>
            <a:r>
              <a:rPr lang="en-US" err="1"/>
              <a:t>rakendada</a:t>
            </a:r>
            <a:r>
              <a:rPr lang="en-US"/>
              <a:t>, aga see </a:t>
            </a:r>
            <a:r>
              <a:rPr lang="en-US" err="1"/>
              <a:t>üksus</a:t>
            </a:r>
            <a:r>
              <a:rPr lang="en-US"/>
              <a:t> on </a:t>
            </a:r>
            <a:r>
              <a:rPr lang="en-US" err="1"/>
              <a:t>endiselt</a:t>
            </a:r>
            <a:r>
              <a:rPr lang="en-US"/>
              <a:t> </a:t>
            </a:r>
            <a:r>
              <a:rPr lang="en-US" err="1"/>
              <a:t>piiratud</a:t>
            </a:r>
            <a:r>
              <a:rPr lang="en-US"/>
              <a:t> </a:t>
            </a:r>
            <a:r>
              <a:rPr lang="en-US" err="1"/>
              <a:t>võimekuse</a:t>
            </a:r>
            <a:r>
              <a:rPr lang="en-US"/>
              <a:t> ja </a:t>
            </a:r>
            <a:r>
              <a:rPr lang="en-US" err="1"/>
              <a:t>ülesannetega</a:t>
            </a:r>
            <a:r>
              <a:rPr lang="en-US"/>
              <a:t>.</a:t>
            </a:r>
          </a:p>
          <a:p>
            <a:r>
              <a:rPr lang="et-EE"/>
              <a:t>Tulemus: </a:t>
            </a:r>
          </a:p>
          <a:p>
            <a:pPr lvl="1"/>
            <a:r>
              <a:rPr lang="en-US" err="1"/>
              <a:t>Digiriik</a:t>
            </a:r>
            <a:r>
              <a:rPr lang="en-US"/>
              <a:t> on </a:t>
            </a:r>
            <a:r>
              <a:rPr lang="en-US" err="1"/>
              <a:t>kestlikult</a:t>
            </a:r>
            <a:r>
              <a:rPr lang="en-US"/>
              <a:t> </a:t>
            </a:r>
            <a:r>
              <a:rPr lang="en-US" err="1"/>
              <a:t>hoitud</a:t>
            </a:r>
            <a:r>
              <a:rPr lang="en-US"/>
              <a:t>: </a:t>
            </a:r>
            <a:r>
              <a:rPr lang="en-US" err="1"/>
              <a:t>olulised</a:t>
            </a:r>
            <a:r>
              <a:rPr lang="en-US"/>
              <a:t> </a:t>
            </a:r>
            <a:r>
              <a:rPr lang="en-US" err="1"/>
              <a:t>infosüsteemid</a:t>
            </a:r>
            <a:r>
              <a:rPr lang="en-US"/>
              <a:t> on </a:t>
            </a:r>
            <a:r>
              <a:rPr lang="en-US" err="1"/>
              <a:t>ajakohased</a:t>
            </a:r>
            <a:r>
              <a:rPr lang="en-US"/>
              <a:t> </a:t>
            </a:r>
            <a:r>
              <a:rPr lang="en-US" err="1"/>
              <a:t>ning</a:t>
            </a:r>
            <a:r>
              <a:rPr lang="en-US"/>
              <a:t> </a:t>
            </a:r>
            <a:r>
              <a:rPr lang="en-US" err="1"/>
              <a:t>neid</a:t>
            </a:r>
            <a:r>
              <a:rPr lang="en-US"/>
              <a:t> </a:t>
            </a:r>
            <a:r>
              <a:rPr lang="en-US" err="1"/>
              <a:t>arendatakse</a:t>
            </a:r>
            <a:r>
              <a:rPr lang="en-US"/>
              <a:t> </a:t>
            </a:r>
            <a:r>
              <a:rPr lang="en-US" err="1"/>
              <a:t>pidevalt</a:t>
            </a:r>
            <a:r>
              <a:rPr lang="en-US"/>
              <a:t> </a:t>
            </a:r>
            <a:r>
              <a:rPr lang="en-US" err="1"/>
              <a:t>edasi</a:t>
            </a:r>
            <a:r>
              <a:rPr lang="en-US"/>
              <a:t>, </a:t>
            </a:r>
            <a:r>
              <a:rPr lang="en-US" err="1"/>
              <a:t>vastav</a:t>
            </a:r>
            <a:r>
              <a:rPr lang="en-US"/>
              <a:t> </a:t>
            </a:r>
            <a:r>
              <a:rPr lang="en-US" err="1"/>
              <a:t>järjepidev</a:t>
            </a:r>
            <a:r>
              <a:rPr lang="en-US"/>
              <a:t> </a:t>
            </a:r>
            <a:r>
              <a:rPr lang="en-US" err="1"/>
              <a:t>rahastus</a:t>
            </a:r>
            <a:r>
              <a:rPr lang="en-US"/>
              <a:t> on </a:t>
            </a:r>
            <a:r>
              <a:rPr lang="en-US" err="1"/>
              <a:t>tagatud</a:t>
            </a:r>
            <a:r>
              <a:rPr lang="en-US"/>
              <a:t>. </a:t>
            </a:r>
            <a:r>
              <a:rPr lang="en-US" err="1"/>
              <a:t>Samas</a:t>
            </a:r>
            <a:r>
              <a:rPr lang="en-US"/>
              <a:t> on </a:t>
            </a:r>
            <a:r>
              <a:rPr lang="en-US" err="1"/>
              <a:t>toimunud</a:t>
            </a:r>
            <a:r>
              <a:rPr lang="en-US"/>
              <a:t> </a:t>
            </a:r>
            <a:r>
              <a:rPr lang="en-US" err="1"/>
              <a:t>eri</a:t>
            </a:r>
            <a:r>
              <a:rPr lang="en-US"/>
              <a:t> </a:t>
            </a:r>
            <a:r>
              <a:rPr lang="en-US" err="1"/>
              <a:t>valdkondades</a:t>
            </a:r>
            <a:r>
              <a:rPr lang="en-US"/>
              <a:t> </a:t>
            </a:r>
            <a:r>
              <a:rPr lang="en-US" err="1"/>
              <a:t>uus</a:t>
            </a:r>
            <a:r>
              <a:rPr lang="en-US"/>
              <a:t> </a:t>
            </a:r>
            <a:r>
              <a:rPr lang="en-US" err="1"/>
              <a:t>digipöörde</a:t>
            </a:r>
            <a:r>
              <a:rPr lang="en-US"/>
              <a:t> </a:t>
            </a:r>
            <a:r>
              <a:rPr lang="en-US" err="1"/>
              <a:t>laine</a:t>
            </a:r>
            <a:r>
              <a:rPr lang="en-US"/>
              <a:t> (</a:t>
            </a:r>
            <a:r>
              <a:rPr lang="en-US" err="1"/>
              <a:t>uute</a:t>
            </a:r>
            <a:r>
              <a:rPr lang="en-US"/>
              <a:t> </a:t>
            </a:r>
            <a:r>
              <a:rPr lang="en-US" err="1"/>
              <a:t>suuremahuliste</a:t>
            </a:r>
            <a:r>
              <a:rPr lang="en-US"/>
              <a:t> </a:t>
            </a:r>
            <a:r>
              <a:rPr lang="en-US" err="1"/>
              <a:t>muutuste</a:t>
            </a:r>
            <a:r>
              <a:rPr lang="en-US"/>
              <a:t> </a:t>
            </a:r>
            <a:r>
              <a:rPr lang="en-US" err="1"/>
              <a:t>algatamine</a:t>
            </a:r>
            <a:r>
              <a:rPr lang="en-US"/>
              <a:t> ja </a:t>
            </a:r>
            <a:r>
              <a:rPr lang="en-US" err="1"/>
              <a:t>teostus</a:t>
            </a:r>
            <a:r>
              <a:rPr lang="en-US"/>
              <a:t>). </a:t>
            </a:r>
            <a:r>
              <a:rPr lang="en-US" err="1"/>
              <a:t>Sealhulgas</a:t>
            </a:r>
            <a:r>
              <a:rPr lang="en-US"/>
              <a:t> on </a:t>
            </a:r>
            <a:r>
              <a:rPr lang="en-US" err="1"/>
              <a:t>paranenud</a:t>
            </a:r>
            <a:r>
              <a:rPr lang="en-US"/>
              <a:t> </a:t>
            </a:r>
            <a:r>
              <a:rPr lang="en-US" err="1"/>
              <a:t>KOVide</a:t>
            </a:r>
            <a:r>
              <a:rPr lang="en-US"/>
              <a:t> </a:t>
            </a:r>
            <a:r>
              <a:rPr lang="en-US" err="1"/>
              <a:t>digiteenuste</a:t>
            </a:r>
            <a:r>
              <a:rPr lang="en-US"/>
              <a:t> </a:t>
            </a:r>
            <a:r>
              <a:rPr lang="en-US" err="1"/>
              <a:t>kvaliteet</a:t>
            </a:r>
            <a:r>
              <a:rPr lang="en-US"/>
              <a:t> ja </a:t>
            </a:r>
            <a:r>
              <a:rPr lang="en-US" err="1"/>
              <a:t>kestlikkus</a:t>
            </a:r>
            <a:r>
              <a:rPr lang="en-US"/>
              <a:t>.</a:t>
            </a:r>
            <a:endParaRPr lang="et-EE"/>
          </a:p>
          <a:p>
            <a:pPr lvl="1"/>
            <a:r>
              <a:rPr lang="en-US" err="1"/>
              <a:t>Toetame</a:t>
            </a:r>
            <a:r>
              <a:rPr lang="en-US"/>
              <a:t> </a:t>
            </a:r>
            <a:r>
              <a:rPr lang="en-US" err="1"/>
              <a:t>KOVide</a:t>
            </a:r>
            <a:r>
              <a:rPr lang="en-US"/>
              <a:t> IT-</a:t>
            </a:r>
            <a:r>
              <a:rPr lang="en-US" err="1"/>
              <a:t>kompetentsikeskuse</a:t>
            </a:r>
            <a:r>
              <a:rPr lang="en-US"/>
              <a:t> </a:t>
            </a:r>
            <a:r>
              <a:rPr lang="en-US" err="1"/>
              <a:t>väljaarendamist</a:t>
            </a:r>
            <a:r>
              <a:rPr lang="en-US"/>
              <a:t> ja </a:t>
            </a:r>
            <a:r>
              <a:rPr lang="en-US" err="1"/>
              <a:t>seeläbi</a:t>
            </a:r>
            <a:r>
              <a:rPr lang="en-US"/>
              <a:t> KOV-</a:t>
            </a:r>
            <a:r>
              <a:rPr lang="en-US" err="1"/>
              <a:t>i</a:t>
            </a:r>
            <a:r>
              <a:rPr lang="en-US"/>
              <a:t> </a:t>
            </a:r>
            <a:r>
              <a:rPr lang="en-US" err="1"/>
              <a:t>tasandi</a:t>
            </a:r>
            <a:r>
              <a:rPr lang="en-US"/>
              <a:t> IT-</a:t>
            </a:r>
            <a:r>
              <a:rPr lang="en-US" err="1"/>
              <a:t>strateegia</a:t>
            </a:r>
            <a:r>
              <a:rPr lang="en-US"/>
              <a:t> </a:t>
            </a:r>
            <a:r>
              <a:rPr lang="en-US" err="1"/>
              <a:t>elluviimist</a:t>
            </a:r>
            <a:r>
              <a:rPr lang="en-US"/>
              <a:t>.</a:t>
            </a:r>
            <a:endParaRPr lang="et-EE"/>
          </a:p>
          <a:p>
            <a:pPr marL="337499" lvl="1" indent="0">
              <a:buNone/>
            </a:pPr>
            <a:endParaRPr lang="et-EE"/>
          </a:p>
          <a:p>
            <a:r>
              <a:rPr lang="et-EE" b="1"/>
              <a:t>Digipöörde tegevussuunad, mis panustavad tulemuste saavutamisse: </a:t>
            </a:r>
          </a:p>
          <a:p>
            <a:pPr lvl="1"/>
            <a:r>
              <a:rPr lang="et-EE"/>
              <a:t>ELVL kesksete infosüsteemide kaasajastamine, sh rahvahääletuste lahendus</a:t>
            </a:r>
          </a:p>
          <a:p>
            <a:pPr lvl="1">
              <a:lnSpc>
                <a:spcPct val="114000"/>
              </a:lnSpc>
            </a:pPr>
            <a:r>
              <a:rPr lang="et-EE" sz="1600"/>
              <a:t>KOV avalike teenuste kaardistamine ja ühtne kasutajate rahulolu mõõtmise süsteem</a:t>
            </a:r>
          </a:p>
          <a:p>
            <a:pPr lvl="1">
              <a:lnSpc>
                <a:spcPct val="114000"/>
              </a:lnSpc>
            </a:pPr>
            <a:r>
              <a:rPr lang="et-EE" sz="1600"/>
              <a:t>KOV teenuste keskse platvormi loomine</a:t>
            </a:r>
          </a:p>
          <a:p>
            <a:pPr lvl="1">
              <a:lnSpc>
                <a:spcPct val="114000"/>
              </a:lnSpc>
            </a:pPr>
            <a:r>
              <a:rPr lang="et-EE"/>
              <a:t>KOV teenuste omanike arenguprogramm (teenusjuhtimise võimekuse kasv)</a:t>
            </a:r>
          </a:p>
          <a:p>
            <a:pPr lvl="1">
              <a:lnSpc>
                <a:spcPct val="114000"/>
              </a:lnSpc>
            </a:pPr>
            <a:r>
              <a:rPr lang="et-EE" err="1"/>
              <a:t>KOVide</a:t>
            </a:r>
            <a:r>
              <a:rPr lang="et-EE"/>
              <a:t> baasrahastus digipöörde elluviimiseks</a:t>
            </a:r>
          </a:p>
        </p:txBody>
      </p:sp>
    </p:spTree>
    <p:extLst>
      <p:ext uri="{BB962C8B-B14F-4D97-AF65-F5344CB8AC3E}">
        <p14:creationId xmlns:p14="http://schemas.microsoft.com/office/powerpoint/2010/main" val="15910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8E2-634E-E1D8-3207-2116AC707217}"/>
              </a:ext>
            </a:extLst>
          </p:cNvPr>
          <p:cNvSpPr>
            <a:spLocks noGrp="1"/>
          </p:cNvSpPr>
          <p:nvPr>
            <p:ph type="title"/>
          </p:nvPr>
        </p:nvSpPr>
        <p:spPr/>
        <p:txBody>
          <a:bodyPr/>
          <a:lstStyle/>
          <a:p>
            <a:r>
              <a:rPr lang="et-EE" b="1">
                <a:solidFill>
                  <a:schemeClr val="accent1">
                    <a:lumMod val="50000"/>
                  </a:schemeClr>
                </a:solidFill>
              </a:rPr>
              <a:t>Digiühiskonna arengukava 2030 – </a:t>
            </a:r>
            <a:br>
              <a:rPr lang="et-EE" b="1">
                <a:solidFill>
                  <a:schemeClr val="accent1">
                    <a:lumMod val="50000"/>
                  </a:schemeClr>
                </a:solidFill>
              </a:rPr>
            </a:br>
            <a:r>
              <a:rPr lang="en-US" b="1" err="1">
                <a:solidFill>
                  <a:schemeClr val="accent1">
                    <a:lumMod val="50000"/>
                  </a:schemeClr>
                </a:solidFill>
              </a:rPr>
              <a:t>Küberturvalisu</a:t>
            </a:r>
            <a:r>
              <a:rPr lang="et-EE" b="1">
                <a:solidFill>
                  <a:schemeClr val="accent1">
                    <a:lumMod val="50000"/>
                  </a:schemeClr>
                </a:solidFill>
              </a:rPr>
              <a:t>s</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85514209-DB2B-EB81-5DBB-177712370604}"/>
              </a:ext>
            </a:extLst>
          </p:cNvPr>
          <p:cNvSpPr>
            <a:spLocks noGrp="1"/>
          </p:cNvSpPr>
          <p:nvPr>
            <p:ph idx="1"/>
          </p:nvPr>
        </p:nvSpPr>
        <p:spPr>
          <a:xfrm>
            <a:off x="836018" y="1820976"/>
            <a:ext cx="10488217" cy="4551621"/>
          </a:xfrm>
        </p:spPr>
        <p:txBody>
          <a:bodyPr>
            <a:normAutofit/>
          </a:bodyPr>
          <a:lstStyle/>
          <a:p>
            <a:r>
              <a:rPr lang="en-US" err="1"/>
              <a:t>Võrgu</a:t>
            </a:r>
            <a:r>
              <a:rPr lang="en-US"/>
              <a:t>- ja </a:t>
            </a:r>
            <a:r>
              <a:rPr lang="en-US" err="1"/>
              <a:t>infosüsteemide</a:t>
            </a:r>
            <a:r>
              <a:rPr lang="en-US"/>
              <a:t> </a:t>
            </a:r>
            <a:r>
              <a:rPr lang="en-US" err="1"/>
              <a:t>omanikud</a:t>
            </a:r>
            <a:r>
              <a:rPr lang="en-US"/>
              <a:t> </a:t>
            </a:r>
            <a:r>
              <a:rPr lang="en-US" err="1"/>
              <a:t>peavad</a:t>
            </a:r>
            <a:r>
              <a:rPr lang="en-US"/>
              <a:t> </a:t>
            </a:r>
            <a:r>
              <a:rPr lang="en-US" err="1"/>
              <a:t>pöörama</a:t>
            </a:r>
            <a:r>
              <a:rPr lang="en-US"/>
              <a:t> </a:t>
            </a:r>
            <a:r>
              <a:rPr lang="en-US" err="1"/>
              <a:t>rohkem</a:t>
            </a:r>
            <a:r>
              <a:rPr lang="en-US"/>
              <a:t> </a:t>
            </a:r>
            <a:r>
              <a:rPr lang="en-US" err="1"/>
              <a:t>tähelepanu</a:t>
            </a:r>
            <a:r>
              <a:rPr lang="en-US"/>
              <a:t> </a:t>
            </a:r>
            <a:r>
              <a:rPr lang="en-US" err="1"/>
              <a:t>küberturberiskide</a:t>
            </a:r>
            <a:r>
              <a:rPr lang="en-US"/>
              <a:t> </a:t>
            </a:r>
            <a:r>
              <a:rPr lang="en-US" err="1"/>
              <a:t>hindamisele</a:t>
            </a:r>
            <a:r>
              <a:rPr lang="en-US"/>
              <a:t> </a:t>
            </a:r>
            <a:r>
              <a:rPr lang="en-US" err="1"/>
              <a:t>ning</a:t>
            </a:r>
            <a:r>
              <a:rPr lang="en-US"/>
              <a:t> </a:t>
            </a:r>
            <a:r>
              <a:rPr lang="en-US" err="1"/>
              <a:t>nende</a:t>
            </a:r>
            <a:r>
              <a:rPr lang="en-US"/>
              <a:t> </a:t>
            </a:r>
            <a:r>
              <a:rPr lang="en-US" err="1"/>
              <a:t>maandamise</a:t>
            </a:r>
            <a:r>
              <a:rPr lang="en-US"/>
              <a:t> </a:t>
            </a:r>
            <a:r>
              <a:rPr lang="en-US" err="1"/>
              <a:t>meetmete</a:t>
            </a:r>
            <a:r>
              <a:rPr lang="en-US"/>
              <a:t> </a:t>
            </a:r>
            <a:r>
              <a:rPr lang="en-US" err="1"/>
              <a:t>rakendamisele</a:t>
            </a:r>
            <a:r>
              <a:rPr lang="en-US"/>
              <a:t>.</a:t>
            </a:r>
            <a:endParaRPr lang="et-EE"/>
          </a:p>
          <a:p>
            <a:endParaRPr lang="et-EE"/>
          </a:p>
          <a:p>
            <a:r>
              <a:rPr lang="et-EE"/>
              <a:t>Murekoht: juhtkonnas </a:t>
            </a:r>
            <a:r>
              <a:rPr lang="en-US" err="1"/>
              <a:t>infotehnoloogiat</a:t>
            </a:r>
            <a:r>
              <a:rPr lang="en-US"/>
              <a:t> </a:t>
            </a:r>
            <a:r>
              <a:rPr lang="en-US" err="1"/>
              <a:t>ei</a:t>
            </a:r>
            <a:r>
              <a:rPr lang="en-US"/>
              <a:t> </a:t>
            </a:r>
            <a:r>
              <a:rPr lang="en-US" err="1"/>
              <a:t>peeta</a:t>
            </a:r>
            <a:r>
              <a:rPr lang="en-US"/>
              <a:t> </a:t>
            </a:r>
            <a:r>
              <a:rPr lang="en-US" err="1"/>
              <a:t>tähtsaks</a:t>
            </a:r>
            <a:r>
              <a:rPr lang="en-US"/>
              <a:t> </a:t>
            </a:r>
            <a:r>
              <a:rPr lang="en-US" err="1"/>
              <a:t>ning</a:t>
            </a:r>
            <a:r>
              <a:rPr lang="en-US"/>
              <a:t> </a:t>
            </a:r>
            <a:r>
              <a:rPr lang="en-US" err="1"/>
              <a:t>infoturberiskidega</a:t>
            </a:r>
            <a:r>
              <a:rPr lang="en-US"/>
              <a:t> </a:t>
            </a:r>
            <a:r>
              <a:rPr lang="en-US" err="1"/>
              <a:t>tegelemist</a:t>
            </a:r>
            <a:r>
              <a:rPr lang="en-US"/>
              <a:t> </a:t>
            </a:r>
            <a:r>
              <a:rPr lang="en-US" err="1"/>
              <a:t>peetakse</a:t>
            </a:r>
            <a:r>
              <a:rPr lang="en-US"/>
              <a:t> </a:t>
            </a:r>
            <a:r>
              <a:rPr lang="en-US" err="1"/>
              <a:t>vaid</a:t>
            </a:r>
            <a:r>
              <a:rPr lang="en-US"/>
              <a:t> </a:t>
            </a:r>
            <a:r>
              <a:rPr lang="en-US" err="1"/>
              <a:t>kuluks</a:t>
            </a:r>
            <a:r>
              <a:rPr lang="et-EE"/>
              <a:t>. (Allikas: </a:t>
            </a:r>
            <a:r>
              <a:rPr lang="et-EE" err="1"/>
              <a:t>Proud</a:t>
            </a:r>
            <a:r>
              <a:rPr lang="et-EE"/>
              <a:t> </a:t>
            </a:r>
            <a:r>
              <a:rPr lang="et-EE" err="1"/>
              <a:t>Engineers</a:t>
            </a:r>
            <a:r>
              <a:rPr lang="et-EE"/>
              <a:t> analüüs)</a:t>
            </a:r>
          </a:p>
          <a:p>
            <a:endParaRPr lang="et-EE"/>
          </a:p>
          <a:p>
            <a:pPr>
              <a:lnSpc>
                <a:spcPct val="150000"/>
              </a:lnSpc>
            </a:pPr>
            <a:r>
              <a:rPr lang="et-EE" b="1"/>
              <a:t>Digipöörde tegevussuunad, mis panustavad tulemuste saavutamisse:</a:t>
            </a:r>
            <a:endParaRPr lang="et-EE"/>
          </a:p>
          <a:p>
            <a:pPr lvl="1">
              <a:lnSpc>
                <a:spcPct val="150000"/>
              </a:lnSpc>
            </a:pPr>
            <a:r>
              <a:rPr lang="fi-FI" err="1"/>
              <a:t>KOVide</a:t>
            </a:r>
            <a:r>
              <a:rPr lang="fi-FI"/>
              <a:t> </a:t>
            </a:r>
            <a:r>
              <a:rPr lang="et-EE"/>
              <a:t>E-ITS </a:t>
            </a:r>
            <a:r>
              <a:rPr lang="fi-FI" err="1"/>
              <a:t>näidisprofiil</a:t>
            </a:r>
            <a:r>
              <a:rPr lang="et-EE"/>
              <a:t> ja E-ITS rakendamise mentorlus </a:t>
            </a:r>
            <a:r>
              <a:rPr lang="et-EE" err="1"/>
              <a:t>KOVilt-KOVile</a:t>
            </a:r>
            <a:endParaRPr lang="et-EE"/>
          </a:p>
          <a:p>
            <a:pPr lvl="1">
              <a:lnSpc>
                <a:spcPct val="150000"/>
              </a:lnSpc>
            </a:pPr>
            <a:r>
              <a:rPr lang="et-EE" err="1"/>
              <a:t>KOVide</a:t>
            </a:r>
            <a:r>
              <a:rPr lang="et-EE"/>
              <a:t> ülese siseveebi (standardlahenduste, näidiste jms kogu) väljatöötamine</a:t>
            </a:r>
          </a:p>
          <a:p>
            <a:endParaRPr lang="en-US"/>
          </a:p>
        </p:txBody>
      </p:sp>
    </p:spTree>
    <p:extLst>
      <p:ext uri="{BB962C8B-B14F-4D97-AF65-F5344CB8AC3E}">
        <p14:creationId xmlns:p14="http://schemas.microsoft.com/office/powerpoint/2010/main" val="208460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8E2-634E-E1D8-3207-2116AC707217}"/>
              </a:ext>
            </a:extLst>
          </p:cNvPr>
          <p:cNvSpPr>
            <a:spLocks noGrp="1"/>
          </p:cNvSpPr>
          <p:nvPr>
            <p:ph type="title"/>
          </p:nvPr>
        </p:nvSpPr>
        <p:spPr>
          <a:xfrm>
            <a:off x="836018" y="364198"/>
            <a:ext cx="10488217" cy="1039847"/>
          </a:xfrm>
        </p:spPr>
        <p:txBody>
          <a:bodyPr/>
          <a:lstStyle/>
          <a:p>
            <a:r>
              <a:rPr lang="et-EE" b="1">
                <a:solidFill>
                  <a:schemeClr val="accent1">
                    <a:lumMod val="50000"/>
                  </a:schemeClr>
                </a:solidFill>
              </a:rPr>
              <a:t>Andmete ja tehisintellekti valge raamat </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85514209-DB2B-EB81-5DBB-177712370604}"/>
              </a:ext>
            </a:extLst>
          </p:cNvPr>
          <p:cNvSpPr>
            <a:spLocks noGrp="1"/>
          </p:cNvSpPr>
          <p:nvPr>
            <p:ph idx="1"/>
          </p:nvPr>
        </p:nvSpPr>
        <p:spPr>
          <a:xfrm>
            <a:off x="836018" y="1692077"/>
            <a:ext cx="10488217" cy="4551621"/>
          </a:xfrm>
        </p:spPr>
        <p:txBody>
          <a:bodyPr>
            <a:normAutofit/>
          </a:bodyPr>
          <a:lstStyle/>
          <a:p>
            <a:pPr>
              <a:lnSpc>
                <a:spcPct val="100000"/>
              </a:lnSpc>
              <a:spcBef>
                <a:spcPts val="600"/>
              </a:spcBef>
            </a:pPr>
            <a:r>
              <a:rPr lang="en-US"/>
              <a:t>A</a:t>
            </a:r>
            <a:r>
              <a:rPr lang="et-EE" err="1"/>
              <a:t>lamvaldkond</a:t>
            </a:r>
            <a:r>
              <a:rPr lang="et-EE"/>
              <a:t> „Andmepõhine riigikorraldus ja majandus“ tulemused:</a:t>
            </a:r>
          </a:p>
          <a:p>
            <a:pPr lvl="1">
              <a:lnSpc>
                <a:spcPct val="100000"/>
              </a:lnSpc>
              <a:spcBef>
                <a:spcPts val="600"/>
              </a:spcBef>
            </a:pPr>
            <a:r>
              <a:rPr lang="et-EE"/>
              <a:t>Kõigis avaliku sektori asutustes on rakendatud süsteemne ja proaktiivne, kasutajate vajadustest ning andmevarade väärtusest lähtuv, andmekorraldus;</a:t>
            </a:r>
          </a:p>
          <a:p>
            <a:pPr lvl="1">
              <a:lnSpc>
                <a:spcPct val="100000"/>
              </a:lnSpc>
              <a:spcBef>
                <a:spcPts val="600"/>
              </a:spcBef>
            </a:pPr>
            <a:r>
              <a:rPr lang="et-EE"/>
              <a:t>Sektorite- ja </a:t>
            </a:r>
            <a:r>
              <a:rPr lang="et-EE" err="1"/>
              <a:t>piirideülene</a:t>
            </a:r>
            <a:r>
              <a:rPr lang="et-EE"/>
              <a:t> koostöö toetab andmepõhiste otsuste tegemist ning teenuste osutamist;</a:t>
            </a:r>
          </a:p>
          <a:p>
            <a:pPr lvl="1">
              <a:lnSpc>
                <a:spcPct val="100000"/>
              </a:lnSpc>
              <a:spcBef>
                <a:spcPts val="600"/>
              </a:spcBef>
            </a:pPr>
            <a:r>
              <a:rPr lang="et-EE"/>
              <a:t>Riigis on rakendatud andmemajanduse ökosüsteemi terviklik arhitektuuri- ja toimimismudel, mis võimaldab usaldusväärselt, turvaliselt ja kokkulepitud reeglite alusel kõigil avaliku ja erasektori organisatsioonidel andmeid müüa, vahetada ja taaskasutada.</a:t>
            </a:r>
          </a:p>
          <a:p>
            <a:pPr lvl="1">
              <a:lnSpc>
                <a:spcPct val="100000"/>
              </a:lnSpc>
              <a:spcBef>
                <a:spcPts val="600"/>
              </a:spcBef>
            </a:pPr>
            <a:endParaRPr lang="et-EE"/>
          </a:p>
          <a:p>
            <a:pPr>
              <a:lnSpc>
                <a:spcPct val="150000"/>
              </a:lnSpc>
            </a:pPr>
            <a:r>
              <a:rPr lang="et-EE" b="1"/>
              <a:t>Digipöörde tegevussuunad, mis panustavad tulemuste saavutamisse:</a:t>
            </a:r>
            <a:endParaRPr lang="et-EE"/>
          </a:p>
          <a:p>
            <a:pPr lvl="1">
              <a:lnSpc>
                <a:spcPct val="100000"/>
              </a:lnSpc>
            </a:pPr>
            <a:r>
              <a:rPr lang="et-EE" sz="1600">
                <a:ea typeface="Calibri" panose="020F0502020204030204" pitchFamily="34" charset="0"/>
                <a:cs typeface="Times New Roman"/>
              </a:rPr>
              <a:t>KOV vajaduste kaardistamine </a:t>
            </a:r>
            <a:r>
              <a:rPr lang="et-EE" sz="1600" b="0" kern="1200">
                <a:solidFill>
                  <a:schemeClr val="tx1"/>
                </a:solidFill>
                <a:effectLst/>
                <a:latin typeface="+mn-lt"/>
                <a:ea typeface="Calibri" panose="020F0502020204030204" pitchFamily="34" charset="0"/>
                <a:cs typeface="Times New Roman"/>
              </a:rPr>
              <a:t>RIHAKESE või mõne muu andmehalduse tööriista kasutuselevõtu kohta </a:t>
            </a:r>
          </a:p>
          <a:p>
            <a:pPr lvl="1">
              <a:lnSpc>
                <a:spcPct val="100000"/>
              </a:lnSpc>
            </a:pPr>
            <a:r>
              <a:rPr lang="et-EE" sz="1600"/>
              <a:t>Avaandmete avalikustamise praktiline tugi </a:t>
            </a:r>
            <a:r>
              <a:rPr lang="et-EE" sz="1600" err="1"/>
              <a:t>KOVidele</a:t>
            </a:r>
            <a:endParaRPr lang="et-EE" sz="1600"/>
          </a:p>
          <a:p>
            <a:pPr lvl="1">
              <a:lnSpc>
                <a:spcPct val="100000"/>
              </a:lnSpc>
            </a:pPr>
            <a:r>
              <a:rPr lang="et-EE" sz="1600" err="1"/>
              <a:t>KOVide</a:t>
            </a:r>
            <a:r>
              <a:rPr lang="et-EE" sz="1600"/>
              <a:t> teadlikkuse tõstmine andmepõhisest juhtimisest ja (ava)andmete väärtusest</a:t>
            </a:r>
            <a:endParaRPr lang="en-US" sz="1600"/>
          </a:p>
        </p:txBody>
      </p:sp>
    </p:spTree>
    <p:extLst>
      <p:ext uri="{BB962C8B-B14F-4D97-AF65-F5344CB8AC3E}">
        <p14:creationId xmlns:p14="http://schemas.microsoft.com/office/powerpoint/2010/main" val="204918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7ED7-66EB-32B9-C033-0B58BD4E852E}"/>
              </a:ext>
            </a:extLst>
          </p:cNvPr>
          <p:cNvSpPr>
            <a:spLocks noGrp="1"/>
          </p:cNvSpPr>
          <p:nvPr>
            <p:ph type="title"/>
          </p:nvPr>
        </p:nvSpPr>
        <p:spPr/>
        <p:txBody>
          <a:bodyPr>
            <a:normAutofit/>
          </a:bodyPr>
          <a:lstStyle/>
          <a:p>
            <a:r>
              <a:rPr lang="et-EE" sz="3200" b="1">
                <a:solidFill>
                  <a:schemeClr val="accent5">
                    <a:lumMod val="50000"/>
                  </a:schemeClr>
                </a:solidFill>
              </a:rPr>
              <a:t>Personaalse riigi kontseptsioon - </a:t>
            </a:r>
            <a:r>
              <a:rPr lang="fi-FI" sz="3200" b="1" err="1">
                <a:solidFill>
                  <a:schemeClr val="accent5">
                    <a:lumMod val="50000"/>
                  </a:schemeClr>
                </a:solidFill>
              </a:rPr>
              <a:t>Inimene</a:t>
            </a:r>
            <a:r>
              <a:rPr lang="fi-FI" sz="3200" b="1">
                <a:solidFill>
                  <a:schemeClr val="accent5">
                    <a:lumMod val="50000"/>
                  </a:schemeClr>
                </a:solidFill>
              </a:rPr>
              <a:t> </a:t>
            </a:r>
            <a:r>
              <a:rPr lang="fi-FI" sz="3200" b="1" err="1">
                <a:solidFill>
                  <a:schemeClr val="accent5">
                    <a:lumMod val="50000"/>
                  </a:schemeClr>
                </a:solidFill>
              </a:rPr>
              <a:t>näeb</a:t>
            </a:r>
            <a:r>
              <a:rPr lang="fi-FI" sz="3200" b="1">
                <a:solidFill>
                  <a:schemeClr val="accent5">
                    <a:lumMod val="50000"/>
                  </a:schemeClr>
                </a:solidFill>
              </a:rPr>
              <a:t> oma </a:t>
            </a:r>
            <a:r>
              <a:rPr lang="fi-FI" sz="3200" b="1" err="1">
                <a:solidFill>
                  <a:schemeClr val="accent5">
                    <a:lumMod val="50000"/>
                  </a:schemeClr>
                </a:solidFill>
              </a:rPr>
              <a:t>andmeid</a:t>
            </a:r>
            <a:r>
              <a:rPr lang="fi-FI" sz="3200" b="1">
                <a:solidFill>
                  <a:schemeClr val="accent5">
                    <a:lumMod val="50000"/>
                  </a:schemeClr>
                </a:solidFill>
              </a:rPr>
              <a:t>, </a:t>
            </a:r>
            <a:r>
              <a:rPr lang="fi-FI" sz="3200" b="1" err="1">
                <a:solidFill>
                  <a:schemeClr val="accent5">
                    <a:lumMod val="50000"/>
                  </a:schemeClr>
                </a:solidFill>
              </a:rPr>
              <a:t>võimalusi</a:t>
            </a:r>
            <a:r>
              <a:rPr lang="et-EE" sz="3200" b="1">
                <a:solidFill>
                  <a:schemeClr val="accent5">
                    <a:lumMod val="50000"/>
                  </a:schemeClr>
                </a:solidFill>
              </a:rPr>
              <a:t> </a:t>
            </a:r>
            <a:r>
              <a:rPr lang="fi-FI" sz="3200" b="1" err="1">
                <a:solidFill>
                  <a:schemeClr val="accent5">
                    <a:lumMod val="50000"/>
                  </a:schemeClr>
                </a:solidFill>
              </a:rPr>
              <a:t>ning</a:t>
            </a:r>
            <a:r>
              <a:rPr lang="fi-FI" sz="3200" b="1">
                <a:solidFill>
                  <a:schemeClr val="accent5">
                    <a:lumMod val="50000"/>
                  </a:schemeClr>
                </a:solidFill>
              </a:rPr>
              <a:t> </a:t>
            </a:r>
            <a:r>
              <a:rPr lang="fi-FI" sz="3200" b="1" err="1">
                <a:solidFill>
                  <a:schemeClr val="accent5">
                    <a:lumMod val="50000"/>
                  </a:schemeClr>
                </a:solidFill>
              </a:rPr>
              <a:t>kohustusi</a:t>
            </a:r>
            <a:r>
              <a:rPr lang="fi-FI" sz="3200" b="1">
                <a:solidFill>
                  <a:schemeClr val="accent5">
                    <a:lumMod val="50000"/>
                  </a:schemeClr>
                </a:solidFill>
              </a:rPr>
              <a:t> </a:t>
            </a:r>
            <a:r>
              <a:rPr lang="fi-FI" sz="3200" b="1" err="1">
                <a:solidFill>
                  <a:schemeClr val="accent5">
                    <a:lumMod val="50000"/>
                  </a:schemeClr>
                </a:solidFill>
              </a:rPr>
              <a:t>terviklikult</a:t>
            </a:r>
            <a:endParaRPr lang="en-US" sz="3200" b="1">
              <a:solidFill>
                <a:schemeClr val="accent5">
                  <a:lumMod val="50000"/>
                </a:schemeClr>
              </a:solidFill>
            </a:endParaRPr>
          </a:p>
        </p:txBody>
      </p:sp>
      <p:sp>
        <p:nvSpPr>
          <p:cNvPr id="3" name="Content Placeholder 2">
            <a:extLst>
              <a:ext uri="{FF2B5EF4-FFF2-40B4-BE49-F238E27FC236}">
                <a16:creationId xmlns:a16="http://schemas.microsoft.com/office/drawing/2014/main" id="{116029B7-9BF1-9CFA-8322-2B5D177FFD76}"/>
              </a:ext>
            </a:extLst>
          </p:cNvPr>
          <p:cNvSpPr>
            <a:spLocks noGrp="1"/>
          </p:cNvSpPr>
          <p:nvPr>
            <p:ph idx="1"/>
          </p:nvPr>
        </p:nvSpPr>
        <p:spPr>
          <a:xfrm>
            <a:off x="836018" y="2052117"/>
            <a:ext cx="10488217" cy="4109118"/>
          </a:xfrm>
        </p:spPr>
        <p:txBody>
          <a:bodyPr/>
          <a:lstStyle/>
          <a:p>
            <a:pPr>
              <a:lnSpc>
                <a:spcPct val="114000"/>
              </a:lnSpc>
            </a:pPr>
            <a:r>
              <a:rPr lang="et-EE"/>
              <a:t>Põhimõtted:</a:t>
            </a:r>
            <a:r>
              <a:rPr lang="en-US"/>
              <a:t> </a:t>
            </a:r>
            <a:endParaRPr lang="et-EE"/>
          </a:p>
          <a:p>
            <a:pPr lvl="1">
              <a:lnSpc>
                <a:spcPct val="114000"/>
              </a:lnSpc>
            </a:pPr>
            <a:r>
              <a:rPr lang="en-US" sz="1800" err="1"/>
              <a:t>Personaalses</a:t>
            </a:r>
            <a:r>
              <a:rPr lang="en-US" sz="1800"/>
              <a:t> </a:t>
            </a:r>
            <a:r>
              <a:rPr lang="en-US" sz="1800" err="1"/>
              <a:t>riigis</a:t>
            </a:r>
            <a:r>
              <a:rPr lang="en-US" sz="1800"/>
              <a:t> </a:t>
            </a:r>
            <a:r>
              <a:rPr lang="en-US" sz="1800" err="1"/>
              <a:t>suhtleb</a:t>
            </a:r>
            <a:r>
              <a:rPr lang="en-US" sz="1800"/>
              <a:t> </a:t>
            </a:r>
            <a:r>
              <a:rPr lang="en-US" sz="1800" err="1"/>
              <a:t>inimene</a:t>
            </a:r>
            <a:r>
              <a:rPr lang="en-US" sz="1800"/>
              <a:t> </a:t>
            </a:r>
            <a:r>
              <a:rPr lang="en-US" sz="1800" err="1"/>
              <a:t>riigiga</a:t>
            </a:r>
            <a:r>
              <a:rPr lang="en-US" sz="1800"/>
              <a:t> </a:t>
            </a:r>
            <a:r>
              <a:rPr lang="en-US" sz="1800" err="1"/>
              <a:t>kui</a:t>
            </a:r>
            <a:r>
              <a:rPr lang="en-US" sz="1800"/>
              <a:t> </a:t>
            </a:r>
            <a:r>
              <a:rPr lang="en-US" sz="1800" err="1"/>
              <a:t>ühe</a:t>
            </a:r>
            <a:r>
              <a:rPr lang="et-EE" sz="1800"/>
              <a:t> </a:t>
            </a:r>
            <a:r>
              <a:rPr lang="en-US" sz="1800" err="1"/>
              <a:t>osapoolega</a:t>
            </a:r>
            <a:r>
              <a:rPr lang="en-US" sz="1800"/>
              <a:t>, </a:t>
            </a:r>
            <a:r>
              <a:rPr lang="en-US" sz="1800" err="1"/>
              <a:t>mitte</a:t>
            </a:r>
            <a:r>
              <a:rPr lang="en-US" sz="1800"/>
              <a:t> </a:t>
            </a:r>
            <a:r>
              <a:rPr lang="en-US" sz="1800" err="1"/>
              <a:t>grupi</a:t>
            </a:r>
            <a:r>
              <a:rPr lang="en-US" sz="1800"/>
              <a:t> </a:t>
            </a:r>
            <a:r>
              <a:rPr lang="en-US" sz="1800" err="1"/>
              <a:t>erinevate</a:t>
            </a:r>
            <a:r>
              <a:rPr lang="en-US" sz="1800"/>
              <a:t> </a:t>
            </a:r>
            <a:r>
              <a:rPr lang="en-US" sz="1800" err="1"/>
              <a:t>asutustega</a:t>
            </a:r>
            <a:r>
              <a:rPr lang="en-US" sz="1800"/>
              <a:t>. </a:t>
            </a:r>
            <a:endParaRPr lang="et-EE" sz="1800"/>
          </a:p>
          <a:p>
            <a:pPr lvl="1">
              <a:lnSpc>
                <a:spcPct val="114000"/>
              </a:lnSpc>
            </a:pPr>
            <a:r>
              <a:rPr lang="et-EE" sz="1800"/>
              <a:t>Sündmusteenused teevad riigi keerukuse ja laiali laotunud </a:t>
            </a:r>
            <a:r>
              <a:rPr lang="et-EE" sz="1800" err="1"/>
              <a:t>teenustevõrgustiku</a:t>
            </a:r>
            <a:r>
              <a:rPr lang="et-EE" sz="1800"/>
              <a:t> inimese jaoks hoomatavaks.</a:t>
            </a:r>
          </a:p>
          <a:p>
            <a:pPr lvl="1">
              <a:lnSpc>
                <a:spcPct val="114000"/>
              </a:lnSpc>
            </a:pPr>
            <a:r>
              <a:rPr lang="et-EE" sz="1800"/>
              <a:t>Teenuste kaasajastamisega peab kaasas käima avaliku sektori kaasaajastamine – suund efektiivsema riigivalitsemise poole, mis väldib dubleerivaid funktsioone ja teenuseid.</a:t>
            </a:r>
          </a:p>
          <a:p>
            <a:pPr lvl="1">
              <a:lnSpc>
                <a:spcPct val="114000"/>
              </a:lnSpc>
            </a:pPr>
            <a:endParaRPr lang="et-EE"/>
          </a:p>
          <a:p>
            <a:pPr>
              <a:lnSpc>
                <a:spcPct val="114000"/>
              </a:lnSpc>
            </a:pPr>
            <a:r>
              <a:rPr lang="et-EE" b="1"/>
              <a:t>Digipöörde tegevussuunad</a:t>
            </a:r>
            <a:r>
              <a:rPr lang="et-EE"/>
              <a:t>, mis panustavad põhimõtete realiseerimisse: </a:t>
            </a:r>
          </a:p>
          <a:p>
            <a:pPr lvl="1">
              <a:lnSpc>
                <a:spcPct val="114000"/>
              </a:lnSpc>
            </a:pPr>
            <a:r>
              <a:rPr lang="et-EE" sz="1800"/>
              <a:t>Lähedase kaotuse sündmusteenuse koordineerimine </a:t>
            </a:r>
            <a:r>
              <a:rPr lang="et-EE" sz="1800" err="1"/>
              <a:t>ELVLi</a:t>
            </a:r>
            <a:r>
              <a:rPr lang="et-EE" sz="1800"/>
              <a:t> poolt, sh KOV matusetoetuse piloteerimine</a:t>
            </a:r>
          </a:p>
          <a:p>
            <a:pPr lvl="1">
              <a:lnSpc>
                <a:spcPct val="114000"/>
              </a:lnSpc>
            </a:pPr>
            <a:r>
              <a:rPr lang="et-EE" sz="1800"/>
              <a:t>KOV avalike teenuste kaardistamine ja ühtne kasutajate rahulolu mõõtmise süsteem</a:t>
            </a:r>
          </a:p>
          <a:p>
            <a:pPr lvl="1">
              <a:lnSpc>
                <a:spcPct val="114000"/>
              </a:lnSpc>
            </a:pPr>
            <a:r>
              <a:rPr lang="et-EE" sz="1800"/>
              <a:t>KOV teenuste keskse platvormi loomine</a:t>
            </a:r>
          </a:p>
          <a:p>
            <a:pPr marL="337499" lvl="1" indent="0">
              <a:buNone/>
            </a:pPr>
            <a:endParaRPr lang="et-EE" sz="1800"/>
          </a:p>
        </p:txBody>
      </p:sp>
    </p:spTree>
    <p:extLst>
      <p:ext uri="{BB962C8B-B14F-4D97-AF65-F5344CB8AC3E}">
        <p14:creationId xmlns:p14="http://schemas.microsoft.com/office/powerpoint/2010/main" val="76810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82CF-0FFE-8156-8EFD-5A2A763404B2}"/>
              </a:ext>
            </a:extLst>
          </p:cNvPr>
          <p:cNvSpPr>
            <a:spLocks noGrp="1"/>
          </p:cNvSpPr>
          <p:nvPr>
            <p:ph type="title"/>
          </p:nvPr>
        </p:nvSpPr>
        <p:spPr/>
        <p:txBody>
          <a:bodyPr>
            <a:normAutofit/>
          </a:bodyPr>
          <a:lstStyle/>
          <a:p>
            <a:r>
              <a:rPr lang="et-EE" sz="3600" b="1">
                <a:solidFill>
                  <a:schemeClr val="accent5">
                    <a:lumMod val="50000"/>
                  </a:schemeClr>
                </a:solidFill>
              </a:rPr>
              <a:t>Personaalse riigi kontseptsioon - </a:t>
            </a:r>
            <a:br>
              <a:rPr lang="et-EE" sz="3600" b="1">
                <a:solidFill>
                  <a:schemeClr val="accent5">
                    <a:lumMod val="50000"/>
                  </a:schemeClr>
                </a:solidFill>
              </a:rPr>
            </a:br>
            <a:r>
              <a:rPr lang="et-EE" sz="3600" b="1">
                <a:solidFill>
                  <a:schemeClr val="accent5">
                    <a:lumMod val="50000"/>
                  </a:schemeClr>
                </a:solidFill>
              </a:rPr>
              <a:t>Teenuste pidev uuendamine</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97E8214E-CE00-D4DA-4968-4D6647A0FB9A}"/>
              </a:ext>
            </a:extLst>
          </p:cNvPr>
          <p:cNvSpPr>
            <a:spLocks noGrp="1"/>
          </p:cNvSpPr>
          <p:nvPr>
            <p:ph idx="1"/>
          </p:nvPr>
        </p:nvSpPr>
        <p:spPr>
          <a:xfrm>
            <a:off x="836018" y="1980109"/>
            <a:ext cx="10488217" cy="4320480"/>
          </a:xfrm>
        </p:spPr>
        <p:txBody>
          <a:bodyPr>
            <a:normAutofit/>
          </a:bodyPr>
          <a:lstStyle/>
          <a:p>
            <a:pPr>
              <a:lnSpc>
                <a:spcPct val="114000"/>
              </a:lnSpc>
            </a:pPr>
            <a:r>
              <a:rPr lang="et-EE"/>
              <a:t>Põhimõtted: </a:t>
            </a:r>
          </a:p>
          <a:p>
            <a:pPr lvl="1">
              <a:lnSpc>
                <a:spcPct val="114000"/>
              </a:lnSpc>
            </a:pPr>
            <a:r>
              <a:rPr lang="en-US" err="1"/>
              <a:t>Personaalse</a:t>
            </a:r>
            <a:r>
              <a:rPr lang="en-US"/>
              <a:t> </a:t>
            </a:r>
            <a:r>
              <a:rPr lang="en-US" err="1"/>
              <a:t>riigis</a:t>
            </a:r>
            <a:r>
              <a:rPr lang="en-US"/>
              <a:t> on </a:t>
            </a:r>
            <a:r>
              <a:rPr lang="en-US" err="1"/>
              <a:t>paindlikud</a:t>
            </a:r>
            <a:r>
              <a:rPr lang="en-US"/>
              <a:t> </a:t>
            </a:r>
            <a:r>
              <a:rPr lang="en-US" err="1"/>
              <a:t>teenused</a:t>
            </a:r>
            <a:r>
              <a:rPr lang="en-US"/>
              <a:t> </a:t>
            </a:r>
            <a:r>
              <a:rPr lang="en-US" err="1"/>
              <a:t>loodud</a:t>
            </a:r>
            <a:r>
              <a:rPr lang="en-US"/>
              <a:t> </a:t>
            </a:r>
            <a:r>
              <a:rPr lang="en-US" err="1"/>
              <a:t>viisil</a:t>
            </a:r>
            <a:r>
              <a:rPr lang="en-US"/>
              <a:t>,</a:t>
            </a:r>
            <a:r>
              <a:rPr lang="et-EE"/>
              <a:t> </a:t>
            </a:r>
            <a:r>
              <a:rPr lang="en-US"/>
              <a:t>mis </a:t>
            </a:r>
            <a:r>
              <a:rPr lang="en-US" err="1"/>
              <a:t>võimaldab</a:t>
            </a:r>
            <a:r>
              <a:rPr lang="en-US"/>
              <a:t> </a:t>
            </a:r>
            <a:r>
              <a:rPr lang="en-US" err="1"/>
              <a:t>neid</a:t>
            </a:r>
            <a:r>
              <a:rPr lang="en-US"/>
              <a:t> </a:t>
            </a:r>
            <a:r>
              <a:rPr lang="en-US" err="1"/>
              <a:t>hõlpsasti</a:t>
            </a:r>
            <a:r>
              <a:rPr lang="en-US"/>
              <a:t> </a:t>
            </a:r>
            <a:r>
              <a:rPr lang="en-US" err="1"/>
              <a:t>pakkuda</a:t>
            </a:r>
            <a:r>
              <a:rPr lang="en-US"/>
              <a:t> </a:t>
            </a:r>
            <a:r>
              <a:rPr lang="en-US" err="1"/>
              <a:t>erinevates</a:t>
            </a:r>
            <a:r>
              <a:rPr lang="et-EE"/>
              <a:t> </a:t>
            </a:r>
            <a:r>
              <a:rPr lang="en-US" err="1"/>
              <a:t>kanalites</a:t>
            </a:r>
            <a:r>
              <a:rPr lang="en-US"/>
              <a:t>, </a:t>
            </a:r>
            <a:r>
              <a:rPr lang="en-US" err="1"/>
              <a:t>nagu</a:t>
            </a:r>
            <a:r>
              <a:rPr lang="en-US"/>
              <a:t> </a:t>
            </a:r>
            <a:r>
              <a:rPr lang="en-US" err="1"/>
              <a:t>näiteks</a:t>
            </a:r>
            <a:r>
              <a:rPr lang="en-US"/>
              <a:t> </a:t>
            </a:r>
            <a:r>
              <a:rPr lang="en-US" err="1"/>
              <a:t>riigiportaalis</a:t>
            </a:r>
            <a:r>
              <a:rPr lang="en-US"/>
              <a:t> eesti.ee ja</a:t>
            </a:r>
            <a:r>
              <a:rPr lang="et-EE"/>
              <a:t> </a:t>
            </a:r>
            <a:r>
              <a:rPr lang="en-US" err="1"/>
              <a:t>riiklikus</a:t>
            </a:r>
            <a:r>
              <a:rPr lang="en-US"/>
              <a:t> </a:t>
            </a:r>
            <a:r>
              <a:rPr lang="en-US" err="1"/>
              <a:t>mobiilirakenduses</a:t>
            </a:r>
            <a:r>
              <a:rPr lang="en-US"/>
              <a:t>. </a:t>
            </a:r>
            <a:endParaRPr lang="et-EE"/>
          </a:p>
          <a:p>
            <a:pPr lvl="1">
              <a:lnSpc>
                <a:spcPct val="114000"/>
              </a:lnSpc>
            </a:pPr>
            <a:r>
              <a:rPr lang="en-US" err="1"/>
              <a:t>Personaalses</a:t>
            </a:r>
            <a:r>
              <a:rPr lang="en-US"/>
              <a:t> </a:t>
            </a:r>
            <a:r>
              <a:rPr lang="en-US" err="1"/>
              <a:t>riigis</a:t>
            </a:r>
            <a:r>
              <a:rPr lang="en-US"/>
              <a:t> </a:t>
            </a:r>
            <a:r>
              <a:rPr lang="en-US" err="1"/>
              <a:t>suudab</a:t>
            </a:r>
            <a:r>
              <a:rPr lang="en-US"/>
              <a:t> </a:t>
            </a:r>
            <a:r>
              <a:rPr lang="en-US" err="1"/>
              <a:t>riik</a:t>
            </a:r>
            <a:r>
              <a:rPr lang="en-US"/>
              <a:t> </a:t>
            </a:r>
            <a:r>
              <a:rPr lang="en-US" err="1"/>
              <a:t>pidevalt</a:t>
            </a:r>
            <a:r>
              <a:rPr lang="en-US"/>
              <a:t> </a:t>
            </a:r>
            <a:r>
              <a:rPr lang="en-US" err="1"/>
              <a:t>hinnata</a:t>
            </a:r>
            <a:r>
              <a:rPr lang="et-EE"/>
              <a:t> </a:t>
            </a:r>
            <a:r>
              <a:rPr lang="en-US" err="1"/>
              <a:t>teenuste</a:t>
            </a:r>
            <a:r>
              <a:rPr lang="en-US"/>
              <a:t> </a:t>
            </a:r>
            <a:r>
              <a:rPr lang="en-US" err="1"/>
              <a:t>kvaliteeti</a:t>
            </a:r>
            <a:r>
              <a:rPr lang="en-US"/>
              <a:t> ja </a:t>
            </a:r>
            <a:r>
              <a:rPr lang="en-US" err="1"/>
              <a:t>tagasisidet</a:t>
            </a:r>
            <a:r>
              <a:rPr lang="en-US"/>
              <a:t>, </a:t>
            </a:r>
            <a:r>
              <a:rPr lang="en-US" err="1"/>
              <a:t>muutuseid</a:t>
            </a:r>
            <a:r>
              <a:rPr lang="en-US"/>
              <a:t> </a:t>
            </a:r>
            <a:r>
              <a:rPr lang="en-US" err="1"/>
              <a:t>teenuste</a:t>
            </a:r>
            <a:r>
              <a:rPr lang="et-EE"/>
              <a:t> </a:t>
            </a:r>
            <a:r>
              <a:rPr lang="en-US" err="1"/>
              <a:t>tarbijaskonnas</a:t>
            </a:r>
            <a:r>
              <a:rPr lang="en-US"/>
              <a:t>, </a:t>
            </a:r>
            <a:r>
              <a:rPr lang="en-US" err="1"/>
              <a:t>demograafias</a:t>
            </a:r>
            <a:r>
              <a:rPr lang="en-US"/>
              <a:t> </a:t>
            </a:r>
            <a:r>
              <a:rPr lang="en-US" err="1"/>
              <a:t>ning</a:t>
            </a:r>
            <a:r>
              <a:rPr lang="en-US"/>
              <a:t> </a:t>
            </a:r>
            <a:r>
              <a:rPr lang="en-US" err="1"/>
              <a:t>vastavalt</a:t>
            </a:r>
            <a:r>
              <a:rPr lang="en-US"/>
              <a:t> </a:t>
            </a:r>
            <a:r>
              <a:rPr lang="en-US" err="1"/>
              <a:t>suunata</a:t>
            </a:r>
            <a:r>
              <a:rPr lang="et-EE"/>
              <a:t> </a:t>
            </a:r>
            <a:r>
              <a:rPr lang="en-US" err="1"/>
              <a:t>organisatsiooni</a:t>
            </a:r>
            <a:r>
              <a:rPr lang="en-US"/>
              <a:t> </a:t>
            </a:r>
            <a:r>
              <a:rPr lang="en-US" err="1"/>
              <a:t>ressursse</a:t>
            </a:r>
            <a:r>
              <a:rPr lang="en-US"/>
              <a:t> ja </a:t>
            </a:r>
            <a:r>
              <a:rPr lang="en-US" err="1"/>
              <a:t>arendusvajadusi</a:t>
            </a:r>
            <a:r>
              <a:rPr lang="en-US"/>
              <a:t>.</a:t>
            </a:r>
            <a:endParaRPr lang="et-EE"/>
          </a:p>
          <a:p>
            <a:pPr lvl="1">
              <a:lnSpc>
                <a:spcPct val="114000"/>
              </a:lnSpc>
            </a:pPr>
            <a:endParaRPr lang="et-EE"/>
          </a:p>
          <a:p>
            <a:pPr>
              <a:lnSpc>
                <a:spcPct val="114000"/>
              </a:lnSpc>
            </a:pPr>
            <a:r>
              <a:rPr lang="et-EE" b="1"/>
              <a:t>Digipöörde tegevussuunad</a:t>
            </a:r>
            <a:r>
              <a:rPr lang="et-EE"/>
              <a:t>, mis panustavad põhimõtete realiseerimisse: </a:t>
            </a:r>
          </a:p>
          <a:p>
            <a:pPr lvl="1">
              <a:lnSpc>
                <a:spcPct val="114000"/>
              </a:lnSpc>
            </a:pPr>
            <a:r>
              <a:rPr lang="et-EE" sz="1800"/>
              <a:t>KOV avalike teenuste kaardistamine ja ühtne kasutajate rahulolu mõõtmise süsteem</a:t>
            </a:r>
          </a:p>
          <a:p>
            <a:pPr lvl="1">
              <a:lnSpc>
                <a:spcPct val="114000"/>
              </a:lnSpc>
            </a:pPr>
            <a:r>
              <a:rPr lang="et-EE" sz="1800"/>
              <a:t>KOV teenuste keskse platvormi loomine</a:t>
            </a:r>
          </a:p>
          <a:p>
            <a:pPr lvl="1">
              <a:lnSpc>
                <a:spcPct val="114000"/>
              </a:lnSpc>
            </a:pPr>
            <a:r>
              <a:rPr lang="et-EE"/>
              <a:t>KOV teenuste omanike arenguprogramm (teenusjuhtimise võimekuse kasv)</a:t>
            </a:r>
          </a:p>
          <a:p>
            <a:pPr lvl="1"/>
            <a:endParaRPr lang="en-US"/>
          </a:p>
        </p:txBody>
      </p:sp>
    </p:spTree>
    <p:extLst>
      <p:ext uri="{BB962C8B-B14F-4D97-AF65-F5344CB8AC3E}">
        <p14:creationId xmlns:p14="http://schemas.microsoft.com/office/powerpoint/2010/main" val="25976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8E2-634E-E1D8-3207-2116AC707217}"/>
              </a:ext>
            </a:extLst>
          </p:cNvPr>
          <p:cNvSpPr>
            <a:spLocks noGrp="1"/>
          </p:cNvSpPr>
          <p:nvPr>
            <p:ph type="title"/>
          </p:nvPr>
        </p:nvSpPr>
        <p:spPr>
          <a:xfrm>
            <a:off x="836018" y="364198"/>
            <a:ext cx="10212659" cy="1322188"/>
          </a:xfrm>
        </p:spPr>
        <p:txBody>
          <a:bodyPr>
            <a:normAutofit/>
          </a:bodyPr>
          <a:lstStyle/>
          <a:p>
            <a:r>
              <a:rPr lang="et-EE" sz="3200" b="1">
                <a:solidFill>
                  <a:schemeClr val="accent5">
                    <a:lumMod val="50000"/>
                  </a:schemeClr>
                </a:solidFill>
              </a:rPr>
              <a:t>Personaalse riigi kontseptsioon - Riigi platvormil saab sujuvalt liikuda riigi, munitsipaal- ja erasektori teenuste vahel</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85514209-DB2B-EB81-5DBB-177712370604}"/>
              </a:ext>
            </a:extLst>
          </p:cNvPr>
          <p:cNvSpPr>
            <a:spLocks noGrp="1"/>
          </p:cNvSpPr>
          <p:nvPr>
            <p:ph idx="1"/>
          </p:nvPr>
        </p:nvSpPr>
        <p:spPr>
          <a:xfrm>
            <a:off x="836018" y="2136081"/>
            <a:ext cx="10488217" cy="4340259"/>
          </a:xfrm>
        </p:spPr>
        <p:txBody>
          <a:bodyPr>
            <a:normAutofit/>
          </a:bodyPr>
          <a:lstStyle/>
          <a:p>
            <a:pPr>
              <a:lnSpc>
                <a:spcPct val="114000"/>
              </a:lnSpc>
            </a:pPr>
            <a:r>
              <a:rPr lang="et-EE"/>
              <a:t>Põhimõtted: </a:t>
            </a:r>
          </a:p>
          <a:p>
            <a:pPr lvl="1">
              <a:lnSpc>
                <a:spcPct val="114000"/>
              </a:lnSpc>
            </a:pPr>
            <a:r>
              <a:rPr lang="en-US" err="1"/>
              <a:t>Personaalses</a:t>
            </a:r>
            <a:r>
              <a:rPr lang="en-US"/>
              <a:t> </a:t>
            </a:r>
            <a:r>
              <a:rPr lang="en-US" err="1"/>
              <a:t>riigis</a:t>
            </a:r>
            <a:r>
              <a:rPr lang="en-US"/>
              <a:t> </a:t>
            </a:r>
            <a:r>
              <a:rPr lang="en-US" err="1"/>
              <a:t>lähtuvad</a:t>
            </a:r>
            <a:r>
              <a:rPr lang="en-US"/>
              <a:t> </a:t>
            </a:r>
            <a:r>
              <a:rPr lang="en-US" err="1"/>
              <a:t>teenustega</a:t>
            </a:r>
            <a:r>
              <a:rPr lang="en-US"/>
              <a:t> </a:t>
            </a:r>
            <a:r>
              <a:rPr lang="en-US" err="1"/>
              <a:t>seotud</a:t>
            </a:r>
            <a:r>
              <a:rPr lang="et-EE"/>
              <a:t> </a:t>
            </a:r>
            <a:r>
              <a:rPr lang="en-US" err="1"/>
              <a:t>erinevad</a:t>
            </a:r>
            <a:r>
              <a:rPr lang="en-US"/>
              <a:t> </a:t>
            </a:r>
            <a:r>
              <a:rPr lang="en-US" err="1"/>
              <a:t>tegevused</a:t>
            </a:r>
            <a:r>
              <a:rPr lang="en-US"/>
              <a:t> </a:t>
            </a:r>
            <a:r>
              <a:rPr lang="en-US" err="1"/>
              <a:t>inimese</a:t>
            </a:r>
            <a:r>
              <a:rPr lang="en-US"/>
              <a:t> </a:t>
            </a:r>
            <a:r>
              <a:rPr lang="en-US" err="1"/>
              <a:t>vajadusest</a:t>
            </a:r>
            <a:r>
              <a:rPr lang="en-US"/>
              <a:t>.</a:t>
            </a:r>
            <a:endParaRPr lang="et-EE"/>
          </a:p>
          <a:p>
            <a:pPr lvl="1">
              <a:lnSpc>
                <a:spcPct val="114000"/>
              </a:lnSpc>
            </a:pPr>
            <a:r>
              <a:rPr lang="en-US" err="1"/>
              <a:t>Riik</a:t>
            </a:r>
            <a:r>
              <a:rPr lang="en-US"/>
              <a:t> ja </a:t>
            </a:r>
            <a:r>
              <a:rPr lang="en-US" err="1"/>
              <a:t>kohalikud</a:t>
            </a:r>
            <a:r>
              <a:rPr lang="en-US"/>
              <a:t> </a:t>
            </a:r>
            <a:r>
              <a:rPr lang="en-US" err="1"/>
              <a:t>omavalitsused</a:t>
            </a:r>
            <a:r>
              <a:rPr lang="en-US"/>
              <a:t> </a:t>
            </a:r>
            <a:r>
              <a:rPr lang="en-US" err="1"/>
              <a:t>avavad</a:t>
            </a:r>
            <a:r>
              <a:rPr lang="en-US"/>
              <a:t> </a:t>
            </a:r>
            <a:r>
              <a:rPr lang="en-US" err="1"/>
              <a:t>platvormi</a:t>
            </a:r>
            <a:r>
              <a:rPr lang="en-US"/>
              <a:t>,</a:t>
            </a:r>
            <a:r>
              <a:rPr lang="et-EE"/>
              <a:t> </a:t>
            </a:r>
            <a:r>
              <a:rPr lang="en-US"/>
              <a:t>et </a:t>
            </a:r>
            <a:r>
              <a:rPr lang="en-US" err="1"/>
              <a:t>sellele</a:t>
            </a:r>
            <a:r>
              <a:rPr lang="en-US"/>
              <a:t> </a:t>
            </a:r>
            <a:r>
              <a:rPr lang="en-US" err="1"/>
              <a:t>saaksid</a:t>
            </a:r>
            <a:r>
              <a:rPr lang="en-US"/>
              <a:t> </a:t>
            </a:r>
            <a:r>
              <a:rPr lang="en-US" err="1"/>
              <a:t>nii</a:t>
            </a:r>
            <a:r>
              <a:rPr lang="en-US"/>
              <a:t> </a:t>
            </a:r>
            <a:r>
              <a:rPr lang="en-US" err="1"/>
              <a:t>avalik</a:t>
            </a:r>
            <a:r>
              <a:rPr lang="en-US"/>
              <a:t> </a:t>
            </a:r>
            <a:r>
              <a:rPr lang="en-US" err="1"/>
              <a:t>kui</a:t>
            </a:r>
            <a:r>
              <a:rPr lang="en-US"/>
              <a:t> </a:t>
            </a:r>
            <a:r>
              <a:rPr lang="en-US" err="1"/>
              <a:t>erasektor</a:t>
            </a:r>
            <a:r>
              <a:rPr lang="en-US"/>
              <a:t> </a:t>
            </a:r>
            <a:r>
              <a:rPr lang="en-US" err="1"/>
              <a:t>võrdselt</a:t>
            </a:r>
            <a:r>
              <a:rPr lang="et-EE"/>
              <a:t> </a:t>
            </a:r>
            <a:r>
              <a:rPr lang="en-US" err="1"/>
              <a:t>ehitada</a:t>
            </a:r>
            <a:r>
              <a:rPr lang="en-US"/>
              <a:t> </a:t>
            </a:r>
            <a:r>
              <a:rPr lang="en-US" err="1"/>
              <a:t>uusi</a:t>
            </a:r>
            <a:r>
              <a:rPr lang="en-US"/>
              <a:t> </a:t>
            </a:r>
            <a:r>
              <a:rPr lang="en-US" err="1"/>
              <a:t>kaasaegseid</a:t>
            </a:r>
            <a:r>
              <a:rPr lang="en-US"/>
              <a:t> </a:t>
            </a:r>
            <a:r>
              <a:rPr lang="en-US" err="1"/>
              <a:t>teenuseid</a:t>
            </a:r>
            <a:r>
              <a:rPr lang="en-US"/>
              <a:t>. </a:t>
            </a:r>
            <a:endParaRPr lang="et-EE"/>
          </a:p>
          <a:p>
            <a:pPr marL="337499" lvl="1" indent="0">
              <a:lnSpc>
                <a:spcPct val="114000"/>
              </a:lnSpc>
              <a:buNone/>
            </a:pPr>
            <a:endParaRPr lang="et-EE"/>
          </a:p>
          <a:p>
            <a:pPr>
              <a:lnSpc>
                <a:spcPct val="114000"/>
              </a:lnSpc>
            </a:pPr>
            <a:r>
              <a:rPr lang="et-EE" b="1"/>
              <a:t>Digipöörde tegevussuunad</a:t>
            </a:r>
            <a:r>
              <a:rPr lang="et-EE"/>
              <a:t>, mis panustavad põhimõtete realiseerimisse: </a:t>
            </a:r>
          </a:p>
          <a:p>
            <a:pPr lvl="1">
              <a:lnSpc>
                <a:spcPct val="114000"/>
              </a:lnSpc>
            </a:pPr>
            <a:r>
              <a:rPr lang="et-EE" sz="1800"/>
              <a:t>KOV teenuste keskse platvormi loomine</a:t>
            </a:r>
          </a:p>
          <a:p>
            <a:pPr lvl="1"/>
            <a:endParaRPr lang="et-EE"/>
          </a:p>
          <a:p>
            <a:endParaRPr lang="en-US"/>
          </a:p>
        </p:txBody>
      </p:sp>
    </p:spTree>
    <p:extLst>
      <p:ext uri="{BB962C8B-B14F-4D97-AF65-F5344CB8AC3E}">
        <p14:creationId xmlns:p14="http://schemas.microsoft.com/office/powerpoint/2010/main" val="314983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8E2-634E-E1D8-3207-2116AC707217}"/>
              </a:ext>
            </a:extLst>
          </p:cNvPr>
          <p:cNvSpPr>
            <a:spLocks noGrp="1"/>
          </p:cNvSpPr>
          <p:nvPr>
            <p:ph type="title"/>
          </p:nvPr>
        </p:nvSpPr>
        <p:spPr>
          <a:xfrm>
            <a:off x="836018" y="364198"/>
            <a:ext cx="10212659" cy="1322188"/>
          </a:xfrm>
        </p:spPr>
        <p:txBody>
          <a:bodyPr>
            <a:normAutofit/>
          </a:bodyPr>
          <a:lstStyle/>
          <a:p>
            <a:r>
              <a:rPr lang="et-EE" sz="3600" b="1">
                <a:solidFill>
                  <a:schemeClr val="accent5">
                    <a:lumMod val="50000"/>
                  </a:schemeClr>
                </a:solidFill>
              </a:rPr>
              <a:t>KOV digipööre ja tehisintellekt</a:t>
            </a:r>
            <a:endParaRPr lang="en-US" sz="3600" b="1">
              <a:solidFill>
                <a:schemeClr val="accent1">
                  <a:lumMod val="50000"/>
                </a:schemeClr>
              </a:solidFill>
            </a:endParaRPr>
          </a:p>
        </p:txBody>
      </p:sp>
      <p:sp>
        <p:nvSpPr>
          <p:cNvPr id="3" name="Content Placeholder 2">
            <a:extLst>
              <a:ext uri="{FF2B5EF4-FFF2-40B4-BE49-F238E27FC236}">
                <a16:creationId xmlns:a16="http://schemas.microsoft.com/office/drawing/2014/main" id="{85514209-DB2B-EB81-5DBB-177712370604}"/>
              </a:ext>
            </a:extLst>
          </p:cNvPr>
          <p:cNvSpPr>
            <a:spLocks noGrp="1"/>
          </p:cNvSpPr>
          <p:nvPr>
            <p:ph idx="1"/>
          </p:nvPr>
        </p:nvSpPr>
        <p:spPr>
          <a:xfrm>
            <a:off x="836018" y="1764085"/>
            <a:ext cx="10488217" cy="4712255"/>
          </a:xfrm>
        </p:spPr>
        <p:txBody>
          <a:bodyPr>
            <a:normAutofit/>
          </a:bodyPr>
          <a:lstStyle/>
          <a:p>
            <a:pPr>
              <a:lnSpc>
                <a:spcPct val="114000"/>
              </a:lnSpc>
            </a:pPr>
            <a:r>
              <a:rPr lang="et-EE"/>
              <a:t>Andmete ja tehisintellekti valge raamat – </a:t>
            </a:r>
            <a:r>
              <a:rPr lang="et-EE" err="1"/>
              <a:t>Krativäeline</a:t>
            </a:r>
            <a:r>
              <a:rPr lang="et-EE"/>
              <a:t> riik ja ühiskond: </a:t>
            </a:r>
          </a:p>
          <a:p>
            <a:pPr lvl="1">
              <a:lnSpc>
                <a:spcPct val="114000"/>
              </a:lnSpc>
            </a:pPr>
            <a:r>
              <a:rPr lang="en-US" err="1"/>
              <a:t>Eestis</a:t>
            </a:r>
            <a:r>
              <a:rPr lang="en-US"/>
              <a:t> </a:t>
            </a:r>
            <a:r>
              <a:rPr lang="en-US" err="1"/>
              <a:t>saab</a:t>
            </a:r>
            <a:r>
              <a:rPr lang="en-US"/>
              <a:t> </a:t>
            </a:r>
            <a:r>
              <a:rPr lang="en-US" err="1"/>
              <a:t>avaliku</a:t>
            </a:r>
            <a:r>
              <a:rPr lang="en-US"/>
              <a:t> </a:t>
            </a:r>
            <a:r>
              <a:rPr lang="en-US" err="1"/>
              <a:t>sektoriga</a:t>
            </a:r>
            <a:r>
              <a:rPr lang="en-US"/>
              <a:t> </a:t>
            </a:r>
            <a:r>
              <a:rPr lang="en-US" err="1"/>
              <a:t>kõik</a:t>
            </a:r>
            <a:r>
              <a:rPr lang="en-US"/>
              <a:t> </a:t>
            </a:r>
            <a:r>
              <a:rPr lang="en-US" err="1"/>
              <a:t>asjad</a:t>
            </a:r>
            <a:r>
              <a:rPr lang="en-US"/>
              <a:t> </a:t>
            </a:r>
            <a:r>
              <a:rPr lang="en-US" err="1"/>
              <a:t>aetud</a:t>
            </a:r>
            <a:r>
              <a:rPr lang="en-US"/>
              <a:t> </a:t>
            </a:r>
            <a:r>
              <a:rPr lang="en-US" err="1"/>
              <a:t>tehisintellektil</a:t>
            </a:r>
            <a:r>
              <a:rPr lang="en-US"/>
              <a:t> </a:t>
            </a:r>
            <a:r>
              <a:rPr lang="en-US" err="1"/>
              <a:t>põhinevate</a:t>
            </a:r>
            <a:r>
              <a:rPr lang="en-US"/>
              <a:t> </a:t>
            </a:r>
            <a:r>
              <a:rPr lang="en-US" err="1"/>
              <a:t>lahenduste</a:t>
            </a:r>
            <a:r>
              <a:rPr lang="en-US"/>
              <a:t> ja </a:t>
            </a:r>
            <a:r>
              <a:rPr lang="en-US" err="1"/>
              <a:t>vestluskrattide</a:t>
            </a:r>
            <a:r>
              <a:rPr lang="et-EE"/>
              <a:t> </a:t>
            </a:r>
            <a:r>
              <a:rPr lang="en-US" err="1"/>
              <a:t>võrgustiku</a:t>
            </a:r>
            <a:r>
              <a:rPr lang="en-US"/>
              <a:t> </a:t>
            </a:r>
            <a:r>
              <a:rPr lang="en-US" err="1"/>
              <a:t>abil</a:t>
            </a:r>
            <a:r>
              <a:rPr lang="et-EE"/>
              <a:t>;</a:t>
            </a:r>
          </a:p>
          <a:p>
            <a:pPr lvl="1">
              <a:lnSpc>
                <a:spcPct val="114000"/>
              </a:lnSpc>
            </a:pPr>
            <a:r>
              <a:rPr lang="et-EE"/>
              <a:t>Avaliku sektori töötajad omavad ajakohaseid teadmisi tehisintellektist, sellega kaasnevatest riskidest, võimalustest ja rakendamisega seotud põhimõtetest.</a:t>
            </a:r>
          </a:p>
          <a:p>
            <a:pPr marL="337499" lvl="1" indent="0">
              <a:lnSpc>
                <a:spcPct val="114000"/>
              </a:lnSpc>
              <a:buNone/>
            </a:pPr>
            <a:endParaRPr lang="et-EE"/>
          </a:p>
          <a:p>
            <a:pPr>
              <a:lnSpc>
                <a:spcPct val="114000"/>
              </a:lnSpc>
            </a:pPr>
            <a:r>
              <a:rPr lang="et-EE" b="1"/>
              <a:t>Digipöörde tegevussuunad</a:t>
            </a:r>
            <a:r>
              <a:rPr lang="et-EE"/>
              <a:t>, mis panustavad tulemuste saavutamisse: </a:t>
            </a:r>
          </a:p>
          <a:p>
            <a:pPr lvl="1">
              <a:lnSpc>
                <a:spcPct val="114000"/>
              </a:lnSpc>
            </a:pPr>
            <a:r>
              <a:rPr lang="et-EE" sz="1800"/>
              <a:t>Avaandmete avaldamise, andmehalduse ja TI rakendamise tugi </a:t>
            </a:r>
            <a:r>
              <a:rPr lang="et-EE" sz="1800" err="1"/>
              <a:t>KOVidele</a:t>
            </a:r>
            <a:endParaRPr lang="et-EE" sz="1800"/>
          </a:p>
          <a:p>
            <a:pPr lvl="2">
              <a:lnSpc>
                <a:spcPct val="114000"/>
              </a:lnSpc>
            </a:pPr>
            <a:r>
              <a:rPr lang="et-EE" sz="1504" err="1"/>
              <a:t>Bürokrati</a:t>
            </a:r>
            <a:r>
              <a:rPr lang="et-EE" sz="1504"/>
              <a:t> piloteerimine </a:t>
            </a:r>
            <a:r>
              <a:rPr lang="et-EE" sz="1504" err="1"/>
              <a:t>ELVLi</a:t>
            </a:r>
            <a:r>
              <a:rPr lang="et-EE" sz="1504"/>
              <a:t> poolt (KOV üldandmed, KOV teenused);</a:t>
            </a:r>
          </a:p>
          <a:p>
            <a:pPr lvl="1">
              <a:lnSpc>
                <a:spcPct val="114000"/>
              </a:lnSpc>
            </a:pPr>
            <a:r>
              <a:rPr lang="et-EE" sz="1800"/>
              <a:t>KOV teenuste omanike arenguprogramm ja KOV digikompetentside kasvatamine</a:t>
            </a:r>
          </a:p>
          <a:p>
            <a:pPr lvl="1"/>
            <a:endParaRPr lang="et-EE"/>
          </a:p>
          <a:p>
            <a:endParaRPr lang="en-US"/>
          </a:p>
        </p:txBody>
      </p:sp>
    </p:spTree>
    <p:extLst>
      <p:ext uri="{BB962C8B-B14F-4D97-AF65-F5344CB8AC3E}">
        <p14:creationId xmlns:p14="http://schemas.microsoft.com/office/powerpoint/2010/main" val="230851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750782F-35DB-4FAE-A334-40358CF79ED1}"/>
              </a:ext>
            </a:extLst>
          </p:cNvPr>
          <p:cNvSpPr>
            <a:spLocks noGrp="1"/>
          </p:cNvSpPr>
          <p:nvPr>
            <p:ph type="title"/>
          </p:nvPr>
        </p:nvSpPr>
        <p:spPr>
          <a:xfrm>
            <a:off x="463501" y="179909"/>
            <a:ext cx="11017224" cy="936104"/>
          </a:xfrm>
        </p:spPr>
        <p:txBody>
          <a:bodyPr>
            <a:normAutofit/>
          </a:bodyPr>
          <a:lstStyle/>
          <a:p>
            <a:r>
              <a:rPr lang="et-EE" sz="3200" b="1">
                <a:solidFill>
                  <a:schemeClr val="accent5">
                    <a:lumMod val="50000"/>
                  </a:schemeClr>
                </a:solidFill>
              </a:rPr>
              <a:t>KOV infosüsteemide analüüsi järeldused</a:t>
            </a:r>
          </a:p>
        </p:txBody>
      </p:sp>
      <p:sp>
        <p:nvSpPr>
          <p:cNvPr id="3" name="Sisu kohatäide 2">
            <a:extLst>
              <a:ext uri="{FF2B5EF4-FFF2-40B4-BE49-F238E27FC236}">
                <a16:creationId xmlns:a16="http://schemas.microsoft.com/office/drawing/2014/main" id="{D2C3B52C-F0A9-43AB-B435-A627C7BCCAAE}"/>
              </a:ext>
            </a:extLst>
          </p:cNvPr>
          <p:cNvSpPr>
            <a:spLocks noGrp="1"/>
          </p:cNvSpPr>
          <p:nvPr>
            <p:ph idx="1"/>
          </p:nvPr>
        </p:nvSpPr>
        <p:spPr>
          <a:xfrm>
            <a:off x="319485" y="1764085"/>
            <a:ext cx="4392488" cy="3873478"/>
          </a:xfrm>
        </p:spPr>
        <p:txBody>
          <a:bodyPr>
            <a:normAutofit/>
          </a:bodyPr>
          <a:lstStyle/>
          <a:p>
            <a:r>
              <a:rPr lang="et-EE" sz="2000"/>
              <a:t>Nii infoturbe kui ka teenuse juhtimise probleemide juurpõhjuseks näib olevat vastava </a:t>
            </a:r>
            <a:r>
              <a:rPr lang="et-EE" sz="2000" b="1"/>
              <a:t>kompetentsi puudus </a:t>
            </a:r>
            <a:r>
              <a:rPr lang="et-EE" sz="2000" b="1" err="1"/>
              <a:t>KOV-i</a:t>
            </a:r>
            <a:r>
              <a:rPr lang="et-EE" sz="2000" b="1"/>
              <a:t> juhtkonnas</a:t>
            </a:r>
          </a:p>
          <a:p>
            <a:r>
              <a:rPr lang="et-EE" sz="2000"/>
              <a:t>Kuigi teenuseid osutatakse ja suuri probleeme intervjuude pinnalt elanike poolt ei raporteerita, on </a:t>
            </a:r>
            <a:r>
              <a:rPr lang="et-EE" sz="2000" err="1"/>
              <a:t>KOV-id</a:t>
            </a:r>
            <a:r>
              <a:rPr lang="et-EE" sz="2000"/>
              <a:t> keerulises olukorras, kuna üldjuhul </a:t>
            </a:r>
            <a:r>
              <a:rPr lang="et-EE" sz="2000" b="1"/>
              <a:t>puudub selgepiiriline ja hoomatavalt juhitav infosüsteem</a:t>
            </a:r>
          </a:p>
          <a:p>
            <a:r>
              <a:rPr lang="et-EE" sz="2000" err="1"/>
              <a:t>KOVide</a:t>
            </a:r>
            <a:r>
              <a:rPr lang="et-EE" sz="2000"/>
              <a:t> </a:t>
            </a:r>
            <a:r>
              <a:rPr lang="et-EE" sz="2000" err="1"/>
              <a:t>infosüsteemid</a:t>
            </a:r>
            <a:r>
              <a:rPr lang="et-EE" sz="2000"/>
              <a:t> </a:t>
            </a:r>
            <a:r>
              <a:rPr lang="et-EE" sz="2000" b="1"/>
              <a:t>ei moodusta riigi infosüsteemiga tervikut</a:t>
            </a:r>
          </a:p>
          <a:p>
            <a:pPr marL="0" indent="0">
              <a:buNone/>
            </a:pPr>
            <a:endParaRPr lang="et-EE" sz="2800" noProof="0"/>
          </a:p>
        </p:txBody>
      </p:sp>
      <p:pic>
        <p:nvPicPr>
          <p:cNvPr id="4" name="Picture 5">
            <a:extLst>
              <a:ext uri="{FF2B5EF4-FFF2-40B4-BE49-F238E27FC236}">
                <a16:creationId xmlns:a16="http://schemas.microsoft.com/office/drawing/2014/main" id="{883B2012-DACA-16DF-4137-C01ACF80A739}"/>
              </a:ext>
            </a:extLst>
          </p:cNvPr>
          <p:cNvPicPr>
            <a:picLocks noChangeAspect="1"/>
          </p:cNvPicPr>
          <p:nvPr/>
        </p:nvPicPr>
        <p:blipFill>
          <a:blip r:embed="rId3"/>
          <a:stretch>
            <a:fillRect/>
          </a:stretch>
        </p:blipFill>
        <p:spPr>
          <a:xfrm>
            <a:off x="5215660" y="1764085"/>
            <a:ext cx="6800574" cy="3600400"/>
          </a:xfrm>
          <a:prstGeom prst="rect">
            <a:avLst/>
          </a:prstGeom>
        </p:spPr>
      </p:pic>
    </p:spTree>
    <p:extLst>
      <p:ext uri="{BB962C8B-B14F-4D97-AF65-F5344CB8AC3E}">
        <p14:creationId xmlns:p14="http://schemas.microsoft.com/office/powerpoint/2010/main" val="278013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7168057-CF43-44E5-ADAB-98F3BEF759EB}"/>
              </a:ext>
            </a:extLst>
          </p:cNvPr>
          <p:cNvSpPr>
            <a:spLocks noGrp="1"/>
          </p:cNvSpPr>
          <p:nvPr>
            <p:ph type="title"/>
          </p:nvPr>
        </p:nvSpPr>
        <p:spPr>
          <a:xfrm>
            <a:off x="679525" y="4932437"/>
            <a:ext cx="10488217" cy="1322188"/>
          </a:xfrm>
        </p:spPr>
        <p:txBody>
          <a:bodyPr>
            <a:normAutofit/>
          </a:bodyPr>
          <a:lstStyle/>
          <a:p>
            <a:pPr algn="ctr"/>
            <a:r>
              <a:rPr lang="et-EE" sz="4400" b="1">
                <a:solidFill>
                  <a:schemeClr val="accent1">
                    <a:lumMod val="50000"/>
                  </a:schemeClr>
                </a:solidFill>
              </a:rPr>
              <a:t>ELVL/ KOV IKT üldine informatsioon</a:t>
            </a:r>
          </a:p>
        </p:txBody>
      </p:sp>
      <p:pic>
        <p:nvPicPr>
          <p:cNvPr id="4" name="Picture 4">
            <a:extLst>
              <a:ext uri="{FF2B5EF4-FFF2-40B4-BE49-F238E27FC236}">
                <a16:creationId xmlns:a16="http://schemas.microsoft.com/office/drawing/2014/main" id="{A5D17298-61E9-4C8B-8884-A6BF0ACED72D}"/>
              </a:ext>
            </a:extLst>
          </p:cNvPr>
          <p:cNvPicPr>
            <a:picLocks noChangeAspect="1"/>
          </p:cNvPicPr>
          <p:nvPr/>
        </p:nvPicPr>
        <p:blipFill>
          <a:blip r:embed="rId3"/>
          <a:stretch>
            <a:fillRect/>
          </a:stretch>
        </p:blipFill>
        <p:spPr>
          <a:xfrm>
            <a:off x="0" y="0"/>
            <a:ext cx="12160250" cy="4619176"/>
          </a:xfrm>
          <a:prstGeom prst="rect">
            <a:avLst/>
          </a:prstGeom>
        </p:spPr>
      </p:pic>
    </p:spTree>
    <p:extLst>
      <p:ext uri="{BB962C8B-B14F-4D97-AF65-F5344CB8AC3E}">
        <p14:creationId xmlns:p14="http://schemas.microsoft.com/office/powerpoint/2010/main" val="113884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8E2-634E-E1D8-3207-2116AC707217}"/>
              </a:ext>
            </a:extLst>
          </p:cNvPr>
          <p:cNvSpPr>
            <a:spLocks noGrp="1"/>
          </p:cNvSpPr>
          <p:nvPr>
            <p:ph type="title"/>
          </p:nvPr>
        </p:nvSpPr>
        <p:spPr/>
        <p:txBody>
          <a:bodyPr/>
          <a:lstStyle/>
          <a:p>
            <a:r>
              <a:rPr lang="fi-FI" b="1" err="1">
                <a:solidFill>
                  <a:schemeClr val="accent5">
                    <a:lumMod val="50000"/>
                  </a:schemeClr>
                </a:solidFill>
              </a:rPr>
              <a:t>Kohalike</a:t>
            </a:r>
            <a:r>
              <a:rPr lang="fi-FI" b="1">
                <a:solidFill>
                  <a:schemeClr val="accent5">
                    <a:lumMod val="50000"/>
                  </a:schemeClr>
                </a:solidFill>
              </a:rPr>
              <a:t> </a:t>
            </a:r>
            <a:r>
              <a:rPr lang="fi-FI" b="1" err="1">
                <a:solidFill>
                  <a:schemeClr val="accent5">
                    <a:lumMod val="50000"/>
                  </a:schemeClr>
                </a:solidFill>
              </a:rPr>
              <a:t>omavalitsuste</a:t>
            </a:r>
            <a:r>
              <a:rPr lang="fi-FI" b="1">
                <a:solidFill>
                  <a:schemeClr val="accent5">
                    <a:lumMod val="50000"/>
                  </a:schemeClr>
                </a:solidFill>
              </a:rPr>
              <a:t> info- ja </a:t>
            </a:r>
            <a:r>
              <a:rPr lang="fi-FI" b="1" err="1">
                <a:solidFill>
                  <a:schemeClr val="accent5">
                    <a:lumMod val="50000"/>
                  </a:schemeClr>
                </a:solidFill>
              </a:rPr>
              <a:t>kommunikatsioonitehnoloogia</a:t>
            </a:r>
            <a:r>
              <a:rPr lang="fi-FI" b="1">
                <a:solidFill>
                  <a:schemeClr val="accent5">
                    <a:lumMod val="50000"/>
                  </a:schemeClr>
                </a:solidFill>
              </a:rPr>
              <a:t> </a:t>
            </a:r>
            <a:r>
              <a:rPr lang="fi-FI" b="1" err="1">
                <a:solidFill>
                  <a:schemeClr val="accent5">
                    <a:lumMod val="50000"/>
                  </a:schemeClr>
                </a:solidFill>
              </a:rPr>
              <a:t>arengukava</a:t>
            </a:r>
            <a:r>
              <a:rPr lang="fi-FI" b="1">
                <a:solidFill>
                  <a:schemeClr val="accent5">
                    <a:lumMod val="50000"/>
                  </a:schemeClr>
                </a:solidFill>
              </a:rPr>
              <a:t> 2020-2023</a:t>
            </a:r>
            <a:endParaRPr lang="en-US" b="1">
              <a:solidFill>
                <a:schemeClr val="accent5">
                  <a:lumMod val="50000"/>
                </a:schemeClr>
              </a:solidFill>
            </a:endParaRPr>
          </a:p>
        </p:txBody>
      </p:sp>
      <p:sp>
        <p:nvSpPr>
          <p:cNvPr id="3" name="Content Placeholder 2">
            <a:extLst>
              <a:ext uri="{FF2B5EF4-FFF2-40B4-BE49-F238E27FC236}">
                <a16:creationId xmlns:a16="http://schemas.microsoft.com/office/drawing/2014/main" id="{85514209-DB2B-EB81-5DBB-177712370604}"/>
              </a:ext>
            </a:extLst>
          </p:cNvPr>
          <p:cNvSpPr>
            <a:spLocks noGrp="1"/>
          </p:cNvSpPr>
          <p:nvPr>
            <p:ph idx="1"/>
          </p:nvPr>
        </p:nvSpPr>
        <p:spPr>
          <a:xfrm>
            <a:off x="836018" y="2052117"/>
            <a:ext cx="10488217" cy="4109118"/>
          </a:xfrm>
        </p:spPr>
        <p:txBody>
          <a:bodyPr>
            <a:normAutofit/>
          </a:bodyPr>
          <a:lstStyle/>
          <a:p>
            <a:pPr marL="0" indent="0">
              <a:buNone/>
            </a:pPr>
            <a:r>
              <a:rPr lang="et-EE" sz="2400" b="1"/>
              <a:t>Eesmärgid:</a:t>
            </a:r>
          </a:p>
          <a:p>
            <a:pPr marL="680399" lvl="1" indent="-342900">
              <a:buFont typeface="+mj-lt"/>
              <a:buAutoNum type="arabicPeriod"/>
            </a:pPr>
            <a:r>
              <a:rPr lang="et-EE" sz="2400"/>
              <a:t>Omavalitsuste elanikkonnale osutatavad e-teenused on vajalikud, terviklikud, kaasaegsed ja aktiivses kasutuses.</a:t>
            </a:r>
          </a:p>
          <a:p>
            <a:pPr marL="680399" lvl="1" indent="-342900">
              <a:buFont typeface="+mj-lt"/>
              <a:buAutoNum type="arabicPeriod"/>
            </a:pPr>
            <a:r>
              <a:rPr lang="et-EE" sz="2400"/>
              <a:t>Omavalitsuste IKT taristu on standardiseeritud, koordineeritud, stabiilne, jätkusuutlik ja turvaline.</a:t>
            </a:r>
          </a:p>
          <a:p>
            <a:pPr marL="680399" lvl="1" indent="-342900">
              <a:buFont typeface="+mj-lt"/>
              <a:buAutoNum type="arabicPeriod"/>
            </a:pPr>
            <a:r>
              <a:rPr lang="et-EE" sz="2400"/>
              <a:t>Omavalitsuste IKT areng on koordineeritud.</a:t>
            </a:r>
          </a:p>
          <a:p>
            <a:pPr marL="680399" lvl="1" indent="-342900">
              <a:buFont typeface="+mj-lt"/>
              <a:buAutoNum type="arabicPeriod"/>
            </a:pPr>
            <a:endParaRPr lang="et-EE" sz="2400"/>
          </a:p>
          <a:p>
            <a:pPr marL="0" indent="0">
              <a:buNone/>
            </a:pPr>
            <a:r>
              <a:rPr lang="et-EE" sz="2400"/>
              <a:t>Seoses DÜAK uuendamisega on KOV IKT arengukava uuendamine planeeritud 2024 II poolaastal.</a:t>
            </a:r>
          </a:p>
          <a:p>
            <a:pPr lvl="1"/>
            <a:endParaRPr lang="et-EE"/>
          </a:p>
          <a:p>
            <a:endParaRPr lang="en-US"/>
          </a:p>
        </p:txBody>
      </p:sp>
    </p:spTree>
    <p:extLst>
      <p:ext uri="{BB962C8B-B14F-4D97-AF65-F5344CB8AC3E}">
        <p14:creationId xmlns:p14="http://schemas.microsoft.com/office/powerpoint/2010/main" val="285536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8C12-D7E7-EE83-3411-2E9B588A7334}"/>
              </a:ext>
            </a:extLst>
          </p:cNvPr>
          <p:cNvSpPr>
            <a:spLocks noGrp="1"/>
          </p:cNvSpPr>
          <p:nvPr>
            <p:ph type="title"/>
          </p:nvPr>
        </p:nvSpPr>
        <p:spPr>
          <a:xfrm>
            <a:off x="647239" y="627663"/>
            <a:ext cx="3496366" cy="1618190"/>
          </a:xfrm>
        </p:spPr>
        <p:txBody>
          <a:bodyPr>
            <a:normAutofit/>
          </a:bodyPr>
          <a:lstStyle/>
          <a:p>
            <a:r>
              <a:rPr lang="et-EE" sz="2500" b="1">
                <a:solidFill>
                  <a:schemeClr val="accent1">
                    <a:lumMod val="50000"/>
                  </a:schemeClr>
                </a:solidFill>
              </a:rPr>
              <a:t>12 kohaliku omavalitsuse arengukavade prioriteedid</a:t>
            </a:r>
            <a:endParaRPr lang="en-US" sz="2500" b="1">
              <a:solidFill>
                <a:schemeClr val="accent1">
                  <a:lumMod val="50000"/>
                </a:schemeClr>
              </a:solidFill>
            </a:endParaRPr>
          </a:p>
        </p:txBody>
      </p:sp>
      <p:sp>
        <p:nvSpPr>
          <p:cNvPr id="3" name="Content Placeholder 2">
            <a:extLst>
              <a:ext uri="{FF2B5EF4-FFF2-40B4-BE49-F238E27FC236}">
                <a16:creationId xmlns:a16="http://schemas.microsoft.com/office/drawing/2014/main" id="{A97C069D-E98F-2779-60F8-10AFDF0BCEB4}"/>
              </a:ext>
            </a:extLst>
          </p:cNvPr>
          <p:cNvSpPr>
            <a:spLocks noGrp="1"/>
          </p:cNvSpPr>
          <p:nvPr>
            <p:ph idx="1"/>
          </p:nvPr>
        </p:nvSpPr>
        <p:spPr>
          <a:xfrm>
            <a:off x="647241" y="2432191"/>
            <a:ext cx="3496365" cy="3292334"/>
          </a:xfrm>
        </p:spPr>
        <p:txBody>
          <a:bodyPr>
            <a:normAutofit/>
          </a:bodyPr>
          <a:lstStyle/>
          <a:p>
            <a:r>
              <a:rPr lang="et-EE" sz="2000"/>
              <a:t>Turvalisus</a:t>
            </a:r>
          </a:p>
          <a:p>
            <a:r>
              <a:rPr lang="et-EE" sz="2000"/>
              <a:t>Teenuste arendamine</a:t>
            </a:r>
          </a:p>
          <a:p>
            <a:r>
              <a:rPr lang="et-EE" sz="2000"/>
              <a:t>Tark juhtimine</a:t>
            </a:r>
          </a:p>
          <a:p>
            <a:r>
              <a:rPr lang="et-EE" sz="2000"/>
              <a:t>Keskkond</a:t>
            </a:r>
          </a:p>
          <a:p>
            <a:r>
              <a:rPr lang="et-EE" sz="2000"/>
              <a:t>Kultuur, haridus, sport</a:t>
            </a:r>
          </a:p>
          <a:p>
            <a:r>
              <a:rPr lang="et-EE" sz="2000"/>
              <a:t>Avalik ruum</a:t>
            </a:r>
          </a:p>
          <a:p>
            <a:r>
              <a:rPr lang="et-EE" sz="2000"/>
              <a:t>Ettevõtlus</a:t>
            </a:r>
          </a:p>
          <a:p>
            <a:r>
              <a:rPr lang="et-EE" sz="2000"/>
              <a:t>Taristu</a:t>
            </a:r>
          </a:p>
          <a:p>
            <a:r>
              <a:rPr lang="et-EE" sz="2000"/>
              <a:t>Kogukonnad</a:t>
            </a:r>
          </a:p>
        </p:txBody>
      </p:sp>
      <p:pic>
        <p:nvPicPr>
          <p:cNvPr id="6" name="Picture 5" descr="Graphical user interface&#10;&#10;Description automatically generated">
            <a:extLst>
              <a:ext uri="{FF2B5EF4-FFF2-40B4-BE49-F238E27FC236}">
                <a16:creationId xmlns:a16="http://schemas.microsoft.com/office/drawing/2014/main" id="{22E9986E-A2C4-E3EB-0F8C-05D40A235CE3}"/>
              </a:ext>
            </a:extLst>
          </p:cNvPr>
          <p:cNvPicPr>
            <a:picLocks noChangeAspect="1"/>
          </p:cNvPicPr>
          <p:nvPr/>
        </p:nvPicPr>
        <p:blipFill>
          <a:blip r:embed="rId3"/>
          <a:stretch>
            <a:fillRect/>
          </a:stretch>
        </p:blipFill>
        <p:spPr>
          <a:xfrm>
            <a:off x="5792093" y="899989"/>
            <a:ext cx="5160898" cy="5226227"/>
          </a:xfrm>
          <a:prstGeom prst="rect">
            <a:avLst/>
          </a:prstGeom>
          <a:effectLst/>
        </p:spPr>
      </p:pic>
      <p:sp>
        <p:nvSpPr>
          <p:cNvPr id="4" name="Title 1">
            <a:extLst>
              <a:ext uri="{FF2B5EF4-FFF2-40B4-BE49-F238E27FC236}">
                <a16:creationId xmlns:a16="http://schemas.microsoft.com/office/drawing/2014/main" id="{5093559C-44EE-86E0-921C-D5CDF963E828}"/>
              </a:ext>
            </a:extLst>
          </p:cNvPr>
          <p:cNvSpPr txBox="1">
            <a:spLocks/>
          </p:cNvSpPr>
          <p:nvPr/>
        </p:nvSpPr>
        <p:spPr>
          <a:xfrm>
            <a:off x="5792093" y="6031864"/>
            <a:ext cx="4392488" cy="628765"/>
          </a:xfrm>
          <a:prstGeom prst="rect">
            <a:avLst/>
          </a:prstGeom>
        </p:spPr>
        <p:txBody>
          <a:bodyPr vert="horz" lIns="91440" tIns="45720" rIns="91440" bIns="45720" rtlCol="0" anchor="ctr">
            <a:normAutofit/>
          </a:bodyPr>
          <a:lstStyle>
            <a:lvl1pPr algn="l" defTabSz="675000" rtl="0" eaLnBrk="1" latinLnBrk="0" hangingPunct="1">
              <a:lnSpc>
                <a:spcPct val="90000"/>
              </a:lnSpc>
              <a:spcBef>
                <a:spcPct val="0"/>
              </a:spcBef>
              <a:buNone/>
              <a:defRPr sz="3248" kern="1200">
                <a:solidFill>
                  <a:schemeClr val="tx1"/>
                </a:solidFill>
                <a:latin typeface="+mj-lt"/>
                <a:ea typeface="+mj-ea"/>
                <a:cs typeface="+mj-cs"/>
              </a:defRPr>
            </a:lvl1pPr>
          </a:lstStyle>
          <a:p>
            <a:r>
              <a:rPr lang="et-EE" sz="1800" b="1">
                <a:solidFill>
                  <a:schemeClr val="accent1">
                    <a:lumMod val="50000"/>
                  </a:schemeClr>
                </a:solidFill>
              </a:rPr>
              <a:t>Allikas: Minuomavalitsus.ee andmed</a:t>
            </a:r>
            <a:endParaRPr lang="en-US" sz="1800" b="1">
              <a:solidFill>
                <a:schemeClr val="accent1">
                  <a:lumMod val="50000"/>
                </a:schemeClr>
              </a:solidFill>
            </a:endParaRPr>
          </a:p>
        </p:txBody>
      </p:sp>
    </p:spTree>
    <p:extLst>
      <p:ext uri="{BB962C8B-B14F-4D97-AF65-F5344CB8AC3E}">
        <p14:creationId xmlns:p14="http://schemas.microsoft.com/office/powerpoint/2010/main" val="244680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8E2-634E-E1D8-3207-2116AC707217}"/>
              </a:ext>
            </a:extLst>
          </p:cNvPr>
          <p:cNvSpPr>
            <a:spLocks noGrp="1"/>
          </p:cNvSpPr>
          <p:nvPr>
            <p:ph type="title"/>
          </p:nvPr>
        </p:nvSpPr>
        <p:spPr>
          <a:xfrm>
            <a:off x="836018" y="364198"/>
            <a:ext cx="10488217" cy="1111855"/>
          </a:xfrm>
        </p:spPr>
        <p:txBody>
          <a:bodyPr/>
          <a:lstStyle/>
          <a:p>
            <a:r>
              <a:rPr lang="et-EE" b="1">
                <a:solidFill>
                  <a:schemeClr val="accent5">
                    <a:lumMod val="50000"/>
                  </a:schemeClr>
                </a:solidFill>
              </a:rPr>
              <a:t>KOV digipöördega seotud osapooled</a:t>
            </a:r>
            <a:endParaRPr lang="en-US" b="1">
              <a:solidFill>
                <a:schemeClr val="accent5">
                  <a:lumMod val="50000"/>
                </a:schemeClr>
              </a:solidFill>
            </a:endParaRPr>
          </a:p>
        </p:txBody>
      </p:sp>
      <p:sp>
        <p:nvSpPr>
          <p:cNvPr id="3" name="Content Placeholder 2">
            <a:extLst>
              <a:ext uri="{FF2B5EF4-FFF2-40B4-BE49-F238E27FC236}">
                <a16:creationId xmlns:a16="http://schemas.microsoft.com/office/drawing/2014/main" id="{85514209-DB2B-EB81-5DBB-177712370604}"/>
              </a:ext>
            </a:extLst>
          </p:cNvPr>
          <p:cNvSpPr>
            <a:spLocks noGrp="1"/>
          </p:cNvSpPr>
          <p:nvPr>
            <p:ph idx="1"/>
          </p:nvPr>
        </p:nvSpPr>
        <p:spPr>
          <a:xfrm>
            <a:off x="836018" y="1692077"/>
            <a:ext cx="10488217" cy="4469158"/>
          </a:xfrm>
        </p:spPr>
        <p:txBody>
          <a:bodyPr>
            <a:normAutofit/>
          </a:bodyPr>
          <a:lstStyle/>
          <a:p>
            <a:r>
              <a:rPr lang="et-EE" sz="2400"/>
              <a:t>Eesti Linnade ja Valdade Liit – digipöörde koordineerija ja elluviija</a:t>
            </a:r>
          </a:p>
          <a:p>
            <a:r>
              <a:rPr lang="et-EE" sz="2400"/>
              <a:t>Kohalikud omavalitsused – ELVL liikmed:</a:t>
            </a:r>
          </a:p>
          <a:p>
            <a:pPr lvl="1"/>
            <a:r>
              <a:rPr lang="et-EE" sz="2400"/>
              <a:t>ELVL liikmemaks (sh IKT baasrahastus)</a:t>
            </a:r>
          </a:p>
          <a:p>
            <a:pPr lvl="1"/>
            <a:r>
              <a:rPr lang="et-EE" sz="2400"/>
              <a:t>Arendusalgatuste kaasfinantseering (sõltuvalt tegevusest)</a:t>
            </a:r>
          </a:p>
          <a:p>
            <a:pPr lvl="1"/>
            <a:r>
              <a:rPr lang="et-EE" sz="2400"/>
              <a:t>Tegevustes osalejad, projekti partnerid</a:t>
            </a:r>
          </a:p>
          <a:p>
            <a:pPr marL="337499" lvl="1" indent="0">
              <a:buNone/>
            </a:pPr>
            <a:endParaRPr lang="et-EE" sz="2400"/>
          </a:p>
          <a:p>
            <a:r>
              <a:rPr lang="et-EE" sz="2400"/>
              <a:t>MKM – koostööpartner teenuste ja andmete suuna tegevuste elluviimisel</a:t>
            </a:r>
          </a:p>
          <a:p>
            <a:r>
              <a:rPr lang="et-EE" sz="2400"/>
              <a:t>RIA – koostööpartner (</a:t>
            </a:r>
            <a:r>
              <a:rPr lang="et-EE" sz="2400" err="1"/>
              <a:t>küberturvalisus</a:t>
            </a:r>
            <a:r>
              <a:rPr lang="et-EE" sz="2400"/>
              <a:t>, personaalne riik)</a:t>
            </a:r>
          </a:p>
          <a:p>
            <a:r>
              <a:rPr lang="et-EE" sz="2400"/>
              <a:t>Regionaal- ja Põllumajandusministeerium – KOV poliitikakujundaja, koostööpartner, ELVL IKT tegevustoetus</a:t>
            </a:r>
            <a:endParaRPr lang="en-US"/>
          </a:p>
        </p:txBody>
      </p:sp>
    </p:spTree>
    <p:extLst>
      <p:ext uri="{BB962C8B-B14F-4D97-AF65-F5344CB8AC3E}">
        <p14:creationId xmlns:p14="http://schemas.microsoft.com/office/powerpoint/2010/main" val="169277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60250" cy="6840537"/>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38715" cy="6840537"/>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ealkiri 1">
            <a:extLst>
              <a:ext uri="{FF2B5EF4-FFF2-40B4-BE49-F238E27FC236}">
                <a16:creationId xmlns:a16="http://schemas.microsoft.com/office/drawing/2014/main" id="{568265DE-4E53-39F4-C0A8-3D318D80A5E1}"/>
              </a:ext>
            </a:extLst>
          </p:cNvPr>
          <p:cNvSpPr>
            <a:spLocks noGrp="1"/>
          </p:cNvSpPr>
          <p:nvPr>
            <p:ph type="title"/>
          </p:nvPr>
        </p:nvSpPr>
        <p:spPr>
          <a:xfrm>
            <a:off x="607517" y="608047"/>
            <a:ext cx="3958103" cy="1327451"/>
          </a:xfrm>
        </p:spPr>
        <p:txBody>
          <a:bodyPr>
            <a:normAutofit/>
          </a:bodyPr>
          <a:lstStyle/>
          <a:p>
            <a:r>
              <a:rPr lang="et-EE" sz="3600" b="1">
                <a:solidFill>
                  <a:schemeClr val="accent1">
                    <a:lumMod val="50000"/>
                  </a:schemeClr>
                </a:solidFill>
              </a:rPr>
              <a:t>ELVL IKT juhtimismudel</a:t>
            </a:r>
          </a:p>
        </p:txBody>
      </p:sp>
      <p:sp>
        <p:nvSpPr>
          <p:cNvPr id="3" name="Sisu kohatäide 2">
            <a:extLst>
              <a:ext uri="{FF2B5EF4-FFF2-40B4-BE49-F238E27FC236}">
                <a16:creationId xmlns:a16="http://schemas.microsoft.com/office/drawing/2014/main" id="{B75C2594-0950-F69D-E471-497E7857F3E4}"/>
              </a:ext>
            </a:extLst>
          </p:cNvPr>
          <p:cNvSpPr>
            <a:spLocks noGrp="1"/>
          </p:cNvSpPr>
          <p:nvPr>
            <p:ph idx="1"/>
          </p:nvPr>
        </p:nvSpPr>
        <p:spPr>
          <a:xfrm>
            <a:off x="679526" y="2188515"/>
            <a:ext cx="3456384" cy="3898633"/>
          </a:xfrm>
        </p:spPr>
        <p:txBody>
          <a:bodyPr>
            <a:normAutofit/>
          </a:bodyPr>
          <a:lstStyle/>
          <a:p>
            <a:pPr marL="0" indent="0">
              <a:buNone/>
            </a:pPr>
            <a:endParaRPr lang="et-EE" sz="2000" b="1">
              <a:latin typeface="Aino" panose="02000603040504020204" pitchFamily="50" charset="0"/>
            </a:endParaRPr>
          </a:p>
          <a:p>
            <a:r>
              <a:rPr lang="et-EE" sz="2000"/>
              <a:t>ELVL liikmed on kõik Eesti omavalitsused </a:t>
            </a:r>
          </a:p>
          <a:p>
            <a:r>
              <a:rPr lang="et-EE" sz="2000"/>
              <a:t>Muudatuste juhtimismudel on väljatöötamisel</a:t>
            </a:r>
          </a:p>
          <a:p>
            <a:endParaRPr lang="et-EE" sz="2000"/>
          </a:p>
          <a:p>
            <a:r>
              <a:rPr lang="et-EE" sz="2000"/>
              <a:t>Plaanis on ellu kutsuda riigi ja KOV IKT koosvõime töörühm (sh ministeeriumite, </a:t>
            </a:r>
            <a:r>
              <a:rPr lang="et-EE" sz="2000" err="1"/>
              <a:t>KOVide</a:t>
            </a:r>
            <a:r>
              <a:rPr lang="et-EE" sz="2000"/>
              <a:t> ja RIA esindajad)</a:t>
            </a:r>
          </a:p>
        </p:txBody>
      </p:sp>
      <p:pic>
        <p:nvPicPr>
          <p:cNvPr id="5" name="Picture 4" descr="Diagram&#10;&#10;Description automatically generated">
            <a:extLst>
              <a:ext uri="{FF2B5EF4-FFF2-40B4-BE49-F238E27FC236}">
                <a16:creationId xmlns:a16="http://schemas.microsoft.com/office/drawing/2014/main" id="{D2DD3F8B-A030-B485-FBEB-EDF8B2B2A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740" y="971997"/>
            <a:ext cx="6282351" cy="5214350"/>
          </a:xfrm>
          <a:prstGeom prst="rect">
            <a:avLst/>
          </a:prstGeom>
        </p:spPr>
      </p:pic>
    </p:spTree>
    <p:extLst>
      <p:ext uri="{BB962C8B-B14F-4D97-AF65-F5344CB8AC3E}">
        <p14:creationId xmlns:p14="http://schemas.microsoft.com/office/powerpoint/2010/main" val="294527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31977DA-A153-3381-F32B-2794BFB2466C}"/>
              </a:ext>
            </a:extLst>
          </p:cNvPr>
          <p:cNvGraphicFramePr>
            <a:graphicFrameLocks noGrp="1"/>
          </p:cNvGraphicFramePr>
          <p:nvPr>
            <p:ph idx="1"/>
            <p:extLst>
              <p:ext uri="{D42A27DB-BD31-4B8C-83A1-F6EECF244321}">
                <p14:modId xmlns:p14="http://schemas.microsoft.com/office/powerpoint/2010/main" val="3877719397"/>
              </p:ext>
            </p:extLst>
          </p:nvPr>
        </p:nvGraphicFramePr>
        <p:xfrm>
          <a:off x="836613" y="1404045"/>
          <a:ext cx="10487025"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31BC7C8-D6A0-57D5-D4FC-49CB02441C50}"/>
              </a:ext>
            </a:extLst>
          </p:cNvPr>
          <p:cNvSpPr txBox="1"/>
          <p:nvPr/>
        </p:nvSpPr>
        <p:spPr>
          <a:xfrm>
            <a:off x="836613" y="395933"/>
            <a:ext cx="10401945" cy="646331"/>
          </a:xfrm>
          <a:prstGeom prst="rect">
            <a:avLst/>
          </a:prstGeom>
          <a:noFill/>
        </p:spPr>
        <p:txBody>
          <a:bodyPr wrap="square" rtlCol="0">
            <a:spAutoFit/>
          </a:bodyPr>
          <a:lstStyle/>
          <a:p>
            <a:pPr algn="ctr"/>
            <a:r>
              <a:rPr lang="et-EE" sz="3600" b="1">
                <a:solidFill>
                  <a:schemeClr val="accent1">
                    <a:lumMod val="50000"/>
                  </a:schemeClr>
                </a:solidFill>
              </a:rPr>
              <a:t>KOV digipöörde tegevussuunad</a:t>
            </a:r>
          </a:p>
        </p:txBody>
      </p:sp>
    </p:spTree>
    <p:extLst>
      <p:ext uri="{BB962C8B-B14F-4D97-AF65-F5344CB8AC3E}">
        <p14:creationId xmlns:p14="http://schemas.microsoft.com/office/powerpoint/2010/main" val="303413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19812E0-6864-48B1-9CF3-19F3D4306040}"/>
              </a:ext>
            </a:extLst>
          </p:cNvPr>
          <p:cNvGraphicFramePr>
            <a:graphicFrameLocks noGrp="1"/>
          </p:cNvGraphicFramePr>
          <p:nvPr>
            <p:extLst>
              <p:ext uri="{D42A27DB-BD31-4B8C-83A1-F6EECF244321}">
                <p14:modId xmlns:p14="http://schemas.microsoft.com/office/powerpoint/2010/main" val="3771258040"/>
              </p:ext>
            </p:extLst>
          </p:nvPr>
        </p:nvGraphicFramePr>
        <p:xfrm>
          <a:off x="751533" y="813738"/>
          <a:ext cx="10585174" cy="5866596"/>
        </p:xfrm>
        <a:graphic>
          <a:graphicData uri="http://schemas.openxmlformats.org/drawingml/2006/table">
            <a:tbl>
              <a:tblPr firstRow="1">
                <a:effectLst/>
                <a:tableStyleId>{7DF18680-E054-41AD-8BC1-D1AEF772440D}</a:tableStyleId>
              </a:tblPr>
              <a:tblGrid>
                <a:gridCol w="661571">
                  <a:extLst>
                    <a:ext uri="{9D8B030D-6E8A-4147-A177-3AD203B41FA5}">
                      <a16:colId xmlns:a16="http://schemas.microsoft.com/office/drawing/2014/main" val="2341010182"/>
                    </a:ext>
                  </a:extLst>
                </a:gridCol>
                <a:gridCol w="661571">
                  <a:extLst>
                    <a:ext uri="{9D8B030D-6E8A-4147-A177-3AD203B41FA5}">
                      <a16:colId xmlns:a16="http://schemas.microsoft.com/office/drawing/2014/main" val="2189628966"/>
                    </a:ext>
                  </a:extLst>
                </a:gridCol>
                <a:gridCol w="661571">
                  <a:extLst>
                    <a:ext uri="{9D8B030D-6E8A-4147-A177-3AD203B41FA5}">
                      <a16:colId xmlns:a16="http://schemas.microsoft.com/office/drawing/2014/main" val="2962667608"/>
                    </a:ext>
                  </a:extLst>
                </a:gridCol>
                <a:gridCol w="699473">
                  <a:extLst>
                    <a:ext uri="{9D8B030D-6E8A-4147-A177-3AD203B41FA5}">
                      <a16:colId xmlns:a16="http://schemas.microsoft.com/office/drawing/2014/main" val="3038388051"/>
                    </a:ext>
                  </a:extLst>
                </a:gridCol>
                <a:gridCol w="682106">
                  <a:extLst>
                    <a:ext uri="{9D8B030D-6E8A-4147-A177-3AD203B41FA5}">
                      <a16:colId xmlns:a16="http://schemas.microsoft.com/office/drawing/2014/main" val="1694335813"/>
                    </a:ext>
                  </a:extLst>
                </a:gridCol>
                <a:gridCol w="639473">
                  <a:extLst>
                    <a:ext uri="{9D8B030D-6E8A-4147-A177-3AD203B41FA5}">
                      <a16:colId xmlns:a16="http://schemas.microsoft.com/office/drawing/2014/main" val="3610896169"/>
                    </a:ext>
                  </a:extLst>
                </a:gridCol>
                <a:gridCol w="625256">
                  <a:extLst>
                    <a:ext uri="{9D8B030D-6E8A-4147-A177-3AD203B41FA5}">
                      <a16:colId xmlns:a16="http://schemas.microsoft.com/office/drawing/2014/main" val="1836671330"/>
                    </a:ext>
                  </a:extLst>
                </a:gridCol>
                <a:gridCol w="653680">
                  <a:extLst>
                    <a:ext uri="{9D8B030D-6E8A-4147-A177-3AD203B41FA5}">
                      <a16:colId xmlns:a16="http://schemas.microsoft.com/office/drawing/2014/main" val="478197486"/>
                    </a:ext>
                  </a:extLst>
                </a:gridCol>
                <a:gridCol w="682106">
                  <a:extLst>
                    <a:ext uri="{9D8B030D-6E8A-4147-A177-3AD203B41FA5}">
                      <a16:colId xmlns:a16="http://schemas.microsoft.com/office/drawing/2014/main" val="1717650103"/>
                    </a:ext>
                  </a:extLst>
                </a:gridCol>
                <a:gridCol w="667889">
                  <a:extLst>
                    <a:ext uri="{9D8B030D-6E8A-4147-A177-3AD203B41FA5}">
                      <a16:colId xmlns:a16="http://schemas.microsoft.com/office/drawing/2014/main" val="4148050483"/>
                    </a:ext>
                  </a:extLst>
                </a:gridCol>
                <a:gridCol w="642623">
                  <a:extLst>
                    <a:ext uri="{9D8B030D-6E8A-4147-A177-3AD203B41FA5}">
                      <a16:colId xmlns:a16="http://schemas.microsoft.com/office/drawing/2014/main" val="2037679434"/>
                    </a:ext>
                  </a:extLst>
                </a:gridCol>
                <a:gridCol w="661571">
                  <a:extLst>
                    <a:ext uri="{9D8B030D-6E8A-4147-A177-3AD203B41FA5}">
                      <a16:colId xmlns:a16="http://schemas.microsoft.com/office/drawing/2014/main" val="2001105280"/>
                    </a:ext>
                  </a:extLst>
                </a:gridCol>
                <a:gridCol w="661571">
                  <a:extLst>
                    <a:ext uri="{9D8B030D-6E8A-4147-A177-3AD203B41FA5}">
                      <a16:colId xmlns:a16="http://schemas.microsoft.com/office/drawing/2014/main" val="3058971973"/>
                    </a:ext>
                  </a:extLst>
                </a:gridCol>
                <a:gridCol w="661571">
                  <a:extLst>
                    <a:ext uri="{9D8B030D-6E8A-4147-A177-3AD203B41FA5}">
                      <a16:colId xmlns:a16="http://schemas.microsoft.com/office/drawing/2014/main" val="685614820"/>
                    </a:ext>
                  </a:extLst>
                </a:gridCol>
                <a:gridCol w="661571">
                  <a:extLst>
                    <a:ext uri="{9D8B030D-6E8A-4147-A177-3AD203B41FA5}">
                      <a16:colId xmlns:a16="http://schemas.microsoft.com/office/drawing/2014/main" val="903936750"/>
                    </a:ext>
                  </a:extLst>
                </a:gridCol>
                <a:gridCol w="661571">
                  <a:extLst>
                    <a:ext uri="{9D8B030D-6E8A-4147-A177-3AD203B41FA5}">
                      <a16:colId xmlns:a16="http://schemas.microsoft.com/office/drawing/2014/main" val="1988164778"/>
                    </a:ext>
                  </a:extLst>
                </a:gridCol>
              </a:tblGrid>
              <a:tr h="450409">
                <a:tc gridSpan="4">
                  <a:txBody>
                    <a:bodyPr/>
                    <a:lstStyle/>
                    <a:p>
                      <a:pPr lvl="0" algn="ctr"/>
                      <a:r>
                        <a:rPr lang="en-US" sz="1400" b="0"/>
                        <a:t>202</a:t>
                      </a:r>
                      <a:r>
                        <a:rPr lang="et-EE" sz="1400" b="0"/>
                        <a:t>3</a:t>
                      </a:r>
                      <a:endParaRPr lang="en-US" sz="1400" b="0"/>
                    </a:p>
                  </a:txBody>
                  <a:tcPr marL="91429" marR="91429" marT="45719" marB="45719" anchor="ctr"/>
                </a:tc>
                <a:tc hMerge="1">
                  <a:txBody>
                    <a:bodyPr/>
                    <a:lstStyle/>
                    <a:p>
                      <a:endParaRPr lang="et-EE"/>
                    </a:p>
                  </a:txBody>
                  <a:tcPr/>
                </a:tc>
                <a:tc hMerge="1">
                  <a:txBody>
                    <a:bodyPr/>
                    <a:lstStyle/>
                    <a:p>
                      <a:endParaRPr lang="et-EE"/>
                    </a:p>
                  </a:txBody>
                  <a:tcPr/>
                </a:tc>
                <a:tc hMerge="1">
                  <a:txBody>
                    <a:bodyPr/>
                    <a:lstStyle/>
                    <a:p>
                      <a:endParaRPr lang="et-EE"/>
                    </a:p>
                  </a:txBody>
                  <a:tcPr/>
                </a:tc>
                <a:tc gridSpan="4">
                  <a:txBody>
                    <a:bodyPr/>
                    <a:lstStyle/>
                    <a:p>
                      <a:pPr lvl="0" algn="ctr"/>
                      <a:r>
                        <a:rPr lang="en-US" sz="1400" b="0"/>
                        <a:t>202</a:t>
                      </a:r>
                      <a:r>
                        <a:rPr lang="et-EE" sz="1400" b="0"/>
                        <a:t>4</a:t>
                      </a:r>
                      <a:endParaRPr lang="en-US" sz="1400" b="0"/>
                    </a:p>
                  </a:txBody>
                  <a:tcPr marL="91429" marR="91429" marT="45719" marB="45719" anchor="ctr"/>
                </a:tc>
                <a:tc hMerge="1">
                  <a:txBody>
                    <a:bodyPr/>
                    <a:lstStyle/>
                    <a:p>
                      <a:endParaRPr lang="et-EE"/>
                    </a:p>
                  </a:txBody>
                  <a:tcPr/>
                </a:tc>
                <a:tc hMerge="1">
                  <a:txBody>
                    <a:bodyPr/>
                    <a:lstStyle/>
                    <a:p>
                      <a:endParaRPr lang="et-EE"/>
                    </a:p>
                  </a:txBody>
                  <a:tcPr/>
                </a:tc>
                <a:tc hMerge="1">
                  <a:txBody>
                    <a:bodyPr/>
                    <a:lstStyle/>
                    <a:p>
                      <a:endParaRPr lang="et-EE"/>
                    </a:p>
                  </a:txBody>
                  <a:tcPr/>
                </a:tc>
                <a:tc gridSpan="4">
                  <a:txBody>
                    <a:bodyPr/>
                    <a:lstStyle/>
                    <a:p>
                      <a:pPr lvl="0" algn="ctr"/>
                      <a:r>
                        <a:rPr lang="en-US" sz="1400" b="0"/>
                        <a:t>202</a:t>
                      </a:r>
                      <a:r>
                        <a:rPr lang="et-EE" sz="1400" b="0"/>
                        <a:t>5</a:t>
                      </a:r>
                      <a:endParaRPr lang="en-US" sz="1400" b="0"/>
                    </a:p>
                  </a:txBody>
                  <a:tcPr marL="91429" marR="91429" marT="45719" marB="45719" anchor="ctr"/>
                </a:tc>
                <a:tc hMerge="1">
                  <a:txBody>
                    <a:bodyPr/>
                    <a:lstStyle/>
                    <a:p>
                      <a:endParaRPr lang="et-EE"/>
                    </a:p>
                  </a:txBody>
                  <a:tcPr/>
                </a:tc>
                <a:tc hMerge="1">
                  <a:txBody>
                    <a:bodyPr/>
                    <a:lstStyle/>
                    <a:p>
                      <a:endParaRPr lang="et-EE"/>
                    </a:p>
                  </a:txBody>
                  <a:tcPr/>
                </a:tc>
                <a:tc hMerge="1">
                  <a:txBody>
                    <a:bodyPr/>
                    <a:lstStyle/>
                    <a:p>
                      <a:endParaRPr lang="et-EE"/>
                    </a:p>
                  </a:txBody>
                  <a:tcPr/>
                </a:tc>
                <a:tc gridSpan="4">
                  <a:txBody>
                    <a:bodyPr/>
                    <a:lstStyle/>
                    <a:p>
                      <a:pPr lvl="0" algn="ctr"/>
                      <a:r>
                        <a:rPr lang="et-EE" sz="1400" b="0"/>
                        <a:t>2026</a:t>
                      </a:r>
                    </a:p>
                  </a:txBody>
                  <a:tcPr marL="91429" marR="91429" marT="45719" marB="45719" anchor="ctr"/>
                </a:tc>
                <a:tc hMerge="1">
                  <a:txBody>
                    <a:bodyPr/>
                    <a:lstStyle/>
                    <a:p>
                      <a:pPr lvl="0" algn="ctr"/>
                      <a:endParaRPr lang="en-US" sz="1400" b="0"/>
                    </a:p>
                  </a:txBody>
                  <a:tcPr marL="91429" marR="91429" marT="45719" marB="45719" anchor="ctr"/>
                </a:tc>
                <a:tc hMerge="1">
                  <a:txBody>
                    <a:bodyPr/>
                    <a:lstStyle/>
                    <a:p>
                      <a:pPr lvl="0" algn="ctr"/>
                      <a:endParaRPr lang="en-US" sz="1400" b="0"/>
                    </a:p>
                  </a:txBody>
                  <a:tcPr marL="91429" marR="91429" marT="45719" marB="45719" anchor="ctr"/>
                </a:tc>
                <a:tc hMerge="1">
                  <a:txBody>
                    <a:bodyPr/>
                    <a:lstStyle/>
                    <a:p>
                      <a:pPr lvl="0" algn="ctr"/>
                      <a:endParaRPr lang="en-US" sz="1400" b="0"/>
                    </a:p>
                  </a:txBody>
                  <a:tcPr marL="91429" marR="91429" marT="45719" marB="45719" anchor="ctr"/>
                </a:tc>
                <a:extLst>
                  <a:ext uri="{0D108BD9-81ED-4DB2-BD59-A6C34878D82A}">
                    <a16:rowId xmlns:a16="http://schemas.microsoft.com/office/drawing/2014/main" val="3048289786"/>
                  </a:ext>
                </a:extLst>
              </a:tr>
              <a:tr h="337802">
                <a:tc>
                  <a:txBody>
                    <a:bodyPr/>
                    <a:lstStyle/>
                    <a:p>
                      <a:pPr lvl="0" algn="ctr"/>
                      <a:r>
                        <a:rPr lang="en-US" sz="1200" b="0"/>
                        <a:t>I </a:t>
                      </a:r>
                      <a:r>
                        <a:rPr lang="en-US" sz="1200" b="0" err="1"/>
                        <a:t>kv</a:t>
                      </a:r>
                      <a:endParaRPr lang="en-US" sz="1200" b="0"/>
                    </a:p>
                  </a:txBody>
                  <a:tcPr marL="91429" marR="91429" marT="45719" marB="45719" anchor="ctr">
                    <a:solidFill>
                      <a:srgbClr val="D9D9D9"/>
                    </a:solidFill>
                  </a:tcPr>
                </a:tc>
                <a:tc>
                  <a:txBody>
                    <a:bodyPr/>
                    <a:lstStyle/>
                    <a:p>
                      <a:pPr lvl="0" algn="ctr"/>
                      <a:r>
                        <a:rPr lang="en-US" sz="1200" b="0"/>
                        <a:t>II kv</a:t>
                      </a:r>
                    </a:p>
                  </a:txBody>
                  <a:tcPr marL="91429" marR="91429" marT="45719" marB="45719" anchor="ctr">
                    <a:solidFill>
                      <a:srgbClr val="D9D9D9"/>
                    </a:solidFill>
                  </a:tcPr>
                </a:tc>
                <a:tc>
                  <a:txBody>
                    <a:bodyPr/>
                    <a:lstStyle/>
                    <a:p>
                      <a:pPr lvl="0" algn="ctr"/>
                      <a:r>
                        <a:rPr lang="en-US" sz="1200" b="0"/>
                        <a:t>III kv</a:t>
                      </a:r>
                    </a:p>
                  </a:txBody>
                  <a:tcPr marL="91429" marR="91429" marT="45719" marB="45719" anchor="ctr">
                    <a:solidFill>
                      <a:srgbClr val="D9D9D9"/>
                    </a:solidFill>
                  </a:tcPr>
                </a:tc>
                <a:tc>
                  <a:txBody>
                    <a:bodyPr/>
                    <a:lstStyle/>
                    <a:p>
                      <a:pPr lvl="0" algn="ctr"/>
                      <a:r>
                        <a:rPr lang="en-US" sz="1200" b="0"/>
                        <a:t>IV kv</a:t>
                      </a:r>
                    </a:p>
                  </a:txBody>
                  <a:tcPr marL="91429" marR="91429" marT="45719" marB="45719" anchor="ctr">
                    <a:solidFill>
                      <a:srgbClr val="D9D9D9"/>
                    </a:solidFill>
                  </a:tcPr>
                </a:tc>
                <a:tc>
                  <a:txBody>
                    <a:bodyPr/>
                    <a:lstStyle/>
                    <a:p>
                      <a:pPr lvl="0" algn="ctr"/>
                      <a:r>
                        <a:rPr lang="en-US" sz="1200" b="0"/>
                        <a:t>I kv</a:t>
                      </a:r>
                    </a:p>
                  </a:txBody>
                  <a:tcPr marL="91429" marR="91429" marT="45719" marB="45719" anchor="ctr">
                    <a:solidFill>
                      <a:srgbClr val="D9D9D9"/>
                    </a:solidFill>
                  </a:tcPr>
                </a:tc>
                <a:tc>
                  <a:txBody>
                    <a:bodyPr/>
                    <a:lstStyle/>
                    <a:p>
                      <a:pPr lvl="0" algn="ctr"/>
                      <a:r>
                        <a:rPr lang="en-US" sz="1200" b="0"/>
                        <a:t>II kv</a:t>
                      </a:r>
                    </a:p>
                  </a:txBody>
                  <a:tcPr marL="91429" marR="91429" marT="45719" marB="45719" anchor="ctr">
                    <a:solidFill>
                      <a:srgbClr val="D9D9D9"/>
                    </a:solidFill>
                  </a:tcPr>
                </a:tc>
                <a:tc>
                  <a:txBody>
                    <a:bodyPr/>
                    <a:lstStyle/>
                    <a:p>
                      <a:pPr lvl="0" algn="ctr"/>
                      <a:r>
                        <a:rPr lang="en-US" sz="1200" b="0"/>
                        <a:t>III kv</a:t>
                      </a:r>
                    </a:p>
                  </a:txBody>
                  <a:tcPr marL="91429" marR="91429" marT="45719" marB="45719" anchor="ctr">
                    <a:solidFill>
                      <a:srgbClr val="D9D9D9"/>
                    </a:solidFill>
                  </a:tcPr>
                </a:tc>
                <a:tc>
                  <a:txBody>
                    <a:bodyPr/>
                    <a:lstStyle/>
                    <a:p>
                      <a:pPr lvl="0" algn="ctr"/>
                      <a:r>
                        <a:rPr lang="en-US" sz="1200" b="0"/>
                        <a:t>IV kv</a:t>
                      </a:r>
                    </a:p>
                  </a:txBody>
                  <a:tcPr marL="91429" marR="91429" marT="45719" marB="45719" anchor="ctr">
                    <a:solidFill>
                      <a:srgbClr val="D9D9D9"/>
                    </a:solidFill>
                  </a:tcPr>
                </a:tc>
                <a:tc>
                  <a:txBody>
                    <a:bodyPr/>
                    <a:lstStyle/>
                    <a:p>
                      <a:pPr lvl="0" algn="ctr"/>
                      <a:r>
                        <a:rPr lang="en-US" sz="1200" b="0"/>
                        <a:t>I </a:t>
                      </a:r>
                      <a:r>
                        <a:rPr lang="en-US" sz="1200" b="0" err="1"/>
                        <a:t>kv</a:t>
                      </a:r>
                      <a:endParaRPr lang="en-US" sz="1200" b="0"/>
                    </a:p>
                  </a:txBody>
                  <a:tcPr marL="91429" marR="91429" marT="45719" marB="45719" anchor="ctr">
                    <a:solidFill>
                      <a:srgbClr val="D9D9D9"/>
                    </a:solidFill>
                  </a:tcPr>
                </a:tc>
                <a:tc>
                  <a:txBody>
                    <a:bodyPr/>
                    <a:lstStyle/>
                    <a:p>
                      <a:pPr lvl="0" algn="ctr"/>
                      <a:r>
                        <a:rPr lang="en-US" sz="1200" b="0"/>
                        <a:t>II </a:t>
                      </a:r>
                      <a:r>
                        <a:rPr lang="en-US" sz="1200" b="0" err="1"/>
                        <a:t>kv</a:t>
                      </a:r>
                      <a:endParaRPr lang="en-US" sz="1200" b="0"/>
                    </a:p>
                  </a:txBody>
                  <a:tcPr marL="91429" marR="91429" marT="45719" marB="45719" anchor="ctr">
                    <a:solidFill>
                      <a:srgbClr val="D9D9D9"/>
                    </a:solidFill>
                  </a:tcPr>
                </a:tc>
                <a:tc>
                  <a:txBody>
                    <a:bodyPr/>
                    <a:lstStyle/>
                    <a:p>
                      <a:pPr lvl="0" algn="ctr"/>
                      <a:r>
                        <a:rPr lang="en-US" sz="1200" b="0"/>
                        <a:t>III </a:t>
                      </a:r>
                      <a:r>
                        <a:rPr lang="en-US" sz="1200" b="0" err="1"/>
                        <a:t>kv</a:t>
                      </a:r>
                      <a:endParaRPr lang="en-US" sz="1200" b="0"/>
                    </a:p>
                  </a:txBody>
                  <a:tcPr marL="91429" marR="91429" marT="45719" marB="45719" anchor="ctr">
                    <a:solidFill>
                      <a:srgbClr val="D9D9D9"/>
                    </a:solidFill>
                  </a:tcPr>
                </a:tc>
                <a:tc>
                  <a:txBody>
                    <a:bodyPr/>
                    <a:lstStyle/>
                    <a:p>
                      <a:pPr lvl="0" algn="ctr"/>
                      <a:r>
                        <a:rPr lang="en-US" sz="1200" b="0"/>
                        <a:t>IV </a:t>
                      </a:r>
                      <a:r>
                        <a:rPr lang="en-US" sz="1200" b="0" err="1"/>
                        <a:t>kv</a:t>
                      </a:r>
                      <a:endParaRPr lang="en-US" sz="1200" b="0"/>
                    </a:p>
                  </a:txBody>
                  <a:tcPr marL="91429" marR="91429" marT="45719" marB="45719" anchor="ctr">
                    <a:solidFill>
                      <a:srgbClr val="D9D9D9"/>
                    </a:solidFill>
                  </a:tcPr>
                </a:tc>
                <a:tc>
                  <a:txBody>
                    <a:bodyPr/>
                    <a:lstStyle/>
                    <a:p>
                      <a:pPr lvl="0" algn="ctr"/>
                      <a:r>
                        <a:rPr lang="en-US" sz="1200" b="0"/>
                        <a:t>I </a:t>
                      </a:r>
                      <a:r>
                        <a:rPr lang="en-US" sz="1200" b="0" err="1"/>
                        <a:t>kv</a:t>
                      </a:r>
                      <a:endParaRPr lang="en-US" sz="1200" b="0"/>
                    </a:p>
                  </a:txBody>
                  <a:tcPr marL="91429" marR="91429" marT="45719" marB="45719" anchor="ctr">
                    <a:solidFill>
                      <a:srgbClr val="D9D9D9"/>
                    </a:solidFill>
                  </a:tcPr>
                </a:tc>
                <a:tc>
                  <a:txBody>
                    <a:bodyPr/>
                    <a:lstStyle/>
                    <a:p>
                      <a:pPr lvl="0" algn="ctr"/>
                      <a:r>
                        <a:rPr lang="en-US" sz="1200" b="0"/>
                        <a:t>II </a:t>
                      </a:r>
                      <a:r>
                        <a:rPr lang="en-US" sz="1200" b="0" err="1"/>
                        <a:t>kv</a:t>
                      </a:r>
                      <a:endParaRPr lang="en-US" sz="1200" b="0"/>
                    </a:p>
                  </a:txBody>
                  <a:tcPr marL="91429" marR="91429" marT="45719" marB="45719" anchor="ctr">
                    <a:solidFill>
                      <a:srgbClr val="D9D9D9"/>
                    </a:solidFill>
                  </a:tcPr>
                </a:tc>
                <a:tc>
                  <a:txBody>
                    <a:bodyPr/>
                    <a:lstStyle/>
                    <a:p>
                      <a:pPr lvl="0" algn="ctr"/>
                      <a:r>
                        <a:rPr lang="en-US" sz="1200" b="0"/>
                        <a:t>III </a:t>
                      </a:r>
                      <a:r>
                        <a:rPr lang="en-US" sz="1200" b="0" err="1"/>
                        <a:t>kv</a:t>
                      </a:r>
                      <a:endParaRPr lang="en-US" sz="1200" b="0"/>
                    </a:p>
                  </a:txBody>
                  <a:tcPr marL="91429" marR="91429" marT="45719" marB="45719" anchor="ctr">
                    <a:solidFill>
                      <a:srgbClr val="D9D9D9"/>
                    </a:solidFill>
                  </a:tcPr>
                </a:tc>
                <a:tc>
                  <a:txBody>
                    <a:bodyPr/>
                    <a:lstStyle/>
                    <a:p>
                      <a:pPr lvl="0" algn="ctr"/>
                      <a:r>
                        <a:rPr lang="en-US" sz="1200" b="0"/>
                        <a:t>IV </a:t>
                      </a:r>
                      <a:r>
                        <a:rPr lang="en-US" sz="1200" b="0" err="1"/>
                        <a:t>kv</a:t>
                      </a:r>
                      <a:endParaRPr lang="en-US" sz="1200" b="0"/>
                    </a:p>
                  </a:txBody>
                  <a:tcPr marL="91429" marR="91429" marT="45719" marB="45719" anchor="ctr">
                    <a:solidFill>
                      <a:srgbClr val="D9D9D9"/>
                    </a:solidFill>
                  </a:tcPr>
                </a:tc>
                <a:extLst>
                  <a:ext uri="{0D108BD9-81ED-4DB2-BD59-A6C34878D82A}">
                    <a16:rowId xmlns:a16="http://schemas.microsoft.com/office/drawing/2014/main" val="427649375"/>
                  </a:ext>
                </a:extLst>
              </a:tr>
              <a:tr h="5078385">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kern="1200">
                        <a:solidFill>
                          <a:srgbClr val="000000"/>
                        </a:solidFill>
                        <a:latin typeface="Calibri"/>
                      </a:endParaRPr>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tc>
                  <a:txBody>
                    <a:bodyPr/>
                    <a:lstStyle/>
                    <a:p>
                      <a:pPr lvl="0" algn="ctr"/>
                      <a:endParaRPr lang="en-US" sz="1400"/>
                    </a:p>
                  </a:txBody>
                  <a:tcPr marL="91429" marR="91429" marT="45719" marB="45719"/>
                </a:tc>
                <a:extLst>
                  <a:ext uri="{0D108BD9-81ED-4DB2-BD59-A6C34878D82A}">
                    <a16:rowId xmlns:a16="http://schemas.microsoft.com/office/drawing/2014/main" val="1297181859"/>
                  </a:ext>
                </a:extLst>
              </a:tr>
            </a:tbl>
          </a:graphicData>
        </a:graphic>
      </p:graphicFrame>
      <p:sp>
        <p:nvSpPr>
          <p:cNvPr id="4" name="Rectangle 95">
            <a:extLst>
              <a:ext uri="{FF2B5EF4-FFF2-40B4-BE49-F238E27FC236}">
                <a16:creationId xmlns:a16="http://schemas.microsoft.com/office/drawing/2014/main" id="{AE5EFC31-8CFD-49EF-8A4F-6856992B7748}"/>
              </a:ext>
            </a:extLst>
          </p:cNvPr>
          <p:cNvSpPr/>
          <p:nvPr/>
        </p:nvSpPr>
        <p:spPr>
          <a:xfrm>
            <a:off x="3418571" y="2810753"/>
            <a:ext cx="5282264" cy="446087"/>
          </a:xfrm>
          <a:prstGeom prst="roundRect">
            <a:avLst/>
          </a:prstGeom>
          <a:solidFill>
            <a:schemeClr val="accent4">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kern="0">
                <a:solidFill>
                  <a:srgbClr val="203864"/>
                </a:solidFill>
                <a:latin typeface="Calibri"/>
                <a:cs typeface="Calibri"/>
              </a:rPr>
              <a:t>KOV rahvahääletuste digilahendus</a:t>
            </a:r>
            <a:r>
              <a:rPr lang="et-EE" sz="1400">
                <a:solidFill>
                  <a:srgbClr val="203864"/>
                </a:solidFill>
                <a:latin typeface="Calibri"/>
                <a:cs typeface="Calibri"/>
              </a:rPr>
              <a:t>, SF (334 136 EUR)</a:t>
            </a:r>
            <a:endParaRPr lang="en-US" sz="1400">
              <a:solidFill>
                <a:srgbClr val="203864"/>
              </a:solidFill>
              <a:latin typeface="Calibri"/>
              <a:cs typeface="Calibri"/>
            </a:endParaRPr>
          </a:p>
        </p:txBody>
      </p:sp>
      <p:sp>
        <p:nvSpPr>
          <p:cNvPr id="5" name="Rectangle 95">
            <a:extLst>
              <a:ext uri="{FF2B5EF4-FFF2-40B4-BE49-F238E27FC236}">
                <a16:creationId xmlns:a16="http://schemas.microsoft.com/office/drawing/2014/main" id="{D6B34E69-54F9-4221-9051-6A5C383EB608}"/>
              </a:ext>
            </a:extLst>
          </p:cNvPr>
          <p:cNvSpPr/>
          <p:nvPr/>
        </p:nvSpPr>
        <p:spPr>
          <a:xfrm>
            <a:off x="763473" y="1718908"/>
            <a:ext cx="2660447" cy="477225"/>
          </a:xfrm>
          <a:prstGeom prst="roundRect">
            <a:avLst/>
          </a:prstGeom>
          <a:solidFill>
            <a:schemeClr val="accent6">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a:solidFill>
                  <a:srgbClr val="203864"/>
                </a:solidFill>
                <a:latin typeface="Calibri" pitchFamily="34"/>
                <a:cs typeface="Calibri" pitchFamily="34"/>
              </a:rPr>
              <a:t>Uus Omavalitsuste portaal ja Anna Teada uuendus</a:t>
            </a:r>
            <a:endParaRPr lang="en-US" sz="1400">
              <a:solidFill>
                <a:srgbClr val="203864"/>
              </a:solidFill>
              <a:latin typeface="Calibri" pitchFamily="34"/>
              <a:cs typeface="Calibri" pitchFamily="34"/>
            </a:endParaRPr>
          </a:p>
        </p:txBody>
      </p:sp>
      <p:sp>
        <p:nvSpPr>
          <p:cNvPr id="7" name="Rectangle 95">
            <a:extLst>
              <a:ext uri="{FF2B5EF4-FFF2-40B4-BE49-F238E27FC236}">
                <a16:creationId xmlns:a16="http://schemas.microsoft.com/office/drawing/2014/main" id="{7E209D51-9106-48CF-B60F-8F4190AB9327}"/>
              </a:ext>
            </a:extLst>
          </p:cNvPr>
          <p:cNvSpPr/>
          <p:nvPr/>
        </p:nvSpPr>
        <p:spPr>
          <a:xfrm>
            <a:off x="823543" y="6097842"/>
            <a:ext cx="5208775" cy="404855"/>
          </a:xfrm>
          <a:prstGeom prst="roundRect">
            <a:avLst/>
          </a:prstGeom>
          <a:solidFill>
            <a:schemeClr val="accent6">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a:solidFill>
                  <a:srgbClr val="203864"/>
                </a:solidFill>
                <a:latin typeface="Calibri" pitchFamily="34"/>
                <a:cs typeface="Calibri" pitchFamily="34"/>
              </a:rPr>
              <a:t>ELVL IKT Kompetentsikeskuse baasrahastus, </a:t>
            </a:r>
            <a:r>
              <a:rPr lang="et-EE" sz="1400" err="1">
                <a:solidFill>
                  <a:srgbClr val="203864"/>
                </a:solidFill>
                <a:latin typeface="Calibri" pitchFamily="34"/>
                <a:cs typeface="Calibri" pitchFamily="34"/>
              </a:rPr>
              <a:t>KOVidelt</a:t>
            </a:r>
            <a:r>
              <a:rPr lang="et-EE" sz="1400">
                <a:solidFill>
                  <a:srgbClr val="203864"/>
                </a:solidFill>
                <a:latin typeface="Calibri" pitchFamily="34"/>
                <a:cs typeface="Calibri" pitchFamily="34"/>
              </a:rPr>
              <a:t> ja </a:t>
            </a:r>
            <a:r>
              <a:rPr lang="et-EE" sz="1400" err="1">
                <a:solidFill>
                  <a:srgbClr val="203864"/>
                </a:solidFill>
                <a:latin typeface="Calibri" pitchFamily="34"/>
                <a:cs typeface="Calibri" pitchFamily="34"/>
              </a:rPr>
              <a:t>RegMin</a:t>
            </a:r>
            <a:r>
              <a:rPr lang="et-EE" sz="1400">
                <a:solidFill>
                  <a:srgbClr val="203864"/>
                </a:solidFill>
                <a:latin typeface="Calibri" pitchFamily="34"/>
                <a:cs typeface="Calibri" pitchFamily="34"/>
              </a:rPr>
              <a:t>  (212 000 EUR)</a:t>
            </a:r>
            <a:endParaRPr lang="en-US" sz="1400">
              <a:solidFill>
                <a:srgbClr val="203864"/>
              </a:solidFill>
              <a:latin typeface="Calibri" pitchFamily="34"/>
              <a:cs typeface="Calibri" pitchFamily="34"/>
            </a:endParaRPr>
          </a:p>
        </p:txBody>
      </p:sp>
      <p:sp>
        <p:nvSpPr>
          <p:cNvPr id="9" name="Rectangle 95">
            <a:extLst>
              <a:ext uri="{FF2B5EF4-FFF2-40B4-BE49-F238E27FC236}">
                <a16:creationId xmlns:a16="http://schemas.microsoft.com/office/drawing/2014/main" id="{9A827041-AAA1-44D3-AD6F-09F112BCD286}"/>
              </a:ext>
            </a:extLst>
          </p:cNvPr>
          <p:cNvSpPr/>
          <p:nvPr/>
        </p:nvSpPr>
        <p:spPr>
          <a:xfrm>
            <a:off x="3447952" y="5484049"/>
            <a:ext cx="7901189" cy="462317"/>
          </a:xfrm>
          <a:prstGeom prst="roundRect">
            <a:avLst/>
          </a:prstGeom>
          <a:solidFill>
            <a:srgbClr val="F4B183"/>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n-US" sz="1400">
                <a:solidFill>
                  <a:srgbClr val="203864"/>
                </a:solidFill>
                <a:latin typeface="Calibri"/>
                <a:cs typeface="Calibri"/>
              </a:rPr>
              <a:t>IKT </a:t>
            </a:r>
            <a:r>
              <a:rPr lang="en-US" sz="1400" err="1">
                <a:solidFill>
                  <a:srgbClr val="203864"/>
                </a:solidFill>
                <a:latin typeface="Calibri"/>
                <a:cs typeface="Calibri"/>
              </a:rPr>
              <a:t>taristu</a:t>
            </a:r>
            <a:r>
              <a:rPr lang="en-US" sz="1400">
                <a:solidFill>
                  <a:srgbClr val="203864"/>
                </a:solidFill>
                <a:latin typeface="Calibri"/>
                <a:cs typeface="Calibri"/>
              </a:rPr>
              <a:t> </a:t>
            </a:r>
            <a:r>
              <a:rPr lang="et-EE" sz="1400">
                <a:solidFill>
                  <a:srgbClr val="203864"/>
                </a:solidFill>
                <a:latin typeface="Calibri"/>
                <a:cs typeface="Calibri"/>
              </a:rPr>
              <a:t>Riigipilve majutamine soodustingimustel </a:t>
            </a:r>
            <a:r>
              <a:rPr lang="et-EE" sz="1400" err="1">
                <a:solidFill>
                  <a:srgbClr val="203864"/>
                </a:solidFill>
                <a:latin typeface="Calibri"/>
                <a:cs typeface="Calibri"/>
              </a:rPr>
              <a:t>KOVidele</a:t>
            </a:r>
            <a:r>
              <a:rPr lang="et-EE" sz="1400">
                <a:solidFill>
                  <a:srgbClr val="203864"/>
                </a:solidFill>
                <a:latin typeface="Calibri"/>
                <a:cs typeface="Calibri"/>
              </a:rPr>
              <a:t>, RES</a:t>
            </a:r>
            <a:endParaRPr lang="en-US" sz="1400">
              <a:solidFill>
                <a:srgbClr val="203864"/>
              </a:solidFill>
              <a:latin typeface="Calibri"/>
              <a:cs typeface="Calibri"/>
            </a:endParaRPr>
          </a:p>
        </p:txBody>
      </p:sp>
      <p:sp>
        <p:nvSpPr>
          <p:cNvPr id="10" name="Rectangle 95">
            <a:extLst>
              <a:ext uri="{FF2B5EF4-FFF2-40B4-BE49-F238E27FC236}">
                <a16:creationId xmlns:a16="http://schemas.microsoft.com/office/drawing/2014/main" id="{7385185D-20E2-4AFB-9352-A93327CE67EA}"/>
              </a:ext>
            </a:extLst>
          </p:cNvPr>
          <p:cNvSpPr/>
          <p:nvPr/>
        </p:nvSpPr>
        <p:spPr>
          <a:xfrm>
            <a:off x="3151012" y="3871129"/>
            <a:ext cx="8148107" cy="404856"/>
          </a:xfrm>
          <a:prstGeom prst="roundRect">
            <a:avLst/>
          </a:prstGeom>
          <a:solidFill>
            <a:schemeClr val="accent4">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err="1">
                <a:solidFill>
                  <a:srgbClr val="203864"/>
                </a:solidFill>
                <a:latin typeface="Calibri" pitchFamily="34"/>
                <a:cs typeface="Calibri" pitchFamily="34"/>
              </a:rPr>
              <a:t>Küberturvalisuse</a:t>
            </a:r>
            <a:r>
              <a:rPr lang="et-EE" sz="1400">
                <a:solidFill>
                  <a:srgbClr val="203864"/>
                </a:solidFill>
                <a:latin typeface="Calibri" pitchFamily="34"/>
                <a:cs typeface="Calibri" pitchFamily="34"/>
              </a:rPr>
              <a:t> tagamise tugi </a:t>
            </a:r>
            <a:r>
              <a:rPr lang="et-EE" sz="1400" err="1">
                <a:solidFill>
                  <a:srgbClr val="203864"/>
                </a:solidFill>
                <a:latin typeface="Calibri" pitchFamily="34"/>
                <a:cs typeface="Calibri" pitchFamily="34"/>
              </a:rPr>
              <a:t>KOVidele</a:t>
            </a:r>
            <a:r>
              <a:rPr lang="et-EE" sz="1400">
                <a:solidFill>
                  <a:srgbClr val="203864"/>
                </a:solidFill>
                <a:latin typeface="Calibri" pitchFamily="34"/>
                <a:cs typeface="Calibri" pitchFamily="34"/>
              </a:rPr>
              <a:t>, SF (166 976 EUR)</a:t>
            </a:r>
            <a:endParaRPr lang="en-US" sz="1400">
              <a:solidFill>
                <a:srgbClr val="203864"/>
              </a:solidFill>
              <a:latin typeface="Calibri" pitchFamily="34"/>
              <a:cs typeface="Calibri" pitchFamily="34"/>
            </a:endParaRPr>
          </a:p>
        </p:txBody>
      </p:sp>
      <p:sp>
        <p:nvSpPr>
          <p:cNvPr id="12" name="Rectangle 95">
            <a:extLst>
              <a:ext uri="{FF2B5EF4-FFF2-40B4-BE49-F238E27FC236}">
                <a16:creationId xmlns:a16="http://schemas.microsoft.com/office/drawing/2014/main" id="{84DC7E06-9B8D-4EF7-A4EA-889E523DF3C6}"/>
              </a:ext>
            </a:extLst>
          </p:cNvPr>
          <p:cNvSpPr/>
          <p:nvPr/>
        </p:nvSpPr>
        <p:spPr>
          <a:xfrm>
            <a:off x="3418571" y="3346462"/>
            <a:ext cx="5269644" cy="404855"/>
          </a:xfrm>
          <a:prstGeom prst="roundRect">
            <a:avLst/>
          </a:prstGeom>
          <a:solidFill>
            <a:schemeClr val="accent4">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kern="0">
                <a:solidFill>
                  <a:srgbClr val="203864"/>
                </a:solidFill>
                <a:latin typeface="Calibri"/>
                <a:ea typeface="Calibri"/>
                <a:cs typeface="Calibri"/>
              </a:rPr>
              <a:t>KOV teenuste omanike arenguprogramm ja digivaldkonna kogukonna tugevdamine, SF (124 000 EUR)</a:t>
            </a:r>
            <a:endParaRPr lang="en-US" sz="1400" kern="0">
              <a:solidFill>
                <a:srgbClr val="203864"/>
              </a:solidFill>
              <a:latin typeface="Calibri"/>
              <a:cs typeface="Calibri"/>
            </a:endParaRPr>
          </a:p>
        </p:txBody>
      </p:sp>
      <p:sp>
        <p:nvSpPr>
          <p:cNvPr id="15" name="Pealkiri 1">
            <a:extLst>
              <a:ext uri="{FF2B5EF4-FFF2-40B4-BE49-F238E27FC236}">
                <a16:creationId xmlns:a16="http://schemas.microsoft.com/office/drawing/2014/main" id="{08ABE34D-5B05-41BD-AC59-A7515F7DB604}"/>
              </a:ext>
            </a:extLst>
          </p:cNvPr>
          <p:cNvSpPr>
            <a:spLocks noGrp="1"/>
          </p:cNvSpPr>
          <p:nvPr>
            <p:ph type="title"/>
          </p:nvPr>
        </p:nvSpPr>
        <p:spPr>
          <a:xfrm>
            <a:off x="399607" y="78287"/>
            <a:ext cx="11407469" cy="639896"/>
          </a:xfrm>
        </p:spPr>
        <p:txBody>
          <a:bodyPr>
            <a:noAutofit/>
          </a:bodyPr>
          <a:lstStyle/>
          <a:p>
            <a:pPr marL="337502" lvl="1" algn="ctr"/>
            <a:r>
              <a:rPr lang="et-EE" sz="3192" b="1">
                <a:solidFill>
                  <a:schemeClr val="accent1">
                    <a:lumMod val="50000"/>
                  </a:schemeClr>
                </a:solidFill>
                <a:latin typeface="+mj-lt"/>
              </a:rPr>
              <a:t>KOV DIGIPÖÖRDE TEEKAART</a:t>
            </a:r>
            <a:endParaRPr lang="et-EE" sz="2394">
              <a:solidFill>
                <a:schemeClr val="accent1">
                  <a:lumMod val="50000"/>
                </a:schemeClr>
              </a:solidFill>
              <a:latin typeface="+mj-lt"/>
            </a:endParaRPr>
          </a:p>
        </p:txBody>
      </p:sp>
      <p:sp>
        <p:nvSpPr>
          <p:cNvPr id="16" name="Rectangle 95">
            <a:extLst>
              <a:ext uri="{FF2B5EF4-FFF2-40B4-BE49-F238E27FC236}">
                <a16:creationId xmlns:a16="http://schemas.microsoft.com/office/drawing/2014/main" id="{BAC2D7BB-901B-3605-2A2F-D41D68FA7799}"/>
              </a:ext>
            </a:extLst>
          </p:cNvPr>
          <p:cNvSpPr/>
          <p:nvPr/>
        </p:nvSpPr>
        <p:spPr>
          <a:xfrm>
            <a:off x="3991893" y="4383942"/>
            <a:ext cx="7307226" cy="404856"/>
          </a:xfrm>
          <a:prstGeom prst="roundRect">
            <a:avLst/>
          </a:prstGeom>
          <a:solidFill>
            <a:schemeClr val="accent4">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a:solidFill>
                  <a:srgbClr val="203864"/>
                </a:solidFill>
                <a:latin typeface="Calibri" pitchFamily="34"/>
                <a:cs typeface="Calibri" pitchFamily="34"/>
              </a:rPr>
              <a:t>Avaandmete avaldamise ja andmehalduse tugi </a:t>
            </a:r>
            <a:r>
              <a:rPr lang="et-EE" sz="1400" err="1">
                <a:solidFill>
                  <a:srgbClr val="203864"/>
                </a:solidFill>
                <a:latin typeface="Calibri" pitchFamily="34"/>
                <a:cs typeface="Calibri" pitchFamily="34"/>
              </a:rPr>
              <a:t>KOVidele</a:t>
            </a:r>
            <a:r>
              <a:rPr lang="et-EE" sz="1400">
                <a:solidFill>
                  <a:srgbClr val="203864"/>
                </a:solidFill>
                <a:latin typeface="Calibri" pitchFamily="34"/>
                <a:cs typeface="Calibri" pitchFamily="34"/>
              </a:rPr>
              <a:t>, SF (121 633 EUR)</a:t>
            </a:r>
            <a:endParaRPr lang="en-US" sz="1400">
              <a:solidFill>
                <a:srgbClr val="203864"/>
              </a:solidFill>
              <a:latin typeface="Calibri" pitchFamily="34"/>
              <a:cs typeface="Calibri" pitchFamily="34"/>
            </a:endParaRPr>
          </a:p>
        </p:txBody>
      </p:sp>
      <p:sp>
        <p:nvSpPr>
          <p:cNvPr id="8" name="Rectangle 95">
            <a:extLst>
              <a:ext uri="{FF2B5EF4-FFF2-40B4-BE49-F238E27FC236}">
                <a16:creationId xmlns:a16="http://schemas.microsoft.com/office/drawing/2014/main" id="{FD50243D-ADBF-2165-F43D-663213A7561F}"/>
              </a:ext>
            </a:extLst>
          </p:cNvPr>
          <p:cNvSpPr/>
          <p:nvPr/>
        </p:nvSpPr>
        <p:spPr>
          <a:xfrm>
            <a:off x="3447953" y="2272284"/>
            <a:ext cx="7888754" cy="462318"/>
          </a:xfrm>
          <a:prstGeom prst="roundRect">
            <a:avLst/>
          </a:prstGeom>
          <a:solidFill>
            <a:schemeClr val="accent4">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kern="0">
                <a:solidFill>
                  <a:srgbClr val="203864"/>
                </a:solidFill>
                <a:latin typeface="Calibri"/>
                <a:ea typeface="Calibri"/>
                <a:cs typeface="Calibri"/>
              </a:rPr>
              <a:t>KOV avalike teenuste kaardistamine</a:t>
            </a:r>
            <a:r>
              <a:rPr lang="et-EE" sz="1400" kern="0">
                <a:solidFill>
                  <a:srgbClr val="203864"/>
                </a:solidFill>
                <a:latin typeface="Calibri" pitchFamily="34"/>
                <a:cs typeface="Calibri" pitchFamily="34"/>
              </a:rPr>
              <a:t> </a:t>
            </a:r>
            <a:r>
              <a:rPr lang="et-EE" sz="1400" kern="0">
                <a:solidFill>
                  <a:srgbClr val="203864"/>
                </a:solidFill>
                <a:latin typeface="Calibri"/>
                <a:ea typeface="Calibri"/>
                <a:cs typeface="Calibri"/>
              </a:rPr>
              <a:t>ja ühtne kasutajate rahulolu mõõtmise süsteem, SF (172 809 EUR)</a:t>
            </a:r>
            <a:endParaRPr lang="en-US" sz="1400" kern="0">
              <a:solidFill>
                <a:srgbClr val="203864"/>
              </a:solidFill>
              <a:latin typeface="Calibri"/>
              <a:cs typeface="Calibri"/>
            </a:endParaRPr>
          </a:p>
        </p:txBody>
      </p:sp>
      <p:sp>
        <p:nvSpPr>
          <p:cNvPr id="11" name="Rectangle 95">
            <a:extLst>
              <a:ext uri="{FF2B5EF4-FFF2-40B4-BE49-F238E27FC236}">
                <a16:creationId xmlns:a16="http://schemas.microsoft.com/office/drawing/2014/main" id="{3CCA4BAA-9F0E-9FF2-CCA7-783D4A3B1A6A}"/>
              </a:ext>
            </a:extLst>
          </p:cNvPr>
          <p:cNvSpPr/>
          <p:nvPr/>
        </p:nvSpPr>
        <p:spPr>
          <a:xfrm>
            <a:off x="3423920" y="1718908"/>
            <a:ext cx="5276915" cy="477225"/>
          </a:xfrm>
          <a:prstGeom prst="roundRect">
            <a:avLst/>
          </a:prstGeom>
          <a:solidFill>
            <a:schemeClr val="accent4">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a:solidFill>
                  <a:srgbClr val="203864"/>
                </a:solidFill>
                <a:latin typeface="Calibri" pitchFamily="34"/>
                <a:cs typeface="Calibri" pitchFamily="34"/>
              </a:rPr>
              <a:t>Omavalitsuste portaali ja Anna Teada väikearendused, RES              100 000 EUR</a:t>
            </a:r>
            <a:endParaRPr lang="en-US" sz="1400">
              <a:solidFill>
                <a:srgbClr val="203864"/>
              </a:solidFill>
              <a:latin typeface="Calibri" pitchFamily="34"/>
              <a:cs typeface="Calibri" pitchFamily="34"/>
            </a:endParaRPr>
          </a:p>
        </p:txBody>
      </p:sp>
      <p:sp>
        <p:nvSpPr>
          <p:cNvPr id="3" name="Rectangle 95">
            <a:extLst>
              <a:ext uri="{FF2B5EF4-FFF2-40B4-BE49-F238E27FC236}">
                <a16:creationId xmlns:a16="http://schemas.microsoft.com/office/drawing/2014/main" id="{5266FC27-3548-029C-C3D3-C8CBB975D87F}"/>
              </a:ext>
            </a:extLst>
          </p:cNvPr>
          <p:cNvSpPr/>
          <p:nvPr/>
        </p:nvSpPr>
        <p:spPr>
          <a:xfrm>
            <a:off x="3447952" y="4878420"/>
            <a:ext cx="5252883" cy="469455"/>
          </a:xfrm>
          <a:prstGeom prst="roundRect">
            <a:avLst/>
          </a:prstGeom>
          <a:solidFill>
            <a:schemeClr val="accent2">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a:solidFill>
                  <a:srgbClr val="203864"/>
                </a:solidFill>
                <a:latin typeface="Calibri" pitchFamily="34"/>
                <a:cs typeface="Calibri" pitchFamily="34"/>
              </a:rPr>
              <a:t>KOV teenuste keskne platvormi eelanalüüs, SF (112 850 EUR)</a:t>
            </a:r>
            <a:endParaRPr lang="en-US" sz="1400">
              <a:solidFill>
                <a:srgbClr val="203864"/>
              </a:solidFill>
              <a:latin typeface="Calibri" pitchFamily="34"/>
              <a:cs typeface="Calibri" pitchFamily="34"/>
            </a:endParaRPr>
          </a:p>
        </p:txBody>
      </p:sp>
      <p:sp>
        <p:nvSpPr>
          <p:cNvPr id="14" name="Rectangle 95">
            <a:extLst>
              <a:ext uri="{FF2B5EF4-FFF2-40B4-BE49-F238E27FC236}">
                <a16:creationId xmlns:a16="http://schemas.microsoft.com/office/drawing/2014/main" id="{0BF4CA8D-784B-2C9E-A934-EB7C7F658D9C}"/>
              </a:ext>
            </a:extLst>
          </p:cNvPr>
          <p:cNvSpPr/>
          <p:nvPr/>
        </p:nvSpPr>
        <p:spPr>
          <a:xfrm>
            <a:off x="6030486" y="6088232"/>
            <a:ext cx="5306220" cy="404855"/>
          </a:xfrm>
          <a:prstGeom prst="roundRect">
            <a:avLst/>
          </a:prstGeom>
          <a:solidFill>
            <a:schemeClr val="accent2">
              <a:lumMod val="60000"/>
              <a:lumOff val="40000"/>
            </a:schemeClr>
          </a:solidFill>
          <a:ln cap="flat">
            <a:noFill/>
            <a:prstDash val="solid"/>
          </a:ln>
        </p:spPr>
        <p:txBody>
          <a:bodyPr vert="horz" wrap="square" lIns="91202" tIns="45601" rIns="91202" bIns="45601" anchor="ctr" anchorCtr="1" compatLnSpc="1">
            <a:noAutofit/>
          </a:bodyPr>
          <a:lstStyle/>
          <a:p>
            <a:pPr algn="ctr" defTabSz="912023">
              <a:defRPr sz="1800" b="0" i="0" u="none" strike="noStrike" kern="0" cap="none" spc="0" baseline="0">
                <a:solidFill>
                  <a:srgbClr val="000000"/>
                </a:solidFill>
                <a:uFillTx/>
              </a:defRPr>
            </a:pPr>
            <a:r>
              <a:rPr lang="et-EE" sz="1400">
                <a:solidFill>
                  <a:srgbClr val="203864"/>
                </a:solidFill>
                <a:latin typeface="Calibri" pitchFamily="34"/>
                <a:cs typeface="Calibri" pitchFamily="34"/>
              </a:rPr>
              <a:t>ELVL IKT Kompetentsikeskuse baasrahastus, </a:t>
            </a:r>
            <a:r>
              <a:rPr lang="et-EE" sz="1400" err="1">
                <a:solidFill>
                  <a:srgbClr val="203864"/>
                </a:solidFill>
                <a:latin typeface="Calibri" pitchFamily="34"/>
                <a:cs typeface="Calibri" pitchFamily="34"/>
              </a:rPr>
              <a:t>KOVidelt</a:t>
            </a:r>
            <a:r>
              <a:rPr lang="et-EE" sz="1400">
                <a:solidFill>
                  <a:srgbClr val="203864"/>
                </a:solidFill>
                <a:latin typeface="Calibri" pitchFamily="34"/>
                <a:cs typeface="Calibri" pitchFamily="34"/>
              </a:rPr>
              <a:t> (124 000 EUR)</a:t>
            </a:r>
            <a:endParaRPr lang="en-US" sz="1400">
              <a:solidFill>
                <a:srgbClr val="203864"/>
              </a:solidFill>
              <a:latin typeface="Calibri" pitchFamily="34"/>
              <a:cs typeface="Calibri" pitchFamily="3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0" y="-1"/>
            <a:ext cx="11304576" cy="410571"/>
          </a:xfrm>
        </p:spPr>
        <p:txBody>
          <a:bodyPr>
            <a:noAutofit/>
          </a:bodyPr>
          <a:lstStyle/>
          <a:p>
            <a:r>
              <a:rPr lang="et-EE" sz="1772" b="1">
                <a:latin typeface="Aino" panose="02000603040504020204" pitchFamily="50" charset="-70"/>
              </a:rPr>
              <a:t> </a:t>
            </a:r>
            <a:r>
              <a:rPr lang="et-EE" sz="1772" b="1">
                <a:latin typeface="+mn-lt"/>
              </a:rPr>
              <a:t>KOV digipööre: 2023-2029 </a:t>
            </a:r>
            <a:r>
              <a:rPr lang="et-EE" sz="1000">
                <a:latin typeface="+mn-lt"/>
              </a:rPr>
              <a:t>(arvestatud </a:t>
            </a:r>
            <a:r>
              <a:rPr lang="et-EE" sz="1000" err="1">
                <a:latin typeface="+mn-lt"/>
              </a:rPr>
              <a:t>RESi</a:t>
            </a:r>
            <a:r>
              <a:rPr lang="et-EE" sz="1000">
                <a:latin typeface="+mn-lt"/>
              </a:rPr>
              <a:t> planeerimist, aga võib ka vajadusel pikemalt välja tuua) </a:t>
            </a:r>
            <a:endParaRPr lang="en-US" sz="1000">
              <a:solidFill>
                <a:srgbClr val="FF0000"/>
              </a:solidFill>
              <a:latin typeface="+mn-lt"/>
            </a:endParaRPr>
          </a:p>
        </p:txBody>
      </p:sp>
      <p:graphicFrame>
        <p:nvGraphicFramePr>
          <p:cNvPr id="11" name="Sisu kohatäide 10"/>
          <p:cNvGraphicFramePr>
            <a:graphicFrameLocks noGrp="1"/>
          </p:cNvGraphicFramePr>
          <p:nvPr>
            <p:ph idx="1"/>
            <p:extLst>
              <p:ext uri="{D42A27DB-BD31-4B8C-83A1-F6EECF244321}">
                <p14:modId xmlns:p14="http://schemas.microsoft.com/office/powerpoint/2010/main" val="634655642"/>
              </p:ext>
            </p:extLst>
          </p:nvPr>
        </p:nvGraphicFramePr>
        <p:xfrm>
          <a:off x="0" y="410570"/>
          <a:ext cx="12159542" cy="6443318"/>
        </p:xfrm>
        <a:graphic>
          <a:graphicData uri="http://schemas.openxmlformats.org/drawingml/2006/table">
            <a:tbl>
              <a:tblPr firstRow="1" firstCol="1" bandRow="1"/>
              <a:tblGrid>
                <a:gridCol w="4428758">
                  <a:extLst>
                    <a:ext uri="{9D8B030D-6E8A-4147-A177-3AD203B41FA5}">
                      <a16:colId xmlns:a16="http://schemas.microsoft.com/office/drawing/2014/main" val="1078582206"/>
                    </a:ext>
                  </a:extLst>
                </a:gridCol>
                <a:gridCol w="3760667">
                  <a:extLst>
                    <a:ext uri="{9D8B030D-6E8A-4147-A177-3AD203B41FA5}">
                      <a16:colId xmlns:a16="http://schemas.microsoft.com/office/drawing/2014/main" val="540222432"/>
                    </a:ext>
                  </a:extLst>
                </a:gridCol>
                <a:gridCol w="3970117">
                  <a:extLst>
                    <a:ext uri="{9D8B030D-6E8A-4147-A177-3AD203B41FA5}">
                      <a16:colId xmlns:a16="http://schemas.microsoft.com/office/drawing/2014/main" val="89925652"/>
                    </a:ext>
                  </a:extLst>
                </a:gridCol>
              </a:tblGrid>
              <a:tr h="298318">
                <a:tc gridSpan="3">
                  <a:txBody>
                    <a:bodyPr/>
                    <a:lstStyle/>
                    <a:p>
                      <a:pPr marL="228600" indent="-228600">
                        <a:lnSpc>
                          <a:spcPct val="107000"/>
                        </a:lnSpc>
                        <a:spcAft>
                          <a:spcPts val="0"/>
                        </a:spcAft>
                        <a:buAutoNum type="arabicPeriod"/>
                      </a:pPr>
                      <a:r>
                        <a:rPr lang="et-EE" sz="1100" b="1">
                          <a:solidFill>
                            <a:srgbClr val="0000FF"/>
                          </a:solidFill>
                          <a:effectLst/>
                          <a:latin typeface="+mn-lt"/>
                          <a:ea typeface="Calibri" panose="020F0502020204030204" pitchFamily="34" charset="0"/>
                          <a:cs typeface="Times New Roman" panose="02020603050405020304" pitchFamily="18" charset="0"/>
                        </a:rPr>
                        <a:t>Valdkonna digipöörde eesmärk  </a:t>
                      </a:r>
                      <a:r>
                        <a:rPr lang="et-EE" sz="1100" b="0">
                          <a:solidFill>
                            <a:srgbClr val="0000FF"/>
                          </a:solidFill>
                          <a:effectLst/>
                          <a:latin typeface="+mn-lt"/>
                          <a:ea typeface="Calibri" panose="020F0502020204030204" pitchFamily="34" charset="0"/>
                          <a:cs typeface="Times New Roman" panose="02020603050405020304" pitchFamily="18" charset="0"/>
                        </a:rPr>
                        <a:t>–</a:t>
                      </a:r>
                      <a:endParaRPr lang="et-EE" sz="1100" b="0">
                        <a:solidFill>
                          <a:schemeClr val="tx1"/>
                        </a:solidFill>
                        <a:effectLst/>
                        <a:latin typeface="+mn-lt"/>
                        <a:ea typeface="Calibri" panose="020F0502020204030204" pitchFamily="34" charset="0"/>
                        <a:cs typeface="Times New Roman" panose="02020603050405020304" pitchFamily="18" charset="0"/>
                      </a:endParaRPr>
                    </a:p>
                    <a:p>
                      <a:pPr marL="0" indent="0">
                        <a:lnSpc>
                          <a:spcPct val="107000"/>
                        </a:lnSpc>
                        <a:spcAft>
                          <a:spcPts val="0"/>
                        </a:spcAft>
                        <a:buNone/>
                      </a:pPr>
                      <a:r>
                        <a:rPr lang="et-EE" sz="1100" b="0" kern="1200">
                          <a:solidFill>
                            <a:schemeClr val="tx1"/>
                          </a:solidFill>
                          <a:effectLst/>
                          <a:latin typeface="+mn-lt"/>
                          <a:ea typeface="Calibri" panose="020F0502020204030204" pitchFamily="34" charset="0"/>
                          <a:cs typeface="Times New Roman" panose="02020603050405020304" pitchFamily="18" charset="0"/>
                        </a:rPr>
                        <a:t>  </a:t>
                      </a:r>
                      <a:r>
                        <a:rPr lang="et-EE" sz="1100" b="0" kern="1200" err="1">
                          <a:solidFill>
                            <a:schemeClr val="tx1"/>
                          </a:solidFill>
                          <a:effectLst/>
                          <a:latin typeface="+mn-lt"/>
                          <a:ea typeface="Calibri" panose="020F0502020204030204" pitchFamily="34" charset="0"/>
                          <a:cs typeface="Times New Roman" panose="02020603050405020304" pitchFamily="18" charset="0"/>
                        </a:rPr>
                        <a:t>KOVide</a:t>
                      </a:r>
                      <a:r>
                        <a:rPr lang="et-EE" sz="1100" b="0" kern="1200">
                          <a:solidFill>
                            <a:schemeClr val="tx1"/>
                          </a:solidFill>
                          <a:effectLst/>
                          <a:latin typeface="+mn-lt"/>
                          <a:ea typeface="Calibri" panose="020F0502020204030204" pitchFamily="34" charset="0"/>
                          <a:cs typeface="Times New Roman" panose="02020603050405020304" pitchFamily="18" charset="0"/>
                        </a:rPr>
                        <a:t> pakutavad avalikud teenused on juhitud ja hallatud lähtudes lõppkasutajast ehk KOV elanikust. Välja on arendatud kaasaegne keskkond elanike kaasamiseks KOV otsustusprotsessidesse (nt kaasav eelarve, külavanema valimised). </a:t>
                      </a:r>
                      <a:r>
                        <a:rPr lang="et-EE" sz="1100" b="0" kern="1200" err="1">
                          <a:solidFill>
                            <a:schemeClr val="tx1"/>
                          </a:solidFill>
                          <a:effectLst/>
                          <a:latin typeface="+mn-lt"/>
                          <a:ea typeface="Calibri" panose="020F0502020204030204" pitchFamily="34" charset="0"/>
                          <a:cs typeface="Times New Roman" panose="02020603050405020304" pitchFamily="18" charset="0"/>
                        </a:rPr>
                        <a:t>KOVide</a:t>
                      </a:r>
                      <a:r>
                        <a:rPr lang="et-EE" sz="1100" b="0" kern="1200">
                          <a:solidFill>
                            <a:schemeClr val="tx1"/>
                          </a:solidFill>
                          <a:effectLst/>
                          <a:latin typeface="+mn-lt"/>
                          <a:ea typeface="Calibri" panose="020F0502020204030204" pitchFamily="34" charset="0"/>
                          <a:cs typeface="Times New Roman" panose="02020603050405020304" pitchFamily="18" charset="0"/>
                        </a:rPr>
                        <a:t> pakutavad teenused on riigi teenustega ühtses kasutajateekonnas lähtuvalt inimese/ettevõtte vajadustest. </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1100" b="0">
                        <a:solidFill>
                          <a:schemeClr val="tx1"/>
                        </a:solidFill>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036823">
                <a:tc>
                  <a:txBody>
                    <a:bodyPr/>
                    <a:lstStyle/>
                    <a:p>
                      <a:pPr>
                        <a:lnSpc>
                          <a:spcPct val="107000"/>
                        </a:lnSpc>
                        <a:spcAft>
                          <a:spcPts val="0"/>
                        </a:spcAft>
                      </a:pPr>
                      <a:r>
                        <a:rPr lang="et-EE" sz="1100" b="1" dirty="0">
                          <a:solidFill>
                            <a:srgbClr val="0000FF"/>
                          </a:solidFill>
                          <a:effectLst/>
                          <a:latin typeface="+mn-lt"/>
                          <a:ea typeface="Times New Roman" panose="02020603050405020304" pitchFamily="18" charset="0"/>
                          <a:cs typeface="Times New Roman" panose="02020603050405020304" pitchFamily="18" charset="0"/>
                        </a:rPr>
                        <a:t>2. Hetkeolukord (AS-IS)</a:t>
                      </a:r>
                    </a:p>
                    <a:p>
                      <a:pPr marL="171450" marR="0" lvl="0" indent="-171450" algn="l" defTabSz="675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100" b="0" dirty="0">
                          <a:solidFill>
                            <a:schemeClr val="tx1"/>
                          </a:solidFill>
                          <a:effectLst/>
                          <a:latin typeface="+mn-lt"/>
                          <a:ea typeface="Times New Roman" panose="02020603050405020304" pitchFamily="18" charset="0"/>
                          <a:cs typeface="Times New Roman" panose="02020603050405020304" pitchFamily="18" charset="0"/>
                        </a:rPr>
                        <a:t>KOVidel puudub enamasti ülevaade pakutavatest teenustest ja osutamiskordadest. Puudub kasutajakeskne vaade teenustele.</a:t>
                      </a:r>
                    </a:p>
                    <a:p>
                      <a:pPr marL="171450" marR="0" lvl="0" indent="-171450" algn="l" defTabSz="675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100" b="0" dirty="0">
                          <a:solidFill>
                            <a:schemeClr val="tx1"/>
                          </a:solidFill>
                          <a:effectLst/>
                          <a:latin typeface="+mn-lt"/>
                          <a:ea typeface="Times New Roman" panose="02020603050405020304" pitchFamily="18" charset="0"/>
                          <a:cs typeface="Times New Roman" panose="02020603050405020304" pitchFamily="18" charset="0"/>
                        </a:rPr>
                        <a:t>Kasutajate rahulolu teenustega reeglina ei mõõdeta. </a:t>
                      </a:r>
                      <a:r>
                        <a:rPr lang="et-EE" sz="1100" dirty="0"/>
                        <a:t>Teenuste juhtimisega seotud kompetentsid on </a:t>
                      </a:r>
                      <a:r>
                        <a:rPr lang="et-EE" sz="1100" dirty="0" err="1"/>
                        <a:t>KOV-ides</a:t>
                      </a:r>
                      <a:r>
                        <a:rPr lang="et-EE" sz="1100" dirty="0"/>
                        <a:t> madalad</a:t>
                      </a:r>
                    </a:p>
                    <a:p>
                      <a:pPr marL="171450" marR="0" lvl="0" indent="-171450" algn="l" defTabSz="675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100" noProof="0" dirty="0"/>
                        <a:t>2022. a on koostatud KOV infosüsteemide analüüs, millest järeldub, et ökosüsteem on aastakümneid teatud kindlal viisil toimides jõudnud ummikusse. Väljakutseks on jätkusuutliku mudeli leidmine infosüsteemide pakkumiseks ja haldamiseks ning mõtteviisi muutus KOV juhtkonnas.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50" kern="1200" dirty="0">
                          <a:solidFill>
                            <a:schemeClr val="tx1"/>
                          </a:solidFill>
                          <a:effectLst/>
                          <a:latin typeface="+mn-lt"/>
                          <a:ea typeface="+mn-ea"/>
                          <a:cs typeface="+mn-cs"/>
                        </a:rPr>
                        <a:t>ELVL on tegelenud KOV IKT koordineerimisega, kuid seni on olnud rõhk pigem kesksete infosüsteemide arendamisel.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t-EE" sz="1050" kern="1200" dirty="0">
                        <a:solidFill>
                          <a:schemeClr val="tx1"/>
                        </a:solidFill>
                        <a:effectLst/>
                        <a:latin typeface="+mn-lt"/>
                        <a:ea typeface="+mn-ea"/>
                        <a:cs typeface="+mn-cs"/>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3. Tulevik (TO-BE)</a:t>
                      </a:r>
                    </a:p>
                    <a:p>
                      <a:pPr marL="171450" indent="-171450">
                        <a:lnSpc>
                          <a:spcPct val="107000"/>
                        </a:lnSpc>
                        <a:spcAft>
                          <a:spcPts val="0"/>
                        </a:spcAft>
                        <a:buFont typeface="Arial" panose="020B0604020202020204" pitchFamily="34" charset="0"/>
                        <a:buChar char="•"/>
                      </a:pPr>
                      <a:r>
                        <a:rPr lang="et-EE" sz="1050" kern="1200" err="1">
                          <a:solidFill>
                            <a:schemeClr val="tx1"/>
                          </a:solidFill>
                          <a:effectLst/>
                          <a:latin typeface="+mn-lt"/>
                          <a:ea typeface="Calibri" panose="020F0502020204030204" pitchFamily="34" charset="0"/>
                          <a:cs typeface="Times New Roman" panose="02020603050405020304" pitchFamily="18" charset="0"/>
                        </a:rPr>
                        <a:t>KOVides</a:t>
                      </a:r>
                      <a:r>
                        <a:rPr lang="et-EE" sz="1050" kern="1200">
                          <a:solidFill>
                            <a:schemeClr val="tx1"/>
                          </a:solidFill>
                          <a:effectLst/>
                          <a:latin typeface="+mn-lt"/>
                          <a:ea typeface="Calibri" panose="020F0502020204030204" pitchFamily="34" charset="0"/>
                          <a:cs typeface="Times New Roman" panose="02020603050405020304" pitchFamily="18" charset="0"/>
                        </a:rPr>
                        <a:t> kasutajakeskse mõtteviisi juurutamine:</a:t>
                      </a:r>
                    </a:p>
                    <a:p>
                      <a:pPr marL="508951" lvl="1" indent="-171450">
                        <a:lnSpc>
                          <a:spcPct val="107000"/>
                        </a:lnSpc>
                        <a:spcAft>
                          <a:spcPts val="0"/>
                        </a:spcAft>
                        <a:buFont typeface="Arial" panose="020B0604020202020204" pitchFamily="34" charset="0"/>
                        <a:buChar char="•"/>
                      </a:pPr>
                      <a:r>
                        <a:rPr lang="et-EE" sz="1050" kern="1200">
                          <a:solidFill>
                            <a:schemeClr val="tx1"/>
                          </a:solidFill>
                          <a:effectLst/>
                          <a:latin typeface="+mn-lt"/>
                          <a:ea typeface="Calibri" panose="020F0502020204030204" pitchFamily="34" charset="0"/>
                          <a:cs typeface="Times New Roman" panose="02020603050405020304" pitchFamily="18" charset="0"/>
                        </a:rPr>
                        <a:t>Olemas ülevaade pakutavatest teenustest ja kasutajatest</a:t>
                      </a:r>
                    </a:p>
                    <a:p>
                      <a:pPr marL="508951" lvl="1" indent="-171450">
                        <a:lnSpc>
                          <a:spcPct val="107000"/>
                        </a:lnSpc>
                        <a:spcAft>
                          <a:spcPts val="0"/>
                        </a:spcAft>
                        <a:buFont typeface="Arial" panose="020B0604020202020204" pitchFamily="34" charset="0"/>
                        <a:buChar char="•"/>
                      </a:pPr>
                      <a:r>
                        <a:rPr lang="et-EE" sz="1050" kern="1200">
                          <a:solidFill>
                            <a:schemeClr val="tx1"/>
                          </a:solidFill>
                          <a:effectLst/>
                          <a:latin typeface="+mn-lt"/>
                          <a:ea typeface="Calibri" panose="020F0502020204030204" pitchFamily="34" charset="0"/>
                          <a:cs typeface="Times New Roman" panose="02020603050405020304" pitchFamily="18" charset="0"/>
                        </a:rPr>
                        <a:t>Välja on töötatud kasutajate rahulolu metoodika ning juurutatud rahulolu mõõtmise süsteem lähtuvalt teenuse eripärast</a:t>
                      </a:r>
                    </a:p>
                    <a:p>
                      <a:pPr marL="508951" lvl="1" indent="-171450">
                        <a:lnSpc>
                          <a:spcPct val="107000"/>
                        </a:lnSpc>
                        <a:spcAft>
                          <a:spcPts val="0"/>
                        </a:spcAft>
                        <a:buFont typeface="Arial" panose="020B0604020202020204" pitchFamily="34" charset="0"/>
                        <a:buChar char="•"/>
                      </a:pPr>
                      <a:r>
                        <a:rPr lang="et-EE" sz="1050" kern="1200" err="1">
                          <a:solidFill>
                            <a:schemeClr val="tx1"/>
                          </a:solidFill>
                          <a:effectLst/>
                          <a:latin typeface="+mn-lt"/>
                          <a:ea typeface="Calibri" panose="020F0502020204030204" pitchFamily="34" charset="0"/>
                          <a:cs typeface="Times New Roman" panose="02020603050405020304" pitchFamily="18" charset="0"/>
                        </a:rPr>
                        <a:t>KOVid</a:t>
                      </a:r>
                      <a:r>
                        <a:rPr lang="et-EE" sz="1050" kern="1200">
                          <a:solidFill>
                            <a:schemeClr val="tx1"/>
                          </a:solidFill>
                          <a:effectLst/>
                          <a:latin typeface="+mn-lt"/>
                          <a:ea typeface="Calibri" panose="020F0502020204030204" pitchFamily="34" charset="0"/>
                          <a:cs typeface="Times New Roman" panose="02020603050405020304" pitchFamily="18" charset="0"/>
                        </a:rPr>
                        <a:t> lähtuvad teenuste arendamisel lõppkasutajast.</a:t>
                      </a:r>
                    </a:p>
                    <a:p>
                      <a:pPr marL="508951" lvl="1" indent="-171450">
                        <a:lnSpc>
                          <a:spcPct val="107000"/>
                        </a:lnSpc>
                        <a:spcAft>
                          <a:spcPts val="0"/>
                        </a:spcAft>
                        <a:buFont typeface="Arial" panose="020B0604020202020204" pitchFamily="34" charset="0"/>
                        <a:buChar char="•"/>
                      </a:pPr>
                      <a:r>
                        <a:rPr lang="et-EE" sz="1050" kern="1200">
                          <a:solidFill>
                            <a:schemeClr val="tx1"/>
                          </a:solidFill>
                          <a:effectLst/>
                          <a:latin typeface="+mn-lt"/>
                          <a:ea typeface="Calibri" panose="020F0502020204030204" pitchFamily="34" charset="0"/>
                          <a:cs typeface="Times New Roman" panose="02020603050405020304" pitchFamily="18" charset="0"/>
                        </a:rPr>
                        <a:t>Sündmusteenustes on integreeritud osad </a:t>
                      </a:r>
                      <a:r>
                        <a:rPr lang="et-EE" sz="1050" kern="1200" err="1">
                          <a:solidFill>
                            <a:schemeClr val="tx1"/>
                          </a:solidFill>
                          <a:effectLst/>
                          <a:latin typeface="+mn-lt"/>
                          <a:ea typeface="Calibri" panose="020F0502020204030204" pitchFamily="34" charset="0"/>
                          <a:cs typeface="Times New Roman" panose="02020603050405020304" pitchFamily="18" charset="0"/>
                        </a:rPr>
                        <a:t>KOVide</a:t>
                      </a:r>
                      <a:r>
                        <a:rPr lang="et-EE" sz="1050" kern="1200">
                          <a:solidFill>
                            <a:schemeClr val="tx1"/>
                          </a:solidFill>
                          <a:effectLst/>
                          <a:latin typeface="+mn-lt"/>
                          <a:ea typeface="Calibri" panose="020F0502020204030204" pitchFamily="34" charset="0"/>
                          <a:cs typeface="Times New Roman" panose="02020603050405020304" pitchFamily="18" charset="0"/>
                        </a:rPr>
                        <a:t> teenused (matusetoetus, sünnitoetus, ranitsatoetus jt)</a:t>
                      </a:r>
                    </a:p>
                    <a:p>
                      <a:pPr marL="171450" indent="-171450">
                        <a:lnSpc>
                          <a:spcPct val="107000"/>
                        </a:lnSpc>
                        <a:spcAft>
                          <a:spcPts val="0"/>
                        </a:spcAft>
                        <a:buFont typeface="Arial" panose="020B0604020202020204" pitchFamily="34" charset="0"/>
                        <a:buChar char="•"/>
                      </a:pPr>
                      <a:r>
                        <a:rPr lang="et-EE" sz="1050" kern="1200" err="1">
                          <a:solidFill>
                            <a:schemeClr val="tx1"/>
                          </a:solidFill>
                          <a:effectLst/>
                          <a:latin typeface="+mn-lt"/>
                          <a:ea typeface="Calibri" panose="020F0502020204030204" pitchFamily="34" charset="0"/>
                          <a:cs typeface="Times New Roman" panose="02020603050405020304" pitchFamily="18" charset="0"/>
                        </a:rPr>
                        <a:t>KOVid</a:t>
                      </a:r>
                      <a:r>
                        <a:rPr lang="et-EE" sz="1050" kern="1200">
                          <a:solidFill>
                            <a:schemeClr val="tx1"/>
                          </a:solidFill>
                          <a:effectLst/>
                          <a:latin typeface="+mn-lt"/>
                          <a:ea typeface="Calibri" panose="020F0502020204030204" pitchFamily="34" charset="0"/>
                          <a:cs typeface="Times New Roman" panose="02020603050405020304" pitchFamily="18" charset="0"/>
                        </a:rPr>
                        <a:t> mõistavad paremini infoturbe kui sellise olemust ja vajalikkust; EITS on </a:t>
                      </a:r>
                      <a:r>
                        <a:rPr lang="et-EE" sz="1050" kern="1200" err="1">
                          <a:solidFill>
                            <a:schemeClr val="tx1"/>
                          </a:solidFill>
                          <a:effectLst/>
                          <a:latin typeface="+mn-lt"/>
                          <a:ea typeface="Calibri" panose="020F0502020204030204" pitchFamily="34" charset="0"/>
                          <a:cs typeface="Times New Roman" panose="02020603050405020304" pitchFamily="18" charset="0"/>
                        </a:rPr>
                        <a:t>KOVides</a:t>
                      </a:r>
                      <a:r>
                        <a:rPr lang="et-EE" sz="1050" kern="1200">
                          <a:solidFill>
                            <a:schemeClr val="tx1"/>
                          </a:solidFill>
                          <a:effectLst/>
                          <a:latin typeface="+mn-lt"/>
                          <a:ea typeface="Calibri" panose="020F0502020204030204" pitchFamily="34" charset="0"/>
                          <a:cs typeface="Times New Roman" panose="02020603050405020304" pitchFamily="18" charset="0"/>
                        </a:rPr>
                        <a:t> sisuliselt rakendatud</a:t>
                      </a:r>
                    </a:p>
                    <a:p>
                      <a:pPr marL="171450" indent="-171450">
                        <a:lnSpc>
                          <a:spcPct val="107000"/>
                        </a:lnSpc>
                        <a:spcAft>
                          <a:spcPts val="0"/>
                        </a:spcAft>
                        <a:buFont typeface="Arial" panose="020B0604020202020204" pitchFamily="34" charset="0"/>
                        <a:buChar char="•"/>
                      </a:pPr>
                      <a:r>
                        <a:rPr lang="et-EE" sz="1050" kern="1200" err="1">
                          <a:solidFill>
                            <a:schemeClr val="tx1"/>
                          </a:solidFill>
                          <a:effectLst/>
                          <a:latin typeface="+mn-lt"/>
                          <a:ea typeface="Calibri" panose="020F0502020204030204" pitchFamily="34" charset="0"/>
                          <a:cs typeface="Times New Roman" panose="02020603050405020304" pitchFamily="18" charset="0"/>
                        </a:rPr>
                        <a:t>KOVide</a:t>
                      </a:r>
                      <a:r>
                        <a:rPr lang="et-EE" sz="1050" kern="1200">
                          <a:solidFill>
                            <a:schemeClr val="tx1"/>
                          </a:solidFill>
                          <a:effectLst/>
                          <a:latin typeface="+mn-lt"/>
                          <a:ea typeface="Calibri" panose="020F0502020204030204" pitchFamily="34" charset="0"/>
                          <a:cs typeface="Times New Roman" panose="02020603050405020304" pitchFamily="18" charset="0"/>
                        </a:rPr>
                        <a:t> juhtkond mõistab paremini digiteemade olulisust ja sidusust KOV põhitegevusega</a:t>
                      </a:r>
                    </a:p>
                    <a:p>
                      <a:pPr marL="171450" indent="-171450">
                        <a:lnSpc>
                          <a:spcPct val="107000"/>
                        </a:lnSpc>
                        <a:spcAft>
                          <a:spcPts val="0"/>
                        </a:spcAft>
                        <a:buFont typeface="Arial" panose="020B0604020202020204" pitchFamily="34" charset="0"/>
                        <a:buChar char="•"/>
                      </a:pPr>
                      <a:r>
                        <a:rPr lang="et-EE" sz="1050" kern="1200">
                          <a:solidFill>
                            <a:schemeClr val="tx1"/>
                          </a:solidFill>
                          <a:effectLst/>
                          <a:latin typeface="+mn-lt"/>
                          <a:ea typeface="Calibri" panose="020F0502020204030204" pitchFamily="34" charset="0"/>
                          <a:cs typeface="Times New Roman" panose="02020603050405020304" pitchFamily="18" charset="0"/>
                        </a:rPr>
                        <a:t>Andmete haldus ja andmete kasutus </a:t>
                      </a:r>
                      <a:r>
                        <a:rPr lang="et-EE" sz="1050" kern="1200" err="1">
                          <a:solidFill>
                            <a:schemeClr val="tx1"/>
                          </a:solidFill>
                          <a:effectLst/>
                          <a:latin typeface="+mn-lt"/>
                          <a:ea typeface="Calibri" panose="020F0502020204030204" pitchFamily="34" charset="0"/>
                          <a:cs typeface="Times New Roman" panose="02020603050405020304" pitchFamily="18" charset="0"/>
                        </a:rPr>
                        <a:t>KOVide</a:t>
                      </a:r>
                      <a:r>
                        <a:rPr lang="et-EE" sz="1050" kern="1200">
                          <a:solidFill>
                            <a:schemeClr val="tx1"/>
                          </a:solidFill>
                          <a:effectLst/>
                          <a:latin typeface="+mn-lt"/>
                          <a:ea typeface="Calibri" panose="020F0502020204030204" pitchFamily="34" charset="0"/>
                          <a:cs typeface="Times New Roman" panose="02020603050405020304" pitchFamily="18" charset="0"/>
                        </a:rPr>
                        <a:t> poolt on paranenud.</a:t>
                      </a:r>
                    </a:p>
                    <a:p>
                      <a:pPr marL="171450" indent="-171450">
                        <a:lnSpc>
                          <a:spcPct val="107000"/>
                        </a:lnSpc>
                        <a:spcAft>
                          <a:spcPts val="0"/>
                        </a:spcAft>
                        <a:buFont typeface="Arial" panose="020B0604020202020204" pitchFamily="34" charset="0"/>
                        <a:buChar char="•"/>
                      </a:pPr>
                      <a:r>
                        <a:rPr lang="et-EE" sz="1050" kern="1200">
                          <a:solidFill>
                            <a:schemeClr val="tx1"/>
                          </a:solidFill>
                          <a:effectLst/>
                          <a:latin typeface="+mn-lt"/>
                          <a:ea typeface="Calibri" panose="020F0502020204030204" pitchFamily="34" charset="0"/>
                          <a:cs typeface="Times New Roman" panose="02020603050405020304" pitchFamily="18" charset="0"/>
                        </a:rPr>
                        <a:t>Välja on töötatud jätkusuutlik mudel KOV IT juhtimise toimimiseks ja </a:t>
                      </a:r>
                      <a:r>
                        <a:rPr lang="et-EE" sz="1050" kern="1200" err="1">
                          <a:solidFill>
                            <a:schemeClr val="tx1"/>
                          </a:solidFill>
                          <a:effectLst/>
                          <a:latin typeface="+mn-lt"/>
                          <a:ea typeface="Calibri" panose="020F0502020204030204" pitchFamily="34" charset="0"/>
                          <a:cs typeface="Times New Roman" panose="02020603050405020304" pitchFamily="18" charset="0"/>
                        </a:rPr>
                        <a:t>KOVide</a:t>
                      </a:r>
                      <a:r>
                        <a:rPr lang="et-EE" sz="1050" kern="1200">
                          <a:solidFill>
                            <a:schemeClr val="tx1"/>
                          </a:solidFill>
                          <a:effectLst/>
                          <a:latin typeface="+mn-lt"/>
                          <a:ea typeface="Calibri" panose="020F0502020204030204" pitchFamily="34" charset="0"/>
                          <a:cs typeface="Times New Roman" panose="02020603050405020304" pitchFamily="18" charset="0"/>
                        </a:rPr>
                        <a:t> infosüsteemide haldamiseks. </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4. Mõju </a:t>
                      </a:r>
                    </a:p>
                    <a:p>
                      <a:pPr>
                        <a:lnSpc>
                          <a:spcPct val="107000"/>
                        </a:lnSpc>
                        <a:spcAft>
                          <a:spcPts val="0"/>
                        </a:spcAft>
                      </a:pPr>
                      <a:endParaRPr lang="et-EE" sz="1100" b="1" kern="1200">
                        <a:solidFill>
                          <a:srgbClr val="0000FF"/>
                        </a:solidFill>
                        <a:effectLst/>
                        <a:latin typeface="+mn-lt"/>
                        <a:ea typeface="Times New Roman" panose="02020603050405020304"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Times New Roman" panose="02020603050405020304" pitchFamily="18" charset="0"/>
                          <a:cs typeface="Times New Roman" panose="02020603050405020304" pitchFamily="18" charset="0"/>
                        </a:rPr>
                        <a:t>Riik ja kohalikud omavalitsused on jõudnud digiteemadel ühele tasemele – vähenenud on digilõhe.</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Times New Roman" panose="02020603050405020304" pitchFamily="18" charset="0"/>
                          <a:cs typeface="Times New Roman" panose="02020603050405020304" pitchFamily="18" charset="0"/>
                        </a:rPr>
                        <a:t>KOV teenused ja riigi teenused on kasutaja jaoks ühtses nähtamatus kasutajateekonnas.</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Times New Roman" panose="02020603050405020304" pitchFamily="18" charset="0"/>
                          <a:cs typeface="Times New Roman" panose="02020603050405020304" pitchFamily="18" charset="0"/>
                        </a:rPr>
                        <a:t>Kodanike rahulolu KOV pakutavate teenustega on tõusujoones.</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Times New Roman" panose="02020603050405020304" pitchFamily="18" charset="0"/>
                          <a:cs typeface="Times New Roman" panose="02020603050405020304" pitchFamily="18" charset="0"/>
                        </a:rPr>
                        <a:t>Vähenenud on </a:t>
                      </a:r>
                      <a:r>
                        <a:rPr lang="et-EE" sz="1050" b="0" kern="1200" err="1">
                          <a:solidFill>
                            <a:schemeClr val="tx1"/>
                          </a:solidFill>
                          <a:effectLst/>
                          <a:latin typeface="+mn-lt"/>
                          <a:ea typeface="Times New Roman" panose="02020603050405020304" pitchFamily="18" charset="0"/>
                          <a:cs typeface="Times New Roman" panose="02020603050405020304" pitchFamily="18" charset="0"/>
                        </a:rPr>
                        <a:t>legacy</a:t>
                      </a:r>
                      <a:r>
                        <a:rPr lang="et-EE" sz="1050" b="0" kern="1200">
                          <a:solidFill>
                            <a:schemeClr val="tx1"/>
                          </a:solidFill>
                          <a:effectLst/>
                          <a:latin typeface="+mn-lt"/>
                          <a:ea typeface="Times New Roman" panose="02020603050405020304" pitchFamily="18" charset="0"/>
                          <a:cs typeface="Times New Roman" panose="02020603050405020304" pitchFamily="18" charset="0"/>
                        </a:rPr>
                        <a:t> tarkvara osakaal. </a:t>
                      </a:r>
                    </a:p>
                    <a:p>
                      <a:pPr marL="171450" indent="-171450">
                        <a:lnSpc>
                          <a:spcPct val="107000"/>
                        </a:lnSpc>
                        <a:spcAft>
                          <a:spcPts val="0"/>
                        </a:spcAft>
                        <a:buFont typeface="Arial" panose="020B0604020202020204" pitchFamily="34" charset="0"/>
                        <a:buChar char="•"/>
                      </a:pPr>
                      <a:r>
                        <a:rPr lang="et-EE" sz="1050" b="0" kern="1200" err="1">
                          <a:solidFill>
                            <a:schemeClr val="tx1"/>
                          </a:solidFill>
                          <a:effectLst/>
                          <a:latin typeface="+mn-lt"/>
                          <a:ea typeface="Times New Roman" panose="02020603050405020304" pitchFamily="18" charset="0"/>
                          <a:cs typeface="Times New Roman" panose="02020603050405020304" pitchFamily="18" charset="0"/>
                        </a:rPr>
                        <a:t>KOVide</a:t>
                      </a:r>
                      <a:r>
                        <a:rPr lang="et-EE" sz="1050" b="0" kern="1200">
                          <a:solidFill>
                            <a:schemeClr val="tx1"/>
                          </a:solidFill>
                          <a:effectLst/>
                          <a:latin typeface="+mn-lt"/>
                          <a:ea typeface="Times New Roman" panose="02020603050405020304" pitchFamily="18" charset="0"/>
                          <a:cs typeface="Times New Roman" panose="02020603050405020304" pitchFamily="18" charset="0"/>
                        </a:rPr>
                        <a:t> võimekus </a:t>
                      </a:r>
                      <a:r>
                        <a:rPr lang="et-EE" sz="1050" b="0" kern="1200" err="1">
                          <a:solidFill>
                            <a:schemeClr val="tx1"/>
                          </a:solidFill>
                          <a:effectLst/>
                          <a:latin typeface="+mn-lt"/>
                          <a:ea typeface="Times New Roman" panose="02020603050405020304" pitchFamily="18" charset="0"/>
                          <a:cs typeface="Times New Roman" panose="02020603050405020304" pitchFamily="18" charset="0"/>
                        </a:rPr>
                        <a:t>küberturvalisuse</a:t>
                      </a:r>
                      <a:r>
                        <a:rPr lang="et-EE" sz="1050" b="0" kern="1200">
                          <a:solidFill>
                            <a:schemeClr val="tx1"/>
                          </a:solidFill>
                          <a:effectLst/>
                          <a:latin typeface="+mn-lt"/>
                          <a:ea typeface="Times New Roman" panose="02020603050405020304" pitchFamily="18" charset="0"/>
                          <a:cs typeface="Times New Roman" panose="02020603050405020304" pitchFamily="18" charset="0"/>
                        </a:rPr>
                        <a:t> ohte ette näha on tõusnud. Osatakse vajalikke meetmeid rakendada. </a:t>
                      </a:r>
                    </a:p>
                    <a:p>
                      <a:pPr marL="171450" indent="-171450">
                        <a:lnSpc>
                          <a:spcPct val="107000"/>
                        </a:lnSpc>
                        <a:spcAft>
                          <a:spcPts val="0"/>
                        </a:spcAft>
                        <a:buFont typeface="Arial" panose="020B0604020202020204" pitchFamily="34" charset="0"/>
                        <a:buChar char="•"/>
                      </a:pPr>
                      <a:r>
                        <a:rPr lang="et-EE" sz="1050" b="0" kern="1200" err="1">
                          <a:solidFill>
                            <a:schemeClr val="tx1"/>
                          </a:solidFill>
                          <a:effectLst/>
                          <a:latin typeface="+mn-lt"/>
                          <a:ea typeface="Times New Roman" panose="02020603050405020304" pitchFamily="18" charset="0"/>
                          <a:cs typeface="Times New Roman" panose="02020603050405020304" pitchFamily="18" charset="0"/>
                        </a:rPr>
                        <a:t>KOVide</a:t>
                      </a:r>
                      <a:r>
                        <a:rPr lang="et-EE" sz="1050" b="0" kern="1200">
                          <a:solidFill>
                            <a:schemeClr val="tx1"/>
                          </a:solidFill>
                          <a:effectLst/>
                          <a:latin typeface="+mn-lt"/>
                          <a:ea typeface="Times New Roman" panose="02020603050405020304" pitchFamily="18" charset="0"/>
                          <a:cs typeface="Times New Roman" panose="02020603050405020304" pitchFamily="18" charset="0"/>
                        </a:rPr>
                        <a:t> ja riigi koostöö on parenenud.</a:t>
                      </a:r>
                    </a:p>
                    <a:p>
                      <a:pPr marL="171450" indent="-171450">
                        <a:lnSpc>
                          <a:spcPct val="107000"/>
                        </a:lnSpc>
                        <a:spcAft>
                          <a:spcPts val="0"/>
                        </a:spcAft>
                        <a:buFont typeface="Arial" panose="020B0604020202020204" pitchFamily="34" charset="0"/>
                        <a:buChar char="•"/>
                      </a:pPr>
                      <a:r>
                        <a:rPr lang="et-EE" sz="1050" b="0" kern="1200" err="1">
                          <a:solidFill>
                            <a:schemeClr val="tx1"/>
                          </a:solidFill>
                          <a:effectLst/>
                          <a:latin typeface="+mn-lt"/>
                          <a:ea typeface="Times New Roman" panose="02020603050405020304" pitchFamily="18" charset="0"/>
                          <a:cs typeface="Times New Roman" panose="02020603050405020304" pitchFamily="18" charset="0"/>
                        </a:rPr>
                        <a:t>KOVid</a:t>
                      </a:r>
                      <a:r>
                        <a:rPr lang="et-EE" sz="1050" b="0" kern="1200">
                          <a:solidFill>
                            <a:schemeClr val="tx1"/>
                          </a:solidFill>
                          <a:effectLst/>
                          <a:latin typeface="+mn-lt"/>
                          <a:ea typeface="Times New Roman" panose="02020603050405020304" pitchFamily="18" charset="0"/>
                          <a:cs typeface="Times New Roman" panose="02020603050405020304" pitchFamily="18" charset="0"/>
                        </a:rPr>
                        <a:t> on rakendanud uusi koostöömudeleid avalike teenuste osutamisel. </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1527423">
                <a:tc>
                  <a:txBody>
                    <a:bodyPr/>
                    <a:lstStyle/>
                    <a:p>
                      <a:pPr indent="71755">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5. Peamised ressursid </a:t>
                      </a: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i="0" kern="1200">
                          <a:solidFill>
                            <a:schemeClr val="tx1"/>
                          </a:solidFill>
                          <a:effectLst/>
                          <a:latin typeface="+mn-lt"/>
                          <a:ea typeface="Calibri" panose="020F0502020204030204" pitchFamily="34" charset="0"/>
                          <a:cs typeface="Times New Roman" panose="02020603050405020304" pitchFamily="18" charset="0"/>
                        </a:rPr>
                        <a:t>ELVL IKT tiimi koosseis alates 2024:</a:t>
                      </a:r>
                    </a:p>
                    <a:p>
                      <a:pPr marL="508951" marR="0" lvl="1"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i="0" kern="1200">
                          <a:solidFill>
                            <a:schemeClr val="tx1"/>
                          </a:solidFill>
                          <a:effectLst/>
                          <a:latin typeface="+mn-lt"/>
                          <a:ea typeface="Calibri" panose="020F0502020204030204" pitchFamily="34" charset="0"/>
                          <a:cs typeface="Times New Roman" panose="02020603050405020304" pitchFamily="18" charset="0"/>
                        </a:rPr>
                        <a:t>Tiimi juht/valdkonna koordinaator – digipöörde strateegiline vaade, tegevuskava, läbirääkimised jne</a:t>
                      </a:r>
                    </a:p>
                    <a:p>
                      <a:pPr marL="508951" marR="0" lvl="1"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i="0" kern="1200">
                          <a:solidFill>
                            <a:schemeClr val="tx1"/>
                          </a:solidFill>
                          <a:effectLst/>
                          <a:latin typeface="+mn-lt"/>
                          <a:ea typeface="Calibri" panose="020F0502020204030204" pitchFamily="34" charset="0"/>
                          <a:cs typeface="Times New Roman" panose="02020603050405020304" pitchFamily="18" charset="0"/>
                        </a:rPr>
                        <a:t>Teenuste suuna eest vastutaja</a:t>
                      </a:r>
                    </a:p>
                    <a:p>
                      <a:pPr marL="508951" marR="0" lvl="1"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i="0" kern="1200" err="1">
                          <a:solidFill>
                            <a:schemeClr val="tx1"/>
                          </a:solidFill>
                          <a:effectLst/>
                          <a:latin typeface="+mn-lt"/>
                          <a:ea typeface="Calibri" panose="020F0502020204030204" pitchFamily="34" charset="0"/>
                          <a:cs typeface="Times New Roman" panose="02020603050405020304" pitchFamily="18" charset="0"/>
                        </a:rPr>
                        <a:t>Küberturvalisuse</a:t>
                      </a:r>
                      <a:r>
                        <a:rPr lang="et-EE" sz="1100" i="0" kern="1200">
                          <a:solidFill>
                            <a:schemeClr val="tx1"/>
                          </a:solidFill>
                          <a:effectLst/>
                          <a:latin typeface="+mn-lt"/>
                          <a:ea typeface="Calibri" panose="020F0502020204030204" pitchFamily="34" charset="0"/>
                          <a:cs typeface="Times New Roman" panose="02020603050405020304" pitchFamily="18" charset="0"/>
                        </a:rPr>
                        <a:t> suuna eest vastutaja</a:t>
                      </a:r>
                    </a:p>
                    <a:p>
                      <a:pPr marL="508951" marR="0" lvl="1"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i="0" kern="1200">
                          <a:solidFill>
                            <a:schemeClr val="tx1"/>
                          </a:solidFill>
                          <a:effectLst/>
                          <a:latin typeface="+mn-lt"/>
                          <a:ea typeface="Calibri" panose="020F0502020204030204" pitchFamily="34" charset="0"/>
                          <a:cs typeface="Times New Roman" panose="02020603050405020304" pitchFamily="18" charset="0"/>
                        </a:rPr>
                        <a:t>Andmete suuna eest vastutaja</a:t>
                      </a:r>
                    </a:p>
                    <a:p>
                      <a:pPr marL="508951" marR="0" lvl="1"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i="0" kern="1200">
                          <a:solidFill>
                            <a:schemeClr val="tx1"/>
                          </a:solidFill>
                          <a:effectLst/>
                          <a:latin typeface="+mn-lt"/>
                          <a:ea typeface="Calibri" panose="020F0502020204030204" pitchFamily="34" charset="0"/>
                          <a:cs typeface="Times New Roman" panose="02020603050405020304" pitchFamily="18" charset="0"/>
                        </a:rPr>
                        <a:t>ELVL infosüsteemide tootejuht</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75000" rtl="0" eaLnBrk="1" fontAlgn="t" latinLnBrk="0" hangingPunct="1">
                        <a:lnSpc>
                          <a:spcPct val="100000"/>
                        </a:lnSpc>
                        <a:spcBef>
                          <a:spcPts val="0"/>
                        </a:spcBef>
                        <a:spcAft>
                          <a:spcPts val="0"/>
                        </a:spcAft>
                        <a:buClrTx/>
                        <a:buSzTx/>
                        <a:buFontTx/>
                        <a:buNone/>
                        <a:tabLst/>
                        <a:defRPr/>
                      </a:pPr>
                      <a:r>
                        <a:rPr lang="et-EE" sz="1100" b="1" kern="1200">
                          <a:solidFill>
                            <a:srgbClr val="0000FF"/>
                          </a:solidFill>
                          <a:effectLst/>
                          <a:latin typeface="+mn-lt"/>
                          <a:ea typeface="Calibri" panose="020F0502020204030204" pitchFamily="34" charset="0"/>
                          <a:cs typeface="Times New Roman" panose="02020603050405020304" pitchFamily="18" charset="0"/>
                        </a:rPr>
                        <a:t>6. Tegevused, ajakava, eelarve</a:t>
                      </a:r>
                    </a:p>
                    <a:p>
                      <a:pPr algn="l" fontAlgn="t"/>
                      <a:r>
                        <a:rPr lang="et-EE" sz="1100" b="0" i="0" u="none" strike="noStrike">
                          <a:solidFill>
                            <a:srgbClr val="000000"/>
                          </a:solidFill>
                          <a:effectLst/>
                          <a:latin typeface="Calibri" panose="020F0502020204030204" pitchFamily="34" charset="0"/>
                        </a:rPr>
                        <a:t>18 kuu tegevused:</a:t>
                      </a:r>
                    </a:p>
                    <a:p>
                      <a:pPr marL="228600" indent="-228600" algn="l" fontAlgn="t">
                        <a:buFont typeface="+mj-lt"/>
                        <a:buAutoNum type="arabicPeriod"/>
                      </a:pPr>
                      <a:r>
                        <a:rPr lang="et-EE" sz="1100" b="0" i="0" u="none" strike="noStrike">
                          <a:solidFill>
                            <a:srgbClr val="000000"/>
                          </a:solidFill>
                          <a:effectLst/>
                          <a:latin typeface="Calibri" panose="020F0502020204030204" pitchFamily="34" charset="0"/>
                        </a:rPr>
                        <a:t>KOV avalike teenuste kaardistamise mudel ja ühtne kasutajate rahulolu mõõtmise süsteem</a:t>
                      </a:r>
                    </a:p>
                    <a:p>
                      <a:pPr marL="228600" marR="0" lvl="0" indent="-228600" algn="l" defTabSz="675000" rtl="0" eaLnBrk="1" fontAlgn="t" latinLnBrk="0" hangingPunct="1">
                        <a:lnSpc>
                          <a:spcPct val="100000"/>
                        </a:lnSpc>
                        <a:spcBef>
                          <a:spcPts val="0"/>
                        </a:spcBef>
                        <a:spcAft>
                          <a:spcPts val="0"/>
                        </a:spcAft>
                        <a:buClrTx/>
                        <a:buSzTx/>
                        <a:buFont typeface="+mj-lt"/>
                        <a:buAutoNum type="arabicPeriod"/>
                        <a:tabLst/>
                        <a:defRPr/>
                      </a:pPr>
                      <a:r>
                        <a:rPr lang="et-EE" sz="1100" b="0" i="0" u="none" strike="noStrike">
                          <a:solidFill>
                            <a:srgbClr val="000000"/>
                          </a:solidFill>
                          <a:effectLst/>
                          <a:latin typeface="Calibri" panose="020F0502020204030204" pitchFamily="34" charset="0"/>
                        </a:rPr>
                        <a:t>KOV teenuste omanike arenguprogramm</a:t>
                      </a:r>
                    </a:p>
                    <a:p>
                      <a:pPr marL="228600" marR="0" lvl="0" indent="-228600" algn="l" defTabSz="675000" rtl="0" eaLnBrk="1" fontAlgn="t" latinLnBrk="0" hangingPunct="1">
                        <a:lnSpc>
                          <a:spcPct val="100000"/>
                        </a:lnSpc>
                        <a:spcBef>
                          <a:spcPts val="0"/>
                        </a:spcBef>
                        <a:spcAft>
                          <a:spcPts val="0"/>
                        </a:spcAft>
                        <a:buClrTx/>
                        <a:buSzTx/>
                        <a:buFont typeface="+mj-lt"/>
                        <a:buAutoNum type="arabicPeriod"/>
                        <a:tabLst/>
                        <a:defRPr/>
                      </a:pPr>
                      <a:r>
                        <a:rPr lang="fi-FI" sz="1100" b="0" i="0" u="none" strike="noStrike">
                          <a:solidFill>
                            <a:srgbClr val="000000"/>
                          </a:solidFill>
                          <a:effectLst/>
                          <a:latin typeface="Calibri" panose="020F0502020204030204" pitchFamily="34" charset="0"/>
                        </a:rPr>
                        <a:t>KOV </a:t>
                      </a:r>
                      <a:r>
                        <a:rPr lang="fi-FI" sz="1100" b="0" i="0" u="none" strike="noStrike" err="1">
                          <a:solidFill>
                            <a:srgbClr val="000000"/>
                          </a:solidFill>
                          <a:effectLst/>
                          <a:latin typeface="Calibri" panose="020F0502020204030204" pitchFamily="34" charset="0"/>
                        </a:rPr>
                        <a:t>istungite</a:t>
                      </a:r>
                      <a:r>
                        <a:rPr lang="fi-FI" sz="1100" b="0" i="0" u="none" strike="noStrike">
                          <a:solidFill>
                            <a:srgbClr val="000000"/>
                          </a:solidFill>
                          <a:effectLst/>
                          <a:latin typeface="Calibri" panose="020F0502020204030204" pitchFamily="34" charset="0"/>
                        </a:rPr>
                        <a:t> ja </a:t>
                      </a:r>
                      <a:r>
                        <a:rPr lang="fi-FI" sz="1100" b="0" i="0" u="none" strike="noStrike" err="1">
                          <a:solidFill>
                            <a:srgbClr val="000000"/>
                          </a:solidFill>
                          <a:effectLst/>
                          <a:latin typeface="Calibri" panose="020F0502020204030204" pitchFamily="34" charset="0"/>
                        </a:rPr>
                        <a:t>koosolekute</a:t>
                      </a:r>
                      <a:r>
                        <a:rPr lang="fi-FI" sz="1100" b="0" i="0" u="none" strike="noStrike">
                          <a:solidFill>
                            <a:srgbClr val="000000"/>
                          </a:solidFill>
                          <a:effectLst/>
                          <a:latin typeface="Calibri" panose="020F0502020204030204" pitchFamily="34" charset="0"/>
                        </a:rPr>
                        <a:t> </a:t>
                      </a:r>
                      <a:r>
                        <a:rPr lang="fi-FI" sz="1100" b="0" i="0" u="none" strike="noStrike" err="1">
                          <a:solidFill>
                            <a:srgbClr val="000000"/>
                          </a:solidFill>
                          <a:effectLst/>
                          <a:latin typeface="Calibri" panose="020F0502020204030204" pitchFamily="34" charset="0"/>
                        </a:rPr>
                        <a:t>digilahendus</a:t>
                      </a:r>
                      <a:r>
                        <a:rPr lang="fi-FI" sz="1100" b="0" i="0" u="none" strike="noStrike">
                          <a:solidFill>
                            <a:srgbClr val="000000"/>
                          </a:solidFill>
                          <a:effectLst/>
                          <a:latin typeface="Calibri" panose="020F0502020204030204" pitchFamily="34" charset="0"/>
                        </a:rPr>
                        <a:t> </a:t>
                      </a:r>
                      <a:endParaRPr lang="et-EE" sz="1100" b="0" i="0" u="none" strike="noStrike">
                        <a:solidFill>
                          <a:srgbClr val="000000"/>
                        </a:solidFill>
                        <a:effectLst/>
                        <a:latin typeface="Calibri" panose="020F0502020204030204" pitchFamily="34" charset="0"/>
                      </a:endParaRPr>
                    </a:p>
                    <a:p>
                      <a:pPr marL="228600" marR="0" lvl="0" indent="-228600" algn="l" defTabSz="675000" rtl="0" eaLnBrk="1" fontAlgn="t" latinLnBrk="0" hangingPunct="1">
                        <a:lnSpc>
                          <a:spcPct val="100000"/>
                        </a:lnSpc>
                        <a:spcBef>
                          <a:spcPts val="0"/>
                        </a:spcBef>
                        <a:spcAft>
                          <a:spcPts val="0"/>
                        </a:spcAft>
                        <a:buClrTx/>
                        <a:buSzTx/>
                        <a:buFont typeface="+mj-lt"/>
                        <a:buAutoNum type="arabicPeriod"/>
                        <a:tabLst/>
                        <a:defRPr/>
                      </a:pPr>
                      <a:r>
                        <a:rPr lang="et-EE" sz="1100" b="0" i="0" u="none" strike="noStrike" err="1">
                          <a:solidFill>
                            <a:srgbClr val="000000"/>
                          </a:solidFill>
                          <a:effectLst/>
                          <a:latin typeface="Calibri" panose="020F0502020204030204" pitchFamily="34" charset="0"/>
                        </a:rPr>
                        <a:t>Küberturvalisuse</a:t>
                      </a:r>
                      <a:r>
                        <a:rPr lang="et-EE" sz="1100" b="0" i="0" u="none" strike="noStrike">
                          <a:solidFill>
                            <a:srgbClr val="000000"/>
                          </a:solidFill>
                          <a:effectLst/>
                          <a:latin typeface="Calibri" panose="020F0502020204030204" pitchFamily="34" charset="0"/>
                        </a:rPr>
                        <a:t> tagamise tugi </a:t>
                      </a:r>
                      <a:r>
                        <a:rPr lang="et-EE" sz="1100" b="0" i="0" u="none" strike="noStrike" err="1">
                          <a:solidFill>
                            <a:srgbClr val="000000"/>
                          </a:solidFill>
                          <a:effectLst/>
                          <a:latin typeface="Calibri" panose="020F0502020204030204" pitchFamily="34" charset="0"/>
                        </a:rPr>
                        <a:t>KOVidele</a:t>
                      </a:r>
                      <a:endParaRPr lang="et-EE" sz="1100" b="0" i="0" u="none" strike="noStrike">
                        <a:solidFill>
                          <a:srgbClr val="000000"/>
                        </a:solidFill>
                        <a:effectLst/>
                        <a:latin typeface="Calibri" panose="020F0502020204030204" pitchFamily="34" charset="0"/>
                      </a:endParaRPr>
                    </a:p>
                    <a:p>
                      <a:pPr marL="228600" marR="0" lvl="0" indent="-228600" algn="l" defTabSz="675000" rtl="0" eaLnBrk="1" fontAlgn="t" latinLnBrk="0" hangingPunct="1">
                        <a:lnSpc>
                          <a:spcPct val="100000"/>
                        </a:lnSpc>
                        <a:spcBef>
                          <a:spcPts val="0"/>
                        </a:spcBef>
                        <a:spcAft>
                          <a:spcPts val="0"/>
                        </a:spcAft>
                        <a:buClrTx/>
                        <a:buSzTx/>
                        <a:buFont typeface="+mj-lt"/>
                        <a:buAutoNum type="arabicPeriod"/>
                        <a:tabLst/>
                        <a:defRPr/>
                      </a:pPr>
                      <a:r>
                        <a:rPr lang="et-EE" sz="1100" b="0" i="0" u="none" strike="noStrike">
                          <a:solidFill>
                            <a:srgbClr val="000000"/>
                          </a:solidFill>
                          <a:effectLst/>
                          <a:latin typeface="Calibri" panose="020F0502020204030204" pitchFamily="34" charset="0"/>
                        </a:rPr>
                        <a:t>Avaandmete avaldamise ja andmehalduse tugi </a:t>
                      </a:r>
                      <a:r>
                        <a:rPr lang="et-EE" sz="1100" b="0" i="0" u="none" strike="noStrike" err="1">
                          <a:solidFill>
                            <a:srgbClr val="000000"/>
                          </a:solidFill>
                          <a:effectLst/>
                          <a:latin typeface="Calibri" panose="020F0502020204030204" pitchFamily="34" charset="0"/>
                        </a:rPr>
                        <a:t>KOVidele</a:t>
                      </a:r>
                      <a:endParaRPr lang="et-EE" sz="1100" b="0" i="0" u="none" strike="noStrike">
                        <a:solidFill>
                          <a:srgbClr val="000000"/>
                        </a:solidFill>
                        <a:effectLst/>
                        <a:latin typeface="Calibri" panose="020F0502020204030204" pitchFamily="34" charset="0"/>
                      </a:endParaRPr>
                    </a:p>
                    <a:p>
                      <a:pPr marL="228600" marR="0" lvl="0" indent="-228600" algn="l" defTabSz="675000" rtl="0" eaLnBrk="1" fontAlgn="t" latinLnBrk="0" hangingPunct="1">
                        <a:lnSpc>
                          <a:spcPct val="100000"/>
                        </a:lnSpc>
                        <a:spcBef>
                          <a:spcPts val="0"/>
                        </a:spcBef>
                        <a:spcAft>
                          <a:spcPts val="0"/>
                        </a:spcAft>
                        <a:buClrTx/>
                        <a:buSzTx/>
                        <a:buFont typeface="+mj-lt"/>
                        <a:buAutoNum type="arabicPeriod"/>
                        <a:tabLst/>
                        <a:defRPr/>
                      </a:pPr>
                      <a:r>
                        <a:rPr lang="et-EE" sz="1100" b="0" i="0" u="none" strike="noStrike" err="1">
                          <a:solidFill>
                            <a:srgbClr val="000000"/>
                          </a:solidFill>
                          <a:effectLst/>
                          <a:latin typeface="Calibri" panose="020F0502020204030204" pitchFamily="34" charset="0"/>
                        </a:rPr>
                        <a:t>KOVide</a:t>
                      </a:r>
                      <a:r>
                        <a:rPr lang="et-EE" sz="1100" b="0" i="0" u="none" strike="noStrike">
                          <a:solidFill>
                            <a:srgbClr val="000000"/>
                          </a:solidFill>
                          <a:effectLst/>
                          <a:latin typeface="Calibri" panose="020F0502020204030204" pitchFamily="34" charset="0"/>
                        </a:rPr>
                        <a:t> digivaldkonna kogukonna tugevdamine</a:t>
                      </a:r>
                    </a:p>
                    <a:p>
                      <a:pPr marL="228600" marR="0" lvl="0" indent="-228600" algn="l" defTabSz="675000" rtl="0" eaLnBrk="1" fontAlgn="t" latinLnBrk="0" hangingPunct="1">
                        <a:lnSpc>
                          <a:spcPct val="100000"/>
                        </a:lnSpc>
                        <a:spcBef>
                          <a:spcPts val="0"/>
                        </a:spcBef>
                        <a:spcAft>
                          <a:spcPts val="0"/>
                        </a:spcAft>
                        <a:buClrTx/>
                        <a:buSzTx/>
                        <a:buFont typeface="+mj-lt"/>
                        <a:buAutoNum type="arabicPeriod"/>
                        <a:tabLst/>
                        <a:defRPr/>
                      </a:pPr>
                      <a:r>
                        <a:rPr lang="et-EE" sz="1100" b="0" i="0" u="none" strike="noStrike">
                          <a:solidFill>
                            <a:srgbClr val="000000"/>
                          </a:solidFill>
                          <a:effectLst/>
                          <a:latin typeface="Calibri" panose="020F0502020204030204" pitchFamily="34" charset="0"/>
                        </a:rPr>
                        <a:t>ELVL IKT Kompetentsikeskuse baasrahastus</a:t>
                      </a:r>
                    </a:p>
                    <a:p>
                      <a:pPr algn="l" fontAlgn="t"/>
                      <a:endParaRPr lang="et-EE" sz="1100" b="0"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7. Digipöörde eeltingimused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a:solidFill>
                            <a:schemeClr val="tx1"/>
                          </a:solidFill>
                          <a:effectLst/>
                          <a:latin typeface="+mn-lt"/>
                          <a:ea typeface="Calibri" panose="020F0502020204030204" pitchFamily="34" charset="0"/>
                          <a:cs typeface="Times New Roman" panose="02020603050405020304" pitchFamily="18" charset="0"/>
                        </a:rPr>
                        <a:t>Arendusalgatuste puhul on arvestatud kõikide eeltingimustega, vt slaidid nr 30-34</a:t>
                      </a:r>
                      <a:endParaRPr lang="en-GB" sz="1100" b="0" kern="1200" baseline="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158149">
                <a:tc>
                  <a:txBody>
                    <a:bodyPr/>
                    <a:lstStyle/>
                    <a:p>
                      <a:pPr marL="107315" indent="-90170">
                        <a:lnSpc>
                          <a:spcPct val="107000"/>
                        </a:lnSpc>
                        <a:spcAft>
                          <a:spcPts val="0"/>
                        </a:spcAft>
                      </a:pPr>
                      <a:r>
                        <a:rPr lang="et-EE" sz="1100" b="1">
                          <a:solidFill>
                            <a:srgbClr val="0000FF"/>
                          </a:solidFill>
                          <a:effectLst/>
                          <a:latin typeface="+mn-lt"/>
                          <a:ea typeface="Calibri" panose="020F0502020204030204" pitchFamily="34" charset="0"/>
                          <a:cs typeface="Times New Roman" panose="02020603050405020304" pitchFamily="18" charset="0"/>
                        </a:rPr>
                        <a:t>8. Digipöörde kasutajate grupid/huvigrupid</a:t>
                      </a: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Kasusaajad - KOV ametnikud ja töötajad (mõtteviisi muutus)</a:t>
                      </a: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Teenuste kasutajad – KOV elanikud ja ettevõtjad</a:t>
                      </a:r>
                      <a:endParaRPr lang="et-EE" sz="1100" i="1">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i="0">
                          <a:effectLst/>
                          <a:latin typeface="+mn-lt"/>
                          <a:ea typeface="Calibri" panose="020F0502020204030204" pitchFamily="34" charset="0"/>
                          <a:cs typeface="Times New Roman" panose="02020603050405020304" pitchFamily="18" charset="0"/>
                        </a:rPr>
                        <a:t>Lõppkasutajad on kaasatud tegevuste ettevalmistusse ja elluviimisesse (nt KOV istungite lahenduse kasutajate grupid on KOV ametnikud, volikogu liikmed ja KOV elanikud). </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75000" rtl="0" eaLnBrk="1" fontAlgn="t" latinLnBrk="0" hangingPunct="1">
                        <a:lnSpc>
                          <a:spcPct val="100000"/>
                        </a:lnSpc>
                        <a:spcBef>
                          <a:spcPts val="0"/>
                        </a:spcBef>
                        <a:spcAft>
                          <a:spcPts val="0"/>
                        </a:spcAft>
                        <a:buClrTx/>
                        <a:buSzTx/>
                        <a:buFontTx/>
                        <a:buNone/>
                        <a:tabLst/>
                        <a:defRPr/>
                      </a:pPr>
                      <a:r>
                        <a:rPr lang="et-EE" sz="1100" b="1" kern="1200">
                          <a:solidFill>
                            <a:srgbClr val="0000FF"/>
                          </a:solidFill>
                          <a:effectLst/>
                          <a:latin typeface="+mn-lt"/>
                          <a:ea typeface="Calibri" panose="020F0502020204030204" pitchFamily="34" charset="0"/>
                          <a:cs typeface="Times New Roman" panose="02020603050405020304" pitchFamily="18" charset="0"/>
                        </a:rPr>
                        <a:t>9. Projekti innovaatilisus</a:t>
                      </a:r>
                      <a:endParaRPr lang="en-GB" sz="1100" b="0" kern="1200">
                        <a:solidFill>
                          <a:srgbClr val="0000FF"/>
                        </a:solidFill>
                        <a:effectLst/>
                        <a:latin typeface="+mn-lt"/>
                        <a:ea typeface="Calibri" panose="020F0502020204030204" pitchFamily="34" charset="0"/>
                        <a:cs typeface="Times New Roman" panose="02020603050405020304" pitchFamily="18" charset="0"/>
                      </a:endParaRPr>
                    </a:p>
                    <a:p>
                      <a:pPr algn="l" fontAlgn="t"/>
                      <a:endParaRPr lang="et-EE" sz="1100" b="0"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panose="020F0502020204030204" pitchFamily="34" charset="0"/>
                          <a:cs typeface="Times New Roman" panose="02020603050405020304" pitchFamily="18" charset="0"/>
                        </a:rPr>
                        <a:t>10. Jätkusuutlikkus </a:t>
                      </a:r>
                      <a:endParaRPr lang="et-EE" sz="1100" b="1" u="sng" strike="sngStrike" kern="1200" baseline="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t-EE" sz="1100" b="0" u="none" strike="noStrike" kern="1200" baseline="0" dirty="0">
                          <a:solidFill>
                            <a:schemeClr val="tx1"/>
                          </a:solidFill>
                          <a:effectLst/>
                          <a:latin typeface="+mn-lt"/>
                          <a:ea typeface="Calibri" panose="020F0502020204030204" pitchFamily="34" charset="0"/>
                          <a:cs typeface="Times New Roman" panose="02020603050405020304" pitchFamily="18" charset="0"/>
                        </a:rPr>
                        <a:t>Infosüsteemide arendusega seotud jätkusuutlikkuse kulu peavad tagama kohalikud omavalitsused.</a:t>
                      </a:r>
                    </a:p>
                    <a:p>
                      <a:pPr>
                        <a:lnSpc>
                          <a:spcPct val="107000"/>
                        </a:lnSpc>
                        <a:spcAft>
                          <a:spcPts val="0"/>
                        </a:spcAft>
                      </a:pPr>
                      <a:r>
                        <a:rPr lang="et-EE" sz="1100" b="0" u="none" strike="noStrike" kern="1200" baseline="0" dirty="0">
                          <a:solidFill>
                            <a:schemeClr val="tx1"/>
                          </a:solidFill>
                          <a:effectLst/>
                          <a:latin typeface="+mn-lt"/>
                          <a:ea typeface="Calibri" panose="020F0502020204030204" pitchFamily="34" charset="0"/>
                          <a:cs typeface="Times New Roman" panose="02020603050405020304" pitchFamily="18" charset="0"/>
                        </a:rPr>
                        <a:t>Teiste tegevuste jätkamist saab osaliselt katta ELVL olemasolev personal. </a:t>
                      </a:r>
                      <a:endParaRPr lang="et-EE" sz="1100" b="0" u="none" strike="noStrike" kern="1200" dirty="0">
                        <a:solidFill>
                          <a:srgbClr val="0000FF"/>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1723575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8E2-634E-E1D8-3207-2116AC707217}"/>
              </a:ext>
            </a:extLst>
          </p:cNvPr>
          <p:cNvSpPr>
            <a:spLocks noGrp="1"/>
          </p:cNvSpPr>
          <p:nvPr>
            <p:ph type="title"/>
          </p:nvPr>
        </p:nvSpPr>
        <p:spPr>
          <a:xfrm>
            <a:off x="836018" y="175954"/>
            <a:ext cx="10488217" cy="868052"/>
          </a:xfrm>
        </p:spPr>
        <p:txBody>
          <a:bodyPr>
            <a:normAutofit/>
          </a:bodyPr>
          <a:lstStyle/>
          <a:p>
            <a:pPr algn="ctr"/>
            <a:r>
              <a:rPr lang="et-EE" sz="3600" b="1">
                <a:solidFill>
                  <a:schemeClr val="accent5">
                    <a:lumMod val="50000"/>
                  </a:schemeClr>
                </a:solidFill>
              </a:rPr>
              <a:t>KOV digipöörde väärtuspakkumine</a:t>
            </a:r>
            <a:endParaRPr lang="en-US" sz="3600" b="1">
              <a:solidFill>
                <a:schemeClr val="accent5">
                  <a:lumMod val="50000"/>
                </a:schemeClr>
              </a:solidFill>
            </a:endParaRPr>
          </a:p>
        </p:txBody>
      </p:sp>
      <p:graphicFrame>
        <p:nvGraphicFramePr>
          <p:cNvPr id="4" name="Diagram 3">
            <a:extLst>
              <a:ext uri="{FF2B5EF4-FFF2-40B4-BE49-F238E27FC236}">
                <a16:creationId xmlns:a16="http://schemas.microsoft.com/office/drawing/2014/main" id="{32A41E69-0C1F-2A66-7D8D-7F3F9DEB3EFD}"/>
              </a:ext>
            </a:extLst>
          </p:cNvPr>
          <p:cNvGraphicFramePr/>
          <p:nvPr>
            <p:extLst>
              <p:ext uri="{D42A27DB-BD31-4B8C-83A1-F6EECF244321}">
                <p14:modId xmlns:p14="http://schemas.microsoft.com/office/powerpoint/2010/main" val="303018394"/>
              </p:ext>
            </p:extLst>
          </p:nvPr>
        </p:nvGraphicFramePr>
        <p:xfrm>
          <a:off x="1261826" y="1332037"/>
          <a:ext cx="9636598" cy="514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42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B9AF78A-FE25-42B4-BD3C-161A73AB9D54}"/>
              </a:ext>
            </a:extLst>
          </p:cNvPr>
          <p:cNvSpPr>
            <a:spLocks noGrp="1"/>
          </p:cNvSpPr>
          <p:nvPr>
            <p:ph type="title"/>
          </p:nvPr>
        </p:nvSpPr>
        <p:spPr>
          <a:xfrm>
            <a:off x="652252" y="108093"/>
            <a:ext cx="11147627" cy="617798"/>
          </a:xfrm>
        </p:spPr>
        <p:txBody>
          <a:bodyPr>
            <a:noAutofit/>
          </a:bodyPr>
          <a:lstStyle/>
          <a:p>
            <a:pPr algn="ctr"/>
            <a:r>
              <a:rPr lang="et-EE" sz="3200" b="1">
                <a:solidFill>
                  <a:schemeClr val="accent5">
                    <a:lumMod val="50000"/>
                  </a:schemeClr>
                </a:solidFill>
              </a:rPr>
              <a:t>Riigiasutuste ja omavalitsuste teenused ühes aknas</a:t>
            </a:r>
          </a:p>
        </p:txBody>
      </p:sp>
      <p:pic>
        <p:nvPicPr>
          <p:cNvPr id="4" name="Pilt 3">
            <a:extLst>
              <a:ext uri="{FF2B5EF4-FFF2-40B4-BE49-F238E27FC236}">
                <a16:creationId xmlns:a16="http://schemas.microsoft.com/office/drawing/2014/main" id="{C0B1D632-D7F4-DD7B-A097-EC5081E06875}"/>
              </a:ext>
            </a:extLst>
          </p:cNvPr>
          <p:cNvPicPr>
            <a:picLocks noChangeAspect="1"/>
          </p:cNvPicPr>
          <p:nvPr/>
        </p:nvPicPr>
        <p:blipFill>
          <a:blip r:embed="rId3"/>
          <a:stretch>
            <a:fillRect/>
          </a:stretch>
        </p:blipFill>
        <p:spPr>
          <a:xfrm>
            <a:off x="652252" y="923905"/>
            <a:ext cx="10855746" cy="5808540"/>
          </a:xfrm>
          <a:prstGeom prst="rect">
            <a:avLst/>
          </a:prstGeom>
        </p:spPr>
      </p:pic>
    </p:spTree>
    <p:extLst>
      <p:ext uri="{BB962C8B-B14F-4D97-AF65-F5344CB8AC3E}">
        <p14:creationId xmlns:p14="http://schemas.microsoft.com/office/powerpoint/2010/main" val="183742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8E2-634E-E1D8-3207-2116AC707217}"/>
              </a:ext>
            </a:extLst>
          </p:cNvPr>
          <p:cNvSpPr>
            <a:spLocks noGrp="1"/>
          </p:cNvSpPr>
          <p:nvPr>
            <p:ph type="title"/>
          </p:nvPr>
        </p:nvSpPr>
        <p:spPr>
          <a:xfrm>
            <a:off x="836018" y="364198"/>
            <a:ext cx="10488217" cy="1111855"/>
          </a:xfrm>
        </p:spPr>
        <p:txBody>
          <a:bodyPr/>
          <a:lstStyle/>
          <a:p>
            <a:r>
              <a:rPr lang="et-EE" b="1">
                <a:solidFill>
                  <a:schemeClr val="accent5">
                    <a:lumMod val="50000"/>
                  </a:schemeClr>
                </a:solidFill>
              </a:rPr>
              <a:t>KOV digipöörde saavutused 2023-2024 Q1 </a:t>
            </a:r>
            <a:endParaRPr lang="en-US" b="1">
              <a:solidFill>
                <a:schemeClr val="accent5">
                  <a:lumMod val="50000"/>
                </a:schemeClr>
              </a:solidFill>
            </a:endParaRPr>
          </a:p>
        </p:txBody>
      </p:sp>
      <p:sp>
        <p:nvSpPr>
          <p:cNvPr id="3" name="Content Placeholder 2">
            <a:extLst>
              <a:ext uri="{FF2B5EF4-FFF2-40B4-BE49-F238E27FC236}">
                <a16:creationId xmlns:a16="http://schemas.microsoft.com/office/drawing/2014/main" id="{85514209-DB2B-EB81-5DBB-177712370604}"/>
              </a:ext>
            </a:extLst>
          </p:cNvPr>
          <p:cNvSpPr>
            <a:spLocks noGrp="1"/>
          </p:cNvSpPr>
          <p:nvPr>
            <p:ph idx="1"/>
          </p:nvPr>
        </p:nvSpPr>
        <p:spPr>
          <a:xfrm>
            <a:off x="836018" y="1692077"/>
            <a:ext cx="10488217" cy="4469158"/>
          </a:xfrm>
        </p:spPr>
        <p:txBody>
          <a:bodyPr>
            <a:normAutofit/>
          </a:bodyPr>
          <a:lstStyle/>
          <a:p>
            <a:r>
              <a:rPr lang="et-EE" sz="2400"/>
              <a:t>ELVL struktuurimuudatused - IKT ametikohad ümberkorraldatud</a:t>
            </a:r>
          </a:p>
          <a:p>
            <a:r>
              <a:rPr lang="et-EE" sz="2400"/>
              <a:t>Käivitunud KOV avalike teenuste kaardistamine pilootrühmaga</a:t>
            </a:r>
          </a:p>
          <a:p>
            <a:r>
              <a:rPr lang="et-EE" sz="2400"/>
              <a:t>Koostöö KOV personalivõrgustikuga (veebiküsitlus, digiteemade seminar, osalemine juhtrühmas)</a:t>
            </a:r>
          </a:p>
          <a:p>
            <a:r>
              <a:rPr lang="et-EE" sz="2400"/>
              <a:t>KOV teenuste omanike arenguprogrammi hankedokumentatsiooni ettevalmistus</a:t>
            </a:r>
          </a:p>
          <a:p>
            <a:r>
              <a:rPr lang="et-EE" sz="2400"/>
              <a:t>Uuendatud VOLIS2 analüüs rahvahääletuste funktsionaalsuse arendamiseks </a:t>
            </a:r>
          </a:p>
          <a:p>
            <a:r>
              <a:rPr lang="et-EE" sz="2400"/>
              <a:t>Käivitunud E-ITS mentorite võrgustik</a:t>
            </a:r>
          </a:p>
          <a:p>
            <a:r>
              <a:rPr lang="et-EE" sz="2400"/>
              <a:t>Andmete suuna projektijuhi ametikoht täidetud</a:t>
            </a:r>
          </a:p>
          <a:p>
            <a:r>
              <a:rPr lang="et-EE" sz="2400"/>
              <a:t>Lähedase surma sündmusteenuse infoteenuse avalikustamine</a:t>
            </a:r>
          </a:p>
          <a:p>
            <a:pPr marL="0" indent="0">
              <a:buNone/>
            </a:pPr>
            <a:endParaRPr lang="et-EE" sz="2400"/>
          </a:p>
          <a:p>
            <a:endParaRPr lang="et-EE" sz="2400"/>
          </a:p>
          <a:p>
            <a:pPr marL="337499" lvl="1" indent="0">
              <a:buNone/>
            </a:pPr>
            <a:endParaRPr lang="et-EE" sz="2400"/>
          </a:p>
        </p:txBody>
      </p:sp>
    </p:spTree>
    <p:extLst>
      <p:ext uri="{BB962C8B-B14F-4D97-AF65-F5344CB8AC3E}">
        <p14:creationId xmlns:p14="http://schemas.microsoft.com/office/powerpoint/2010/main" val="296376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60250" cy="6840537"/>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57209" cy="6840537"/>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6610" y="1406608"/>
            <a:ext cx="6840538" cy="4027321"/>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6611" y="1416720"/>
            <a:ext cx="6840537" cy="402732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5851" y="3579066"/>
            <a:ext cx="2495608" cy="402732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0430" y="967248"/>
            <a:ext cx="3890199" cy="416831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6619" y="1396495"/>
            <a:ext cx="6840540" cy="4027320"/>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C1D82-69DF-AB28-D5F2-417601DCB93B}"/>
              </a:ext>
            </a:extLst>
          </p:cNvPr>
          <p:cNvSpPr>
            <a:spLocks noGrp="1"/>
          </p:cNvSpPr>
          <p:nvPr>
            <p:ph type="title"/>
          </p:nvPr>
        </p:nvSpPr>
        <p:spPr>
          <a:xfrm>
            <a:off x="465506" y="585360"/>
            <a:ext cx="3193029" cy="3378872"/>
          </a:xfrm>
        </p:spPr>
        <p:txBody>
          <a:bodyPr anchor="b">
            <a:normAutofit/>
          </a:bodyPr>
          <a:lstStyle/>
          <a:p>
            <a:pPr algn="ctr"/>
            <a:r>
              <a:rPr lang="et-EE" sz="3100" b="1">
                <a:solidFill>
                  <a:srgbClr val="FFFFFF"/>
                </a:solidFill>
              </a:rPr>
              <a:t>ELVL IKT kompetentsikeskus tagasivaade</a:t>
            </a:r>
            <a:endParaRPr lang="en-US" sz="3100">
              <a:solidFill>
                <a:srgbClr val="FFFFFF"/>
              </a:solidFill>
            </a:endParaRPr>
          </a:p>
        </p:txBody>
      </p:sp>
      <p:sp>
        <p:nvSpPr>
          <p:cNvPr id="6" name="Content Placeholder 2">
            <a:extLst>
              <a:ext uri="{FF2B5EF4-FFF2-40B4-BE49-F238E27FC236}">
                <a16:creationId xmlns:a16="http://schemas.microsoft.com/office/drawing/2014/main" id="{1312489F-152A-0B26-76CA-0482FE2581EC}"/>
              </a:ext>
            </a:extLst>
          </p:cNvPr>
          <p:cNvSpPr txBox="1">
            <a:spLocks/>
          </p:cNvSpPr>
          <p:nvPr/>
        </p:nvSpPr>
        <p:spPr>
          <a:xfrm>
            <a:off x="4492817" y="395934"/>
            <a:ext cx="7201927" cy="6120680"/>
          </a:xfrm>
          <a:prstGeom prst="rect">
            <a:avLst/>
          </a:prstGeom>
        </p:spPr>
        <p:txBody>
          <a:bodyPr vert="horz" lIns="91440" tIns="45720" rIns="91440" bIns="45720" rtlCol="0" anchor="ctr">
            <a:normAutofit/>
          </a:bodyPr>
          <a:lstStyle>
            <a:lvl1pPr marL="168751" indent="-168751" algn="l" defTabSz="675000"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250" indent="-168751" algn="l" defTabSz="675000"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753" indent="-168751" algn="l" defTabSz="675000" rtl="0" eaLnBrk="1" latinLnBrk="0" hangingPunct="1">
              <a:lnSpc>
                <a:spcPct val="90000"/>
              </a:lnSpc>
              <a:spcBef>
                <a:spcPts val="369"/>
              </a:spcBef>
              <a:buFont typeface="Arial" panose="020B0604020202020204" pitchFamily="34" charset="0"/>
              <a:buChar char="•"/>
              <a:defRPr sz="1476" kern="1200">
                <a:solidFill>
                  <a:schemeClr val="tx1"/>
                </a:solidFill>
                <a:latin typeface="+mn-lt"/>
                <a:ea typeface="+mn-ea"/>
                <a:cs typeface="+mn-cs"/>
              </a:defRPr>
            </a:lvl3pPr>
            <a:lvl4pPr marL="1181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3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254"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8755"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a:lstStyle>
          <a:p>
            <a:pPr marL="0" indent="0">
              <a:buFont typeface="Arial" panose="020B0604020202020204" pitchFamily="34" charset="0"/>
              <a:buNone/>
            </a:pPr>
            <a:endParaRPr lang="et-EE" sz="2000"/>
          </a:p>
          <a:p>
            <a:pPr marL="0" indent="0" algn="ctr">
              <a:buFont typeface="Arial" panose="020B0604020202020204" pitchFamily="34" charset="0"/>
              <a:buNone/>
            </a:pPr>
            <a:r>
              <a:rPr lang="et-EE" sz="3200" b="1">
                <a:solidFill>
                  <a:schemeClr val="accent1">
                    <a:lumMod val="50000"/>
                  </a:schemeClr>
                </a:solidFill>
              </a:rPr>
              <a:t>ELVL IKT kompetentsikeskus</a:t>
            </a:r>
          </a:p>
          <a:p>
            <a:pPr marL="0" indent="0">
              <a:buFont typeface="Arial" panose="020B0604020202020204" pitchFamily="34" charset="0"/>
              <a:buNone/>
            </a:pPr>
            <a:endParaRPr lang="et-EE" sz="2400"/>
          </a:p>
          <a:p>
            <a:pPr lvl="1">
              <a:lnSpc>
                <a:spcPct val="100000"/>
              </a:lnSpc>
            </a:pPr>
            <a:r>
              <a:rPr lang="et-EE" sz="2400"/>
              <a:t>ELVL on </a:t>
            </a:r>
            <a:r>
              <a:rPr lang="et-EE" sz="2400" b="1"/>
              <a:t>omavalitsuste huve esindav MTÜ</a:t>
            </a:r>
          </a:p>
          <a:p>
            <a:pPr lvl="1">
              <a:lnSpc>
                <a:spcPct val="100000"/>
              </a:lnSpc>
            </a:pPr>
            <a:r>
              <a:rPr lang="et-EE" sz="2400"/>
              <a:t>Liikmeteks on kõik 79 </a:t>
            </a:r>
            <a:r>
              <a:rPr lang="et-EE" sz="2400" err="1"/>
              <a:t>KOVi</a:t>
            </a:r>
            <a:endParaRPr lang="et-EE" sz="2400"/>
          </a:p>
          <a:p>
            <a:pPr lvl="1">
              <a:lnSpc>
                <a:spcPct val="100000"/>
              </a:lnSpc>
            </a:pPr>
            <a:r>
              <a:rPr lang="et-EE" sz="2400"/>
              <a:t>IKT kompetentsikeskus on tegutsenud </a:t>
            </a:r>
            <a:r>
              <a:rPr lang="et-EE" sz="2400" err="1"/>
              <a:t>al</a:t>
            </a:r>
            <a:r>
              <a:rPr lang="et-EE" sz="2400"/>
              <a:t> 2018. a  Rahandusministeeriumi finantseerimise toel</a:t>
            </a:r>
          </a:p>
          <a:p>
            <a:pPr lvl="1">
              <a:lnSpc>
                <a:spcPct val="100000"/>
              </a:lnSpc>
            </a:pPr>
            <a:r>
              <a:rPr lang="et-EE" sz="2400"/>
              <a:t>Eesmärk: toetada kohalike omavalitsuste info- ja kommunikatsioonitehnoloogia arengut</a:t>
            </a:r>
          </a:p>
          <a:p>
            <a:pPr lvl="1">
              <a:lnSpc>
                <a:spcPct val="100000"/>
              </a:lnSpc>
            </a:pPr>
            <a:r>
              <a:rPr lang="et-EE" sz="2400"/>
              <a:t>Hetkel koosneb tiim </a:t>
            </a:r>
            <a:r>
              <a:rPr lang="et-EE" sz="2400" b="1"/>
              <a:t>4,5 töökohast</a:t>
            </a:r>
          </a:p>
          <a:p>
            <a:pPr lvl="1">
              <a:lnSpc>
                <a:spcPct val="100000"/>
              </a:lnSpc>
            </a:pPr>
            <a:r>
              <a:rPr lang="et-EE" sz="2400" b="1" err="1"/>
              <a:t>ELVLile</a:t>
            </a:r>
            <a:r>
              <a:rPr lang="et-EE" sz="2400" b="1"/>
              <a:t> kuulub 3 infosüsteemi</a:t>
            </a:r>
            <a:r>
              <a:rPr lang="et-EE" sz="2400"/>
              <a:t>:</a:t>
            </a:r>
          </a:p>
          <a:p>
            <a:pPr lvl="2"/>
            <a:r>
              <a:rPr lang="et-EE" sz="2000"/>
              <a:t>Omavalitsuste portaal – KOV veebilehed</a:t>
            </a:r>
          </a:p>
          <a:p>
            <a:pPr lvl="2"/>
            <a:r>
              <a:rPr lang="et-EE" sz="2000"/>
              <a:t>Anna Teada</a:t>
            </a:r>
          </a:p>
          <a:p>
            <a:pPr lvl="2"/>
            <a:r>
              <a:rPr lang="et-EE" sz="2000"/>
              <a:t>VOLIS - volikogu istungid ja rahvahääletused</a:t>
            </a:r>
          </a:p>
          <a:p>
            <a:endParaRPr lang="et-EE" sz="2000"/>
          </a:p>
          <a:p>
            <a:pPr marL="0" indent="0">
              <a:buFont typeface="Arial" panose="020B0604020202020204" pitchFamily="34" charset="0"/>
              <a:buNone/>
            </a:pPr>
            <a:endParaRPr lang="en-US" sz="2000"/>
          </a:p>
        </p:txBody>
      </p:sp>
    </p:spTree>
    <p:extLst>
      <p:ext uri="{BB962C8B-B14F-4D97-AF65-F5344CB8AC3E}">
        <p14:creationId xmlns:p14="http://schemas.microsoft.com/office/powerpoint/2010/main" val="624172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7168057-CF43-44E5-ADAB-98F3BEF759EB}"/>
              </a:ext>
            </a:extLst>
          </p:cNvPr>
          <p:cNvSpPr>
            <a:spLocks noGrp="1"/>
          </p:cNvSpPr>
          <p:nvPr>
            <p:ph type="title"/>
          </p:nvPr>
        </p:nvSpPr>
        <p:spPr>
          <a:xfrm>
            <a:off x="679525" y="4932437"/>
            <a:ext cx="10488217" cy="1322188"/>
          </a:xfrm>
        </p:spPr>
        <p:txBody>
          <a:bodyPr>
            <a:normAutofit/>
          </a:bodyPr>
          <a:lstStyle/>
          <a:p>
            <a:pPr algn="ctr"/>
            <a:r>
              <a:rPr lang="et-EE" sz="4000" b="1">
                <a:solidFill>
                  <a:schemeClr val="accent5">
                    <a:lumMod val="50000"/>
                  </a:schemeClr>
                </a:solidFill>
              </a:rPr>
              <a:t>KOV digipöörde lühiajaline vaade (kuni 2025 lõpuni)</a:t>
            </a:r>
          </a:p>
        </p:txBody>
      </p:sp>
      <p:pic>
        <p:nvPicPr>
          <p:cNvPr id="4" name="Picture 4">
            <a:extLst>
              <a:ext uri="{FF2B5EF4-FFF2-40B4-BE49-F238E27FC236}">
                <a16:creationId xmlns:a16="http://schemas.microsoft.com/office/drawing/2014/main" id="{A5D17298-61E9-4C8B-8884-A6BF0ACED72D}"/>
              </a:ext>
            </a:extLst>
          </p:cNvPr>
          <p:cNvPicPr>
            <a:picLocks noChangeAspect="1"/>
          </p:cNvPicPr>
          <p:nvPr/>
        </p:nvPicPr>
        <p:blipFill>
          <a:blip r:embed="rId3"/>
          <a:stretch>
            <a:fillRect/>
          </a:stretch>
        </p:blipFill>
        <p:spPr>
          <a:xfrm>
            <a:off x="0" y="0"/>
            <a:ext cx="12160250" cy="4619176"/>
          </a:xfrm>
          <a:prstGeom prst="rect">
            <a:avLst/>
          </a:prstGeom>
        </p:spPr>
      </p:pic>
    </p:spTree>
    <p:extLst>
      <p:ext uri="{BB962C8B-B14F-4D97-AF65-F5344CB8AC3E}">
        <p14:creationId xmlns:p14="http://schemas.microsoft.com/office/powerpoint/2010/main" val="58409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1B0569F-6B2B-C34E-AF50-C68704A63C40}"/>
              </a:ext>
            </a:extLst>
          </p:cNvPr>
          <p:cNvSpPr>
            <a:spLocks noGrp="1"/>
          </p:cNvSpPr>
          <p:nvPr>
            <p:ph type="title"/>
          </p:nvPr>
        </p:nvSpPr>
        <p:spPr>
          <a:xfrm>
            <a:off x="836018" y="162358"/>
            <a:ext cx="10488217" cy="953656"/>
          </a:xfrm>
        </p:spPr>
        <p:txBody>
          <a:bodyPr>
            <a:normAutofit/>
          </a:bodyPr>
          <a:lstStyle/>
          <a:p>
            <a:r>
              <a:rPr lang="et-EE" sz="3200" b="1">
                <a:solidFill>
                  <a:schemeClr val="accent1">
                    <a:lumMod val="50000"/>
                  </a:schemeClr>
                </a:solidFill>
              </a:rPr>
              <a:t>DIGIPÖÖRDE ALGATUSTE JA EELARVE ÜLEVAADE (kuni 2025)</a:t>
            </a:r>
          </a:p>
        </p:txBody>
      </p:sp>
      <p:graphicFrame>
        <p:nvGraphicFramePr>
          <p:cNvPr id="4" name="Table 6">
            <a:extLst>
              <a:ext uri="{FF2B5EF4-FFF2-40B4-BE49-F238E27FC236}">
                <a16:creationId xmlns:a16="http://schemas.microsoft.com/office/drawing/2014/main" id="{583A25DE-1422-64D9-E30B-6715E6D3572F}"/>
              </a:ext>
            </a:extLst>
          </p:cNvPr>
          <p:cNvGraphicFramePr>
            <a:graphicFrameLocks noGrp="1"/>
          </p:cNvGraphicFramePr>
          <p:nvPr>
            <p:ph idx="1"/>
            <p:extLst>
              <p:ext uri="{D42A27DB-BD31-4B8C-83A1-F6EECF244321}">
                <p14:modId xmlns:p14="http://schemas.microsoft.com/office/powerpoint/2010/main" val="87772460"/>
              </p:ext>
            </p:extLst>
          </p:nvPr>
        </p:nvGraphicFramePr>
        <p:xfrm>
          <a:off x="895549" y="1620069"/>
          <a:ext cx="9708603" cy="4536504"/>
        </p:xfrm>
        <a:graphic>
          <a:graphicData uri="http://schemas.openxmlformats.org/drawingml/2006/table">
            <a:tbl>
              <a:tblPr firstRow="1">
                <a:tableStyleId>{BDBED569-4797-4DF1-A0F4-6AAB3CD982D8}</a:tableStyleId>
              </a:tblPr>
              <a:tblGrid>
                <a:gridCol w="2867844">
                  <a:extLst>
                    <a:ext uri="{9D8B030D-6E8A-4147-A177-3AD203B41FA5}">
                      <a16:colId xmlns:a16="http://schemas.microsoft.com/office/drawing/2014/main" val="984148547"/>
                    </a:ext>
                  </a:extLst>
                </a:gridCol>
                <a:gridCol w="4638014">
                  <a:extLst>
                    <a:ext uri="{9D8B030D-6E8A-4147-A177-3AD203B41FA5}">
                      <a16:colId xmlns:a16="http://schemas.microsoft.com/office/drawing/2014/main" val="3259233441"/>
                    </a:ext>
                  </a:extLst>
                </a:gridCol>
                <a:gridCol w="2202745">
                  <a:extLst>
                    <a:ext uri="{9D8B030D-6E8A-4147-A177-3AD203B41FA5}">
                      <a16:colId xmlns:a16="http://schemas.microsoft.com/office/drawing/2014/main" val="2867707319"/>
                    </a:ext>
                  </a:extLst>
                </a:gridCol>
              </a:tblGrid>
              <a:tr h="648072">
                <a:tc>
                  <a:txBody>
                    <a:bodyPr/>
                    <a:lstStyle/>
                    <a:p>
                      <a:pPr algn="l"/>
                      <a:r>
                        <a:rPr lang="et-EE" sz="2000"/>
                        <a:t>SFOS tunnus</a:t>
                      </a:r>
                    </a:p>
                  </a:txBody>
                  <a:tcPr anchor="ctr"/>
                </a:tc>
                <a:tc>
                  <a:txBody>
                    <a:bodyPr/>
                    <a:lstStyle/>
                    <a:p>
                      <a:pPr marL="0" marR="0" lvl="0" indent="0" algn="l" defTabSz="675000" rtl="0" eaLnBrk="1" fontAlgn="auto" latinLnBrk="0" hangingPunct="1">
                        <a:lnSpc>
                          <a:spcPct val="100000"/>
                        </a:lnSpc>
                        <a:spcBef>
                          <a:spcPts val="0"/>
                        </a:spcBef>
                        <a:spcAft>
                          <a:spcPts val="0"/>
                        </a:spcAft>
                        <a:buClrTx/>
                        <a:buSzTx/>
                        <a:buFontTx/>
                        <a:buNone/>
                        <a:tabLst/>
                        <a:defRPr/>
                      </a:pPr>
                      <a:r>
                        <a:rPr lang="et-EE" sz="2000"/>
                        <a:t>Tegevused</a:t>
                      </a:r>
                    </a:p>
                  </a:txBody>
                  <a:tcPr anchor="ctr"/>
                </a:tc>
                <a:tc>
                  <a:txBody>
                    <a:bodyPr/>
                    <a:lstStyle/>
                    <a:p>
                      <a:pPr marL="0" marR="0" lvl="0" indent="0" algn="l" defTabSz="675000" rtl="0" eaLnBrk="1" fontAlgn="auto" latinLnBrk="0" hangingPunct="1">
                        <a:lnSpc>
                          <a:spcPct val="100000"/>
                        </a:lnSpc>
                        <a:spcBef>
                          <a:spcPts val="0"/>
                        </a:spcBef>
                        <a:spcAft>
                          <a:spcPts val="0"/>
                        </a:spcAft>
                        <a:buClrTx/>
                        <a:buSzTx/>
                        <a:buFontTx/>
                        <a:buNone/>
                        <a:tabLst/>
                        <a:defRPr/>
                      </a:pPr>
                      <a:r>
                        <a:rPr lang="et-EE" sz="2000"/>
                        <a:t>Eelarve</a:t>
                      </a:r>
                    </a:p>
                  </a:txBody>
                  <a:tcPr anchor="ctr"/>
                </a:tc>
                <a:extLst>
                  <a:ext uri="{0D108BD9-81ED-4DB2-BD59-A6C34878D82A}">
                    <a16:rowId xmlns:a16="http://schemas.microsoft.com/office/drawing/2014/main" val="2631939148"/>
                  </a:ext>
                </a:extLst>
              </a:tr>
              <a:tr h="720080">
                <a:tc>
                  <a:txBody>
                    <a:bodyPr/>
                    <a:lstStyle/>
                    <a:p>
                      <a:pPr algn="l"/>
                      <a:r>
                        <a:rPr lang="et-EE" sz="1600"/>
                        <a:t>1. Infotehnoloogiliste lahenduste väljatöötamine ja arendamine</a:t>
                      </a:r>
                    </a:p>
                  </a:txBody>
                  <a:tcPr anchor="ctr"/>
                </a:tc>
                <a:tc>
                  <a:txBody>
                    <a:bodyPr/>
                    <a:lstStyle/>
                    <a:p>
                      <a:pPr marL="285750" marR="0" lvl="0" indent="-285750" algn="l" defTabSz="675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a:t>KOV </a:t>
                      </a:r>
                      <a:r>
                        <a:rPr lang="et-EE" sz="1600"/>
                        <a:t>rahvahääletuste </a:t>
                      </a:r>
                      <a:r>
                        <a:rPr lang="fi-FI" sz="1600" err="1"/>
                        <a:t>digilahendus</a:t>
                      </a:r>
                      <a:r>
                        <a:rPr lang="fi-FI" sz="1600"/>
                        <a:t> </a:t>
                      </a:r>
                      <a:endParaRPr lang="et-EE" sz="1600"/>
                    </a:p>
                    <a:p>
                      <a:pPr marL="285750" marR="0" lvl="0" indent="-285750" algn="l" defTabSz="675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600"/>
                        <a:t>KOV teenuste keskse platvormi eelanalüüs</a:t>
                      </a:r>
                    </a:p>
                  </a:txBody>
                  <a:tcPr/>
                </a:tc>
                <a:tc>
                  <a:txBody>
                    <a:bodyPr/>
                    <a:lstStyle/>
                    <a:p>
                      <a:pPr marL="0" marR="0" lvl="0" indent="0" algn="r" defTabSz="675000" rtl="0" eaLnBrk="1" fontAlgn="auto" latinLnBrk="0" hangingPunct="1">
                        <a:lnSpc>
                          <a:spcPct val="100000"/>
                        </a:lnSpc>
                        <a:spcBef>
                          <a:spcPts val="0"/>
                        </a:spcBef>
                        <a:spcAft>
                          <a:spcPts val="0"/>
                        </a:spcAft>
                        <a:buClrTx/>
                        <a:buSzTx/>
                        <a:buFontTx/>
                        <a:buNone/>
                        <a:tabLst/>
                        <a:defRPr/>
                      </a:pPr>
                      <a:r>
                        <a:rPr lang="et-EE" sz="1600"/>
                        <a:t>334 136</a:t>
                      </a:r>
                    </a:p>
                    <a:p>
                      <a:pPr marL="0" marR="0" lvl="0" indent="0" algn="r" defTabSz="675000" rtl="0" eaLnBrk="1" fontAlgn="auto" latinLnBrk="0" hangingPunct="1">
                        <a:lnSpc>
                          <a:spcPct val="100000"/>
                        </a:lnSpc>
                        <a:spcBef>
                          <a:spcPts val="0"/>
                        </a:spcBef>
                        <a:spcAft>
                          <a:spcPts val="0"/>
                        </a:spcAft>
                        <a:buClrTx/>
                        <a:buSzTx/>
                        <a:buFontTx/>
                        <a:buNone/>
                        <a:tabLst/>
                        <a:defRPr/>
                      </a:pPr>
                      <a:r>
                        <a:rPr lang="et-EE" sz="1600"/>
                        <a:t>112 850</a:t>
                      </a:r>
                    </a:p>
                  </a:txBody>
                  <a:tcPr/>
                </a:tc>
                <a:extLst>
                  <a:ext uri="{0D108BD9-81ED-4DB2-BD59-A6C34878D82A}">
                    <a16:rowId xmlns:a16="http://schemas.microsoft.com/office/drawing/2014/main" val="1683664278"/>
                  </a:ext>
                </a:extLst>
              </a:tr>
              <a:tr h="864096">
                <a:tc>
                  <a:txBody>
                    <a:bodyPr/>
                    <a:lstStyle/>
                    <a:p>
                      <a:pPr algn="l"/>
                      <a:r>
                        <a:rPr lang="fi-FI" sz="1600"/>
                        <a:t>2. </a:t>
                      </a:r>
                      <a:r>
                        <a:rPr lang="fi-FI" sz="1600" err="1"/>
                        <a:t>küberruumi</a:t>
                      </a:r>
                      <a:r>
                        <a:rPr lang="fi-FI" sz="1600"/>
                        <a:t> </a:t>
                      </a:r>
                      <a:r>
                        <a:rPr lang="fi-FI" sz="1600" err="1"/>
                        <a:t>hoidmine</a:t>
                      </a:r>
                      <a:r>
                        <a:rPr lang="fi-FI" sz="1600"/>
                        <a:t>, </a:t>
                      </a:r>
                      <a:r>
                        <a:rPr lang="fi-FI" sz="1600" err="1"/>
                        <a:t>arendamine</a:t>
                      </a:r>
                      <a:r>
                        <a:rPr lang="fi-FI" sz="1600"/>
                        <a:t> ja </a:t>
                      </a:r>
                      <a:r>
                        <a:rPr lang="fi-FI" sz="1600" err="1"/>
                        <a:t>juurutamine</a:t>
                      </a:r>
                      <a:r>
                        <a:rPr lang="fi-FI" sz="1600"/>
                        <a:t> </a:t>
                      </a:r>
                      <a:r>
                        <a:rPr lang="fi-FI" sz="1600" err="1"/>
                        <a:t>usaldusväärse</a:t>
                      </a:r>
                      <a:r>
                        <a:rPr lang="fi-FI" sz="1600"/>
                        <a:t> ja </a:t>
                      </a:r>
                      <a:r>
                        <a:rPr lang="fi-FI" sz="1600" err="1"/>
                        <a:t>turvalisena</a:t>
                      </a:r>
                      <a:endParaRPr lang="et-EE" sz="1600"/>
                    </a:p>
                  </a:txBody>
                  <a:tcPr anchor="ctr"/>
                </a:tc>
                <a:tc>
                  <a:txBody>
                    <a:bodyPr/>
                    <a:lstStyle/>
                    <a:p>
                      <a:pPr marL="285750" indent="-285750" algn="l">
                        <a:buFont typeface="Arial" panose="020B0604020202020204" pitchFamily="34" charset="0"/>
                        <a:buChar char="•"/>
                      </a:pPr>
                      <a:r>
                        <a:rPr lang="et-EE" sz="1600" err="1"/>
                        <a:t>Küberturvalisuse</a:t>
                      </a:r>
                      <a:r>
                        <a:rPr lang="et-EE" sz="1600"/>
                        <a:t> tagamise tugi </a:t>
                      </a:r>
                      <a:r>
                        <a:rPr lang="et-EE" sz="1600" err="1"/>
                        <a:t>KOVidele</a:t>
                      </a:r>
                      <a:endParaRPr lang="et-EE" sz="1600"/>
                    </a:p>
                  </a:txBody>
                  <a:tcPr/>
                </a:tc>
                <a:tc>
                  <a:txBody>
                    <a:bodyPr/>
                    <a:lstStyle/>
                    <a:p>
                      <a:pPr algn="r"/>
                      <a:r>
                        <a:rPr lang="et-EE" sz="1600"/>
                        <a:t>166 976</a:t>
                      </a:r>
                    </a:p>
                  </a:txBody>
                  <a:tcPr/>
                </a:tc>
                <a:extLst>
                  <a:ext uri="{0D108BD9-81ED-4DB2-BD59-A6C34878D82A}">
                    <a16:rowId xmlns:a16="http://schemas.microsoft.com/office/drawing/2014/main" val="4135398764"/>
                  </a:ext>
                </a:extLst>
              </a:tr>
              <a:tr h="720080">
                <a:tc>
                  <a:txBody>
                    <a:bodyPr/>
                    <a:lstStyle/>
                    <a:p>
                      <a:pPr algn="l"/>
                      <a:r>
                        <a:rPr lang="et-EE" sz="1600"/>
                        <a:t>3. teadlikkuse tõstmine</a:t>
                      </a:r>
                    </a:p>
                  </a:txBody>
                  <a:tcPr anchor="ctr"/>
                </a:tc>
                <a:tc>
                  <a:txBody>
                    <a:bodyPr/>
                    <a:lstStyle/>
                    <a:p>
                      <a:pPr marL="285750" indent="-285750" algn="l">
                        <a:buFont typeface="Arial" panose="020B0604020202020204" pitchFamily="34" charset="0"/>
                        <a:buChar char="•"/>
                      </a:pPr>
                      <a:r>
                        <a:rPr lang="et-EE" sz="1600"/>
                        <a:t>KOV teenuste omanike arenguprogramm</a:t>
                      </a:r>
                    </a:p>
                    <a:p>
                      <a:pPr marL="285750" indent="-285750" algn="l">
                        <a:buFont typeface="Arial" panose="020B0604020202020204" pitchFamily="34" charset="0"/>
                        <a:buChar char="•"/>
                      </a:pPr>
                      <a:r>
                        <a:rPr lang="et-EE" sz="1600"/>
                        <a:t>KOV digivaldkonna kogukonna tugevdamine</a:t>
                      </a:r>
                    </a:p>
                  </a:txBody>
                  <a:tcPr/>
                </a:tc>
                <a:tc>
                  <a:txBody>
                    <a:bodyPr/>
                    <a:lstStyle/>
                    <a:p>
                      <a:pPr algn="r"/>
                      <a:r>
                        <a:rPr lang="et-EE" sz="1600"/>
                        <a:t>100 000</a:t>
                      </a:r>
                    </a:p>
                    <a:p>
                      <a:pPr algn="r"/>
                      <a:r>
                        <a:rPr lang="et-EE" sz="1600"/>
                        <a:t>24 000</a:t>
                      </a:r>
                    </a:p>
                  </a:txBody>
                  <a:tcPr/>
                </a:tc>
                <a:extLst>
                  <a:ext uri="{0D108BD9-81ED-4DB2-BD59-A6C34878D82A}">
                    <a16:rowId xmlns:a16="http://schemas.microsoft.com/office/drawing/2014/main" val="2237117358"/>
                  </a:ext>
                </a:extLst>
              </a:tr>
              <a:tr h="792088">
                <a:tc>
                  <a:txBody>
                    <a:bodyPr/>
                    <a:lstStyle/>
                    <a:p>
                      <a:pPr algn="l"/>
                      <a:r>
                        <a:rPr lang="nn-NO" sz="1600"/>
                        <a:t>4. muu digipöördega seotud otsene kulu</a:t>
                      </a:r>
                      <a:endParaRPr lang="et-EE" sz="1600"/>
                    </a:p>
                  </a:txBody>
                  <a:tcPr anchor="ctr"/>
                </a:tc>
                <a:tc>
                  <a:txBody>
                    <a:bodyPr/>
                    <a:lstStyle/>
                    <a:p>
                      <a:pPr marL="285750" indent="-285750" algn="l">
                        <a:buFont typeface="Arial" panose="020B0604020202020204" pitchFamily="34" charset="0"/>
                        <a:buChar char="•"/>
                      </a:pPr>
                      <a:r>
                        <a:rPr lang="et-EE" sz="1600"/>
                        <a:t>KOV avalike teenuste kaardistamine ja ühtne kasutajate rahulolu mõõtmise süsteem</a:t>
                      </a:r>
                    </a:p>
                    <a:p>
                      <a:pPr marL="285750" indent="-285750" algn="l">
                        <a:buFont typeface="Arial" panose="020B0604020202020204" pitchFamily="34" charset="0"/>
                        <a:buChar char="•"/>
                      </a:pPr>
                      <a:r>
                        <a:rPr lang="et-EE" sz="1600"/>
                        <a:t>Avaandmete avaldamise, andmehalduse ja TI tugi </a:t>
                      </a:r>
                      <a:r>
                        <a:rPr lang="et-EE" sz="1600" err="1"/>
                        <a:t>KOVidele</a:t>
                      </a:r>
                      <a:endParaRPr lang="et-EE" sz="1600"/>
                    </a:p>
                  </a:txBody>
                  <a:tcPr/>
                </a:tc>
                <a:tc>
                  <a:txBody>
                    <a:bodyPr/>
                    <a:lstStyle/>
                    <a:p>
                      <a:pPr algn="r"/>
                      <a:r>
                        <a:rPr lang="et-EE" sz="1600"/>
                        <a:t>172 809</a:t>
                      </a:r>
                    </a:p>
                    <a:p>
                      <a:pPr algn="r"/>
                      <a:endParaRPr lang="et-EE" sz="1600"/>
                    </a:p>
                    <a:p>
                      <a:pPr algn="r"/>
                      <a:r>
                        <a:rPr lang="et-EE" sz="1600"/>
                        <a:t>121 633</a:t>
                      </a:r>
                    </a:p>
                    <a:p>
                      <a:pPr algn="r"/>
                      <a:endParaRPr lang="et-EE" sz="1600"/>
                    </a:p>
                  </a:txBody>
                  <a:tcPr/>
                </a:tc>
                <a:extLst>
                  <a:ext uri="{0D108BD9-81ED-4DB2-BD59-A6C34878D82A}">
                    <a16:rowId xmlns:a16="http://schemas.microsoft.com/office/drawing/2014/main" val="1114834411"/>
                  </a:ext>
                </a:extLst>
              </a:tr>
              <a:tr h="414496">
                <a:tc>
                  <a:txBody>
                    <a:bodyPr/>
                    <a:lstStyle/>
                    <a:p>
                      <a:pPr algn="l"/>
                      <a:endParaRPr lang="et-EE" sz="1600"/>
                    </a:p>
                  </a:txBody>
                  <a:tcPr anchor="ctr"/>
                </a:tc>
                <a:tc>
                  <a:txBody>
                    <a:bodyPr/>
                    <a:lstStyle/>
                    <a:p>
                      <a:pPr marL="0" indent="0" algn="l">
                        <a:buFont typeface="Arial" panose="020B0604020202020204" pitchFamily="34" charset="0"/>
                        <a:buNone/>
                      </a:pPr>
                      <a:r>
                        <a:rPr lang="et-EE" sz="1600" b="1"/>
                        <a:t>      KOKKU</a:t>
                      </a:r>
                    </a:p>
                  </a:txBody>
                  <a:tcPr/>
                </a:tc>
                <a:tc>
                  <a:txBody>
                    <a:bodyPr/>
                    <a:lstStyle/>
                    <a:p>
                      <a:pPr algn="r"/>
                      <a:r>
                        <a:rPr lang="et-EE" sz="1600" b="1"/>
                        <a:t>1 032 404</a:t>
                      </a:r>
                    </a:p>
                  </a:txBody>
                  <a:tcPr/>
                </a:tc>
                <a:extLst>
                  <a:ext uri="{0D108BD9-81ED-4DB2-BD59-A6C34878D82A}">
                    <a16:rowId xmlns:a16="http://schemas.microsoft.com/office/drawing/2014/main" val="945335608"/>
                  </a:ext>
                </a:extLst>
              </a:tr>
            </a:tbl>
          </a:graphicData>
        </a:graphic>
      </p:graphicFrame>
    </p:spTree>
    <p:extLst>
      <p:ext uri="{BB962C8B-B14F-4D97-AF65-F5344CB8AC3E}">
        <p14:creationId xmlns:p14="http://schemas.microsoft.com/office/powerpoint/2010/main" val="2651832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54" y="-108124"/>
            <a:ext cx="11304576" cy="625023"/>
          </a:xfrm>
        </p:spPr>
        <p:txBody>
          <a:bodyPr>
            <a:noAutofit/>
          </a:bodyPr>
          <a:lstStyle/>
          <a:p>
            <a:r>
              <a:rPr lang="et-EE" sz="1772" b="1">
                <a:latin typeface="Aino" panose="02000603040504020204" pitchFamily="50" charset="-70"/>
              </a:rPr>
              <a:t>1. </a:t>
            </a:r>
            <a:r>
              <a:rPr lang="fi-FI" sz="1772" b="1">
                <a:latin typeface="Aino" panose="02000603040504020204" pitchFamily="50" charset="-70"/>
              </a:rPr>
              <a:t>KOV </a:t>
            </a:r>
            <a:r>
              <a:rPr lang="fi-FI" sz="1772" b="1" err="1">
                <a:latin typeface="Aino" panose="02000603040504020204" pitchFamily="50" charset="-70"/>
              </a:rPr>
              <a:t>avalike</a:t>
            </a:r>
            <a:r>
              <a:rPr lang="fi-FI" sz="1772" b="1">
                <a:latin typeface="Aino" panose="02000603040504020204" pitchFamily="50" charset="-70"/>
              </a:rPr>
              <a:t> </a:t>
            </a:r>
            <a:r>
              <a:rPr lang="fi-FI" sz="1772" b="1" err="1">
                <a:latin typeface="Aino" panose="02000603040504020204" pitchFamily="50" charset="-70"/>
              </a:rPr>
              <a:t>teenuste</a:t>
            </a:r>
            <a:r>
              <a:rPr lang="fi-FI" sz="1772" b="1">
                <a:latin typeface="Aino" panose="02000603040504020204" pitchFamily="50" charset="-70"/>
              </a:rPr>
              <a:t> </a:t>
            </a:r>
            <a:r>
              <a:rPr lang="fi-FI" sz="1772" b="1" err="1">
                <a:latin typeface="Aino" panose="02000603040504020204" pitchFamily="50" charset="-70"/>
              </a:rPr>
              <a:t>kaardistamise</a:t>
            </a:r>
            <a:r>
              <a:rPr lang="fi-FI" sz="1772" b="1">
                <a:latin typeface="Aino" panose="02000603040504020204" pitchFamily="50" charset="-70"/>
              </a:rPr>
              <a:t> </a:t>
            </a:r>
            <a:r>
              <a:rPr lang="fi-FI" sz="1772" b="1" err="1">
                <a:latin typeface="Aino" panose="02000603040504020204" pitchFamily="50" charset="-70"/>
              </a:rPr>
              <a:t>mudel</a:t>
            </a:r>
            <a:r>
              <a:rPr lang="fi-FI" sz="1772" b="1">
                <a:latin typeface="Aino" panose="02000603040504020204" pitchFamily="50" charset="-70"/>
              </a:rPr>
              <a:t> ja </a:t>
            </a:r>
            <a:r>
              <a:rPr lang="fi-FI" sz="1772" b="1" err="1">
                <a:latin typeface="Aino" panose="02000603040504020204" pitchFamily="50" charset="-70"/>
              </a:rPr>
              <a:t>ühtne</a:t>
            </a:r>
            <a:r>
              <a:rPr lang="fi-FI" sz="1772" b="1">
                <a:latin typeface="Aino" panose="02000603040504020204" pitchFamily="50" charset="-70"/>
              </a:rPr>
              <a:t> </a:t>
            </a:r>
            <a:r>
              <a:rPr lang="fi-FI" sz="1772" b="1" err="1">
                <a:latin typeface="Aino" panose="02000603040504020204" pitchFamily="50" charset="-70"/>
              </a:rPr>
              <a:t>kasutajate</a:t>
            </a:r>
            <a:r>
              <a:rPr lang="fi-FI" sz="1772" b="1">
                <a:latin typeface="Aino" panose="02000603040504020204" pitchFamily="50" charset="-70"/>
              </a:rPr>
              <a:t> </a:t>
            </a:r>
            <a:r>
              <a:rPr lang="fi-FI" sz="1772" b="1" err="1">
                <a:latin typeface="Aino" panose="02000603040504020204" pitchFamily="50" charset="-70"/>
              </a:rPr>
              <a:t>rahulolu</a:t>
            </a:r>
            <a:r>
              <a:rPr lang="fi-FI" sz="1772" b="1">
                <a:latin typeface="Aino" panose="02000603040504020204" pitchFamily="50" charset="-70"/>
              </a:rPr>
              <a:t> </a:t>
            </a:r>
            <a:r>
              <a:rPr lang="fi-FI" sz="1772" b="1" err="1">
                <a:latin typeface="Aino" panose="02000603040504020204" pitchFamily="50" charset="-70"/>
              </a:rPr>
              <a:t>mõõtmise</a:t>
            </a:r>
            <a:r>
              <a:rPr lang="fi-FI" sz="1772" b="1">
                <a:latin typeface="Aino" panose="02000603040504020204" pitchFamily="50" charset="-70"/>
              </a:rPr>
              <a:t> </a:t>
            </a:r>
            <a:r>
              <a:rPr lang="fi-FI" sz="1772" b="1" err="1">
                <a:latin typeface="Aino" panose="02000603040504020204" pitchFamily="50" charset="-70"/>
              </a:rPr>
              <a:t>süsteem</a:t>
            </a:r>
            <a:endParaRPr lang="en-US" sz="1772" b="1">
              <a:solidFill>
                <a:srgbClr val="FF0000"/>
              </a:solidFill>
              <a:latin typeface="Aino" panose="02000603040504020204" pitchFamily="50" charset="-70"/>
            </a:endParaRPr>
          </a:p>
        </p:txBody>
      </p:sp>
      <p:graphicFrame>
        <p:nvGraphicFramePr>
          <p:cNvPr id="11" name="Sisu kohatäide 10"/>
          <p:cNvGraphicFramePr>
            <a:graphicFrameLocks noGrp="1"/>
          </p:cNvGraphicFramePr>
          <p:nvPr>
            <p:ph idx="1"/>
            <p:extLst>
              <p:ext uri="{D42A27DB-BD31-4B8C-83A1-F6EECF244321}">
                <p14:modId xmlns:p14="http://schemas.microsoft.com/office/powerpoint/2010/main" val="3590390502"/>
              </p:ext>
            </p:extLst>
          </p:nvPr>
        </p:nvGraphicFramePr>
        <p:xfrm>
          <a:off x="0" y="516900"/>
          <a:ext cx="12159542" cy="6344380"/>
        </p:xfrm>
        <a:graphic>
          <a:graphicData uri="http://schemas.openxmlformats.org/drawingml/2006/table">
            <a:tbl>
              <a:tblPr firstRow="1" firstCol="1" bandRow="1"/>
              <a:tblGrid>
                <a:gridCol w="4428758">
                  <a:extLst>
                    <a:ext uri="{9D8B030D-6E8A-4147-A177-3AD203B41FA5}">
                      <a16:colId xmlns:a16="http://schemas.microsoft.com/office/drawing/2014/main" val="1078582206"/>
                    </a:ext>
                  </a:extLst>
                </a:gridCol>
                <a:gridCol w="3760667">
                  <a:extLst>
                    <a:ext uri="{9D8B030D-6E8A-4147-A177-3AD203B41FA5}">
                      <a16:colId xmlns:a16="http://schemas.microsoft.com/office/drawing/2014/main" val="540222432"/>
                    </a:ext>
                  </a:extLst>
                </a:gridCol>
                <a:gridCol w="3970117">
                  <a:extLst>
                    <a:ext uri="{9D8B030D-6E8A-4147-A177-3AD203B41FA5}">
                      <a16:colId xmlns:a16="http://schemas.microsoft.com/office/drawing/2014/main" val="89925652"/>
                    </a:ext>
                  </a:extLst>
                </a:gridCol>
              </a:tblGrid>
              <a:tr h="286964">
                <a:tc gridSpan="3">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ELVL/ KOV avalike teenuste kaardistamise mudel ja ühtne kasutajate rahulolu mõõtmise süsteem</a:t>
                      </a:r>
                      <a:endParaRPr lang="en-GB" sz="1100" b="1" kern="1200">
                        <a:solidFill>
                          <a:srgbClr val="00B050"/>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026409">
                <a:tc gridSpan="2">
                  <a:txBody>
                    <a:bodyPr/>
                    <a:lstStyle/>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a:solidFill>
                            <a:srgbClr val="0000FF"/>
                          </a:solidFill>
                          <a:effectLst/>
                          <a:latin typeface="+mn-lt"/>
                          <a:ea typeface="Calibri" panose="020F0502020204030204" pitchFamily="34" charset="0"/>
                          <a:cs typeface="Times New Roman" panose="02020603050405020304" pitchFamily="18" charset="0"/>
                        </a:rPr>
                        <a:t>1. </a:t>
                      </a:r>
                      <a:r>
                        <a:rPr lang="et-EE" sz="1100" b="1" kern="1200">
                          <a:solidFill>
                            <a:srgbClr val="0000FF"/>
                          </a:solidFill>
                          <a:effectLst/>
                          <a:latin typeface="+mn-lt"/>
                          <a:ea typeface="Calibri" panose="020F0502020204030204" pitchFamily="34" charset="0"/>
                          <a:cs typeface="Times New Roman" panose="02020603050405020304" pitchFamily="18" charset="0"/>
                        </a:rPr>
                        <a:t>Probleem </a:t>
                      </a:r>
                      <a:r>
                        <a:rPr lang="et-EE" sz="1100" b="0" i="0" u="none" strike="noStrike" noProof="0" err="1">
                          <a:effectLst/>
                          <a:latin typeface="+mn-lt"/>
                        </a:rPr>
                        <a:t>KOVidel</a:t>
                      </a:r>
                      <a:r>
                        <a:rPr lang="et-EE" sz="1100" b="0" i="0" u="none" strike="noStrike" noProof="0">
                          <a:effectLst/>
                          <a:latin typeface="+mn-lt"/>
                        </a:rPr>
                        <a:t> puudub enamasti ülevaade pakutavatest teenustest ja nende osutamise mahtudest. Ametnike ega lõppkasutajate rahulolu teenustega reeglina ei mõõdeta. </a:t>
                      </a: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a:solidFill>
                            <a:srgbClr val="0000FF"/>
                          </a:solidFill>
                          <a:effectLst/>
                          <a:latin typeface="+mn-lt"/>
                          <a:ea typeface="Calibri" panose="020F0502020204030204" pitchFamily="34" charset="0"/>
                          <a:cs typeface="Times New Roman" panose="02020603050405020304" pitchFamily="18" charset="0"/>
                        </a:rPr>
                        <a:t>1.1 RES IKT/Arendusprojekti eesmärk</a:t>
                      </a:r>
                      <a:r>
                        <a:rPr lang="et-EE" sz="1100">
                          <a:solidFill>
                            <a:srgbClr val="0000FF"/>
                          </a:solidFill>
                          <a:effectLst/>
                          <a:latin typeface="+mn-lt"/>
                          <a:ea typeface="Calibri" panose="020F0502020204030204" pitchFamily="34" charset="0"/>
                          <a:cs typeface="Times New Roman" panose="02020603050405020304" pitchFamily="18" charset="0"/>
                        </a:rPr>
                        <a:t>  </a:t>
                      </a:r>
                      <a:r>
                        <a:rPr lang="et-EE" sz="1100"/>
                        <a:t>KOV avalike teenuste kaardistamise mudeli ja kasutajate rahulolu mõõtmise süsteemi väljatöötamine. </a:t>
                      </a:r>
                      <a:endParaRPr lang="et-EE" sz="1100">
                        <a:solidFill>
                          <a:srgbClr val="0000FF"/>
                        </a:solidFill>
                        <a:effectLst/>
                        <a:latin typeface="+mn-lt"/>
                        <a:ea typeface="Calibri" panose="020F0502020204030204" pitchFamily="34" charset="0"/>
                        <a:cs typeface="Times New Roman" panose="02020603050405020304" pitchFamily="18" charset="0"/>
                      </a:endParaRP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baseline="0">
                          <a:solidFill>
                            <a:srgbClr val="0000FF"/>
                          </a:solidFill>
                          <a:effectLst/>
                          <a:latin typeface="+mn-lt"/>
                          <a:ea typeface="Calibri" panose="020F0502020204030204" pitchFamily="34" charset="0"/>
                          <a:cs typeface="Times New Roman" panose="02020603050405020304" pitchFamily="18" charset="0"/>
                        </a:rPr>
                        <a:t>1.2 </a:t>
                      </a:r>
                      <a:r>
                        <a:rPr lang="et-EE" sz="1100" b="1" kern="1200" baseline="0" err="1">
                          <a:solidFill>
                            <a:srgbClr val="0000FF"/>
                          </a:solidFill>
                          <a:effectLst/>
                          <a:latin typeface="+mn-lt"/>
                          <a:ea typeface="Calibri" panose="020F0502020204030204" pitchFamily="34" charset="0"/>
                          <a:cs typeface="Times New Roman" panose="02020603050405020304" pitchFamily="18" charset="0"/>
                        </a:rPr>
                        <a:t>RESi</a:t>
                      </a:r>
                      <a:r>
                        <a:rPr lang="et-EE" sz="1100" b="1" kern="1200" baseline="0">
                          <a:solidFill>
                            <a:srgbClr val="0000FF"/>
                          </a:solidFill>
                          <a:effectLst/>
                          <a:latin typeface="+mn-lt"/>
                          <a:ea typeface="Calibri" panose="020F0502020204030204" pitchFamily="34" charset="0"/>
                          <a:cs typeface="Times New Roman" panose="02020603050405020304" pitchFamily="18" charset="0"/>
                        </a:rPr>
                        <a:t> lisataotlusega seos</a:t>
                      </a:r>
                      <a:endParaRPr lang="et-EE" sz="1100" b="1" kern="1200">
                        <a:solidFill>
                          <a:srgbClr val="0000FF"/>
                        </a:solidFill>
                        <a:effectLst/>
                        <a:latin typeface="+mn-lt"/>
                        <a:ea typeface="Calibri" panose="020F0502020204030204" pitchFamily="34" charset="0"/>
                        <a:cs typeface="Times New Roman" panose="02020603050405020304" pitchFamily="18" charset="0"/>
                      </a:endParaRP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baseline="0">
                          <a:solidFill>
                            <a:srgbClr val="0000FF"/>
                          </a:solidFill>
                          <a:effectLst/>
                          <a:latin typeface="+mn-lt"/>
                          <a:ea typeface="Calibri" panose="020F0502020204030204" pitchFamily="34" charset="0"/>
                          <a:cs typeface="Times New Roman" panose="02020603050405020304" pitchFamily="18" charset="0"/>
                        </a:rPr>
                        <a:t>1.3 Mitterahastamise tagajärg</a:t>
                      </a:r>
                      <a:r>
                        <a:rPr lang="et-EE" sz="1100" b="0" kern="1200" baseline="0">
                          <a:solidFill>
                            <a:schemeClr val="tx1"/>
                          </a:solidFill>
                          <a:effectLst/>
                          <a:latin typeface="+mn-lt"/>
                          <a:ea typeface="Calibri" panose="020F0502020204030204" pitchFamily="34" charset="0"/>
                          <a:cs typeface="Times New Roman" panose="02020603050405020304" pitchFamily="18" charset="0"/>
                        </a:rPr>
                        <a:t>: Digimuutused </a:t>
                      </a:r>
                      <a:r>
                        <a:rPr lang="et-EE" sz="1100" b="0" kern="1200" baseline="0" err="1">
                          <a:solidFill>
                            <a:schemeClr val="tx1"/>
                          </a:solidFill>
                          <a:effectLst/>
                          <a:latin typeface="+mn-lt"/>
                          <a:ea typeface="Calibri" panose="020F0502020204030204" pitchFamily="34" charset="0"/>
                          <a:cs typeface="Times New Roman" panose="02020603050405020304" pitchFamily="18" charset="0"/>
                        </a:rPr>
                        <a:t>KOVides</a:t>
                      </a:r>
                      <a:r>
                        <a:rPr lang="et-EE" sz="1100" b="0" kern="1200" baseline="0">
                          <a:solidFill>
                            <a:schemeClr val="tx1"/>
                          </a:solidFill>
                          <a:effectLst/>
                          <a:latin typeface="+mn-lt"/>
                          <a:ea typeface="Calibri" panose="020F0502020204030204" pitchFamily="34" charset="0"/>
                          <a:cs typeface="Times New Roman" panose="02020603050405020304" pitchFamily="18" charset="0"/>
                        </a:rPr>
                        <a:t> toimuvad väga aeglaselt, lõhe KOV ja riigi e-teenuste vahel suureneb.</a:t>
                      </a:r>
                      <a:endParaRPr lang="et-EE" sz="1100" kern="1200" baseline="0" noProof="0">
                        <a:solidFill>
                          <a:schemeClr val="tx1"/>
                        </a:solidFill>
                        <a:effectLst/>
                        <a:latin typeface="+mn-lt"/>
                        <a:ea typeface="+mn-ea"/>
                        <a:cs typeface="Times New Roman"/>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a:solidFill>
                            <a:srgbClr val="0000FF"/>
                          </a:solidFill>
                          <a:effectLst/>
                          <a:latin typeface="+mn-lt"/>
                          <a:ea typeface="Calibri" panose="020F0502020204030204" pitchFamily="34" charset="0"/>
                          <a:cs typeface="Times New Roman" panose="02020603050405020304" pitchFamily="18" charset="0"/>
                        </a:rPr>
                        <a:t>1.4  Panustab arengukava suundadesse:</a:t>
                      </a:r>
                      <a:endParaRPr lang="et-EE" sz="1100" b="1" u="sng" kern="1200">
                        <a:solidFill>
                          <a:schemeClr val="tx1"/>
                        </a:solidFill>
                        <a:effectLst/>
                        <a:latin typeface="+mn-lt"/>
                        <a:ea typeface="Calibri" panose="020F0502020204030204" pitchFamily="34" charset="0"/>
                        <a:cs typeface="Times New Roman" panose="02020603050405020304" pitchFamily="18" charset="0"/>
                      </a:endParaRPr>
                    </a:p>
                    <a:p>
                      <a:r>
                        <a:rPr lang="et-EE" sz="1100"/>
                        <a:t>Panustab otseselt arengukava suunda „Avaliku sektori digimuutuste võimendamine“. Lisaks aitab kaasa avalike teenuste juhtimisele ja kasutajakeskuse juurutamisele ja andmepõhisele riigivalitsemisele. </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1605110">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panose="02020603050405020304" pitchFamily="18" charset="0"/>
                        </a:rPr>
                        <a:t>2. Hetkeolukord</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Ülevaade teenustest ja osutamiste arvust on hetkel olemas vaid üksikutel </a:t>
                      </a:r>
                      <a:r>
                        <a:rPr lang="et-EE" sz="1100" b="0" err="1">
                          <a:solidFill>
                            <a:schemeClr val="tx1"/>
                          </a:solidFill>
                          <a:effectLst/>
                          <a:latin typeface="+mn-lt"/>
                          <a:ea typeface="Times New Roman" panose="02020603050405020304" pitchFamily="18" charset="0"/>
                          <a:cs typeface="Times New Roman" panose="02020603050405020304" pitchFamily="18" charset="0"/>
                        </a:rPr>
                        <a:t>KOVidel</a:t>
                      </a:r>
                      <a:r>
                        <a:rPr lang="et-EE" sz="1100" b="0">
                          <a:solidFill>
                            <a:schemeClr val="tx1"/>
                          </a:solidFill>
                          <a:effectLst/>
                          <a:latin typeface="+mn-lt"/>
                          <a:ea typeface="Times New Roman" panose="02020603050405020304" pitchFamily="18" charset="0"/>
                          <a:cs typeface="Times New Roman" panose="02020603050405020304" pitchFamily="18" charset="0"/>
                        </a:rPr>
                        <a:t> (Tallinn, Tartu, Pärnu)</a:t>
                      </a:r>
                    </a:p>
                    <a:p>
                      <a:pPr marL="0" indent="0">
                        <a:lnSpc>
                          <a:spcPct val="107000"/>
                        </a:lnSpc>
                        <a:spcAft>
                          <a:spcPts val="0"/>
                        </a:spcAft>
                        <a:buFont typeface="Arial" panose="020B0604020202020204" pitchFamily="34" charset="0"/>
                        <a:buNone/>
                      </a:pPr>
                      <a:endParaRPr lang="et-EE" sz="1100" b="0">
                        <a:solidFill>
                          <a:schemeClr val="tx1"/>
                        </a:solidFill>
                        <a:effectLst/>
                        <a:latin typeface="+mn-lt"/>
                        <a:ea typeface="Times New Roman" panose="02020603050405020304" pitchFamily="18" charset="0"/>
                        <a:cs typeface="Times New Roman" panose="02020603050405020304" pitchFamily="18" charset="0"/>
                      </a:endParaRPr>
                    </a:p>
                    <a:p>
                      <a:pPr marL="0" indent="0">
                        <a:lnSpc>
                          <a:spcPct val="107000"/>
                        </a:lnSpc>
                        <a:spcAft>
                          <a:spcPts val="0"/>
                        </a:spcAft>
                        <a:buFont typeface="Arial" panose="020B0604020202020204" pitchFamily="34" charset="0"/>
                        <a:buNone/>
                      </a:pPr>
                      <a:r>
                        <a:rPr lang="et-EE" sz="1100" b="0">
                          <a:solidFill>
                            <a:schemeClr val="tx1"/>
                          </a:solidFill>
                          <a:effectLst/>
                          <a:latin typeface="+mn-lt"/>
                          <a:ea typeface="Times New Roman" panose="02020603050405020304" pitchFamily="18" charset="0"/>
                          <a:cs typeface="Times New Roman" panose="02020603050405020304" pitchFamily="18" charset="0"/>
                        </a:rPr>
                        <a:t>KOV infosüsteemide analüüsi põhjal:</a:t>
                      </a:r>
                    </a:p>
                    <a:p>
                      <a:pPr marL="171450" lvl="0" indent="-171450">
                        <a:lnSpc>
                          <a:spcPct val="107000"/>
                        </a:lnSpc>
                        <a:spcAft>
                          <a:spcPts val="0"/>
                        </a:spcAft>
                        <a:buFont typeface="Arial" panose="020B0604020202020204" pitchFamily="34" charset="0"/>
                        <a:buChar char="•"/>
                      </a:pPr>
                      <a:r>
                        <a:rPr lang="et-EE" sz="1100" b="0" err="1">
                          <a:solidFill>
                            <a:schemeClr val="tx1"/>
                          </a:solidFill>
                          <a:effectLst/>
                          <a:latin typeface="+mn-lt"/>
                          <a:ea typeface="Times New Roman" panose="02020603050405020304" pitchFamily="18" charset="0"/>
                          <a:cs typeface="Times New Roman" panose="02020603050405020304" pitchFamily="18" charset="0"/>
                        </a:rPr>
                        <a:t>KOVidel</a:t>
                      </a:r>
                      <a:r>
                        <a:rPr lang="et-EE" sz="1100" b="0">
                          <a:solidFill>
                            <a:schemeClr val="tx1"/>
                          </a:solidFill>
                          <a:effectLst/>
                          <a:latin typeface="+mn-lt"/>
                          <a:ea typeface="Times New Roman" panose="02020603050405020304" pitchFamily="18" charset="0"/>
                          <a:cs typeface="Times New Roman" panose="02020603050405020304" pitchFamily="18" charset="0"/>
                        </a:rPr>
                        <a:t> puudub enamasti ülevaade pakutavatest teenustest</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Ametnike ega lõppkasutajate </a:t>
                      </a:r>
                      <a:r>
                        <a:rPr lang="et-EE" sz="1100" b="1">
                          <a:solidFill>
                            <a:schemeClr val="tx1"/>
                          </a:solidFill>
                          <a:effectLst/>
                          <a:latin typeface="+mn-lt"/>
                          <a:ea typeface="Times New Roman" panose="02020603050405020304" pitchFamily="18" charset="0"/>
                          <a:cs typeface="Times New Roman" panose="02020603050405020304" pitchFamily="18" charset="0"/>
                        </a:rPr>
                        <a:t>rahulolu teenustega reeglina ei mõõdeta</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Arendusvajadused on enamasti suunatud automatiseerimisele ja käsitöö vähendamisele ametniku poolt</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Teenuste üle kontroll puudub</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3. Tulemus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Valminud KOV avalike teenuste kaardistamise mudel, mis on valideeritud piloot-omavalitsustega</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Piloot-omavalitsused on avalikud teenused loodud mudeli põhjal kaardistanud, sh teenuste kasutuskordade arv.</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Välja on töötatud </a:t>
                      </a:r>
                      <a:r>
                        <a:rPr lang="et-EE" sz="1100">
                          <a:solidFill>
                            <a:schemeClr val="tx1"/>
                          </a:solidFill>
                        </a:rPr>
                        <a:t>kasutajate rahulolu mõõtmise süsteem lähtuvalt teenuste eripärast ning läbi analüüsitud sobiv tehniline lahendus ja </a:t>
                      </a:r>
                      <a:r>
                        <a:rPr lang="et-EE" sz="1100" err="1">
                          <a:solidFill>
                            <a:schemeClr val="tx1"/>
                          </a:solidFill>
                        </a:rPr>
                        <a:t>liidestus</a:t>
                      </a:r>
                      <a:r>
                        <a:rPr lang="et-EE" sz="1100">
                          <a:solidFill>
                            <a:schemeClr val="tx1"/>
                          </a:solidFill>
                        </a:rPr>
                        <a:t> </a:t>
                      </a:r>
                      <a:r>
                        <a:rPr lang="et-EE" sz="1100" err="1">
                          <a:solidFill>
                            <a:schemeClr val="tx1"/>
                          </a:solidFill>
                        </a:rPr>
                        <a:t>KOVide</a:t>
                      </a:r>
                      <a:r>
                        <a:rPr lang="et-EE" sz="1100">
                          <a:solidFill>
                            <a:schemeClr val="tx1"/>
                          </a:solidFill>
                        </a:rPr>
                        <a:t> olemasolevate infosüsteemidega.</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a:solidFill>
                            <a:schemeClr val="tx1"/>
                          </a:solidFill>
                        </a:rPr>
                        <a:t>Toimiv KOV teenuste arendajate võrgustik</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t-EE" sz="1100" kern="1200">
                        <a:solidFill>
                          <a:srgbClr val="00B050"/>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4. Mõju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Tekib ülevaade </a:t>
                      </a:r>
                      <a:r>
                        <a:rPr lang="et-EE" sz="1100" kern="1200" err="1">
                          <a:solidFill>
                            <a:schemeClr val="tx1"/>
                          </a:solidFill>
                          <a:effectLst/>
                          <a:latin typeface="+mn-lt"/>
                          <a:ea typeface="Calibri" panose="020F0502020204030204" pitchFamily="34" charset="0"/>
                          <a:cs typeface="Times New Roman" panose="02020603050405020304" pitchFamily="18" charset="0"/>
                        </a:rPr>
                        <a:t>KOVide</a:t>
                      </a:r>
                      <a:r>
                        <a:rPr lang="et-EE" sz="1100" kern="1200">
                          <a:solidFill>
                            <a:schemeClr val="tx1"/>
                          </a:solidFill>
                          <a:effectLst/>
                          <a:latin typeface="+mn-lt"/>
                          <a:ea typeface="Calibri" panose="020F0502020204030204" pitchFamily="34" charset="0"/>
                          <a:cs typeface="Times New Roman" panose="02020603050405020304" pitchFamily="18" charset="0"/>
                        </a:rPr>
                        <a:t> avalikest teenustest ja kasutajate rahulolu tasemest</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Paraneb kodanikule osutatavate teenuste kvaliteet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Pikemaajaline mõju - osade teenuste puhul on jõutud  kokkulepeteni teenuste ühiseks osutamiseks</a:t>
                      </a:r>
                    </a:p>
                    <a:p>
                      <a:pPr marL="171450" indent="-171450">
                        <a:lnSpc>
                          <a:spcPct val="107000"/>
                        </a:lnSpc>
                        <a:spcAft>
                          <a:spcPts val="0"/>
                        </a:spcAft>
                        <a:buFont typeface="Arial" panose="020B0604020202020204" pitchFamily="34" charset="0"/>
                        <a:buChar char="•"/>
                      </a:pPr>
                      <a:r>
                        <a:rPr lang="et-EE" sz="1100" kern="1200" err="1">
                          <a:solidFill>
                            <a:schemeClr val="tx1"/>
                          </a:solidFill>
                          <a:effectLst/>
                          <a:latin typeface="+mn-lt"/>
                          <a:ea typeface="Calibri" panose="020F0502020204030204" pitchFamily="34" charset="0"/>
                          <a:cs typeface="Times New Roman" panose="02020603050405020304" pitchFamily="18" charset="0"/>
                        </a:rPr>
                        <a:t>KOVil</a:t>
                      </a:r>
                      <a:r>
                        <a:rPr lang="et-EE" sz="1100" kern="1200">
                          <a:solidFill>
                            <a:schemeClr val="tx1"/>
                          </a:solidFill>
                          <a:effectLst/>
                          <a:latin typeface="+mn-lt"/>
                          <a:ea typeface="Calibri" panose="020F0502020204030204" pitchFamily="34" charset="0"/>
                          <a:cs typeface="Times New Roman" panose="02020603050405020304" pitchFamily="18" charset="0"/>
                        </a:rPr>
                        <a:t> </a:t>
                      </a:r>
                      <a:r>
                        <a:rPr lang="en-US" sz="1100" kern="1200">
                          <a:solidFill>
                            <a:schemeClr val="tx1"/>
                          </a:solidFill>
                          <a:effectLst/>
                          <a:latin typeface="+mn-lt"/>
                          <a:ea typeface="Calibri" panose="020F0502020204030204" pitchFamily="34" charset="0"/>
                          <a:cs typeface="Times New Roman" panose="02020603050405020304" pitchFamily="18" charset="0"/>
                        </a:rPr>
                        <a:t>t</a:t>
                      </a:r>
                      <a:r>
                        <a:rPr lang="et-EE" sz="1100" kern="1200" err="1">
                          <a:solidFill>
                            <a:schemeClr val="tx1"/>
                          </a:solidFill>
                          <a:effectLst/>
                          <a:latin typeface="+mn-lt"/>
                          <a:ea typeface="Calibri" panose="020F0502020204030204" pitchFamily="34" charset="0"/>
                          <a:cs typeface="Times New Roman" panose="02020603050405020304" pitchFamily="18" charset="0"/>
                        </a:rPr>
                        <a:t>ekib</a:t>
                      </a:r>
                      <a:r>
                        <a:rPr lang="et-EE" sz="1100" kern="1200">
                          <a:solidFill>
                            <a:schemeClr val="tx1"/>
                          </a:solidFill>
                          <a:effectLst/>
                          <a:latin typeface="+mn-lt"/>
                          <a:ea typeface="Calibri" panose="020F0502020204030204" pitchFamily="34" charset="0"/>
                          <a:cs typeface="Times New Roman" panose="02020603050405020304" pitchFamily="18" charset="0"/>
                        </a:rPr>
                        <a:t> parem võimekus oma teenuseid </a:t>
                      </a:r>
                      <a:r>
                        <a:rPr lang="en-US" sz="1100" kern="1200" err="1">
                          <a:solidFill>
                            <a:schemeClr val="tx1"/>
                          </a:solidFill>
                          <a:effectLst/>
                          <a:latin typeface="+mn-lt"/>
                          <a:ea typeface="Calibri" panose="020F0502020204030204" pitchFamily="34" charset="0"/>
                          <a:cs typeface="Times New Roman" panose="02020603050405020304" pitchFamily="18" charset="0"/>
                        </a:rPr>
                        <a:t>kontrollida</a:t>
                      </a:r>
                      <a:endParaRPr lang="et-EE" sz="1100" kern="120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b="0" i="0" u="none" strike="noStrike">
                          <a:solidFill>
                            <a:srgbClr val="000000"/>
                          </a:solidFill>
                          <a:effectLst/>
                          <a:latin typeface="Calibri" panose="020F0502020204030204" pitchFamily="34" charset="0"/>
                        </a:rPr>
                        <a:t>Tekib tervikpilt KOV (e-)teenustest ja kattuvusest riigiasutuste teenustega; KOV teenuste seotus sündmusteenustega; kasutajate rahulolu mõõtmine ja parendused on juurutatud teenuse osutamise protsessi. </a:t>
                      </a:r>
                      <a:endParaRPr lang="et-EE" sz="1100" kern="120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176682">
                <a:tc>
                  <a:txBody>
                    <a:bodyPr/>
                    <a:lstStyle/>
                    <a:p>
                      <a:pPr indent="71755">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5. Peamised ressursid </a:t>
                      </a:r>
                    </a:p>
                    <a:p>
                      <a:pPr indent="71755">
                        <a:lnSpc>
                          <a:spcPct val="107000"/>
                        </a:lnSpc>
                        <a:spcAft>
                          <a:spcPts val="0"/>
                        </a:spcAft>
                      </a:pP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ELVL – projektijuhtimine, hangete korraldamine</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Kohalikud omavalitsused – tegevuses osalejad (mudeli valideerimine, teenuste kaardistamine)</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MKM – koostöö teenuste tiimiga mudeli ja rahulolu mõõtmise süsteemi väljatöötamisel</a:t>
                      </a:r>
                    </a:p>
                    <a:p>
                      <a:pPr marL="171450" lvl="0" indent="-171450">
                        <a:lnSpc>
                          <a:spcPct val="107000"/>
                        </a:lnSpc>
                        <a:spcAft>
                          <a:spcPts val="0"/>
                        </a:spcAft>
                        <a:buFont typeface="Arial" panose="020B0604020202020204" pitchFamily="34" charset="0"/>
                        <a:buChar char="•"/>
                      </a:pPr>
                      <a:endParaRPr lang="et-EE" sz="1100" kern="1200" baseline="0" noProof="0">
                        <a:solidFill>
                          <a:schemeClr val="tx1"/>
                        </a:solidFill>
                        <a:effectLst/>
                        <a:latin typeface="+mn-lt"/>
                        <a:ea typeface="Calibri" panose="020F0502020204030204" pitchFamily="34" charset="0"/>
                        <a:cs typeface="Times New Roman"/>
                      </a:endParaRPr>
                    </a:p>
                    <a:p>
                      <a:pPr marL="171450" lvl="0" indent="-171450">
                        <a:lnSpc>
                          <a:spcPct val="107000"/>
                        </a:lnSpc>
                        <a:spcAft>
                          <a:spcPts val="0"/>
                        </a:spcAft>
                        <a:buFont typeface="Arial" panose="020B0604020202020204" pitchFamily="34" charset="0"/>
                        <a:buChar char="•"/>
                      </a:pPr>
                      <a:endParaRPr lang="et-EE" sz="1100" kern="1200" baseline="0" noProof="0">
                        <a:solidFill>
                          <a:srgbClr val="00B050"/>
                        </a:solidFill>
                        <a:effectLst/>
                        <a:latin typeface="+mn-lt"/>
                        <a:ea typeface="Calibri" panose="020F0502020204030204" pitchFamily="34" charset="0"/>
                        <a:cs typeface="Times New Roman"/>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75000" rtl="0" eaLnBrk="1" fontAlgn="t" latinLnBrk="0" hangingPunct="1">
                        <a:lnSpc>
                          <a:spcPct val="100000"/>
                        </a:lnSpc>
                        <a:spcBef>
                          <a:spcPts val="0"/>
                        </a:spcBef>
                        <a:spcAft>
                          <a:spcPts val="0"/>
                        </a:spcAft>
                        <a:buClrTx/>
                        <a:buSzTx/>
                        <a:buFontTx/>
                        <a:buNone/>
                        <a:tabLst/>
                        <a:defRPr/>
                      </a:pPr>
                      <a:r>
                        <a:rPr lang="et-EE" sz="1100" b="1" kern="1200">
                          <a:solidFill>
                            <a:srgbClr val="0000FF"/>
                          </a:solidFill>
                          <a:effectLst/>
                          <a:latin typeface="+mn-lt"/>
                          <a:ea typeface="Calibri" panose="020F0502020204030204" pitchFamily="34" charset="0"/>
                          <a:cs typeface="Times New Roman" panose="02020603050405020304" pitchFamily="18" charset="0"/>
                        </a:rPr>
                        <a:t>6. Tegevused, ajakava, eelarve</a:t>
                      </a:r>
                      <a:endParaRPr lang="et-EE" sz="1100" b="0" i="0" u="none" strike="noStrike">
                        <a:solidFill>
                          <a:srgbClr val="000000"/>
                        </a:solidFill>
                        <a:effectLst/>
                        <a:latin typeface="Calibri" panose="020F0502020204030204" pitchFamily="34" charset="0"/>
                      </a:endParaRPr>
                    </a:p>
                    <a:p>
                      <a:pPr algn="l" fontAlgn="t"/>
                      <a:r>
                        <a:rPr lang="et-EE" sz="1100" b="0" i="0" u="none" strike="noStrike">
                          <a:solidFill>
                            <a:srgbClr val="000000"/>
                          </a:solidFill>
                          <a:effectLst/>
                          <a:latin typeface="Calibri" panose="020F0502020204030204" pitchFamily="34" charset="0"/>
                        </a:rPr>
                        <a:t>2024 – projektijuhi värbamine, </a:t>
                      </a:r>
                      <a:r>
                        <a:rPr lang="et-EE" sz="1100" b="0" i="0" u="none" strike="noStrike" err="1">
                          <a:solidFill>
                            <a:srgbClr val="000000"/>
                          </a:solidFill>
                          <a:effectLst/>
                          <a:latin typeface="Calibri" panose="020F0502020204030204" pitchFamily="34" charset="0"/>
                        </a:rPr>
                        <a:t>KOVide</a:t>
                      </a:r>
                      <a:r>
                        <a:rPr lang="et-EE" sz="1100" b="0" i="0" u="none" strike="noStrike">
                          <a:solidFill>
                            <a:srgbClr val="000000"/>
                          </a:solidFill>
                          <a:effectLst/>
                          <a:latin typeface="Calibri" panose="020F0502020204030204" pitchFamily="34" charset="0"/>
                        </a:rPr>
                        <a:t> </a:t>
                      </a:r>
                      <a:r>
                        <a:rPr lang="et-EE" sz="1100" b="0" i="0" u="none" strike="noStrike" err="1">
                          <a:solidFill>
                            <a:srgbClr val="000000"/>
                          </a:solidFill>
                          <a:effectLst/>
                          <a:latin typeface="Calibri" panose="020F0502020204030204" pitchFamily="34" charset="0"/>
                        </a:rPr>
                        <a:t>KOKSist</a:t>
                      </a:r>
                      <a:r>
                        <a:rPr lang="et-EE" sz="1100" b="0" i="0" u="none" strike="noStrike">
                          <a:solidFill>
                            <a:srgbClr val="000000"/>
                          </a:solidFill>
                          <a:effectLst/>
                          <a:latin typeface="Calibri" panose="020F0502020204030204" pitchFamily="34" charset="0"/>
                        </a:rPr>
                        <a:t> tulenevate avalike teenuste esmane kaardistamine koostöös </a:t>
                      </a:r>
                      <a:r>
                        <a:rPr lang="et-EE" sz="1100" b="0" i="0" u="none" strike="noStrike" err="1">
                          <a:solidFill>
                            <a:srgbClr val="000000"/>
                          </a:solidFill>
                          <a:effectLst/>
                          <a:latin typeface="Calibri" panose="020F0502020204030204" pitchFamily="34" charset="0"/>
                        </a:rPr>
                        <a:t>MKMi</a:t>
                      </a:r>
                      <a:r>
                        <a:rPr lang="et-EE" sz="1100" b="0" i="0" u="none" strike="noStrike">
                          <a:solidFill>
                            <a:srgbClr val="000000"/>
                          </a:solidFill>
                          <a:effectLst/>
                          <a:latin typeface="Calibri" panose="020F0502020204030204" pitchFamily="34" charset="0"/>
                        </a:rPr>
                        <a:t> teenuste tiimiga KOV teenuste arendajatega pilootrühma baasil (5 </a:t>
                      </a:r>
                      <a:r>
                        <a:rPr lang="et-EE" sz="1100" b="0" i="0" u="none" strike="noStrike" err="1">
                          <a:solidFill>
                            <a:srgbClr val="000000"/>
                          </a:solidFill>
                          <a:effectLst/>
                          <a:latin typeface="Calibri" panose="020F0502020204030204" pitchFamily="34" charset="0"/>
                        </a:rPr>
                        <a:t>KOVi</a:t>
                      </a:r>
                      <a:r>
                        <a:rPr lang="et-EE" sz="1100" b="0" i="0" u="none" strike="noStrike">
                          <a:solidFill>
                            <a:srgbClr val="000000"/>
                          </a:solidFill>
                          <a:effectLst/>
                          <a:latin typeface="Calibri" panose="020F0502020204030204" pitchFamily="34" charset="0"/>
                        </a:rPr>
                        <a:t>). Jätkutegevuste kavandamine KOV teenuste esmase kaardistusest tulenevalt. Võimalikud tegevused: teenuste kaardistuse laiendamine kõikidele omavalitsustele; KOV teenuste standardi väljatöötamine ja valideerimine </a:t>
                      </a:r>
                      <a:r>
                        <a:rPr lang="et-EE" sz="1100" b="0" i="0" u="none" strike="noStrike" err="1">
                          <a:solidFill>
                            <a:srgbClr val="000000"/>
                          </a:solidFill>
                          <a:effectLst/>
                          <a:latin typeface="Calibri" panose="020F0502020204030204" pitchFamily="34" charset="0"/>
                        </a:rPr>
                        <a:t>KOVidega</a:t>
                      </a:r>
                      <a:r>
                        <a:rPr lang="et-EE" sz="1100" b="0" i="0" u="none" strike="noStrike">
                          <a:solidFill>
                            <a:srgbClr val="000000"/>
                          </a:solidFill>
                          <a:effectLst/>
                          <a:latin typeface="Calibri" panose="020F0502020204030204" pitchFamily="34" charset="0"/>
                        </a:rPr>
                        <a:t>; ühtse kasutajate rahulolu mõõtmise mudeli ja süsteemi analüüs </a:t>
                      </a:r>
                    </a:p>
                    <a:p>
                      <a:pPr algn="l" fontAlgn="t"/>
                      <a:r>
                        <a:rPr lang="et-EE" sz="1100" b="0" i="0" u="none" strike="noStrike">
                          <a:solidFill>
                            <a:srgbClr val="000000"/>
                          </a:solidFill>
                          <a:effectLst/>
                          <a:latin typeface="Calibri" panose="020F0502020204030204" pitchFamily="34" charset="0"/>
                        </a:rPr>
                        <a:t>2025 - analüüsi tulemusena kasutajate rahulolu süsteemi arendus ja juurutamine.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7. RES IKT/Arendusprojekti eeltingimused</a:t>
                      </a:r>
                    </a:p>
                    <a:p>
                      <a:pPr marL="171450" indent="-171450">
                        <a:lnSpc>
                          <a:spcPct val="107000"/>
                        </a:lnSpc>
                        <a:spcAft>
                          <a:spcPts val="0"/>
                        </a:spcAft>
                        <a:buFont typeface="Arial" panose="020B0604020202020204" pitchFamily="34" charset="0"/>
                        <a:buChar char="•"/>
                      </a:pPr>
                      <a:r>
                        <a:rPr lang="et-EE" sz="1050" b="0" kern="1200" err="1">
                          <a:solidFill>
                            <a:schemeClr val="tx1"/>
                          </a:solidFill>
                          <a:effectLst/>
                          <a:latin typeface="+mn-lt"/>
                          <a:ea typeface="Calibri" panose="020F0502020204030204" pitchFamily="34" charset="0"/>
                          <a:cs typeface="Times New Roman" panose="02020603050405020304" pitchFamily="18" charset="0"/>
                        </a:rPr>
                        <a:t>RIHA-s</a:t>
                      </a:r>
                      <a:r>
                        <a:rPr lang="et-EE" sz="1050" b="0" kern="1200">
                          <a:solidFill>
                            <a:schemeClr val="tx1"/>
                          </a:solidFill>
                          <a:effectLst/>
                          <a:latin typeface="+mn-lt"/>
                          <a:ea typeface="Calibri" panose="020F0502020204030204" pitchFamily="34" charset="0"/>
                          <a:cs typeface="Times New Roman" panose="02020603050405020304" pitchFamily="18" charset="0"/>
                        </a:rPr>
                        <a:t> uute andmekogude kirjeldamise vajadus esialgu puudub.</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Toetab avaandmete senisest suuremat pakkumist </a:t>
                      </a:r>
                      <a:r>
                        <a:rPr lang="et-EE" sz="1050" b="0" kern="1200" err="1">
                          <a:solidFill>
                            <a:schemeClr val="tx1"/>
                          </a:solidFill>
                          <a:effectLst/>
                          <a:latin typeface="+mn-lt"/>
                          <a:ea typeface="Calibri" panose="020F0502020204030204" pitchFamily="34" charset="0"/>
                          <a:cs typeface="Times New Roman" panose="02020603050405020304" pitchFamily="18" charset="0"/>
                        </a:rPr>
                        <a:t>KOV-de</a:t>
                      </a:r>
                      <a:r>
                        <a:rPr lang="et-EE" sz="1050" b="0" kern="1200">
                          <a:solidFill>
                            <a:schemeClr val="tx1"/>
                          </a:solidFill>
                          <a:effectLst/>
                          <a:latin typeface="+mn-lt"/>
                          <a:ea typeface="Calibri" panose="020F0502020204030204" pitchFamily="34" charset="0"/>
                          <a:cs typeface="Times New Roman" panose="02020603050405020304" pitchFamily="18" charset="0"/>
                        </a:rPr>
                        <a:t> poolt</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Vastavus Arhitektuurinõukogu koostatud e-riigi ristfunktsionaalsete nõuetele (sh andmekvaliteedi nõuded) – soosib nende kasutuselevõttu </a:t>
                      </a:r>
                      <a:r>
                        <a:rPr lang="et-EE" sz="1050" b="0" kern="1200" err="1">
                          <a:solidFill>
                            <a:schemeClr val="tx1"/>
                          </a:solidFill>
                          <a:effectLst/>
                          <a:latin typeface="+mn-lt"/>
                          <a:ea typeface="Calibri" panose="020F0502020204030204" pitchFamily="34" charset="0"/>
                          <a:cs typeface="Times New Roman" panose="02020603050405020304" pitchFamily="18" charset="0"/>
                        </a:rPr>
                        <a:t>KOV-des</a:t>
                      </a:r>
                      <a:endParaRPr lang="et-EE" sz="1050" b="0" kern="120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Peamised võimalikud riskid, sh </a:t>
                      </a:r>
                      <a:r>
                        <a:rPr lang="et-EE" sz="1050" b="0" kern="1200" err="1">
                          <a:solidFill>
                            <a:schemeClr val="tx1"/>
                          </a:solidFill>
                          <a:effectLst/>
                          <a:latin typeface="+mn-lt"/>
                          <a:ea typeface="Calibri" panose="020F0502020204030204" pitchFamily="34" charset="0"/>
                          <a:cs typeface="Times New Roman" panose="02020603050405020304" pitchFamily="18" charset="0"/>
                        </a:rPr>
                        <a:t>küberriskid</a:t>
                      </a:r>
                      <a:r>
                        <a:rPr lang="et-EE" sz="1050" b="0" kern="1200">
                          <a:solidFill>
                            <a:schemeClr val="tx1"/>
                          </a:solidFill>
                          <a:effectLst/>
                          <a:latin typeface="+mn-lt"/>
                          <a:ea typeface="Calibri" panose="020F0502020204030204" pitchFamily="34" charset="0"/>
                          <a:cs typeface="Times New Roman" panose="02020603050405020304" pitchFamily="18" charset="0"/>
                        </a:rPr>
                        <a:t>:  KOV töötajate madal huvi ja motivatsioon teenuste kaardistamiseks ja kasutajatelt rahulolu kogumiseks</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Õigusliku regulatsiooni muudatuste hetkeseis ja plaanid – ei kohaldu</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 Saab kasutada riigiasutuste avalike teenuste kaardistamise ja rahulolu mõõtmise kogemust.</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733642">
                <a:tc>
                  <a:txBody>
                    <a:bodyPr/>
                    <a:lstStyle/>
                    <a:p>
                      <a:pPr marL="107315" indent="-90170">
                        <a:lnSpc>
                          <a:spcPct val="107000"/>
                        </a:lnSpc>
                        <a:spcAft>
                          <a:spcPts val="0"/>
                        </a:spcAft>
                      </a:pPr>
                      <a:r>
                        <a:rPr lang="et-EE" sz="1100" b="1">
                          <a:solidFill>
                            <a:srgbClr val="0000FF"/>
                          </a:solidFill>
                          <a:effectLst/>
                          <a:latin typeface="+mn-lt"/>
                          <a:ea typeface="Calibri" panose="020F0502020204030204" pitchFamily="34" charset="0"/>
                          <a:cs typeface="Times New Roman" panose="02020603050405020304" pitchFamily="18" charset="0"/>
                        </a:rPr>
                        <a:t>8. Kasutajate grupid, kolmandad osapooled</a:t>
                      </a:r>
                      <a:endParaRPr lang="en-GB" sz="110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Sisemised kasutajad – KOV teenistujad, juhtkond</a:t>
                      </a: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Lõppkasutajad - KOV elanikud</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9. Projekti innovaatilisus</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10. Jätkusuutlikkus</a:t>
                      </a: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kern="1200">
                          <a:solidFill>
                            <a:schemeClr val="tx1"/>
                          </a:solidFill>
                          <a:effectLst/>
                          <a:latin typeface="+mn-lt"/>
                          <a:ea typeface="+mn-ea"/>
                          <a:cs typeface="+mn-cs"/>
                        </a:rPr>
                        <a:t>Tegevus vajab edasist koordineerimist vähemalt 2026, et läbi viia üleriigiline KOV teenuste kaardistus ning läbi töötada rahulolu mõõtmise süsteemi </a:t>
                      </a:r>
                      <a:r>
                        <a:rPr lang="et-EE" sz="1100" kern="1200" err="1">
                          <a:solidFill>
                            <a:schemeClr val="tx1"/>
                          </a:solidFill>
                          <a:effectLst/>
                          <a:latin typeface="+mn-lt"/>
                          <a:ea typeface="+mn-ea"/>
                          <a:cs typeface="+mn-cs"/>
                        </a:rPr>
                        <a:t>liidestused</a:t>
                      </a:r>
                      <a:r>
                        <a:rPr lang="et-EE" sz="1100" kern="1200">
                          <a:solidFill>
                            <a:schemeClr val="tx1"/>
                          </a:solidFill>
                          <a:effectLst/>
                          <a:latin typeface="+mn-lt"/>
                          <a:ea typeface="+mn-ea"/>
                          <a:cs typeface="+mn-cs"/>
                        </a:rPr>
                        <a:t> (kokkulepped </a:t>
                      </a:r>
                      <a:r>
                        <a:rPr lang="et-EE" sz="1100" kern="1200" err="1">
                          <a:solidFill>
                            <a:schemeClr val="tx1"/>
                          </a:solidFill>
                          <a:effectLst/>
                          <a:latin typeface="+mn-lt"/>
                          <a:ea typeface="+mn-ea"/>
                          <a:cs typeface="+mn-cs"/>
                        </a:rPr>
                        <a:t>KOVide</a:t>
                      </a:r>
                      <a:r>
                        <a:rPr lang="et-EE" sz="1100" kern="1200">
                          <a:solidFill>
                            <a:schemeClr val="tx1"/>
                          </a:solidFill>
                          <a:effectLst/>
                          <a:latin typeface="+mn-lt"/>
                          <a:ea typeface="+mn-ea"/>
                          <a:cs typeface="+mn-cs"/>
                        </a:rPr>
                        <a:t> ja infosüsteemide omanikega)</a:t>
                      </a:r>
                      <a:endParaRPr lang="et-EE" sz="1100" b="1" u="sng" strike="sngStrike" baseline="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3590583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54" y="-183160"/>
            <a:ext cx="11304576" cy="700060"/>
          </a:xfrm>
        </p:spPr>
        <p:txBody>
          <a:bodyPr>
            <a:noAutofit/>
          </a:bodyPr>
          <a:lstStyle/>
          <a:p>
            <a:r>
              <a:rPr lang="et-EE" sz="1772" b="1">
                <a:latin typeface="Aino" panose="02000603040504020204" pitchFamily="50" charset="-70"/>
              </a:rPr>
              <a:t>2. </a:t>
            </a:r>
            <a:r>
              <a:rPr lang="fi-FI" sz="1772" b="1">
                <a:latin typeface="Aino" panose="02000603040504020204" pitchFamily="50" charset="-70"/>
              </a:rPr>
              <a:t>KOV </a:t>
            </a:r>
            <a:r>
              <a:rPr lang="et-EE" sz="1772" b="1">
                <a:latin typeface="Aino" panose="02000603040504020204" pitchFamily="50" charset="-70"/>
              </a:rPr>
              <a:t>teenuste omanike arenguprogramm ja KOV digikompetentside kasvatamine</a:t>
            </a:r>
            <a:endParaRPr lang="en-US" sz="1772" b="1">
              <a:solidFill>
                <a:srgbClr val="FF0000"/>
              </a:solidFill>
              <a:latin typeface="Aino" panose="02000603040504020204" pitchFamily="50" charset="-70"/>
            </a:endParaRPr>
          </a:p>
        </p:txBody>
      </p:sp>
      <p:graphicFrame>
        <p:nvGraphicFramePr>
          <p:cNvPr id="11" name="Sisu kohatäide 10"/>
          <p:cNvGraphicFramePr>
            <a:graphicFrameLocks noGrp="1"/>
          </p:cNvGraphicFramePr>
          <p:nvPr>
            <p:ph idx="1"/>
            <p:extLst>
              <p:ext uri="{D42A27DB-BD31-4B8C-83A1-F6EECF244321}">
                <p14:modId xmlns:p14="http://schemas.microsoft.com/office/powerpoint/2010/main" val="3849988596"/>
              </p:ext>
            </p:extLst>
          </p:nvPr>
        </p:nvGraphicFramePr>
        <p:xfrm>
          <a:off x="0" y="324623"/>
          <a:ext cx="12159542" cy="6420486"/>
        </p:xfrm>
        <a:graphic>
          <a:graphicData uri="http://schemas.openxmlformats.org/drawingml/2006/table">
            <a:tbl>
              <a:tblPr firstRow="1" firstCol="1" bandRow="1"/>
              <a:tblGrid>
                <a:gridCol w="4428758">
                  <a:extLst>
                    <a:ext uri="{9D8B030D-6E8A-4147-A177-3AD203B41FA5}">
                      <a16:colId xmlns:a16="http://schemas.microsoft.com/office/drawing/2014/main" val="1078582206"/>
                    </a:ext>
                  </a:extLst>
                </a:gridCol>
                <a:gridCol w="3760667">
                  <a:extLst>
                    <a:ext uri="{9D8B030D-6E8A-4147-A177-3AD203B41FA5}">
                      <a16:colId xmlns:a16="http://schemas.microsoft.com/office/drawing/2014/main" val="540222432"/>
                    </a:ext>
                  </a:extLst>
                </a:gridCol>
                <a:gridCol w="3970117">
                  <a:extLst>
                    <a:ext uri="{9D8B030D-6E8A-4147-A177-3AD203B41FA5}">
                      <a16:colId xmlns:a16="http://schemas.microsoft.com/office/drawing/2014/main" val="89925652"/>
                    </a:ext>
                  </a:extLst>
                </a:gridCol>
              </a:tblGrid>
              <a:tr h="170382">
                <a:tc gridSpan="3">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ELVL/ KOV teenuste omanike arenguprogramm</a:t>
                      </a:r>
                      <a:endParaRPr lang="en-GB" sz="1100" b="1" kern="1200">
                        <a:solidFill>
                          <a:srgbClr val="00B050"/>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026409">
                <a:tc gridSpan="2">
                  <a:txBody>
                    <a:bodyPr/>
                    <a:lstStyle/>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a:solidFill>
                            <a:srgbClr val="0000FF"/>
                          </a:solidFill>
                          <a:effectLst/>
                          <a:latin typeface="+mn-lt"/>
                          <a:ea typeface="Calibri" panose="020F0502020204030204" pitchFamily="34" charset="0"/>
                          <a:cs typeface="Times New Roman" panose="02020603050405020304" pitchFamily="18" charset="0"/>
                        </a:rPr>
                        <a:t>1. </a:t>
                      </a:r>
                      <a:r>
                        <a:rPr lang="et-EE" sz="1100" b="1" kern="1200">
                          <a:solidFill>
                            <a:srgbClr val="0000FF"/>
                          </a:solidFill>
                          <a:effectLst/>
                          <a:latin typeface="+mn-lt"/>
                          <a:ea typeface="Calibri" panose="020F0502020204030204" pitchFamily="34" charset="0"/>
                          <a:cs typeface="Times New Roman" panose="02020603050405020304" pitchFamily="18" charset="0"/>
                        </a:rPr>
                        <a:t>Probleem </a:t>
                      </a:r>
                      <a:r>
                        <a:rPr lang="et-EE" sz="1100" b="0" i="0" u="none" strike="noStrike" noProof="0" err="1">
                          <a:effectLst/>
                          <a:latin typeface="+mn-lt"/>
                        </a:rPr>
                        <a:t>KOVide</a:t>
                      </a:r>
                      <a:r>
                        <a:rPr lang="et-EE" sz="1100" b="0" i="0" u="none" strike="noStrike" noProof="0">
                          <a:effectLst/>
                          <a:latin typeface="+mn-lt"/>
                        </a:rPr>
                        <a:t> üldine IKT- ja teenusjuhtimise teadlikkus on väga madal. Enamus IKT-</a:t>
                      </a:r>
                      <a:r>
                        <a:rPr lang="et-EE" sz="1100" b="0" i="0" u="none" strike="noStrike" noProof="0" err="1">
                          <a:effectLst/>
                          <a:latin typeface="+mn-lt"/>
                        </a:rPr>
                        <a:t>ga</a:t>
                      </a:r>
                      <a:r>
                        <a:rPr lang="et-EE" sz="1100" b="0" i="0" u="none" strike="noStrike" noProof="0">
                          <a:effectLst/>
                          <a:latin typeface="+mn-lt"/>
                        </a:rPr>
                        <a:t> seotud otsuseid tehakse KOV IKT spetsialistide ettepanekul, samas peaks olema iga KOV teenusvaldkonna üksus võimeline juhtima oma KOV poolt osutatavate teenuste ja protsesside digitaliseerimist. </a:t>
                      </a: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a:solidFill>
                            <a:srgbClr val="0000FF"/>
                          </a:solidFill>
                          <a:effectLst/>
                          <a:latin typeface="+mn-lt"/>
                          <a:ea typeface="Calibri" panose="020F0502020204030204" pitchFamily="34" charset="0"/>
                          <a:cs typeface="Times New Roman" panose="02020603050405020304" pitchFamily="18" charset="0"/>
                        </a:rPr>
                        <a:t>1.1 RES IKT/Arendusprojekti eesmärk</a:t>
                      </a:r>
                      <a:r>
                        <a:rPr lang="et-EE" sz="1100">
                          <a:solidFill>
                            <a:srgbClr val="0000FF"/>
                          </a:solidFill>
                          <a:effectLst/>
                          <a:latin typeface="+mn-lt"/>
                          <a:ea typeface="Calibri" panose="020F0502020204030204" pitchFamily="34" charset="0"/>
                          <a:cs typeface="Times New Roman" panose="02020603050405020304" pitchFamily="18" charset="0"/>
                        </a:rPr>
                        <a:t>  </a:t>
                      </a:r>
                      <a:r>
                        <a:rPr lang="et-EE" sz="1100" b="0" i="0" u="none" strike="noStrike" noProof="0">
                          <a:solidFill>
                            <a:schemeClr val="tx1"/>
                          </a:solidFill>
                          <a:effectLst/>
                          <a:latin typeface="+mn-lt"/>
                          <a:ea typeface="Calibri" panose="020F0502020204030204" pitchFamily="34" charset="0"/>
                          <a:cs typeface="Times New Roman" panose="02020603050405020304" pitchFamily="18" charset="0"/>
                        </a:rPr>
                        <a:t>KOV teenusjuhtimise võimekuse tõstmine, mõtteviisi muutus KOV teenuste osutamisel ja juhtimisel. </a:t>
                      </a:r>
                      <a:endParaRPr lang="et-EE" sz="1100" b="0" i="0" u="none" strike="noStrike" noProof="0">
                        <a:solidFill>
                          <a:schemeClr val="tx1"/>
                        </a:solidFill>
                        <a:effectLst/>
                        <a:latin typeface="+mn-lt"/>
                      </a:endParaRP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baseline="0">
                          <a:solidFill>
                            <a:srgbClr val="0000FF"/>
                          </a:solidFill>
                          <a:effectLst/>
                          <a:latin typeface="+mn-lt"/>
                          <a:ea typeface="Calibri" panose="020F0502020204030204" pitchFamily="34" charset="0"/>
                          <a:cs typeface="Times New Roman" panose="02020603050405020304" pitchFamily="18" charset="0"/>
                        </a:rPr>
                        <a:t>1.2 </a:t>
                      </a:r>
                      <a:r>
                        <a:rPr lang="et-EE" sz="1100" b="1" kern="1200" baseline="0" err="1">
                          <a:solidFill>
                            <a:srgbClr val="0000FF"/>
                          </a:solidFill>
                          <a:effectLst/>
                          <a:latin typeface="+mn-lt"/>
                          <a:ea typeface="Calibri" panose="020F0502020204030204" pitchFamily="34" charset="0"/>
                          <a:cs typeface="Times New Roman" panose="02020603050405020304" pitchFamily="18" charset="0"/>
                        </a:rPr>
                        <a:t>RESi</a:t>
                      </a:r>
                      <a:r>
                        <a:rPr lang="et-EE" sz="1100" b="1" kern="1200" baseline="0">
                          <a:solidFill>
                            <a:srgbClr val="0000FF"/>
                          </a:solidFill>
                          <a:effectLst/>
                          <a:latin typeface="+mn-lt"/>
                          <a:ea typeface="Calibri" panose="020F0502020204030204" pitchFamily="34" charset="0"/>
                          <a:cs typeface="Times New Roman" panose="02020603050405020304" pitchFamily="18" charset="0"/>
                        </a:rPr>
                        <a:t> lisataotlusega seos</a:t>
                      </a:r>
                      <a:endParaRPr lang="et-EE" sz="1100" b="1" kern="1200">
                        <a:solidFill>
                          <a:srgbClr val="0000FF"/>
                        </a:solidFill>
                        <a:effectLst/>
                        <a:latin typeface="+mn-lt"/>
                        <a:ea typeface="Calibri" panose="020F0502020204030204" pitchFamily="34" charset="0"/>
                        <a:cs typeface="Times New Roman" panose="02020603050405020304" pitchFamily="18" charset="0"/>
                      </a:endParaRP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baseline="0">
                          <a:solidFill>
                            <a:srgbClr val="0000FF"/>
                          </a:solidFill>
                          <a:effectLst/>
                          <a:latin typeface="+mn-lt"/>
                          <a:ea typeface="Calibri" panose="020F0502020204030204" pitchFamily="34" charset="0"/>
                          <a:cs typeface="Times New Roman" panose="02020603050405020304" pitchFamily="18" charset="0"/>
                        </a:rPr>
                        <a:t>1.3 Mitterahastamise tagajärg</a:t>
                      </a:r>
                      <a:r>
                        <a:rPr lang="et-EE" sz="1100" b="0" kern="1200" baseline="0">
                          <a:solidFill>
                            <a:schemeClr val="tx1"/>
                          </a:solidFill>
                          <a:effectLst/>
                          <a:latin typeface="+mn-lt"/>
                          <a:ea typeface="Calibri" panose="020F0502020204030204" pitchFamily="34" charset="0"/>
                          <a:cs typeface="Times New Roman" panose="02020603050405020304" pitchFamily="18" charset="0"/>
                        </a:rPr>
                        <a:t>: Digimuutused </a:t>
                      </a:r>
                      <a:r>
                        <a:rPr lang="et-EE" sz="1100" b="0" kern="1200" baseline="0" err="1">
                          <a:solidFill>
                            <a:schemeClr val="tx1"/>
                          </a:solidFill>
                          <a:effectLst/>
                          <a:latin typeface="+mn-lt"/>
                          <a:ea typeface="Calibri" panose="020F0502020204030204" pitchFamily="34" charset="0"/>
                          <a:cs typeface="Times New Roman" panose="02020603050405020304" pitchFamily="18" charset="0"/>
                        </a:rPr>
                        <a:t>KOVides</a:t>
                      </a:r>
                      <a:r>
                        <a:rPr lang="et-EE" sz="1100" b="0" kern="1200" baseline="0">
                          <a:solidFill>
                            <a:schemeClr val="tx1"/>
                          </a:solidFill>
                          <a:effectLst/>
                          <a:latin typeface="+mn-lt"/>
                          <a:ea typeface="Calibri" panose="020F0502020204030204" pitchFamily="34" charset="0"/>
                          <a:cs typeface="Times New Roman" panose="02020603050405020304" pitchFamily="18" charset="0"/>
                        </a:rPr>
                        <a:t> toimuvad väga aeglaselt, lõhe KOV ja riigi e-teenuste vahel suureneb.</a:t>
                      </a:r>
                      <a:endParaRPr lang="et-EE" sz="1100" kern="1200" baseline="0" noProof="0">
                        <a:solidFill>
                          <a:schemeClr val="tx1"/>
                        </a:solidFill>
                        <a:effectLst/>
                        <a:latin typeface="+mn-lt"/>
                        <a:ea typeface="+mn-ea"/>
                        <a:cs typeface="Times New Roman"/>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a:solidFill>
                            <a:srgbClr val="0000FF"/>
                          </a:solidFill>
                          <a:effectLst/>
                          <a:latin typeface="+mn-lt"/>
                          <a:ea typeface="Calibri" panose="020F0502020204030204" pitchFamily="34" charset="0"/>
                          <a:cs typeface="Times New Roman" panose="02020603050405020304" pitchFamily="18" charset="0"/>
                        </a:rPr>
                        <a:t>1.4  Panustab arengukava suundadesse:</a:t>
                      </a:r>
                      <a:endParaRPr lang="et-EE" sz="1100" b="1" u="sng" kern="1200">
                        <a:solidFill>
                          <a:schemeClr val="tx1"/>
                        </a:solidFill>
                        <a:effectLst/>
                        <a:latin typeface="+mn-lt"/>
                        <a:ea typeface="Calibri" panose="020F0502020204030204" pitchFamily="34" charset="0"/>
                        <a:cs typeface="Times New Roman" panose="02020603050405020304" pitchFamily="18" charset="0"/>
                      </a:endParaRPr>
                    </a:p>
                    <a:p>
                      <a:r>
                        <a:rPr lang="et-EE" sz="1100"/>
                        <a:t>Panustab otseselt arengukava suunda „Avaliku sektori digimuutuste võimendamine“ – äriomanike teadmiste võimendamine. Lisaks aitab kaasa avalike teenuste juhtimisele ja kasutajakeskuse juurutamisele ja andmepõhisele riigivalitsemisele. </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1605110">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panose="02020603050405020304" pitchFamily="18" charset="0"/>
                        </a:rPr>
                        <a:t>2. Hetkeolukord</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Arusaam teenuste ja protsesside põhisest juhtimisest on madal, teadlikkus IKT ja tehnoloogia võimalustest on vähene.</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Teenuspõhine juhtimine toimib vaid ca 5 </a:t>
                      </a:r>
                      <a:r>
                        <a:rPr lang="et-EE" sz="1100" b="0" err="1">
                          <a:solidFill>
                            <a:schemeClr val="tx1"/>
                          </a:solidFill>
                          <a:effectLst/>
                          <a:latin typeface="+mn-lt"/>
                          <a:ea typeface="Times New Roman" panose="02020603050405020304" pitchFamily="18" charset="0"/>
                          <a:cs typeface="Times New Roman" panose="02020603050405020304" pitchFamily="18" charset="0"/>
                        </a:rPr>
                        <a:t>KOVis</a:t>
                      </a:r>
                      <a:r>
                        <a:rPr lang="et-EE" sz="1100" b="0">
                          <a:solidFill>
                            <a:schemeClr val="tx1"/>
                          </a:solidFill>
                          <a:effectLst/>
                          <a:latin typeface="+mn-lt"/>
                          <a:ea typeface="Times New Roman" panose="02020603050405020304" pitchFamily="18" charset="0"/>
                          <a:cs typeface="Times New Roman" panose="02020603050405020304" pitchFamily="18" charset="0"/>
                        </a:rPr>
                        <a:t>. </a:t>
                      </a:r>
                    </a:p>
                    <a:p>
                      <a:pPr marL="0" indent="0">
                        <a:lnSpc>
                          <a:spcPct val="107000"/>
                        </a:lnSpc>
                        <a:spcAft>
                          <a:spcPts val="0"/>
                        </a:spcAft>
                        <a:buFont typeface="Arial" panose="020B0604020202020204" pitchFamily="34" charset="0"/>
                        <a:buNone/>
                      </a:pPr>
                      <a:endParaRPr lang="et-EE" sz="1100" b="0">
                        <a:solidFill>
                          <a:schemeClr val="tx1"/>
                        </a:solidFill>
                        <a:effectLst/>
                        <a:latin typeface="+mn-lt"/>
                        <a:ea typeface="Times New Roman" panose="02020603050405020304" pitchFamily="18" charset="0"/>
                        <a:cs typeface="Times New Roman" panose="02020603050405020304" pitchFamily="18" charset="0"/>
                      </a:endParaRPr>
                    </a:p>
                    <a:p>
                      <a:pPr marL="0" indent="0">
                        <a:lnSpc>
                          <a:spcPct val="107000"/>
                        </a:lnSpc>
                        <a:spcAft>
                          <a:spcPts val="0"/>
                        </a:spcAft>
                        <a:buFont typeface="Arial" panose="020B0604020202020204" pitchFamily="34" charset="0"/>
                        <a:buNone/>
                      </a:pPr>
                      <a:r>
                        <a:rPr lang="et-EE" sz="1100" b="0">
                          <a:solidFill>
                            <a:schemeClr val="tx1"/>
                          </a:solidFill>
                          <a:effectLst/>
                          <a:latin typeface="+mn-lt"/>
                          <a:ea typeface="Times New Roman" panose="02020603050405020304" pitchFamily="18" charset="0"/>
                          <a:cs typeface="Times New Roman" panose="02020603050405020304" pitchFamily="18" charset="0"/>
                        </a:rPr>
                        <a:t>KOV infosüsteemide analüüsile tuginedes:</a:t>
                      </a:r>
                    </a:p>
                    <a:p>
                      <a:pPr marL="171450" lvl="0" indent="-171450">
                        <a:lnSpc>
                          <a:spcPct val="107000"/>
                        </a:lnSpc>
                        <a:spcAft>
                          <a:spcPts val="0"/>
                        </a:spcAft>
                        <a:buFont typeface="Arial" panose="020B0604020202020204" pitchFamily="34" charset="0"/>
                        <a:buChar char="•"/>
                      </a:pPr>
                      <a:r>
                        <a:rPr lang="et-EE" sz="1100" b="0" err="1">
                          <a:solidFill>
                            <a:schemeClr val="tx1"/>
                          </a:solidFill>
                          <a:effectLst/>
                          <a:latin typeface="+mn-lt"/>
                          <a:ea typeface="Times New Roman" panose="02020603050405020304" pitchFamily="18" charset="0"/>
                          <a:cs typeface="Times New Roman" panose="02020603050405020304" pitchFamily="18" charset="0"/>
                        </a:rPr>
                        <a:t>KOVide</a:t>
                      </a:r>
                      <a:r>
                        <a:rPr lang="et-EE" sz="1100" b="0">
                          <a:solidFill>
                            <a:schemeClr val="tx1"/>
                          </a:solidFill>
                          <a:effectLst/>
                          <a:latin typeface="+mn-lt"/>
                          <a:ea typeface="Times New Roman" panose="02020603050405020304" pitchFamily="18" charset="0"/>
                          <a:cs typeface="Times New Roman" panose="02020603050405020304" pitchFamily="18" charset="0"/>
                        </a:rPr>
                        <a:t> teenustega seotud kompetentsid on madalad</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Ametnike ega lõppkasutajate rahulolu teenustega reeglina ei mõõdeta</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Kasutajakeskne mõtteviis puudub, kasutajakogemusega tegelevad vaid üksikud omavalitsused</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Arendusvajadused on enamasti suunatud automatiseerimisele ja käsitöö vähendamisele ametniku poolt.</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3. Tulemus </a:t>
                      </a:r>
                    </a:p>
                    <a:p>
                      <a:pPr marL="171450" indent="-171450">
                        <a:lnSpc>
                          <a:spcPct val="107000"/>
                        </a:lnSpc>
                        <a:spcAft>
                          <a:spcPts val="0"/>
                        </a:spcAft>
                        <a:buFont typeface="Arial" panose="020B0604020202020204" pitchFamily="34" charset="0"/>
                        <a:buChar char="•"/>
                      </a:pPr>
                      <a:r>
                        <a:rPr lang="et-EE" sz="1100" kern="1200" noProof="0" err="1">
                          <a:solidFill>
                            <a:schemeClr val="tx1"/>
                          </a:solidFill>
                          <a:effectLst/>
                          <a:latin typeface="+mn-lt"/>
                          <a:ea typeface="Calibri" panose="020F0502020204030204" pitchFamily="34" charset="0"/>
                          <a:cs typeface="Times New Roman"/>
                        </a:rPr>
                        <a:t>KOVide</a:t>
                      </a:r>
                      <a:r>
                        <a:rPr lang="et-EE" sz="1100" kern="1200" noProof="0">
                          <a:solidFill>
                            <a:schemeClr val="tx1"/>
                          </a:solidFill>
                          <a:effectLst/>
                          <a:latin typeface="+mn-lt"/>
                          <a:ea typeface="Calibri" panose="020F0502020204030204" pitchFamily="34" charset="0"/>
                          <a:cs typeface="Times New Roman"/>
                        </a:rPr>
                        <a:t> teenuste eest vastutajad ehk nn äripoole omanikud saavad aru teenuspõhisest juhtimisest ja selleks tehnoloogia kasutamisest, sh turvalisuse, kasutajakogemuse, andmekaitse jm põhimõtetest. </a:t>
                      </a:r>
                    </a:p>
                    <a:p>
                      <a:pPr marL="171450" indent="-171450">
                        <a:lnSpc>
                          <a:spcPct val="107000"/>
                        </a:lnSpc>
                        <a:spcAft>
                          <a:spcPts val="0"/>
                        </a:spcAft>
                        <a:buFont typeface="Arial" panose="020B0604020202020204" pitchFamily="34" charset="0"/>
                        <a:buChar char="•"/>
                      </a:pPr>
                      <a:r>
                        <a:rPr lang="et-EE" sz="1100" kern="1200" noProof="0" err="1">
                          <a:solidFill>
                            <a:schemeClr val="tx1"/>
                          </a:solidFill>
                          <a:effectLst/>
                          <a:latin typeface="+mn-lt"/>
                          <a:ea typeface="Calibri" panose="020F0502020204030204" pitchFamily="34" charset="0"/>
                          <a:cs typeface="Times New Roman"/>
                        </a:rPr>
                        <a:t>KOVid</a:t>
                      </a:r>
                      <a:r>
                        <a:rPr lang="et-EE" sz="1100" kern="1200" noProof="0">
                          <a:solidFill>
                            <a:schemeClr val="tx1"/>
                          </a:solidFill>
                          <a:effectLst/>
                          <a:latin typeface="+mn-lt"/>
                          <a:ea typeface="Calibri" panose="020F0502020204030204" pitchFamily="34" charset="0"/>
                          <a:cs typeface="Times New Roman"/>
                        </a:rPr>
                        <a:t> lähtuvad teenuste arendamisel lõppkasutajast ja kaasavad kasutajaid teenuste arendamisse</a:t>
                      </a:r>
                    </a:p>
                    <a:p>
                      <a:pPr marL="171450" indent="-171450">
                        <a:lnSpc>
                          <a:spcPct val="107000"/>
                        </a:lnSpc>
                        <a:spcAft>
                          <a:spcPts val="0"/>
                        </a:spcAft>
                        <a:buFont typeface="Arial" panose="020B0604020202020204" pitchFamily="34" charset="0"/>
                        <a:buChar char="•"/>
                      </a:pPr>
                      <a:r>
                        <a:rPr lang="et-EE" sz="1100" kern="1200" noProof="0">
                          <a:solidFill>
                            <a:schemeClr val="tx1"/>
                          </a:solidFill>
                          <a:effectLst/>
                          <a:latin typeface="+mn-lt"/>
                          <a:ea typeface="Calibri" panose="020F0502020204030204" pitchFamily="34" charset="0"/>
                          <a:cs typeface="Times New Roman"/>
                        </a:rPr>
                        <a:t>Koolitustel on suur rõhk praktilistel harjutustel ja grupitööl, et uusi teadmisi ja oskusi kinnistada.</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panose="02020603050405020304" pitchFamily="18" charset="0"/>
                        </a:rPr>
                        <a:t>Loob eeldused KOV koostööks KOV teenusvaldkondades ja teenuste juhtimise konsolideerimiseks </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4. Mõju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Paraneb kodanikule osutatavate teenuste kvaliteet (nii läbi parema </a:t>
                      </a:r>
                      <a:r>
                        <a:rPr lang="en-US" sz="1100" kern="1200" err="1">
                          <a:solidFill>
                            <a:schemeClr val="tx1"/>
                          </a:solidFill>
                          <a:effectLst/>
                          <a:latin typeface="+mn-lt"/>
                          <a:ea typeface="Calibri" panose="020F0502020204030204" pitchFamily="34" charset="0"/>
                          <a:cs typeface="Times New Roman" panose="02020603050405020304" pitchFamily="18" charset="0"/>
                        </a:rPr>
                        <a:t>korraldamise</a:t>
                      </a:r>
                      <a:r>
                        <a:rPr lang="en-US" sz="1100" kern="1200">
                          <a:solidFill>
                            <a:schemeClr val="tx1"/>
                          </a:solidFill>
                          <a:effectLst/>
                          <a:latin typeface="+mn-lt"/>
                          <a:ea typeface="Calibri" panose="020F0502020204030204" pitchFamily="34" charset="0"/>
                          <a:cs typeface="Times New Roman" panose="02020603050405020304" pitchFamily="18" charset="0"/>
                        </a:rPr>
                        <a:t> </a:t>
                      </a:r>
                      <a:r>
                        <a:rPr lang="en-US" sz="1100" kern="1200" err="1">
                          <a:solidFill>
                            <a:schemeClr val="tx1"/>
                          </a:solidFill>
                          <a:effectLst/>
                          <a:latin typeface="+mn-lt"/>
                          <a:ea typeface="Calibri" panose="020F0502020204030204" pitchFamily="34" charset="0"/>
                          <a:cs typeface="Times New Roman" panose="02020603050405020304" pitchFamily="18" charset="0"/>
                        </a:rPr>
                        <a:t>digikanalites</a:t>
                      </a:r>
                      <a:r>
                        <a:rPr lang="et-EE" sz="1100" kern="1200">
                          <a:solidFill>
                            <a:schemeClr val="tx1"/>
                          </a:solidFill>
                          <a:effectLst/>
                          <a:latin typeface="+mn-lt"/>
                          <a:ea typeface="Calibri" panose="020F0502020204030204" pitchFamily="34" charset="0"/>
                          <a:cs typeface="Times New Roman" panose="02020603050405020304" pitchFamily="18" charset="0"/>
                        </a:rPr>
                        <a:t> kui </a:t>
                      </a:r>
                      <a:r>
                        <a:rPr lang="en-US" sz="1100" kern="1200" err="1">
                          <a:solidFill>
                            <a:schemeClr val="tx1"/>
                          </a:solidFill>
                          <a:effectLst/>
                          <a:latin typeface="+mn-lt"/>
                          <a:ea typeface="Calibri" panose="020F0502020204030204" pitchFamily="34" charset="0"/>
                          <a:cs typeface="Times New Roman" panose="02020603050405020304" pitchFamily="18" charset="0"/>
                        </a:rPr>
                        <a:t>üldiste</a:t>
                      </a:r>
                      <a:r>
                        <a:rPr lang="et-EE" sz="1100" kern="1200">
                          <a:solidFill>
                            <a:schemeClr val="tx1"/>
                          </a:solidFill>
                          <a:effectLst/>
                          <a:latin typeface="+mn-lt"/>
                          <a:ea typeface="Calibri" panose="020F0502020204030204" pitchFamily="34" charset="0"/>
                          <a:cs typeface="Times New Roman" panose="02020603050405020304" pitchFamily="18" charset="0"/>
                        </a:rPr>
                        <a:t> teenusjuhtimise</a:t>
                      </a:r>
                      <a:r>
                        <a:rPr lang="en-US" sz="1100" kern="1200">
                          <a:solidFill>
                            <a:schemeClr val="tx1"/>
                          </a:solidFill>
                          <a:effectLst/>
                          <a:latin typeface="+mn-lt"/>
                          <a:ea typeface="Calibri" panose="020F0502020204030204" pitchFamily="34" charset="0"/>
                          <a:cs typeface="Times New Roman" panose="02020603050405020304" pitchFamily="18" charset="0"/>
                        </a:rPr>
                        <a:t> </a:t>
                      </a:r>
                      <a:r>
                        <a:rPr lang="en-US" sz="1100" kern="1200" err="1">
                          <a:solidFill>
                            <a:schemeClr val="tx1"/>
                          </a:solidFill>
                          <a:effectLst/>
                          <a:latin typeface="+mn-lt"/>
                          <a:ea typeface="Calibri" panose="020F0502020204030204" pitchFamily="34" charset="0"/>
                          <a:cs typeface="Times New Roman" panose="02020603050405020304" pitchFamily="18" charset="0"/>
                        </a:rPr>
                        <a:t>oskuste</a:t>
                      </a:r>
                      <a:r>
                        <a:rPr lang="en-US" sz="1100" kern="1200">
                          <a:solidFill>
                            <a:schemeClr val="tx1"/>
                          </a:solidFill>
                          <a:effectLst/>
                          <a:latin typeface="+mn-lt"/>
                          <a:ea typeface="Calibri" panose="020F0502020204030204" pitchFamily="34" charset="0"/>
                          <a:cs typeface="Times New Roman" panose="02020603050405020304" pitchFamily="18" charset="0"/>
                        </a:rPr>
                        <a:t> </a:t>
                      </a:r>
                      <a:r>
                        <a:rPr lang="en-US" sz="1100" kern="1200" err="1">
                          <a:solidFill>
                            <a:schemeClr val="tx1"/>
                          </a:solidFill>
                          <a:effectLst/>
                          <a:latin typeface="+mn-lt"/>
                          <a:ea typeface="Calibri" panose="020F0502020204030204" pitchFamily="34" charset="0"/>
                          <a:cs typeface="Times New Roman" panose="02020603050405020304" pitchFamily="18" charset="0"/>
                        </a:rPr>
                        <a:t>kaudu</a:t>
                      </a:r>
                      <a:r>
                        <a:rPr lang="et-EE" sz="1100" kern="1200">
                          <a:solidFill>
                            <a:schemeClr val="tx1"/>
                          </a:solidFill>
                          <a:effectLst/>
                          <a:latin typeface="+mn-lt"/>
                          <a:ea typeface="Calibri" panose="020F0502020204030204" pitchFamily="34" charset="0"/>
                          <a:cs typeface="Times New Roman" panose="02020603050405020304" pitchFamily="18" charset="0"/>
                        </a:rPr>
                        <a:t>)</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KOV osades teenusvaldkondades on toimunud konsolideerumine</a:t>
                      </a:r>
                    </a:p>
                    <a:p>
                      <a:pPr marL="171450" indent="-171450">
                        <a:lnSpc>
                          <a:spcPct val="107000"/>
                        </a:lnSpc>
                        <a:spcAft>
                          <a:spcPts val="0"/>
                        </a:spcAft>
                        <a:buFont typeface="Arial" panose="020B0604020202020204" pitchFamily="34" charset="0"/>
                        <a:buChar char="•"/>
                      </a:pPr>
                      <a:r>
                        <a:rPr lang="et-EE" sz="1100" kern="1200" err="1">
                          <a:solidFill>
                            <a:schemeClr val="tx1"/>
                          </a:solidFill>
                          <a:effectLst/>
                          <a:latin typeface="+mn-lt"/>
                          <a:ea typeface="Calibri" panose="020F0502020204030204" pitchFamily="34" charset="0"/>
                          <a:cs typeface="Times New Roman" panose="02020603050405020304" pitchFamily="18" charset="0"/>
                        </a:rPr>
                        <a:t>KOV-de</a:t>
                      </a:r>
                      <a:r>
                        <a:rPr lang="et-EE" sz="1100" kern="1200">
                          <a:solidFill>
                            <a:schemeClr val="tx1"/>
                          </a:solidFill>
                          <a:effectLst/>
                          <a:latin typeface="+mn-lt"/>
                          <a:ea typeface="Calibri" panose="020F0502020204030204" pitchFamily="34" charset="0"/>
                          <a:cs typeface="Times New Roman" panose="02020603050405020304" pitchFamily="18" charset="0"/>
                        </a:rPr>
                        <a:t> teenuste juhtimise tasanditel tekib parem arusaam teenusjuhtimisest ja oma valdkonna digitaliseerimise võimalustest ja nõuetest.</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noProof="0">
                          <a:solidFill>
                            <a:schemeClr val="tx1"/>
                          </a:solidFill>
                          <a:effectLst/>
                          <a:latin typeface="+mn-lt"/>
                          <a:ea typeface="Calibri" panose="020F0502020204030204" pitchFamily="34" charset="0"/>
                          <a:cs typeface="Times New Roman"/>
                        </a:rPr>
                        <a:t>Uute teenuste arendamisel või teenuste ümberkorraldamisel lähtutakse kasutajakeskse teenuse disainimise põhimõtetest</a:t>
                      </a:r>
                    </a:p>
                    <a:p>
                      <a:pPr marL="171450" indent="-171450">
                        <a:lnSpc>
                          <a:spcPct val="107000"/>
                        </a:lnSpc>
                        <a:spcAft>
                          <a:spcPts val="0"/>
                        </a:spcAft>
                        <a:buFont typeface="Arial" panose="020B0604020202020204" pitchFamily="34" charset="0"/>
                        <a:buChar char="•"/>
                      </a:pPr>
                      <a:r>
                        <a:rPr lang="en-US" sz="1100" kern="1200" err="1">
                          <a:solidFill>
                            <a:schemeClr val="tx1"/>
                          </a:solidFill>
                          <a:effectLst/>
                          <a:latin typeface="+mn-lt"/>
                          <a:ea typeface="Calibri" panose="020F0502020204030204" pitchFamily="34" charset="0"/>
                          <a:cs typeface="Times New Roman" panose="02020603050405020304" pitchFamily="18" charset="0"/>
                        </a:rPr>
                        <a:t>Spetsialisti</a:t>
                      </a:r>
                      <a:r>
                        <a:rPr lang="en-US" sz="1100" kern="1200">
                          <a:solidFill>
                            <a:schemeClr val="tx1"/>
                          </a:solidFill>
                          <a:effectLst/>
                          <a:latin typeface="+mn-lt"/>
                          <a:ea typeface="Calibri" panose="020F0502020204030204" pitchFamily="34" charset="0"/>
                          <a:cs typeface="Times New Roman" panose="02020603050405020304" pitchFamily="18" charset="0"/>
                        </a:rPr>
                        <a:t> </a:t>
                      </a:r>
                      <a:r>
                        <a:rPr lang="en-US" sz="1100" kern="1200" err="1">
                          <a:solidFill>
                            <a:schemeClr val="tx1"/>
                          </a:solidFill>
                          <a:effectLst/>
                          <a:latin typeface="+mn-lt"/>
                          <a:ea typeface="Calibri" panose="020F0502020204030204" pitchFamily="34" charset="0"/>
                          <a:cs typeface="Times New Roman" panose="02020603050405020304" pitchFamily="18" charset="0"/>
                        </a:rPr>
                        <a:t>tasandil</a:t>
                      </a:r>
                      <a:r>
                        <a:rPr lang="en-US" sz="1100" kern="1200">
                          <a:solidFill>
                            <a:schemeClr val="tx1"/>
                          </a:solidFill>
                          <a:effectLst/>
                          <a:latin typeface="+mn-lt"/>
                          <a:ea typeface="Calibri" panose="020F0502020204030204" pitchFamily="34" charset="0"/>
                          <a:cs typeface="Times New Roman" panose="02020603050405020304" pitchFamily="18" charset="0"/>
                        </a:rPr>
                        <a:t> t</a:t>
                      </a:r>
                      <a:r>
                        <a:rPr lang="et-EE" sz="1100" kern="1200" err="1">
                          <a:solidFill>
                            <a:schemeClr val="tx1"/>
                          </a:solidFill>
                          <a:effectLst/>
                          <a:latin typeface="+mn-lt"/>
                          <a:ea typeface="Calibri" panose="020F0502020204030204" pitchFamily="34" charset="0"/>
                          <a:cs typeface="Times New Roman" panose="02020603050405020304" pitchFamily="18" charset="0"/>
                        </a:rPr>
                        <a:t>ekib</a:t>
                      </a:r>
                      <a:r>
                        <a:rPr lang="et-EE" sz="1100" kern="1200">
                          <a:solidFill>
                            <a:schemeClr val="tx1"/>
                          </a:solidFill>
                          <a:effectLst/>
                          <a:latin typeface="+mn-lt"/>
                          <a:ea typeface="Calibri" panose="020F0502020204030204" pitchFamily="34" charset="0"/>
                          <a:cs typeface="Times New Roman" panose="02020603050405020304" pitchFamily="18" charset="0"/>
                        </a:rPr>
                        <a:t> parem võimekus oma valdkonna</a:t>
                      </a:r>
                      <a:r>
                        <a:rPr lang="en-US" sz="1100" kern="1200">
                          <a:solidFill>
                            <a:schemeClr val="tx1"/>
                          </a:solidFill>
                          <a:effectLst/>
                          <a:latin typeface="+mn-lt"/>
                          <a:ea typeface="Calibri" panose="020F0502020204030204" pitchFamily="34" charset="0"/>
                          <a:cs typeface="Times New Roman" panose="02020603050405020304" pitchFamily="18" charset="0"/>
                        </a:rPr>
                        <a:t> </a:t>
                      </a:r>
                      <a:r>
                        <a:rPr lang="et-EE" sz="1100" kern="1200">
                          <a:solidFill>
                            <a:schemeClr val="tx1"/>
                          </a:solidFill>
                          <a:effectLst/>
                          <a:latin typeface="+mn-lt"/>
                          <a:ea typeface="Calibri" panose="020F0502020204030204" pitchFamily="34" charset="0"/>
                          <a:cs typeface="Times New Roman" panose="02020603050405020304" pitchFamily="18" charset="0"/>
                        </a:rPr>
                        <a:t>teenuste </a:t>
                      </a:r>
                      <a:r>
                        <a:rPr lang="en-US" sz="1100" kern="1200" err="1">
                          <a:solidFill>
                            <a:schemeClr val="tx1"/>
                          </a:solidFill>
                          <a:effectLst/>
                          <a:latin typeface="+mn-lt"/>
                          <a:ea typeface="Calibri" panose="020F0502020204030204" pitchFamily="34" charset="0"/>
                          <a:cs typeface="Times New Roman" panose="02020603050405020304" pitchFamily="18" charset="0"/>
                        </a:rPr>
                        <a:t>protsesse</a:t>
                      </a:r>
                      <a:r>
                        <a:rPr lang="en-US" sz="1100" kern="1200">
                          <a:solidFill>
                            <a:schemeClr val="tx1"/>
                          </a:solidFill>
                          <a:effectLst/>
                          <a:latin typeface="+mn-lt"/>
                          <a:ea typeface="Calibri" panose="020F0502020204030204" pitchFamily="34" charset="0"/>
                          <a:cs typeface="Times New Roman" panose="02020603050405020304" pitchFamily="18" charset="0"/>
                        </a:rPr>
                        <a:t> </a:t>
                      </a:r>
                      <a:r>
                        <a:rPr lang="en-US" sz="1100" kern="1200" err="1">
                          <a:solidFill>
                            <a:schemeClr val="tx1"/>
                          </a:solidFill>
                          <a:effectLst/>
                          <a:latin typeface="+mn-lt"/>
                          <a:ea typeface="Calibri" panose="020F0502020204030204" pitchFamily="34" charset="0"/>
                          <a:cs typeface="Times New Roman" panose="02020603050405020304" pitchFamily="18" charset="0"/>
                        </a:rPr>
                        <a:t>kontrollida</a:t>
                      </a:r>
                      <a:endParaRPr lang="et-EE" sz="1100" kern="120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228671">
                <a:tc>
                  <a:txBody>
                    <a:bodyPr/>
                    <a:lstStyle/>
                    <a:p>
                      <a:pPr indent="71755">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5. Peamised ressursid </a:t>
                      </a: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ELVL – projektijuhtimine, alates 2023. a on tööl KOV personalivõrgustiku koordinaator. </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MKM – nõuandev roll koolituste sisu kavandamisel (koolitussuundade kooskõlastamine ja valideerimine, hangete tehnilise kirjelduse koostamine) </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Osaliselt on võimalik koolitusi ühitada riigi töötajatele suunatud koolitustega, samas on oluline välja tuua KOV teenuste ja infosüsteemide osutamise spetsiifika, kuna see erineb riigiasutuste mudelist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baseline="0" noProof="0">
                          <a:solidFill>
                            <a:schemeClr val="tx1"/>
                          </a:solidFill>
                          <a:effectLst/>
                          <a:latin typeface="+mn-lt"/>
                          <a:ea typeface="Calibri" panose="020F0502020204030204" pitchFamily="34" charset="0"/>
                          <a:cs typeface="Times New Roman"/>
                        </a:rPr>
                        <a:t>KOV teenistujad – koolitustel osalejad</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noProof="0">
                          <a:solidFill>
                            <a:schemeClr val="tx1"/>
                          </a:solidFill>
                          <a:effectLst/>
                          <a:latin typeface="+mn-lt"/>
                          <a:ea typeface="Calibri" panose="020F0502020204030204" pitchFamily="34" charset="0"/>
                          <a:cs typeface="Times New Roman"/>
                        </a:rPr>
                        <a:t>Hinnanguliselt koolitatavate arv:  2</a:t>
                      </a:r>
                      <a:r>
                        <a:rPr lang="et-EE" sz="1100" b="0" kern="1200" noProof="0">
                          <a:solidFill>
                            <a:schemeClr val="tx1"/>
                          </a:solidFill>
                          <a:effectLst/>
                          <a:latin typeface="+mn-lt"/>
                          <a:ea typeface="Calibri" panose="020F0502020204030204" pitchFamily="34" charset="0"/>
                          <a:cs typeface="Times New Roman"/>
                        </a:rPr>
                        <a:t>50</a:t>
                      </a:r>
                    </a:p>
                    <a:p>
                      <a:pPr marL="171450" lvl="0" indent="-171450">
                        <a:lnSpc>
                          <a:spcPct val="107000"/>
                        </a:lnSpc>
                        <a:spcAft>
                          <a:spcPts val="0"/>
                        </a:spcAft>
                        <a:buFont typeface="Arial" panose="020B0604020202020204" pitchFamily="34" charset="0"/>
                        <a:buChar char="•"/>
                      </a:pPr>
                      <a:endParaRPr lang="et-EE" sz="1100" kern="1200" baseline="0" noProof="0">
                        <a:solidFill>
                          <a:srgbClr val="00B050"/>
                        </a:solidFill>
                        <a:effectLst/>
                        <a:latin typeface="+mn-lt"/>
                        <a:ea typeface="Calibri" panose="020F0502020204030204" pitchFamily="34" charset="0"/>
                        <a:cs typeface="Times New Roman"/>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6. Tegevused, ajakava, eelarve</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 Koostöös </a:t>
                      </a:r>
                      <a:r>
                        <a:rPr lang="et-EE" sz="1100" b="0" kern="1200" err="1">
                          <a:solidFill>
                            <a:schemeClr val="tx1"/>
                          </a:solidFill>
                          <a:effectLst/>
                          <a:latin typeface="+mn-lt"/>
                          <a:ea typeface="Calibri" panose="020F0502020204030204" pitchFamily="34" charset="0"/>
                          <a:cs typeface="Times New Roman" panose="02020603050405020304" pitchFamily="18" charset="0"/>
                        </a:rPr>
                        <a:t>MKMi</a:t>
                      </a:r>
                      <a:r>
                        <a:rPr lang="et-EE" sz="1100" b="0" kern="1200">
                          <a:solidFill>
                            <a:schemeClr val="tx1"/>
                          </a:solidFill>
                          <a:effectLst/>
                          <a:latin typeface="+mn-lt"/>
                          <a:ea typeface="Calibri" panose="020F0502020204030204" pitchFamily="34" charset="0"/>
                          <a:cs typeface="Times New Roman" panose="02020603050405020304" pitchFamily="18" charset="0"/>
                        </a:rPr>
                        <a:t> oskuste tiimi ja KOV personalivõrgustikuga detailsema plaani koostamine KOV digikompetentside </a:t>
                      </a:r>
                      <a:r>
                        <a:rPr lang="et-EE" sz="1100" b="0" kern="1200" err="1">
                          <a:solidFill>
                            <a:schemeClr val="tx1"/>
                          </a:solidFill>
                          <a:effectLst/>
                          <a:latin typeface="+mn-lt"/>
                          <a:ea typeface="Calibri" panose="020F0502020204030204" pitchFamily="34" charset="0"/>
                          <a:cs typeface="Times New Roman" panose="02020603050405020304" pitchFamily="18" charset="0"/>
                        </a:rPr>
                        <a:t>kasvatamisekes</a:t>
                      </a:r>
                      <a:r>
                        <a:rPr lang="et-EE" sz="1100" b="0" kern="1200">
                          <a:solidFill>
                            <a:schemeClr val="tx1"/>
                          </a:solidFill>
                          <a:effectLst/>
                          <a:latin typeface="+mn-lt"/>
                          <a:ea typeface="Calibri" panose="020F0502020204030204" pitchFamily="34" charset="0"/>
                          <a:cs typeface="Times New Roman" panose="02020603050405020304" pitchFamily="18" charset="0"/>
                        </a:rPr>
                        <a:t>, koolitusprogrammi hanke läbiviimine.</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Koolituse korraldamine 2024.a sügisel esmalt pilootgrupiga. Hinnanguliselt koolitatavate arv kokku:  250. </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Tegevus jätkub 2025.a </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Koolitustel on suur rõhk praktilistel harjutustel ja grupitööl. Loob eeldused teenuste juhtimise konsolideerimiseks KOV teenusvaldkondades.           </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Pidev tegevus - Digiriigi Akadeemia jt riigi kesksete koolituste teavitustegevus </a:t>
                      </a:r>
                      <a:r>
                        <a:rPr lang="et-EE" sz="1100" b="0" kern="1200" err="1">
                          <a:solidFill>
                            <a:schemeClr val="tx1"/>
                          </a:solidFill>
                          <a:effectLst/>
                          <a:latin typeface="+mn-lt"/>
                          <a:ea typeface="Calibri" panose="020F0502020204030204" pitchFamily="34" charset="0"/>
                          <a:cs typeface="Times New Roman" panose="02020603050405020304" pitchFamily="18" charset="0"/>
                        </a:rPr>
                        <a:t>KOVide</a:t>
                      </a:r>
                      <a:r>
                        <a:rPr lang="et-EE" sz="1100" b="0" kern="1200">
                          <a:solidFill>
                            <a:schemeClr val="tx1"/>
                          </a:solidFill>
                          <a:effectLst/>
                          <a:latin typeface="+mn-lt"/>
                          <a:ea typeface="Calibri" panose="020F0502020204030204" pitchFamily="34" charset="0"/>
                          <a:cs typeface="Times New Roman" panose="02020603050405020304" pitchFamily="18" charset="0"/>
                        </a:rPr>
                        <a:t> suunal.</a:t>
                      </a:r>
                      <a:endParaRPr lang="et-EE" sz="1100" b="0" u="none" kern="1200" baseline="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7. RES IKT/Arendusprojekti eeltingimused</a:t>
                      </a:r>
                    </a:p>
                    <a:p>
                      <a:pPr marL="171450" indent="-171450">
                        <a:lnSpc>
                          <a:spcPct val="107000"/>
                        </a:lnSpc>
                        <a:spcAft>
                          <a:spcPts val="0"/>
                        </a:spcAft>
                        <a:buFont typeface="Arial" panose="020B0604020202020204" pitchFamily="34" charset="0"/>
                        <a:buChar char="•"/>
                      </a:pPr>
                      <a:r>
                        <a:rPr lang="et-EE" sz="1050" b="0" kern="1200" err="1">
                          <a:solidFill>
                            <a:schemeClr val="tx1"/>
                          </a:solidFill>
                          <a:effectLst/>
                          <a:latin typeface="+mn-lt"/>
                          <a:ea typeface="Calibri" panose="020F0502020204030204" pitchFamily="34" charset="0"/>
                          <a:cs typeface="Times New Roman" panose="02020603050405020304" pitchFamily="18" charset="0"/>
                        </a:rPr>
                        <a:t>RIHA-s</a:t>
                      </a:r>
                      <a:r>
                        <a:rPr lang="et-EE" sz="1050" b="0" kern="1200">
                          <a:solidFill>
                            <a:schemeClr val="tx1"/>
                          </a:solidFill>
                          <a:effectLst/>
                          <a:latin typeface="+mn-lt"/>
                          <a:ea typeface="Calibri" panose="020F0502020204030204" pitchFamily="34" charset="0"/>
                          <a:cs typeface="Times New Roman" panose="02020603050405020304" pitchFamily="18" charset="0"/>
                        </a:rPr>
                        <a:t> uute andmekogude kirjeldamise vajadus puudub.</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Projekt soodustab riigi koosvõimeraamistiku kasutuselevõttu </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Suureneb teadlikkus pilvetehnoloogiatest, sh Riigipilvest</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Toetab avaandmete senisest suuremat pakkumist </a:t>
                      </a:r>
                      <a:r>
                        <a:rPr lang="et-EE" sz="1050" b="0" kern="1200" err="1">
                          <a:solidFill>
                            <a:schemeClr val="tx1"/>
                          </a:solidFill>
                          <a:effectLst/>
                          <a:latin typeface="+mn-lt"/>
                          <a:ea typeface="Calibri" panose="020F0502020204030204" pitchFamily="34" charset="0"/>
                          <a:cs typeface="Times New Roman" panose="02020603050405020304" pitchFamily="18" charset="0"/>
                        </a:rPr>
                        <a:t>KOV-de</a:t>
                      </a:r>
                      <a:r>
                        <a:rPr lang="et-EE" sz="1050" b="0" kern="1200">
                          <a:solidFill>
                            <a:schemeClr val="tx1"/>
                          </a:solidFill>
                          <a:effectLst/>
                          <a:latin typeface="+mn-lt"/>
                          <a:ea typeface="Calibri" panose="020F0502020204030204" pitchFamily="34" charset="0"/>
                          <a:cs typeface="Times New Roman" panose="02020603050405020304" pitchFamily="18" charset="0"/>
                        </a:rPr>
                        <a:t> poolt</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Vastavus Arhitektuurinõukogu koostatud e-riigi ristfunktsionaalsete nõuetele (sh andmekvaliteedi nõuded) – soosib nende kasutuselevõttu </a:t>
                      </a:r>
                      <a:r>
                        <a:rPr lang="et-EE" sz="1050" b="0" kern="1200" err="1">
                          <a:solidFill>
                            <a:schemeClr val="tx1"/>
                          </a:solidFill>
                          <a:effectLst/>
                          <a:latin typeface="+mn-lt"/>
                          <a:ea typeface="Calibri" panose="020F0502020204030204" pitchFamily="34" charset="0"/>
                          <a:cs typeface="Times New Roman" panose="02020603050405020304" pitchFamily="18" charset="0"/>
                        </a:rPr>
                        <a:t>KOV-des</a:t>
                      </a:r>
                      <a:endParaRPr lang="et-EE" sz="1050" b="0" kern="120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Andmejälgija kasutuselevõtt – tekib teadlikkus Andmejälgijast</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Peamised võimalikud riskid, sh </a:t>
                      </a:r>
                      <a:r>
                        <a:rPr lang="et-EE" sz="1050" b="0" kern="1200" err="1">
                          <a:solidFill>
                            <a:schemeClr val="tx1"/>
                          </a:solidFill>
                          <a:effectLst/>
                          <a:latin typeface="+mn-lt"/>
                          <a:ea typeface="Calibri" panose="020F0502020204030204" pitchFamily="34" charset="0"/>
                          <a:cs typeface="Times New Roman" panose="02020603050405020304" pitchFamily="18" charset="0"/>
                        </a:rPr>
                        <a:t>küberriskid</a:t>
                      </a:r>
                      <a:r>
                        <a:rPr lang="et-EE" sz="1050" b="0" kern="1200">
                          <a:solidFill>
                            <a:schemeClr val="tx1"/>
                          </a:solidFill>
                          <a:effectLst/>
                          <a:latin typeface="+mn-lt"/>
                          <a:ea typeface="Calibri" panose="020F0502020204030204" pitchFamily="34" charset="0"/>
                          <a:cs typeface="Times New Roman" panose="02020603050405020304" pitchFamily="18" charset="0"/>
                        </a:rPr>
                        <a:t>:  KOV töötajate madal huvi ja motivatsioon koolitustel osalemiseks.</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Õigusliku regulatsiooni muudatuste hetkeseis ja plaanid – ei kohaldu</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 Saab kasutada riigiametnikele läbiviidud IKT-koolituste kogemust.</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807264">
                <a:tc>
                  <a:txBody>
                    <a:bodyPr/>
                    <a:lstStyle/>
                    <a:p>
                      <a:pPr marL="107315" indent="-90170">
                        <a:lnSpc>
                          <a:spcPct val="107000"/>
                        </a:lnSpc>
                        <a:spcAft>
                          <a:spcPts val="0"/>
                        </a:spcAft>
                      </a:pPr>
                      <a:r>
                        <a:rPr lang="et-EE" sz="1100" b="1">
                          <a:solidFill>
                            <a:srgbClr val="0000FF"/>
                          </a:solidFill>
                          <a:effectLst/>
                          <a:latin typeface="+mn-lt"/>
                          <a:ea typeface="Calibri" panose="020F0502020204030204" pitchFamily="34" charset="0"/>
                          <a:cs typeface="Times New Roman" panose="02020603050405020304" pitchFamily="18" charset="0"/>
                        </a:rPr>
                        <a:t>8. Kasutajate grupid, kolmandad osapooled</a:t>
                      </a:r>
                      <a:endParaRPr lang="en-GB" sz="110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Igast </a:t>
                      </a:r>
                      <a:r>
                        <a:rPr lang="et-EE" sz="1100" err="1">
                          <a:effectLst/>
                          <a:latin typeface="+mn-lt"/>
                          <a:ea typeface="Calibri" panose="020F0502020204030204" pitchFamily="34" charset="0"/>
                          <a:cs typeface="Times New Roman" panose="02020603050405020304" pitchFamily="18" charset="0"/>
                        </a:rPr>
                        <a:t>KOV-st</a:t>
                      </a:r>
                      <a:r>
                        <a:rPr lang="et-EE" sz="1100">
                          <a:effectLst/>
                          <a:latin typeface="+mn-lt"/>
                          <a:ea typeface="Calibri" panose="020F0502020204030204" pitchFamily="34" charset="0"/>
                          <a:cs typeface="Times New Roman" panose="02020603050405020304" pitchFamily="18" charset="0"/>
                        </a:rPr>
                        <a:t> keskmiselt </a:t>
                      </a:r>
                      <a:r>
                        <a:rPr lang="et-EE" sz="1100">
                          <a:solidFill>
                            <a:schemeClr val="tx1"/>
                          </a:solidFill>
                          <a:effectLst/>
                          <a:latin typeface="+mn-lt"/>
                          <a:ea typeface="Calibri" panose="020F0502020204030204" pitchFamily="34" charset="0"/>
                          <a:cs typeface="Times New Roman" panose="02020603050405020304" pitchFamily="18" charset="0"/>
                        </a:rPr>
                        <a:t>5 inimest</a:t>
                      </a: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Kaetakse olulisemad teenusvaldkonnad – sotsiaal, haridus, kultuur, kommunaalmajandus, keskkond, ehitus ja planeerimine, arendus</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9. Projekti innovaatilisus</a:t>
                      </a:r>
                      <a:endParaRPr lang="en-GB" sz="1100" b="0" kern="1200">
                        <a:solidFill>
                          <a:srgbClr val="0000FF"/>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10. Jätkusuutlikkus</a:t>
                      </a:r>
                    </a:p>
                    <a:p>
                      <a:pPr>
                        <a:lnSpc>
                          <a:spcPct val="107000"/>
                        </a:lnSpc>
                        <a:spcAft>
                          <a:spcPts val="0"/>
                        </a:spcAft>
                      </a:pPr>
                      <a:r>
                        <a:rPr lang="et-EE" sz="1100" b="0" kern="1200">
                          <a:solidFill>
                            <a:schemeClr val="tx1"/>
                          </a:solidFill>
                          <a:effectLst/>
                          <a:latin typeface="+mn-lt"/>
                          <a:ea typeface="Calibri" panose="020F0502020204030204" pitchFamily="34" charset="0"/>
                          <a:cs typeface="Times New Roman" panose="02020603050405020304" pitchFamily="18" charset="0"/>
                        </a:rPr>
                        <a:t>Koolituste korraldamiseks on vajalik täiendav ressurss vähemalt 2025. a, et katta ära suur osa omavalitsusi. Projektijuhtimiseks on </a:t>
                      </a:r>
                      <a:r>
                        <a:rPr lang="et-EE" sz="1100" b="0" kern="1200" err="1">
                          <a:solidFill>
                            <a:schemeClr val="tx1"/>
                          </a:solidFill>
                          <a:effectLst/>
                          <a:latin typeface="+mn-lt"/>
                          <a:ea typeface="Calibri" panose="020F0502020204030204" pitchFamily="34" charset="0"/>
                          <a:cs typeface="Times New Roman" panose="02020603050405020304" pitchFamily="18" charset="0"/>
                        </a:rPr>
                        <a:t>ELVLis</a:t>
                      </a:r>
                      <a:r>
                        <a:rPr lang="et-EE" sz="1100" b="0" kern="1200">
                          <a:solidFill>
                            <a:schemeClr val="tx1"/>
                          </a:solidFill>
                          <a:effectLst/>
                          <a:latin typeface="+mn-lt"/>
                          <a:ea typeface="Calibri" panose="020F0502020204030204" pitchFamily="34" charset="0"/>
                          <a:cs typeface="Times New Roman" panose="02020603050405020304" pitchFamily="18" charset="0"/>
                        </a:rPr>
                        <a:t> olemas personalivõrgustiku koordinaator.</a:t>
                      </a:r>
                      <a:endParaRPr lang="en-GB" sz="1100" b="0" kern="120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783853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54" y="-183160"/>
            <a:ext cx="11304576" cy="700060"/>
          </a:xfrm>
        </p:spPr>
        <p:txBody>
          <a:bodyPr>
            <a:noAutofit/>
          </a:bodyPr>
          <a:lstStyle/>
          <a:p>
            <a:r>
              <a:rPr lang="et-EE" sz="1772" b="1">
                <a:latin typeface="Aino" panose="02000603040504020204" pitchFamily="50" charset="-70"/>
              </a:rPr>
              <a:t>3. </a:t>
            </a:r>
            <a:r>
              <a:rPr lang="et-EE" sz="1772" b="1" err="1">
                <a:latin typeface="Aino" panose="02000603040504020204" pitchFamily="50" charset="-70"/>
              </a:rPr>
              <a:t>Küberturvalisuse</a:t>
            </a:r>
            <a:r>
              <a:rPr lang="et-EE" sz="1772" b="1">
                <a:latin typeface="Aino" panose="02000603040504020204" pitchFamily="50" charset="-70"/>
              </a:rPr>
              <a:t> tagamise tugi </a:t>
            </a:r>
            <a:r>
              <a:rPr lang="et-EE" sz="1772" b="1" err="1">
                <a:latin typeface="Aino" panose="02000603040504020204" pitchFamily="50" charset="-70"/>
              </a:rPr>
              <a:t>KOVidele</a:t>
            </a:r>
            <a:endParaRPr lang="en-US" sz="1772" b="1">
              <a:solidFill>
                <a:srgbClr val="FF0000"/>
              </a:solidFill>
              <a:latin typeface="Aino" panose="02000603040504020204" pitchFamily="50" charset="-70"/>
            </a:endParaRPr>
          </a:p>
        </p:txBody>
      </p:sp>
      <p:graphicFrame>
        <p:nvGraphicFramePr>
          <p:cNvPr id="11" name="Sisu kohatäide 10"/>
          <p:cNvGraphicFramePr>
            <a:graphicFrameLocks noGrp="1"/>
          </p:cNvGraphicFramePr>
          <p:nvPr>
            <p:ph idx="1"/>
            <p:extLst>
              <p:ext uri="{D42A27DB-BD31-4B8C-83A1-F6EECF244321}">
                <p14:modId xmlns:p14="http://schemas.microsoft.com/office/powerpoint/2010/main" val="362405120"/>
              </p:ext>
            </p:extLst>
          </p:nvPr>
        </p:nvGraphicFramePr>
        <p:xfrm>
          <a:off x="46990" y="411072"/>
          <a:ext cx="12125097" cy="6429466"/>
        </p:xfrm>
        <a:graphic>
          <a:graphicData uri="http://schemas.openxmlformats.org/drawingml/2006/table">
            <a:tbl>
              <a:tblPr firstRow="1" firstCol="1" bandRow="1"/>
              <a:tblGrid>
                <a:gridCol w="4416212">
                  <a:extLst>
                    <a:ext uri="{9D8B030D-6E8A-4147-A177-3AD203B41FA5}">
                      <a16:colId xmlns:a16="http://schemas.microsoft.com/office/drawing/2014/main" val="1078582206"/>
                    </a:ext>
                  </a:extLst>
                </a:gridCol>
                <a:gridCol w="3750014">
                  <a:extLst>
                    <a:ext uri="{9D8B030D-6E8A-4147-A177-3AD203B41FA5}">
                      <a16:colId xmlns:a16="http://schemas.microsoft.com/office/drawing/2014/main" val="540222432"/>
                    </a:ext>
                  </a:extLst>
                </a:gridCol>
                <a:gridCol w="3958871">
                  <a:extLst>
                    <a:ext uri="{9D8B030D-6E8A-4147-A177-3AD203B41FA5}">
                      <a16:colId xmlns:a16="http://schemas.microsoft.com/office/drawing/2014/main" val="89925652"/>
                    </a:ext>
                  </a:extLst>
                </a:gridCol>
              </a:tblGrid>
              <a:tr h="288032">
                <a:tc gridSpan="3">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ELVL/ </a:t>
                      </a:r>
                      <a:r>
                        <a:rPr lang="et-EE" sz="1100" b="1" kern="1200" err="1">
                          <a:solidFill>
                            <a:srgbClr val="0000FF"/>
                          </a:solidFill>
                          <a:effectLst/>
                          <a:latin typeface="+mn-lt"/>
                          <a:ea typeface="Calibri" panose="020F0502020204030204" pitchFamily="34" charset="0"/>
                          <a:cs typeface="Times New Roman" panose="02020603050405020304" pitchFamily="18" charset="0"/>
                        </a:rPr>
                        <a:t>Küberturvalisuse</a:t>
                      </a:r>
                      <a:r>
                        <a:rPr lang="et-EE" sz="1100" b="1" kern="1200">
                          <a:solidFill>
                            <a:srgbClr val="0000FF"/>
                          </a:solidFill>
                          <a:effectLst/>
                          <a:latin typeface="+mn-lt"/>
                          <a:ea typeface="Calibri" panose="020F0502020204030204" pitchFamily="34" charset="0"/>
                          <a:cs typeface="Times New Roman" panose="02020603050405020304" pitchFamily="18" charset="0"/>
                        </a:rPr>
                        <a:t> tagamise tugi </a:t>
                      </a:r>
                      <a:r>
                        <a:rPr lang="et-EE" sz="1100" b="1" kern="1200" err="1">
                          <a:solidFill>
                            <a:srgbClr val="0000FF"/>
                          </a:solidFill>
                          <a:effectLst/>
                          <a:latin typeface="+mn-lt"/>
                          <a:ea typeface="Calibri" panose="020F0502020204030204" pitchFamily="34" charset="0"/>
                          <a:cs typeface="Times New Roman" panose="02020603050405020304" pitchFamily="18" charset="0"/>
                        </a:rPr>
                        <a:t>KOVidele</a:t>
                      </a:r>
                      <a:endParaRPr lang="en-GB" sz="1100" b="1" kern="1200">
                        <a:solidFill>
                          <a:srgbClr val="0000FF"/>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069705">
                <a:tc gridSpan="2">
                  <a:txBody>
                    <a:bodyPr/>
                    <a:lstStyle/>
                    <a:p>
                      <a:pPr>
                        <a:lnSpc>
                          <a:spcPct val="107000"/>
                        </a:lnSpc>
                        <a:spcAft>
                          <a:spcPts val="0"/>
                        </a:spcAft>
                      </a:pPr>
                      <a:r>
                        <a:rPr lang="et-EE" sz="1100" b="1">
                          <a:solidFill>
                            <a:srgbClr val="0000FF"/>
                          </a:solidFill>
                          <a:effectLst/>
                          <a:latin typeface="+mn-lt"/>
                          <a:ea typeface="Calibri" panose="020F0502020204030204" pitchFamily="34" charset="0"/>
                          <a:cs typeface="Times New Roman" panose="02020603050405020304" pitchFamily="18" charset="0"/>
                        </a:rPr>
                        <a:t>1. </a:t>
                      </a:r>
                      <a:r>
                        <a:rPr lang="et-EE" sz="1100" b="1" kern="1200">
                          <a:solidFill>
                            <a:srgbClr val="0000FF"/>
                          </a:solidFill>
                          <a:effectLst/>
                          <a:latin typeface="+mn-lt"/>
                          <a:ea typeface="Calibri" panose="020F0502020204030204" pitchFamily="34" charset="0"/>
                          <a:cs typeface="Times New Roman" panose="02020603050405020304" pitchFamily="18" charset="0"/>
                        </a:rPr>
                        <a:t>Probleem </a:t>
                      </a:r>
                      <a:r>
                        <a:rPr lang="et-EE" sz="1100" b="0" kern="1200">
                          <a:solidFill>
                            <a:schemeClr val="tx1"/>
                          </a:solidFill>
                          <a:effectLst/>
                          <a:latin typeface="+mn-lt"/>
                          <a:ea typeface="Calibri" panose="020F0502020204030204" pitchFamily="34" charset="0"/>
                          <a:cs typeface="Times New Roman" panose="02020603050405020304" pitchFamily="18" charset="0"/>
                        </a:rPr>
                        <a:t>Kohalike omavalitsuste infoturbe võimekus on endiselt madal – dokumentatsioon kohati puudulik, paljudes </a:t>
                      </a:r>
                      <a:r>
                        <a:rPr lang="et-EE" sz="1100" b="0" kern="1200" err="1">
                          <a:solidFill>
                            <a:schemeClr val="tx1"/>
                          </a:solidFill>
                          <a:effectLst/>
                          <a:latin typeface="+mn-lt"/>
                          <a:ea typeface="Calibri" panose="020F0502020204030204" pitchFamily="34" charset="0"/>
                          <a:cs typeface="Times New Roman" panose="02020603050405020304" pitchFamily="18" charset="0"/>
                        </a:rPr>
                        <a:t>KOVides</a:t>
                      </a:r>
                      <a:r>
                        <a:rPr lang="et-EE" sz="1100" b="0" kern="1200">
                          <a:solidFill>
                            <a:schemeClr val="tx1"/>
                          </a:solidFill>
                          <a:effectLst/>
                          <a:latin typeface="+mn-lt"/>
                          <a:ea typeface="Calibri" panose="020F0502020204030204" pitchFamily="34" charset="0"/>
                          <a:cs typeface="Times New Roman" panose="02020603050405020304" pitchFamily="18" charset="0"/>
                        </a:rPr>
                        <a:t> puudub eraldi infoturbe spetsialist. </a:t>
                      </a:r>
                      <a:r>
                        <a:rPr lang="et-EE" sz="1100" b="0" kern="1200" err="1">
                          <a:solidFill>
                            <a:schemeClr val="tx1"/>
                          </a:solidFill>
                          <a:effectLst/>
                          <a:latin typeface="+mn-lt"/>
                          <a:ea typeface="Calibri" panose="020F0502020204030204" pitchFamily="34" charset="0"/>
                          <a:cs typeface="Times New Roman" panose="02020603050405020304" pitchFamily="18" charset="0"/>
                        </a:rPr>
                        <a:t>KOVid</a:t>
                      </a:r>
                      <a:r>
                        <a:rPr lang="et-EE" sz="1100" b="0" kern="1200">
                          <a:solidFill>
                            <a:schemeClr val="tx1"/>
                          </a:solidFill>
                          <a:effectLst/>
                          <a:latin typeface="+mn-lt"/>
                          <a:ea typeface="Calibri" panose="020F0502020204030204" pitchFamily="34" charset="0"/>
                          <a:cs typeface="Times New Roman" panose="02020603050405020304" pitchFamily="18" charset="0"/>
                        </a:rPr>
                        <a:t> üha rohkem tunnistavad, et pole võimelised seda valdkonda katma.</a:t>
                      </a:r>
                      <a:endParaRPr lang="en-GB" sz="1100" b="0" kern="120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t-EE" sz="1100" b="1">
                          <a:solidFill>
                            <a:srgbClr val="0000FF"/>
                          </a:solidFill>
                          <a:effectLst/>
                          <a:latin typeface="+mn-lt"/>
                          <a:ea typeface="Calibri" panose="020F0502020204030204" pitchFamily="34" charset="0"/>
                          <a:cs typeface="Times New Roman" panose="02020603050405020304" pitchFamily="18" charset="0"/>
                        </a:rPr>
                        <a:t>1.1 RES IKT/Arendusprojekti eesmärk</a:t>
                      </a:r>
                      <a:r>
                        <a:rPr lang="et-EE" sz="1100">
                          <a:solidFill>
                            <a:srgbClr val="0000FF"/>
                          </a:solidFill>
                          <a:effectLst/>
                          <a:latin typeface="+mn-lt"/>
                          <a:ea typeface="Calibri" panose="020F0502020204030204" pitchFamily="34" charset="0"/>
                          <a:cs typeface="Times New Roman" panose="02020603050405020304" pitchFamily="18" charset="0"/>
                        </a:rPr>
                        <a:t>  </a:t>
                      </a:r>
                      <a:r>
                        <a:rPr lang="et-EE" sz="1100" err="1">
                          <a:solidFill>
                            <a:schemeClr val="tx1"/>
                          </a:solidFill>
                          <a:effectLst/>
                          <a:latin typeface="+mn-lt"/>
                          <a:ea typeface="Calibri" panose="020F0502020204030204" pitchFamily="34" charset="0"/>
                          <a:cs typeface="Times New Roman" panose="02020603050405020304" pitchFamily="18" charset="0"/>
                        </a:rPr>
                        <a:t>KOVid</a:t>
                      </a:r>
                      <a:r>
                        <a:rPr lang="et-EE" sz="1100">
                          <a:solidFill>
                            <a:schemeClr val="tx1"/>
                          </a:solidFill>
                          <a:effectLst/>
                          <a:latin typeface="+mn-lt"/>
                          <a:ea typeface="Calibri" panose="020F0502020204030204" pitchFamily="34" charset="0"/>
                          <a:cs typeface="Times New Roman" panose="02020603050405020304" pitchFamily="18" charset="0"/>
                        </a:rPr>
                        <a:t> on sujuvalt üle läinud uuele infoturbe standardile E-ITS.</a:t>
                      </a:r>
                      <a:endParaRPr lang="en-GB" sz="110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t-EE" sz="1100" b="1" kern="1200" baseline="0">
                          <a:solidFill>
                            <a:srgbClr val="0000FF"/>
                          </a:solidFill>
                          <a:effectLst/>
                          <a:latin typeface="+mn-lt"/>
                          <a:ea typeface="Calibri" panose="020F0502020204030204" pitchFamily="34" charset="0"/>
                          <a:cs typeface="Times New Roman" panose="02020603050405020304" pitchFamily="18" charset="0"/>
                        </a:rPr>
                        <a:t>1.2 </a:t>
                      </a:r>
                      <a:r>
                        <a:rPr lang="et-EE" sz="1100" b="1" kern="1200" baseline="0" err="1">
                          <a:solidFill>
                            <a:srgbClr val="0000FF"/>
                          </a:solidFill>
                          <a:effectLst/>
                          <a:latin typeface="+mn-lt"/>
                          <a:ea typeface="Calibri" panose="020F0502020204030204" pitchFamily="34" charset="0"/>
                          <a:cs typeface="Times New Roman" panose="02020603050405020304" pitchFamily="18" charset="0"/>
                        </a:rPr>
                        <a:t>RESi</a:t>
                      </a:r>
                      <a:r>
                        <a:rPr lang="et-EE" sz="1100" b="1" kern="1200" baseline="0">
                          <a:solidFill>
                            <a:srgbClr val="0000FF"/>
                          </a:solidFill>
                          <a:effectLst/>
                          <a:latin typeface="+mn-lt"/>
                          <a:ea typeface="Calibri" panose="020F0502020204030204" pitchFamily="34" charset="0"/>
                          <a:cs typeface="Times New Roman" panose="02020603050405020304" pitchFamily="18" charset="0"/>
                        </a:rPr>
                        <a:t> lisataotlusega seos </a:t>
                      </a:r>
                      <a:endParaRPr lang="et-EE" sz="1100" b="1" kern="1200">
                        <a:solidFill>
                          <a:srgbClr val="0000FF"/>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t-EE" sz="1100" b="1" kern="1200" baseline="0">
                          <a:solidFill>
                            <a:srgbClr val="0000FF"/>
                          </a:solidFill>
                          <a:effectLst/>
                          <a:latin typeface="+mn-lt"/>
                          <a:ea typeface="Calibri" panose="020F0502020204030204" pitchFamily="34" charset="0"/>
                          <a:cs typeface="Times New Roman" panose="02020603050405020304" pitchFamily="18" charset="0"/>
                        </a:rPr>
                        <a:t>1.3 Mitterahastamise tagajärg</a:t>
                      </a:r>
                      <a:r>
                        <a:rPr lang="et-EE" sz="1100" b="0" kern="1200" baseline="0">
                          <a:solidFill>
                            <a:schemeClr val="tx1"/>
                          </a:solidFill>
                          <a:effectLst/>
                          <a:latin typeface="+mn-lt"/>
                          <a:ea typeface="Calibri" panose="020F0502020204030204" pitchFamily="34" charset="0"/>
                          <a:cs typeface="Times New Roman" panose="02020603050405020304" pitchFamily="18" charset="0"/>
                        </a:rPr>
                        <a:t>: </a:t>
                      </a:r>
                      <a:r>
                        <a:rPr lang="et-EE" sz="1100" b="0" kern="1200" baseline="0" err="1">
                          <a:solidFill>
                            <a:schemeClr val="tx1"/>
                          </a:solidFill>
                          <a:effectLst/>
                          <a:latin typeface="+mn-lt"/>
                          <a:ea typeface="Calibri" panose="020F0502020204030204" pitchFamily="34" charset="0"/>
                          <a:cs typeface="Times New Roman" panose="02020603050405020304" pitchFamily="18" charset="0"/>
                        </a:rPr>
                        <a:t>KOVides</a:t>
                      </a:r>
                      <a:r>
                        <a:rPr lang="et-EE" sz="1100" b="0" kern="1200" baseline="0">
                          <a:solidFill>
                            <a:schemeClr val="tx1"/>
                          </a:solidFill>
                          <a:effectLst/>
                          <a:latin typeface="+mn-lt"/>
                          <a:ea typeface="Calibri" panose="020F0502020204030204" pitchFamily="34" charset="0"/>
                          <a:cs typeface="Times New Roman" panose="02020603050405020304" pitchFamily="18" charset="0"/>
                        </a:rPr>
                        <a:t> üleminek E-</a:t>
                      </a:r>
                      <a:r>
                        <a:rPr lang="et-EE" sz="1100" b="0" kern="1200" baseline="0" err="1">
                          <a:solidFill>
                            <a:schemeClr val="tx1"/>
                          </a:solidFill>
                          <a:effectLst/>
                          <a:latin typeface="+mn-lt"/>
                          <a:ea typeface="Calibri" panose="020F0502020204030204" pitchFamily="34" charset="0"/>
                          <a:cs typeface="Times New Roman" panose="02020603050405020304" pitchFamily="18" charset="0"/>
                        </a:rPr>
                        <a:t>ITSile</a:t>
                      </a:r>
                      <a:r>
                        <a:rPr lang="et-EE" sz="1100" b="0" kern="1200" baseline="0">
                          <a:solidFill>
                            <a:schemeClr val="tx1"/>
                          </a:solidFill>
                          <a:effectLst/>
                          <a:latin typeface="+mn-lt"/>
                          <a:ea typeface="Calibri" panose="020F0502020204030204" pitchFamily="34" charset="0"/>
                          <a:cs typeface="Times New Roman" panose="02020603050405020304" pitchFamily="18" charset="0"/>
                        </a:rPr>
                        <a:t> läheb vaevaliselt, võimalikud ettekirjutused ja sunniraha nõuded (tuginedes riigikontrolli aruandele ja ISKE juurutamise kogemusele)</a:t>
                      </a:r>
                      <a:endParaRPr lang="et-EE" sz="1100" b="0" i="1" kern="1200" baseline="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a:solidFill>
                            <a:srgbClr val="0000FF"/>
                          </a:solidFill>
                          <a:effectLst/>
                          <a:latin typeface="+mn-lt"/>
                          <a:ea typeface="Calibri" panose="020F0502020204030204" pitchFamily="34" charset="0"/>
                          <a:cs typeface="Times New Roman" panose="02020603050405020304" pitchFamily="18" charset="0"/>
                        </a:rPr>
                        <a:t>1.4  Panustab arengukava suundadesse:</a:t>
                      </a:r>
                    </a:p>
                    <a:p>
                      <a:endParaRPr lang="et-EE" sz="1100" b="1" u="sng" kern="1200">
                        <a:solidFill>
                          <a:schemeClr val="tx1"/>
                        </a:solidFill>
                        <a:effectLst/>
                        <a:latin typeface="+mn-lt"/>
                        <a:cs typeface="Times New Roman" panose="02020603050405020304" pitchFamily="18" charset="0"/>
                      </a:endParaRPr>
                    </a:p>
                    <a:p>
                      <a:r>
                        <a:rPr lang="et-EE" sz="1100" b="0" u="none" kern="1200">
                          <a:solidFill>
                            <a:schemeClr val="tx1"/>
                          </a:solidFill>
                          <a:effectLst/>
                          <a:latin typeface="+mn-lt"/>
                          <a:cs typeface="Times New Roman" panose="02020603050405020304" pitchFamily="18" charset="0"/>
                        </a:rPr>
                        <a:t>Projekt panustab otseselt arengukava </a:t>
                      </a:r>
                      <a:r>
                        <a:rPr lang="et-EE" sz="1100" b="0" u="none" kern="1200" err="1">
                          <a:solidFill>
                            <a:schemeClr val="tx1"/>
                          </a:solidFill>
                          <a:effectLst/>
                          <a:latin typeface="+mn-lt"/>
                          <a:cs typeface="Times New Roman" panose="02020603050405020304" pitchFamily="18" charset="0"/>
                        </a:rPr>
                        <a:t>küberturvalisuse</a:t>
                      </a:r>
                      <a:r>
                        <a:rPr lang="et-EE" sz="1100" b="0" u="none" kern="1200">
                          <a:solidFill>
                            <a:schemeClr val="tx1"/>
                          </a:solidFill>
                          <a:effectLst/>
                          <a:latin typeface="+mn-lt"/>
                          <a:cs typeface="Times New Roman" panose="02020603050405020304" pitchFamily="18" charset="0"/>
                        </a:rPr>
                        <a:t> suunda „Suurem </a:t>
                      </a:r>
                      <a:r>
                        <a:rPr lang="et-EE" sz="1100" b="0" u="none" kern="1200" err="1">
                          <a:solidFill>
                            <a:schemeClr val="tx1"/>
                          </a:solidFill>
                          <a:effectLst/>
                          <a:latin typeface="+mn-lt"/>
                          <a:cs typeface="Times New Roman" panose="02020603050405020304" pitchFamily="18" charset="0"/>
                        </a:rPr>
                        <a:t>küberturvalisuse</a:t>
                      </a:r>
                      <a:r>
                        <a:rPr lang="et-EE" sz="1100" b="0" u="none" kern="1200">
                          <a:solidFill>
                            <a:schemeClr val="tx1"/>
                          </a:solidFill>
                          <a:effectLst/>
                          <a:latin typeface="+mn-lt"/>
                          <a:cs typeface="Times New Roman" panose="02020603050405020304" pitchFamily="18" charset="0"/>
                        </a:rPr>
                        <a:t> tagamise võimekus“.</a:t>
                      </a:r>
                      <a:endParaRPr lang="en-US" b="0" u="none"/>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1870410">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panose="02020603050405020304" pitchFamily="18" charset="0"/>
                        </a:rPr>
                        <a:t>2. Hetkeolukord</a:t>
                      </a:r>
                    </a:p>
                    <a:p>
                      <a:pPr marL="0" indent="0">
                        <a:lnSpc>
                          <a:spcPct val="107000"/>
                        </a:lnSpc>
                        <a:spcAft>
                          <a:spcPts val="0"/>
                        </a:spcAft>
                        <a:buFont typeface="Arial" panose="020B0604020202020204" pitchFamily="34" charset="0"/>
                        <a:buNone/>
                      </a:pPr>
                      <a:r>
                        <a:rPr lang="et-EE" sz="1100" b="0">
                          <a:solidFill>
                            <a:schemeClr val="tx1"/>
                          </a:solidFill>
                          <a:effectLst/>
                          <a:latin typeface="+mn-lt"/>
                          <a:ea typeface="Times New Roman" panose="02020603050405020304" pitchFamily="18" charset="0"/>
                          <a:cs typeface="Times New Roman" panose="02020603050405020304" pitchFamily="18" charset="0"/>
                        </a:rPr>
                        <a:t>2022.a suvel valminud KOV infosüsteemide analüüs tõi välja:</a:t>
                      </a:r>
                    </a:p>
                    <a:p>
                      <a:pPr marL="171450" indent="-171450">
                        <a:lnSpc>
                          <a:spcPct val="107000"/>
                        </a:lnSpc>
                        <a:spcAft>
                          <a:spcPts val="0"/>
                        </a:spcAft>
                        <a:buFont typeface="Arial" panose="020B0604020202020204" pitchFamily="34" charset="0"/>
                        <a:buChar char="•"/>
                      </a:pPr>
                      <a:r>
                        <a:rPr lang="et-EE" sz="1100" b="0" err="1">
                          <a:solidFill>
                            <a:schemeClr val="tx1"/>
                          </a:solidFill>
                          <a:effectLst/>
                          <a:latin typeface="+mn-lt"/>
                          <a:ea typeface="Times New Roman" panose="02020603050405020304" pitchFamily="18" charset="0"/>
                          <a:cs typeface="Times New Roman" panose="02020603050405020304" pitchFamily="18" charset="0"/>
                        </a:rPr>
                        <a:t>KOVid</a:t>
                      </a:r>
                      <a:r>
                        <a:rPr lang="et-EE" sz="1100" b="0">
                          <a:solidFill>
                            <a:schemeClr val="tx1"/>
                          </a:solidFill>
                          <a:effectLst/>
                          <a:latin typeface="+mn-lt"/>
                          <a:ea typeface="Times New Roman" panose="02020603050405020304" pitchFamily="18" charset="0"/>
                          <a:cs typeface="Times New Roman" panose="02020603050405020304" pitchFamily="18" charset="0"/>
                        </a:rPr>
                        <a:t> ei mõista infoturbe olemust ja vajalikkust, seda peetakse tehniliseks mitte organisatoorseks probleemiks. </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ISKE dokumentatsioon on enamikul olemas, kuid seda ei järgita</a:t>
                      </a:r>
                    </a:p>
                    <a:p>
                      <a:pPr marL="0" marR="0" lvl="0" indent="0" algn="l" defTabSz="6750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t-EE" sz="1100" b="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defTabSz="675000" rtl="0" eaLnBrk="1" fontAlgn="auto" latinLnBrk="0" hangingPunct="1">
                        <a:lnSpc>
                          <a:spcPct val="107000"/>
                        </a:lnSpc>
                        <a:spcBef>
                          <a:spcPts val="0"/>
                        </a:spcBef>
                        <a:spcAft>
                          <a:spcPts val="0"/>
                        </a:spcAft>
                        <a:buClrTx/>
                        <a:buSzTx/>
                        <a:buFont typeface="Arial" panose="020B0604020202020204" pitchFamily="34" charset="0"/>
                        <a:buNone/>
                        <a:tabLst/>
                        <a:defRPr/>
                      </a:pPr>
                      <a:r>
                        <a:rPr lang="et-EE" sz="1100" b="0" err="1">
                          <a:solidFill>
                            <a:schemeClr val="tx1"/>
                          </a:solidFill>
                          <a:effectLst/>
                          <a:latin typeface="+mn-lt"/>
                          <a:ea typeface="Times New Roman" panose="02020603050405020304" pitchFamily="18" charset="0"/>
                          <a:cs typeface="Times New Roman" panose="02020603050405020304" pitchFamily="18" charset="0"/>
                        </a:rPr>
                        <a:t>ELVLi</a:t>
                      </a:r>
                      <a:r>
                        <a:rPr lang="et-EE" sz="1100" b="0">
                          <a:solidFill>
                            <a:schemeClr val="tx1"/>
                          </a:solidFill>
                          <a:effectLst/>
                          <a:latin typeface="+mn-lt"/>
                          <a:ea typeface="Times New Roman" panose="02020603050405020304" pitchFamily="18" charset="0"/>
                          <a:cs typeface="Times New Roman" panose="02020603050405020304" pitchFamily="18" charset="0"/>
                        </a:rPr>
                        <a:t> tellimusel valmib 2023. a suveks </a:t>
                      </a:r>
                      <a:r>
                        <a:rPr lang="et-EE" sz="1100" b="0" err="1">
                          <a:solidFill>
                            <a:schemeClr val="tx1"/>
                          </a:solidFill>
                          <a:effectLst/>
                          <a:latin typeface="+mn-lt"/>
                          <a:ea typeface="Times New Roman" panose="02020603050405020304" pitchFamily="18" charset="0"/>
                          <a:cs typeface="Times New Roman" panose="02020603050405020304" pitchFamily="18" charset="0"/>
                        </a:rPr>
                        <a:t>KOVidele</a:t>
                      </a:r>
                      <a:r>
                        <a:rPr lang="et-EE" sz="1100" b="0">
                          <a:solidFill>
                            <a:schemeClr val="tx1"/>
                          </a:solidFill>
                          <a:effectLst/>
                          <a:latin typeface="+mn-lt"/>
                          <a:ea typeface="Times New Roman" panose="02020603050405020304" pitchFamily="18" charset="0"/>
                          <a:cs typeface="Times New Roman" panose="02020603050405020304" pitchFamily="18" charset="0"/>
                        </a:rPr>
                        <a:t> EITS kasutusprofiil, mis aitab </a:t>
                      </a:r>
                      <a:r>
                        <a:rPr lang="et-EE" sz="1100" b="0" err="1">
                          <a:solidFill>
                            <a:schemeClr val="tx1"/>
                          </a:solidFill>
                          <a:effectLst/>
                          <a:latin typeface="+mn-lt"/>
                          <a:ea typeface="Times New Roman" panose="02020603050405020304" pitchFamily="18" charset="0"/>
                          <a:cs typeface="Times New Roman" panose="02020603050405020304" pitchFamily="18" charset="0"/>
                        </a:rPr>
                        <a:t>EITSile</a:t>
                      </a:r>
                      <a:r>
                        <a:rPr lang="et-EE" sz="1100" b="0">
                          <a:solidFill>
                            <a:schemeClr val="tx1"/>
                          </a:solidFill>
                          <a:effectLst/>
                          <a:latin typeface="+mn-lt"/>
                          <a:ea typeface="Times New Roman" panose="02020603050405020304" pitchFamily="18" charset="0"/>
                          <a:cs typeface="Times New Roman" panose="02020603050405020304" pitchFamily="18" charset="0"/>
                        </a:rPr>
                        <a:t> üleminekul. 2/3 omavalitsusi pole praeguseks veel alustanud ettevalmistavaid tegevusi </a:t>
                      </a:r>
                      <a:r>
                        <a:rPr lang="et-EE" sz="1100" b="0" err="1">
                          <a:solidFill>
                            <a:schemeClr val="tx1"/>
                          </a:solidFill>
                          <a:effectLst/>
                          <a:latin typeface="+mn-lt"/>
                          <a:ea typeface="Times New Roman" panose="02020603050405020304" pitchFamily="18" charset="0"/>
                          <a:cs typeface="Times New Roman" panose="02020603050405020304" pitchFamily="18" charset="0"/>
                        </a:rPr>
                        <a:t>EITSile</a:t>
                      </a:r>
                      <a:r>
                        <a:rPr lang="et-EE" sz="1100" b="0">
                          <a:solidFill>
                            <a:schemeClr val="tx1"/>
                          </a:solidFill>
                          <a:effectLst/>
                          <a:latin typeface="+mn-lt"/>
                          <a:ea typeface="Times New Roman" panose="02020603050405020304" pitchFamily="18" charset="0"/>
                          <a:cs typeface="Times New Roman" panose="02020603050405020304" pitchFamily="18" charset="0"/>
                        </a:rPr>
                        <a:t> üleminekuks.</a:t>
                      </a:r>
                    </a:p>
                    <a:p>
                      <a:pPr marL="171450" indent="-171450">
                        <a:lnSpc>
                          <a:spcPct val="107000"/>
                        </a:lnSpc>
                        <a:spcAft>
                          <a:spcPts val="0"/>
                        </a:spcAft>
                        <a:buFont typeface="Arial" panose="020B0604020202020204" pitchFamily="34" charset="0"/>
                        <a:buChar char="•"/>
                      </a:pPr>
                      <a:r>
                        <a:rPr lang="et-EE" sz="1100" b="0" err="1">
                          <a:solidFill>
                            <a:schemeClr val="tx1"/>
                          </a:solidFill>
                          <a:effectLst/>
                          <a:latin typeface="+mn-lt"/>
                          <a:ea typeface="Times New Roman" panose="02020603050405020304" pitchFamily="18" charset="0"/>
                          <a:cs typeface="Times New Roman" panose="02020603050405020304" pitchFamily="18" charset="0"/>
                        </a:rPr>
                        <a:t>KOVidel</a:t>
                      </a:r>
                      <a:r>
                        <a:rPr lang="et-EE" sz="1100" b="0">
                          <a:solidFill>
                            <a:schemeClr val="tx1"/>
                          </a:solidFill>
                          <a:effectLst/>
                          <a:latin typeface="+mn-lt"/>
                          <a:ea typeface="Times New Roman" panose="02020603050405020304" pitchFamily="18" charset="0"/>
                          <a:cs typeface="Times New Roman" panose="02020603050405020304" pitchFamily="18" charset="0"/>
                        </a:rPr>
                        <a:t> puudub keskselt kasutatav andmebaas, kuhu koguda parimaid praktikaid, juhendmaterjali jms</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3. Tulemus </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panose="02020603050405020304" pitchFamily="18" charset="0"/>
                        </a:rPr>
                        <a:t>Standardlahenduste (näidisdokumentide) kogu on loodud ja </a:t>
                      </a:r>
                      <a:r>
                        <a:rPr lang="et-EE" sz="1100" kern="1200" err="1">
                          <a:solidFill>
                            <a:schemeClr val="tx1"/>
                          </a:solidFill>
                          <a:effectLst/>
                          <a:latin typeface="+mn-lt"/>
                          <a:ea typeface="Calibri" panose="020F0502020204030204" pitchFamily="34" charset="0"/>
                          <a:cs typeface="Times New Roman" panose="02020603050405020304" pitchFamily="18" charset="0"/>
                        </a:rPr>
                        <a:t>KOVide</a:t>
                      </a:r>
                      <a:r>
                        <a:rPr lang="et-EE" sz="1100" kern="1200">
                          <a:solidFill>
                            <a:schemeClr val="tx1"/>
                          </a:solidFill>
                          <a:effectLst/>
                          <a:latin typeface="+mn-lt"/>
                          <a:ea typeface="Calibri" panose="020F0502020204030204" pitchFamily="34" charset="0"/>
                          <a:cs typeface="Times New Roman" panose="02020603050405020304" pitchFamily="18" charset="0"/>
                        </a:rPr>
                        <a:t> poolt aktiivses kasutuses</a:t>
                      </a:r>
                    </a:p>
                    <a:p>
                      <a:pPr marL="171450" indent="-171450">
                        <a:lnSpc>
                          <a:spcPct val="107000"/>
                        </a:lnSpc>
                        <a:spcAft>
                          <a:spcPts val="0"/>
                        </a:spcAft>
                        <a:buFont typeface="Arial" panose="020B0604020202020204" pitchFamily="34" charset="0"/>
                        <a:buChar char="•"/>
                      </a:pPr>
                      <a:r>
                        <a:rPr lang="et-EE" sz="1100" kern="1200" err="1">
                          <a:solidFill>
                            <a:schemeClr val="tx1"/>
                          </a:solidFill>
                          <a:effectLst/>
                          <a:latin typeface="+mn-lt"/>
                          <a:ea typeface="Calibri" panose="020F0502020204030204" pitchFamily="34" charset="0"/>
                          <a:cs typeface="Times New Roman" panose="02020603050405020304" pitchFamily="18" charset="0"/>
                        </a:rPr>
                        <a:t>KOVid</a:t>
                      </a:r>
                      <a:r>
                        <a:rPr lang="et-EE" sz="1100" kern="1200">
                          <a:solidFill>
                            <a:schemeClr val="tx1"/>
                          </a:solidFill>
                          <a:effectLst/>
                          <a:latin typeface="+mn-lt"/>
                          <a:ea typeface="Calibri" panose="020F0502020204030204" pitchFamily="34" charset="0"/>
                          <a:cs typeface="Times New Roman" panose="02020603050405020304" pitchFamily="18" charset="0"/>
                        </a:rPr>
                        <a:t> mõistavad paremini infoturbe kui sellise ja EITS olemust ja vajalikkust</a:t>
                      </a:r>
                    </a:p>
                    <a:p>
                      <a:pPr marL="171450" indent="-171450">
                        <a:lnSpc>
                          <a:spcPct val="107000"/>
                        </a:lnSpc>
                        <a:spcAft>
                          <a:spcPts val="0"/>
                        </a:spcAft>
                        <a:buFont typeface="Arial" panose="020B0604020202020204" pitchFamily="34" charset="0"/>
                        <a:buChar char="•"/>
                      </a:pPr>
                      <a:r>
                        <a:rPr lang="et-EE" sz="1100" kern="1200" err="1">
                          <a:solidFill>
                            <a:schemeClr val="tx1"/>
                          </a:solidFill>
                          <a:effectLst/>
                          <a:latin typeface="+mn-lt"/>
                          <a:ea typeface="Calibri" panose="020F0502020204030204" pitchFamily="34" charset="0"/>
                          <a:cs typeface="Times New Roman" panose="02020603050405020304" pitchFamily="18" charset="0"/>
                        </a:rPr>
                        <a:t>KOVid</a:t>
                      </a:r>
                      <a:r>
                        <a:rPr lang="et-EE" sz="1100" kern="1200">
                          <a:solidFill>
                            <a:schemeClr val="tx1"/>
                          </a:solidFill>
                          <a:effectLst/>
                          <a:latin typeface="+mn-lt"/>
                          <a:ea typeface="Calibri" panose="020F0502020204030204" pitchFamily="34" charset="0"/>
                          <a:cs typeface="Times New Roman" panose="02020603050405020304" pitchFamily="18" charset="0"/>
                        </a:rPr>
                        <a:t> on teadlikumad oma põhiprotsessidest ja teenustest</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panose="02020603050405020304" pitchFamily="18" charset="0"/>
                        </a:rPr>
                        <a:t>2025. a  lõpuks on </a:t>
                      </a:r>
                      <a:r>
                        <a:rPr lang="et-EE" sz="1100" b="0" kern="1200">
                          <a:solidFill>
                            <a:schemeClr val="tx1"/>
                          </a:solidFill>
                          <a:effectLst/>
                          <a:latin typeface="+mn-lt"/>
                          <a:ea typeface="Calibri" panose="020F0502020204030204" pitchFamily="34" charset="0"/>
                          <a:cs typeface="Times New Roman" panose="02020603050405020304" pitchFamily="18" charset="0"/>
                        </a:rPr>
                        <a:t>70% </a:t>
                      </a:r>
                      <a:r>
                        <a:rPr lang="et-EE" sz="1100" b="0" kern="1200" err="1">
                          <a:solidFill>
                            <a:schemeClr val="tx1"/>
                          </a:solidFill>
                          <a:effectLst/>
                          <a:latin typeface="+mn-lt"/>
                          <a:ea typeface="Calibri" panose="020F0502020204030204" pitchFamily="34" charset="0"/>
                          <a:cs typeface="Times New Roman" panose="02020603050405020304" pitchFamily="18" charset="0"/>
                        </a:rPr>
                        <a:t>KOVe</a:t>
                      </a:r>
                      <a:r>
                        <a:rPr lang="et-EE" sz="1100" b="0" kern="1200">
                          <a:solidFill>
                            <a:schemeClr val="tx1"/>
                          </a:solidFill>
                          <a:effectLst/>
                          <a:latin typeface="+mn-lt"/>
                          <a:ea typeface="Calibri" panose="020F0502020204030204" pitchFamily="34" charset="0"/>
                          <a:cs typeface="Times New Roman" panose="02020603050405020304" pitchFamily="18" charset="0"/>
                        </a:rPr>
                        <a:t> </a:t>
                      </a:r>
                      <a:r>
                        <a:rPr lang="et-EE" sz="1100" kern="1200">
                          <a:solidFill>
                            <a:schemeClr val="tx1"/>
                          </a:solidFill>
                          <a:effectLst/>
                          <a:latin typeface="+mn-lt"/>
                          <a:ea typeface="Calibri" panose="020F0502020204030204" pitchFamily="34" charset="0"/>
                          <a:cs typeface="Times New Roman" panose="02020603050405020304" pitchFamily="18" charset="0"/>
                        </a:rPr>
                        <a:t>E-</a:t>
                      </a:r>
                      <a:r>
                        <a:rPr lang="et-EE" sz="1100" kern="1200" err="1">
                          <a:solidFill>
                            <a:schemeClr val="tx1"/>
                          </a:solidFill>
                          <a:effectLst/>
                          <a:latin typeface="+mn-lt"/>
                          <a:ea typeface="Calibri" panose="020F0502020204030204" pitchFamily="34" charset="0"/>
                          <a:cs typeface="Times New Roman" panose="02020603050405020304" pitchFamily="18" charset="0"/>
                        </a:rPr>
                        <a:t>ITSi</a:t>
                      </a:r>
                      <a:r>
                        <a:rPr lang="et-EE" sz="1100" kern="1200">
                          <a:solidFill>
                            <a:schemeClr val="tx1"/>
                          </a:solidFill>
                          <a:effectLst/>
                          <a:latin typeface="+mn-lt"/>
                          <a:ea typeface="Calibri" panose="020F0502020204030204" pitchFamily="34" charset="0"/>
                          <a:cs typeface="Times New Roman" panose="02020603050405020304" pitchFamily="18" charset="0"/>
                        </a:rPr>
                        <a:t> rakendanud</a:t>
                      </a:r>
                    </a:p>
                    <a:p>
                      <a:pPr marL="171450" indent="-171450">
                        <a:lnSpc>
                          <a:spcPct val="107000"/>
                        </a:lnSpc>
                        <a:spcAft>
                          <a:spcPts val="0"/>
                        </a:spcAft>
                        <a:buFont typeface="Arial" panose="020B0604020202020204" pitchFamily="34" charset="0"/>
                        <a:buChar char="•"/>
                      </a:pPr>
                      <a:endParaRPr lang="et-EE" sz="1100" kern="1200" baseline="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4. Mõju </a:t>
                      </a:r>
                      <a:r>
                        <a:rPr lang="et-EE" sz="1100" kern="1200">
                          <a:solidFill>
                            <a:srgbClr val="0000FF"/>
                          </a:solidFill>
                          <a:effectLst/>
                          <a:latin typeface="+mn-lt"/>
                          <a:ea typeface="Times New Roman" panose="02020603050405020304" pitchFamily="18" charset="0"/>
                          <a:cs typeface="Times New Roman" panose="02020603050405020304" pitchFamily="18" charset="0"/>
                        </a:rPr>
                        <a:t>(saavutatav peale RES IKT rakendumist/arendusprojekti lõppu ehk kuni 5 aasta jooksul)</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baseline="0" err="1">
                          <a:solidFill>
                            <a:schemeClr val="tx1"/>
                          </a:solidFill>
                          <a:effectLst/>
                          <a:latin typeface="+mn-lt"/>
                          <a:ea typeface="Calibri" panose="020F0502020204030204" pitchFamily="34" charset="0"/>
                          <a:cs typeface="Times New Roman" panose="02020603050405020304" pitchFamily="18" charset="0"/>
                        </a:rPr>
                        <a:t>KOVid</a:t>
                      </a:r>
                      <a:r>
                        <a:rPr lang="et-EE" sz="1100" kern="1200" baseline="0">
                          <a:solidFill>
                            <a:schemeClr val="tx1"/>
                          </a:solidFill>
                          <a:effectLst/>
                          <a:latin typeface="+mn-lt"/>
                          <a:ea typeface="Calibri" panose="020F0502020204030204" pitchFamily="34" charset="0"/>
                          <a:cs typeface="Times New Roman" panose="02020603050405020304" pitchFamily="18" charset="0"/>
                        </a:rPr>
                        <a:t> on paremini kaitstud </a:t>
                      </a:r>
                      <a:r>
                        <a:rPr lang="et-EE" sz="1100" kern="1200" baseline="0" err="1">
                          <a:solidFill>
                            <a:schemeClr val="tx1"/>
                          </a:solidFill>
                          <a:effectLst/>
                          <a:latin typeface="+mn-lt"/>
                          <a:ea typeface="Calibri" panose="020F0502020204030204" pitchFamily="34" charset="0"/>
                          <a:cs typeface="Times New Roman" panose="02020603050405020304" pitchFamily="18" charset="0"/>
                        </a:rPr>
                        <a:t>küberrünnete</a:t>
                      </a:r>
                      <a:r>
                        <a:rPr lang="et-EE" sz="1100" kern="1200" baseline="0">
                          <a:solidFill>
                            <a:schemeClr val="tx1"/>
                          </a:solidFill>
                          <a:effectLst/>
                          <a:latin typeface="+mn-lt"/>
                          <a:ea typeface="Calibri" panose="020F0502020204030204" pitchFamily="34" charset="0"/>
                          <a:cs typeface="Times New Roman" panose="02020603050405020304" pitchFamily="18" charset="0"/>
                        </a:rPr>
                        <a:t> vastu, riskid on teadvustatud ja neid juhitakse, andmete turvalisus on nõuetekohaselt tagatud.</a:t>
                      </a:r>
                      <a:endParaRPr lang="et-EE" sz="1100" i="1" kern="120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i="0" kern="1200" err="1">
                          <a:solidFill>
                            <a:schemeClr val="tx1"/>
                          </a:solidFill>
                          <a:effectLst/>
                          <a:latin typeface="+mn-lt"/>
                          <a:ea typeface="Calibri" panose="020F0502020204030204" pitchFamily="34" charset="0"/>
                          <a:cs typeface="Times New Roman" panose="02020603050405020304" pitchFamily="18" charset="0"/>
                        </a:rPr>
                        <a:t>Küberturvalisuse</a:t>
                      </a:r>
                      <a:r>
                        <a:rPr lang="et-EE" sz="1100" i="0" kern="1200">
                          <a:solidFill>
                            <a:schemeClr val="tx1"/>
                          </a:solidFill>
                          <a:effectLst/>
                          <a:latin typeface="+mn-lt"/>
                          <a:ea typeface="Calibri" panose="020F0502020204030204" pitchFamily="34" charset="0"/>
                          <a:cs typeface="Times New Roman" panose="02020603050405020304" pitchFamily="18" charset="0"/>
                        </a:rPr>
                        <a:t> meetmed on </a:t>
                      </a:r>
                      <a:r>
                        <a:rPr lang="et-EE" sz="1100" i="0" kern="1200" err="1">
                          <a:solidFill>
                            <a:schemeClr val="tx1"/>
                          </a:solidFill>
                          <a:effectLst/>
                          <a:latin typeface="+mn-lt"/>
                          <a:ea typeface="Calibri" panose="020F0502020204030204" pitchFamily="34" charset="0"/>
                          <a:cs typeface="Times New Roman" panose="02020603050405020304" pitchFamily="18" charset="0"/>
                        </a:rPr>
                        <a:t>KOVides</a:t>
                      </a:r>
                      <a:r>
                        <a:rPr lang="et-EE" sz="1100" i="0" kern="1200">
                          <a:solidFill>
                            <a:schemeClr val="tx1"/>
                          </a:solidFill>
                          <a:effectLst/>
                          <a:latin typeface="+mn-lt"/>
                          <a:ea typeface="Calibri" panose="020F0502020204030204" pitchFamily="34" charset="0"/>
                          <a:cs typeface="Times New Roman" panose="02020603050405020304" pitchFamily="18" charset="0"/>
                        </a:rPr>
                        <a:t> rakendatud vajalikud tasemel, lähtuvalt nõuetest.</a:t>
                      </a:r>
                    </a:p>
                    <a:p>
                      <a:pPr marL="171450" indent="-171450">
                        <a:lnSpc>
                          <a:spcPct val="107000"/>
                        </a:lnSpc>
                        <a:spcAft>
                          <a:spcPts val="0"/>
                        </a:spcAft>
                        <a:buFont typeface="Arial" panose="020B0604020202020204" pitchFamily="34" charset="0"/>
                        <a:buChar char="•"/>
                      </a:pPr>
                      <a:r>
                        <a:rPr lang="et-EE" sz="1100" i="0" kern="1200">
                          <a:solidFill>
                            <a:schemeClr val="tx1"/>
                          </a:solidFill>
                          <a:effectLst/>
                          <a:latin typeface="+mn-lt"/>
                          <a:ea typeface="Calibri" panose="020F0502020204030204" pitchFamily="34" charset="0"/>
                          <a:cs typeface="Times New Roman" panose="02020603050405020304" pitchFamily="18" charset="0"/>
                        </a:rPr>
                        <a:t>KOV valdkonnajuhid on teadlikumad infoturbe vajalikkusest ning oskavad põhjendada ressursi vajalikkust KOV juhtkonnale</a:t>
                      </a:r>
                    </a:p>
                    <a:p>
                      <a:pPr marL="171450" indent="-171450">
                        <a:lnSpc>
                          <a:spcPct val="107000"/>
                        </a:lnSpc>
                        <a:spcAft>
                          <a:spcPts val="0"/>
                        </a:spcAft>
                        <a:buFont typeface="Arial" panose="020B0604020202020204" pitchFamily="34" charset="0"/>
                        <a:buChar char="•"/>
                      </a:pPr>
                      <a:endParaRPr lang="et-EE" sz="1000" i="1" kern="120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326965">
                <a:tc>
                  <a:txBody>
                    <a:bodyPr/>
                    <a:lstStyle/>
                    <a:p>
                      <a:pPr indent="71755">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5. Peamised ressursid </a:t>
                      </a:r>
                    </a:p>
                    <a:p>
                      <a:pPr indent="71755">
                        <a:lnSpc>
                          <a:spcPct val="107000"/>
                        </a:lnSpc>
                        <a:spcAft>
                          <a:spcPts val="0"/>
                        </a:spcAft>
                      </a:pP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ELVL – infoturbe spetsialist (vajalik värvata)</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RIA – partner tegevuste elluviimisel </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panose="020F0502020204030204" pitchFamily="34" charset="0"/>
                          <a:cs typeface="Times New Roman" panose="02020603050405020304" pitchFamily="18" charset="0"/>
                        </a:rPr>
                        <a:t>KOV töötajad – EITS rakendajad, tegevustes osalejad</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err="1">
                          <a:solidFill>
                            <a:schemeClr val="tx1"/>
                          </a:solidFill>
                          <a:effectLst/>
                          <a:latin typeface="+mn-lt"/>
                          <a:ea typeface="Calibri" panose="020F0502020204030204" pitchFamily="34" charset="0"/>
                          <a:cs typeface="Times New Roman" panose="02020603050405020304" pitchFamily="18" charset="0"/>
                        </a:rPr>
                        <a:t>RIAga</a:t>
                      </a:r>
                      <a:r>
                        <a:rPr lang="et-EE" sz="1100" b="0" kern="1200">
                          <a:solidFill>
                            <a:schemeClr val="tx1"/>
                          </a:solidFill>
                          <a:effectLst/>
                          <a:latin typeface="+mn-lt"/>
                          <a:ea typeface="Calibri" panose="020F0502020204030204" pitchFamily="34" charset="0"/>
                          <a:cs typeface="Times New Roman" panose="02020603050405020304" pitchFamily="18" charset="0"/>
                        </a:rPr>
                        <a:t> dubleerivaid tegevusi ei toimu, projekti viiakse ellu koostöös</a:t>
                      </a:r>
                      <a:endParaRPr lang="en-GB" sz="1100" b="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6. Tegevused, ajakava, eelarve</a:t>
                      </a:r>
                    </a:p>
                    <a:p>
                      <a:pPr marL="0" indent="0">
                        <a:lnSpc>
                          <a:spcPct val="107000"/>
                        </a:lnSpc>
                        <a:spcAft>
                          <a:spcPts val="0"/>
                        </a:spcAft>
                        <a:buFont typeface="Arial" panose="020B0604020202020204" pitchFamily="34" charset="0"/>
                        <a:buNone/>
                      </a:pPr>
                      <a:r>
                        <a:rPr lang="et-EE" sz="1100" b="0" kern="1200">
                          <a:solidFill>
                            <a:schemeClr val="tx1"/>
                          </a:solidFill>
                          <a:effectLst/>
                          <a:latin typeface="+mn-lt"/>
                          <a:ea typeface="Calibri" panose="020F0502020204030204" pitchFamily="34" charset="0"/>
                          <a:cs typeface="Times New Roman" panose="02020603050405020304" pitchFamily="18" charset="0"/>
                        </a:rPr>
                        <a:t>2024 – infoturbe spetsialisti värbamine (osalise tööajaga),</a:t>
                      </a:r>
                    </a:p>
                    <a:p>
                      <a:pPr marL="0" indent="0">
                        <a:lnSpc>
                          <a:spcPct val="107000"/>
                        </a:lnSpc>
                        <a:spcAft>
                          <a:spcPts val="0"/>
                        </a:spcAft>
                        <a:buFont typeface="Arial" panose="020B0604020202020204" pitchFamily="34" charset="0"/>
                        <a:buNone/>
                      </a:pPr>
                      <a:r>
                        <a:rPr lang="et-EE" sz="1100" b="0" kern="1200" err="1">
                          <a:solidFill>
                            <a:schemeClr val="tx1"/>
                          </a:solidFill>
                          <a:effectLst/>
                          <a:latin typeface="+mn-lt"/>
                          <a:ea typeface="Calibri" panose="020F0502020204030204" pitchFamily="34" charset="0"/>
                          <a:cs typeface="Times New Roman" panose="02020603050405020304" pitchFamily="18" charset="0"/>
                        </a:rPr>
                        <a:t>KOVide</a:t>
                      </a:r>
                      <a:r>
                        <a:rPr lang="et-EE" sz="1100" b="0" kern="1200">
                          <a:solidFill>
                            <a:schemeClr val="tx1"/>
                          </a:solidFill>
                          <a:effectLst/>
                          <a:latin typeface="+mn-lt"/>
                          <a:ea typeface="Calibri" panose="020F0502020204030204" pitchFamily="34" charset="0"/>
                          <a:cs typeface="Times New Roman" panose="02020603050405020304" pitchFamily="18" charset="0"/>
                        </a:rPr>
                        <a:t> EITS kasutusprofiili koostamisest tulenevad jätkutegevused.             </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E-ITS mentorite võrgustiku käivitamine (tugi </a:t>
                      </a:r>
                      <a:r>
                        <a:rPr lang="et-EE" sz="1100" b="0" kern="1200" err="1">
                          <a:solidFill>
                            <a:schemeClr val="tx1"/>
                          </a:solidFill>
                          <a:effectLst/>
                          <a:latin typeface="+mn-lt"/>
                          <a:ea typeface="Calibri" panose="020F0502020204030204" pitchFamily="34" charset="0"/>
                          <a:cs typeface="Times New Roman" panose="02020603050405020304" pitchFamily="18" charset="0"/>
                        </a:rPr>
                        <a:t>KOVilt</a:t>
                      </a:r>
                      <a:r>
                        <a:rPr lang="et-EE" sz="1100" b="0" kern="1200">
                          <a:solidFill>
                            <a:schemeClr val="tx1"/>
                          </a:solidFill>
                          <a:effectLst/>
                          <a:latin typeface="+mn-lt"/>
                          <a:ea typeface="Calibri" panose="020F0502020204030204" pitchFamily="34" charset="0"/>
                          <a:cs typeface="Times New Roman" panose="02020603050405020304" pitchFamily="18" charset="0"/>
                        </a:rPr>
                        <a:t> </a:t>
                      </a:r>
                      <a:r>
                        <a:rPr lang="et-EE" sz="1100" b="0" kern="1200" err="1">
                          <a:solidFill>
                            <a:schemeClr val="tx1"/>
                          </a:solidFill>
                          <a:effectLst/>
                          <a:latin typeface="+mn-lt"/>
                          <a:ea typeface="Calibri" panose="020F0502020204030204" pitchFamily="34" charset="0"/>
                          <a:cs typeface="Times New Roman" panose="02020603050405020304" pitchFamily="18" charset="0"/>
                        </a:rPr>
                        <a:t>KOVile</a:t>
                      </a:r>
                      <a:r>
                        <a:rPr lang="et-EE" sz="1100" b="0" kern="1200">
                          <a:solidFill>
                            <a:schemeClr val="tx1"/>
                          </a:solidFill>
                          <a:effectLst/>
                          <a:latin typeface="+mn-lt"/>
                          <a:ea typeface="Calibri" panose="020F0502020204030204" pitchFamily="34" charset="0"/>
                          <a:cs typeface="Times New Roman" panose="02020603050405020304" pitchFamily="18" charset="0"/>
                        </a:rPr>
                        <a:t> E-ITS rakendamisel). </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Lähteülesande koostamine sobiva lahenduse leidmiseks standardlahenduste kogu platvormi loomiseks ja arenduse tellimine. </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2025 -  E-ITS rakendamise toe jätkamine (mentorlus, veebiseminarid koostöös </a:t>
                      </a:r>
                      <a:r>
                        <a:rPr lang="et-EE" sz="1100" b="0" kern="1200" err="1">
                          <a:solidFill>
                            <a:schemeClr val="tx1"/>
                          </a:solidFill>
                          <a:effectLst/>
                          <a:latin typeface="+mn-lt"/>
                          <a:ea typeface="Calibri" panose="020F0502020204030204" pitchFamily="34" charset="0"/>
                          <a:cs typeface="Times New Roman" panose="02020603050405020304" pitchFamily="18" charset="0"/>
                        </a:rPr>
                        <a:t>RIAga</a:t>
                      </a:r>
                      <a:r>
                        <a:rPr lang="et-EE" sz="1100" b="0" kern="1200">
                          <a:solidFill>
                            <a:schemeClr val="tx1"/>
                          </a:solidFill>
                          <a:effectLst/>
                          <a:latin typeface="+mn-lt"/>
                          <a:ea typeface="Calibri" panose="020F0502020204030204" pitchFamily="34" charset="0"/>
                          <a:cs typeface="Times New Roman" panose="02020603050405020304" pitchFamily="18" charset="0"/>
                        </a:rPr>
                        <a:t>).  </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Parimate praktikate, juhendite ja dokumentatsiooni jagamise keskkonna käivitamine (nn KOV ülene siseveeb). </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7. RES IKT/Arendusprojekti eeltingimused</a:t>
                      </a:r>
                    </a:p>
                    <a:p>
                      <a:pPr marL="171450" indent="-171450">
                        <a:lnSpc>
                          <a:spcPct val="107000"/>
                        </a:lnSpc>
                        <a:spcAft>
                          <a:spcPts val="0"/>
                        </a:spcAft>
                        <a:buFont typeface="Arial" panose="020B0604020202020204" pitchFamily="34" charset="0"/>
                        <a:buChar char="•"/>
                      </a:pPr>
                      <a:r>
                        <a:rPr lang="et-EE" sz="1050" b="0" kern="1200" err="1">
                          <a:solidFill>
                            <a:schemeClr val="tx1"/>
                          </a:solidFill>
                          <a:effectLst/>
                          <a:latin typeface="+mn-lt"/>
                          <a:ea typeface="Calibri" panose="020F0502020204030204" pitchFamily="34" charset="0"/>
                          <a:cs typeface="Times New Roman" panose="02020603050405020304" pitchFamily="18" charset="0"/>
                        </a:rPr>
                        <a:t>RIHA-s</a:t>
                      </a:r>
                      <a:r>
                        <a:rPr lang="et-EE" sz="1050" b="0" kern="1200">
                          <a:solidFill>
                            <a:schemeClr val="tx1"/>
                          </a:solidFill>
                          <a:effectLst/>
                          <a:latin typeface="+mn-lt"/>
                          <a:ea typeface="Calibri" panose="020F0502020204030204" pitchFamily="34" charset="0"/>
                          <a:cs typeface="Times New Roman" panose="02020603050405020304" pitchFamily="18" charset="0"/>
                        </a:rPr>
                        <a:t> uute andmekogude kirjeldamise vajadus puudub</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Projekt soodustab riigi koosvõimeraamistiku kasutuselevõttu </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Suureneb teadlikkus pilvetehnoloogiatest, sh Riigipilvest</a:t>
                      </a:r>
                    </a:p>
                    <a:p>
                      <a:pPr marL="171450" indent="-171450">
                        <a:lnSpc>
                          <a:spcPct val="107000"/>
                        </a:lnSpc>
                        <a:spcAft>
                          <a:spcPts val="0"/>
                        </a:spcAft>
                        <a:buFont typeface="Arial" panose="020B0604020202020204" pitchFamily="34" charset="0"/>
                        <a:buChar char="•"/>
                      </a:pPr>
                      <a:r>
                        <a:rPr lang="et-EE" sz="1050" b="0" kern="1200" baseline="0">
                          <a:solidFill>
                            <a:schemeClr val="tx1"/>
                          </a:solidFill>
                          <a:effectLst/>
                          <a:latin typeface="+mn-lt"/>
                          <a:ea typeface="Calibri" panose="020F0502020204030204" pitchFamily="34" charset="0"/>
                          <a:cs typeface="Times New Roman" panose="02020603050405020304" pitchFamily="18" charset="0"/>
                        </a:rPr>
                        <a:t>Projekt ei ole otseselt seotud avaandmete väljastamisega</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Vastavus Arhitektuurinõukogu koostatud e-riigi ristfunktsionaalsete nõuetele (sh andmekvaliteedi nõuded) – ei kohaldu</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Andmejälgija kasutuselevõtt – tekib teadlikkus Andmejälgijast</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Peamised võimalikud riskid, sh </a:t>
                      </a:r>
                      <a:r>
                        <a:rPr lang="et-EE" sz="1050" b="0" kern="1200" err="1">
                          <a:solidFill>
                            <a:schemeClr val="tx1"/>
                          </a:solidFill>
                          <a:effectLst/>
                          <a:latin typeface="+mn-lt"/>
                          <a:ea typeface="Calibri" panose="020F0502020204030204" pitchFamily="34" charset="0"/>
                          <a:cs typeface="Times New Roman" panose="02020603050405020304" pitchFamily="18" charset="0"/>
                        </a:rPr>
                        <a:t>küberriskid</a:t>
                      </a:r>
                      <a:r>
                        <a:rPr lang="et-EE" sz="1050" b="0" kern="1200">
                          <a:solidFill>
                            <a:schemeClr val="tx1"/>
                          </a:solidFill>
                          <a:effectLst/>
                          <a:latin typeface="+mn-lt"/>
                          <a:ea typeface="Calibri" panose="020F0502020204030204" pitchFamily="34" charset="0"/>
                          <a:cs typeface="Times New Roman" panose="02020603050405020304" pitchFamily="18" charset="0"/>
                        </a:rPr>
                        <a:t>:  KOV töötajate madal huvi ja motivatsioon infoturbega tegelemiseks</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panose="020F0502020204030204" pitchFamily="34" charset="0"/>
                          <a:cs typeface="Times New Roman" panose="02020603050405020304" pitchFamily="18" charset="0"/>
                        </a:rPr>
                        <a:t>Õigusliku regulatsiooni muudatuste hetkeseis ja plaanid – ei kohaldu</a:t>
                      </a:r>
                    </a:p>
                    <a:p>
                      <a:pPr marL="0" indent="0">
                        <a:lnSpc>
                          <a:spcPct val="107000"/>
                        </a:lnSpc>
                        <a:spcAft>
                          <a:spcPts val="0"/>
                        </a:spcAft>
                        <a:buFont typeface="Arial" panose="020B0604020202020204" pitchFamily="34" charset="0"/>
                        <a:buNone/>
                      </a:pPr>
                      <a:endParaRPr lang="et-EE" sz="1000" b="0" kern="120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779439">
                <a:tc>
                  <a:txBody>
                    <a:bodyPr/>
                    <a:lstStyle/>
                    <a:p>
                      <a:pPr marL="107315" indent="-90170">
                        <a:lnSpc>
                          <a:spcPct val="107000"/>
                        </a:lnSpc>
                        <a:spcAft>
                          <a:spcPts val="0"/>
                        </a:spcAft>
                      </a:pPr>
                      <a:r>
                        <a:rPr lang="et-EE" sz="1100" b="1">
                          <a:solidFill>
                            <a:srgbClr val="0000FF"/>
                          </a:solidFill>
                          <a:effectLst/>
                          <a:latin typeface="+mn-lt"/>
                          <a:ea typeface="Calibri" panose="020F0502020204030204" pitchFamily="34" charset="0"/>
                          <a:cs typeface="Times New Roman" panose="02020603050405020304" pitchFamily="18" charset="0"/>
                        </a:rPr>
                        <a:t>8. Kasutajate grupid, kolmandad osapooled</a:t>
                      </a:r>
                      <a:endParaRPr lang="en-GB" sz="110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Otsesed kasusaajad – KOV ametnikud ja töötajad</a:t>
                      </a: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Kaudsed kasusaajad – KOV elanikud ja ettevõtjad</a:t>
                      </a:r>
                      <a:endParaRPr lang="et-EE" sz="1100" i="1">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endParaRPr lang="et-EE" sz="1100">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9. Projekti innovaatilisus</a:t>
                      </a:r>
                      <a:endParaRPr lang="en-GB" sz="1100" b="0" kern="1200">
                        <a:solidFill>
                          <a:srgbClr val="0000FF"/>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10. Jätkusuutlikkus</a:t>
                      </a:r>
                    </a:p>
                    <a:p>
                      <a:pPr>
                        <a:lnSpc>
                          <a:spcPct val="107000"/>
                        </a:lnSpc>
                        <a:spcAft>
                          <a:spcPts val="0"/>
                        </a:spcAft>
                      </a:pPr>
                      <a:r>
                        <a:rPr lang="et-EE" sz="1100" b="0" kern="1200">
                          <a:solidFill>
                            <a:schemeClr val="tx1"/>
                          </a:solidFill>
                          <a:effectLst/>
                          <a:latin typeface="+mn-lt"/>
                          <a:ea typeface="Calibri" panose="020F0502020204030204" pitchFamily="34" charset="0"/>
                          <a:cs typeface="Times New Roman" panose="02020603050405020304" pitchFamily="18" charset="0"/>
                        </a:rPr>
                        <a:t>Standardlahenduste kogu dokumentatsiooni ajakohasena hoidmist saab edaspidi korraldada </a:t>
                      </a:r>
                      <a:r>
                        <a:rPr lang="et-EE" sz="1100" b="0" kern="1200" err="1">
                          <a:solidFill>
                            <a:schemeClr val="tx1"/>
                          </a:solidFill>
                          <a:effectLst/>
                          <a:latin typeface="+mn-lt"/>
                          <a:ea typeface="Calibri" panose="020F0502020204030204" pitchFamily="34" charset="0"/>
                          <a:cs typeface="Times New Roman" panose="02020603050405020304" pitchFamily="18" charset="0"/>
                        </a:rPr>
                        <a:t>ELVLi</a:t>
                      </a:r>
                      <a:r>
                        <a:rPr lang="et-EE" sz="1100" b="0" kern="1200">
                          <a:solidFill>
                            <a:schemeClr val="tx1"/>
                          </a:solidFill>
                          <a:effectLst/>
                          <a:latin typeface="+mn-lt"/>
                          <a:ea typeface="Calibri" panose="020F0502020204030204" pitchFamily="34" charset="0"/>
                          <a:cs typeface="Times New Roman" panose="02020603050405020304" pitchFamily="18" charset="0"/>
                        </a:rPr>
                        <a:t> IKT koordinaator</a:t>
                      </a:r>
                      <a:endParaRPr lang="en-GB" sz="1100" b="0" kern="1200">
                        <a:solidFill>
                          <a:schemeClr val="tx1"/>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504477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07" y="-107918"/>
            <a:ext cx="11303920" cy="503851"/>
          </a:xfrm>
        </p:spPr>
        <p:txBody>
          <a:bodyPr>
            <a:noAutofit/>
          </a:bodyPr>
          <a:lstStyle/>
          <a:p>
            <a:r>
              <a:rPr lang="et-EE" sz="1772" b="1">
                <a:latin typeface="Aino" panose="02000603040504020204" pitchFamily="50" charset="-70"/>
              </a:rPr>
              <a:t>4. </a:t>
            </a:r>
            <a:r>
              <a:rPr lang="fi-FI" sz="1772" b="1" err="1">
                <a:latin typeface="Aino" panose="02000603040504020204" pitchFamily="50" charset="-70"/>
              </a:rPr>
              <a:t>Avaandmete</a:t>
            </a:r>
            <a:r>
              <a:rPr lang="fi-FI" sz="1772" b="1">
                <a:latin typeface="Aino" panose="02000603040504020204" pitchFamily="50" charset="-70"/>
              </a:rPr>
              <a:t> </a:t>
            </a:r>
            <a:r>
              <a:rPr lang="fi-FI" sz="1772" b="1" err="1">
                <a:latin typeface="Aino" panose="02000603040504020204" pitchFamily="50" charset="-70"/>
              </a:rPr>
              <a:t>avaldamise</a:t>
            </a:r>
            <a:r>
              <a:rPr lang="et-EE" sz="1772" b="1">
                <a:latin typeface="Aino" panose="02000603040504020204" pitchFamily="50" charset="-70"/>
              </a:rPr>
              <a:t>,</a:t>
            </a:r>
            <a:r>
              <a:rPr lang="fi-FI" sz="1772" b="1">
                <a:latin typeface="Aino" panose="02000603040504020204" pitchFamily="50" charset="-70"/>
              </a:rPr>
              <a:t> </a:t>
            </a:r>
            <a:r>
              <a:rPr lang="fi-FI" sz="1772" b="1" err="1">
                <a:latin typeface="Aino" panose="02000603040504020204" pitchFamily="50" charset="-70"/>
              </a:rPr>
              <a:t>andmehalduse</a:t>
            </a:r>
            <a:r>
              <a:rPr lang="fi-FI" sz="1772" b="1">
                <a:latin typeface="Aino" panose="02000603040504020204" pitchFamily="50" charset="-70"/>
              </a:rPr>
              <a:t> </a:t>
            </a:r>
            <a:r>
              <a:rPr lang="et-EE" sz="1772" b="1">
                <a:latin typeface="Aino" panose="02000603040504020204" pitchFamily="50" charset="-70"/>
              </a:rPr>
              <a:t>ja AI </a:t>
            </a:r>
            <a:r>
              <a:rPr lang="fi-FI" sz="1772" b="1" err="1">
                <a:latin typeface="Aino" panose="02000603040504020204" pitchFamily="50" charset="-70"/>
              </a:rPr>
              <a:t>tugi</a:t>
            </a:r>
            <a:r>
              <a:rPr lang="fi-FI" sz="1772" b="1">
                <a:latin typeface="Aino" panose="02000603040504020204" pitchFamily="50" charset="-70"/>
              </a:rPr>
              <a:t> </a:t>
            </a:r>
            <a:r>
              <a:rPr lang="fi-FI" sz="1772" b="1" err="1">
                <a:latin typeface="Aino" panose="02000603040504020204" pitchFamily="50" charset="-70"/>
              </a:rPr>
              <a:t>KOVidele</a:t>
            </a:r>
            <a:endParaRPr lang="en-US" sz="1772" b="1">
              <a:solidFill>
                <a:srgbClr val="FF0000"/>
              </a:solidFill>
              <a:latin typeface="Aino" panose="02000603040504020204" pitchFamily="50" charset="-70"/>
            </a:endParaRPr>
          </a:p>
        </p:txBody>
      </p:sp>
      <p:graphicFrame>
        <p:nvGraphicFramePr>
          <p:cNvPr id="11" name="Sisu kohatäide 10"/>
          <p:cNvGraphicFramePr>
            <a:graphicFrameLocks noGrp="1"/>
          </p:cNvGraphicFramePr>
          <p:nvPr>
            <p:ph idx="1"/>
            <p:extLst>
              <p:ext uri="{D42A27DB-BD31-4B8C-83A1-F6EECF244321}">
                <p14:modId xmlns:p14="http://schemas.microsoft.com/office/powerpoint/2010/main" val="3555934199"/>
              </p:ext>
            </p:extLst>
          </p:nvPr>
        </p:nvGraphicFramePr>
        <p:xfrm>
          <a:off x="0" y="323925"/>
          <a:ext cx="12160250" cy="6552728"/>
        </p:xfrm>
        <a:graphic>
          <a:graphicData uri="http://schemas.openxmlformats.org/drawingml/2006/table">
            <a:tbl>
              <a:tblPr firstRow="1" firstCol="1" bandRow="1"/>
              <a:tblGrid>
                <a:gridCol w="3957608">
                  <a:extLst>
                    <a:ext uri="{9D8B030D-6E8A-4147-A177-3AD203B41FA5}">
                      <a16:colId xmlns:a16="http://schemas.microsoft.com/office/drawing/2014/main" val="1078582206"/>
                    </a:ext>
                  </a:extLst>
                </a:gridCol>
                <a:gridCol w="4933874">
                  <a:extLst>
                    <a:ext uri="{9D8B030D-6E8A-4147-A177-3AD203B41FA5}">
                      <a16:colId xmlns:a16="http://schemas.microsoft.com/office/drawing/2014/main" val="540222432"/>
                    </a:ext>
                  </a:extLst>
                </a:gridCol>
                <a:gridCol w="3268768">
                  <a:extLst>
                    <a:ext uri="{9D8B030D-6E8A-4147-A177-3AD203B41FA5}">
                      <a16:colId xmlns:a16="http://schemas.microsoft.com/office/drawing/2014/main" val="89925652"/>
                    </a:ext>
                  </a:extLst>
                </a:gridCol>
              </a:tblGrid>
              <a:tr h="238905">
                <a:tc gridSpan="3">
                  <a:txBody>
                    <a:bodyPr/>
                    <a:lstStyle/>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a:solidFill>
                            <a:srgbClr val="0000FF"/>
                          </a:solidFill>
                          <a:effectLst/>
                          <a:latin typeface="+mn-lt"/>
                          <a:ea typeface="Calibri" panose="020F0502020204030204" pitchFamily="34" charset="0"/>
                          <a:cs typeface="Times New Roman"/>
                        </a:rPr>
                        <a:t>ELVL/ </a:t>
                      </a:r>
                      <a:r>
                        <a:rPr lang="et-EE" sz="1100" b="1">
                          <a:solidFill>
                            <a:srgbClr val="0000FF"/>
                          </a:solidFill>
                        </a:rPr>
                        <a:t>Avaandmete avaldamise ja andmehalduse tugi </a:t>
                      </a:r>
                      <a:r>
                        <a:rPr lang="et-EE" sz="1100" b="1" err="1">
                          <a:solidFill>
                            <a:srgbClr val="0000FF"/>
                          </a:solidFill>
                        </a:rPr>
                        <a:t>KOVidele</a:t>
                      </a:r>
                      <a:endParaRPr lang="et-EE" sz="1100" b="1">
                        <a:solidFill>
                          <a:srgbClr val="0000FF"/>
                        </a:solidFill>
                      </a:endParaRP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696533">
                <a:tc gridSpan="2">
                  <a:txBody>
                    <a:bodyPr/>
                    <a:lstStyle/>
                    <a:p>
                      <a:r>
                        <a:rPr lang="et-EE" sz="1100" b="1">
                          <a:solidFill>
                            <a:srgbClr val="0000FF"/>
                          </a:solidFill>
                          <a:effectLst/>
                          <a:latin typeface="+mn-lt"/>
                          <a:ea typeface="Calibri" panose="020F0502020204030204" pitchFamily="34" charset="0"/>
                          <a:cs typeface="Times New Roman"/>
                        </a:rPr>
                        <a:t>1. </a:t>
                      </a:r>
                      <a:r>
                        <a:rPr lang="et-EE" sz="1100" b="1" kern="1200">
                          <a:solidFill>
                            <a:srgbClr val="0000FF"/>
                          </a:solidFill>
                          <a:effectLst/>
                          <a:latin typeface="+mn-lt"/>
                          <a:ea typeface="Calibri" panose="020F0502020204030204" pitchFamily="34" charset="0"/>
                          <a:cs typeface="Times New Roman"/>
                        </a:rPr>
                        <a:t>Probleem </a:t>
                      </a:r>
                      <a:r>
                        <a:rPr lang="et-EE" sz="1100"/>
                        <a:t>Avaandmed ja andmehaldus ei ole </a:t>
                      </a:r>
                      <a:r>
                        <a:rPr lang="et-EE" sz="1100" err="1"/>
                        <a:t>KOVide</a:t>
                      </a:r>
                      <a:r>
                        <a:rPr lang="et-EE" sz="1100"/>
                        <a:t> jaoks prioriteetne. Enamik sellega süsteemselt ei tegele ja teadlikkus on väga madal.</a:t>
                      </a:r>
                    </a:p>
                    <a:p>
                      <a:pPr marL="0" marR="0" lvl="0" indent="0" algn="l" rtl="0" eaLnBrk="1" fontAlgn="auto" latinLnBrk="0" hangingPunct="1">
                        <a:lnSpc>
                          <a:spcPct val="107000"/>
                        </a:lnSpc>
                        <a:spcBef>
                          <a:spcPts val="0"/>
                        </a:spcBef>
                        <a:spcAft>
                          <a:spcPts val="0"/>
                        </a:spcAft>
                        <a:buClrTx/>
                        <a:buSzTx/>
                        <a:buFontTx/>
                        <a:buNone/>
                      </a:pPr>
                      <a:r>
                        <a:rPr lang="et-EE" sz="1100" b="1">
                          <a:solidFill>
                            <a:srgbClr val="0000FF"/>
                          </a:solidFill>
                          <a:effectLst/>
                          <a:latin typeface="+mn-lt"/>
                          <a:ea typeface="Calibri" panose="020F0502020204030204" pitchFamily="34" charset="0"/>
                          <a:cs typeface="Times New Roman"/>
                        </a:rPr>
                        <a:t>1.1 Arendusprojekti eesmärk</a:t>
                      </a:r>
                      <a:r>
                        <a:rPr lang="et-EE" sz="1100">
                          <a:solidFill>
                            <a:srgbClr val="0000FF"/>
                          </a:solidFill>
                          <a:effectLst/>
                          <a:latin typeface="+mn-lt"/>
                          <a:ea typeface="Calibri" panose="020F0502020204030204" pitchFamily="34" charset="0"/>
                          <a:cs typeface="Times New Roman"/>
                        </a:rPr>
                        <a:t>  </a:t>
                      </a:r>
                      <a:r>
                        <a:rPr lang="et-EE" sz="1100">
                          <a:solidFill>
                            <a:schemeClr val="tx1"/>
                          </a:solidFill>
                        </a:rPr>
                        <a:t>KOV andmehalduse ja andmete avalikustamise põhimõtete rakendamine tõhustamine kohalikes omavalitsustes.</a:t>
                      </a:r>
                      <a:endParaRPr lang="et-EE" sz="1100">
                        <a:solidFill>
                          <a:schemeClr val="tx1"/>
                        </a:solidFill>
                        <a:effectLst/>
                        <a:latin typeface="+mn-lt"/>
                        <a:cs typeface="Times New Roman"/>
                      </a:endParaRPr>
                    </a:p>
                    <a:p>
                      <a:pPr marL="0" marR="0" lvl="0" indent="0" algn="l" rtl="0" eaLnBrk="1" fontAlgn="auto" latinLnBrk="0" hangingPunct="1">
                        <a:lnSpc>
                          <a:spcPct val="107000"/>
                        </a:lnSpc>
                        <a:spcBef>
                          <a:spcPts val="0"/>
                        </a:spcBef>
                        <a:spcAft>
                          <a:spcPts val="0"/>
                        </a:spcAft>
                        <a:buClrTx/>
                        <a:buSzTx/>
                        <a:buFontTx/>
                        <a:buNone/>
                      </a:pPr>
                      <a:r>
                        <a:rPr lang="et-EE" sz="1100" b="1" kern="1200" baseline="0">
                          <a:solidFill>
                            <a:srgbClr val="0000FF"/>
                          </a:solidFill>
                          <a:effectLst/>
                          <a:latin typeface="+mn-lt"/>
                          <a:ea typeface="Calibri" panose="020F0502020204030204" pitchFamily="34" charset="0"/>
                          <a:cs typeface="Times New Roman"/>
                        </a:rPr>
                        <a:t>1.3 Mitterahastamise tagajärg</a:t>
                      </a:r>
                      <a:r>
                        <a:rPr lang="et-EE" sz="1100" b="0" kern="1200" baseline="0">
                          <a:solidFill>
                            <a:schemeClr val="tx1"/>
                          </a:solidFill>
                          <a:effectLst/>
                          <a:latin typeface="+mn-lt"/>
                          <a:ea typeface="Calibri" panose="020F0502020204030204" pitchFamily="34" charset="0"/>
                          <a:cs typeface="Times New Roman"/>
                        </a:rPr>
                        <a:t>: Andmehalduse põhimõtete rakendamine ja andmete avalikustamine toimub vähesel määral, ebaühtlaselt ning ebakvaliteetselt.</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a:solidFill>
                            <a:srgbClr val="0000FF"/>
                          </a:solidFill>
                          <a:effectLst/>
                          <a:latin typeface="+mn-lt"/>
                          <a:ea typeface="Calibri" panose="020F0502020204030204" pitchFamily="34" charset="0"/>
                          <a:cs typeface="Times New Roman"/>
                        </a:rPr>
                        <a:t>1.4  Panustab arengukava suundadesse:</a:t>
                      </a:r>
                      <a:endParaRPr lang="et-EE" sz="1100" b="1" u="sng" kern="1200">
                        <a:solidFill>
                          <a:schemeClr val="tx1"/>
                        </a:solidFill>
                        <a:effectLst/>
                        <a:latin typeface="+mn-lt"/>
                        <a:ea typeface="Calibri" panose="020F0502020204030204" pitchFamily="34" charset="0"/>
                        <a:cs typeface="Times New Roman"/>
                      </a:endParaRPr>
                    </a:p>
                    <a:p>
                      <a:r>
                        <a:rPr lang="et-EE" sz="1100"/>
                        <a:t>Panustab otseselt arengukava suunda „</a:t>
                      </a:r>
                      <a:r>
                        <a:rPr lang="fi-FI" sz="1100" err="1"/>
                        <a:t>Andmepõhine</a:t>
                      </a:r>
                      <a:r>
                        <a:rPr lang="fi-FI" sz="1100"/>
                        <a:t> </a:t>
                      </a:r>
                      <a:r>
                        <a:rPr lang="fi-FI" sz="1100" err="1"/>
                        <a:t>riigivalitsemine</a:t>
                      </a:r>
                      <a:r>
                        <a:rPr lang="fi-FI" sz="1100"/>
                        <a:t> ja </a:t>
                      </a:r>
                      <a:r>
                        <a:rPr lang="fi-FI" sz="1100" err="1"/>
                        <a:t>andmete</a:t>
                      </a:r>
                      <a:r>
                        <a:rPr lang="fi-FI" sz="1100"/>
                        <a:t> </a:t>
                      </a:r>
                      <a:r>
                        <a:rPr lang="fi-FI" sz="1100" err="1"/>
                        <a:t>taaskasutus</a:t>
                      </a:r>
                      <a:r>
                        <a:rPr lang="fi-FI" sz="1100"/>
                        <a:t> </a:t>
                      </a:r>
                      <a:r>
                        <a:rPr lang="et-EE" sz="1100"/>
                        <a:t>“. </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285010">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a:rPr>
                        <a:t>2. Hetkeolukord</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Eesti avaandmete portaalis on andmeid avaldanud vaid 14 omavalitsust. Paljud omavalitsused ei ole kursis, et neil on kohustus avaandmete portaalis andmeid ise avaldada.</a:t>
                      </a:r>
                    </a:p>
                    <a:p>
                      <a:pPr marL="171450" indent="-171450">
                        <a:lnSpc>
                          <a:spcPct val="107000"/>
                        </a:lnSpc>
                        <a:spcAft>
                          <a:spcPts val="0"/>
                        </a:spcAft>
                        <a:buFont typeface="Arial" panose="020B0604020202020204" pitchFamily="34" charset="0"/>
                        <a:buChar char="•"/>
                      </a:pPr>
                      <a:r>
                        <a:rPr lang="et-EE" sz="1100" b="0" err="1">
                          <a:solidFill>
                            <a:schemeClr val="tx1"/>
                          </a:solidFill>
                          <a:effectLst/>
                          <a:latin typeface="+mn-lt"/>
                          <a:ea typeface="Times New Roman" panose="02020603050405020304" pitchFamily="18" charset="0"/>
                          <a:cs typeface="Times New Roman"/>
                        </a:rPr>
                        <a:t>KOVide</a:t>
                      </a:r>
                      <a:r>
                        <a:rPr lang="et-EE" sz="1100" b="0">
                          <a:solidFill>
                            <a:schemeClr val="tx1"/>
                          </a:solidFill>
                          <a:effectLst/>
                          <a:latin typeface="+mn-lt"/>
                          <a:ea typeface="Times New Roman" panose="02020603050405020304" pitchFamily="18" charset="0"/>
                          <a:cs typeface="Times New Roman"/>
                        </a:rPr>
                        <a:t> hinnangul on olemasolevad andmehalduse, -kvaliteedi jm juhendid kohalike omavalitsuste osas ebatäpsed ja kohati põhjendamatult keerulised.</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Teadmine kohalike omavalitsuste </a:t>
                      </a:r>
                      <a:r>
                        <a:rPr lang="et-EE" sz="1100" b="0" i="0" u="none" strike="noStrike" noProof="0">
                          <a:solidFill>
                            <a:schemeClr val="tx1"/>
                          </a:solidFill>
                          <a:effectLst/>
                        </a:rPr>
                        <a:t>valmidusest </a:t>
                      </a:r>
                      <a:r>
                        <a:rPr lang="et-EE" sz="1100" b="0">
                          <a:solidFill>
                            <a:schemeClr val="tx1"/>
                          </a:solidFill>
                          <a:effectLst/>
                          <a:latin typeface="+mn-lt"/>
                          <a:ea typeface="Times New Roman" panose="02020603050405020304" pitchFamily="18" charset="0"/>
                          <a:cs typeface="Times New Roman"/>
                        </a:rPr>
                        <a:t>RIHAKESE kasutuselevõtmise kohta on vähene.</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Kohalike omavalitsuste teadlikkus tehisintellektil põhinevate lahenduste rakendamiseks on vähene.</a:t>
                      </a:r>
                    </a:p>
                    <a:p>
                      <a:pPr marL="171450" lvl="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Rahvusvaheline koostöö EL liikmesriikide ning kandidaatriikide </a:t>
                      </a:r>
                      <a:r>
                        <a:rPr lang="et-EE" sz="1100" b="0" err="1">
                          <a:solidFill>
                            <a:schemeClr val="tx1"/>
                          </a:solidFill>
                          <a:effectLst/>
                          <a:latin typeface="+mn-lt"/>
                          <a:ea typeface="Times New Roman" panose="02020603050405020304" pitchFamily="18" charset="0"/>
                          <a:cs typeface="Times New Roman"/>
                        </a:rPr>
                        <a:t>KOVide</a:t>
                      </a:r>
                      <a:r>
                        <a:rPr lang="et-EE" sz="1100" b="0">
                          <a:solidFill>
                            <a:schemeClr val="tx1"/>
                          </a:solidFill>
                          <a:effectLst/>
                          <a:latin typeface="+mn-lt"/>
                          <a:ea typeface="Times New Roman" panose="02020603050405020304" pitchFamily="18" charset="0"/>
                          <a:cs typeface="Times New Roman"/>
                        </a:rPr>
                        <a:t> ja nende esindusorganite vahel on vähene.</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a:rPr>
                        <a:t>3. Tulemus </a:t>
                      </a:r>
                      <a:endParaRPr lang="et-EE" sz="1100" b="1" kern="1200">
                        <a:solidFill>
                          <a:srgbClr val="0000FF"/>
                        </a:solidFill>
                        <a:effectLst/>
                        <a:latin typeface="+mn-lt"/>
                        <a:ea typeface="Times New Roman" panose="02020603050405020304" pitchFamily="18" charset="0"/>
                        <a:cs typeface="Times New Roman" panose="02020603050405020304" pitchFamily="18" charset="0"/>
                      </a:endParaRPr>
                    </a:p>
                    <a:p>
                      <a:pPr marL="171450" marR="0" lvl="0" indent="-171450" algn="l">
                        <a:lnSpc>
                          <a:spcPct val="107000"/>
                        </a:lnSpc>
                        <a:spcBef>
                          <a:spcPts val="0"/>
                        </a:spcBef>
                        <a:spcAft>
                          <a:spcPts val="0"/>
                        </a:spcAft>
                        <a:buClrTx/>
                        <a:buSzTx/>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a:rPr>
                        <a:t>Kaardistatud on kohalike  omavalitsuste hoiakud andmete avalikustamise osas ning määratletud tegevused suurendamaks andmete avalikustamist avaandmete portaalis.</a:t>
                      </a:r>
                    </a:p>
                    <a:p>
                      <a:pPr marL="171450" marR="0" lvl="0" indent="-171450" algn="l">
                        <a:lnSpc>
                          <a:spcPct val="107000"/>
                        </a:lnSpc>
                        <a:spcBef>
                          <a:spcPts val="0"/>
                        </a:spcBef>
                        <a:spcAft>
                          <a:spcPts val="0"/>
                        </a:spcAft>
                        <a:buClrTx/>
                        <a:buSzTx/>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a:rPr>
                        <a:t>Koostatud on  andmehalduse ja -kvaliteedi juhised kohalikele omavalitsustele.</a:t>
                      </a:r>
                    </a:p>
                    <a:p>
                      <a:pPr marL="171450" marR="0" lvl="0" indent="-171450" algn="l">
                        <a:lnSpc>
                          <a:spcPct val="107000"/>
                        </a:lnSpc>
                        <a:spcBef>
                          <a:spcPts val="0"/>
                        </a:spcBef>
                        <a:spcAft>
                          <a:spcPts val="0"/>
                        </a:spcAft>
                        <a:buClrTx/>
                        <a:buSzTx/>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a:rPr>
                        <a:t>Määratletud on kohalike omavalitsuste valmisolek RIHAKESE kasutuselevõtuks ning hinnatud kitsaskohti, mis on tänase vähese RIHAKESE kasutamise põhjused.</a:t>
                      </a:r>
                    </a:p>
                    <a:p>
                      <a:pPr marL="171450" marR="0" lvl="0" indent="-171450" algn="l">
                        <a:lnSpc>
                          <a:spcPct val="107000"/>
                        </a:lnSpc>
                        <a:spcBef>
                          <a:spcPts val="0"/>
                        </a:spcBef>
                        <a:spcAft>
                          <a:spcPts val="0"/>
                        </a:spcAft>
                        <a:buClrTx/>
                        <a:buSzTx/>
                        <a:buFont typeface="Arial" panose="020B0604020202020204" pitchFamily="34" charset="0"/>
                        <a:buChar char="•"/>
                      </a:pPr>
                      <a:r>
                        <a:rPr lang="et-EE" sz="1100" b="0" i="0" u="none" strike="noStrike" kern="1200" noProof="0">
                          <a:solidFill>
                            <a:schemeClr val="tx1"/>
                          </a:solidFill>
                          <a:effectLst/>
                        </a:rPr>
                        <a:t>Läbi on viidud koolitused ja teabepäevad kohalike omavalitsuste ametnikele andmetest teadlikkuse parandamiseks.</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a:solidFill>
                            <a:schemeClr val="tx1"/>
                          </a:solidFill>
                          <a:latin typeface="+mn-lt"/>
                        </a:rPr>
                        <a:t>Teostatud on </a:t>
                      </a:r>
                      <a:r>
                        <a:rPr lang="et-EE" sz="1100" b="0" i="0" u="none" strike="noStrike" noProof="0" err="1">
                          <a:solidFill>
                            <a:schemeClr val="tx1"/>
                          </a:solidFill>
                          <a:latin typeface="+mn-lt"/>
                        </a:rPr>
                        <a:t>Bürokrati</a:t>
                      </a:r>
                      <a:r>
                        <a:rPr lang="et-EE" sz="1100" b="0" i="0" u="none" strike="noStrike" noProof="0">
                          <a:solidFill>
                            <a:schemeClr val="tx1"/>
                          </a:solidFill>
                          <a:latin typeface="+mn-lt"/>
                        </a:rPr>
                        <a:t> piloteerimine kohalike omavalitsustega.</a:t>
                      </a:r>
                    </a:p>
                    <a:p>
                      <a:pPr marL="171450" marR="0" lvl="0" indent="-171450" algn="l">
                        <a:lnSpc>
                          <a:spcPct val="107000"/>
                        </a:lnSpc>
                        <a:spcBef>
                          <a:spcPts val="0"/>
                        </a:spcBef>
                        <a:spcAft>
                          <a:spcPts val="0"/>
                        </a:spcAft>
                        <a:buClrTx/>
                        <a:buSzTx/>
                        <a:buFont typeface="Arial" panose="020B0604020202020204" pitchFamily="34" charset="0"/>
                        <a:buChar char="•"/>
                      </a:pPr>
                      <a:r>
                        <a:rPr lang="et-EE" sz="1100" b="0" i="0" u="none" strike="noStrike" noProof="0">
                          <a:solidFill>
                            <a:schemeClr val="tx1"/>
                          </a:solidFill>
                          <a:latin typeface="+mn-lt"/>
                        </a:rPr>
                        <a:t>Läbi rahvusvahelise koostöö ja teadmiste vahetuse on omandatud teadmisi headest ning halbadest praktikatest ja koondatud ülevaade võimalikest arengusuundadest.</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a:rPr>
                        <a:t>4. Mõju </a:t>
                      </a:r>
                      <a:endParaRPr lang="et-EE" sz="1100" b="1" kern="1200">
                        <a:solidFill>
                          <a:srgbClr val="0000FF"/>
                        </a:solidFill>
                        <a:effectLst/>
                        <a:latin typeface="+mn-lt"/>
                        <a:ea typeface="Times New Roman" panose="02020603050405020304" pitchFamily="18" charset="0"/>
                        <a:cs typeface="Times New Roman" panose="02020603050405020304" pitchFamily="18" charset="0"/>
                      </a:endParaRPr>
                    </a:p>
                    <a:p>
                      <a:pPr marL="171450" marR="0" lvl="0" indent="-171450" algn="l">
                        <a:lnSpc>
                          <a:spcPct val="107000"/>
                        </a:lnSpc>
                        <a:spcBef>
                          <a:spcPts val="0"/>
                        </a:spcBef>
                        <a:spcAft>
                          <a:spcPts val="0"/>
                        </a:spcAft>
                        <a:buClrTx/>
                        <a:buSzTx/>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a:rPr>
                        <a:t>Suurenenud on avaandmete portaali lisatud kohalike omavalitsuste andmestiku hulk ja paranenud andmestike kättesaadavus.</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a:rPr>
                        <a:t>Kohalike omavalitsuste ja riiklike institutsioonide vaheline koostöö IKT valdkonnas on muutunud sidusamaks.</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a:rPr>
                        <a:t>Paranenud on kohalike omavalitsuste ametnike baasteadmised ning arusaamine andmehalduse põhimõtetest.</a:t>
                      </a:r>
                    </a:p>
                    <a:p>
                      <a:pPr marL="171450" marR="0" lvl="0" indent="-171450" algn="l">
                        <a:lnSpc>
                          <a:spcPct val="107000"/>
                        </a:lnSpc>
                        <a:spcBef>
                          <a:spcPts val="0"/>
                        </a:spcBef>
                        <a:spcAft>
                          <a:spcPts val="0"/>
                        </a:spcAft>
                        <a:buClrTx/>
                        <a:buSzTx/>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a:rPr>
                        <a:t>Avalike teenuste tõhustamiseks kavandatakse tehisintellektil põhinevate lahenduste rakendamist.</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571778">
                <a:tc>
                  <a:txBody>
                    <a:bodyPr/>
                    <a:lstStyle/>
                    <a:p>
                      <a:pPr indent="71755">
                        <a:lnSpc>
                          <a:spcPct val="107000"/>
                        </a:lnSpc>
                        <a:spcAft>
                          <a:spcPts val="0"/>
                        </a:spcAft>
                      </a:pPr>
                      <a:r>
                        <a:rPr lang="et-EE" sz="1100" b="1" kern="1200">
                          <a:solidFill>
                            <a:srgbClr val="0000FF"/>
                          </a:solidFill>
                          <a:effectLst/>
                          <a:latin typeface="+mn-lt"/>
                          <a:ea typeface="Calibri" panose="020F0502020204030204" pitchFamily="34" charset="0"/>
                          <a:cs typeface="Times New Roman"/>
                        </a:rPr>
                        <a:t>5. Peamised ressursid </a:t>
                      </a:r>
                      <a:endParaRPr lang="et-EE" sz="1100" b="1" kern="1200">
                        <a:solidFill>
                          <a:srgbClr val="0000FF"/>
                        </a:solidFill>
                        <a:effectLst/>
                        <a:latin typeface="+mn-lt"/>
                        <a:ea typeface="Calibri" panose="020F0502020204030204" pitchFamily="34" charset="0"/>
                        <a:cs typeface="Times New Roman" panose="02020603050405020304" pitchFamily="18" charset="0"/>
                      </a:endParaRPr>
                    </a:p>
                    <a:p>
                      <a:pPr indent="71755">
                        <a:lnSpc>
                          <a:spcPct val="107000"/>
                        </a:lnSpc>
                        <a:spcAft>
                          <a:spcPts val="0"/>
                        </a:spcAft>
                      </a:pP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ELVL – projektijuhtimine, teenuste tellimine</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Kohalikud omavalitsused – tegevuses osalejad (nt avaandmete avaldamine)</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MKM – koostöö andmete tiimiga ja TSI projekti teostajaga</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INTERREG – esitatud on taotlus rahvusvahelise projekti elluviimiseks koostöös 7 riigi KOV või regionaaltasandi partneritega</a:t>
                      </a:r>
                    </a:p>
                    <a:p>
                      <a:pPr marL="171450" lvl="0" indent="-171450">
                        <a:lnSpc>
                          <a:spcPct val="107000"/>
                        </a:lnSpc>
                        <a:spcAft>
                          <a:spcPts val="0"/>
                        </a:spcAft>
                        <a:buFont typeface="Arial" panose="020B0604020202020204" pitchFamily="34" charset="0"/>
                        <a:buChar char="•"/>
                      </a:pPr>
                      <a:endParaRPr lang="et-EE" sz="1100" kern="1200" baseline="0" noProof="0">
                        <a:solidFill>
                          <a:schemeClr val="tx1"/>
                        </a:solidFill>
                        <a:effectLst/>
                        <a:latin typeface="+mn-lt"/>
                        <a:ea typeface="Calibri" panose="020F0502020204030204" pitchFamily="34" charset="0"/>
                        <a:cs typeface="Times New Roman"/>
                      </a:endParaRPr>
                    </a:p>
                    <a:p>
                      <a:pPr marL="171450" lvl="0" indent="-171450">
                        <a:lnSpc>
                          <a:spcPct val="107000"/>
                        </a:lnSpc>
                        <a:spcAft>
                          <a:spcPts val="0"/>
                        </a:spcAft>
                        <a:buFont typeface="Arial" panose="020B0604020202020204" pitchFamily="34" charset="0"/>
                        <a:buChar char="•"/>
                      </a:pPr>
                      <a:endParaRPr lang="et-EE" sz="1100" kern="1200" baseline="0" noProof="0">
                        <a:solidFill>
                          <a:srgbClr val="00B050"/>
                        </a:solidFill>
                        <a:effectLst/>
                        <a:latin typeface="+mn-lt"/>
                        <a:ea typeface="Calibri" panose="020F0502020204030204" pitchFamily="34" charset="0"/>
                        <a:cs typeface="Times New Roman"/>
                      </a:endParaRP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a:rPr>
                        <a:t>6. Tegevused, ajakava, eelarve</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KOV hetkeolukorra kaardistus, sh pilootgrupis uuring avaandmete portaali vähese lisamise põhjuste väljaselgitamiseks ning seejärel laiapõhjaline uuring kõigi </a:t>
                      </a:r>
                      <a:r>
                        <a:rPr lang="et-EE" sz="1100" b="0" kern="1200" err="1">
                          <a:solidFill>
                            <a:schemeClr val="tx1"/>
                          </a:solidFill>
                          <a:effectLst/>
                          <a:latin typeface="+mn-lt"/>
                          <a:ea typeface="Calibri" panose="020F0502020204030204" pitchFamily="34" charset="0"/>
                          <a:cs typeface="Times New Roman"/>
                        </a:rPr>
                        <a:t>KOVide</a:t>
                      </a:r>
                      <a:r>
                        <a:rPr lang="et-EE" sz="1100" b="0" kern="1200">
                          <a:solidFill>
                            <a:schemeClr val="tx1"/>
                          </a:solidFill>
                          <a:effectLst/>
                          <a:latin typeface="+mn-lt"/>
                          <a:ea typeface="Calibri" panose="020F0502020204030204" pitchFamily="34" charset="0"/>
                          <a:cs typeface="Times New Roman"/>
                        </a:rPr>
                        <a:t> seas. Kaardistatakse hoiakud ja vajadused RIHAKESE või mõne muu andmehalduse tööriista kasutuselevõtu kohta </a:t>
                      </a:r>
                      <a:r>
                        <a:rPr lang="et-EE" sz="1100" b="0" kern="1200" err="1">
                          <a:solidFill>
                            <a:schemeClr val="tx1"/>
                          </a:solidFill>
                          <a:effectLst/>
                          <a:latin typeface="+mn-lt"/>
                          <a:ea typeface="Calibri" panose="020F0502020204030204" pitchFamily="34" charset="0"/>
                          <a:cs typeface="Times New Roman"/>
                        </a:rPr>
                        <a:t>KOVides</a:t>
                      </a:r>
                      <a:r>
                        <a:rPr lang="et-EE" sz="1100" b="0" kern="1200">
                          <a:solidFill>
                            <a:schemeClr val="tx1"/>
                          </a:solidFill>
                          <a:effectLst/>
                          <a:latin typeface="+mn-lt"/>
                          <a:ea typeface="Calibri" panose="020F0502020204030204" pitchFamily="34" charset="0"/>
                          <a:cs typeface="Times New Roman"/>
                        </a:rPr>
                        <a:t>. Töötatakse välja soovitused ja vajadusel juhendid kohalikele omavalitsustele ning ettepanekud RIHAKESE kohandamiseks KOV vajaduste täitmiseks. </a:t>
                      </a:r>
                      <a:endParaRPr lang="et-EE" sz="1300">
                        <a:solidFill>
                          <a:schemeClr val="tx1"/>
                        </a:solidFill>
                      </a:endParaRP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Osalemine </a:t>
                      </a:r>
                      <a:r>
                        <a:rPr lang="et-EE" sz="1100" b="0" kern="1200" err="1">
                          <a:solidFill>
                            <a:schemeClr val="tx1"/>
                          </a:solidFill>
                          <a:effectLst/>
                          <a:latin typeface="+mn-lt"/>
                          <a:ea typeface="Calibri" panose="020F0502020204030204" pitchFamily="34" charset="0"/>
                          <a:cs typeface="Times New Roman"/>
                        </a:rPr>
                        <a:t>MKMi</a:t>
                      </a:r>
                      <a:r>
                        <a:rPr lang="et-EE" sz="1100" b="0" kern="1200">
                          <a:solidFill>
                            <a:schemeClr val="tx1"/>
                          </a:solidFill>
                          <a:effectLst/>
                          <a:latin typeface="+mn-lt"/>
                          <a:ea typeface="Calibri" panose="020F0502020204030204" pitchFamily="34" charset="0"/>
                          <a:cs typeface="Times New Roman"/>
                        </a:rPr>
                        <a:t>-RIA andmete töögruppides, sh TSI projektis ning vajaduspõhiselt vahelüli rolli täitmine omavalitsustega kontakti saamisel.</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Osalemine rahvusvahelistes projektides (nt INTERREG)</a:t>
                      </a:r>
                    </a:p>
                    <a:p>
                      <a:pPr marL="171450" lvl="0" indent="-171450">
                        <a:lnSpc>
                          <a:spcPct val="107000"/>
                        </a:lnSpc>
                        <a:spcAft>
                          <a:spcPts val="0"/>
                        </a:spcAft>
                        <a:buFont typeface="Arial" panose="020B0604020202020204" pitchFamily="34" charset="0"/>
                        <a:buChar char="•"/>
                      </a:pPr>
                      <a:r>
                        <a:rPr lang="et-EE" sz="1100" b="0" i="0" u="none" strike="noStrike" kern="1200" noProof="0" err="1">
                          <a:solidFill>
                            <a:schemeClr val="tx1"/>
                          </a:solidFill>
                          <a:effectLst/>
                          <a:latin typeface="+mn-lt"/>
                        </a:rPr>
                        <a:t>ELVLi</a:t>
                      </a:r>
                      <a:r>
                        <a:rPr lang="et-EE" sz="1100" b="0" i="0" u="none" strike="noStrike" kern="1200" noProof="0">
                          <a:solidFill>
                            <a:schemeClr val="tx1"/>
                          </a:solidFill>
                          <a:effectLst/>
                          <a:latin typeface="+mn-lt"/>
                        </a:rPr>
                        <a:t> poolt </a:t>
                      </a:r>
                      <a:r>
                        <a:rPr lang="et-EE" sz="1100" b="0" i="0" u="none" strike="noStrike" kern="1200" noProof="0" err="1">
                          <a:solidFill>
                            <a:schemeClr val="tx1"/>
                          </a:solidFill>
                          <a:effectLst/>
                          <a:latin typeface="+mn-lt"/>
                        </a:rPr>
                        <a:t>Bürokrati</a:t>
                      </a:r>
                      <a:r>
                        <a:rPr lang="et-EE" sz="1100" b="0" i="0" u="none" strike="noStrike" kern="1200" noProof="0">
                          <a:solidFill>
                            <a:schemeClr val="tx1"/>
                          </a:solidFill>
                          <a:effectLst/>
                          <a:latin typeface="+mn-lt"/>
                        </a:rPr>
                        <a:t> piloteerimine KOV üldandmete osas.</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Avaandmete avaldamise keskne tugi: andmestike kokkuleppimine, abi andmete ettevalmistamisel ja avaldamisel, automatiseerimise lahenduste analüüs. </a:t>
                      </a:r>
                    </a:p>
                    <a:p>
                      <a:pPr marL="171450" lvl="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KOV parimate praktikate jagamine, praktiliste juhendite koostamine, infopäevad.</a:t>
                      </a:r>
                      <a:endParaRPr lang="et-EE" sz="1300">
                        <a:solidFill>
                          <a:schemeClr val="tx1"/>
                        </a:solidFill>
                        <a:cs typeface="Times New Roman"/>
                      </a:endParaRP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a:rPr>
                        <a:t>7. RES IKT/Arendusprojekti eeltingimused</a:t>
                      </a:r>
                    </a:p>
                    <a:p>
                      <a:pPr marL="171450" indent="-171450">
                        <a:lnSpc>
                          <a:spcPct val="107000"/>
                        </a:lnSpc>
                        <a:spcAft>
                          <a:spcPts val="0"/>
                        </a:spcAft>
                        <a:buFont typeface="Arial" panose="020B0604020202020204" pitchFamily="34" charset="0"/>
                        <a:buChar char="•"/>
                      </a:pPr>
                      <a:r>
                        <a:rPr lang="et-EE" sz="1100" b="0" kern="1200" err="1">
                          <a:solidFill>
                            <a:schemeClr val="tx1"/>
                          </a:solidFill>
                          <a:effectLst/>
                          <a:latin typeface="+mn-lt"/>
                          <a:ea typeface="Calibri" panose="020F0502020204030204" pitchFamily="34" charset="0"/>
                          <a:cs typeface="Times New Roman"/>
                        </a:rPr>
                        <a:t>RIHA-s</a:t>
                      </a:r>
                      <a:r>
                        <a:rPr lang="et-EE" sz="1100" b="0" kern="1200">
                          <a:solidFill>
                            <a:schemeClr val="tx1"/>
                          </a:solidFill>
                          <a:effectLst/>
                          <a:latin typeface="+mn-lt"/>
                          <a:ea typeface="Calibri" panose="020F0502020204030204" pitchFamily="34" charset="0"/>
                          <a:cs typeface="Times New Roman"/>
                        </a:rPr>
                        <a:t> uute andmekogude kirjeldamise vajadus esialgu puudub.</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Toetab avaandmete senisest suuremat pakkumist </a:t>
                      </a:r>
                      <a:r>
                        <a:rPr lang="et-EE" sz="1100" b="0" kern="1200" err="1">
                          <a:solidFill>
                            <a:schemeClr val="tx1"/>
                          </a:solidFill>
                          <a:effectLst/>
                          <a:latin typeface="+mn-lt"/>
                          <a:ea typeface="Calibri" panose="020F0502020204030204" pitchFamily="34" charset="0"/>
                          <a:cs typeface="Times New Roman"/>
                        </a:rPr>
                        <a:t>KOVide</a:t>
                      </a:r>
                      <a:r>
                        <a:rPr lang="et-EE" sz="1100" b="0" kern="1200">
                          <a:solidFill>
                            <a:schemeClr val="tx1"/>
                          </a:solidFill>
                          <a:effectLst/>
                          <a:latin typeface="+mn-lt"/>
                          <a:ea typeface="Calibri" panose="020F0502020204030204" pitchFamily="34" charset="0"/>
                          <a:cs typeface="Times New Roman"/>
                        </a:rPr>
                        <a:t> poolt</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Vastavus Arhitektuurinõukogu koostatud e-riigi ristfunktsionaalsete nõuetele (sh andmekvaliteedi nõuded) – soosib nende kasutuselevõttu </a:t>
                      </a:r>
                      <a:r>
                        <a:rPr lang="et-EE" sz="1100" b="0" kern="1200" err="1">
                          <a:solidFill>
                            <a:schemeClr val="tx1"/>
                          </a:solidFill>
                          <a:effectLst/>
                          <a:latin typeface="+mn-lt"/>
                          <a:ea typeface="Calibri" panose="020F0502020204030204" pitchFamily="34" charset="0"/>
                          <a:cs typeface="Times New Roman"/>
                        </a:rPr>
                        <a:t>KOVides</a:t>
                      </a:r>
                      <a:endParaRPr lang="et-EE" sz="1100" b="0" kern="1200">
                        <a:solidFill>
                          <a:schemeClr val="tx1"/>
                        </a:solidFill>
                        <a:effectLst/>
                        <a:latin typeface="+mn-lt"/>
                        <a:ea typeface="Calibri" panose="020F0502020204030204" pitchFamily="34" charset="0"/>
                        <a:cs typeface="Times New Roman"/>
                      </a:endParaRP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Peamised võimalikud riskid, sh </a:t>
                      </a:r>
                      <a:r>
                        <a:rPr lang="et-EE" sz="1100" b="0" kern="1200" err="1">
                          <a:solidFill>
                            <a:schemeClr val="tx1"/>
                          </a:solidFill>
                          <a:effectLst/>
                          <a:latin typeface="+mn-lt"/>
                          <a:ea typeface="Calibri" panose="020F0502020204030204" pitchFamily="34" charset="0"/>
                          <a:cs typeface="Times New Roman"/>
                        </a:rPr>
                        <a:t>küberriskid</a:t>
                      </a:r>
                      <a:r>
                        <a:rPr lang="et-EE" sz="1100" b="0" kern="1200">
                          <a:solidFill>
                            <a:schemeClr val="tx1"/>
                          </a:solidFill>
                          <a:effectLst/>
                          <a:latin typeface="+mn-lt"/>
                          <a:ea typeface="Calibri" panose="020F0502020204030204" pitchFamily="34" charset="0"/>
                          <a:cs typeface="Times New Roman"/>
                        </a:rPr>
                        <a:t>:  KOV töötajate madal huvi ja ressursi puudus andmete avalikustamiseks ja andmehaldusega tegelemiseks.</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a:rPr>
                        <a:t>Õigusliku regulatsiooni muudatuste hetkeseis ja plaanid – ei kohaldu</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720080">
                <a:tc>
                  <a:txBody>
                    <a:bodyPr/>
                    <a:lstStyle/>
                    <a:p>
                      <a:pPr marL="107315" indent="-90170">
                        <a:lnSpc>
                          <a:spcPct val="107000"/>
                        </a:lnSpc>
                        <a:spcAft>
                          <a:spcPts val="0"/>
                        </a:spcAft>
                      </a:pPr>
                      <a:r>
                        <a:rPr lang="et-EE" sz="1100" b="1">
                          <a:solidFill>
                            <a:srgbClr val="0000FF"/>
                          </a:solidFill>
                          <a:effectLst/>
                          <a:latin typeface="+mn-lt"/>
                          <a:ea typeface="Calibri" panose="020F0502020204030204" pitchFamily="34" charset="0"/>
                          <a:cs typeface="Times New Roman"/>
                        </a:rPr>
                        <a:t>8. Kasutajate grupid, kolmandad osapooled</a:t>
                      </a:r>
                      <a:endParaRPr lang="en-GB" sz="1100">
                        <a:solidFill>
                          <a:srgbClr val="0000FF"/>
                        </a:solidFill>
                        <a:effectLst/>
                        <a:latin typeface="+mn-lt"/>
                        <a:ea typeface="Calibri" panose="020F0502020204030204" pitchFamily="34" charset="0"/>
                        <a:cs typeface="Times New Roman"/>
                      </a:endParaRP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a:rPr>
                        <a:t>Sisemised kasutajad – KOV teenistujad, juhtkond</a:t>
                      </a: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a:rPr>
                        <a:t>Lõppkasutajad -</a:t>
                      </a:r>
                      <a:r>
                        <a:rPr lang="et-EE" sz="1100">
                          <a:solidFill>
                            <a:schemeClr val="accent6"/>
                          </a:solidFill>
                          <a:effectLst/>
                          <a:latin typeface="+mn-lt"/>
                          <a:ea typeface="Calibri" panose="020F0502020204030204" pitchFamily="34" charset="0"/>
                          <a:cs typeface="Times New Roman"/>
                        </a:rPr>
                        <a:t> </a:t>
                      </a:r>
                      <a:r>
                        <a:rPr lang="et-EE" sz="1100">
                          <a:solidFill>
                            <a:schemeClr val="tx1"/>
                          </a:solidFill>
                          <a:effectLst/>
                          <a:latin typeface="+mn-lt"/>
                          <a:ea typeface="Calibri" panose="020F0502020204030204" pitchFamily="34" charset="0"/>
                          <a:cs typeface="Times New Roman"/>
                        </a:rPr>
                        <a:t>elanikud, ettevõtted, organisatsioonid</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a:rPr>
                        <a:t>9. Projekti innovaatilisus</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a:rPr>
                        <a:t>10. Jätkusuutlikkus</a:t>
                      </a:r>
                    </a:p>
                    <a:p>
                      <a:pPr marL="0" marR="0" lvl="0" indent="0" algn="l" rtl="0" eaLnBrk="1" fontAlgn="auto" latinLnBrk="0" hangingPunct="1">
                        <a:lnSpc>
                          <a:spcPct val="107000"/>
                        </a:lnSpc>
                        <a:spcBef>
                          <a:spcPts val="0"/>
                        </a:spcBef>
                        <a:spcAft>
                          <a:spcPts val="0"/>
                        </a:spcAft>
                        <a:buClrTx/>
                        <a:buSzTx/>
                        <a:buFontTx/>
                        <a:buNone/>
                      </a:pPr>
                      <a:r>
                        <a:rPr lang="et-EE" sz="1100" kern="1200">
                          <a:solidFill>
                            <a:schemeClr val="tx1"/>
                          </a:solidFill>
                          <a:effectLst/>
                          <a:latin typeface="+mn-lt"/>
                          <a:ea typeface="+mn-ea"/>
                          <a:cs typeface="+mn-cs"/>
                        </a:rPr>
                        <a:t>Tegevus vajab edasist koordineerimist vähemalt 2026, et ühtlustada piirkondlikke erisusi andmete halduse tõhustamiseks, andmete avalikustamise parandamiseks.</a:t>
                      </a:r>
                    </a:p>
                  </a:txBody>
                  <a:tcPr marL="37456" marR="3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1239596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54" y="-183160"/>
            <a:ext cx="11304576" cy="700060"/>
          </a:xfrm>
        </p:spPr>
        <p:txBody>
          <a:bodyPr>
            <a:noAutofit/>
          </a:bodyPr>
          <a:lstStyle/>
          <a:p>
            <a:r>
              <a:rPr lang="et-EE" sz="1772" b="1">
                <a:latin typeface="Aino" panose="02000603040504020204" pitchFamily="50" charset="-70"/>
              </a:rPr>
              <a:t>5. IKT taristu Riigipilve majutamine soodustingimustel </a:t>
            </a:r>
            <a:r>
              <a:rPr lang="et-EE" sz="1772" b="1" err="1">
                <a:latin typeface="Aino" panose="02000603040504020204" pitchFamily="50" charset="-70"/>
              </a:rPr>
              <a:t>KOVidele</a:t>
            </a:r>
            <a:r>
              <a:rPr lang="et-EE" sz="1772" b="1">
                <a:latin typeface="Aino" panose="02000603040504020204" pitchFamily="50" charset="-70"/>
              </a:rPr>
              <a:t> 		</a:t>
            </a:r>
            <a:endParaRPr lang="en-US" sz="1772" b="1">
              <a:solidFill>
                <a:srgbClr val="FF0000"/>
              </a:solidFill>
              <a:latin typeface="Aino" panose="02000603040504020204" pitchFamily="50" charset="-70"/>
            </a:endParaRPr>
          </a:p>
        </p:txBody>
      </p:sp>
      <p:graphicFrame>
        <p:nvGraphicFramePr>
          <p:cNvPr id="11" name="Sisu kohatäide 10"/>
          <p:cNvGraphicFramePr>
            <a:graphicFrameLocks noGrp="1"/>
          </p:cNvGraphicFramePr>
          <p:nvPr>
            <p:ph idx="1"/>
          </p:nvPr>
        </p:nvGraphicFramePr>
        <p:xfrm>
          <a:off x="16048" y="323925"/>
          <a:ext cx="12159542" cy="6542233"/>
        </p:xfrm>
        <a:graphic>
          <a:graphicData uri="http://schemas.openxmlformats.org/drawingml/2006/table">
            <a:tbl>
              <a:tblPr firstRow="1" firstCol="1" bandRow="1"/>
              <a:tblGrid>
                <a:gridCol w="4428758">
                  <a:extLst>
                    <a:ext uri="{9D8B030D-6E8A-4147-A177-3AD203B41FA5}">
                      <a16:colId xmlns:a16="http://schemas.microsoft.com/office/drawing/2014/main" val="1078582206"/>
                    </a:ext>
                  </a:extLst>
                </a:gridCol>
                <a:gridCol w="3760667">
                  <a:extLst>
                    <a:ext uri="{9D8B030D-6E8A-4147-A177-3AD203B41FA5}">
                      <a16:colId xmlns:a16="http://schemas.microsoft.com/office/drawing/2014/main" val="540222432"/>
                    </a:ext>
                  </a:extLst>
                </a:gridCol>
                <a:gridCol w="3970117">
                  <a:extLst>
                    <a:ext uri="{9D8B030D-6E8A-4147-A177-3AD203B41FA5}">
                      <a16:colId xmlns:a16="http://schemas.microsoft.com/office/drawing/2014/main" val="89925652"/>
                    </a:ext>
                  </a:extLst>
                </a:gridCol>
              </a:tblGrid>
              <a:tr h="169386">
                <a:tc gridSpan="3">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ELVL/RES IKT/ KOV IKT taristu Riigipilve majutamine</a:t>
                      </a:r>
                      <a:endParaRPr lang="en-GB" sz="1100" b="1" kern="1200">
                        <a:solidFill>
                          <a:srgbClr val="0000FF"/>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055526">
                <a:tc gridSpan="2">
                  <a:txBody>
                    <a:bodyPr/>
                    <a:lstStyle/>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a:solidFill>
                            <a:srgbClr val="0000FF"/>
                          </a:solidFill>
                          <a:effectLst/>
                          <a:latin typeface="+mn-lt"/>
                          <a:ea typeface="Calibri" panose="020F0502020204030204" pitchFamily="34" charset="0"/>
                          <a:cs typeface="Times New Roman" panose="02020603050405020304" pitchFamily="18" charset="0"/>
                        </a:rPr>
                        <a:t>1. </a:t>
                      </a:r>
                      <a:r>
                        <a:rPr lang="et-EE" sz="1100" b="1" kern="1200">
                          <a:solidFill>
                            <a:srgbClr val="0000FF"/>
                          </a:solidFill>
                          <a:effectLst/>
                          <a:latin typeface="+mn-lt"/>
                          <a:ea typeface="Calibri" panose="020F0502020204030204" pitchFamily="34" charset="0"/>
                          <a:cs typeface="Times New Roman" panose="02020603050405020304" pitchFamily="18" charset="0"/>
                        </a:rPr>
                        <a:t>Probleem </a:t>
                      </a:r>
                      <a:r>
                        <a:rPr lang="et-EE" sz="1100" b="0" i="0" u="none" strike="noStrike" noProof="0">
                          <a:effectLst/>
                          <a:latin typeface="+mn-lt"/>
                        </a:rPr>
                        <a:t>Kohalike omavalitsuste IKT taristu seis on aegunud. IT-võrgus puudub ülevaade toimuvast. Hooldus ja paikamine toimub ainult probleemipõhiselt ja ebaregulaarselt. Võrgu ülesehitus on tehtud süsteemitult ning kohati on laiendamine problemaatiline. Serverite hoiustamine ei vasta ISKE nõuetele.</a:t>
                      </a:r>
                      <a:endParaRPr lang="et-EE" sz="1100" kern="1200" noProof="0">
                        <a:solidFill>
                          <a:schemeClr val="tx1"/>
                        </a:solidFill>
                        <a:effectLst/>
                        <a:latin typeface="+mn-lt"/>
                        <a:ea typeface="Calibri" panose="020F0502020204030204" pitchFamily="34" charset="0"/>
                        <a:cs typeface="Times New Roman"/>
                      </a:endParaRP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a:solidFill>
                            <a:srgbClr val="0000FF"/>
                          </a:solidFill>
                          <a:effectLst/>
                          <a:latin typeface="+mn-lt"/>
                          <a:ea typeface="Calibri" panose="020F0502020204030204" pitchFamily="34" charset="0"/>
                          <a:cs typeface="Times New Roman" panose="02020603050405020304" pitchFamily="18" charset="0"/>
                        </a:rPr>
                        <a:t>1.1 RES IKT/Arendusprojekti eesmärk</a:t>
                      </a:r>
                      <a:r>
                        <a:rPr lang="et-EE" sz="1100">
                          <a:solidFill>
                            <a:srgbClr val="0000FF"/>
                          </a:solidFill>
                          <a:effectLst/>
                          <a:latin typeface="+mn-lt"/>
                          <a:ea typeface="Calibri" panose="020F0502020204030204" pitchFamily="34" charset="0"/>
                          <a:cs typeface="Times New Roman" panose="02020603050405020304" pitchFamily="18" charset="0"/>
                        </a:rPr>
                        <a:t>  </a:t>
                      </a:r>
                      <a:r>
                        <a:rPr lang="et-EE" sz="1100" b="0" i="0" u="none" strike="noStrike" noProof="0" err="1">
                          <a:solidFill>
                            <a:schemeClr val="tx1"/>
                          </a:solidFill>
                          <a:effectLst/>
                          <a:latin typeface="+mn-lt"/>
                          <a:ea typeface="Calibri" panose="020F0502020204030204" pitchFamily="34" charset="0"/>
                          <a:cs typeface="Times New Roman" panose="02020603050405020304" pitchFamily="18" charset="0"/>
                        </a:rPr>
                        <a:t>Kü</a:t>
                      </a:r>
                      <a:r>
                        <a:rPr lang="et-EE" sz="1100" b="0" i="0" u="none" strike="noStrike" noProof="0" err="1">
                          <a:effectLst/>
                          <a:latin typeface="+mn-lt"/>
                        </a:rPr>
                        <a:t>berturvalisuse</a:t>
                      </a:r>
                      <a:r>
                        <a:rPr lang="et-EE" sz="1100" b="0" i="0" u="none" strike="noStrike" noProof="0">
                          <a:effectLst/>
                          <a:latin typeface="+mn-lt"/>
                        </a:rPr>
                        <a:t> tõstmine </a:t>
                      </a:r>
                      <a:r>
                        <a:rPr lang="et-EE" sz="1100" b="0" i="0" u="none" strike="noStrike" noProof="0" err="1">
                          <a:effectLst/>
                          <a:latin typeface="+mn-lt"/>
                        </a:rPr>
                        <a:t>KOV-ide</a:t>
                      </a:r>
                      <a:r>
                        <a:rPr lang="et-EE" sz="1100" b="0" i="0" u="none" strike="noStrike" noProof="0">
                          <a:effectLst/>
                          <a:latin typeface="+mn-lt"/>
                        </a:rPr>
                        <a:t> IKT taristute tänapäevaste lahenduste kasutusele võtmise kaudu</a:t>
                      </a: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baseline="0">
                          <a:solidFill>
                            <a:srgbClr val="0000FF"/>
                          </a:solidFill>
                          <a:effectLst/>
                          <a:latin typeface="+mn-lt"/>
                          <a:ea typeface="Calibri" panose="020F0502020204030204" pitchFamily="34" charset="0"/>
                          <a:cs typeface="Times New Roman" panose="02020603050405020304" pitchFamily="18" charset="0"/>
                        </a:rPr>
                        <a:t>1.2 </a:t>
                      </a:r>
                      <a:r>
                        <a:rPr lang="et-EE" sz="1100" b="1" kern="1200" baseline="0" err="1">
                          <a:solidFill>
                            <a:srgbClr val="0000FF"/>
                          </a:solidFill>
                          <a:effectLst/>
                          <a:latin typeface="+mn-lt"/>
                          <a:ea typeface="Calibri" panose="020F0502020204030204" pitchFamily="34" charset="0"/>
                          <a:cs typeface="Times New Roman" panose="02020603050405020304" pitchFamily="18" charset="0"/>
                        </a:rPr>
                        <a:t>RESi</a:t>
                      </a:r>
                      <a:r>
                        <a:rPr lang="et-EE" sz="1100" b="1" kern="1200" baseline="0">
                          <a:solidFill>
                            <a:srgbClr val="0000FF"/>
                          </a:solidFill>
                          <a:effectLst/>
                          <a:latin typeface="+mn-lt"/>
                          <a:ea typeface="Calibri" panose="020F0502020204030204" pitchFamily="34" charset="0"/>
                          <a:cs typeface="Times New Roman" panose="02020603050405020304" pitchFamily="18" charset="0"/>
                        </a:rPr>
                        <a:t> lisataotlusega seos</a:t>
                      </a:r>
                      <a:endParaRPr lang="et-EE" sz="1100" b="1" kern="1200">
                        <a:solidFill>
                          <a:srgbClr val="0000FF"/>
                        </a:solidFill>
                        <a:effectLst/>
                        <a:latin typeface="+mn-lt"/>
                        <a:ea typeface="Calibri" panose="020F0502020204030204" pitchFamily="34" charset="0"/>
                        <a:cs typeface="Times New Roman" panose="02020603050405020304" pitchFamily="18" charset="0"/>
                      </a:endParaRPr>
                    </a:p>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baseline="0">
                          <a:solidFill>
                            <a:srgbClr val="0000FF"/>
                          </a:solidFill>
                          <a:effectLst/>
                          <a:latin typeface="+mn-lt"/>
                          <a:ea typeface="Calibri" panose="020F0502020204030204" pitchFamily="34" charset="0"/>
                          <a:cs typeface="Times New Roman" panose="02020603050405020304" pitchFamily="18" charset="0"/>
                        </a:rPr>
                        <a:t>1.3 Mitterahastamise tagajärg</a:t>
                      </a:r>
                      <a:r>
                        <a:rPr lang="et-EE" sz="1100" b="0" kern="1200" baseline="0">
                          <a:solidFill>
                            <a:schemeClr val="tx1"/>
                          </a:solidFill>
                          <a:effectLst/>
                          <a:latin typeface="+mn-lt"/>
                          <a:ea typeface="Calibri" panose="020F0502020204030204" pitchFamily="34" charset="0"/>
                          <a:cs typeface="Times New Roman" panose="02020603050405020304" pitchFamily="18" charset="0"/>
                        </a:rPr>
                        <a:t>: </a:t>
                      </a:r>
                      <a:r>
                        <a:rPr lang="et-EE" sz="1100" kern="1200" baseline="0" noProof="0" err="1">
                          <a:solidFill>
                            <a:schemeClr val="tx1"/>
                          </a:solidFill>
                          <a:effectLst/>
                          <a:latin typeface="+mn-lt"/>
                          <a:ea typeface="+mn-ea"/>
                          <a:cs typeface="Times New Roman"/>
                        </a:rPr>
                        <a:t>KOV-ide</a:t>
                      </a:r>
                      <a:r>
                        <a:rPr lang="et-EE" sz="1100" kern="1200" baseline="0" noProof="0">
                          <a:solidFill>
                            <a:schemeClr val="tx1"/>
                          </a:solidFill>
                          <a:effectLst/>
                          <a:latin typeface="+mn-lt"/>
                          <a:ea typeface="+mn-ea"/>
                          <a:cs typeface="Times New Roman"/>
                        </a:rPr>
                        <a:t> taristu pole jätkusuutlik. Sagedased katkestused ja tõrked süsteemides. </a:t>
                      </a:r>
                      <a:r>
                        <a:rPr lang="et-EE" sz="1100" b="0" i="0" u="none" strike="noStrike" noProof="0">
                          <a:effectLst/>
                          <a:latin typeface="+mn-lt"/>
                        </a:rPr>
                        <a:t>Suur risk </a:t>
                      </a:r>
                      <a:r>
                        <a:rPr lang="et-EE" sz="1100" b="0" i="0" u="none" strike="noStrike" noProof="0" err="1">
                          <a:effectLst/>
                          <a:latin typeface="+mn-lt"/>
                        </a:rPr>
                        <a:t>küberrünnakuteks</a:t>
                      </a:r>
                      <a:r>
                        <a:rPr lang="et-EE" sz="1100" b="0" i="0" u="none" strike="noStrike" noProof="0">
                          <a:effectLst/>
                          <a:latin typeface="+mn-lt"/>
                        </a:rPr>
                        <a:t>.</a:t>
                      </a:r>
                      <a:endParaRPr lang="et-EE" sz="1100" kern="1200" baseline="0" noProof="0">
                        <a:solidFill>
                          <a:schemeClr val="tx1"/>
                        </a:solidFill>
                        <a:effectLst/>
                        <a:latin typeface="+mn-lt"/>
                        <a:ea typeface="+mn-ea"/>
                        <a:cs typeface="Times New Roman"/>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a:solidFill>
                            <a:srgbClr val="0000FF"/>
                          </a:solidFill>
                          <a:effectLst/>
                          <a:latin typeface="+mn-lt"/>
                          <a:ea typeface="Calibri" panose="020F0502020204030204" pitchFamily="34" charset="0"/>
                          <a:cs typeface="Times New Roman" panose="02020603050405020304" pitchFamily="18" charset="0"/>
                        </a:rPr>
                        <a:t>1.4  Panustab arengukava suundadesse: </a:t>
                      </a:r>
                    </a:p>
                    <a:p>
                      <a:endParaRPr lang="et-EE" sz="1100" b="1" u="none" kern="1200">
                        <a:solidFill>
                          <a:srgbClr val="0000FF"/>
                        </a:solidFill>
                        <a:effectLst/>
                        <a:latin typeface="+mn-lt"/>
                        <a:cs typeface="Times New Roman" panose="02020603050405020304" pitchFamily="18" charset="0"/>
                      </a:endParaRPr>
                    </a:p>
                    <a:p>
                      <a:r>
                        <a:rPr lang="et-EE" sz="1100" b="0" u="none" kern="1200">
                          <a:solidFill>
                            <a:schemeClr val="tx1"/>
                          </a:solidFill>
                          <a:effectLst/>
                          <a:latin typeface="+mn-lt"/>
                          <a:cs typeface="Times New Roman" panose="02020603050405020304" pitchFamily="18" charset="0"/>
                        </a:rPr>
                        <a:t>Panustab </a:t>
                      </a:r>
                      <a:r>
                        <a:rPr lang="et-EE" sz="1100" b="0" u="none" kern="1200" err="1">
                          <a:solidFill>
                            <a:schemeClr val="tx1"/>
                          </a:solidFill>
                          <a:effectLst/>
                          <a:latin typeface="+mn-lt"/>
                          <a:cs typeface="Times New Roman" panose="02020603050405020304" pitchFamily="18" charset="0"/>
                        </a:rPr>
                        <a:t>küberturvalisuse</a:t>
                      </a:r>
                      <a:r>
                        <a:rPr lang="et-EE" sz="1100" b="0" u="none" kern="1200">
                          <a:solidFill>
                            <a:schemeClr val="tx1"/>
                          </a:solidFill>
                          <a:effectLst/>
                          <a:latin typeface="+mn-lt"/>
                          <a:cs typeface="Times New Roman" panose="02020603050405020304" pitchFamily="18" charset="0"/>
                        </a:rPr>
                        <a:t> suundadesse – suurem </a:t>
                      </a:r>
                      <a:r>
                        <a:rPr lang="et-EE" sz="1100" b="0" u="none" kern="1200" err="1">
                          <a:solidFill>
                            <a:schemeClr val="tx1"/>
                          </a:solidFill>
                          <a:effectLst/>
                          <a:latin typeface="+mn-lt"/>
                          <a:cs typeface="Times New Roman" panose="02020603050405020304" pitchFamily="18" charset="0"/>
                        </a:rPr>
                        <a:t>küberturvalisuse</a:t>
                      </a:r>
                      <a:r>
                        <a:rPr lang="et-EE" sz="1100" b="0" u="none" kern="1200">
                          <a:solidFill>
                            <a:schemeClr val="tx1"/>
                          </a:solidFill>
                          <a:effectLst/>
                          <a:latin typeface="+mn-lt"/>
                          <a:cs typeface="Times New Roman" panose="02020603050405020304" pitchFamily="18" charset="0"/>
                        </a:rPr>
                        <a:t> tagamise võimekus, riskide ja mõjude analüüsivõime ning ajakohane </a:t>
                      </a:r>
                      <a:r>
                        <a:rPr lang="et-EE" sz="1100" b="0" u="none" kern="1200" err="1">
                          <a:solidFill>
                            <a:schemeClr val="tx1"/>
                          </a:solidFill>
                          <a:effectLst/>
                          <a:latin typeface="+mn-lt"/>
                          <a:cs typeface="Times New Roman" panose="02020603050405020304" pitchFamily="18" charset="0"/>
                        </a:rPr>
                        <a:t>küberturvalisuse</a:t>
                      </a:r>
                      <a:r>
                        <a:rPr lang="et-EE" sz="1100" b="0" u="none" kern="1200">
                          <a:solidFill>
                            <a:schemeClr val="tx1"/>
                          </a:solidFill>
                          <a:effectLst/>
                          <a:latin typeface="+mn-lt"/>
                          <a:cs typeface="Times New Roman" panose="02020603050405020304" pitchFamily="18" charset="0"/>
                        </a:rPr>
                        <a:t> riiklik korraldus.</a:t>
                      </a:r>
                      <a:endParaRPr lang="en-US" b="0" u="none"/>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1764438">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panose="02020603050405020304" pitchFamily="18" charset="0"/>
                        </a:rPr>
                        <a:t>2. Hetkeolukord</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KOV IT-taristu on ebaühtlane ja RIA auditi põhjal ei vasta ISKE nõuetele.</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Serverite tarkvara ning riistvara on amortiseerunud. Servereid hoitakse </a:t>
                      </a:r>
                      <a:r>
                        <a:rPr lang="et-EE" sz="1100" b="0" err="1">
                          <a:solidFill>
                            <a:schemeClr val="tx1"/>
                          </a:solidFill>
                          <a:effectLst/>
                          <a:latin typeface="+mn-lt"/>
                          <a:ea typeface="Times New Roman" panose="02020603050405020304" pitchFamily="18" charset="0"/>
                          <a:cs typeface="Times New Roman" panose="02020603050405020304" pitchFamily="18" charset="0"/>
                        </a:rPr>
                        <a:t>KOV-is</a:t>
                      </a:r>
                      <a:r>
                        <a:rPr lang="et-EE" sz="1100" b="0">
                          <a:solidFill>
                            <a:schemeClr val="tx1"/>
                          </a:solidFill>
                          <a:effectLst/>
                          <a:latin typeface="+mn-lt"/>
                          <a:ea typeface="Times New Roman" panose="02020603050405020304" pitchFamily="18" charset="0"/>
                          <a:cs typeface="Times New Roman" panose="02020603050405020304" pitchFamily="18" charset="0"/>
                        </a:rPr>
                        <a:t> kohapeal mitte nõuetele vastavates seadmeruumides.</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Enamuses </a:t>
                      </a:r>
                      <a:r>
                        <a:rPr lang="et-EE" sz="1100" b="0" err="1">
                          <a:solidFill>
                            <a:schemeClr val="tx1"/>
                          </a:solidFill>
                          <a:effectLst/>
                          <a:latin typeface="+mn-lt"/>
                          <a:ea typeface="Times New Roman" panose="02020603050405020304" pitchFamily="18" charset="0"/>
                          <a:cs typeface="Times New Roman" panose="02020603050405020304" pitchFamily="18" charset="0"/>
                        </a:rPr>
                        <a:t>KOV-del</a:t>
                      </a:r>
                      <a:r>
                        <a:rPr lang="et-EE" sz="1100" b="0">
                          <a:solidFill>
                            <a:schemeClr val="tx1"/>
                          </a:solidFill>
                          <a:effectLst/>
                          <a:latin typeface="+mn-lt"/>
                          <a:ea typeface="Times New Roman" panose="02020603050405020304" pitchFamily="18" charset="0"/>
                          <a:cs typeface="Times New Roman" panose="02020603050405020304" pitchFamily="18" charset="0"/>
                        </a:rPr>
                        <a:t> puuduvad taristu eesmärgid ja tegevused arenduseks ning taristu probleemidega tegeletakse rikete korral.</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8 </a:t>
                      </a:r>
                      <a:r>
                        <a:rPr lang="et-EE" sz="1100" b="0" err="1">
                          <a:solidFill>
                            <a:schemeClr val="tx1"/>
                          </a:solidFill>
                          <a:effectLst/>
                          <a:latin typeface="+mn-lt"/>
                          <a:ea typeface="Times New Roman" panose="02020603050405020304" pitchFamily="18" charset="0"/>
                          <a:cs typeface="Times New Roman" panose="02020603050405020304" pitchFamily="18" charset="0"/>
                        </a:rPr>
                        <a:t>KOV-i</a:t>
                      </a:r>
                      <a:r>
                        <a:rPr lang="et-EE" sz="1100" b="0">
                          <a:solidFill>
                            <a:schemeClr val="tx1"/>
                          </a:solidFill>
                          <a:effectLst/>
                          <a:latin typeface="+mn-lt"/>
                          <a:ea typeface="Times New Roman" panose="02020603050405020304" pitchFamily="18" charset="0"/>
                          <a:cs typeface="Times New Roman" panose="02020603050405020304" pitchFamily="18" charset="0"/>
                        </a:rPr>
                        <a:t>  on võtnud kasutusele Riigipilve (2-neist 100% enda serverite majutuseks).</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panose="02020603050405020304" pitchFamily="18" charset="0"/>
                        </a:rPr>
                        <a:t>Iga KOV kulutab hetkel ca 2000 </a:t>
                      </a:r>
                      <a:r>
                        <a:rPr lang="et-EE" sz="1100" b="0" err="1">
                          <a:solidFill>
                            <a:schemeClr val="tx1"/>
                          </a:solidFill>
                          <a:effectLst/>
                          <a:latin typeface="+mn-lt"/>
                          <a:ea typeface="Times New Roman" panose="02020603050405020304" pitchFamily="18" charset="0"/>
                          <a:cs typeface="Times New Roman" panose="02020603050405020304" pitchFamily="18" charset="0"/>
                        </a:rPr>
                        <a:t>euri</a:t>
                      </a:r>
                      <a:r>
                        <a:rPr lang="et-EE" sz="1100" b="0">
                          <a:solidFill>
                            <a:schemeClr val="tx1"/>
                          </a:solidFill>
                          <a:effectLst/>
                          <a:latin typeface="+mn-lt"/>
                          <a:ea typeface="Times New Roman" panose="02020603050405020304" pitchFamily="18" charset="0"/>
                          <a:cs typeface="Times New Roman" panose="02020603050405020304" pitchFamily="18" charset="0"/>
                        </a:rPr>
                        <a:t> aastas serveri taristu peale (2 füüsilist serverit 5-aasta keskmine).</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3. Tulemus </a:t>
                      </a:r>
                      <a:r>
                        <a:rPr lang="et-EE" sz="1100" kern="1200">
                          <a:solidFill>
                            <a:srgbClr val="0000FF"/>
                          </a:solidFill>
                          <a:effectLst/>
                          <a:latin typeface="+mn-lt"/>
                          <a:ea typeface="Times New Roman" panose="02020603050405020304" pitchFamily="18" charset="0"/>
                          <a:cs typeface="Times New Roman" panose="02020603050405020304" pitchFamily="18" charset="0"/>
                        </a:rPr>
                        <a:t>(SF arendusprojekti tulemus peab olema selline, mis kajastub SF projektis ja mida valideerib enne välja maksmist Projekti Nõukogu)</a:t>
                      </a: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b="1" kern="1200" noProof="0">
                          <a:solidFill>
                            <a:schemeClr val="tx1"/>
                          </a:solidFill>
                          <a:effectLst/>
                          <a:latin typeface="+mn-lt"/>
                          <a:ea typeface="Calibri" panose="020F0502020204030204" pitchFamily="34" charset="0"/>
                          <a:cs typeface="Times New Roman"/>
                        </a:rPr>
                        <a:t>Vahetame välja KOV on-</a:t>
                      </a:r>
                      <a:r>
                        <a:rPr lang="et-EE" sz="1100" b="1" kern="1200" noProof="0" err="1">
                          <a:solidFill>
                            <a:schemeClr val="tx1"/>
                          </a:solidFill>
                          <a:effectLst/>
                          <a:latin typeface="+mn-lt"/>
                          <a:ea typeface="Calibri" panose="020F0502020204030204" pitchFamily="34" charset="0"/>
                          <a:cs typeface="Times New Roman"/>
                        </a:rPr>
                        <a:t>premise</a:t>
                      </a:r>
                      <a:r>
                        <a:rPr lang="et-EE" sz="1100" b="1" kern="1200" noProof="0">
                          <a:solidFill>
                            <a:schemeClr val="tx1"/>
                          </a:solidFill>
                          <a:effectLst/>
                          <a:latin typeface="+mn-lt"/>
                          <a:ea typeface="Calibri" panose="020F0502020204030204" pitchFamily="34" charset="0"/>
                          <a:cs typeface="Times New Roman"/>
                        </a:rPr>
                        <a:t> </a:t>
                      </a:r>
                      <a:r>
                        <a:rPr lang="et-EE" sz="1100" b="1" kern="1200" noProof="0" err="1">
                          <a:solidFill>
                            <a:schemeClr val="tx1"/>
                          </a:solidFill>
                          <a:effectLst/>
                          <a:latin typeface="+mn-lt"/>
                          <a:ea typeface="Calibri" panose="020F0502020204030204" pitchFamily="34" charset="0"/>
                          <a:cs typeface="Times New Roman"/>
                        </a:rPr>
                        <a:t>legacy</a:t>
                      </a:r>
                      <a:r>
                        <a:rPr lang="et-EE" sz="1100" b="1" kern="1200" noProof="0">
                          <a:solidFill>
                            <a:schemeClr val="tx1"/>
                          </a:solidFill>
                          <a:effectLst/>
                          <a:latin typeface="+mn-lt"/>
                          <a:ea typeface="Calibri" panose="020F0502020204030204" pitchFamily="34" charset="0"/>
                          <a:cs typeface="Times New Roman"/>
                        </a:rPr>
                        <a:t> serverid tänapäevaste pilvelahenduste vastu</a:t>
                      </a:r>
                    </a:p>
                    <a:p>
                      <a:pPr marL="171450" indent="-171450">
                        <a:lnSpc>
                          <a:spcPct val="107000"/>
                        </a:lnSpc>
                        <a:spcAft>
                          <a:spcPts val="0"/>
                        </a:spcAft>
                        <a:buFont typeface="Arial" panose="020B0604020202020204" pitchFamily="34" charset="0"/>
                        <a:buChar char="•"/>
                      </a:pPr>
                      <a:r>
                        <a:rPr lang="et-EE" sz="1100" kern="1200" noProof="0">
                          <a:solidFill>
                            <a:schemeClr val="tx1"/>
                          </a:solidFill>
                          <a:effectLst/>
                          <a:latin typeface="+mn-lt"/>
                          <a:ea typeface="Calibri" panose="020F0502020204030204" pitchFamily="34" charset="0"/>
                          <a:cs typeface="Times New Roman"/>
                        </a:rPr>
                        <a:t>Riigipilve on kolinud osaliselt või täielikult  </a:t>
                      </a:r>
                      <a:r>
                        <a:rPr lang="et-EE" sz="1100" b="1" kern="1200" noProof="0">
                          <a:solidFill>
                            <a:schemeClr val="tx1"/>
                          </a:solidFill>
                          <a:effectLst/>
                          <a:latin typeface="+mn-lt"/>
                          <a:ea typeface="Calibri" panose="020F0502020204030204" pitchFamily="34" charset="0"/>
                          <a:cs typeface="Times New Roman"/>
                        </a:rPr>
                        <a:t>60%</a:t>
                      </a:r>
                      <a:r>
                        <a:rPr lang="et-EE" sz="1100" kern="1200" noProof="0">
                          <a:solidFill>
                            <a:schemeClr val="tx1"/>
                          </a:solidFill>
                          <a:effectLst/>
                          <a:latin typeface="+mn-lt"/>
                          <a:ea typeface="Calibri" panose="020F0502020204030204" pitchFamily="34" charset="0"/>
                          <a:cs typeface="Times New Roman"/>
                        </a:rPr>
                        <a:t> </a:t>
                      </a:r>
                      <a:r>
                        <a:rPr lang="et-EE" sz="1100" kern="1200" noProof="0" err="1">
                          <a:solidFill>
                            <a:schemeClr val="tx1"/>
                          </a:solidFill>
                          <a:effectLst/>
                          <a:latin typeface="+mn-lt"/>
                          <a:ea typeface="Calibri" panose="020F0502020204030204" pitchFamily="34" charset="0"/>
                          <a:cs typeface="Times New Roman"/>
                        </a:rPr>
                        <a:t>KOV-idest</a:t>
                      </a:r>
                      <a:r>
                        <a:rPr lang="et-EE" sz="1100" kern="1200" noProof="0">
                          <a:solidFill>
                            <a:schemeClr val="tx1"/>
                          </a:solidFill>
                          <a:effectLst/>
                          <a:latin typeface="+mn-lt"/>
                          <a:ea typeface="Calibri" panose="020F0502020204030204" pitchFamily="34" charset="0"/>
                          <a:cs typeface="Times New Roman"/>
                        </a:rPr>
                        <a:t> ning loobunud enda lokaalsetest serveritest</a:t>
                      </a:r>
                    </a:p>
                    <a:p>
                      <a:pPr marL="171450" indent="-171450">
                        <a:lnSpc>
                          <a:spcPct val="107000"/>
                        </a:lnSpc>
                        <a:spcAft>
                          <a:spcPts val="0"/>
                        </a:spcAft>
                        <a:buFont typeface="Arial" panose="020B0604020202020204" pitchFamily="34" charset="0"/>
                        <a:buChar char="•"/>
                      </a:pPr>
                      <a:r>
                        <a:rPr lang="et-EE" sz="1100" kern="1200" noProof="0">
                          <a:solidFill>
                            <a:schemeClr val="tx1"/>
                          </a:solidFill>
                          <a:effectLst/>
                          <a:latin typeface="+mn-lt"/>
                          <a:ea typeface="Calibri" panose="020F0502020204030204" pitchFamily="34" charset="0"/>
                          <a:cs typeface="Times New Roman"/>
                        </a:rPr>
                        <a:t>Virtuaalserverid on migreeritud Riigipilve keskkonda </a:t>
                      </a:r>
                    </a:p>
                    <a:p>
                      <a:pPr marL="171450" lvl="0" indent="-171450">
                        <a:lnSpc>
                          <a:spcPct val="107000"/>
                        </a:lnSpc>
                        <a:spcAft>
                          <a:spcPts val="0"/>
                        </a:spcAft>
                        <a:buFont typeface="Arial" panose="020B0604020202020204" pitchFamily="34" charset="0"/>
                        <a:buChar char="•"/>
                      </a:pPr>
                      <a:r>
                        <a:rPr lang="et-EE" sz="1100" b="0" i="0" u="none" strike="noStrike" noProof="0">
                          <a:solidFill>
                            <a:schemeClr val="tx1"/>
                          </a:solidFill>
                          <a:effectLst/>
                          <a:latin typeface="+mn-lt"/>
                        </a:rPr>
                        <a:t>Tagatud tõhusam riistavara kasutus ning serverite tänapäevasem haldus.</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panose="02020603050405020304" pitchFamily="18" charset="0"/>
                        </a:rPr>
                        <a:t>4. Mõju </a:t>
                      </a:r>
                      <a:r>
                        <a:rPr lang="et-EE" sz="1100" kern="1200">
                          <a:solidFill>
                            <a:srgbClr val="0000FF"/>
                          </a:solidFill>
                          <a:effectLst/>
                          <a:latin typeface="+mn-lt"/>
                          <a:ea typeface="Times New Roman" panose="02020603050405020304" pitchFamily="18" charset="0"/>
                          <a:cs typeface="Times New Roman" panose="02020603050405020304" pitchFamily="18" charset="0"/>
                        </a:rPr>
                        <a:t>(saavutatav peale RES IKT rakendumist/arendusprojekti lõppu ehk kuni 5 aasta jooksul)</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panose="02020603050405020304" pitchFamily="18" charset="0"/>
                        </a:rPr>
                        <a:t>KOV-I enda ja avalike teenuste pakkumiseks on olemas vajalik IT infrastruktuur  ning see on jätkusuutlik ning </a:t>
                      </a:r>
                      <a:r>
                        <a:rPr lang="et-EE" sz="1100" kern="1200" err="1">
                          <a:solidFill>
                            <a:schemeClr val="tx1"/>
                          </a:solidFill>
                          <a:effectLst/>
                          <a:latin typeface="+mn-lt"/>
                          <a:ea typeface="Calibri" panose="020F0502020204030204" pitchFamily="34" charset="0"/>
                          <a:cs typeface="Times New Roman" panose="02020603050405020304" pitchFamily="18" charset="0"/>
                        </a:rPr>
                        <a:t>skaleeritav</a:t>
                      </a:r>
                      <a:r>
                        <a:rPr lang="et-EE" sz="1100" kern="1200">
                          <a:solidFill>
                            <a:schemeClr val="tx1"/>
                          </a:solidFill>
                          <a:effectLst/>
                          <a:latin typeface="+mn-lt"/>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panose="02020603050405020304" pitchFamily="18" charset="0"/>
                        </a:rPr>
                        <a:t>Parem ülevaade serverite vajadusest ning tänu sellele eelarvet parem </a:t>
                      </a:r>
                      <a:r>
                        <a:rPr lang="et-EE" sz="1100" kern="1200" err="1">
                          <a:solidFill>
                            <a:schemeClr val="tx1"/>
                          </a:solidFill>
                          <a:effectLst/>
                          <a:latin typeface="+mn-lt"/>
                          <a:ea typeface="Calibri" panose="020F0502020204030204" pitchFamily="34" charset="0"/>
                          <a:cs typeface="Times New Roman" panose="02020603050405020304" pitchFamily="18" charset="0"/>
                        </a:rPr>
                        <a:t>prognoositavus</a:t>
                      </a:r>
                      <a:r>
                        <a:rPr lang="et-EE" sz="1100" kern="1200">
                          <a:solidFill>
                            <a:schemeClr val="tx1"/>
                          </a:solidFill>
                          <a:effectLst/>
                          <a:latin typeface="+mn-lt"/>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panose="020F0502020204030204" pitchFamily="34" charset="0"/>
                          <a:cs typeface="Times New Roman" panose="02020603050405020304" pitchFamily="18" charset="0"/>
                        </a:rPr>
                        <a:t>Turvariskide vähendamine, personali ümberkvalifitseerimine, IKT taristu halduspoliitika efektiivsem</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Tagatud parem uue KOV veebilehtede platvormi ja VOLIS infosüsteemi kasutuselevõtmine läbi Riigipilve</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662856">
                <a:tc>
                  <a:txBody>
                    <a:bodyPr/>
                    <a:lstStyle/>
                    <a:p>
                      <a:pPr indent="71755">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5. Peamised ressursid </a:t>
                      </a: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KOV IT personal </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RIT - Riigipilve taristuteenus ning haldusteenus. </a:t>
                      </a:r>
                    </a:p>
                    <a:p>
                      <a:pPr marL="171450" lvl="0" indent="-171450">
                        <a:lnSpc>
                          <a:spcPct val="107000"/>
                        </a:lnSpc>
                        <a:spcAft>
                          <a:spcPts val="0"/>
                        </a:spcAft>
                        <a:buFont typeface="Arial" panose="020B0604020202020204" pitchFamily="34" charset="0"/>
                        <a:buChar char="•"/>
                      </a:pPr>
                      <a:r>
                        <a:rPr lang="et-EE" sz="1100" kern="1200" baseline="0" noProof="0">
                          <a:solidFill>
                            <a:schemeClr val="tx1"/>
                          </a:solidFill>
                          <a:effectLst/>
                          <a:latin typeface="+mn-lt"/>
                          <a:ea typeface="Calibri" panose="020F0502020204030204" pitchFamily="34" charset="0"/>
                          <a:cs typeface="Times New Roman"/>
                        </a:rPr>
                        <a:t>ELVL - KOV IKT spetsialist 0,8 töökohta, konsultatsiooni pakkumine ja projektijuhtimine</a:t>
                      </a:r>
                    </a:p>
                    <a:p>
                      <a:pPr marL="171450" lvl="0" indent="-171450">
                        <a:lnSpc>
                          <a:spcPct val="107000"/>
                        </a:lnSpc>
                        <a:spcAft>
                          <a:spcPts val="0"/>
                        </a:spcAft>
                        <a:buFont typeface="Arial" panose="020B0604020202020204" pitchFamily="34" charset="0"/>
                        <a:buChar char="•"/>
                      </a:pPr>
                      <a:r>
                        <a:rPr lang="et-EE" sz="1100" b="1" kern="1200" baseline="0" noProof="0">
                          <a:solidFill>
                            <a:schemeClr val="tx1"/>
                          </a:solidFill>
                          <a:effectLst/>
                          <a:latin typeface="+mn-lt"/>
                          <a:ea typeface="Calibri" panose="020F0502020204030204" pitchFamily="34" charset="0"/>
                          <a:cs typeface="Times New Roman"/>
                        </a:rPr>
                        <a:t>Riigipilve tasu kompenseerimine </a:t>
                      </a:r>
                      <a:r>
                        <a:rPr lang="et-EE" sz="1100" b="1" kern="1200" baseline="0" noProof="0" err="1">
                          <a:solidFill>
                            <a:schemeClr val="tx1"/>
                          </a:solidFill>
                          <a:effectLst/>
                          <a:latin typeface="+mn-lt"/>
                          <a:ea typeface="Calibri" panose="020F0502020204030204" pitchFamily="34" charset="0"/>
                          <a:cs typeface="Times New Roman"/>
                        </a:rPr>
                        <a:t>KOVidele</a:t>
                      </a:r>
                      <a:r>
                        <a:rPr lang="et-EE" sz="1100" b="1" kern="1200" baseline="0" noProof="0">
                          <a:solidFill>
                            <a:schemeClr val="tx1"/>
                          </a:solidFill>
                          <a:effectLst/>
                          <a:latin typeface="+mn-lt"/>
                          <a:ea typeface="Calibri" panose="020F0502020204030204" pitchFamily="34" charset="0"/>
                          <a:cs typeface="Times New Roman"/>
                        </a:rPr>
                        <a:t> toimuks RES vahendite arvelt mitte </a:t>
                      </a:r>
                      <a:r>
                        <a:rPr lang="et-EE" sz="1100" b="1" kern="1200" baseline="0" noProof="0" err="1">
                          <a:solidFill>
                            <a:schemeClr val="tx1"/>
                          </a:solidFill>
                          <a:effectLst/>
                          <a:latin typeface="+mn-lt"/>
                          <a:ea typeface="Calibri" panose="020F0502020204030204" pitchFamily="34" charset="0"/>
                          <a:cs typeface="Times New Roman"/>
                        </a:rPr>
                        <a:t>RITi</a:t>
                      </a:r>
                      <a:r>
                        <a:rPr lang="et-EE" sz="1100" b="1" kern="1200" baseline="0" noProof="0">
                          <a:solidFill>
                            <a:schemeClr val="tx1"/>
                          </a:solidFill>
                          <a:effectLst/>
                          <a:latin typeface="+mn-lt"/>
                          <a:ea typeface="Calibri" panose="020F0502020204030204" pitchFamily="34" charset="0"/>
                          <a:cs typeface="Times New Roman"/>
                        </a:rPr>
                        <a:t> eelarvest (baastaristu majutus oleks </a:t>
                      </a:r>
                      <a:r>
                        <a:rPr lang="et-EE" sz="1100" b="1" kern="1200" baseline="0" noProof="0" err="1">
                          <a:solidFill>
                            <a:schemeClr val="tx1"/>
                          </a:solidFill>
                          <a:effectLst/>
                          <a:latin typeface="+mn-lt"/>
                          <a:ea typeface="Calibri" panose="020F0502020204030204" pitchFamily="34" charset="0"/>
                          <a:cs typeface="Times New Roman"/>
                        </a:rPr>
                        <a:t>RESi</a:t>
                      </a:r>
                      <a:r>
                        <a:rPr lang="et-EE" sz="1100" b="1" kern="1200" baseline="0" noProof="0">
                          <a:solidFill>
                            <a:schemeClr val="tx1"/>
                          </a:solidFill>
                          <a:effectLst/>
                          <a:latin typeface="+mn-lt"/>
                          <a:ea typeface="Calibri" panose="020F0502020204030204" pitchFamily="34" charset="0"/>
                          <a:cs typeface="Times New Roman"/>
                        </a:rPr>
                        <a:t> vahenditest ja ülejäänud ressursi eest tasub KOV)</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6. Tegevused, ajakava, eelarve</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Hinnatud on Riigipilve taristut kasutatavate </a:t>
                      </a:r>
                      <a:r>
                        <a:rPr lang="et-EE" sz="1100" b="0" kern="1200" err="1">
                          <a:solidFill>
                            <a:schemeClr val="tx1"/>
                          </a:solidFill>
                          <a:effectLst/>
                          <a:latin typeface="+mn-lt"/>
                          <a:ea typeface="Calibri" panose="020F0502020204030204" pitchFamily="34" charset="0"/>
                          <a:cs typeface="Times New Roman" panose="02020603050405020304" pitchFamily="18" charset="0"/>
                        </a:rPr>
                        <a:t>KOV-ide</a:t>
                      </a:r>
                      <a:r>
                        <a:rPr lang="et-EE" sz="1100" b="0" kern="1200">
                          <a:solidFill>
                            <a:schemeClr val="tx1"/>
                          </a:solidFill>
                          <a:effectLst/>
                          <a:latin typeface="+mn-lt"/>
                          <a:ea typeface="Calibri" panose="020F0502020204030204" pitchFamily="34" charset="0"/>
                          <a:cs typeface="Times New Roman" panose="02020603050405020304" pitchFamily="18" charset="0"/>
                        </a:rPr>
                        <a:t> mahtu ning sellest tulenevat kulu. Baasressursside majutuse kulu </a:t>
                      </a:r>
                      <a:r>
                        <a:rPr lang="et-EE" sz="1100" b="0" kern="1200" err="1">
                          <a:solidFill>
                            <a:schemeClr val="tx1"/>
                          </a:solidFill>
                          <a:effectLst/>
                          <a:latin typeface="+mn-lt"/>
                          <a:ea typeface="Calibri" panose="020F0502020204030204" pitchFamily="34" charset="0"/>
                          <a:cs typeface="Times New Roman" panose="02020603050405020304" pitchFamily="18" charset="0"/>
                        </a:rPr>
                        <a:t>KOV-ile</a:t>
                      </a:r>
                      <a:r>
                        <a:rPr lang="et-EE" sz="1100" b="0" kern="1200">
                          <a:solidFill>
                            <a:schemeClr val="tx1"/>
                          </a:solidFill>
                          <a:effectLst/>
                          <a:latin typeface="+mn-lt"/>
                          <a:ea typeface="Calibri" panose="020F0502020204030204" pitchFamily="34" charset="0"/>
                          <a:cs typeface="Times New Roman" panose="02020603050405020304" pitchFamily="18" charset="0"/>
                        </a:rPr>
                        <a:t> on ca 600 </a:t>
                      </a:r>
                      <a:r>
                        <a:rPr lang="et-EE" sz="1100" b="0" kern="1200" err="1">
                          <a:solidFill>
                            <a:schemeClr val="tx1"/>
                          </a:solidFill>
                          <a:effectLst/>
                          <a:latin typeface="+mn-lt"/>
                          <a:ea typeface="Calibri" panose="020F0502020204030204" pitchFamily="34" charset="0"/>
                          <a:cs typeface="Times New Roman" panose="02020603050405020304" pitchFamily="18" charset="0"/>
                        </a:rPr>
                        <a:t>eur</a:t>
                      </a:r>
                      <a:r>
                        <a:rPr lang="et-EE" sz="1100" b="0" kern="1200">
                          <a:solidFill>
                            <a:schemeClr val="tx1"/>
                          </a:solidFill>
                          <a:effectLst/>
                          <a:latin typeface="+mn-lt"/>
                          <a:ea typeface="Calibri" panose="020F0502020204030204" pitchFamily="34" charset="0"/>
                          <a:cs typeface="Times New Roman" panose="02020603050405020304" pitchFamily="18" charset="0"/>
                        </a:rPr>
                        <a:t> kuus (näiteks: AD, SCCM, Exchange, Raamatupidamine). </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Valla -/linnavalitsuste ja teenuskeskuste võrguriistvara hankimine, paigaldamine ning seadistamine. 1 </a:t>
                      </a:r>
                      <a:r>
                        <a:rPr lang="et-EE" sz="1100" b="0" kern="1200" err="1">
                          <a:solidFill>
                            <a:schemeClr val="tx1"/>
                          </a:solidFill>
                          <a:effectLst/>
                          <a:latin typeface="+mn-lt"/>
                          <a:ea typeface="Calibri" panose="020F0502020204030204" pitchFamily="34" charset="0"/>
                          <a:cs typeface="Times New Roman" panose="02020603050405020304" pitchFamily="18" charset="0"/>
                        </a:rPr>
                        <a:t>KOV-i</a:t>
                      </a:r>
                      <a:r>
                        <a:rPr lang="et-EE" sz="1100" b="0" kern="1200">
                          <a:solidFill>
                            <a:schemeClr val="tx1"/>
                          </a:solidFill>
                          <a:effectLst/>
                          <a:latin typeface="+mn-lt"/>
                          <a:ea typeface="Calibri" panose="020F0502020204030204" pitchFamily="34" charset="0"/>
                          <a:cs typeface="Times New Roman" panose="02020603050405020304" pitchFamily="18" charset="0"/>
                        </a:rPr>
                        <a:t> hinnanguline võrguseadmete kulu 17 500 </a:t>
                      </a:r>
                      <a:r>
                        <a:rPr lang="et-EE" sz="1100" b="0" kern="1200" err="1">
                          <a:solidFill>
                            <a:schemeClr val="tx1"/>
                          </a:solidFill>
                          <a:effectLst/>
                          <a:latin typeface="+mn-lt"/>
                          <a:ea typeface="Calibri" panose="020F0502020204030204" pitchFamily="34" charset="0"/>
                          <a:cs typeface="Times New Roman" panose="02020603050405020304" pitchFamily="18" charset="0"/>
                        </a:rPr>
                        <a:t>euri</a:t>
                      </a:r>
                      <a:endParaRPr lang="et-EE" sz="1100" b="0" kern="120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KOV serverite migreerimine Riigipilve keskkonda 100 000 </a:t>
                      </a:r>
                      <a:r>
                        <a:rPr lang="et-EE" sz="1100" b="0" kern="1200" err="1">
                          <a:solidFill>
                            <a:schemeClr val="tx1"/>
                          </a:solidFill>
                          <a:effectLst/>
                          <a:latin typeface="+mn-lt"/>
                          <a:ea typeface="Calibri" panose="020F0502020204030204" pitchFamily="34" charset="0"/>
                          <a:cs typeface="Times New Roman" panose="02020603050405020304" pitchFamily="18" charset="0"/>
                        </a:rPr>
                        <a:t>eur</a:t>
                      </a:r>
                      <a:endParaRPr lang="et-EE" sz="1100" b="0" kern="120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fi-FI" sz="1100" b="0" kern="1200">
                          <a:solidFill>
                            <a:schemeClr val="tx1"/>
                          </a:solidFill>
                          <a:effectLst/>
                          <a:latin typeface="+mn-lt"/>
                          <a:ea typeface="Calibri" panose="020F0502020204030204" pitchFamily="34" charset="0"/>
                          <a:cs typeface="Times New Roman" panose="02020603050405020304" pitchFamily="18" charset="0"/>
                        </a:rPr>
                        <a:t>2-aastat on </a:t>
                      </a:r>
                      <a:r>
                        <a:rPr lang="et-EE" sz="1100" b="0" kern="1200" err="1">
                          <a:solidFill>
                            <a:schemeClr val="tx1"/>
                          </a:solidFill>
                          <a:effectLst/>
                          <a:latin typeface="+mn-lt"/>
                          <a:ea typeface="Calibri" panose="020F0502020204030204" pitchFamily="34" charset="0"/>
                          <a:cs typeface="Times New Roman" panose="02020603050405020304" pitchFamily="18" charset="0"/>
                        </a:rPr>
                        <a:t>KOVile</a:t>
                      </a:r>
                      <a:r>
                        <a:rPr lang="et-EE" sz="1100" b="0" kern="1200">
                          <a:solidFill>
                            <a:schemeClr val="tx1"/>
                          </a:solidFill>
                          <a:effectLst/>
                          <a:latin typeface="+mn-lt"/>
                          <a:ea typeface="Calibri" panose="020F0502020204030204" pitchFamily="34" charset="0"/>
                          <a:cs typeface="Times New Roman" panose="02020603050405020304" pitchFamily="18" charset="0"/>
                        </a:rPr>
                        <a:t> Riigipilves IKT taristu majutamine soodustingimustel</a:t>
                      </a:r>
                      <a:r>
                        <a:rPr lang="fi-FI" sz="1100" b="0" kern="1200">
                          <a:solidFill>
                            <a:schemeClr val="tx1"/>
                          </a:solidFill>
                          <a:effectLst/>
                          <a:latin typeface="+mn-lt"/>
                          <a:ea typeface="Calibri" panose="020F0502020204030204" pitchFamily="34" charset="0"/>
                          <a:cs typeface="Times New Roman" panose="02020603050405020304" pitchFamily="18" charset="0"/>
                        </a:rPr>
                        <a:t>. </a:t>
                      </a:r>
                      <a:r>
                        <a:rPr lang="fi-FI" sz="1100" b="0" kern="1200" err="1">
                          <a:solidFill>
                            <a:schemeClr val="tx1"/>
                          </a:solidFill>
                          <a:effectLst/>
                          <a:latin typeface="+mn-lt"/>
                          <a:ea typeface="Calibri" panose="020F0502020204030204" pitchFamily="34" charset="0"/>
                          <a:cs typeface="Times New Roman" panose="02020603050405020304" pitchFamily="18" charset="0"/>
                        </a:rPr>
                        <a:t>Peale</a:t>
                      </a:r>
                      <a:r>
                        <a:rPr lang="fi-FI" sz="1100" b="0" kern="1200">
                          <a:solidFill>
                            <a:schemeClr val="tx1"/>
                          </a:solidFill>
                          <a:effectLst/>
                          <a:latin typeface="+mn-lt"/>
                          <a:ea typeface="Calibri" panose="020F0502020204030204" pitchFamily="34" charset="0"/>
                          <a:cs typeface="Times New Roman" panose="02020603050405020304" pitchFamily="18" charset="0"/>
                        </a:rPr>
                        <a:t> </a:t>
                      </a:r>
                      <a:r>
                        <a:rPr lang="fi-FI" sz="1100" b="0" kern="1200" err="1">
                          <a:solidFill>
                            <a:schemeClr val="tx1"/>
                          </a:solidFill>
                          <a:effectLst/>
                          <a:latin typeface="+mn-lt"/>
                          <a:ea typeface="Calibri" panose="020F0502020204030204" pitchFamily="34" charset="0"/>
                          <a:cs typeface="Times New Roman" panose="02020603050405020304" pitchFamily="18" charset="0"/>
                        </a:rPr>
                        <a:t>seda</a:t>
                      </a:r>
                      <a:r>
                        <a:rPr lang="fi-FI" sz="1100" b="0" kern="1200">
                          <a:solidFill>
                            <a:schemeClr val="tx1"/>
                          </a:solidFill>
                          <a:effectLst/>
                          <a:latin typeface="+mn-lt"/>
                          <a:ea typeface="Calibri" panose="020F0502020204030204" pitchFamily="34" charset="0"/>
                          <a:cs typeface="Times New Roman" panose="02020603050405020304" pitchFamily="18" charset="0"/>
                        </a:rPr>
                        <a:t> </a:t>
                      </a:r>
                      <a:r>
                        <a:rPr lang="fi-FI" sz="1100" b="0" kern="1200" err="1">
                          <a:solidFill>
                            <a:schemeClr val="tx1"/>
                          </a:solidFill>
                          <a:effectLst/>
                          <a:latin typeface="+mn-lt"/>
                          <a:ea typeface="Calibri" panose="020F0502020204030204" pitchFamily="34" charset="0"/>
                          <a:cs typeface="Times New Roman" panose="02020603050405020304" pitchFamily="18" charset="0"/>
                        </a:rPr>
                        <a:t>minimaalselt</a:t>
                      </a:r>
                      <a:r>
                        <a:rPr lang="fi-FI" sz="1100" b="0" kern="1200">
                          <a:solidFill>
                            <a:schemeClr val="tx1"/>
                          </a:solidFill>
                          <a:effectLst/>
                          <a:latin typeface="+mn-lt"/>
                          <a:ea typeface="Calibri" panose="020F0502020204030204" pitchFamily="34" charset="0"/>
                          <a:cs typeface="Times New Roman" panose="02020603050405020304" pitchFamily="18" charset="0"/>
                        </a:rPr>
                        <a:t> 8400 </a:t>
                      </a:r>
                      <a:r>
                        <a:rPr lang="fi-FI" sz="1100" b="0" kern="1200" err="1">
                          <a:solidFill>
                            <a:schemeClr val="tx1"/>
                          </a:solidFill>
                          <a:effectLst/>
                          <a:latin typeface="+mn-lt"/>
                          <a:ea typeface="Calibri" panose="020F0502020204030204" pitchFamily="34" charset="0"/>
                          <a:cs typeface="Times New Roman" panose="02020603050405020304" pitchFamily="18" charset="0"/>
                        </a:rPr>
                        <a:t>euri</a:t>
                      </a:r>
                      <a:r>
                        <a:rPr lang="fi-FI" sz="1100" b="0" kern="1200">
                          <a:solidFill>
                            <a:schemeClr val="tx1"/>
                          </a:solidFill>
                          <a:effectLst/>
                          <a:latin typeface="+mn-lt"/>
                          <a:ea typeface="Calibri" panose="020F0502020204030204" pitchFamily="34" charset="0"/>
                          <a:cs typeface="Times New Roman" panose="02020603050405020304" pitchFamily="18" charset="0"/>
                        </a:rPr>
                        <a:t> </a:t>
                      </a:r>
                      <a:r>
                        <a:rPr lang="fi-FI" sz="1100" b="0" kern="1200" err="1">
                          <a:solidFill>
                            <a:schemeClr val="tx1"/>
                          </a:solidFill>
                          <a:effectLst/>
                          <a:latin typeface="+mn-lt"/>
                          <a:ea typeface="Calibri" panose="020F0502020204030204" pitchFamily="34" charset="0"/>
                          <a:cs typeface="Times New Roman" panose="02020603050405020304" pitchFamily="18" charset="0"/>
                        </a:rPr>
                        <a:t>aastas</a:t>
                      </a:r>
                      <a:r>
                        <a:rPr lang="fi-FI" sz="1100" b="0" kern="1200">
                          <a:solidFill>
                            <a:schemeClr val="tx1"/>
                          </a:solidFill>
                          <a:effectLst/>
                          <a:latin typeface="+mn-lt"/>
                          <a:ea typeface="Calibri" panose="020F0502020204030204" pitchFamily="34" charset="0"/>
                          <a:cs typeface="Times New Roman" panose="02020603050405020304" pitchFamily="18" charset="0"/>
                        </a:rPr>
                        <a:t> </a:t>
                      </a:r>
                      <a:r>
                        <a:rPr lang="fi-FI" sz="1100" b="0" kern="1200" err="1">
                          <a:solidFill>
                            <a:schemeClr val="tx1"/>
                          </a:solidFill>
                          <a:effectLst/>
                          <a:latin typeface="+mn-lt"/>
                          <a:ea typeface="Calibri" panose="020F0502020204030204" pitchFamily="34" charset="0"/>
                          <a:cs typeface="Times New Roman" panose="02020603050405020304" pitchFamily="18" charset="0"/>
                        </a:rPr>
                        <a:t>iga</a:t>
                      </a:r>
                      <a:r>
                        <a:rPr lang="fi-FI" sz="1100" b="0" kern="1200">
                          <a:solidFill>
                            <a:schemeClr val="tx1"/>
                          </a:solidFill>
                          <a:effectLst/>
                          <a:latin typeface="+mn-lt"/>
                          <a:ea typeface="Calibri" panose="020F0502020204030204" pitchFamily="34" charset="0"/>
                          <a:cs typeface="Times New Roman" panose="02020603050405020304" pitchFamily="18" charset="0"/>
                        </a:rPr>
                        <a:t> KOV</a:t>
                      </a:r>
                      <a:r>
                        <a:rPr lang="et-EE" sz="1100" b="0" kern="1200">
                          <a:solidFill>
                            <a:schemeClr val="tx1"/>
                          </a:solidFill>
                          <a:effectLst/>
                          <a:latin typeface="+mn-lt"/>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t-EE" sz="1100" b="0" kern="1200">
                          <a:solidFill>
                            <a:schemeClr val="tx1"/>
                          </a:solidFill>
                          <a:effectLst/>
                          <a:latin typeface="+mn-lt"/>
                          <a:ea typeface="Calibri" panose="020F0502020204030204" pitchFamily="34" charset="0"/>
                          <a:cs typeface="Times New Roman" panose="02020603050405020304" pitchFamily="18" charset="0"/>
                        </a:rPr>
                        <a:t>Koolitused KOV administraatoritele</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7. RES IKT/Arendusprojekti eeltingimused</a:t>
                      </a:r>
                    </a:p>
                    <a:p>
                      <a:pPr marL="171450" indent="-171450">
                        <a:lnSpc>
                          <a:spcPct val="107000"/>
                        </a:lnSpc>
                        <a:spcAft>
                          <a:spcPts val="0"/>
                        </a:spcAft>
                        <a:buFont typeface="Arial" panose="020B0604020202020204" pitchFamily="34" charset="0"/>
                        <a:buChar char="•"/>
                      </a:pPr>
                      <a:r>
                        <a:rPr lang="et-EE" sz="1100" b="0" kern="1200" err="1">
                          <a:solidFill>
                            <a:schemeClr val="tx1"/>
                          </a:solidFill>
                          <a:effectLst/>
                          <a:latin typeface="+mn-lt"/>
                          <a:ea typeface="Calibri" panose="020F0502020204030204" pitchFamily="34" charset="0"/>
                          <a:cs typeface="Times New Roman" panose="02020603050405020304" pitchFamily="18" charset="0"/>
                        </a:rPr>
                        <a:t>RIHA-s</a:t>
                      </a:r>
                      <a:r>
                        <a:rPr lang="et-EE" sz="1100" b="0" kern="1200">
                          <a:solidFill>
                            <a:schemeClr val="tx1"/>
                          </a:solidFill>
                          <a:effectLst/>
                          <a:latin typeface="+mn-lt"/>
                          <a:ea typeface="Calibri" panose="020F0502020204030204" pitchFamily="34" charset="0"/>
                          <a:cs typeface="Times New Roman" panose="02020603050405020304" pitchFamily="18" charset="0"/>
                        </a:rPr>
                        <a:t> uute andmekogude kirjeldamise vajadus puudub.</a:t>
                      </a: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panose="020F0502020204030204" pitchFamily="34" charset="0"/>
                          <a:cs typeface="Times New Roman" panose="02020603050405020304" pitchFamily="18" charset="0"/>
                        </a:rPr>
                        <a:t>Projekt arvestab riigi koosvõimeraamistikuga sealhulgas punkt 4.3.7 (ühetüübiliste teenuste tellimine)</a:t>
                      </a: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panose="020F0502020204030204" pitchFamily="34" charset="0"/>
                          <a:cs typeface="Times New Roman" panose="02020603050405020304" pitchFamily="18" charset="0"/>
                        </a:rPr>
                        <a:t>Võetakse kasutusele Riigipilve iseteeninduse keskkond</a:t>
                      </a: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panose="020F0502020204030204" pitchFamily="34" charset="0"/>
                          <a:cs typeface="Times New Roman" panose="02020603050405020304" pitchFamily="18" charset="0"/>
                        </a:rPr>
                        <a:t>Projekt ei ole otseselt seotud avaandmete väljastamisega</a:t>
                      </a: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panose="020F0502020204030204" pitchFamily="34" charset="0"/>
                          <a:cs typeface="Times New Roman" panose="02020603050405020304" pitchFamily="18" charset="0"/>
                        </a:rPr>
                        <a:t>Vastavus Arhitektuurinõukogu koostatud e-riigi ristfunktsionaalsete nõuetele – ei kohaldu</a:t>
                      </a: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panose="020F0502020204030204" pitchFamily="34" charset="0"/>
                          <a:cs typeface="Times New Roman" panose="02020603050405020304" pitchFamily="18" charset="0"/>
                        </a:rPr>
                        <a:t>Andmejälgija kasutuselevõtt – ei kohaldu</a:t>
                      </a: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panose="020F0502020204030204" pitchFamily="34" charset="0"/>
                          <a:cs typeface="Times New Roman" panose="02020603050405020304" pitchFamily="18" charset="0"/>
                        </a:rPr>
                        <a:t>Peamised võimalikud riskid, sh </a:t>
                      </a:r>
                      <a:r>
                        <a:rPr lang="et-EE" sz="1100" b="0" kern="1200" baseline="0" err="1">
                          <a:solidFill>
                            <a:schemeClr val="tx1"/>
                          </a:solidFill>
                          <a:effectLst/>
                          <a:latin typeface="+mn-lt"/>
                          <a:ea typeface="Calibri" panose="020F0502020204030204" pitchFamily="34" charset="0"/>
                          <a:cs typeface="Times New Roman" panose="02020603050405020304" pitchFamily="18" charset="0"/>
                        </a:rPr>
                        <a:t>küberriskid</a:t>
                      </a:r>
                      <a:r>
                        <a:rPr lang="et-EE" sz="1100" b="0" kern="1200" baseline="0">
                          <a:solidFill>
                            <a:schemeClr val="tx1"/>
                          </a:solidFill>
                          <a:effectLst/>
                          <a:latin typeface="+mn-lt"/>
                          <a:ea typeface="Calibri" panose="020F0502020204030204" pitchFamily="34" charset="0"/>
                          <a:cs typeface="Times New Roman" panose="02020603050405020304" pitchFamily="18" charset="0"/>
                        </a:rPr>
                        <a:t>: </a:t>
                      </a:r>
                      <a:r>
                        <a:rPr lang="et-EE" sz="1100" b="0" kern="1200" baseline="0" noProof="0" err="1">
                          <a:solidFill>
                            <a:schemeClr val="tx1"/>
                          </a:solidFill>
                          <a:effectLst/>
                          <a:latin typeface="+mn-lt"/>
                          <a:ea typeface="Calibri" panose="020F0502020204030204" pitchFamily="34" charset="0"/>
                          <a:cs typeface="Times New Roman"/>
                        </a:rPr>
                        <a:t>KOV-i</a:t>
                      </a:r>
                      <a:r>
                        <a:rPr lang="et-EE" sz="1100" b="0" kern="1200" baseline="0" noProof="0">
                          <a:solidFill>
                            <a:schemeClr val="tx1"/>
                          </a:solidFill>
                          <a:effectLst/>
                          <a:latin typeface="+mn-lt"/>
                          <a:ea typeface="Calibri" panose="020F0502020204030204" pitchFamily="34" charset="0"/>
                          <a:cs typeface="Times New Roman"/>
                        </a:rPr>
                        <a:t> ressursside või koostöö puudumine.</a:t>
                      </a: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panose="020F0502020204030204" pitchFamily="34" charset="0"/>
                          <a:cs typeface="Times New Roman" panose="02020603050405020304" pitchFamily="18" charset="0"/>
                        </a:rPr>
                        <a:t>Õigusliku regulatsiooni muudatuste hetkeseis ja plaanid –ISKE dokumentatsioon luuakse </a:t>
                      </a:r>
                      <a:r>
                        <a:rPr lang="et-EE" sz="1100" b="0" kern="1200" baseline="0" err="1">
                          <a:solidFill>
                            <a:schemeClr val="tx1"/>
                          </a:solidFill>
                          <a:effectLst/>
                          <a:latin typeface="+mn-lt"/>
                          <a:ea typeface="Calibri" panose="020F0502020204030204" pitchFamily="34" charset="0"/>
                          <a:cs typeface="Times New Roman" panose="02020603050405020304" pitchFamily="18" charset="0"/>
                        </a:rPr>
                        <a:t>KOV-ide</a:t>
                      </a:r>
                      <a:r>
                        <a:rPr lang="et-EE" sz="1100" b="0" kern="1200" baseline="0">
                          <a:solidFill>
                            <a:schemeClr val="tx1"/>
                          </a:solidFill>
                          <a:effectLst/>
                          <a:latin typeface="+mn-lt"/>
                          <a:ea typeface="Calibri" panose="020F0502020204030204" pitchFamily="34" charset="0"/>
                          <a:cs typeface="Times New Roman" panose="02020603050405020304" pitchFamily="18" charset="0"/>
                        </a:rPr>
                        <a:t> poolt.</a:t>
                      </a:r>
                      <a:endParaRPr lang="et-EE" sz="1100" kern="120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baseline="0" err="1">
                          <a:solidFill>
                            <a:schemeClr val="tx1"/>
                          </a:solidFill>
                          <a:effectLst/>
                          <a:latin typeface="+mn-lt"/>
                          <a:ea typeface="Calibri" panose="020F0502020204030204" pitchFamily="34" charset="0"/>
                          <a:cs typeface="Times New Roman" panose="02020603050405020304" pitchFamily="18" charset="0"/>
                        </a:rPr>
                        <a:t>Taaskasutatavus</a:t>
                      </a:r>
                      <a:r>
                        <a:rPr lang="et-EE" sz="1100" b="0" kern="1200" baseline="0">
                          <a:solidFill>
                            <a:schemeClr val="tx1"/>
                          </a:solidFill>
                          <a:effectLst/>
                          <a:latin typeface="+mn-lt"/>
                          <a:ea typeface="Calibri" panose="020F0502020204030204" pitchFamily="34" charset="0"/>
                          <a:cs typeface="Times New Roman" panose="02020603050405020304" pitchFamily="18" charset="0"/>
                        </a:rPr>
                        <a:t> – kasutatakse Riigipilves loodud süsteemide valmispakette serverite installeerimiseks.</a:t>
                      </a: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833582">
                <a:tc>
                  <a:txBody>
                    <a:bodyPr/>
                    <a:lstStyle/>
                    <a:p>
                      <a:pPr marL="107315" indent="-90170">
                        <a:lnSpc>
                          <a:spcPct val="107000"/>
                        </a:lnSpc>
                        <a:spcAft>
                          <a:spcPts val="0"/>
                        </a:spcAft>
                      </a:pPr>
                      <a:r>
                        <a:rPr lang="et-EE" sz="1100" b="1">
                          <a:solidFill>
                            <a:srgbClr val="0000FF"/>
                          </a:solidFill>
                          <a:effectLst/>
                          <a:latin typeface="+mn-lt"/>
                          <a:ea typeface="Calibri" panose="020F0502020204030204" pitchFamily="34" charset="0"/>
                          <a:cs typeface="Times New Roman" panose="02020603050405020304" pitchFamily="18" charset="0"/>
                        </a:rPr>
                        <a:t>8. Kasutajate grupid, kolmandad osapooled</a:t>
                      </a:r>
                      <a:endParaRPr lang="en-GB" sz="110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KOV töötajad – peamised kasutajad</a:t>
                      </a:r>
                      <a:endParaRPr lang="et-EE" sz="110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a:effectLst/>
                          <a:latin typeface="+mn-lt"/>
                          <a:ea typeface="Calibri" panose="020F0502020204030204" pitchFamily="34" charset="0"/>
                          <a:cs typeface="Times New Roman" panose="02020603050405020304" pitchFamily="18" charset="0"/>
                        </a:rPr>
                        <a:t>Kodanikud, ettevõtjad – tagatud jätkusuutlik teenuse pakkumine, andmete turvaline töötlemine ja hoiustamine</a:t>
                      </a:r>
                      <a:endParaRPr lang="en-GB" sz="1100" i="1">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9. Projekti innovaatilisus </a:t>
                      </a:r>
                      <a:r>
                        <a:rPr lang="et-EE" sz="1100" b="0" kern="1200">
                          <a:solidFill>
                            <a:srgbClr val="0000FF"/>
                          </a:solidFill>
                          <a:effectLst/>
                          <a:latin typeface="+mn-lt"/>
                          <a:ea typeface="Calibri" panose="020F0502020204030204" pitchFamily="34" charset="0"/>
                          <a:cs typeface="Times New Roman" panose="02020603050405020304" pitchFamily="18" charset="0"/>
                        </a:rPr>
                        <a:t>(RES IKT puhul ei ole vaja täita)</a:t>
                      </a:r>
                      <a:endParaRPr lang="en-GB" sz="1100" b="0" kern="1200">
                        <a:solidFill>
                          <a:srgbClr val="0000FF"/>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panose="020F0502020204030204" pitchFamily="34" charset="0"/>
                          <a:cs typeface="Times New Roman" panose="02020603050405020304" pitchFamily="18" charset="0"/>
                        </a:rPr>
                        <a:t>10. Jätkusuutlikkus </a:t>
                      </a:r>
                      <a:r>
                        <a:rPr lang="et-EE" sz="1100" b="0" kern="1200">
                          <a:solidFill>
                            <a:srgbClr val="0000FF"/>
                          </a:solidFill>
                          <a:effectLst/>
                          <a:latin typeface="+mn-lt"/>
                          <a:ea typeface="Calibri" panose="020F0502020204030204" pitchFamily="34" charset="0"/>
                          <a:cs typeface="Times New Roman" panose="02020603050405020304" pitchFamily="18" charset="0"/>
                        </a:rPr>
                        <a:t>(RES IKT puhul ei ole vaja täita)</a:t>
                      </a:r>
                      <a:endParaRPr lang="en-GB" sz="1100" b="0" kern="1200">
                        <a:solidFill>
                          <a:srgbClr val="0000FF"/>
                        </a:solidFill>
                        <a:effectLst/>
                        <a:latin typeface="+mn-lt"/>
                        <a:ea typeface="Calibri" panose="020F0502020204030204" pitchFamily="34" charset="0"/>
                        <a:cs typeface="Times New Roman" panose="02020603050405020304" pitchFamily="18" charset="0"/>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34836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88186" y="130934"/>
            <a:ext cx="11081578" cy="1010909"/>
          </a:xfrm>
        </p:spPr>
        <p:txBody>
          <a:bodyPr>
            <a:normAutofit/>
          </a:bodyPr>
          <a:lstStyle/>
          <a:p>
            <a:r>
              <a:rPr lang="en-GB" sz="3600" b="1">
                <a:solidFill>
                  <a:schemeClr val="accent1">
                    <a:lumMod val="50000"/>
                  </a:schemeClr>
                </a:solidFill>
              </a:rPr>
              <a:t>ELVL IKT </a:t>
            </a:r>
            <a:r>
              <a:rPr lang="et-EE" sz="3600" b="1">
                <a:solidFill>
                  <a:schemeClr val="accent1">
                    <a:lumMod val="50000"/>
                  </a:schemeClr>
                </a:solidFill>
              </a:rPr>
              <a:t>2023 EELARVE TÄITMINE</a:t>
            </a:r>
          </a:p>
        </p:txBody>
      </p:sp>
      <p:sp>
        <p:nvSpPr>
          <p:cNvPr id="5" name="TextBox 4">
            <a:extLst>
              <a:ext uri="{FF2B5EF4-FFF2-40B4-BE49-F238E27FC236}">
                <a16:creationId xmlns:a16="http://schemas.microsoft.com/office/drawing/2014/main" id="{F86B0515-7633-436E-BBB1-A2A307EE0A0F}"/>
              </a:ext>
            </a:extLst>
          </p:cNvPr>
          <p:cNvSpPr txBox="1"/>
          <p:nvPr/>
        </p:nvSpPr>
        <p:spPr>
          <a:xfrm>
            <a:off x="199620" y="1836093"/>
            <a:ext cx="5877557" cy="4815048"/>
          </a:xfrm>
          <a:prstGeom prst="rect">
            <a:avLst/>
          </a:prstGeom>
          <a:noFill/>
        </p:spPr>
        <p:txBody>
          <a:bodyPr wrap="square" rtlCol="0">
            <a:spAutoFit/>
          </a:bodyPr>
          <a:lstStyle/>
          <a:p>
            <a:endParaRPr lang="et-EE"/>
          </a:p>
        </p:txBody>
      </p:sp>
      <p:graphicFrame>
        <p:nvGraphicFramePr>
          <p:cNvPr id="13" name="Diagramm 12">
            <a:extLst>
              <a:ext uri="{FF2B5EF4-FFF2-40B4-BE49-F238E27FC236}">
                <a16:creationId xmlns:a16="http://schemas.microsoft.com/office/drawing/2014/main" id="{4A921D1C-1170-42A7-8836-79135400CB35}"/>
              </a:ext>
            </a:extLst>
          </p:cNvPr>
          <p:cNvGraphicFramePr>
            <a:graphicFrameLocks/>
          </p:cNvGraphicFramePr>
          <p:nvPr/>
        </p:nvGraphicFramePr>
        <p:xfrm>
          <a:off x="424549" y="1141843"/>
          <a:ext cx="11305256" cy="55092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m 3">
            <a:extLst>
              <a:ext uri="{FF2B5EF4-FFF2-40B4-BE49-F238E27FC236}">
                <a16:creationId xmlns:a16="http://schemas.microsoft.com/office/drawing/2014/main" id="{DBAA80F2-6E24-E61C-9717-1BC3ED702445}"/>
              </a:ext>
            </a:extLst>
          </p:cNvPr>
          <p:cNvGraphicFramePr>
            <a:graphicFrameLocks/>
          </p:cNvGraphicFramePr>
          <p:nvPr>
            <p:extLst>
              <p:ext uri="{D42A27DB-BD31-4B8C-83A1-F6EECF244321}">
                <p14:modId xmlns:p14="http://schemas.microsoft.com/office/powerpoint/2010/main" val="3707254908"/>
              </p:ext>
            </p:extLst>
          </p:nvPr>
        </p:nvGraphicFramePr>
        <p:xfrm>
          <a:off x="788186" y="1906379"/>
          <a:ext cx="4700423" cy="32152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m 7">
            <a:extLst>
              <a:ext uri="{FF2B5EF4-FFF2-40B4-BE49-F238E27FC236}">
                <a16:creationId xmlns:a16="http://schemas.microsoft.com/office/drawing/2014/main" id="{5F4ED4C2-8C86-454F-3D38-8C07F277E1FC}"/>
              </a:ext>
            </a:extLst>
          </p:cNvPr>
          <p:cNvGraphicFramePr>
            <a:graphicFrameLocks/>
          </p:cNvGraphicFramePr>
          <p:nvPr>
            <p:extLst>
              <p:ext uri="{D42A27DB-BD31-4B8C-83A1-F6EECF244321}">
                <p14:modId xmlns:p14="http://schemas.microsoft.com/office/powerpoint/2010/main" val="3195722641"/>
              </p:ext>
            </p:extLst>
          </p:nvPr>
        </p:nvGraphicFramePr>
        <p:xfrm>
          <a:off x="6728196" y="1908101"/>
          <a:ext cx="4643867" cy="32152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890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01080" y="130934"/>
            <a:ext cx="10968683" cy="1010909"/>
          </a:xfrm>
        </p:spPr>
        <p:txBody>
          <a:bodyPr>
            <a:normAutofit/>
          </a:bodyPr>
          <a:lstStyle/>
          <a:p>
            <a:r>
              <a:rPr lang="en-GB" sz="3600" b="1">
                <a:solidFill>
                  <a:schemeClr val="accent1">
                    <a:lumMod val="50000"/>
                  </a:schemeClr>
                </a:solidFill>
              </a:rPr>
              <a:t>ELVL IKT </a:t>
            </a:r>
            <a:r>
              <a:rPr lang="et-EE" sz="3600" b="1">
                <a:solidFill>
                  <a:schemeClr val="accent1">
                    <a:lumMod val="50000"/>
                  </a:schemeClr>
                </a:solidFill>
              </a:rPr>
              <a:t>2024 EELARVE</a:t>
            </a:r>
          </a:p>
        </p:txBody>
      </p:sp>
      <p:sp>
        <p:nvSpPr>
          <p:cNvPr id="5" name="TextBox 4">
            <a:extLst>
              <a:ext uri="{FF2B5EF4-FFF2-40B4-BE49-F238E27FC236}">
                <a16:creationId xmlns:a16="http://schemas.microsoft.com/office/drawing/2014/main" id="{F86B0515-7633-436E-BBB1-A2A307EE0A0F}"/>
              </a:ext>
            </a:extLst>
          </p:cNvPr>
          <p:cNvSpPr txBox="1"/>
          <p:nvPr/>
        </p:nvSpPr>
        <p:spPr>
          <a:xfrm>
            <a:off x="199620" y="1836093"/>
            <a:ext cx="5877557" cy="4815048"/>
          </a:xfrm>
          <a:prstGeom prst="rect">
            <a:avLst/>
          </a:prstGeom>
          <a:noFill/>
        </p:spPr>
        <p:txBody>
          <a:bodyPr wrap="square" rtlCol="0">
            <a:spAutoFit/>
          </a:bodyPr>
          <a:lstStyle/>
          <a:p>
            <a:endParaRPr lang="et-EE"/>
          </a:p>
        </p:txBody>
      </p:sp>
      <p:graphicFrame>
        <p:nvGraphicFramePr>
          <p:cNvPr id="13" name="Diagramm 12">
            <a:extLst>
              <a:ext uri="{FF2B5EF4-FFF2-40B4-BE49-F238E27FC236}">
                <a16:creationId xmlns:a16="http://schemas.microsoft.com/office/drawing/2014/main" id="{4A921D1C-1170-42A7-8836-79135400CB35}"/>
              </a:ext>
            </a:extLst>
          </p:cNvPr>
          <p:cNvGraphicFramePr>
            <a:graphicFrameLocks/>
          </p:cNvGraphicFramePr>
          <p:nvPr/>
        </p:nvGraphicFramePr>
        <p:xfrm>
          <a:off x="424549" y="1141843"/>
          <a:ext cx="11305256" cy="55092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 22">
            <a:extLst>
              <a:ext uri="{FF2B5EF4-FFF2-40B4-BE49-F238E27FC236}">
                <a16:creationId xmlns:a16="http://schemas.microsoft.com/office/drawing/2014/main" id="{CCB4ECD8-DA37-3188-BF54-C7148E6D24D5}"/>
              </a:ext>
            </a:extLst>
          </p:cNvPr>
          <p:cNvGraphicFramePr>
            <a:graphicFrameLocks/>
          </p:cNvGraphicFramePr>
          <p:nvPr>
            <p:extLst>
              <p:ext uri="{D42A27DB-BD31-4B8C-83A1-F6EECF244321}">
                <p14:modId xmlns:p14="http://schemas.microsoft.com/office/powerpoint/2010/main" val="4066200954"/>
              </p:ext>
            </p:extLst>
          </p:nvPr>
        </p:nvGraphicFramePr>
        <p:xfrm>
          <a:off x="535509" y="2120995"/>
          <a:ext cx="4819004" cy="30990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m 32">
            <a:extLst>
              <a:ext uri="{FF2B5EF4-FFF2-40B4-BE49-F238E27FC236}">
                <a16:creationId xmlns:a16="http://schemas.microsoft.com/office/drawing/2014/main" id="{0C5C436E-3F8F-A287-5820-A92134A18667}"/>
              </a:ext>
            </a:extLst>
          </p:cNvPr>
          <p:cNvGraphicFramePr>
            <a:graphicFrameLocks/>
          </p:cNvGraphicFramePr>
          <p:nvPr>
            <p:extLst>
              <p:ext uri="{D42A27DB-BD31-4B8C-83A1-F6EECF244321}">
                <p14:modId xmlns:p14="http://schemas.microsoft.com/office/powerpoint/2010/main" val="1246923510"/>
              </p:ext>
            </p:extLst>
          </p:nvPr>
        </p:nvGraphicFramePr>
        <p:xfrm>
          <a:off x="6258853" y="2152752"/>
          <a:ext cx="5472506" cy="30969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994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4C86E0F-5389-49AE-5AAC-926A9789F0AD}"/>
              </a:ext>
            </a:extLst>
          </p:cNvPr>
          <p:cNvSpPr>
            <a:spLocks noGrp="1"/>
          </p:cNvSpPr>
          <p:nvPr>
            <p:ph type="title"/>
          </p:nvPr>
        </p:nvSpPr>
        <p:spPr>
          <a:xfrm>
            <a:off x="836018" y="329029"/>
            <a:ext cx="10488217" cy="751815"/>
          </a:xfrm>
        </p:spPr>
        <p:txBody>
          <a:bodyPr>
            <a:normAutofit/>
          </a:bodyPr>
          <a:lstStyle/>
          <a:p>
            <a:r>
              <a:rPr lang="et-EE" sz="3600" b="1">
                <a:solidFill>
                  <a:schemeClr val="accent1">
                    <a:lumMod val="50000"/>
                  </a:schemeClr>
                </a:solidFill>
              </a:rPr>
              <a:t>KOONDHINNANGUD SUUNDADE LÕIKES</a:t>
            </a:r>
          </a:p>
        </p:txBody>
      </p:sp>
      <p:graphicFrame>
        <p:nvGraphicFramePr>
          <p:cNvPr id="6" name="Table 6">
            <a:extLst>
              <a:ext uri="{FF2B5EF4-FFF2-40B4-BE49-F238E27FC236}">
                <a16:creationId xmlns:a16="http://schemas.microsoft.com/office/drawing/2014/main" id="{F916B83D-F947-7D9D-709A-B5F5005A7B61}"/>
              </a:ext>
            </a:extLst>
          </p:cNvPr>
          <p:cNvGraphicFramePr>
            <a:graphicFrameLocks noGrp="1"/>
          </p:cNvGraphicFramePr>
          <p:nvPr>
            <p:ph idx="1"/>
            <p:extLst>
              <p:ext uri="{D42A27DB-BD31-4B8C-83A1-F6EECF244321}">
                <p14:modId xmlns:p14="http://schemas.microsoft.com/office/powerpoint/2010/main" val="458497182"/>
              </p:ext>
            </p:extLst>
          </p:nvPr>
        </p:nvGraphicFramePr>
        <p:xfrm>
          <a:off x="836018" y="1188021"/>
          <a:ext cx="9912150" cy="5419635"/>
        </p:xfrm>
        <a:graphic>
          <a:graphicData uri="http://schemas.openxmlformats.org/drawingml/2006/table">
            <a:tbl>
              <a:tblPr>
                <a:tableStyleId>{793D81CF-94F2-401A-BA57-92F5A7B2D0C5}</a:tableStyleId>
              </a:tblPr>
              <a:tblGrid>
                <a:gridCol w="1884742">
                  <a:extLst>
                    <a:ext uri="{9D8B030D-6E8A-4147-A177-3AD203B41FA5}">
                      <a16:colId xmlns:a16="http://schemas.microsoft.com/office/drawing/2014/main" val="984148547"/>
                    </a:ext>
                  </a:extLst>
                </a:gridCol>
                <a:gridCol w="8027408">
                  <a:extLst>
                    <a:ext uri="{9D8B030D-6E8A-4147-A177-3AD203B41FA5}">
                      <a16:colId xmlns:a16="http://schemas.microsoft.com/office/drawing/2014/main" val="3259233441"/>
                    </a:ext>
                  </a:extLst>
                </a:gridCol>
              </a:tblGrid>
              <a:tr h="1000819">
                <a:tc>
                  <a:txBody>
                    <a:bodyPr/>
                    <a:lstStyle/>
                    <a:p>
                      <a:pPr algn="ctr"/>
                      <a:r>
                        <a:rPr lang="et-EE" sz="2000"/>
                        <a:t>ÜLDINE VÕIMEKUS</a:t>
                      </a:r>
                    </a:p>
                  </a:txBody>
                  <a:tcPr anchor="ctr">
                    <a:solidFill>
                      <a:schemeClr val="accent4">
                        <a:lumMod val="40000"/>
                        <a:lumOff val="60000"/>
                      </a:schemeClr>
                    </a:solidFill>
                  </a:tcPr>
                </a:tc>
                <a:tc>
                  <a:txBody>
                    <a:bodyPr/>
                    <a:lstStyle/>
                    <a:p>
                      <a:pPr marL="0" marR="0" lvl="0" indent="0" algn="l" defTabSz="675000" rtl="0" eaLnBrk="1" fontAlgn="auto" latinLnBrk="0" hangingPunct="1">
                        <a:lnSpc>
                          <a:spcPct val="100000"/>
                        </a:lnSpc>
                        <a:spcBef>
                          <a:spcPts val="0"/>
                        </a:spcBef>
                        <a:spcAft>
                          <a:spcPts val="0"/>
                        </a:spcAft>
                        <a:buClrTx/>
                        <a:buSzTx/>
                        <a:buFontTx/>
                        <a:buNone/>
                        <a:tabLst/>
                        <a:defRPr/>
                      </a:pPr>
                      <a:r>
                        <a:rPr lang="et-EE" sz="1400" noProof="0"/>
                        <a:t>Koostatud KOV infosüsteemide analüüs, millest järeldub, et ökosüsteem on aastakümneid teatud kindlal viisil toimides jõudnud ummikusse. Väljakutseks on jätkusuutliku mudeli leidmine infosüsteemide pakkumiseks ja haldamiseks, mõtteviisi muutus KOV juhtkonnas ning riigi ja KOV IKT puudulik koosvõime.  </a:t>
                      </a:r>
                    </a:p>
                  </a:txBody>
                  <a:tcPr>
                    <a:noFill/>
                  </a:tcPr>
                </a:tc>
                <a:extLst>
                  <a:ext uri="{0D108BD9-81ED-4DB2-BD59-A6C34878D82A}">
                    <a16:rowId xmlns:a16="http://schemas.microsoft.com/office/drawing/2014/main" val="2631939148"/>
                  </a:ext>
                </a:extLst>
              </a:tr>
              <a:tr h="936104">
                <a:tc>
                  <a:txBody>
                    <a:bodyPr/>
                    <a:lstStyle/>
                    <a:p>
                      <a:pPr algn="ctr"/>
                      <a:r>
                        <a:rPr lang="et-EE" sz="2000"/>
                        <a:t>TEENUSTE JUHTIMINE</a:t>
                      </a:r>
                    </a:p>
                  </a:txBody>
                  <a:tcPr anchor="ctr">
                    <a:solidFill>
                      <a:srgbClr val="EA6D54"/>
                    </a:solidFill>
                  </a:tcPr>
                </a:tc>
                <a:tc>
                  <a:txBody>
                    <a:bodyPr/>
                    <a:lstStyle/>
                    <a:p>
                      <a:pPr marL="0" marR="0" lvl="0" indent="0" algn="l" defTabSz="675000" rtl="0" eaLnBrk="1" fontAlgn="auto" latinLnBrk="0" hangingPunct="1">
                        <a:lnSpc>
                          <a:spcPct val="100000"/>
                        </a:lnSpc>
                        <a:spcBef>
                          <a:spcPts val="0"/>
                        </a:spcBef>
                        <a:spcAft>
                          <a:spcPts val="0"/>
                        </a:spcAft>
                        <a:buClrTx/>
                        <a:buSzTx/>
                        <a:buFontTx/>
                        <a:buNone/>
                        <a:tabLst/>
                        <a:defRPr/>
                      </a:pPr>
                      <a:r>
                        <a:rPr lang="et-EE" sz="1400" b="0" err="1">
                          <a:solidFill>
                            <a:schemeClr val="tx1"/>
                          </a:solidFill>
                          <a:effectLst/>
                          <a:latin typeface="+mn-lt"/>
                          <a:ea typeface="Times New Roman" panose="02020603050405020304" pitchFamily="18" charset="0"/>
                          <a:cs typeface="Times New Roman" panose="02020603050405020304" pitchFamily="18" charset="0"/>
                        </a:rPr>
                        <a:t>KOVidel</a:t>
                      </a:r>
                      <a:r>
                        <a:rPr lang="et-EE" sz="1400" b="0">
                          <a:solidFill>
                            <a:schemeClr val="tx1"/>
                          </a:solidFill>
                          <a:effectLst/>
                          <a:latin typeface="+mn-lt"/>
                          <a:ea typeface="Times New Roman" panose="02020603050405020304" pitchFamily="18" charset="0"/>
                          <a:cs typeface="Times New Roman" panose="02020603050405020304" pitchFamily="18" charset="0"/>
                        </a:rPr>
                        <a:t> puudub enamasti ülevaade pakutavatest teenustest. Ametnike ega lõppkasutajate rahulolu teenustega reeglina ei mõõdeta. Puudub kasutajakeskne vaade teenustele.</a:t>
                      </a:r>
                    </a:p>
                    <a:p>
                      <a:pPr marL="0" marR="0" lvl="0" indent="0" algn="l" defTabSz="675000" rtl="0" eaLnBrk="1" fontAlgn="auto" latinLnBrk="0" hangingPunct="1">
                        <a:lnSpc>
                          <a:spcPct val="100000"/>
                        </a:lnSpc>
                        <a:spcBef>
                          <a:spcPts val="0"/>
                        </a:spcBef>
                        <a:spcAft>
                          <a:spcPts val="0"/>
                        </a:spcAft>
                        <a:buClrTx/>
                        <a:buSzTx/>
                        <a:buFontTx/>
                        <a:buNone/>
                        <a:tabLst/>
                        <a:defRPr/>
                      </a:pPr>
                      <a:r>
                        <a:rPr lang="et-EE" sz="1400"/>
                        <a:t>Teenuste juhtimisega seotud kompetentsid on </a:t>
                      </a:r>
                      <a:r>
                        <a:rPr lang="et-EE" sz="1400" err="1"/>
                        <a:t>KOV-ides</a:t>
                      </a:r>
                      <a:r>
                        <a:rPr lang="et-EE" sz="1400"/>
                        <a:t> madalad, kontroll teenuste üle puudub. </a:t>
                      </a:r>
                    </a:p>
                    <a:p>
                      <a:pPr marL="0" marR="0" lvl="0" indent="0" algn="l" defTabSz="675000" rtl="0" eaLnBrk="1" fontAlgn="auto" latinLnBrk="0" hangingPunct="1">
                        <a:lnSpc>
                          <a:spcPct val="100000"/>
                        </a:lnSpc>
                        <a:spcBef>
                          <a:spcPts val="0"/>
                        </a:spcBef>
                        <a:spcAft>
                          <a:spcPts val="0"/>
                        </a:spcAft>
                        <a:buClrTx/>
                        <a:buSzTx/>
                        <a:buFontTx/>
                        <a:buNone/>
                        <a:tabLst/>
                        <a:defRPr/>
                      </a:pPr>
                      <a:r>
                        <a:rPr lang="et-EE" sz="1400"/>
                        <a:t>Vajalik on tõsta olulisel määral KOV teenusjuhtimise võimekust. </a:t>
                      </a:r>
                    </a:p>
                  </a:txBody>
                  <a:tcPr/>
                </a:tc>
                <a:extLst>
                  <a:ext uri="{0D108BD9-81ED-4DB2-BD59-A6C34878D82A}">
                    <a16:rowId xmlns:a16="http://schemas.microsoft.com/office/drawing/2014/main" val="1683664278"/>
                  </a:ext>
                </a:extLst>
              </a:tr>
              <a:tr h="864096">
                <a:tc>
                  <a:txBody>
                    <a:bodyPr/>
                    <a:lstStyle/>
                    <a:p>
                      <a:pPr algn="ctr"/>
                      <a:r>
                        <a:rPr lang="et-EE" sz="2000"/>
                        <a:t>KESTLIKKUS</a:t>
                      </a:r>
                    </a:p>
                  </a:txBody>
                  <a:tcPr anchor="ctr">
                    <a:solidFill>
                      <a:srgbClr val="EA6D54"/>
                    </a:solidFill>
                  </a:tcPr>
                </a:tc>
                <a:tc>
                  <a:txBody>
                    <a:bodyPr/>
                    <a:lstStyle/>
                    <a:p>
                      <a:r>
                        <a:rPr lang="et-EE" sz="1400"/>
                        <a:t>Kestlikkuse teema vajab mõtestamist ja tuge </a:t>
                      </a:r>
                      <a:r>
                        <a:rPr lang="et-EE" sz="1400" err="1"/>
                        <a:t>KOVide</a:t>
                      </a:r>
                      <a:r>
                        <a:rPr lang="et-EE" sz="1400"/>
                        <a:t> vaatest. </a:t>
                      </a:r>
                    </a:p>
                    <a:p>
                      <a:r>
                        <a:rPr lang="et-EE" sz="1400"/>
                        <a:t>Ringmajanduse osas toimib osadel </a:t>
                      </a:r>
                      <a:r>
                        <a:rPr lang="et-EE" sz="1400" err="1"/>
                        <a:t>KOVidel</a:t>
                      </a:r>
                      <a:r>
                        <a:rPr lang="et-EE" sz="1400"/>
                        <a:t> riistvara taaskasutus (nt ametiasutuste arvutid antakse koolidele). </a:t>
                      </a:r>
                    </a:p>
                  </a:txBody>
                  <a:tcPr/>
                </a:tc>
                <a:extLst>
                  <a:ext uri="{0D108BD9-81ED-4DB2-BD59-A6C34878D82A}">
                    <a16:rowId xmlns:a16="http://schemas.microsoft.com/office/drawing/2014/main" val="4135398764"/>
                  </a:ext>
                </a:extLst>
              </a:tr>
              <a:tr h="720080">
                <a:tc>
                  <a:txBody>
                    <a:bodyPr/>
                    <a:lstStyle/>
                    <a:p>
                      <a:pPr algn="ctr"/>
                      <a:r>
                        <a:rPr lang="et-EE" sz="2000"/>
                        <a:t>ANDMED</a:t>
                      </a:r>
                    </a:p>
                  </a:txBody>
                  <a:tcPr anchor="ctr">
                    <a:solidFill>
                      <a:srgbClr val="EA6D54"/>
                    </a:solidFill>
                  </a:tcPr>
                </a:tc>
                <a:tc>
                  <a:txBody>
                    <a:bodyPr/>
                    <a:lstStyle/>
                    <a:p>
                      <a:r>
                        <a:rPr lang="et-EE" sz="1400"/>
                        <a:t>Avaandmed ja andmehaldus ei ole </a:t>
                      </a:r>
                      <a:r>
                        <a:rPr lang="et-EE" sz="1400" err="1"/>
                        <a:t>KOVide</a:t>
                      </a:r>
                      <a:r>
                        <a:rPr lang="et-EE" sz="1400"/>
                        <a:t> jaoks prioriteetne. Enamik sellega süsteemselt ei tegele.</a:t>
                      </a:r>
                    </a:p>
                    <a:p>
                      <a:r>
                        <a:rPr lang="et-EE" sz="1400"/>
                        <a:t>Digipöörde raames on kavas valdkonda keskselt toetada esmalt avaandmete avaldamise osas.  </a:t>
                      </a:r>
                    </a:p>
                  </a:txBody>
                  <a:tcPr/>
                </a:tc>
                <a:extLst>
                  <a:ext uri="{0D108BD9-81ED-4DB2-BD59-A6C34878D82A}">
                    <a16:rowId xmlns:a16="http://schemas.microsoft.com/office/drawing/2014/main" val="2237117358"/>
                  </a:ext>
                </a:extLst>
              </a:tr>
              <a:tr h="792088">
                <a:tc>
                  <a:txBody>
                    <a:bodyPr/>
                    <a:lstStyle/>
                    <a:p>
                      <a:pPr algn="ctr"/>
                      <a:r>
                        <a:rPr lang="et-EE" sz="2000"/>
                        <a:t>KÜBER-TURVALISUS</a:t>
                      </a:r>
                    </a:p>
                  </a:txBody>
                  <a:tcPr anchor="ctr">
                    <a:solidFill>
                      <a:srgbClr val="EA6D54"/>
                    </a:solidFill>
                  </a:tcPr>
                </a:tc>
                <a:tc>
                  <a:txBody>
                    <a:bodyPr/>
                    <a:lstStyle/>
                    <a:p>
                      <a:r>
                        <a:rPr lang="et-EE" sz="1400" err="1"/>
                        <a:t>KOVid</a:t>
                      </a:r>
                      <a:r>
                        <a:rPr lang="et-EE" sz="1400"/>
                        <a:t> ei mõista infoturbe olemust ja vajalikkust, seda peetakse tehniliseks mitte organisatoorseks probleemiks. </a:t>
                      </a:r>
                      <a:r>
                        <a:rPr lang="et-EE" sz="1400" err="1"/>
                        <a:t>KOVid</a:t>
                      </a:r>
                      <a:r>
                        <a:rPr lang="et-EE" sz="1400"/>
                        <a:t> on </a:t>
                      </a:r>
                      <a:r>
                        <a:rPr lang="et-EE" sz="1400" err="1"/>
                        <a:t>ISKEt</a:t>
                      </a:r>
                      <a:r>
                        <a:rPr lang="et-EE" sz="1400"/>
                        <a:t> vaevaliselt rakendanud. Digipöörde käigus pakutakse väikestele ja keskmistele </a:t>
                      </a:r>
                      <a:r>
                        <a:rPr lang="et-EE" sz="1400" err="1"/>
                        <a:t>KOVidele</a:t>
                      </a:r>
                      <a:r>
                        <a:rPr lang="et-EE" sz="1400"/>
                        <a:t> tuge </a:t>
                      </a:r>
                      <a:r>
                        <a:rPr lang="et-EE" sz="1400" err="1"/>
                        <a:t>EITSi</a:t>
                      </a:r>
                      <a:r>
                        <a:rPr lang="et-EE" sz="1400"/>
                        <a:t> rakendamisel. </a:t>
                      </a:r>
                      <a:r>
                        <a:rPr lang="et-EE" sz="1400" err="1"/>
                        <a:t>KOVides</a:t>
                      </a:r>
                      <a:r>
                        <a:rPr lang="et-EE" sz="1400"/>
                        <a:t> kasutatavate standardlahenduste puhul on lepingutes turbenõuded määratletud, kuid </a:t>
                      </a:r>
                      <a:r>
                        <a:rPr lang="et-EE" sz="1400" err="1"/>
                        <a:t>KOVidel</a:t>
                      </a:r>
                      <a:r>
                        <a:rPr lang="et-EE" sz="1400"/>
                        <a:t> puudub pädevus ja ressurss seda kontrollida.</a:t>
                      </a:r>
                    </a:p>
                  </a:txBody>
                  <a:tcPr/>
                </a:tc>
                <a:extLst>
                  <a:ext uri="{0D108BD9-81ED-4DB2-BD59-A6C34878D82A}">
                    <a16:rowId xmlns:a16="http://schemas.microsoft.com/office/drawing/2014/main" val="1114834411"/>
                  </a:ext>
                </a:extLst>
              </a:tr>
              <a:tr h="871389">
                <a:tc>
                  <a:txBody>
                    <a:bodyPr/>
                    <a:lstStyle/>
                    <a:p>
                      <a:pPr algn="ctr"/>
                      <a:r>
                        <a:rPr lang="et-EE" sz="2000"/>
                        <a:t>ARHITEKTUUR</a:t>
                      </a:r>
                    </a:p>
                  </a:txBody>
                  <a:tcPr anchor="ctr">
                    <a:solidFill>
                      <a:schemeClr val="accent4">
                        <a:lumMod val="40000"/>
                        <a:lumOff val="60000"/>
                      </a:schemeClr>
                    </a:solidFill>
                  </a:tcPr>
                </a:tc>
                <a:tc>
                  <a:txBody>
                    <a:bodyPr/>
                    <a:lstStyle/>
                    <a:p>
                      <a:r>
                        <a:rPr lang="et-EE" sz="1400"/>
                        <a:t>ELVL kesksete toodete liikumine pilvearhitektuurile (nt Anna Teada ja Omavalitsuste portaal). </a:t>
                      </a:r>
                    </a:p>
                    <a:p>
                      <a:r>
                        <a:rPr lang="et-EE" sz="1400"/>
                        <a:t>Kuna </a:t>
                      </a:r>
                      <a:r>
                        <a:rPr lang="et-EE" sz="1400" err="1"/>
                        <a:t>KOVidel</a:t>
                      </a:r>
                      <a:r>
                        <a:rPr lang="et-EE" sz="1400"/>
                        <a:t> on kasutusel palju erasektori standardlahendusi, ei ole nende arendamisel lähtutud riigi ristfunktsionaalsetest nõuetest ja tulevikuarhitektuuri suundadest. </a:t>
                      </a:r>
                    </a:p>
                    <a:p>
                      <a:r>
                        <a:rPr lang="et-EE" sz="1400"/>
                        <a:t>Kavas on ellu kutsuda riigi ja KOV IKT koosvõime töörühm (sh ministeeriumite, </a:t>
                      </a:r>
                      <a:r>
                        <a:rPr lang="et-EE" sz="1400" err="1"/>
                        <a:t>KOVide</a:t>
                      </a:r>
                      <a:r>
                        <a:rPr lang="et-EE" sz="1400"/>
                        <a:t> ja RIA esindajad)</a:t>
                      </a:r>
                    </a:p>
                  </a:txBody>
                  <a:tcPr/>
                </a:tc>
                <a:extLst>
                  <a:ext uri="{0D108BD9-81ED-4DB2-BD59-A6C34878D82A}">
                    <a16:rowId xmlns:a16="http://schemas.microsoft.com/office/drawing/2014/main" val="1974431077"/>
                  </a:ext>
                </a:extLst>
              </a:tr>
            </a:tbl>
          </a:graphicData>
        </a:graphic>
      </p:graphicFrame>
    </p:spTree>
    <p:extLst>
      <p:ext uri="{BB962C8B-B14F-4D97-AF65-F5344CB8AC3E}">
        <p14:creationId xmlns:p14="http://schemas.microsoft.com/office/powerpoint/2010/main" val="291117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7168057-CF43-44E5-ADAB-98F3BEF759EB}"/>
              </a:ext>
            </a:extLst>
          </p:cNvPr>
          <p:cNvSpPr>
            <a:spLocks noGrp="1"/>
          </p:cNvSpPr>
          <p:nvPr>
            <p:ph type="title"/>
          </p:nvPr>
        </p:nvSpPr>
        <p:spPr>
          <a:xfrm>
            <a:off x="836016" y="5076453"/>
            <a:ext cx="10488217" cy="1322188"/>
          </a:xfrm>
        </p:spPr>
        <p:txBody>
          <a:bodyPr>
            <a:normAutofit/>
          </a:bodyPr>
          <a:lstStyle/>
          <a:p>
            <a:pPr algn="ctr"/>
            <a:r>
              <a:rPr lang="et-EE" sz="4800" b="1">
                <a:solidFill>
                  <a:schemeClr val="accent1">
                    <a:lumMod val="50000"/>
                  </a:schemeClr>
                </a:solidFill>
              </a:rPr>
              <a:t>KOV digipöörde strateegiline ülevaade</a:t>
            </a:r>
          </a:p>
        </p:txBody>
      </p:sp>
      <p:pic>
        <p:nvPicPr>
          <p:cNvPr id="5" name="Picture 3">
            <a:extLst>
              <a:ext uri="{FF2B5EF4-FFF2-40B4-BE49-F238E27FC236}">
                <a16:creationId xmlns:a16="http://schemas.microsoft.com/office/drawing/2014/main" id="{58624607-FFE5-4669-89E0-14507731B998}"/>
              </a:ext>
            </a:extLst>
          </p:cNvPr>
          <p:cNvPicPr>
            <a:picLocks noChangeAspect="1"/>
          </p:cNvPicPr>
          <p:nvPr/>
        </p:nvPicPr>
        <p:blipFill>
          <a:blip r:embed="rId2"/>
          <a:stretch>
            <a:fillRect/>
          </a:stretch>
        </p:blipFill>
        <p:spPr>
          <a:xfrm>
            <a:off x="0" y="0"/>
            <a:ext cx="12160250" cy="4644405"/>
          </a:xfrm>
          <a:prstGeom prst="rect">
            <a:avLst/>
          </a:prstGeom>
        </p:spPr>
      </p:pic>
    </p:spTree>
    <p:extLst>
      <p:ext uri="{BB962C8B-B14F-4D97-AF65-F5344CB8AC3E}">
        <p14:creationId xmlns:p14="http://schemas.microsoft.com/office/powerpoint/2010/main" val="238514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4DDE-A39F-6743-CC8D-0308D54D0C35}"/>
              </a:ext>
            </a:extLst>
          </p:cNvPr>
          <p:cNvSpPr>
            <a:spLocks noGrp="1"/>
          </p:cNvSpPr>
          <p:nvPr>
            <p:ph type="title"/>
          </p:nvPr>
        </p:nvSpPr>
        <p:spPr/>
        <p:txBody>
          <a:bodyPr>
            <a:normAutofit/>
          </a:bodyPr>
          <a:lstStyle/>
          <a:p>
            <a:r>
              <a:rPr lang="et-EE" sz="3600" b="1">
                <a:solidFill>
                  <a:schemeClr val="accent1">
                    <a:lumMod val="50000"/>
                  </a:schemeClr>
                </a:solidFill>
              </a:rPr>
              <a:t>KOV digipöörde alusmaterjalid</a:t>
            </a:r>
            <a:endParaRPr lang="et-EE" sz="3600"/>
          </a:p>
        </p:txBody>
      </p:sp>
      <p:sp>
        <p:nvSpPr>
          <p:cNvPr id="3" name="Content Placeholder 2">
            <a:extLst>
              <a:ext uri="{FF2B5EF4-FFF2-40B4-BE49-F238E27FC236}">
                <a16:creationId xmlns:a16="http://schemas.microsoft.com/office/drawing/2014/main" id="{F6020DD5-61F7-38B0-AB91-3D5B98B28EA1}"/>
              </a:ext>
            </a:extLst>
          </p:cNvPr>
          <p:cNvSpPr>
            <a:spLocks noGrp="1"/>
          </p:cNvSpPr>
          <p:nvPr>
            <p:ph idx="1"/>
          </p:nvPr>
        </p:nvSpPr>
        <p:spPr>
          <a:xfrm>
            <a:off x="836018" y="1820976"/>
            <a:ext cx="9996635" cy="4340259"/>
          </a:xfrm>
        </p:spPr>
        <p:txBody>
          <a:bodyPr/>
          <a:lstStyle/>
          <a:p>
            <a:r>
              <a:rPr lang="et-EE" sz="2400"/>
              <a:t>Eesti 2035</a:t>
            </a:r>
          </a:p>
          <a:p>
            <a:r>
              <a:rPr lang="et-EE" sz="2400"/>
              <a:t>Eesti digiühiskond 2030 arengukava</a:t>
            </a:r>
          </a:p>
          <a:p>
            <a:r>
              <a:rPr lang="et-EE" sz="2400"/>
              <a:t>Personaalse riigi kontseptsioon</a:t>
            </a:r>
          </a:p>
          <a:p>
            <a:r>
              <a:rPr lang="et-EE" sz="2400"/>
              <a:t>KOV infosüsteemide analüüs (</a:t>
            </a:r>
            <a:r>
              <a:rPr lang="et-EE" sz="2400" err="1"/>
              <a:t>Proud</a:t>
            </a:r>
            <a:r>
              <a:rPr lang="et-EE" sz="2400"/>
              <a:t> </a:t>
            </a:r>
            <a:r>
              <a:rPr lang="et-EE" sz="2400" err="1"/>
              <a:t>Engineers</a:t>
            </a:r>
            <a:r>
              <a:rPr lang="et-EE" sz="2400"/>
              <a:t> OÜ)</a:t>
            </a:r>
          </a:p>
          <a:p>
            <a:r>
              <a:rPr lang="fi-FI" sz="2400" err="1"/>
              <a:t>Kohalike</a:t>
            </a:r>
            <a:r>
              <a:rPr lang="fi-FI" sz="2400"/>
              <a:t> </a:t>
            </a:r>
            <a:r>
              <a:rPr lang="fi-FI" sz="2400" err="1"/>
              <a:t>omavalitsuste</a:t>
            </a:r>
            <a:r>
              <a:rPr lang="fi-FI" sz="2400"/>
              <a:t> info- ja </a:t>
            </a:r>
            <a:r>
              <a:rPr lang="fi-FI" sz="2400" err="1"/>
              <a:t>kommunikatsioonitehnoloogia</a:t>
            </a:r>
            <a:r>
              <a:rPr lang="fi-FI" sz="2400"/>
              <a:t> </a:t>
            </a:r>
            <a:r>
              <a:rPr lang="fi-FI" sz="2400" err="1"/>
              <a:t>arengukava</a:t>
            </a:r>
            <a:r>
              <a:rPr lang="fi-FI" sz="2400"/>
              <a:t> 2020-2023</a:t>
            </a:r>
            <a:endParaRPr lang="et-EE" sz="2400"/>
          </a:p>
          <a:p>
            <a:r>
              <a:rPr lang="et-EE" sz="2400"/>
              <a:t>Kohalike omavalitsuste arengukavad </a:t>
            </a:r>
          </a:p>
          <a:p>
            <a:r>
              <a:rPr lang="et-EE" sz="2400"/>
              <a:t>Omavalitsuste IT-juhtide võrgustiku küsitlus (2023)</a:t>
            </a:r>
          </a:p>
          <a:p>
            <a:endParaRPr lang="et-EE"/>
          </a:p>
        </p:txBody>
      </p:sp>
    </p:spTree>
    <p:extLst>
      <p:ext uri="{BB962C8B-B14F-4D97-AF65-F5344CB8AC3E}">
        <p14:creationId xmlns:p14="http://schemas.microsoft.com/office/powerpoint/2010/main" val="148622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08A9-1537-C65B-EA30-E8686315230D}"/>
              </a:ext>
            </a:extLst>
          </p:cNvPr>
          <p:cNvSpPr>
            <a:spLocks noGrp="1"/>
          </p:cNvSpPr>
          <p:nvPr>
            <p:ph type="title"/>
          </p:nvPr>
        </p:nvSpPr>
        <p:spPr/>
        <p:txBody>
          <a:bodyPr>
            <a:normAutofit/>
          </a:bodyPr>
          <a:lstStyle/>
          <a:p>
            <a:r>
              <a:rPr lang="et-EE" sz="3200" b="1">
                <a:solidFill>
                  <a:schemeClr val="accent1">
                    <a:lumMod val="50000"/>
                  </a:schemeClr>
                </a:solidFill>
              </a:rPr>
              <a:t>Eesti 2035 - riigivalitsemise siht „ Eesti on uuendusmeelne, usaldusväärne ja inimesekeskne riik“</a:t>
            </a:r>
          </a:p>
        </p:txBody>
      </p:sp>
      <p:sp>
        <p:nvSpPr>
          <p:cNvPr id="3" name="Content Placeholder 2">
            <a:extLst>
              <a:ext uri="{FF2B5EF4-FFF2-40B4-BE49-F238E27FC236}">
                <a16:creationId xmlns:a16="http://schemas.microsoft.com/office/drawing/2014/main" id="{F22BC27F-73A7-F174-0877-D3C694E5221D}"/>
              </a:ext>
            </a:extLst>
          </p:cNvPr>
          <p:cNvSpPr>
            <a:spLocks noGrp="1"/>
          </p:cNvSpPr>
          <p:nvPr>
            <p:ph idx="1"/>
          </p:nvPr>
        </p:nvSpPr>
        <p:spPr>
          <a:xfrm>
            <a:off x="836018" y="1980109"/>
            <a:ext cx="10488217" cy="4340259"/>
          </a:xfrm>
        </p:spPr>
        <p:txBody>
          <a:bodyPr>
            <a:normAutofit fontScale="85000" lnSpcReduction="10000"/>
          </a:bodyPr>
          <a:lstStyle/>
          <a:p>
            <a:pPr marL="0" indent="0">
              <a:lnSpc>
                <a:spcPct val="100000"/>
              </a:lnSpc>
              <a:spcBef>
                <a:spcPts val="1200"/>
              </a:spcBef>
              <a:buNone/>
            </a:pPr>
            <a:r>
              <a:rPr lang="et-EE" sz="2800" u="sng"/>
              <a:t>KOV digipööre panustab järgmiste eesmärkide saavutamisse:</a:t>
            </a:r>
          </a:p>
          <a:p>
            <a:pPr>
              <a:lnSpc>
                <a:spcPct val="100000"/>
              </a:lnSpc>
              <a:spcBef>
                <a:spcPts val="1200"/>
              </a:spcBef>
            </a:pPr>
            <a:r>
              <a:rPr lang="et-EE" sz="2400"/>
              <a:t>Edendame Eestit </a:t>
            </a:r>
            <a:r>
              <a:rPr lang="et-EE" sz="2400" b="1"/>
              <a:t>digiriigina ning andmemajandust</a:t>
            </a:r>
          </a:p>
          <a:p>
            <a:pPr>
              <a:lnSpc>
                <a:spcPct val="100000"/>
              </a:lnSpc>
              <a:spcBef>
                <a:spcPts val="1200"/>
              </a:spcBef>
            </a:pPr>
            <a:r>
              <a:rPr lang="et-EE" sz="2400"/>
              <a:t>Arvestades küberohtude kasvu ja geopoliitilisi muutusi, arendame nii Eestis kui ka Euroopa Liidus tervikuna eri valdkondades </a:t>
            </a:r>
            <a:r>
              <a:rPr lang="et-EE" sz="2400" b="1" err="1"/>
              <a:t>küberturvalisust</a:t>
            </a:r>
            <a:endParaRPr lang="et-EE" sz="2400" b="1"/>
          </a:p>
          <a:p>
            <a:pPr>
              <a:lnSpc>
                <a:spcPct val="100000"/>
              </a:lnSpc>
              <a:spcBef>
                <a:spcPts val="1200"/>
              </a:spcBef>
            </a:pPr>
            <a:r>
              <a:rPr lang="et-EE" sz="2400"/>
              <a:t>Inimesele peavad kõik </a:t>
            </a:r>
            <a:r>
              <a:rPr lang="et-EE" sz="2400" b="1"/>
              <a:t>avalikud teenused </a:t>
            </a:r>
            <a:r>
              <a:rPr lang="et-EE" sz="2400"/>
              <a:t>olema kättesaadavad, ligipääsetavad ja kvaliteetsed füüsilises ja/või digiruumis, olenemata tema elukohast, vanusest, erivajadusest või muust tunnusest</a:t>
            </a:r>
          </a:p>
          <a:p>
            <a:pPr>
              <a:lnSpc>
                <a:spcPct val="100000"/>
              </a:lnSpc>
              <a:spcBef>
                <a:spcPts val="1200"/>
              </a:spcBef>
            </a:pPr>
            <a:r>
              <a:rPr lang="et-EE" sz="2400" b="1"/>
              <a:t> Tugevdame riigi ja kohaliku omavalitsuse üksuste partnerlust </a:t>
            </a:r>
            <a:r>
              <a:rPr lang="et-EE" sz="2400"/>
              <a:t>ning suurendame kohaliku omavalitsuse üksuste rolli detsentraliseerimise ja piirkondliku koostöö edendamisega</a:t>
            </a:r>
          </a:p>
          <a:p>
            <a:pPr>
              <a:lnSpc>
                <a:spcPct val="100000"/>
              </a:lnSpc>
              <a:spcBef>
                <a:spcPts val="1200"/>
              </a:spcBef>
            </a:pPr>
            <a:r>
              <a:rPr lang="et-EE" sz="2400"/>
              <a:t>Avalike teenuste kujundamisel muudame kasutajakogemuse maksimaalselt lihtsaks ja inimest toetavaks (sh pakkudes kasutajatuge eesti keeles ja vajaduse korral teistes enamlevinud keeltes). </a:t>
            </a:r>
            <a:r>
              <a:rPr lang="et-EE" sz="2400" b="1"/>
              <a:t>Viime teenused võimalikult palju taustal toimivaks ja etteaimavaks</a:t>
            </a:r>
            <a:r>
              <a:rPr lang="et-EE" sz="2400"/>
              <a:t>.</a:t>
            </a:r>
          </a:p>
        </p:txBody>
      </p:sp>
    </p:spTree>
    <p:extLst>
      <p:ext uri="{BB962C8B-B14F-4D97-AF65-F5344CB8AC3E}">
        <p14:creationId xmlns:p14="http://schemas.microsoft.com/office/powerpoint/2010/main" val="2309992696"/>
      </p:ext>
    </p:extLst>
  </p:cSld>
  <p:clrMapOvr>
    <a:masterClrMapping/>
  </p:clrMapOvr>
</p:sld>
</file>

<file path=ppt/theme/theme1.xml><?xml version="1.0" encoding="utf-8"?>
<a:theme xmlns:a="http://schemas.openxmlformats.org/drawingml/2006/main" name="2_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2352CABD7EDA48982B37521C102FD6" ma:contentTypeVersion="18" ma:contentTypeDescription="Create a new document." ma:contentTypeScope="" ma:versionID="d077e5102267e65f56e86840e02e7bf1">
  <xsd:schema xmlns:xsd="http://www.w3.org/2001/XMLSchema" xmlns:xs="http://www.w3.org/2001/XMLSchema" xmlns:p="http://schemas.microsoft.com/office/2006/metadata/properties" xmlns:ns2="34d80c5a-35b4-4c07-838f-593ef02517c6" xmlns:ns3="54f3c67f-5437-4d93-81f3-8d77c1af0d1c" targetNamespace="http://schemas.microsoft.com/office/2006/metadata/properties" ma:root="true" ma:fieldsID="4254e7821c1f69d8d2816ab30b7ccbf0" ns2:_="" ns3:_="">
    <xsd:import namespace="34d80c5a-35b4-4c07-838f-593ef02517c6"/>
    <xsd:import namespace="54f3c67f-5437-4d93-81f3-8d77c1af0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80c5a-35b4-4c07-838f-593ef0251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65f91d-7ede-454c-a68b-1b422a717c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f3c67f-5437-4d93-81f3-8d77c1af0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0f9a0d2-0cdd-4da7-8777-519198c49d9b}" ma:internalName="TaxCatchAll" ma:showField="CatchAllData" ma:web="54f3c67f-5437-4d93-81f3-8d77c1af0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4d80c5a-35b4-4c07-838f-593ef02517c6">
      <Terms xmlns="http://schemas.microsoft.com/office/infopath/2007/PartnerControls"/>
    </lcf76f155ced4ddcb4097134ff3c332f>
    <TaxCatchAll xmlns="54f3c67f-5437-4d93-81f3-8d77c1af0d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B4592D-4439-4A6C-A303-AAA0428499ED}">
  <ds:schemaRefs>
    <ds:schemaRef ds:uri="34d80c5a-35b4-4c07-838f-593ef02517c6"/>
    <ds:schemaRef ds:uri="54f3c67f-5437-4d93-81f3-8d77c1af0d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53CF07-2CF8-4BAC-A33E-9BF3765D86EC}">
  <ds:schemaRefs>
    <ds:schemaRef ds:uri="34d80c5a-35b4-4c07-838f-593ef02517c6"/>
    <ds:schemaRef ds:uri="54f3c67f-5437-4d93-81f3-8d77c1af0d1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49C766D-6C86-424C-8C16-CE6F112E75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5936</Words>
  <Application>Microsoft Office PowerPoint</Application>
  <PresentationFormat>Custom</PresentationFormat>
  <Paragraphs>672</Paragraphs>
  <Slides>36</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Aino</vt:lpstr>
      <vt:lpstr>Arial</vt:lpstr>
      <vt:lpstr>Calibri</vt:lpstr>
      <vt:lpstr>Calibri Light</vt:lpstr>
      <vt:lpstr>Optima</vt:lpstr>
      <vt:lpstr>Optima nova LT</vt:lpstr>
      <vt:lpstr>Roboto Condensed</vt:lpstr>
      <vt:lpstr>Times New Roman</vt:lpstr>
      <vt:lpstr>2_Office'i kujundus</vt:lpstr>
      <vt:lpstr>ELVL - KOV digipööre</vt:lpstr>
      <vt:lpstr>ELVL/ KOV IKT üldine informatsioon</vt:lpstr>
      <vt:lpstr>ELVL IKT kompetentsikeskus tagasivaade</vt:lpstr>
      <vt:lpstr>ELVL IKT 2023 EELARVE TÄITMINE</vt:lpstr>
      <vt:lpstr>ELVL IKT 2024 EELARVE</vt:lpstr>
      <vt:lpstr>KOONDHINNANGUD SUUNDADE LÕIKES</vt:lpstr>
      <vt:lpstr>KOV digipöörde strateegiline ülevaade</vt:lpstr>
      <vt:lpstr>KOV digipöörde alusmaterjalid</vt:lpstr>
      <vt:lpstr>Eesti 2035 - riigivalitsemise siht „ Eesti on uuendusmeelne, usaldusväärne ja inimesekeskne riik“</vt:lpstr>
      <vt:lpstr>Digiühiskonna arengukava 12 suunda</vt:lpstr>
      <vt:lpstr>Digiühiskonna arengukava 2030 -  Üleminek sündmuspõhistele ja proaktiivsetele teenustele</vt:lpstr>
      <vt:lpstr>Digiühiskonna arengukava 2030 -  Avaliku sektori digimuutuste võimendamine</vt:lpstr>
      <vt:lpstr>Digiühiskonna arengukava 2030 –  Küberturvalisus</vt:lpstr>
      <vt:lpstr>Andmete ja tehisintellekti valge raamat </vt:lpstr>
      <vt:lpstr>Personaalse riigi kontseptsioon - Inimene näeb oma andmeid, võimalusi ning kohustusi terviklikult</vt:lpstr>
      <vt:lpstr>Personaalse riigi kontseptsioon -  Teenuste pidev uuendamine</vt:lpstr>
      <vt:lpstr>Personaalse riigi kontseptsioon - Riigi platvormil saab sujuvalt liikuda riigi, munitsipaal- ja erasektori teenuste vahel</vt:lpstr>
      <vt:lpstr>KOV digipööre ja tehisintellekt</vt:lpstr>
      <vt:lpstr>KOV infosüsteemide analüüsi järeldused</vt:lpstr>
      <vt:lpstr>Kohalike omavalitsuste info- ja kommunikatsioonitehnoloogia arengukava 2020-2023</vt:lpstr>
      <vt:lpstr>12 kohaliku omavalitsuse arengukavade prioriteedid</vt:lpstr>
      <vt:lpstr>KOV digipöördega seotud osapooled</vt:lpstr>
      <vt:lpstr>ELVL IKT juhtimismudel</vt:lpstr>
      <vt:lpstr>PowerPoint Presentation</vt:lpstr>
      <vt:lpstr>KOV DIGIPÖÖRDE TEEKAART</vt:lpstr>
      <vt:lpstr> KOV digipööre: 2023-2029 (arvestatud RESi planeerimist, aga võib ka vajadusel pikemalt välja tuua) </vt:lpstr>
      <vt:lpstr>KOV digipöörde väärtuspakkumine</vt:lpstr>
      <vt:lpstr>Riigiasutuste ja omavalitsuste teenused ühes aknas</vt:lpstr>
      <vt:lpstr>KOV digipöörde saavutused 2023-2024 Q1 </vt:lpstr>
      <vt:lpstr>KOV digipöörde lühiajaline vaade (kuni 2025 lõpuni)</vt:lpstr>
      <vt:lpstr>DIGIPÖÖRDE ALGATUSTE JA EELARVE ÜLEVAADE (kuni 2025)</vt:lpstr>
      <vt:lpstr>1. KOV avalike teenuste kaardistamise mudel ja ühtne kasutajate rahulolu mõõtmise süsteem</vt:lpstr>
      <vt:lpstr>2. KOV teenuste omanike arenguprogramm ja KOV digikompetentside kasvatamine</vt:lpstr>
      <vt:lpstr>3. Küberturvalisuse tagamise tugi KOVidele</vt:lpstr>
      <vt:lpstr>4. Avaandmete avaldamise, andmehalduse ja AI tugi KOVidele</vt:lpstr>
      <vt:lpstr>5. IKT taristu Riigipilve majutamine soodustingimustel KOVidele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KOV digipööre</dc:title>
  <dc:creator/>
  <cp:revision>1</cp:revision>
  <dcterms:created xsi:type="dcterms:W3CDTF">2019-06-14T11:38:42Z</dcterms:created>
  <dcterms:modified xsi:type="dcterms:W3CDTF">2024-06-13T13:01:45Z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0x010100902352CABD7EDA48982B37521C102FD6</vt:lpwstr>
  </property>
  <property fmtid="{D5CDD505-2E9C-101B-9397-08002B2CF9AE}" pid="3" name="MediaServiceImageTags">
    <vt:lpwstr/>
  </property>
</Properties>
</file>