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6" r:id="rId4"/>
    <p:sldId id="267" r:id="rId5"/>
    <p:sldId id="260" r:id="rId6"/>
    <p:sldId id="272" r:id="rId7"/>
    <p:sldId id="273" r:id="rId8"/>
    <p:sldId id="268" r:id="rId9"/>
    <p:sldId id="269" r:id="rId10"/>
    <p:sldId id="270" r:id="rId11"/>
    <p:sldId id="271" r:id="rId12"/>
    <p:sldId id="277" r:id="rId13"/>
    <p:sldId id="276"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7" r:id="rId33"/>
    <p:sldId id="298" r:id="rId34"/>
    <p:sldId id="299" r:id="rId35"/>
    <p:sldId id="300" r:id="rId36"/>
    <p:sldId id="301" r:id="rId37"/>
    <p:sldId id="302" r:id="rId38"/>
    <p:sldId id="303" r:id="rId39"/>
    <p:sldId id="264" r:id="rId40"/>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5416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12090" y="302089"/>
            <a:ext cx="9217259" cy="1265743"/>
          </a:xfrm>
          <a:prstGeom prst="rect">
            <a:avLst/>
          </a:prstGeom>
        </p:spPr>
        <p:txBody>
          <a:bodyPr wrap="none" lIns="0" tIns="0" rIns="0" bIns="0" anchor="ctr"/>
          <a:lstStyle/>
          <a:p>
            <a:endParaRPr/>
          </a:p>
        </p:txBody>
      </p:sp>
      <p:sp>
        <p:nvSpPr>
          <p:cNvPr id="27" name="PlaceHolder 2"/>
          <p:cNvSpPr>
            <a:spLocks noGrp="1"/>
          </p:cNvSpPr>
          <p:nvPr>
            <p:ph type="body"/>
          </p:nvPr>
        </p:nvSpPr>
        <p:spPr>
          <a:xfrm>
            <a:off x="512090" y="1773556"/>
            <a:ext cx="9217259" cy="1897351"/>
          </a:xfrm>
          <a:prstGeom prst="rect">
            <a:avLst/>
          </a:prstGeom>
        </p:spPr>
        <p:txBody>
          <a:bodyPr wrap="none" lIns="0" tIns="0" rIns="0" bIns="0"/>
          <a:lstStyle/>
          <a:p>
            <a:endParaRPr/>
          </a:p>
        </p:txBody>
      </p:sp>
      <p:sp>
        <p:nvSpPr>
          <p:cNvPr id="28" name="PlaceHolder 3"/>
          <p:cNvSpPr>
            <a:spLocks noGrp="1"/>
          </p:cNvSpPr>
          <p:nvPr>
            <p:ph type="body"/>
          </p:nvPr>
        </p:nvSpPr>
        <p:spPr>
          <a:xfrm>
            <a:off x="512090" y="3851006"/>
            <a:ext cx="9217259" cy="1897351"/>
          </a:xfrm>
          <a:prstGeom prst="rect">
            <a:avLst/>
          </a:prstGeom>
        </p:spPr>
        <p:txBody>
          <a:bodyPr wrap="none" lIns="0" tIns="0" rIns="0" bIns="0"/>
          <a:lstStyle/>
          <a:p>
            <a:endParaRPr/>
          </a:p>
        </p:txBody>
      </p:sp>
    </p:spTree>
    <p:extLst>
      <p:ext uri="{BB962C8B-B14F-4D97-AF65-F5344CB8AC3E}">
        <p14:creationId xmlns:p14="http://schemas.microsoft.com/office/powerpoint/2010/main" val="18762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12090" y="302089"/>
            <a:ext cx="9217259" cy="1265743"/>
          </a:xfrm>
          <a:prstGeom prst="rect">
            <a:avLst/>
          </a:prstGeom>
        </p:spPr>
        <p:txBody>
          <a:bodyPr wrap="none" lIns="0" tIns="0" rIns="0" bIns="0" anchor="ctr"/>
          <a:lstStyle/>
          <a:p>
            <a:endParaRPr/>
          </a:p>
        </p:txBody>
      </p:sp>
      <p:sp>
        <p:nvSpPr>
          <p:cNvPr id="30" name="PlaceHolder 2"/>
          <p:cNvSpPr>
            <a:spLocks noGrp="1"/>
          </p:cNvSpPr>
          <p:nvPr>
            <p:ph type="body"/>
          </p:nvPr>
        </p:nvSpPr>
        <p:spPr>
          <a:xfrm>
            <a:off x="512090" y="1773556"/>
            <a:ext cx="4497616" cy="1897351"/>
          </a:xfrm>
          <a:prstGeom prst="rect">
            <a:avLst/>
          </a:prstGeom>
        </p:spPr>
        <p:txBody>
          <a:bodyPr wrap="none" lIns="0" tIns="0" rIns="0" bIns="0"/>
          <a:lstStyle/>
          <a:p>
            <a:endParaRPr/>
          </a:p>
        </p:txBody>
      </p:sp>
      <p:sp>
        <p:nvSpPr>
          <p:cNvPr id="31" name="PlaceHolder 3"/>
          <p:cNvSpPr>
            <a:spLocks noGrp="1"/>
          </p:cNvSpPr>
          <p:nvPr>
            <p:ph type="body"/>
          </p:nvPr>
        </p:nvSpPr>
        <p:spPr>
          <a:xfrm>
            <a:off x="5234660" y="1773556"/>
            <a:ext cx="4497616" cy="1897351"/>
          </a:xfrm>
          <a:prstGeom prst="rect">
            <a:avLst/>
          </a:prstGeom>
        </p:spPr>
        <p:txBody>
          <a:bodyPr wrap="none" lIns="0" tIns="0" rIns="0" bIns="0"/>
          <a:lstStyle/>
          <a:p>
            <a:endParaRPr/>
          </a:p>
        </p:txBody>
      </p:sp>
      <p:sp>
        <p:nvSpPr>
          <p:cNvPr id="32" name="PlaceHolder 4"/>
          <p:cNvSpPr>
            <a:spLocks noGrp="1"/>
          </p:cNvSpPr>
          <p:nvPr>
            <p:ph type="body"/>
          </p:nvPr>
        </p:nvSpPr>
        <p:spPr>
          <a:xfrm>
            <a:off x="5234660" y="3851006"/>
            <a:ext cx="4497616" cy="1897351"/>
          </a:xfrm>
          <a:prstGeom prst="rect">
            <a:avLst/>
          </a:prstGeom>
        </p:spPr>
        <p:txBody>
          <a:bodyPr wrap="none" lIns="0" tIns="0" rIns="0" bIns="0"/>
          <a:lstStyle/>
          <a:p>
            <a:endParaRPr/>
          </a:p>
        </p:txBody>
      </p:sp>
      <p:sp>
        <p:nvSpPr>
          <p:cNvPr id="33" name="PlaceHolder 5"/>
          <p:cNvSpPr>
            <a:spLocks noGrp="1"/>
          </p:cNvSpPr>
          <p:nvPr>
            <p:ph type="body"/>
          </p:nvPr>
        </p:nvSpPr>
        <p:spPr>
          <a:xfrm>
            <a:off x="512090" y="3851006"/>
            <a:ext cx="4497616" cy="1897351"/>
          </a:xfrm>
          <a:prstGeom prst="rect">
            <a:avLst/>
          </a:prstGeom>
        </p:spPr>
        <p:txBody>
          <a:bodyPr wrap="none" lIns="0" tIns="0" rIns="0" bIns="0"/>
          <a:lstStyle/>
          <a:p>
            <a:endParaRPr/>
          </a:p>
        </p:txBody>
      </p:sp>
    </p:spTree>
    <p:extLst>
      <p:ext uri="{BB962C8B-B14F-4D97-AF65-F5344CB8AC3E}">
        <p14:creationId xmlns:p14="http://schemas.microsoft.com/office/powerpoint/2010/main" val="3020924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12090" y="302089"/>
            <a:ext cx="9217259" cy="1265743"/>
          </a:xfrm>
          <a:prstGeom prst="rect">
            <a:avLst/>
          </a:prstGeom>
        </p:spPr>
        <p:txBody>
          <a:bodyPr wrap="none" lIns="0" tIns="0" rIns="0" bIns="0" anchor="ctr"/>
          <a:lstStyle/>
          <a:p>
            <a:endParaRPr/>
          </a:p>
        </p:txBody>
      </p:sp>
      <p:sp>
        <p:nvSpPr>
          <p:cNvPr id="35" name="PlaceHolder 2"/>
          <p:cNvSpPr>
            <a:spLocks noGrp="1"/>
          </p:cNvSpPr>
          <p:nvPr>
            <p:ph type="body"/>
          </p:nvPr>
        </p:nvSpPr>
        <p:spPr>
          <a:xfrm>
            <a:off x="512090" y="1773556"/>
            <a:ext cx="4497616" cy="1897351"/>
          </a:xfrm>
          <a:prstGeom prst="rect">
            <a:avLst/>
          </a:prstGeom>
        </p:spPr>
        <p:txBody>
          <a:bodyPr wrap="none" lIns="0" tIns="0" rIns="0" bIns="0"/>
          <a:lstStyle/>
          <a:p>
            <a:endParaRPr/>
          </a:p>
        </p:txBody>
      </p:sp>
      <p:sp>
        <p:nvSpPr>
          <p:cNvPr id="36" name="PlaceHolder 3"/>
          <p:cNvSpPr>
            <a:spLocks noGrp="1"/>
          </p:cNvSpPr>
          <p:nvPr>
            <p:ph type="body"/>
          </p:nvPr>
        </p:nvSpPr>
        <p:spPr>
          <a:xfrm>
            <a:off x="5234660" y="1773556"/>
            <a:ext cx="4497616" cy="1897351"/>
          </a:xfrm>
          <a:prstGeom prst="rect">
            <a:avLst/>
          </a:prstGeom>
        </p:spPr>
        <p:txBody>
          <a:bodyPr wrap="none" lIns="0" tIns="0" rIns="0" bIns="0"/>
          <a:lstStyle/>
          <a:p>
            <a:endParaRPr/>
          </a:p>
        </p:txBody>
      </p:sp>
      <p:pic>
        <p:nvPicPr>
          <p:cNvPr id="37" name="Pilt 36"/>
          <p:cNvPicPr/>
          <p:nvPr/>
        </p:nvPicPr>
        <p:blipFill>
          <a:blip r:embed="rId2"/>
          <a:stretch>
            <a:fillRect/>
          </a:stretch>
        </p:blipFill>
        <p:spPr>
          <a:xfrm>
            <a:off x="6278593" y="3851006"/>
            <a:ext cx="2409385" cy="1896990"/>
          </a:xfrm>
          <a:prstGeom prst="rect">
            <a:avLst/>
          </a:prstGeom>
        </p:spPr>
      </p:pic>
      <p:pic>
        <p:nvPicPr>
          <p:cNvPr id="38" name="Pilt 37"/>
          <p:cNvPicPr/>
          <p:nvPr/>
        </p:nvPicPr>
        <p:blipFill>
          <a:blip r:embed="rId2"/>
          <a:stretch>
            <a:fillRect/>
          </a:stretch>
        </p:blipFill>
        <p:spPr>
          <a:xfrm>
            <a:off x="1556023" y="3851006"/>
            <a:ext cx="2409385" cy="1896990"/>
          </a:xfrm>
          <a:prstGeom prst="rect">
            <a:avLst/>
          </a:prstGeom>
        </p:spPr>
      </p:pic>
    </p:spTree>
    <p:extLst>
      <p:ext uri="{BB962C8B-B14F-4D97-AF65-F5344CB8AC3E}">
        <p14:creationId xmlns:p14="http://schemas.microsoft.com/office/powerpoint/2010/main" val="2633823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12090" y="302089"/>
            <a:ext cx="9217259" cy="1265743"/>
          </a:xfrm>
          <a:prstGeom prst="rect">
            <a:avLst/>
          </a:prstGeom>
        </p:spPr>
        <p:txBody>
          <a:bodyPr wrap="none" lIns="0" tIns="0" rIns="0" bIns="0" anchor="ctr"/>
          <a:lstStyle/>
          <a:p>
            <a:endParaRPr/>
          </a:p>
        </p:txBody>
      </p:sp>
      <p:sp>
        <p:nvSpPr>
          <p:cNvPr id="6" name="PlaceHolder 2"/>
          <p:cNvSpPr>
            <a:spLocks noGrp="1"/>
          </p:cNvSpPr>
          <p:nvPr>
            <p:ph type="subTitle"/>
          </p:nvPr>
        </p:nvSpPr>
        <p:spPr>
          <a:xfrm>
            <a:off x="512090" y="1773556"/>
            <a:ext cx="9217259" cy="3977688"/>
          </a:xfrm>
          <a:prstGeom prst="rect">
            <a:avLst/>
          </a:prstGeom>
        </p:spPr>
        <p:txBody>
          <a:bodyPr wrap="none" lIns="0" tIns="0" rIns="0" bIns="0" anchor="ctr"/>
          <a:lstStyle/>
          <a:p>
            <a:pPr algn="ctr"/>
            <a:endParaRPr/>
          </a:p>
        </p:txBody>
      </p:sp>
    </p:spTree>
    <p:extLst>
      <p:ext uri="{BB962C8B-B14F-4D97-AF65-F5344CB8AC3E}">
        <p14:creationId xmlns:p14="http://schemas.microsoft.com/office/powerpoint/2010/main" val="3550660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12090" y="302089"/>
            <a:ext cx="9217259" cy="1265743"/>
          </a:xfrm>
          <a:prstGeom prst="rect">
            <a:avLst/>
          </a:prstGeom>
        </p:spPr>
        <p:txBody>
          <a:bodyPr wrap="none" lIns="0" tIns="0" rIns="0" bIns="0" anchor="ctr"/>
          <a:lstStyle/>
          <a:p>
            <a:endParaRPr/>
          </a:p>
        </p:txBody>
      </p:sp>
      <p:sp>
        <p:nvSpPr>
          <p:cNvPr id="8" name="PlaceHolder 2"/>
          <p:cNvSpPr>
            <a:spLocks noGrp="1"/>
          </p:cNvSpPr>
          <p:nvPr>
            <p:ph type="body"/>
          </p:nvPr>
        </p:nvSpPr>
        <p:spPr>
          <a:xfrm>
            <a:off x="512090" y="1773556"/>
            <a:ext cx="9217259" cy="3977688"/>
          </a:xfrm>
          <a:prstGeom prst="rect">
            <a:avLst/>
          </a:prstGeom>
        </p:spPr>
        <p:txBody>
          <a:bodyPr wrap="none" lIns="0" tIns="0" rIns="0" bIns="0"/>
          <a:lstStyle/>
          <a:p>
            <a:endParaRPr/>
          </a:p>
        </p:txBody>
      </p:sp>
    </p:spTree>
    <p:extLst>
      <p:ext uri="{BB962C8B-B14F-4D97-AF65-F5344CB8AC3E}">
        <p14:creationId xmlns:p14="http://schemas.microsoft.com/office/powerpoint/2010/main" val="3710736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12090" y="302089"/>
            <a:ext cx="9217259" cy="1265743"/>
          </a:xfrm>
          <a:prstGeom prst="rect">
            <a:avLst/>
          </a:prstGeom>
        </p:spPr>
        <p:txBody>
          <a:bodyPr wrap="none" lIns="0" tIns="0" rIns="0" bIns="0" anchor="ctr"/>
          <a:lstStyle/>
          <a:p>
            <a:endParaRPr/>
          </a:p>
        </p:txBody>
      </p:sp>
      <p:sp>
        <p:nvSpPr>
          <p:cNvPr id="10" name="PlaceHolder 2"/>
          <p:cNvSpPr>
            <a:spLocks noGrp="1"/>
          </p:cNvSpPr>
          <p:nvPr>
            <p:ph type="body"/>
          </p:nvPr>
        </p:nvSpPr>
        <p:spPr>
          <a:xfrm>
            <a:off x="512090" y="1773556"/>
            <a:ext cx="4497616" cy="3977688"/>
          </a:xfrm>
          <a:prstGeom prst="rect">
            <a:avLst/>
          </a:prstGeom>
        </p:spPr>
        <p:txBody>
          <a:bodyPr wrap="none" lIns="0" tIns="0" rIns="0" bIns="0"/>
          <a:lstStyle/>
          <a:p>
            <a:endParaRPr/>
          </a:p>
        </p:txBody>
      </p:sp>
      <p:sp>
        <p:nvSpPr>
          <p:cNvPr id="11" name="PlaceHolder 3"/>
          <p:cNvSpPr>
            <a:spLocks noGrp="1"/>
          </p:cNvSpPr>
          <p:nvPr>
            <p:ph type="body"/>
          </p:nvPr>
        </p:nvSpPr>
        <p:spPr>
          <a:xfrm>
            <a:off x="5234660" y="1773556"/>
            <a:ext cx="4497616" cy="3977688"/>
          </a:xfrm>
          <a:prstGeom prst="rect">
            <a:avLst/>
          </a:prstGeom>
        </p:spPr>
        <p:txBody>
          <a:bodyPr wrap="none" lIns="0" tIns="0" rIns="0" bIns="0"/>
          <a:lstStyle/>
          <a:p>
            <a:endParaRPr/>
          </a:p>
        </p:txBody>
      </p:sp>
    </p:spTree>
    <p:extLst>
      <p:ext uri="{BB962C8B-B14F-4D97-AF65-F5344CB8AC3E}">
        <p14:creationId xmlns:p14="http://schemas.microsoft.com/office/powerpoint/2010/main" val="399481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12090" y="302089"/>
            <a:ext cx="9217259" cy="1265743"/>
          </a:xfrm>
          <a:prstGeom prst="rect">
            <a:avLst/>
          </a:prstGeom>
        </p:spPr>
        <p:txBody>
          <a:bodyPr wrap="none" lIns="0" tIns="0" rIns="0" bIns="0" anchor="ctr"/>
          <a:lstStyle/>
          <a:p>
            <a:endParaRPr/>
          </a:p>
        </p:txBody>
      </p:sp>
    </p:spTree>
    <p:extLst>
      <p:ext uri="{BB962C8B-B14F-4D97-AF65-F5344CB8AC3E}">
        <p14:creationId xmlns:p14="http://schemas.microsoft.com/office/powerpoint/2010/main" val="30740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12090" y="302089"/>
            <a:ext cx="9217259" cy="5448794"/>
          </a:xfrm>
          <a:prstGeom prst="rect">
            <a:avLst/>
          </a:prstGeom>
        </p:spPr>
        <p:txBody>
          <a:bodyPr wrap="none" lIns="0" tIns="0" rIns="0" bIns="0" anchor="ctr"/>
          <a:lstStyle/>
          <a:p>
            <a:pPr algn="ctr"/>
            <a:endParaRPr/>
          </a:p>
        </p:txBody>
      </p:sp>
    </p:spTree>
    <p:extLst>
      <p:ext uri="{BB962C8B-B14F-4D97-AF65-F5344CB8AC3E}">
        <p14:creationId xmlns:p14="http://schemas.microsoft.com/office/powerpoint/2010/main" val="1807360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12090" y="302089"/>
            <a:ext cx="9217259" cy="1265743"/>
          </a:xfrm>
          <a:prstGeom prst="rect">
            <a:avLst/>
          </a:prstGeom>
        </p:spPr>
        <p:txBody>
          <a:bodyPr wrap="none" lIns="0" tIns="0" rIns="0" bIns="0" anchor="ctr"/>
          <a:lstStyle/>
          <a:p>
            <a:endParaRPr/>
          </a:p>
        </p:txBody>
      </p:sp>
      <p:sp>
        <p:nvSpPr>
          <p:cNvPr id="15" name="PlaceHolder 2"/>
          <p:cNvSpPr>
            <a:spLocks noGrp="1"/>
          </p:cNvSpPr>
          <p:nvPr>
            <p:ph type="body"/>
          </p:nvPr>
        </p:nvSpPr>
        <p:spPr>
          <a:xfrm>
            <a:off x="512090" y="1773556"/>
            <a:ext cx="4497616" cy="1897351"/>
          </a:xfrm>
          <a:prstGeom prst="rect">
            <a:avLst/>
          </a:prstGeom>
        </p:spPr>
        <p:txBody>
          <a:bodyPr wrap="none" lIns="0" tIns="0" rIns="0" bIns="0"/>
          <a:lstStyle/>
          <a:p>
            <a:endParaRPr/>
          </a:p>
        </p:txBody>
      </p:sp>
      <p:sp>
        <p:nvSpPr>
          <p:cNvPr id="16" name="PlaceHolder 3"/>
          <p:cNvSpPr>
            <a:spLocks noGrp="1"/>
          </p:cNvSpPr>
          <p:nvPr>
            <p:ph type="body"/>
          </p:nvPr>
        </p:nvSpPr>
        <p:spPr>
          <a:xfrm>
            <a:off x="512090" y="3851006"/>
            <a:ext cx="4497616" cy="1897351"/>
          </a:xfrm>
          <a:prstGeom prst="rect">
            <a:avLst/>
          </a:prstGeom>
        </p:spPr>
        <p:txBody>
          <a:bodyPr wrap="none" lIns="0" tIns="0" rIns="0" bIns="0"/>
          <a:lstStyle/>
          <a:p>
            <a:endParaRPr/>
          </a:p>
        </p:txBody>
      </p:sp>
      <p:sp>
        <p:nvSpPr>
          <p:cNvPr id="17" name="PlaceHolder 4"/>
          <p:cNvSpPr>
            <a:spLocks noGrp="1"/>
          </p:cNvSpPr>
          <p:nvPr>
            <p:ph type="body"/>
          </p:nvPr>
        </p:nvSpPr>
        <p:spPr>
          <a:xfrm>
            <a:off x="5234660" y="1773556"/>
            <a:ext cx="4497616" cy="3977688"/>
          </a:xfrm>
          <a:prstGeom prst="rect">
            <a:avLst/>
          </a:prstGeom>
        </p:spPr>
        <p:txBody>
          <a:bodyPr wrap="none" lIns="0" tIns="0" rIns="0" bIns="0"/>
          <a:lstStyle/>
          <a:p>
            <a:endParaRPr/>
          </a:p>
        </p:txBody>
      </p:sp>
    </p:spTree>
    <p:extLst>
      <p:ext uri="{BB962C8B-B14F-4D97-AF65-F5344CB8AC3E}">
        <p14:creationId xmlns:p14="http://schemas.microsoft.com/office/powerpoint/2010/main" val="4038577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12090" y="302089"/>
            <a:ext cx="9217259" cy="1265743"/>
          </a:xfrm>
          <a:prstGeom prst="rect">
            <a:avLst/>
          </a:prstGeom>
        </p:spPr>
        <p:txBody>
          <a:bodyPr wrap="none" lIns="0" tIns="0" rIns="0" bIns="0" anchor="ctr"/>
          <a:lstStyle/>
          <a:p>
            <a:endParaRPr/>
          </a:p>
        </p:txBody>
      </p:sp>
      <p:sp>
        <p:nvSpPr>
          <p:cNvPr id="19" name="PlaceHolder 2"/>
          <p:cNvSpPr>
            <a:spLocks noGrp="1"/>
          </p:cNvSpPr>
          <p:nvPr>
            <p:ph type="body"/>
          </p:nvPr>
        </p:nvSpPr>
        <p:spPr>
          <a:xfrm>
            <a:off x="512090" y="1773556"/>
            <a:ext cx="4497616" cy="3977688"/>
          </a:xfrm>
          <a:prstGeom prst="rect">
            <a:avLst/>
          </a:prstGeom>
        </p:spPr>
        <p:txBody>
          <a:bodyPr wrap="none" lIns="0" tIns="0" rIns="0" bIns="0"/>
          <a:lstStyle/>
          <a:p>
            <a:endParaRPr/>
          </a:p>
        </p:txBody>
      </p:sp>
      <p:sp>
        <p:nvSpPr>
          <p:cNvPr id="20" name="PlaceHolder 3"/>
          <p:cNvSpPr>
            <a:spLocks noGrp="1"/>
          </p:cNvSpPr>
          <p:nvPr>
            <p:ph type="body"/>
          </p:nvPr>
        </p:nvSpPr>
        <p:spPr>
          <a:xfrm>
            <a:off x="5234660" y="1773556"/>
            <a:ext cx="4497616" cy="1897351"/>
          </a:xfrm>
          <a:prstGeom prst="rect">
            <a:avLst/>
          </a:prstGeom>
        </p:spPr>
        <p:txBody>
          <a:bodyPr wrap="none" lIns="0" tIns="0" rIns="0" bIns="0"/>
          <a:lstStyle/>
          <a:p>
            <a:endParaRPr/>
          </a:p>
        </p:txBody>
      </p:sp>
      <p:sp>
        <p:nvSpPr>
          <p:cNvPr id="21" name="PlaceHolder 4"/>
          <p:cNvSpPr>
            <a:spLocks noGrp="1"/>
          </p:cNvSpPr>
          <p:nvPr>
            <p:ph type="body"/>
          </p:nvPr>
        </p:nvSpPr>
        <p:spPr>
          <a:xfrm>
            <a:off x="5234660" y="3851006"/>
            <a:ext cx="4497616" cy="1897351"/>
          </a:xfrm>
          <a:prstGeom prst="rect">
            <a:avLst/>
          </a:prstGeom>
        </p:spPr>
        <p:txBody>
          <a:bodyPr wrap="none" lIns="0" tIns="0" rIns="0" bIns="0"/>
          <a:lstStyle/>
          <a:p>
            <a:endParaRPr/>
          </a:p>
        </p:txBody>
      </p:sp>
    </p:spTree>
    <p:extLst>
      <p:ext uri="{BB962C8B-B14F-4D97-AF65-F5344CB8AC3E}">
        <p14:creationId xmlns:p14="http://schemas.microsoft.com/office/powerpoint/2010/main" val="2086720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12090" y="302089"/>
            <a:ext cx="9217259" cy="1265743"/>
          </a:xfrm>
          <a:prstGeom prst="rect">
            <a:avLst/>
          </a:prstGeom>
        </p:spPr>
        <p:txBody>
          <a:bodyPr wrap="none" lIns="0" tIns="0" rIns="0" bIns="0" anchor="ctr"/>
          <a:lstStyle/>
          <a:p>
            <a:endParaRPr/>
          </a:p>
        </p:txBody>
      </p:sp>
      <p:sp>
        <p:nvSpPr>
          <p:cNvPr id="23" name="PlaceHolder 2"/>
          <p:cNvSpPr>
            <a:spLocks noGrp="1"/>
          </p:cNvSpPr>
          <p:nvPr>
            <p:ph type="body"/>
          </p:nvPr>
        </p:nvSpPr>
        <p:spPr>
          <a:xfrm>
            <a:off x="512090" y="1773556"/>
            <a:ext cx="4497616" cy="1897351"/>
          </a:xfrm>
          <a:prstGeom prst="rect">
            <a:avLst/>
          </a:prstGeom>
        </p:spPr>
        <p:txBody>
          <a:bodyPr wrap="none" lIns="0" tIns="0" rIns="0" bIns="0"/>
          <a:lstStyle/>
          <a:p>
            <a:endParaRPr/>
          </a:p>
        </p:txBody>
      </p:sp>
      <p:sp>
        <p:nvSpPr>
          <p:cNvPr id="24" name="PlaceHolder 3"/>
          <p:cNvSpPr>
            <a:spLocks noGrp="1"/>
          </p:cNvSpPr>
          <p:nvPr>
            <p:ph type="body"/>
          </p:nvPr>
        </p:nvSpPr>
        <p:spPr>
          <a:xfrm>
            <a:off x="5234660" y="1773556"/>
            <a:ext cx="4497616" cy="1897351"/>
          </a:xfrm>
          <a:prstGeom prst="rect">
            <a:avLst/>
          </a:prstGeom>
        </p:spPr>
        <p:txBody>
          <a:bodyPr wrap="none" lIns="0" tIns="0" rIns="0" bIns="0"/>
          <a:lstStyle/>
          <a:p>
            <a:endParaRPr/>
          </a:p>
        </p:txBody>
      </p:sp>
      <p:sp>
        <p:nvSpPr>
          <p:cNvPr id="25" name="PlaceHolder 4"/>
          <p:cNvSpPr>
            <a:spLocks noGrp="1"/>
          </p:cNvSpPr>
          <p:nvPr>
            <p:ph type="body"/>
          </p:nvPr>
        </p:nvSpPr>
        <p:spPr>
          <a:xfrm>
            <a:off x="512090" y="3851006"/>
            <a:ext cx="9216528" cy="1897351"/>
          </a:xfrm>
          <a:prstGeom prst="rect">
            <a:avLst/>
          </a:prstGeom>
        </p:spPr>
        <p:txBody>
          <a:bodyPr wrap="none" lIns="0" tIns="0" rIns="0" bIns="0"/>
          <a:lstStyle/>
          <a:p>
            <a:endParaRPr/>
          </a:p>
        </p:txBody>
      </p:sp>
    </p:spTree>
    <p:extLst>
      <p:ext uri="{BB962C8B-B14F-4D97-AF65-F5344CB8AC3E}">
        <p14:creationId xmlns:p14="http://schemas.microsoft.com/office/powerpoint/2010/main" val="4087199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PlaceHolder 1"/>
          <p:cNvSpPr>
            <a:spLocks noGrp="1"/>
          </p:cNvSpPr>
          <p:nvPr>
            <p:ph type="title"/>
          </p:nvPr>
        </p:nvSpPr>
        <p:spPr>
          <a:xfrm>
            <a:off x="512090" y="302089"/>
            <a:ext cx="9217259" cy="1265382"/>
          </a:xfrm>
          <a:prstGeom prst="rect">
            <a:avLst/>
          </a:prstGeom>
        </p:spPr>
        <p:txBody>
          <a:bodyPr wrap="none" lIns="0" tIns="0" rIns="0" bIns="0" anchor="ctr"/>
          <a:lstStyle/>
          <a:p>
            <a:r>
              <a:rPr lang="et-EE"/>
              <a:t>Klõpsa tiitli tekstivormingu redigeerimiseks</a:t>
            </a:r>
            <a:endParaRPr/>
          </a:p>
        </p:txBody>
      </p:sp>
      <p:sp>
        <p:nvSpPr>
          <p:cNvPr id="6" name="PlaceHolder 2"/>
          <p:cNvSpPr>
            <a:spLocks noGrp="1"/>
          </p:cNvSpPr>
          <p:nvPr>
            <p:ph type="body"/>
          </p:nvPr>
        </p:nvSpPr>
        <p:spPr>
          <a:xfrm>
            <a:off x="512090" y="1773556"/>
            <a:ext cx="9217259" cy="3977327"/>
          </a:xfrm>
          <a:prstGeom prst="rect">
            <a:avLst/>
          </a:prstGeom>
        </p:spPr>
        <p:txBody>
          <a:bodyPr wrap="none" lIns="0" tIns="0" rIns="0" bIns="0"/>
          <a:lstStyle/>
          <a:p>
            <a:pPr>
              <a:buSzPct val="25000"/>
              <a:buFont typeface="StarSymbol"/>
              <a:buChar char=""/>
            </a:pPr>
            <a:r>
              <a:rPr lang="et-EE"/>
              <a:t>Klõpsa liigenduse tekstivormingu redigeerimiseks</a:t>
            </a:r>
            <a:endParaRPr/>
          </a:p>
          <a:p>
            <a:pPr lvl="1">
              <a:buSzPct val="25000"/>
              <a:buFont typeface="StarSymbol"/>
              <a:buChar char=""/>
            </a:pPr>
            <a:r>
              <a:rPr lang="et-EE"/>
              <a:t>Teine liigendustase</a:t>
            </a:r>
            <a:endParaRPr/>
          </a:p>
          <a:p>
            <a:pPr lvl="2">
              <a:buSzPct val="25000"/>
              <a:buFont typeface="StarSymbol"/>
              <a:buChar char=""/>
            </a:pPr>
            <a:r>
              <a:rPr lang="et-EE"/>
              <a:t>Kolmas liigendustase</a:t>
            </a:r>
            <a:endParaRPr/>
          </a:p>
          <a:p>
            <a:pPr lvl="3">
              <a:buSzPct val="25000"/>
              <a:buFont typeface="StarSymbol"/>
              <a:buChar char=""/>
            </a:pPr>
            <a:r>
              <a:rPr lang="et-EE"/>
              <a:t>Neljas liigendustase</a:t>
            </a:r>
            <a:endParaRPr/>
          </a:p>
          <a:p>
            <a:pPr lvl="4">
              <a:buSzPct val="25000"/>
              <a:buFont typeface="StarSymbol"/>
              <a:buChar char=""/>
            </a:pPr>
            <a:r>
              <a:rPr lang="et-EE"/>
              <a:t>Viies liigendustase</a:t>
            </a:r>
            <a:endParaRPr/>
          </a:p>
          <a:p>
            <a:pPr lvl="5">
              <a:buSzPct val="25000"/>
              <a:buFont typeface="StarSymbol"/>
              <a:buChar char=""/>
            </a:pPr>
            <a:r>
              <a:rPr lang="et-EE"/>
              <a:t>Kuues liigendustase</a:t>
            </a:r>
            <a:endParaRPr/>
          </a:p>
          <a:p>
            <a:pPr lvl="6">
              <a:buSzPct val="25000"/>
              <a:buFont typeface="StarSymbol"/>
              <a:buChar char=""/>
            </a:pPr>
            <a:r>
              <a:rPr lang="et-EE"/>
              <a:t>Seitsmes liigendustase</a:t>
            </a:r>
            <a:endParaRPr/>
          </a:p>
        </p:txBody>
      </p:sp>
      <p:sp>
        <p:nvSpPr>
          <p:cNvPr id="2" name="PlaceHolder 3"/>
          <p:cNvSpPr>
            <a:spLocks noGrp="1"/>
          </p:cNvSpPr>
          <p:nvPr>
            <p:ph type="dt"/>
          </p:nvPr>
        </p:nvSpPr>
        <p:spPr>
          <a:xfrm>
            <a:off x="512090" y="6904741"/>
            <a:ext cx="2385975" cy="522611"/>
          </a:xfrm>
          <a:prstGeom prst="rect">
            <a:avLst/>
          </a:prstGeom>
        </p:spPr>
        <p:txBody>
          <a:bodyPr wrap="none" lIns="0" tIns="0" rIns="0" bIns="0"/>
          <a:lstStyle/>
          <a:p>
            <a:pPr defTabSz="923727"/>
            <a:r>
              <a:rPr lang="et-EE" sz="1400">
                <a:solidFill>
                  <a:prstClr val="black"/>
                </a:solidFill>
              </a:rPr>
              <a:t>&lt;kuupäev/kellaaeg›</a:t>
            </a:r>
            <a:endParaRPr>
              <a:solidFill>
                <a:prstClr val="black"/>
              </a:solidFill>
            </a:endParaRPr>
          </a:p>
        </p:txBody>
      </p:sp>
      <p:sp>
        <p:nvSpPr>
          <p:cNvPr id="3" name="PlaceHolder 4"/>
          <p:cNvSpPr>
            <a:spLocks noGrp="1"/>
          </p:cNvSpPr>
          <p:nvPr>
            <p:ph type="ftr"/>
          </p:nvPr>
        </p:nvSpPr>
        <p:spPr>
          <a:xfrm>
            <a:off x="3502697" y="6904741"/>
            <a:ext cx="3246287" cy="522611"/>
          </a:xfrm>
          <a:prstGeom prst="rect">
            <a:avLst/>
          </a:prstGeom>
        </p:spPr>
        <p:txBody>
          <a:bodyPr wrap="none" lIns="0" tIns="0" rIns="0" bIns="0"/>
          <a:lstStyle/>
          <a:p>
            <a:pPr algn="ctr" defTabSz="923727"/>
            <a:r>
              <a:rPr lang="et-EE" sz="1400">
                <a:solidFill>
                  <a:prstClr val="black"/>
                </a:solidFill>
              </a:rPr>
              <a:t>&lt;jalus&gt;</a:t>
            </a:r>
            <a:endParaRPr>
              <a:solidFill>
                <a:prstClr val="black"/>
              </a:solidFill>
            </a:endParaRPr>
          </a:p>
        </p:txBody>
      </p:sp>
      <p:sp>
        <p:nvSpPr>
          <p:cNvPr id="4" name="PlaceHolder 5"/>
          <p:cNvSpPr>
            <a:spLocks noGrp="1"/>
          </p:cNvSpPr>
          <p:nvPr>
            <p:ph type="sldNum"/>
          </p:nvPr>
        </p:nvSpPr>
        <p:spPr>
          <a:xfrm>
            <a:off x="7343375" y="6904741"/>
            <a:ext cx="2385975" cy="522611"/>
          </a:xfrm>
          <a:prstGeom prst="rect">
            <a:avLst/>
          </a:prstGeom>
        </p:spPr>
        <p:txBody>
          <a:bodyPr wrap="none" lIns="0" tIns="0" rIns="0" bIns="0"/>
          <a:lstStyle/>
          <a:p>
            <a:pPr algn="r" defTabSz="923727"/>
            <a:fld id="{3F8FB8BE-0AA3-47F4-91F6-64CADD18A4B4}" type="slidenum">
              <a:rPr lang="et-EE" sz="1400">
                <a:solidFill>
                  <a:prstClr val="black"/>
                </a:solidFill>
              </a:rPr>
              <a:pPr algn="r" defTabSz="923727"/>
              <a:t>‹#›</a:t>
            </a:fld>
            <a:endParaRPr>
              <a:solidFill>
                <a:prstClr val="black"/>
              </a:solidFill>
            </a:endParaRPr>
          </a:p>
        </p:txBody>
      </p:sp>
    </p:spTree>
    <p:extLst>
      <p:ext uri="{BB962C8B-B14F-4D97-AF65-F5344CB8AC3E}">
        <p14:creationId xmlns:p14="http://schemas.microsoft.com/office/powerpoint/2010/main" val="56190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https://www.riigikogu.ee/tegevus/eelnoud/eelnou/c49dabcd-bf38-410a-8eed-01cfc8e4f15d/infouhiskonna-teenuse-seaduse-autorioiguse-seaduse-ja-maksukorralduse-seaduse-muutmise-seadus" TargetMode="Externa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hyperlink" Target="http://eur-lex.europa.eu/summary/glossary/comitology.html" TargetMode="Externa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eur-lex.europa.eu/legal-content/ET/TXT/HTML/?uri=OJ:L_202400900"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84D1"/>
        </a:solidFill>
        <a:effectLst/>
      </p:bgPr>
    </p:bg>
    <p:spTree>
      <p:nvGrpSpPr>
        <p:cNvPr id="1" name=""/>
        <p:cNvGrpSpPr/>
        <p:nvPr/>
      </p:nvGrpSpPr>
      <p:grpSpPr>
        <a:xfrm>
          <a:off x="0" y="0"/>
          <a:ext cx="0" cy="0"/>
          <a:chOff x="0" y="0"/>
          <a:chExt cx="0" cy="0"/>
        </a:xfrm>
      </p:grpSpPr>
      <p:graphicFrame>
        <p:nvGraphicFramePr>
          <p:cNvPr id="42" name="Table 1"/>
          <p:cNvGraphicFramePr/>
          <p:nvPr>
            <p:extLst>
              <p:ext uri="{D42A27DB-BD31-4B8C-83A1-F6EECF244321}">
                <p14:modId xmlns:p14="http://schemas.microsoft.com/office/powerpoint/2010/main" val="1855899777"/>
              </p:ext>
            </p:extLst>
          </p:nvPr>
        </p:nvGraphicFramePr>
        <p:xfrm>
          <a:off x="0" y="0"/>
          <a:ext cx="9144835" cy="1804956"/>
        </p:xfrm>
        <a:graphic>
          <a:graphicData uri="http://schemas.openxmlformats.org/drawingml/2006/table">
            <a:tbl>
              <a:tblPr>
                <a:tableStyleId>{2D5ABB26-0587-4C30-8999-92F81FD0307C}</a:tableStyleId>
              </a:tblPr>
              <a:tblGrid>
                <a:gridCol w="9144835">
                  <a:extLst>
                    <a:ext uri="{9D8B030D-6E8A-4147-A177-3AD203B41FA5}">
                      <a16:colId xmlns:a16="http://schemas.microsoft.com/office/drawing/2014/main" val="20000"/>
                    </a:ext>
                  </a:extLst>
                </a:gridCol>
              </a:tblGrid>
              <a:tr h="1804956">
                <a:tc>
                  <a:txBody>
                    <a:bodyPr/>
                    <a:lstStyle/>
                    <a:p>
                      <a:endParaRPr lang="et-EE" sz="1800" dirty="0"/>
                    </a:p>
                  </a:txBody>
                  <a:tcPr marL="92908" marR="92908" marT="45837" marB="45837">
                    <a:solidFill>
                      <a:schemeClr val="bg1"/>
                    </a:solidFill>
                  </a:tcPr>
                </a:tc>
                <a:extLst>
                  <a:ext uri="{0D108BD9-81ED-4DB2-BD59-A6C34878D82A}">
                    <a16:rowId xmlns:a16="http://schemas.microsoft.com/office/drawing/2014/main" val="10000"/>
                  </a:ext>
                </a:extLst>
              </a:tr>
            </a:tbl>
          </a:graphicData>
        </a:graphic>
      </p:graphicFrame>
      <p:sp>
        <p:nvSpPr>
          <p:cNvPr id="43" name="TextShape 2"/>
          <p:cNvSpPr txBox="1"/>
          <p:nvPr/>
        </p:nvSpPr>
        <p:spPr>
          <a:xfrm>
            <a:off x="1279627" y="2454249"/>
            <a:ext cx="7462488" cy="1804595"/>
          </a:xfrm>
          <a:prstGeom prst="rect">
            <a:avLst/>
          </a:prstGeom>
        </p:spPr>
        <p:txBody>
          <a:bodyPr wrap="square" lIns="0" tIns="0" rIns="0" bIns="0"/>
          <a:lstStyle/>
          <a:p>
            <a:pPr defTabSz="923631"/>
            <a:endParaRPr sz="5800" dirty="0">
              <a:solidFill>
                <a:prstClr val="black"/>
              </a:solidFill>
              <a:latin typeface="RobotoCondensed-Regular"/>
            </a:endParaRPr>
          </a:p>
        </p:txBody>
      </p:sp>
      <p:sp>
        <p:nvSpPr>
          <p:cNvPr id="44" name="TextShape 3"/>
          <p:cNvSpPr txBox="1"/>
          <p:nvPr/>
        </p:nvSpPr>
        <p:spPr>
          <a:xfrm>
            <a:off x="1279627" y="4536751"/>
            <a:ext cx="7462488" cy="1721584"/>
          </a:xfrm>
          <a:prstGeom prst="rect">
            <a:avLst/>
          </a:prstGeom>
        </p:spPr>
        <p:txBody>
          <a:bodyPr wrap="square" lIns="0" tIns="0" rIns="0" bIns="0"/>
          <a:lstStyle/>
          <a:p>
            <a:pPr defTabSz="923631"/>
            <a:r>
              <a:rPr lang="et-EE" sz="2600" b="1" dirty="0">
                <a:solidFill>
                  <a:srgbClr val="FFFFFF"/>
                </a:solidFill>
                <a:latin typeface="Roboto Condensed"/>
              </a:rPr>
              <a:t>Mariko Jõeorg-Jurtšenko</a:t>
            </a:r>
            <a:endParaRPr sz="2600" dirty="0">
              <a:solidFill>
                <a:prstClr val="black"/>
              </a:solidFill>
              <a:latin typeface="Roboto Condensed"/>
            </a:endParaRPr>
          </a:p>
          <a:p>
            <a:pPr defTabSz="923631"/>
            <a:r>
              <a:rPr lang="et-EE" sz="2000" dirty="0">
                <a:solidFill>
                  <a:srgbClr val="FFFFFF"/>
                </a:solidFill>
                <a:latin typeface="Roboto Condensed"/>
              </a:rPr>
              <a:t>Justiitsministeerium/nõunik</a:t>
            </a:r>
            <a:endParaRPr sz="2000" dirty="0">
              <a:solidFill>
                <a:prstClr val="black"/>
              </a:solidFill>
              <a:latin typeface="Roboto Condensed"/>
            </a:endParaRPr>
          </a:p>
          <a:p>
            <a:pPr defTabSz="923631"/>
            <a:endParaRPr sz="2000" dirty="0">
              <a:solidFill>
                <a:prstClr val="black"/>
              </a:solidFill>
              <a:latin typeface="Roboto Condensed"/>
            </a:endParaRPr>
          </a:p>
          <a:p>
            <a:pPr defTabSz="923631"/>
            <a:r>
              <a:rPr lang="et-EE" sz="2000" dirty="0">
                <a:solidFill>
                  <a:srgbClr val="FFFFFF"/>
                </a:solidFill>
                <a:latin typeface="Roboto Condensed"/>
              </a:rPr>
              <a:t>16.aprill 2024</a:t>
            </a:r>
            <a:endParaRPr sz="2000" dirty="0">
              <a:solidFill>
                <a:prstClr val="black"/>
              </a:solidFill>
              <a:latin typeface="Roboto Condensed"/>
            </a:endParaRPr>
          </a:p>
        </p:txBody>
      </p:sp>
      <p:graphicFrame>
        <p:nvGraphicFramePr>
          <p:cNvPr id="3" name="Tabel 2"/>
          <p:cNvGraphicFramePr>
            <a:graphicFrameLocks noGrp="1"/>
          </p:cNvGraphicFramePr>
          <p:nvPr>
            <p:extLst>
              <p:ext uri="{D42A27DB-BD31-4B8C-83A1-F6EECF244321}">
                <p14:modId xmlns:p14="http://schemas.microsoft.com/office/powerpoint/2010/main" val="3591443919"/>
              </p:ext>
            </p:extLst>
          </p:nvPr>
        </p:nvGraphicFramePr>
        <p:xfrm>
          <a:off x="5996778" y="2764093"/>
          <a:ext cx="331157" cy="366694"/>
        </p:xfrm>
        <a:graphic>
          <a:graphicData uri="http://schemas.openxmlformats.org/drawingml/2006/table">
            <a:tbl>
              <a:tblPr/>
              <a:tblGrid>
                <a:gridCol w="331157">
                  <a:extLst>
                    <a:ext uri="{9D8B030D-6E8A-4147-A177-3AD203B41FA5}">
                      <a16:colId xmlns:a16="http://schemas.microsoft.com/office/drawing/2014/main" val="20000"/>
                    </a:ext>
                  </a:extLst>
                </a:gridCol>
              </a:tblGrid>
              <a:tr h="366694">
                <a:tc>
                  <a:txBody>
                    <a:bodyPr/>
                    <a:lstStyle/>
                    <a:p>
                      <a:endParaRPr lang="et-EE" sz="1800" dirty="0"/>
                    </a:p>
                  </a:txBody>
                  <a:tcPr marL="92908" marR="92908" marT="45837" marB="45837">
                    <a:lnL>
                      <a:noFill/>
                    </a:lnL>
                    <a:lnR>
                      <a:noFill/>
                    </a:lnR>
                    <a:lnT>
                      <a:noFill/>
                    </a:lnT>
                    <a:lnB>
                      <a:noFill/>
                    </a:lnB>
                  </a:tcPr>
                </a:tc>
                <a:extLst>
                  <a:ext uri="{0D108BD9-81ED-4DB2-BD59-A6C34878D82A}">
                    <a16:rowId xmlns:a16="http://schemas.microsoft.com/office/drawing/2014/main" val="10000"/>
                  </a:ext>
                </a:extLst>
              </a:tr>
            </a:tbl>
          </a:graphicData>
        </a:graphic>
      </p:graphicFrame>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7200" y="216000"/>
            <a:ext cx="3463091" cy="13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a:extLst>
              <a:ext uri="{FF2B5EF4-FFF2-40B4-BE49-F238E27FC236}">
                <a16:creationId xmlns:a16="http://schemas.microsoft.com/office/drawing/2014/main" id="{ABDC502F-C107-D935-0F37-77A7AD117FA2}"/>
              </a:ext>
            </a:extLst>
          </p:cNvPr>
          <p:cNvSpPr txBox="1"/>
          <p:nvPr/>
        </p:nvSpPr>
        <p:spPr>
          <a:xfrm>
            <a:off x="1115616" y="3101360"/>
            <a:ext cx="5750089" cy="1191736"/>
          </a:xfrm>
          <a:prstGeom prst="rect">
            <a:avLst/>
          </a:prstGeom>
          <a:noFill/>
        </p:spPr>
        <p:txBody>
          <a:bodyPr wrap="square">
            <a:spAutoFit/>
          </a:bodyPr>
          <a:lstStyle/>
          <a:p>
            <a:pPr>
              <a:lnSpc>
                <a:spcPct val="115000"/>
              </a:lnSpc>
              <a:spcBef>
                <a:spcPts val="1200"/>
              </a:spcBef>
              <a:spcAft>
                <a:spcPts val="600"/>
              </a:spcAft>
            </a:pPr>
            <a:r>
              <a:rPr lang="et-EE" sz="3200" b="1" dirty="0" err="1">
                <a:solidFill>
                  <a:srgbClr val="000000"/>
                </a:solidFill>
                <a:latin typeface="inherit"/>
                <a:ea typeface="Times New Roman" panose="02020603050405020304" pitchFamily="18" charset="0"/>
                <a:cs typeface="Times New Roman" panose="02020603050405020304" pitchFamily="18" charset="0"/>
              </a:rPr>
              <a:t>P</a:t>
            </a:r>
            <a:r>
              <a:rPr lang="et-EE" sz="3200" b="1" dirty="0" err="1">
                <a:solidFill>
                  <a:srgbClr val="000000"/>
                </a:solidFill>
                <a:effectLst/>
                <a:latin typeface="inherit"/>
                <a:ea typeface="Times New Roman" panose="02020603050405020304" pitchFamily="18" charset="0"/>
                <a:cs typeface="Times New Roman" panose="02020603050405020304" pitchFamily="18" charset="0"/>
              </a:rPr>
              <a:t>oliitreklaami</a:t>
            </a:r>
            <a:r>
              <a:rPr lang="et-EE" sz="3200" b="1" dirty="0">
                <a:solidFill>
                  <a:srgbClr val="000000"/>
                </a:solidFill>
                <a:effectLst/>
                <a:latin typeface="inherit"/>
                <a:ea typeface="Times New Roman" panose="02020603050405020304" pitchFamily="18" charset="0"/>
                <a:cs typeface="Times New Roman" panose="02020603050405020304" pitchFamily="18" charset="0"/>
              </a:rPr>
              <a:t> läbipaistvuse ja suunamise </a:t>
            </a:r>
            <a:r>
              <a:rPr lang="et-EE" sz="3200" b="1" dirty="0">
                <a:solidFill>
                  <a:srgbClr val="000000"/>
                </a:solidFill>
                <a:latin typeface="inherit"/>
                <a:ea typeface="Times New Roman" panose="02020603050405020304" pitchFamily="18" charset="0"/>
                <a:cs typeface="Times New Roman" panose="02020603050405020304" pitchFamily="18" charset="0"/>
              </a:rPr>
              <a:t>määrus - infopäev</a:t>
            </a:r>
          </a:p>
        </p:txBody>
      </p:sp>
    </p:spTree>
    <p:extLst>
      <p:ext uri="{BB962C8B-B14F-4D97-AF65-F5344CB8AC3E}">
        <p14:creationId xmlns:p14="http://schemas.microsoft.com/office/powerpoint/2010/main" val="2477960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512090" y="1412776"/>
            <a:ext cx="8120289" cy="5278662"/>
          </a:xfrm>
          <a:prstGeom prst="rect">
            <a:avLst/>
          </a:prstGeom>
        </p:spPr>
        <p:txBody>
          <a:bodyPr wrap="square" lIns="0" tIns="0" rIns="0" bIns="0"/>
          <a:lstStyle/>
          <a:p>
            <a:pPr algn="just"/>
            <a:r>
              <a:rPr lang="et-EE" sz="2000" dirty="0">
                <a:solidFill>
                  <a:prstClr val="black"/>
                </a:solidFill>
              </a:rPr>
              <a:t>Art 3 – mõisted.</a:t>
            </a:r>
          </a:p>
          <a:p>
            <a:pPr algn="just"/>
            <a:endParaRPr lang="et-EE" sz="2000" dirty="0">
              <a:solidFill>
                <a:prstClr val="black"/>
              </a:solidFill>
            </a:endParaRPr>
          </a:p>
          <a:p>
            <a:pPr algn="just"/>
            <a:r>
              <a:rPr lang="et-EE" sz="2000" dirty="0">
                <a:solidFill>
                  <a:prstClr val="black"/>
                </a:solidFill>
              </a:rPr>
              <a:t>Fundamentaalse tähendusega on </a:t>
            </a:r>
            <a:r>
              <a:rPr lang="et-EE" sz="2000" dirty="0" err="1">
                <a:solidFill>
                  <a:prstClr val="black"/>
                </a:solidFill>
              </a:rPr>
              <a:t>poliitreklaami</a:t>
            </a:r>
            <a:r>
              <a:rPr lang="et-EE" sz="2000" dirty="0">
                <a:solidFill>
                  <a:prstClr val="black"/>
                </a:solidFill>
              </a:rPr>
              <a:t> tegemise definitsioon (punkt 2).</a:t>
            </a:r>
          </a:p>
          <a:p>
            <a:pPr algn="just"/>
            <a:r>
              <a:rPr lang="et-EE" sz="2000" dirty="0">
                <a:solidFill>
                  <a:prstClr val="black"/>
                </a:solidFill>
              </a:rPr>
              <a:t>- </a:t>
            </a:r>
            <a:r>
              <a:rPr lang="et-EE" sz="2000" dirty="0" err="1">
                <a:solidFill>
                  <a:prstClr val="black"/>
                </a:solidFill>
              </a:rPr>
              <a:t>poliitreklaami</a:t>
            </a:r>
            <a:r>
              <a:rPr lang="et-EE" sz="2000" dirty="0">
                <a:solidFill>
                  <a:prstClr val="black"/>
                </a:solidFill>
              </a:rPr>
              <a:t> tegemine on </a:t>
            </a:r>
            <a:r>
              <a:rPr lang="et-EE" sz="2000" b="0" i="0" dirty="0">
                <a:solidFill>
                  <a:srgbClr val="000000"/>
                </a:solidFill>
                <a:effectLst/>
                <a:latin typeface="Times New Roman" panose="02020603050405020304" pitchFamily="18" charset="0"/>
              </a:rPr>
              <a:t>sõnumi ettevalmistamine ning selle edendamine, avaldamine, edastamine või levitamine mis tahes viisil, tavaliselt tasu eest või asutusesisese tegevusena või </a:t>
            </a:r>
            <a:r>
              <a:rPr lang="et-EE" sz="2000" b="0" i="0" dirty="0" err="1">
                <a:solidFill>
                  <a:srgbClr val="000000"/>
                </a:solidFill>
                <a:effectLst/>
                <a:latin typeface="Times New Roman" panose="02020603050405020304" pitchFamily="18" charset="0"/>
              </a:rPr>
              <a:t>poliitreklaami</a:t>
            </a:r>
            <a:r>
              <a:rPr lang="et-EE" sz="2000" b="0" i="0" dirty="0">
                <a:solidFill>
                  <a:srgbClr val="000000"/>
                </a:solidFill>
                <a:effectLst/>
                <a:latin typeface="Times New Roman" panose="02020603050405020304" pitchFamily="18" charset="0"/>
              </a:rPr>
              <a:t> kampaania raames: </a:t>
            </a:r>
          </a:p>
          <a:p>
            <a:pPr algn="just"/>
            <a:endParaRPr lang="et-EE" sz="2000" b="0" i="0" dirty="0">
              <a:solidFill>
                <a:srgbClr val="000000"/>
              </a:solidFill>
              <a:effectLst/>
              <a:latin typeface="Times New Roman" panose="02020603050405020304" pitchFamily="18" charset="0"/>
            </a:endParaRPr>
          </a:p>
          <a:p>
            <a:pPr algn="just"/>
            <a:r>
              <a:rPr lang="et-EE" sz="2000" b="0" i="0" dirty="0">
                <a:solidFill>
                  <a:srgbClr val="000000"/>
                </a:solidFill>
                <a:effectLst/>
                <a:latin typeface="Times New Roman" panose="02020603050405020304" pitchFamily="18" charset="0"/>
              </a:rPr>
              <a:t>KUI </a:t>
            </a:r>
            <a:r>
              <a:rPr lang="et-EE" sz="2000" b="0" i="0" dirty="0" err="1">
                <a:solidFill>
                  <a:srgbClr val="000000"/>
                </a:solidFill>
                <a:effectLst/>
                <a:latin typeface="Times New Roman" panose="02020603050405020304" pitchFamily="18" charset="0"/>
              </a:rPr>
              <a:t>kui</a:t>
            </a:r>
            <a:r>
              <a:rPr lang="et-EE" sz="2000" b="0" i="0" dirty="0">
                <a:solidFill>
                  <a:srgbClr val="000000"/>
                </a:solidFill>
                <a:effectLst/>
                <a:latin typeface="Times New Roman" panose="02020603050405020304" pitchFamily="18" charset="0"/>
              </a:rPr>
              <a:t> seda tehakse poliitikas osaleja poolt, jaoks või nimel, </a:t>
            </a:r>
            <a:r>
              <a:rPr lang="et-EE" sz="2000" b="1" i="0" dirty="0">
                <a:solidFill>
                  <a:srgbClr val="000000"/>
                </a:solidFill>
                <a:effectLst/>
                <a:latin typeface="Times New Roman" panose="02020603050405020304" pitchFamily="18" charset="0"/>
              </a:rPr>
              <a:t>välja arvatud juhul, kui sõnum on puhtalt eraviisilist või ärilist laadi</a:t>
            </a:r>
            <a:r>
              <a:rPr lang="et-EE" sz="2000" b="0" i="0" dirty="0">
                <a:solidFill>
                  <a:srgbClr val="000000"/>
                </a:solidFill>
                <a:effectLst/>
                <a:latin typeface="Times New Roman" panose="02020603050405020304" pitchFamily="18" charset="0"/>
              </a:rPr>
              <a:t>; või</a:t>
            </a:r>
          </a:p>
          <a:p>
            <a:pPr algn="just"/>
            <a:endParaRPr lang="et-EE" sz="2000" b="0" i="0" dirty="0">
              <a:solidFill>
                <a:srgbClr val="000000"/>
              </a:solidFill>
              <a:effectLst/>
              <a:latin typeface="Times New Roman" panose="02020603050405020304" pitchFamily="18" charset="0"/>
            </a:endParaRPr>
          </a:p>
          <a:p>
            <a:pPr algn="just"/>
            <a:r>
              <a:rPr lang="et-EE" sz="2000" dirty="0">
                <a:solidFill>
                  <a:srgbClr val="000000"/>
                </a:solidFill>
                <a:latin typeface="Times New Roman" panose="02020603050405020304" pitchFamily="18" charset="0"/>
              </a:rPr>
              <a:t>KUI </a:t>
            </a:r>
            <a:r>
              <a:rPr lang="et-EE" sz="2000" b="1" i="0" dirty="0">
                <a:solidFill>
                  <a:srgbClr val="000000"/>
                </a:solidFill>
                <a:effectLst/>
                <a:latin typeface="Times New Roman" panose="02020603050405020304" pitchFamily="18" charset="0"/>
              </a:rPr>
              <a:t>see sõnum võib mõjutada valimiste või rahvahääletuse tulemust, hääletamiskäitumist või seadusandlikku või regulatiivset protsessi</a:t>
            </a:r>
            <a:r>
              <a:rPr lang="et-EE" sz="2000" b="0" i="0" dirty="0">
                <a:solidFill>
                  <a:srgbClr val="000000"/>
                </a:solidFill>
                <a:effectLst/>
                <a:latin typeface="Times New Roman" panose="02020603050405020304" pitchFamily="18" charset="0"/>
              </a:rPr>
              <a:t> liidu, riiklikul, piirkondlikul või kohalikul tasandil ja </a:t>
            </a:r>
            <a:r>
              <a:rPr lang="et-EE" sz="2000" b="1" i="0" dirty="0">
                <a:solidFill>
                  <a:srgbClr val="000000"/>
                </a:solidFill>
                <a:effectLst/>
                <a:latin typeface="Times New Roman" panose="02020603050405020304" pitchFamily="18" charset="0"/>
              </a:rPr>
              <a:t>on selleks mõeldud</a:t>
            </a:r>
            <a:r>
              <a:rPr lang="et-EE" sz="2000" b="0" i="0" dirty="0">
                <a:solidFill>
                  <a:srgbClr val="000000"/>
                </a:solidFill>
                <a:effectLst/>
                <a:latin typeface="Times New Roman" panose="02020603050405020304" pitchFamily="18" charset="0"/>
              </a:rPr>
              <a:t>. ( asjakohane veel art 8 ja KOM suunised selle säte sisustamiseks)</a:t>
            </a:r>
            <a:endParaRPr lang="et-EE" sz="2000" dirty="0">
              <a:solidFill>
                <a:srgbClr val="000000"/>
              </a:solidFill>
              <a:latin typeface="Times New Roman" panose="02020603050405020304" pitchFamily="18" charset="0"/>
            </a:endParaRPr>
          </a:p>
          <a:p>
            <a:pPr algn="just"/>
            <a:endParaRPr lang="et-EE" sz="2000" b="0" i="0" dirty="0">
              <a:solidFill>
                <a:srgbClr val="000000"/>
              </a:solidFill>
              <a:effectLst/>
              <a:latin typeface="Times New Roman" panose="02020603050405020304" pitchFamily="18" charset="0"/>
            </a:endParaRPr>
          </a:p>
          <a:p>
            <a:pPr algn="just"/>
            <a:endParaRPr lang="et-EE" sz="2000" dirty="0">
              <a:solidFill>
                <a:prstClr val="black"/>
              </a:solidFill>
            </a:endParaRPr>
          </a:p>
          <a:p>
            <a:pPr algn="just"/>
            <a:endParaRPr lang="et-EE" sz="2000" dirty="0">
              <a:solidFill>
                <a:prstClr val="black"/>
              </a:solidFill>
            </a:endParaRPr>
          </a:p>
          <a:p>
            <a:pPr algn="just"/>
            <a:r>
              <a:rPr lang="et-EE" sz="2000" dirty="0">
                <a:solidFill>
                  <a:prstClr val="black"/>
                </a:solidFill>
              </a:rPr>
              <a:t> </a:t>
            </a: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 peatükk- üldsätted</a:t>
            </a:r>
            <a:endParaRPr dirty="0">
              <a:solidFill>
                <a:prstClr val="black"/>
              </a:solidFill>
            </a:endParaRPr>
          </a:p>
        </p:txBody>
      </p:sp>
    </p:spTree>
    <p:extLst>
      <p:ext uri="{BB962C8B-B14F-4D97-AF65-F5344CB8AC3E}">
        <p14:creationId xmlns:p14="http://schemas.microsoft.com/office/powerpoint/2010/main" val="2955706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r>
              <a:rPr lang="et-EE" sz="2000" dirty="0" err="1">
                <a:solidFill>
                  <a:prstClr val="black"/>
                </a:solidFill>
              </a:rPr>
              <a:t>Poliitreklaami</a:t>
            </a:r>
            <a:r>
              <a:rPr lang="et-EE" sz="2000" dirty="0">
                <a:solidFill>
                  <a:prstClr val="black"/>
                </a:solidFill>
              </a:rPr>
              <a:t> tegemiseks ei peeta :</a:t>
            </a:r>
          </a:p>
          <a:p>
            <a:pPr algn="just"/>
            <a:r>
              <a:rPr lang="et-EE" sz="2000" dirty="0">
                <a:solidFill>
                  <a:prstClr val="black"/>
                </a:solidFill>
              </a:rPr>
              <a:t> - ametlikest allikatest saadud sõnumeid, mis puudutavad rangelt ainult valimistel või rahvahääletustel osalemise korda ja tingimusi, sealhulgas kandidaatide või rahvahääletuse teema väljakuulutamist, või korda ja tingimusi, mille eesmärk on suurendada valimistel või rahvahääletustel osalemist ( näiteks RVT või </a:t>
            </a:r>
            <a:r>
              <a:rPr lang="et-EE" sz="2000" dirty="0" err="1">
                <a:solidFill>
                  <a:prstClr val="black"/>
                </a:solidFill>
              </a:rPr>
              <a:t>SiM</a:t>
            </a:r>
            <a:r>
              <a:rPr lang="et-EE" sz="2000" dirty="0">
                <a:solidFill>
                  <a:prstClr val="black"/>
                </a:solidFill>
              </a:rPr>
              <a:t> teavitused);</a:t>
            </a:r>
          </a:p>
          <a:p>
            <a:pPr algn="just"/>
            <a:endParaRPr lang="et-EE" sz="2000" dirty="0">
              <a:solidFill>
                <a:prstClr val="black"/>
              </a:solidFill>
            </a:endParaRPr>
          </a:p>
          <a:p>
            <a:pPr algn="just"/>
            <a:r>
              <a:rPr lang="et-EE" sz="2000" dirty="0">
                <a:solidFill>
                  <a:prstClr val="black"/>
                </a:solidFill>
              </a:rPr>
              <a:t>liikmesriigi ametiasutuse või liidu poolt, jaoks või nimel, sealhulgas liikmesriigi valitsuse liikmete poolt, jaoks või nimel </a:t>
            </a:r>
            <a:r>
              <a:rPr lang="et-EE" sz="2000" b="1" dirty="0">
                <a:solidFill>
                  <a:prstClr val="black"/>
                </a:solidFill>
              </a:rPr>
              <a:t>üldsusele edastatavat ametlikku teavet</a:t>
            </a:r>
            <a:r>
              <a:rPr lang="et-EE" sz="2000" dirty="0">
                <a:solidFill>
                  <a:prstClr val="black"/>
                </a:solidFill>
              </a:rPr>
              <a:t>, </a:t>
            </a:r>
            <a:r>
              <a:rPr lang="et-EE" sz="2000" b="1" dirty="0">
                <a:solidFill>
                  <a:prstClr val="black"/>
                </a:solidFill>
              </a:rPr>
              <a:t>tingimusel et see ei mõjuta ega ole mõeldud mõjutama valimiste või rahvahääletuse tulemusi, hääletamiskäitumist ega seadusandlikku või regulatiivset protsessi</a:t>
            </a:r>
            <a:r>
              <a:rPr lang="et-EE" sz="2000" dirty="0">
                <a:solidFill>
                  <a:prstClr val="black"/>
                </a:solidFill>
              </a:rPr>
              <a:t>, ning</a:t>
            </a:r>
          </a:p>
          <a:p>
            <a:pPr algn="just"/>
            <a:endParaRPr lang="et-EE" sz="2000" dirty="0">
              <a:solidFill>
                <a:prstClr val="black"/>
              </a:solidFill>
            </a:endParaRPr>
          </a:p>
          <a:p>
            <a:pPr algn="just"/>
            <a:r>
              <a:rPr lang="et-EE" sz="2000" dirty="0">
                <a:solidFill>
                  <a:prstClr val="black"/>
                </a:solidFill>
              </a:rPr>
              <a:t>- </a:t>
            </a:r>
            <a:r>
              <a:rPr lang="et-EE" sz="2000" b="1" dirty="0">
                <a:solidFill>
                  <a:prstClr val="black"/>
                </a:solidFill>
              </a:rPr>
              <a:t>kandidaatide tutvustamist </a:t>
            </a:r>
            <a:r>
              <a:rPr lang="et-EE" sz="2000" dirty="0">
                <a:solidFill>
                  <a:prstClr val="black"/>
                </a:solidFill>
              </a:rPr>
              <a:t>selleks ette nähtud avalikes kohtades või meediakanalites, mis on </a:t>
            </a:r>
            <a:r>
              <a:rPr lang="et-EE" sz="2000" b="1" dirty="0">
                <a:solidFill>
                  <a:prstClr val="black"/>
                </a:solidFill>
              </a:rPr>
              <a:t>seaduses sõnaselgelt sätestatud ja mida tehakse tasuta, tagades samal ajal kandidaatide võrdse kohtlemise  </a:t>
            </a:r>
            <a:r>
              <a:rPr lang="et-EE" sz="2000" dirty="0">
                <a:solidFill>
                  <a:prstClr val="black"/>
                </a:solidFill>
              </a:rPr>
              <a:t>(näiteks debatid </a:t>
            </a:r>
            <a:r>
              <a:rPr lang="et-EE" sz="2000" dirty="0" err="1">
                <a:solidFill>
                  <a:prstClr val="black"/>
                </a:solidFill>
              </a:rPr>
              <a:t>ERR-is</a:t>
            </a:r>
            <a:r>
              <a:rPr lang="et-EE" sz="2000" dirty="0">
                <a:solidFill>
                  <a:prstClr val="black"/>
                </a:solidFill>
              </a:rPr>
              <a:t>);</a:t>
            </a:r>
          </a:p>
          <a:p>
            <a:pPr algn="just"/>
            <a:r>
              <a:rPr lang="et-EE" sz="2000" dirty="0">
                <a:solidFill>
                  <a:prstClr val="black"/>
                </a:solidFill>
              </a:rPr>
              <a:t> </a:t>
            </a: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 peatükk- üldsätted</a:t>
            </a:r>
            <a:endParaRPr dirty="0">
              <a:solidFill>
                <a:prstClr val="black"/>
              </a:solidFill>
            </a:endParaRPr>
          </a:p>
        </p:txBody>
      </p:sp>
    </p:spTree>
    <p:extLst>
      <p:ext uri="{BB962C8B-B14F-4D97-AF65-F5344CB8AC3E}">
        <p14:creationId xmlns:p14="http://schemas.microsoft.com/office/powerpoint/2010/main" val="1660857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endParaRPr lang="et-EE" sz="2000" b="0" i="0" dirty="0">
              <a:solidFill>
                <a:srgbClr val="000000"/>
              </a:solidFill>
              <a:effectLst/>
            </a:endParaRPr>
          </a:p>
          <a:p>
            <a:pPr algn="just" defTabSz="923631"/>
            <a:r>
              <a:rPr lang="et-EE" sz="2000" dirty="0">
                <a:solidFill>
                  <a:prstClr val="black"/>
                </a:solidFill>
              </a:rPr>
              <a:t>Art -  7 reklaamiteenuse osutaja kohustused/mis peab teenuse osutamise lepingus sisalduma:</a:t>
            </a:r>
          </a:p>
          <a:p>
            <a:pPr algn="just" defTabSz="923631"/>
            <a:r>
              <a:rPr lang="et-EE" sz="2000" dirty="0">
                <a:solidFill>
                  <a:prstClr val="black"/>
                </a:solidFill>
              </a:rPr>
              <a:t> -  nõuab, et tellija esitaks teabe selle kohta, et reklaam, mida tellitakse on </a:t>
            </a:r>
            <a:r>
              <a:rPr lang="et-EE" sz="2000" dirty="0" err="1">
                <a:solidFill>
                  <a:prstClr val="black"/>
                </a:solidFill>
              </a:rPr>
              <a:t>poliitreklaam</a:t>
            </a:r>
            <a:r>
              <a:rPr lang="et-EE" sz="2000" dirty="0">
                <a:solidFill>
                  <a:prstClr val="black"/>
                </a:solidFill>
              </a:rPr>
              <a:t> ja et nad vastavad art 5 lg 2 esitatud nõuetele. </a:t>
            </a:r>
            <a:r>
              <a:rPr lang="et-EE" sz="2000" b="1" dirty="0">
                <a:solidFill>
                  <a:prstClr val="black"/>
                </a:solidFill>
              </a:rPr>
              <a:t>Teabe õigsuse eest vastutab tellija !</a:t>
            </a:r>
          </a:p>
          <a:p>
            <a:pPr algn="just" defTabSz="923631"/>
            <a:r>
              <a:rPr lang="et-EE" sz="2000" dirty="0">
                <a:solidFill>
                  <a:prstClr val="black"/>
                </a:solidFill>
              </a:rPr>
              <a:t>- art 9 lg 1, art 11 lg 1 ja art 12 lg 1 nõuete täitmiseks vajalik teave.</a:t>
            </a:r>
          </a:p>
          <a:p>
            <a:pPr algn="just" defTabSz="923631"/>
            <a:r>
              <a:rPr lang="et-EE" sz="2000" dirty="0">
                <a:solidFill>
                  <a:prstClr val="black"/>
                </a:solidFill>
              </a:rPr>
              <a:t>Kui teenuse osutamise kestel teave muutub, peab tellija seda uuendama. </a:t>
            </a:r>
          </a:p>
          <a:p>
            <a:pPr algn="just" defTabSz="923631"/>
            <a:r>
              <a:rPr lang="et-EE" sz="2000" dirty="0">
                <a:solidFill>
                  <a:prstClr val="black"/>
                </a:solidFill>
              </a:rPr>
              <a:t>- kui teenuse osutaja kasutab internetipõhist kasutajaliidest, peab ta tagama, et tellijatel oleks kohustusi lihtsam täita. </a:t>
            </a:r>
          </a:p>
          <a:p>
            <a:pPr algn="just" defTabSz="923631"/>
            <a:endParaRPr lang="et-EE" sz="2000" dirty="0">
              <a:solidFill>
                <a:prstClr val="black"/>
              </a:solidFill>
            </a:endParaRPr>
          </a:p>
          <a:p>
            <a:pPr algn="just" defTabSz="923631"/>
            <a:r>
              <a:rPr lang="et-EE" sz="2000" dirty="0">
                <a:solidFill>
                  <a:prstClr val="black"/>
                </a:solidFill>
              </a:rPr>
              <a:t>NB. </a:t>
            </a:r>
            <a:r>
              <a:rPr lang="et-EE" sz="2000" b="0" i="0" dirty="0">
                <a:solidFill>
                  <a:srgbClr val="000000"/>
                </a:solidFill>
                <a:effectLst/>
                <a:latin typeface="Times New Roman" panose="02020603050405020304" pitchFamily="18" charset="0"/>
              </a:rPr>
              <a:t>See </a:t>
            </a:r>
            <a:r>
              <a:rPr lang="et-EE" sz="2000" b="1" i="0" dirty="0">
                <a:solidFill>
                  <a:srgbClr val="000000"/>
                </a:solidFill>
                <a:effectLst/>
                <a:latin typeface="Times New Roman" panose="02020603050405020304" pitchFamily="18" charset="0"/>
              </a:rPr>
              <a:t>ei tohiks tähendada </a:t>
            </a:r>
            <a:r>
              <a:rPr lang="et-EE" sz="2000" b="1" i="0" dirty="0" err="1">
                <a:solidFill>
                  <a:srgbClr val="000000"/>
                </a:solidFill>
                <a:effectLst/>
                <a:latin typeface="Times New Roman" panose="02020603050405020304" pitchFamily="18" charset="0"/>
              </a:rPr>
              <a:t>poliitreklaami</a:t>
            </a:r>
            <a:r>
              <a:rPr lang="et-EE" sz="2000" b="1" i="0" dirty="0">
                <a:solidFill>
                  <a:srgbClr val="000000"/>
                </a:solidFill>
                <a:effectLst/>
                <a:latin typeface="Times New Roman" panose="02020603050405020304" pitchFamily="18" charset="0"/>
              </a:rPr>
              <a:t> teenuste osutajale üldist kohustust jälgida reklaami poliitilist olemust käsitlevate teadete tõesust</a:t>
            </a:r>
            <a:r>
              <a:rPr lang="et-EE" sz="2000" b="0" i="0" dirty="0">
                <a:solidFill>
                  <a:srgbClr val="000000"/>
                </a:solidFill>
                <a:effectLst/>
                <a:latin typeface="Times New Roman" panose="02020603050405020304" pitchFamily="18" charset="0"/>
              </a:rPr>
              <a:t> ega kehtestada talle ülemäärast või kulukat teabe kogumise nõuet.(</a:t>
            </a:r>
            <a:r>
              <a:rPr lang="et-EE" sz="2000" b="0" i="0" dirty="0" err="1">
                <a:solidFill>
                  <a:srgbClr val="000000"/>
                </a:solidFill>
                <a:effectLst/>
                <a:latin typeface="Times New Roman" panose="02020603050405020304" pitchFamily="18" charset="0"/>
              </a:rPr>
              <a:t>pp</a:t>
            </a:r>
            <a:r>
              <a:rPr lang="et-EE" sz="2000" b="0" i="0" dirty="0">
                <a:solidFill>
                  <a:srgbClr val="000000"/>
                </a:solidFill>
                <a:effectLst/>
                <a:latin typeface="Times New Roman" panose="02020603050405020304" pitchFamily="18" charset="0"/>
              </a:rPr>
              <a:t> 44). </a:t>
            </a:r>
          </a:p>
          <a:p>
            <a:pPr algn="just" defTabSz="923631"/>
            <a:r>
              <a:rPr lang="et-EE" sz="2000" dirty="0">
                <a:solidFill>
                  <a:srgbClr val="000000"/>
                </a:solidFill>
                <a:latin typeface="Times New Roman" panose="02020603050405020304" pitchFamily="18" charset="0"/>
              </a:rPr>
              <a:t>NBB. 	Reklaamiteenuste osutajad </a:t>
            </a:r>
            <a:r>
              <a:rPr lang="et-EE" sz="2000" b="1" dirty="0">
                <a:solidFill>
                  <a:srgbClr val="000000"/>
                </a:solidFill>
                <a:latin typeface="Times New Roman" panose="02020603050405020304" pitchFamily="18" charset="0"/>
              </a:rPr>
              <a:t>peaksid pidama teadet või teavet ilmselgelt valeks</a:t>
            </a:r>
            <a:r>
              <a:rPr lang="et-EE" sz="2000" dirty="0">
                <a:solidFill>
                  <a:srgbClr val="000000"/>
                </a:solidFill>
                <a:latin typeface="Times New Roman" panose="02020603050405020304" pitchFamily="18" charset="0"/>
              </a:rPr>
              <a:t> siis, kui see ilmneb reklaami sisust, tellija nimest või asjaomase teenuse osutamise kontekstist, ilma et oleks vaja seda täiendavalt kontrollida või lisateavet otsida. (</a:t>
            </a:r>
            <a:r>
              <a:rPr lang="et-EE" sz="2000" dirty="0" err="1">
                <a:solidFill>
                  <a:srgbClr val="000000"/>
                </a:solidFill>
                <a:latin typeface="Times New Roman" panose="02020603050405020304" pitchFamily="18" charset="0"/>
              </a:rPr>
              <a:t>pp</a:t>
            </a:r>
            <a:r>
              <a:rPr lang="et-EE" sz="2000" dirty="0">
                <a:solidFill>
                  <a:srgbClr val="000000"/>
                </a:solidFill>
                <a:latin typeface="Times New Roman" panose="02020603050405020304" pitchFamily="18" charset="0"/>
              </a:rPr>
              <a:t> 45)</a:t>
            </a:r>
            <a:endParaRPr lang="et-EE" sz="2000" dirty="0">
              <a:solidFill>
                <a:prstClr val="black"/>
              </a:solidFill>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II peatükk</a:t>
            </a:r>
            <a:endParaRPr dirty="0">
              <a:solidFill>
                <a:prstClr val="black"/>
              </a:solidFill>
            </a:endParaRPr>
          </a:p>
        </p:txBody>
      </p:sp>
    </p:spTree>
    <p:extLst>
      <p:ext uri="{BB962C8B-B14F-4D97-AF65-F5344CB8AC3E}">
        <p14:creationId xmlns:p14="http://schemas.microsoft.com/office/powerpoint/2010/main" val="2480713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r>
              <a:rPr lang="et-EE" sz="2000" dirty="0">
                <a:solidFill>
                  <a:prstClr val="black"/>
                </a:solidFill>
              </a:rPr>
              <a:t>Kuidas tuvastada </a:t>
            </a:r>
            <a:r>
              <a:rPr lang="et-EE" sz="2000" dirty="0" err="1">
                <a:solidFill>
                  <a:prstClr val="black"/>
                </a:solidFill>
              </a:rPr>
              <a:t>poliitreklaami</a:t>
            </a:r>
            <a:r>
              <a:rPr lang="et-EE" sz="2000" dirty="0">
                <a:solidFill>
                  <a:prstClr val="black"/>
                </a:solidFill>
              </a:rPr>
              <a:t>.</a:t>
            </a:r>
          </a:p>
          <a:p>
            <a:pPr algn="just"/>
            <a:endParaRPr lang="et-EE" sz="2000" dirty="0">
              <a:solidFill>
                <a:prstClr val="black"/>
              </a:solidFill>
            </a:endParaRPr>
          </a:p>
          <a:p>
            <a:pPr algn="just"/>
            <a:r>
              <a:rPr lang="et-EE" sz="2000" dirty="0">
                <a:solidFill>
                  <a:prstClr val="black"/>
                </a:solidFill>
              </a:rPr>
              <a:t> - </a:t>
            </a:r>
            <a:r>
              <a:rPr lang="et-EE" sz="2000" b="0" i="0" dirty="0">
                <a:solidFill>
                  <a:srgbClr val="000000"/>
                </a:solidFill>
                <a:effectLst/>
                <a:latin typeface="Times New Roman" panose="02020603050405020304" pitchFamily="18" charset="0"/>
              </a:rPr>
              <a:t>Komisjon peaks koostama ühised suunised määruse mõjusaks rakendamiseks ja eelkõige selleks, et toetada tellijaid ja tellijate nimel tegutsevaid reklaamiteenuste osutajaid </a:t>
            </a:r>
            <a:r>
              <a:rPr lang="et-EE" sz="2000" b="0" i="0" dirty="0" err="1">
                <a:solidFill>
                  <a:srgbClr val="000000"/>
                </a:solidFill>
                <a:effectLst/>
                <a:latin typeface="Times New Roman" panose="02020603050405020304" pitchFamily="18" charset="0"/>
              </a:rPr>
              <a:t>poliitreklaami</a:t>
            </a:r>
            <a:r>
              <a:rPr lang="et-EE" sz="2000" b="0" i="0" dirty="0">
                <a:solidFill>
                  <a:srgbClr val="000000"/>
                </a:solidFill>
                <a:effectLst/>
                <a:latin typeface="Times New Roman" panose="02020603050405020304" pitchFamily="18" charset="0"/>
              </a:rPr>
              <a:t> kohta teadete esitamisel ja </a:t>
            </a:r>
            <a:r>
              <a:rPr lang="et-EE" sz="2000" b="0" i="0" dirty="0" err="1">
                <a:solidFill>
                  <a:srgbClr val="000000"/>
                </a:solidFill>
                <a:effectLst/>
                <a:latin typeface="Times New Roman" panose="02020603050405020304" pitchFamily="18" charset="0"/>
              </a:rPr>
              <a:t>poliitreklaami</a:t>
            </a:r>
            <a:r>
              <a:rPr lang="et-EE" sz="2000" b="0" i="0" dirty="0">
                <a:solidFill>
                  <a:srgbClr val="000000"/>
                </a:solidFill>
                <a:effectLst/>
                <a:latin typeface="Times New Roman" panose="02020603050405020304" pitchFamily="18" charset="0"/>
              </a:rPr>
              <a:t> kindlakstegemisel, ning toetada </a:t>
            </a:r>
            <a:r>
              <a:rPr lang="et-EE" sz="2000" b="0" i="0" dirty="0" err="1">
                <a:solidFill>
                  <a:srgbClr val="000000"/>
                </a:solidFill>
                <a:effectLst/>
                <a:latin typeface="Times New Roman" panose="02020603050405020304" pitchFamily="18" charset="0"/>
              </a:rPr>
              <a:t>poliitreklaami</a:t>
            </a:r>
            <a:r>
              <a:rPr lang="et-EE" sz="2000" b="0" i="0" dirty="0">
                <a:solidFill>
                  <a:srgbClr val="000000"/>
                </a:solidFill>
                <a:effectLst/>
                <a:latin typeface="Times New Roman" panose="02020603050405020304" pitchFamily="18" charset="0"/>
              </a:rPr>
              <a:t> teenuste osutajaid selliste teadete esitamise hõlbustamisel ja nende nõuetekohasel haldamisel. (</a:t>
            </a:r>
            <a:r>
              <a:rPr lang="et-EE" sz="2000" b="0" i="0" dirty="0" err="1">
                <a:solidFill>
                  <a:srgbClr val="000000"/>
                </a:solidFill>
                <a:effectLst/>
                <a:latin typeface="Times New Roman" panose="02020603050405020304" pitchFamily="18" charset="0"/>
              </a:rPr>
              <a:t>pp</a:t>
            </a:r>
            <a:r>
              <a:rPr lang="et-EE" sz="2000" b="0" i="0" dirty="0">
                <a:solidFill>
                  <a:srgbClr val="000000"/>
                </a:solidFill>
                <a:effectLst/>
                <a:latin typeface="Times New Roman" panose="02020603050405020304" pitchFamily="18" charset="0"/>
              </a:rPr>
              <a:t> 26)</a:t>
            </a:r>
          </a:p>
          <a:p>
            <a:pPr algn="just"/>
            <a:endParaRPr lang="et-EE" sz="2000" dirty="0">
              <a:solidFill>
                <a:srgbClr val="000000"/>
              </a:solidFill>
              <a:latin typeface="Times New Roman" panose="02020603050405020304" pitchFamily="18" charset="0"/>
            </a:endParaRPr>
          </a:p>
          <a:p>
            <a:pPr algn="just"/>
            <a:r>
              <a:rPr lang="et-EE" sz="2000" dirty="0">
                <a:solidFill>
                  <a:srgbClr val="000000"/>
                </a:solidFill>
                <a:latin typeface="Times New Roman" panose="02020603050405020304" pitchFamily="18" charset="0"/>
              </a:rPr>
              <a:t>Näeme, et eriti määruse rakendamise algfaasis on hädavajalik kohustatud isikute suurem nõustamine. Nii kirjalike infomaterjalide kui ka vahetu nõustamise kaudu. See oleks üheks pädeva asutuse oluliseks ülesandeks. </a:t>
            </a:r>
          </a:p>
          <a:p>
            <a:pPr algn="just"/>
            <a:endParaRPr lang="et-EE" sz="2000" dirty="0">
              <a:solidFill>
                <a:srgbClr val="000000"/>
              </a:solidFill>
              <a:latin typeface="Times New Roman" panose="02020603050405020304" pitchFamily="18" charset="0"/>
            </a:endParaRPr>
          </a:p>
          <a:p>
            <a:pPr algn="just"/>
            <a:r>
              <a:rPr lang="et-EE" sz="2000" dirty="0">
                <a:solidFill>
                  <a:srgbClr val="000000"/>
                </a:solidFill>
                <a:latin typeface="Times New Roman" panose="02020603050405020304" pitchFamily="18" charset="0"/>
              </a:rPr>
              <a:t>Ka teistes reklaamivaldkondades ( alkohol, </a:t>
            </a:r>
            <a:r>
              <a:rPr lang="et-EE" sz="2000" dirty="0" err="1">
                <a:solidFill>
                  <a:srgbClr val="000000"/>
                </a:solidFill>
                <a:latin typeface="Times New Roman" panose="02020603050405020304" pitchFamily="18" charset="0"/>
              </a:rPr>
              <a:t>finantsteenused</a:t>
            </a:r>
            <a:r>
              <a:rPr lang="et-EE" sz="2000" dirty="0">
                <a:solidFill>
                  <a:srgbClr val="000000"/>
                </a:solidFill>
                <a:latin typeface="Times New Roman" panose="02020603050405020304" pitchFamily="18" charset="0"/>
              </a:rPr>
              <a:t> jmt) toimub pidev selgitustöö, nii saab olema ka siin.</a:t>
            </a:r>
          </a:p>
          <a:p>
            <a:pPr algn="just"/>
            <a:r>
              <a:rPr lang="et-EE" sz="2000" dirty="0">
                <a:solidFill>
                  <a:srgbClr val="000000"/>
                </a:solidFill>
                <a:latin typeface="Times New Roman" panose="02020603050405020304" pitchFamily="18" charset="0"/>
              </a:rPr>
              <a:t>Üldine halduse põhimõte, et suurem rõhk tuleb panna ennetusele ja nõustamisele.  </a:t>
            </a:r>
            <a:endParaRPr lang="et-EE" sz="2000" dirty="0">
              <a:solidFill>
                <a:prstClr val="black"/>
              </a:solidFill>
            </a:endParaRP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II peatükk</a:t>
            </a:r>
            <a:endParaRPr dirty="0">
              <a:solidFill>
                <a:prstClr val="black"/>
              </a:solidFill>
            </a:endParaRPr>
          </a:p>
        </p:txBody>
      </p:sp>
    </p:spTree>
    <p:extLst>
      <p:ext uri="{BB962C8B-B14F-4D97-AF65-F5344CB8AC3E}">
        <p14:creationId xmlns:p14="http://schemas.microsoft.com/office/powerpoint/2010/main" val="2765236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r>
              <a:rPr lang="et-EE" sz="2000" b="1" dirty="0">
                <a:solidFill>
                  <a:prstClr val="black"/>
                </a:solidFill>
              </a:rPr>
              <a:t>Art 9 – teabe säilitamine</a:t>
            </a:r>
          </a:p>
          <a:p>
            <a:pPr algn="just"/>
            <a:endParaRPr lang="et-EE" sz="2000" dirty="0">
              <a:solidFill>
                <a:prstClr val="black"/>
              </a:solidFill>
            </a:endParaRPr>
          </a:p>
          <a:p>
            <a:pPr algn="just"/>
            <a:r>
              <a:rPr lang="et-EE" sz="2000" dirty="0">
                <a:solidFill>
                  <a:prstClr val="black"/>
                </a:solidFill>
              </a:rPr>
              <a:t>- teenuse osutajad peavad säilitama määruses sätestatud kohustuste täitmiseks vajalikku teavet. Loetelu lõikes 1. </a:t>
            </a:r>
          </a:p>
          <a:p>
            <a:pPr algn="just"/>
            <a:r>
              <a:rPr lang="et-EE" sz="2000" dirty="0">
                <a:solidFill>
                  <a:prstClr val="black"/>
                </a:solidFill>
              </a:rPr>
              <a:t>- teavet tuleb säilitada masinloetavas vormingus ja seitse aastat alates viimasest kuupäevast. Lg 3</a:t>
            </a:r>
          </a:p>
          <a:p>
            <a:pPr algn="just"/>
            <a:r>
              <a:rPr lang="et-EE" sz="2000" dirty="0">
                <a:solidFill>
                  <a:prstClr val="black"/>
                </a:solidFill>
              </a:rPr>
              <a:t>- Erand mikroettevõtjatele, kui reklaamiteenuse osutamine ei ole põhitegevus.  Lg 4. </a:t>
            </a:r>
          </a:p>
          <a:p>
            <a:pPr algn="just"/>
            <a:endParaRPr lang="et-EE" sz="2000" dirty="0">
              <a:solidFill>
                <a:prstClr val="black"/>
              </a:solidFill>
            </a:endParaRPr>
          </a:p>
          <a:p>
            <a:pPr algn="just"/>
            <a:r>
              <a:rPr lang="et-EE" sz="2000" b="1" dirty="0">
                <a:solidFill>
                  <a:prstClr val="black"/>
                </a:solidFill>
              </a:rPr>
              <a:t>Art 10 – teabe edastamine </a:t>
            </a:r>
            <a:r>
              <a:rPr lang="et-EE" sz="2000" b="1" dirty="0" err="1">
                <a:solidFill>
                  <a:prstClr val="black"/>
                </a:solidFill>
              </a:rPr>
              <a:t>poliitreklaami</a:t>
            </a:r>
            <a:r>
              <a:rPr lang="et-EE" sz="2000" b="1" dirty="0">
                <a:solidFill>
                  <a:prstClr val="black"/>
                </a:solidFill>
              </a:rPr>
              <a:t> avaldajale</a:t>
            </a:r>
          </a:p>
          <a:p>
            <a:pPr algn="just"/>
            <a:endParaRPr lang="et-EE" sz="2000" dirty="0">
              <a:solidFill>
                <a:prstClr val="black"/>
              </a:solidFill>
            </a:endParaRPr>
          </a:p>
          <a:p>
            <a:pPr algn="just"/>
            <a:r>
              <a:rPr lang="et-EE" sz="2000" dirty="0">
                <a:solidFill>
                  <a:prstClr val="black"/>
                </a:solidFill>
              </a:rPr>
              <a:t>- teenuse osutajad peavad </a:t>
            </a:r>
            <a:r>
              <a:rPr lang="et-EE" sz="2000" dirty="0" err="1">
                <a:solidFill>
                  <a:prstClr val="black"/>
                </a:solidFill>
              </a:rPr>
              <a:t>poliitreklaami</a:t>
            </a:r>
            <a:r>
              <a:rPr lang="et-EE" sz="2000" dirty="0">
                <a:solidFill>
                  <a:prstClr val="black"/>
                </a:solidFill>
              </a:rPr>
              <a:t> avaldajale edastama art 9 lg 1  nimetatud teavet.</a:t>
            </a:r>
          </a:p>
          <a:p>
            <a:pPr algn="just"/>
            <a:r>
              <a:rPr lang="et-EE" sz="2000" dirty="0">
                <a:solidFill>
                  <a:prstClr val="black"/>
                </a:solidFill>
              </a:rPr>
              <a:t> - kui avaldaja ongi ainus </a:t>
            </a:r>
            <a:r>
              <a:rPr lang="et-EE" sz="2000" dirty="0" err="1">
                <a:solidFill>
                  <a:prstClr val="black"/>
                </a:solidFill>
              </a:rPr>
              <a:t>poliitreklaamiteenuse</a:t>
            </a:r>
            <a:r>
              <a:rPr lang="et-EE" sz="2000" dirty="0">
                <a:solidFill>
                  <a:prstClr val="black"/>
                </a:solidFill>
              </a:rPr>
              <a:t> osutaja, peab tellija vajaliku teabe edastama avaldajale. </a:t>
            </a:r>
          </a:p>
          <a:p>
            <a:pPr algn="just"/>
            <a:r>
              <a:rPr lang="et-EE" sz="2000" dirty="0">
                <a:solidFill>
                  <a:prstClr val="black"/>
                </a:solidFill>
              </a:rPr>
              <a:t>- kui teave muutub teenuse osutamise kestel, peab seda ajakohastama</a:t>
            </a: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II peatükk</a:t>
            </a:r>
            <a:endParaRPr dirty="0">
              <a:solidFill>
                <a:prstClr val="black"/>
              </a:solidFill>
            </a:endParaRPr>
          </a:p>
        </p:txBody>
      </p:sp>
    </p:spTree>
    <p:extLst>
      <p:ext uri="{BB962C8B-B14F-4D97-AF65-F5344CB8AC3E}">
        <p14:creationId xmlns:p14="http://schemas.microsoft.com/office/powerpoint/2010/main" val="950882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r>
              <a:rPr lang="et-EE" sz="2000" b="1" dirty="0">
                <a:solidFill>
                  <a:prstClr val="black"/>
                </a:solidFill>
              </a:rPr>
              <a:t>Art 11 -  läbipaistvus- ja märgistusnõuded </a:t>
            </a:r>
            <a:r>
              <a:rPr lang="et-EE" sz="2000" b="1" dirty="0" err="1">
                <a:solidFill>
                  <a:prstClr val="black"/>
                </a:solidFill>
              </a:rPr>
              <a:t>poliitreklaamile</a:t>
            </a:r>
            <a:endParaRPr lang="et-EE" sz="2000" b="1" dirty="0">
              <a:solidFill>
                <a:prstClr val="black"/>
              </a:solidFill>
            </a:endParaRPr>
          </a:p>
          <a:p>
            <a:pPr algn="just"/>
            <a:endParaRPr lang="et-EE" sz="2000" b="1" dirty="0">
              <a:solidFill>
                <a:prstClr val="black"/>
              </a:solidFill>
            </a:endParaRPr>
          </a:p>
          <a:p>
            <a:pPr algn="just"/>
            <a:r>
              <a:rPr lang="et-EE" sz="2000" b="1" dirty="0">
                <a:solidFill>
                  <a:prstClr val="black"/>
                </a:solidFill>
              </a:rPr>
              <a:t>Tuletame meelde meetme eesmärki - </a:t>
            </a:r>
            <a:r>
              <a:rPr lang="et-EE" sz="2000" b="1" dirty="0" err="1">
                <a:solidFill>
                  <a:prstClr val="black"/>
                </a:solidFill>
              </a:rPr>
              <a:t>poliitreklaami</a:t>
            </a:r>
            <a:r>
              <a:rPr lang="et-EE" sz="2000" b="1" dirty="0">
                <a:solidFill>
                  <a:prstClr val="black"/>
                </a:solidFill>
              </a:rPr>
              <a:t> läbipaistvus peaks võimaldama üksikisikutel mõista, et neile näidatakse </a:t>
            </a:r>
            <a:r>
              <a:rPr lang="et-EE" sz="2000" b="1" dirty="0" err="1">
                <a:solidFill>
                  <a:prstClr val="black"/>
                </a:solidFill>
              </a:rPr>
              <a:t>poliitreklaami</a:t>
            </a:r>
            <a:r>
              <a:rPr lang="et-EE" sz="2000" b="1" dirty="0">
                <a:solidFill>
                  <a:prstClr val="black"/>
                </a:solidFill>
              </a:rPr>
              <a:t>.  Selleks: </a:t>
            </a:r>
          </a:p>
          <a:p>
            <a:pPr algn="just"/>
            <a:r>
              <a:rPr lang="et-EE" sz="2000" dirty="0">
                <a:solidFill>
                  <a:prstClr val="black"/>
                </a:solidFill>
              </a:rPr>
              <a:t>- tagab reklaami avaldaja, et koos iga reklaamiga tehakse selgelt kättesaadavaks järgmine teave:</a:t>
            </a:r>
          </a:p>
          <a:p>
            <a:pPr marL="457200" indent="-457200" algn="just">
              <a:buAutoNum type="arabicParenR"/>
            </a:pPr>
            <a:r>
              <a:rPr lang="fi-FI" sz="2000" dirty="0" err="1">
                <a:solidFill>
                  <a:prstClr val="black"/>
                </a:solidFill>
              </a:rPr>
              <a:t>teade</a:t>
            </a:r>
            <a:r>
              <a:rPr lang="fi-FI" sz="2000" dirty="0">
                <a:solidFill>
                  <a:prstClr val="black"/>
                </a:solidFill>
              </a:rPr>
              <a:t>, et </a:t>
            </a:r>
            <a:r>
              <a:rPr lang="fi-FI" sz="2000" dirty="0" err="1">
                <a:solidFill>
                  <a:prstClr val="black"/>
                </a:solidFill>
              </a:rPr>
              <a:t>tegemist</a:t>
            </a:r>
            <a:r>
              <a:rPr lang="fi-FI" sz="2000" dirty="0">
                <a:solidFill>
                  <a:prstClr val="black"/>
                </a:solidFill>
              </a:rPr>
              <a:t> on </a:t>
            </a:r>
            <a:r>
              <a:rPr lang="fi-FI" sz="2000" dirty="0" err="1">
                <a:solidFill>
                  <a:prstClr val="black"/>
                </a:solidFill>
              </a:rPr>
              <a:t>poliitreklaamig</a:t>
            </a:r>
            <a:r>
              <a:rPr lang="et-EE" sz="2000" dirty="0">
                <a:solidFill>
                  <a:prstClr val="black"/>
                </a:solidFill>
              </a:rPr>
              <a:t>a;</a:t>
            </a:r>
          </a:p>
          <a:p>
            <a:pPr marL="457200" indent="-457200" algn="just">
              <a:buAutoNum type="arabicParenR"/>
            </a:pPr>
            <a:r>
              <a:rPr lang="fi-FI" sz="2000" b="0" i="0" dirty="0" err="1">
                <a:solidFill>
                  <a:srgbClr val="000000"/>
                </a:solidFill>
                <a:effectLst/>
                <a:latin typeface="Times New Roman" panose="02020603050405020304" pitchFamily="18" charset="0"/>
              </a:rPr>
              <a:t>poliitreklaami</a:t>
            </a:r>
            <a:r>
              <a:rPr lang="fi-FI" sz="2000" b="0" i="0" dirty="0">
                <a:solidFill>
                  <a:srgbClr val="000000"/>
                </a:solidFill>
                <a:effectLst/>
                <a:latin typeface="Times New Roman" panose="02020603050405020304" pitchFamily="18" charset="0"/>
              </a:rPr>
              <a:t> </a:t>
            </a:r>
            <a:r>
              <a:rPr lang="fi-FI" sz="2000" b="0" i="0" dirty="0" err="1">
                <a:solidFill>
                  <a:srgbClr val="000000"/>
                </a:solidFill>
                <a:effectLst/>
                <a:latin typeface="Times New Roman" panose="02020603050405020304" pitchFamily="18" charset="0"/>
              </a:rPr>
              <a:t>tellija</a:t>
            </a:r>
            <a:r>
              <a:rPr lang="fi-FI" sz="2000" b="0" i="0" dirty="0">
                <a:solidFill>
                  <a:srgbClr val="000000"/>
                </a:solidFill>
                <a:effectLst/>
                <a:latin typeface="Times New Roman" panose="02020603050405020304" pitchFamily="18" charset="0"/>
              </a:rPr>
              <a:t> ja </a:t>
            </a:r>
            <a:r>
              <a:rPr lang="fi-FI" sz="2000" b="0" i="0" dirty="0" err="1">
                <a:solidFill>
                  <a:srgbClr val="000000"/>
                </a:solidFill>
                <a:effectLst/>
                <a:latin typeface="Times New Roman" panose="02020603050405020304" pitchFamily="18" charset="0"/>
              </a:rPr>
              <a:t>kui</a:t>
            </a:r>
            <a:r>
              <a:rPr lang="fi-FI" sz="2000" b="0" i="0" dirty="0">
                <a:solidFill>
                  <a:srgbClr val="000000"/>
                </a:solidFill>
                <a:effectLst/>
                <a:latin typeface="Times New Roman" panose="02020603050405020304" pitchFamily="18" charset="0"/>
              </a:rPr>
              <a:t> </a:t>
            </a:r>
            <a:r>
              <a:rPr lang="fi-FI" sz="2000" b="0" i="0" dirty="0" err="1">
                <a:solidFill>
                  <a:srgbClr val="000000"/>
                </a:solidFill>
                <a:effectLst/>
                <a:latin typeface="Times New Roman" panose="02020603050405020304" pitchFamily="18" charset="0"/>
              </a:rPr>
              <a:t>see</a:t>
            </a:r>
            <a:r>
              <a:rPr lang="fi-FI" sz="2000" b="0" i="0" dirty="0">
                <a:solidFill>
                  <a:srgbClr val="000000"/>
                </a:solidFill>
                <a:effectLst/>
                <a:latin typeface="Times New Roman" panose="02020603050405020304" pitchFamily="18" charset="0"/>
              </a:rPr>
              <a:t> on </a:t>
            </a:r>
            <a:r>
              <a:rPr lang="fi-FI" sz="2000" b="0" i="0" dirty="0" err="1">
                <a:solidFill>
                  <a:srgbClr val="000000"/>
                </a:solidFill>
                <a:effectLst/>
                <a:latin typeface="Times New Roman" panose="02020603050405020304" pitchFamily="18" charset="0"/>
              </a:rPr>
              <a:t>kohaldatav</a:t>
            </a:r>
            <a:r>
              <a:rPr lang="fi-FI" sz="2000" b="0" i="0" dirty="0">
                <a:solidFill>
                  <a:srgbClr val="000000"/>
                </a:solidFill>
                <a:effectLst/>
                <a:latin typeface="Times New Roman" panose="02020603050405020304" pitchFamily="18" charset="0"/>
              </a:rPr>
              <a:t>, </a:t>
            </a:r>
            <a:r>
              <a:rPr lang="fi-FI" sz="2000" b="0" i="0" dirty="0" err="1">
                <a:solidFill>
                  <a:srgbClr val="000000"/>
                </a:solidFill>
                <a:effectLst/>
                <a:latin typeface="Times New Roman" panose="02020603050405020304" pitchFamily="18" charset="0"/>
              </a:rPr>
              <a:t>tellija</a:t>
            </a:r>
            <a:r>
              <a:rPr lang="fi-FI" sz="2000" b="0" i="0" dirty="0">
                <a:solidFill>
                  <a:srgbClr val="000000"/>
                </a:solidFill>
                <a:effectLst/>
                <a:latin typeface="Times New Roman" panose="02020603050405020304" pitchFamily="18" charset="0"/>
              </a:rPr>
              <a:t> </a:t>
            </a:r>
            <a:r>
              <a:rPr lang="fi-FI" sz="2000" b="0" i="0" dirty="0" err="1">
                <a:solidFill>
                  <a:srgbClr val="000000"/>
                </a:solidFill>
                <a:effectLst/>
                <a:latin typeface="Times New Roman" panose="02020603050405020304" pitchFamily="18" charset="0"/>
              </a:rPr>
              <a:t>üle</a:t>
            </a:r>
            <a:r>
              <a:rPr lang="fi-FI" sz="2000" b="0" i="0" dirty="0">
                <a:solidFill>
                  <a:srgbClr val="000000"/>
                </a:solidFill>
                <a:effectLst/>
                <a:latin typeface="Times New Roman" panose="02020603050405020304" pitchFamily="18" charset="0"/>
              </a:rPr>
              <a:t> </a:t>
            </a:r>
            <a:r>
              <a:rPr lang="fi-FI" sz="2000" b="0" i="0" dirty="0" err="1">
                <a:solidFill>
                  <a:srgbClr val="000000"/>
                </a:solidFill>
                <a:effectLst/>
                <a:latin typeface="Times New Roman" panose="02020603050405020304" pitchFamily="18" charset="0"/>
              </a:rPr>
              <a:t>lõplikku</a:t>
            </a:r>
            <a:r>
              <a:rPr lang="fi-FI" sz="2000" b="0" i="0" dirty="0">
                <a:solidFill>
                  <a:srgbClr val="000000"/>
                </a:solidFill>
                <a:effectLst/>
                <a:latin typeface="Times New Roman" panose="02020603050405020304" pitchFamily="18" charset="0"/>
              </a:rPr>
              <a:t> kontrolli </a:t>
            </a:r>
            <a:r>
              <a:rPr lang="fi-FI" sz="2000" b="0" i="0" dirty="0" err="1">
                <a:solidFill>
                  <a:srgbClr val="000000"/>
                </a:solidFill>
                <a:effectLst/>
                <a:latin typeface="Times New Roman" panose="02020603050405020304" pitchFamily="18" charset="0"/>
              </a:rPr>
              <a:t>omava</a:t>
            </a:r>
            <a:r>
              <a:rPr lang="fi-FI" sz="2000" b="0" i="0" dirty="0">
                <a:solidFill>
                  <a:srgbClr val="000000"/>
                </a:solidFill>
                <a:effectLst/>
                <a:latin typeface="Times New Roman" panose="02020603050405020304" pitchFamily="18" charset="0"/>
              </a:rPr>
              <a:t> </a:t>
            </a:r>
            <a:r>
              <a:rPr lang="fi-FI" sz="2000" b="0" i="0" dirty="0" err="1">
                <a:solidFill>
                  <a:srgbClr val="000000"/>
                </a:solidFill>
                <a:effectLst/>
                <a:latin typeface="Times New Roman" panose="02020603050405020304" pitchFamily="18" charset="0"/>
              </a:rPr>
              <a:t>üksuse</a:t>
            </a:r>
            <a:r>
              <a:rPr lang="fi-FI" sz="2000" b="0" i="0" dirty="0">
                <a:solidFill>
                  <a:srgbClr val="000000"/>
                </a:solidFill>
                <a:effectLst/>
                <a:latin typeface="Times New Roman" panose="02020603050405020304" pitchFamily="18" charset="0"/>
              </a:rPr>
              <a:t> nimi</a:t>
            </a:r>
            <a:endParaRPr lang="et-EE" sz="2000" b="0" i="0" dirty="0">
              <a:solidFill>
                <a:srgbClr val="000000"/>
              </a:solidFill>
              <a:effectLst/>
              <a:latin typeface="Times New Roman" panose="02020603050405020304" pitchFamily="18" charset="0"/>
            </a:endParaRPr>
          </a:p>
          <a:p>
            <a:pPr marL="457200" indent="-457200" algn="just">
              <a:buAutoNum type="arabicParenR"/>
            </a:pPr>
            <a:r>
              <a:rPr lang="et-EE" sz="2000" b="0" i="0" dirty="0">
                <a:solidFill>
                  <a:srgbClr val="000000"/>
                </a:solidFill>
                <a:effectLst/>
                <a:latin typeface="Times New Roman" panose="02020603050405020304" pitchFamily="18" charset="0"/>
              </a:rPr>
              <a:t>märge valimiste, rahvahääletuse, seadusandliku või regulatiivse protsessi kohta, millega </a:t>
            </a:r>
            <a:r>
              <a:rPr lang="et-EE" sz="2000" b="0" i="0" dirty="0" err="1">
                <a:solidFill>
                  <a:srgbClr val="000000"/>
                </a:solidFill>
                <a:effectLst/>
                <a:latin typeface="Times New Roman" panose="02020603050405020304" pitchFamily="18" charset="0"/>
              </a:rPr>
              <a:t>poliitreklaam</a:t>
            </a:r>
            <a:r>
              <a:rPr lang="et-EE" sz="2000" b="0" i="0" dirty="0">
                <a:solidFill>
                  <a:srgbClr val="000000"/>
                </a:solidFill>
                <a:effectLst/>
                <a:latin typeface="Times New Roman" panose="02020603050405020304" pitchFamily="18" charset="0"/>
              </a:rPr>
              <a:t> on seotud, kui see on kohaldatav</a:t>
            </a:r>
          </a:p>
          <a:p>
            <a:pPr marL="457200" indent="-457200" algn="just">
              <a:buAutoNum type="arabicParenR"/>
            </a:pPr>
            <a:r>
              <a:rPr lang="et-EE" sz="2000" b="0" i="0" dirty="0">
                <a:solidFill>
                  <a:srgbClr val="000000"/>
                </a:solidFill>
                <a:effectLst/>
                <a:latin typeface="Times New Roman" panose="02020603050405020304" pitchFamily="18" charset="0"/>
              </a:rPr>
              <a:t>teade selle kohta, et </a:t>
            </a:r>
            <a:r>
              <a:rPr lang="et-EE" sz="2000" b="0" i="0" dirty="0" err="1">
                <a:solidFill>
                  <a:srgbClr val="000000"/>
                </a:solidFill>
                <a:effectLst/>
                <a:latin typeface="Times New Roman" panose="02020603050405020304" pitchFamily="18" charset="0"/>
              </a:rPr>
              <a:t>poliitreklaami</a:t>
            </a:r>
            <a:r>
              <a:rPr lang="et-EE" sz="2000" b="0" i="0" dirty="0">
                <a:solidFill>
                  <a:srgbClr val="000000"/>
                </a:solidFill>
                <a:effectLst/>
                <a:latin typeface="Times New Roman" panose="02020603050405020304" pitchFamily="18" charset="0"/>
              </a:rPr>
              <a:t> puhul on kasutatud suunamis- või reklaamiedastusmeetodeid, kui see on kohaldatav</a:t>
            </a:r>
          </a:p>
          <a:p>
            <a:pPr marL="457200" indent="-457200" algn="just">
              <a:buAutoNum type="arabicParenR"/>
            </a:pPr>
            <a:r>
              <a:rPr lang="et-EE" sz="2000" b="0" i="0" dirty="0">
                <a:solidFill>
                  <a:srgbClr val="000000"/>
                </a:solidFill>
                <a:effectLst/>
                <a:latin typeface="Times New Roman" panose="02020603050405020304" pitchFamily="18" charset="0"/>
              </a:rPr>
              <a:t>läbipaistvusteade, mis sisaldab artikli 12 lõikes 1 osutatud teavet, või selge viide selle kohta, kust seda on võimalik lihtsalt ja otse leida</a:t>
            </a:r>
          </a:p>
          <a:p>
            <a:pPr marL="457200" indent="-457200" algn="just">
              <a:buAutoNum type="arabicParenR"/>
            </a:pPr>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II peatükk</a:t>
            </a:r>
            <a:endParaRPr dirty="0">
              <a:solidFill>
                <a:prstClr val="black"/>
              </a:solidFill>
            </a:endParaRPr>
          </a:p>
        </p:txBody>
      </p:sp>
    </p:spTree>
    <p:extLst>
      <p:ext uri="{BB962C8B-B14F-4D97-AF65-F5344CB8AC3E}">
        <p14:creationId xmlns:p14="http://schemas.microsoft.com/office/powerpoint/2010/main" val="3130844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r>
              <a:rPr lang="et-EE" sz="2000" b="1" dirty="0">
                <a:solidFill>
                  <a:prstClr val="black"/>
                </a:solidFill>
              </a:rPr>
              <a:t>Art 11 -  läbipaistvus- ja märgistusnõuded </a:t>
            </a:r>
            <a:r>
              <a:rPr lang="et-EE" sz="2000" b="1" dirty="0" err="1">
                <a:solidFill>
                  <a:prstClr val="black"/>
                </a:solidFill>
              </a:rPr>
              <a:t>poliitreklaamile</a:t>
            </a:r>
            <a:endParaRPr lang="et-EE" sz="2000" b="1" dirty="0">
              <a:solidFill>
                <a:prstClr val="black"/>
              </a:solidFill>
            </a:endParaRPr>
          </a:p>
          <a:p>
            <a:pPr algn="just"/>
            <a:endParaRPr lang="et-EE" sz="2000" b="1" dirty="0">
              <a:solidFill>
                <a:prstClr val="black"/>
              </a:solidFill>
            </a:endParaRPr>
          </a:p>
          <a:p>
            <a:pPr algn="just"/>
            <a:r>
              <a:rPr lang="et-EE" sz="2000" dirty="0">
                <a:solidFill>
                  <a:prstClr val="black"/>
                </a:solidFill>
              </a:rPr>
              <a:t>- Teave tehakse kättesaadavaks </a:t>
            </a:r>
            <a:r>
              <a:rPr lang="et-EE" sz="2000" b="1" dirty="0">
                <a:solidFill>
                  <a:prstClr val="black"/>
                </a:solidFill>
              </a:rPr>
              <a:t>märgise vormis</a:t>
            </a:r>
            <a:r>
              <a:rPr lang="et-EE" sz="2000" dirty="0">
                <a:solidFill>
                  <a:prstClr val="black"/>
                </a:solidFill>
              </a:rPr>
              <a:t>, mis on kohaldatud vastavalt kasutatavale andmekandjale. </a:t>
            </a:r>
          </a:p>
          <a:p>
            <a:pPr algn="just"/>
            <a:r>
              <a:rPr lang="et-EE" sz="2000" dirty="0">
                <a:solidFill>
                  <a:prstClr val="black"/>
                </a:solidFill>
              </a:rPr>
              <a:t>- </a:t>
            </a:r>
            <a:r>
              <a:rPr lang="et-EE" sz="2000" b="0" i="0" dirty="0">
                <a:solidFill>
                  <a:srgbClr val="000000"/>
                </a:solidFill>
                <a:effectLst/>
                <a:latin typeface="Times New Roman" panose="02020603050405020304" pitchFamily="18" charset="0"/>
              </a:rPr>
              <a:t>Need märgised peavad olema </a:t>
            </a:r>
            <a:r>
              <a:rPr lang="et-EE" sz="2000" b="1" i="0" dirty="0">
                <a:solidFill>
                  <a:srgbClr val="000000"/>
                </a:solidFill>
                <a:effectLst/>
                <a:latin typeface="Times New Roman" panose="02020603050405020304" pitchFamily="18" charset="0"/>
              </a:rPr>
              <a:t>silmapaistvad</a:t>
            </a:r>
            <a:r>
              <a:rPr lang="et-EE" sz="2000" b="0" i="0" dirty="0">
                <a:solidFill>
                  <a:srgbClr val="000000"/>
                </a:solidFill>
                <a:effectLst/>
                <a:latin typeface="Times New Roman" panose="02020603050405020304" pitchFamily="18" charset="0"/>
              </a:rPr>
              <a:t>, võimaldama inimestel </a:t>
            </a:r>
            <a:r>
              <a:rPr lang="et-EE" sz="2000" b="0" i="0" dirty="0" err="1">
                <a:solidFill>
                  <a:srgbClr val="000000"/>
                </a:solidFill>
                <a:effectLst/>
                <a:latin typeface="Times New Roman" panose="02020603050405020304" pitchFamily="18" charset="0"/>
              </a:rPr>
              <a:t>poliitreklaami</a:t>
            </a:r>
            <a:r>
              <a:rPr lang="et-EE" sz="2000" b="0" i="0" dirty="0">
                <a:solidFill>
                  <a:srgbClr val="000000"/>
                </a:solidFill>
                <a:effectLst/>
                <a:latin typeface="Times New Roman" panose="02020603050405020304" pitchFamily="18" charset="0"/>
              </a:rPr>
              <a:t> kui sellise kergesti kindlaks teha ning jääma püsima, kui </a:t>
            </a:r>
            <a:r>
              <a:rPr lang="et-EE" sz="2000" b="0" i="0" dirty="0" err="1">
                <a:solidFill>
                  <a:srgbClr val="000000"/>
                </a:solidFill>
                <a:effectLst/>
                <a:latin typeface="Times New Roman" panose="02020603050405020304" pitchFamily="18" charset="0"/>
              </a:rPr>
              <a:t>poliitreklaami</a:t>
            </a:r>
            <a:r>
              <a:rPr lang="et-EE" sz="2000" b="0" i="0" dirty="0">
                <a:solidFill>
                  <a:srgbClr val="000000"/>
                </a:solidFill>
                <a:effectLst/>
                <a:latin typeface="Times New Roman" panose="02020603050405020304" pitchFamily="18" charset="0"/>
              </a:rPr>
              <a:t> edasi levitatakse.</a:t>
            </a:r>
          </a:p>
          <a:p>
            <a:pPr algn="just"/>
            <a:r>
              <a:rPr lang="et-EE" sz="2000" dirty="0">
                <a:solidFill>
                  <a:srgbClr val="000000"/>
                </a:solidFill>
                <a:latin typeface="Times New Roman" panose="02020603050405020304" pitchFamily="18" charset="0"/>
              </a:rPr>
              <a:t>- </a:t>
            </a:r>
            <a:r>
              <a:rPr lang="et-EE" sz="2000" b="1" i="0" dirty="0">
                <a:solidFill>
                  <a:srgbClr val="000000"/>
                </a:solidFill>
                <a:effectLst/>
                <a:latin typeface="Times New Roman" panose="02020603050405020304" pitchFamily="18" charset="0"/>
              </a:rPr>
              <a:t>Hiljemalt 10. juuliks 2025 </a:t>
            </a:r>
            <a:r>
              <a:rPr lang="et-EE" sz="2000" b="0" i="0" dirty="0">
                <a:solidFill>
                  <a:srgbClr val="000000"/>
                </a:solidFill>
                <a:effectLst/>
                <a:latin typeface="Times New Roman" panose="02020603050405020304" pitchFamily="18" charset="0"/>
              </a:rPr>
              <a:t>võtab komisjon vastu rakendusaktid, millega kehtestatakse lõikes 3 osutatud märgiste vorming. </a:t>
            </a:r>
          </a:p>
          <a:p>
            <a:pPr algn="just"/>
            <a:r>
              <a:rPr lang="et-EE" sz="2000" dirty="0">
                <a:solidFill>
                  <a:srgbClr val="000000"/>
                </a:solidFill>
                <a:latin typeface="Times New Roman" panose="02020603050405020304" pitchFamily="18" charset="0"/>
              </a:rPr>
              <a:t>- </a:t>
            </a:r>
            <a:r>
              <a:rPr lang="et-EE" sz="2000" b="0" i="0" dirty="0">
                <a:solidFill>
                  <a:srgbClr val="000000"/>
                </a:solidFill>
                <a:effectLst/>
                <a:latin typeface="Times New Roman" panose="02020603050405020304" pitchFamily="18" charset="0"/>
              </a:rPr>
              <a:t>Liikmesriigid, sealhulgas nende pädevad asutused, ja komisjon ärgitavad koostama selliseid </a:t>
            </a:r>
            <a:r>
              <a:rPr lang="et-EE" sz="2000" b="1" i="0" dirty="0">
                <a:solidFill>
                  <a:srgbClr val="000000"/>
                </a:solidFill>
                <a:effectLst/>
                <a:latin typeface="Times New Roman" panose="02020603050405020304" pitchFamily="18" charset="0"/>
              </a:rPr>
              <a:t>vabatahtlikke tegevusjuhendeid</a:t>
            </a:r>
            <a:r>
              <a:rPr lang="et-EE" sz="2000" b="0" i="0" dirty="0">
                <a:solidFill>
                  <a:srgbClr val="000000"/>
                </a:solidFill>
                <a:effectLst/>
                <a:latin typeface="Times New Roman" panose="02020603050405020304" pitchFamily="18" charset="0"/>
              </a:rPr>
              <a:t>, mille eesmärk on aidata kaasa käesoleva artikli nõuetekohasele kohaldamisele. </a:t>
            </a:r>
          </a:p>
          <a:p>
            <a:pPr algn="just"/>
            <a:endParaRPr lang="et-EE" sz="2000" dirty="0">
              <a:solidFill>
                <a:srgbClr val="000000"/>
              </a:solidFill>
              <a:latin typeface="Times New Roman" panose="02020603050405020304" pitchFamily="18" charset="0"/>
            </a:endParaRPr>
          </a:p>
          <a:p>
            <a:pPr algn="just"/>
            <a:r>
              <a:rPr lang="et-EE" sz="2000" dirty="0">
                <a:solidFill>
                  <a:srgbClr val="000000"/>
                </a:solidFill>
                <a:latin typeface="Times New Roman" panose="02020603050405020304" pitchFamily="18" charset="0"/>
              </a:rPr>
              <a:t>Siin on mõttekoht, kas ja kes võiks meil olla selliste vabatahtlike tegevusjuhendite eestvedajateks ? Ka teistes reklaamivaldkondades on analoogseid juhendeid. </a:t>
            </a:r>
            <a:endParaRPr lang="et-EE" sz="2000" dirty="0">
              <a:solidFill>
                <a:prstClr val="black"/>
              </a:solidFill>
            </a:endParaRPr>
          </a:p>
          <a:p>
            <a:pPr marL="457200" indent="-457200" algn="just">
              <a:buAutoNum type="arabicParenR"/>
            </a:pPr>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II peatükk</a:t>
            </a:r>
            <a:endParaRPr dirty="0">
              <a:solidFill>
                <a:prstClr val="black"/>
              </a:solidFill>
            </a:endParaRPr>
          </a:p>
        </p:txBody>
      </p:sp>
    </p:spTree>
    <p:extLst>
      <p:ext uri="{BB962C8B-B14F-4D97-AF65-F5344CB8AC3E}">
        <p14:creationId xmlns:p14="http://schemas.microsoft.com/office/powerpoint/2010/main" val="1639439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r>
              <a:rPr lang="et-EE" sz="2000" b="1" dirty="0">
                <a:solidFill>
                  <a:prstClr val="black"/>
                </a:solidFill>
              </a:rPr>
              <a:t>Art 12 -  läbipaistvusteated</a:t>
            </a:r>
          </a:p>
          <a:p>
            <a:pPr algn="just"/>
            <a:endParaRPr lang="et-EE" sz="2000" b="1" dirty="0">
              <a:solidFill>
                <a:prstClr val="black"/>
              </a:solidFill>
            </a:endParaRPr>
          </a:p>
          <a:p>
            <a:pPr algn="just"/>
            <a:r>
              <a:rPr lang="et-EE" sz="2000" dirty="0">
                <a:solidFill>
                  <a:prstClr val="black"/>
                </a:solidFill>
              </a:rPr>
              <a:t>- </a:t>
            </a:r>
            <a:r>
              <a:rPr lang="et-EE" sz="2000" dirty="0" err="1">
                <a:solidFill>
                  <a:prstClr val="black"/>
                </a:solidFill>
              </a:rPr>
              <a:t>poliitreklaami</a:t>
            </a:r>
            <a:r>
              <a:rPr lang="et-EE" sz="2000" dirty="0">
                <a:solidFill>
                  <a:prstClr val="black"/>
                </a:solidFill>
              </a:rPr>
              <a:t> avaldaja tagab, et läbipaistvusteade sisaldaks kõiki art 12 </a:t>
            </a:r>
            <a:r>
              <a:rPr lang="et-EE" sz="2000" dirty="0" err="1">
                <a:solidFill>
                  <a:prstClr val="black"/>
                </a:solidFill>
              </a:rPr>
              <a:t>lg-s</a:t>
            </a:r>
            <a:r>
              <a:rPr lang="et-EE" sz="2000" dirty="0">
                <a:solidFill>
                  <a:prstClr val="black"/>
                </a:solidFill>
              </a:rPr>
              <a:t> 1 nimetatud andmeid. </a:t>
            </a:r>
          </a:p>
          <a:p>
            <a:pPr algn="just"/>
            <a:r>
              <a:rPr lang="et-EE" sz="2000" dirty="0">
                <a:solidFill>
                  <a:prstClr val="black"/>
                </a:solidFill>
              </a:rPr>
              <a:t>- avaldaja tagab, et teave on täielik ja täpne</a:t>
            </a:r>
          </a:p>
          <a:p>
            <a:pPr algn="just"/>
            <a:r>
              <a:rPr lang="et-EE" sz="2000" dirty="0">
                <a:solidFill>
                  <a:prstClr val="black"/>
                </a:solidFill>
              </a:rPr>
              <a:t>- kui avaldaja saab teada, et teave on puudulik v ebatäpne, tuleb see põhjendamatu viivituseta parandada. Selleks võtab avaldaja ühendust tellija v reklaamiteenuse osutajaga (lg 2)</a:t>
            </a:r>
          </a:p>
          <a:p>
            <a:pPr algn="just"/>
            <a:r>
              <a:rPr lang="et-EE" sz="2000" dirty="0">
                <a:solidFill>
                  <a:prstClr val="black"/>
                </a:solidFill>
              </a:rPr>
              <a:t>- kui ei ole võimalik teavet parandada, siis ei tee avaldaja reklaami enam kättesaadavaks – so lõpetab selle edastamise. Sellest otsusest teavitab avaldaja viivituseta tellijaid v reklaamiteenuse osutajaid.</a:t>
            </a:r>
          </a:p>
          <a:p>
            <a:pPr algn="just"/>
            <a:r>
              <a:rPr lang="et-EE" sz="2000" dirty="0">
                <a:solidFill>
                  <a:prstClr val="black"/>
                </a:solidFill>
              </a:rPr>
              <a:t>- Läbipaistvusteade tuleb lisada igale </a:t>
            </a:r>
            <a:r>
              <a:rPr lang="et-EE" sz="2000" dirty="0" err="1">
                <a:solidFill>
                  <a:prstClr val="black"/>
                </a:solidFill>
              </a:rPr>
              <a:t>poliitreklaamile</a:t>
            </a:r>
            <a:r>
              <a:rPr lang="et-EE" sz="2000" dirty="0">
                <a:solidFill>
                  <a:prstClr val="black"/>
                </a:solidFill>
              </a:rPr>
              <a:t>, peab olema kergesti leitav kogu avaldamisperioodi jooksul (lg 3)</a:t>
            </a:r>
          </a:p>
          <a:p>
            <a:pPr algn="just"/>
            <a:r>
              <a:rPr lang="et-EE" sz="2000" dirty="0">
                <a:solidFill>
                  <a:prstClr val="black"/>
                </a:solidFill>
              </a:rPr>
              <a:t>- Peab olema selgelt nähtav, kasutajasõbralik ja lihtsas keeles. </a:t>
            </a:r>
          </a:p>
          <a:p>
            <a:pPr algn="just"/>
            <a:r>
              <a:rPr lang="et-EE" sz="2000" dirty="0">
                <a:solidFill>
                  <a:prstClr val="black"/>
                </a:solidFill>
              </a:rPr>
              <a:t>- avaldaja hoiab läbipaistvusteateid alles 7 aasta jooksul pärast viimast avaldamist. (lg 4)</a:t>
            </a:r>
          </a:p>
          <a:p>
            <a:pPr algn="just"/>
            <a:r>
              <a:rPr lang="et-EE" sz="2000" dirty="0">
                <a:solidFill>
                  <a:prstClr val="black"/>
                </a:solidFill>
              </a:rPr>
              <a:t>- lg 4 erisus mikroettevõtjate suhtes, kui see ei ole nende põhitegevus</a:t>
            </a:r>
          </a:p>
          <a:p>
            <a:pPr marL="457200" indent="-457200" algn="just">
              <a:buAutoNum type="arabicParenR"/>
            </a:pPr>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II peatükk</a:t>
            </a:r>
            <a:endParaRPr dirty="0">
              <a:solidFill>
                <a:prstClr val="black"/>
              </a:solidFill>
            </a:endParaRPr>
          </a:p>
        </p:txBody>
      </p:sp>
    </p:spTree>
    <p:extLst>
      <p:ext uri="{BB962C8B-B14F-4D97-AF65-F5344CB8AC3E}">
        <p14:creationId xmlns:p14="http://schemas.microsoft.com/office/powerpoint/2010/main" val="1199370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r>
              <a:rPr lang="et-EE" sz="2000" b="1" dirty="0">
                <a:solidFill>
                  <a:prstClr val="black"/>
                </a:solidFill>
              </a:rPr>
              <a:t>Art 12 -  läbipaistvusteated</a:t>
            </a:r>
          </a:p>
          <a:p>
            <a:pPr algn="just"/>
            <a:endParaRPr lang="et-EE" sz="2000" b="1" dirty="0">
              <a:solidFill>
                <a:prstClr val="black"/>
              </a:solidFill>
            </a:endParaRPr>
          </a:p>
          <a:p>
            <a:pPr algn="just"/>
            <a:r>
              <a:rPr lang="et-EE" sz="2000" dirty="0">
                <a:solidFill>
                  <a:prstClr val="black"/>
                </a:solidFill>
              </a:rPr>
              <a:t>- Komisjoni on õigus vastu võtta delegeeritud akte avaldatava teabe loetelu kohta ( lg 6)</a:t>
            </a:r>
          </a:p>
          <a:p>
            <a:pPr algn="just"/>
            <a:r>
              <a:rPr lang="et-EE" sz="2000" dirty="0">
                <a:solidFill>
                  <a:prstClr val="black"/>
                </a:solidFill>
              </a:rPr>
              <a:t> - </a:t>
            </a:r>
            <a:r>
              <a:rPr lang="et-EE" sz="2000" b="0" i="0" dirty="0">
                <a:solidFill>
                  <a:srgbClr val="000000"/>
                </a:solidFill>
                <a:effectLst/>
              </a:rPr>
              <a:t>Hiljemalt 10. juuliks 2025 võtab komisjon vastu rakendusaktid, et kehtestada läbipaistvusteate vorming ja esitada selle tehnilised kirjeldused.</a:t>
            </a:r>
          </a:p>
          <a:p>
            <a:pPr algn="just"/>
            <a:endParaRPr lang="et-EE" sz="2000" dirty="0">
              <a:solidFill>
                <a:srgbClr val="000000"/>
              </a:solidFill>
            </a:endParaRPr>
          </a:p>
          <a:p>
            <a:pPr algn="just"/>
            <a:r>
              <a:rPr lang="et-EE" sz="2000" b="1" dirty="0">
                <a:solidFill>
                  <a:srgbClr val="000000"/>
                </a:solidFill>
              </a:rPr>
              <a:t>Artikkel 13 – Euroopa internetipõhise </a:t>
            </a:r>
            <a:r>
              <a:rPr lang="et-EE" sz="2000" b="1" dirty="0" err="1">
                <a:solidFill>
                  <a:srgbClr val="000000"/>
                </a:solidFill>
              </a:rPr>
              <a:t>poliitreklaami</a:t>
            </a:r>
            <a:r>
              <a:rPr lang="et-EE" sz="2000" b="1" dirty="0">
                <a:solidFill>
                  <a:srgbClr val="000000"/>
                </a:solidFill>
              </a:rPr>
              <a:t> andmehoidla</a:t>
            </a:r>
          </a:p>
          <a:p>
            <a:pPr algn="just"/>
            <a:endParaRPr lang="et-EE" sz="2000" dirty="0">
              <a:solidFill>
                <a:srgbClr val="000000"/>
              </a:solidFill>
            </a:endParaRPr>
          </a:p>
          <a:p>
            <a:pPr algn="just"/>
            <a:r>
              <a:rPr lang="et-EE" sz="2000" dirty="0">
                <a:solidFill>
                  <a:srgbClr val="000000"/>
                </a:solidFill>
              </a:rPr>
              <a:t>- Komisjon loob andmehoidla, </a:t>
            </a:r>
            <a:r>
              <a:rPr lang="et-EE" sz="2000" b="0" i="0" dirty="0">
                <a:solidFill>
                  <a:srgbClr val="000000"/>
                </a:solidFill>
                <a:effectLst/>
              </a:rPr>
              <a:t>mis on avalik hoidla kõigi liidus avaldatud või liidu kodanikele või elanikele suunatud internetipõhiste </a:t>
            </a:r>
            <a:r>
              <a:rPr lang="et-EE" sz="2000" b="0" i="0" dirty="0" err="1">
                <a:solidFill>
                  <a:srgbClr val="000000"/>
                </a:solidFill>
                <a:effectLst/>
              </a:rPr>
              <a:t>poliitreklaamide</a:t>
            </a:r>
            <a:r>
              <a:rPr lang="et-EE" sz="2000" b="0" i="0" dirty="0">
                <a:solidFill>
                  <a:srgbClr val="000000"/>
                </a:solidFill>
                <a:effectLst/>
              </a:rPr>
              <a:t> jaoks.</a:t>
            </a:r>
          </a:p>
          <a:p>
            <a:pPr algn="just"/>
            <a:r>
              <a:rPr lang="et-EE" sz="2000" dirty="0">
                <a:solidFill>
                  <a:srgbClr val="000000"/>
                </a:solidFill>
              </a:rPr>
              <a:t>- andmehoidla võimaldab juurdepääsu internetipõhistele </a:t>
            </a:r>
            <a:r>
              <a:rPr lang="et-EE" sz="2000" dirty="0" err="1">
                <a:solidFill>
                  <a:srgbClr val="000000"/>
                </a:solidFill>
              </a:rPr>
              <a:t>poliitreklaamidele</a:t>
            </a:r>
            <a:r>
              <a:rPr lang="et-EE" sz="2000" dirty="0">
                <a:solidFill>
                  <a:srgbClr val="000000"/>
                </a:solidFill>
              </a:rPr>
              <a:t> koos läbipaistvusteatega.</a:t>
            </a:r>
          </a:p>
          <a:p>
            <a:pPr algn="just"/>
            <a:r>
              <a:rPr lang="et-EE" sz="2000" dirty="0">
                <a:solidFill>
                  <a:srgbClr val="000000"/>
                </a:solidFill>
              </a:rPr>
              <a:t>- andmehoidlal on veebimajutusteenus, mis tagab, et internetipõhine </a:t>
            </a:r>
            <a:r>
              <a:rPr lang="et-EE" sz="2000" dirty="0" err="1">
                <a:solidFill>
                  <a:srgbClr val="000000"/>
                </a:solidFill>
              </a:rPr>
              <a:t>poliitreklaami</a:t>
            </a:r>
            <a:r>
              <a:rPr lang="et-EE" sz="2000" dirty="0">
                <a:solidFill>
                  <a:srgbClr val="000000"/>
                </a:solidFill>
              </a:rPr>
              <a:t> tegemine ja läbipaistvusteave on kättesaadav kogu reklaami  esitamise perioodi ja 7 aastat alates viimases esitusest</a:t>
            </a:r>
            <a:r>
              <a:rPr lang="et-EE" sz="2000" dirty="0">
                <a:solidFill>
                  <a:srgbClr val="000000"/>
                </a:solidFill>
                <a:latin typeface="Times New Roman" panose="02020603050405020304" pitchFamily="18" charset="0"/>
              </a:rPr>
              <a:t>.</a:t>
            </a:r>
            <a:endParaRPr lang="et-EE" sz="2000" dirty="0">
              <a:solidFill>
                <a:prstClr val="black"/>
              </a:solidFill>
            </a:endParaRPr>
          </a:p>
          <a:p>
            <a:pPr marL="457200" indent="-457200" algn="just">
              <a:buAutoNum type="arabicParenR"/>
            </a:pPr>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II peatükk</a:t>
            </a:r>
            <a:endParaRPr dirty="0">
              <a:solidFill>
                <a:prstClr val="black"/>
              </a:solidFill>
            </a:endParaRPr>
          </a:p>
        </p:txBody>
      </p:sp>
    </p:spTree>
    <p:extLst>
      <p:ext uri="{BB962C8B-B14F-4D97-AF65-F5344CB8AC3E}">
        <p14:creationId xmlns:p14="http://schemas.microsoft.com/office/powerpoint/2010/main" val="3999455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endParaRPr lang="et-EE" sz="2000" dirty="0">
              <a:solidFill>
                <a:srgbClr val="000000"/>
              </a:solidFill>
              <a:latin typeface="Times New Roman" panose="02020603050405020304" pitchFamily="18" charset="0"/>
            </a:endParaRPr>
          </a:p>
          <a:p>
            <a:pPr algn="just"/>
            <a:r>
              <a:rPr lang="et-EE" sz="2000" b="1" dirty="0">
                <a:solidFill>
                  <a:srgbClr val="000000"/>
                </a:solidFill>
                <a:latin typeface="Times New Roman" panose="02020603050405020304" pitchFamily="18" charset="0"/>
              </a:rPr>
              <a:t>Artikkel 13 – Euroopa internetipõhise </a:t>
            </a:r>
            <a:r>
              <a:rPr lang="et-EE" sz="2000" b="1" dirty="0" err="1">
                <a:solidFill>
                  <a:srgbClr val="000000"/>
                </a:solidFill>
                <a:latin typeface="Times New Roman" panose="02020603050405020304" pitchFamily="18" charset="0"/>
              </a:rPr>
              <a:t>poliitreklaami</a:t>
            </a:r>
            <a:r>
              <a:rPr lang="et-EE" sz="2000" b="1" dirty="0">
                <a:solidFill>
                  <a:srgbClr val="000000"/>
                </a:solidFill>
                <a:latin typeface="Times New Roman" panose="02020603050405020304" pitchFamily="18" charset="0"/>
              </a:rPr>
              <a:t> andmehoidla</a:t>
            </a:r>
          </a:p>
          <a:p>
            <a:pPr algn="just"/>
            <a:endParaRPr lang="et-EE" sz="2000" dirty="0">
              <a:solidFill>
                <a:srgbClr val="000000"/>
              </a:solidFill>
              <a:latin typeface="Times New Roman" panose="02020603050405020304" pitchFamily="18" charset="0"/>
            </a:endParaRPr>
          </a:p>
          <a:p>
            <a:pPr algn="just"/>
            <a:r>
              <a:rPr lang="et-EE" sz="2000" dirty="0">
                <a:solidFill>
                  <a:srgbClr val="000000"/>
                </a:solidFill>
                <a:latin typeface="Times New Roman" panose="02020603050405020304" pitchFamily="18" charset="0"/>
              </a:rPr>
              <a:t>- väga suured digiplatvormid /väga suured internetipõhised otsingumootorid peavad teabe lisaks Euroopa andmehoidlale avaldama ka digiteenuste määruse art 39 osundatud andmehoidlas. Teabele tuleb juurdepääs võimaldada viivitamata (lg 2)</a:t>
            </a:r>
          </a:p>
          <a:p>
            <a:pPr algn="just"/>
            <a:r>
              <a:rPr lang="et-EE" sz="2000" dirty="0">
                <a:solidFill>
                  <a:srgbClr val="000000"/>
                </a:solidFill>
                <a:latin typeface="Times New Roman" panose="02020603050405020304" pitchFamily="18" charset="0"/>
              </a:rPr>
              <a:t>- teised reklaami avaldajad teevad teabe Euroopa andmehoidlas kättesaadavaks hiljemalt 72 tundi pärast esimest avaldamist.(lg 4)</a:t>
            </a:r>
          </a:p>
          <a:p>
            <a:pPr algn="just"/>
            <a:r>
              <a:rPr lang="et-EE" sz="2000" dirty="0">
                <a:solidFill>
                  <a:srgbClr val="000000"/>
                </a:solidFill>
                <a:latin typeface="Times New Roman" panose="02020603050405020304" pitchFamily="18" charset="0"/>
              </a:rPr>
              <a:t>- Komisjon ei vastuta andmehoidlas avaldatud teabe õigsuse eest. (lg 5)</a:t>
            </a:r>
          </a:p>
          <a:p>
            <a:pPr algn="just"/>
            <a:r>
              <a:rPr lang="et-EE" sz="2000" dirty="0">
                <a:solidFill>
                  <a:srgbClr val="000000"/>
                </a:solidFill>
                <a:latin typeface="Times New Roman" panose="02020603050405020304" pitchFamily="18" charset="0"/>
              </a:rPr>
              <a:t>- </a:t>
            </a:r>
            <a:r>
              <a:rPr lang="et-EE" sz="2000" b="0" i="0" dirty="0">
                <a:solidFill>
                  <a:srgbClr val="000000"/>
                </a:solidFill>
                <a:effectLst/>
                <a:latin typeface="Times New Roman" panose="02020603050405020304" pitchFamily="18" charset="0"/>
              </a:rPr>
              <a:t>Hiljemalt 10. aprilliks 2026 võtab komisjon vastu rakendusaktid, et kehtestada üksikasjalik kord ühise andmestruktuuri, standarditud </a:t>
            </a:r>
            <a:r>
              <a:rPr lang="et-EE" sz="2000" b="0" i="0" dirty="0" err="1">
                <a:solidFill>
                  <a:srgbClr val="000000"/>
                </a:solidFill>
                <a:effectLst/>
                <a:latin typeface="Times New Roman" panose="02020603050405020304" pitchFamily="18" charset="0"/>
              </a:rPr>
              <a:t>metaandmete</a:t>
            </a:r>
            <a:r>
              <a:rPr lang="et-EE" sz="2000" b="0" i="0" dirty="0">
                <a:solidFill>
                  <a:srgbClr val="000000"/>
                </a:solidFill>
                <a:effectLst/>
                <a:latin typeface="Times New Roman" panose="02020603050405020304" pitchFamily="18" charset="0"/>
              </a:rPr>
              <a:t> esitamise kohta, et hõlbustada </a:t>
            </a:r>
            <a:r>
              <a:rPr lang="et-EE" sz="2000" b="0" i="0" dirty="0" err="1">
                <a:solidFill>
                  <a:srgbClr val="000000"/>
                </a:solidFill>
                <a:effectLst/>
                <a:latin typeface="Times New Roman" panose="02020603050405020304" pitchFamily="18" charset="0"/>
              </a:rPr>
              <a:t>poliitreklaami</a:t>
            </a:r>
            <a:r>
              <a:rPr lang="et-EE" sz="2000" b="0" i="0" dirty="0">
                <a:solidFill>
                  <a:srgbClr val="000000"/>
                </a:solidFill>
                <a:effectLst/>
                <a:latin typeface="Times New Roman" panose="02020603050405020304" pitchFamily="18" charset="0"/>
              </a:rPr>
              <a:t> lisamist Euroopa andmehoidlasse ja </a:t>
            </a:r>
            <a:r>
              <a:rPr lang="et-EE" sz="2000" b="0" i="0" dirty="0" err="1">
                <a:solidFill>
                  <a:srgbClr val="000000"/>
                </a:solidFill>
                <a:effectLst/>
                <a:latin typeface="Times New Roman" panose="02020603050405020304" pitchFamily="18" charset="0"/>
              </a:rPr>
              <a:t>poliitreklaami</a:t>
            </a:r>
            <a:r>
              <a:rPr lang="et-EE" sz="2000" b="0" i="0" dirty="0">
                <a:solidFill>
                  <a:srgbClr val="000000"/>
                </a:solidFill>
                <a:effectLst/>
                <a:latin typeface="Times New Roman" panose="02020603050405020304" pitchFamily="18" charset="0"/>
              </a:rPr>
              <a:t> indekseerimist veebipõhiste otsingumootorite abil, standarditud autentimist ja ühist rakendusliidest, et käesoleva määruse alusel veebis avaldatud teavet saaks koondada ja sellele oleks juurdepääs ühe portaali kaudu.</a:t>
            </a:r>
            <a:endParaRPr lang="et-EE" sz="2000" dirty="0">
              <a:solidFill>
                <a:srgbClr val="000000"/>
              </a:solidFill>
              <a:latin typeface="Times New Roman" panose="02020603050405020304" pitchFamily="18" charset="0"/>
            </a:endParaRPr>
          </a:p>
          <a:p>
            <a:pPr algn="just"/>
            <a:endParaRPr lang="et-EE" sz="2000" dirty="0">
              <a:solidFill>
                <a:prstClr val="black"/>
              </a:solidFill>
            </a:endParaRPr>
          </a:p>
          <a:p>
            <a:pPr marL="457200" indent="-457200" algn="just">
              <a:buAutoNum type="arabicParenR"/>
            </a:pPr>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II peatükk</a:t>
            </a:r>
            <a:endParaRPr dirty="0">
              <a:solidFill>
                <a:prstClr val="black"/>
              </a:solidFill>
            </a:endParaRPr>
          </a:p>
        </p:txBody>
      </p:sp>
    </p:spTree>
    <p:extLst>
      <p:ext uri="{BB962C8B-B14F-4D97-AF65-F5344CB8AC3E}">
        <p14:creationId xmlns:p14="http://schemas.microsoft.com/office/powerpoint/2010/main" val="337573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Shape 1"/>
          <p:cNvSpPr txBox="1"/>
          <p:nvPr/>
        </p:nvSpPr>
        <p:spPr>
          <a:xfrm>
            <a:off x="512092" y="302089"/>
            <a:ext cx="8230251" cy="1265382"/>
          </a:xfrm>
          <a:prstGeom prst="rect">
            <a:avLst/>
          </a:prstGeom>
        </p:spPr>
        <p:txBody>
          <a:bodyPr wrap="square" lIns="0" tIns="0" rIns="0" bIns="0" anchor="ctr"/>
          <a:lstStyle/>
          <a:p>
            <a:pPr defTabSz="923631"/>
            <a:r>
              <a:rPr lang="et-EE" sz="3600" b="1" dirty="0">
                <a:solidFill>
                  <a:prstClr val="black"/>
                </a:solidFill>
                <a:latin typeface="Roboto Condensed"/>
              </a:rPr>
              <a:t>Määruse taust</a:t>
            </a:r>
            <a:endParaRPr dirty="0">
              <a:solidFill>
                <a:prstClr val="black"/>
              </a:solidFill>
              <a:latin typeface="Roboto Condensed"/>
            </a:endParaRPr>
          </a:p>
        </p:txBody>
      </p:sp>
      <p:sp>
        <p:nvSpPr>
          <p:cNvPr id="47" name="TextShape 2"/>
          <p:cNvSpPr txBox="1"/>
          <p:nvPr/>
        </p:nvSpPr>
        <p:spPr>
          <a:xfrm>
            <a:off x="531023" y="1340768"/>
            <a:ext cx="8230251" cy="5029980"/>
          </a:xfrm>
          <a:prstGeom prst="rect">
            <a:avLst/>
          </a:prstGeom>
        </p:spPr>
        <p:txBody>
          <a:bodyPr wrap="square" lIns="0" tIns="0" rIns="0" bIns="0"/>
          <a:lstStyle/>
          <a:p>
            <a:pPr defTabSz="923631"/>
            <a:r>
              <a:rPr lang="et-EE" sz="2000" dirty="0"/>
              <a:t>Euroopa Komisjon esitas 2021. aastal määruse eelnõu.</a:t>
            </a:r>
          </a:p>
          <a:p>
            <a:pPr defTabSz="923631"/>
            <a:endParaRPr lang="et-EE" sz="2000" dirty="0"/>
          </a:p>
          <a:p>
            <a:pPr algn="just" defTabSz="923631"/>
            <a:r>
              <a:rPr lang="et-EE" sz="2000" dirty="0"/>
              <a:t>Uue regulatsiooni loomise vajadust põhjendati järgmiselt:</a:t>
            </a:r>
          </a:p>
          <a:p>
            <a:pPr algn="just" defTabSz="923631"/>
            <a:endParaRPr lang="et-EE" sz="2000" dirty="0"/>
          </a:p>
          <a:p>
            <a:pPr algn="just" defTabSz="923631"/>
            <a:r>
              <a:rPr lang="et-EE" sz="2000" dirty="0"/>
              <a:t>- riiklikud õigusnormid on märkimisväärselt killustatud;</a:t>
            </a:r>
          </a:p>
          <a:p>
            <a:pPr algn="just" defTabSz="923631"/>
            <a:r>
              <a:rPr lang="et-EE" sz="2000" dirty="0"/>
              <a:t>- tehnoloogia areng on muutnud killustumise ning järelevalve ja jõustamisega seotud küsimused keerukamaks;</a:t>
            </a:r>
          </a:p>
          <a:p>
            <a:pPr algn="just" defTabSz="923631"/>
            <a:r>
              <a:rPr lang="et-EE" sz="2000" dirty="0"/>
              <a:t>- l</a:t>
            </a:r>
            <a:r>
              <a:rPr lang="fi-FI" sz="2000" dirty="0" err="1"/>
              <a:t>äbipaistvusnõuete</a:t>
            </a:r>
            <a:r>
              <a:rPr lang="fi-FI" sz="2000" dirty="0"/>
              <a:t> </a:t>
            </a:r>
            <a:r>
              <a:rPr lang="fi-FI" sz="2000" dirty="0" err="1"/>
              <a:t>killustatus</a:t>
            </a:r>
            <a:r>
              <a:rPr lang="fi-FI" sz="2000" dirty="0"/>
              <a:t> </a:t>
            </a:r>
            <a:r>
              <a:rPr lang="fi-FI" sz="2000" dirty="0" err="1"/>
              <a:t>takistab</a:t>
            </a:r>
            <a:r>
              <a:rPr lang="fi-FI" sz="2000" dirty="0"/>
              <a:t> </a:t>
            </a:r>
            <a:r>
              <a:rPr lang="et-EE" sz="2000" dirty="0" err="1"/>
              <a:t>piliitreklaami</a:t>
            </a:r>
            <a:r>
              <a:rPr lang="et-EE" sz="2000" dirty="0"/>
              <a:t> </a:t>
            </a:r>
            <a:r>
              <a:rPr lang="fi-FI" sz="2000" dirty="0" err="1"/>
              <a:t>teenuste</a:t>
            </a:r>
            <a:r>
              <a:rPr lang="fi-FI" sz="2000" dirty="0"/>
              <a:t> </a:t>
            </a:r>
            <a:r>
              <a:rPr lang="fi-FI" sz="2000" dirty="0" err="1"/>
              <a:t>osutamist</a:t>
            </a:r>
            <a:r>
              <a:rPr lang="fi-FI" sz="2000" dirty="0"/>
              <a:t>.</a:t>
            </a:r>
            <a:endParaRPr lang="et-EE" sz="2000" dirty="0"/>
          </a:p>
          <a:p>
            <a:pPr algn="just" defTabSz="923631"/>
            <a:endParaRPr lang="et-EE" sz="2000" dirty="0"/>
          </a:p>
          <a:p>
            <a:pPr algn="just" defTabSz="923631"/>
            <a:r>
              <a:rPr lang="et-EE" sz="2000" b="1" dirty="0"/>
              <a:t>Tehnoloogia kiire areng, üha rohkem killustunud ja problemaatilisem õigusraamistik ning üha suuremad summad, mis kulutatakse </a:t>
            </a:r>
            <a:r>
              <a:rPr lang="et-EE" sz="2000" b="1" dirty="0" err="1"/>
              <a:t>poliitreklaamile</a:t>
            </a:r>
            <a:r>
              <a:rPr lang="et-EE" sz="2000" b="1" dirty="0"/>
              <a:t>, näitavad vajadust reageerida ELi tasandil, et tagada </a:t>
            </a:r>
            <a:r>
              <a:rPr lang="et-EE" sz="2000" b="1" dirty="0" err="1"/>
              <a:t>poliitreklaami</a:t>
            </a:r>
            <a:r>
              <a:rPr lang="et-EE" sz="2000" b="1" dirty="0"/>
              <a:t> teenuste vaba liikumine kogu liidus, tagades ühtlasi kõrge läbipaistvuse taseme, mis muudab valimisprotsessid ELis avatumaks ja õiglasemaks</a:t>
            </a:r>
            <a:r>
              <a:rPr lang="et-EE" sz="2400" b="1" dirty="0"/>
              <a:t>.</a:t>
            </a:r>
          </a:p>
          <a:p>
            <a:pPr defTabSz="923631"/>
            <a:endParaRPr lang="et-EE" sz="2400" dirty="0"/>
          </a:p>
          <a:p>
            <a:pPr defTabSz="923631"/>
            <a:endParaRPr lang="et-EE" sz="2400" dirty="0"/>
          </a:p>
          <a:p>
            <a:pPr defTabSz="923631"/>
            <a:endParaRPr sz="3200" dirty="0">
              <a:solidFill>
                <a:prstClr val="black"/>
              </a:solidFill>
              <a:latin typeface="Roboto Condensed"/>
            </a:endParaRPr>
          </a:p>
        </p:txBody>
      </p:sp>
    </p:spTree>
    <p:extLst>
      <p:ext uri="{BB962C8B-B14F-4D97-AF65-F5344CB8AC3E}">
        <p14:creationId xmlns:p14="http://schemas.microsoft.com/office/powerpoint/2010/main" val="3621253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endParaRPr lang="et-EE" sz="2000" dirty="0">
              <a:solidFill>
                <a:srgbClr val="000000"/>
              </a:solidFill>
              <a:latin typeface="Times New Roman" panose="02020603050405020304" pitchFamily="18" charset="0"/>
            </a:endParaRPr>
          </a:p>
          <a:p>
            <a:pPr algn="just"/>
            <a:r>
              <a:rPr lang="et-EE" sz="2000" b="1" dirty="0">
                <a:solidFill>
                  <a:srgbClr val="000000"/>
                </a:solidFill>
                <a:latin typeface="Times New Roman" panose="02020603050405020304" pitchFamily="18" charset="0"/>
              </a:rPr>
              <a:t>Artikkel 14 -  korrapärane aruandlus </a:t>
            </a:r>
            <a:r>
              <a:rPr lang="et-EE" sz="2000" b="1" dirty="0" err="1">
                <a:solidFill>
                  <a:srgbClr val="000000"/>
                </a:solidFill>
                <a:latin typeface="Times New Roman" panose="02020603050405020304" pitchFamily="18" charset="0"/>
              </a:rPr>
              <a:t>poliitreklaami</a:t>
            </a:r>
            <a:r>
              <a:rPr lang="et-EE" sz="2000" b="1" dirty="0">
                <a:solidFill>
                  <a:srgbClr val="000000"/>
                </a:solidFill>
                <a:latin typeface="Times New Roman" panose="02020603050405020304" pitchFamily="18" charset="0"/>
              </a:rPr>
              <a:t> teenuste kohta</a:t>
            </a:r>
          </a:p>
          <a:p>
            <a:pPr algn="just"/>
            <a:endParaRPr lang="et-EE" sz="2000" b="1" dirty="0">
              <a:solidFill>
                <a:srgbClr val="000000"/>
              </a:solidFill>
              <a:latin typeface="Times New Roman" panose="02020603050405020304" pitchFamily="18" charset="0"/>
            </a:endParaRPr>
          </a:p>
          <a:p>
            <a:pPr algn="just"/>
            <a:r>
              <a:rPr lang="et-EE" sz="2000" b="1" dirty="0">
                <a:solidFill>
                  <a:srgbClr val="000000"/>
                </a:solidFill>
                <a:latin typeface="Times New Roman" panose="02020603050405020304" pitchFamily="18" charset="0"/>
              </a:rPr>
              <a:t>- </a:t>
            </a:r>
            <a:r>
              <a:rPr lang="et-EE" sz="2000" b="0" i="0" dirty="0" err="1">
                <a:solidFill>
                  <a:srgbClr val="000000"/>
                </a:solidFill>
                <a:effectLst/>
                <a:latin typeface="inherit"/>
              </a:rPr>
              <a:t>Poliitreklaami</a:t>
            </a:r>
            <a:r>
              <a:rPr lang="et-EE" sz="2000" b="0" i="0" dirty="0">
                <a:solidFill>
                  <a:srgbClr val="000000"/>
                </a:solidFill>
                <a:effectLst/>
                <a:latin typeface="inherit"/>
              </a:rPr>
              <a:t> avaldajad lisavad oma tegevusaruannetesse direktiivi 2013/34/EL artiklis 19 tähenduses teabe osutatud teenuste eest saadud summade või osaliselt või täielikult vastutasuks saadud muude hüvede väärtuse kohta, sealhulgas teabe suunamis- ja reklaamiedastusmeetodite kasutamise kohta kampaaniate kaupa.</a:t>
            </a:r>
          </a:p>
          <a:p>
            <a:pPr algn="just"/>
            <a:r>
              <a:rPr lang="et-EE" sz="2000" b="0" i="0" dirty="0" err="1">
                <a:solidFill>
                  <a:srgbClr val="000000"/>
                </a:solidFill>
                <a:effectLst/>
                <a:latin typeface="inherit"/>
              </a:rPr>
              <a:t>Poliitreklaami</a:t>
            </a:r>
            <a:r>
              <a:rPr lang="et-EE" sz="2000" b="0" i="0" dirty="0">
                <a:solidFill>
                  <a:srgbClr val="000000"/>
                </a:solidFill>
                <a:effectLst/>
                <a:latin typeface="inherit"/>
              </a:rPr>
              <a:t> avaldajad teevad esimeses lõigus osutatud teabe kättesaadavaks poliitikas osalejate auditeerimise või järelevalve eest vastutavatele pädevatele asutustele, kui sellised asutused on riigisisese õiguse alusel asutatud.</a:t>
            </a:r>
          </a:p>
          <a:p>
            <a:pPr algn="just"/>
            <a:r>
              <a:rPr lang="et-EE" sz="2000" dirty="0">
                <a:solidFill>
                  <a:srgbClr val="000000"/>
                </a:solidFill>
                <a:latin typeface="inherit"/>
              </a:rPr>
              <a:t> - </a:t>
            </a:r>
            <a:r>
              <a:rPr lang="et-EE" sz="2000" b="0" i="0" dirty="0">
                <a:solidFill>
                  <a:srgbClr val="000000"/>
                </a:solidFill>
                <a:effectLst/>
                <a:latin typeface="inherit"/>
              </a:rPr>
              <a:t>artikli lõiget 1 </a:t>
            </a:r>
            <a:r>
              <a:rPr lang="et-EE" sz="2000" b="1" i="0" dirty="0">
                <a:solidFill>
                  <a:srgbClr val="000000"/>
                </a:solidFill>
                <a:effectLst/>
                <a:latin typeface="inherit"/>
              </a:rPr>
              <a:t>ei kohaldata </a:t>
            </a:r>
            <a:r>
              <a:rPr lang="et-EE" sz="2000" b="0" i="0" dirty="0">
                <a:solidFill>
                  <a:srgbClr val="000000"/>
                </a:solidFill>
                <a:effectLst/>
                <a:latin typeface="inherit"/>
              </a:rPr>
              <a:t>direktiivi 2013/34/EL artikli 3 lõigete 1, 2 ja 3 kohaste </a:t>
            </a:r>
            <a:r>
              <a:rPr lang="et-EE" sz="2000" b="1" i="0" dirty="0">
                <a:solidFill>
                  <a:srgbClr val="000000"/>
                </a:solidFill>
                <a:effectLst/>
                <a:latin typeface="inherit"/>
              </a:rPr>
              <a:t>mikro-, väikeste või keskmise suurusega ettevõtjate suhtes</a:t>
            </a:r>
            <a:r>
              <a:rPr lang="et-EE" sz="2000" b="0" i="0" dirty="0">
                <a:solidFill>
                  <a:srgbClr val="000000"/>
                </a:solidFill>
                <a:effectLst/>
                <a:latin typeface="inherit"/>
              </a:rPr>
              <a:t>.</a:t>
            </a:r>
          </a:p>
          <a:p>
            <a:pPr algn="just"/>
            <a:endParaRPr lang="et-EE" sz="2000" dirty="0">
              <a:solidFill>
                <a:srgbClr val="000000"/>
              </a:solidFill>
              <a:latin typeface="inherit"/>
            </a:endParaRPr>
          </a:p>
          <a:p>
            <a:pPr algn="just"/>
            <a:endParaRPr lang="et-EE" sz="2000" dirty="0">
              <a:solidFill>
                <a:srgbClr val="000000"/>
              </a:solidFill>
              <a:latin typeface="Times New Roman" panose="02020603050405020304" pitchFamily="18" charset="0"/>
            </a:endParaRPr>
          </a:p>
          <a:p>
            <a:pPr algn="just"/>
            <a:endParaRPr lang="et-EE" sz="2000" dirty="0">
              <a:solidFill>
                <a:prstClr val="black"/>
              </a:solidFill>
            </a:endParaRPr>
          </a:p>
          <a:p>
            <a:pPr marL="457200" indent="-457200" algn="just">
              <a:buAutoNum type="arabicParenR"/>
            </a:pPr>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II peatükk</a:t>
            </a:r>
            <a:endParaRPr dirty="0">
              <a:solidFill>
                <a:prstClr val="black"/>
              </a:solidFill>
            </a:endParaRPr>
          </a:p>
        </p:txBody>
      </p:sp>
    </p:spTree>
    <p:extLst>
      <p:ext uri="{BB962C8B-B14F-4D97-AF65-F5344CB8AC3E}">
        <p14:creationId xmlns:p14="http://schemas.microsoft.com/office/powerpoint/2010/main" val="4098894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endParaRPr lang="et-EE" sz="2000" dirty="0">
              <a:solidFill>
                <a:srgbClr val="000000"/>
              </a:solidFill>
              <a:latin typeface="Times New Roman" panose="02020603050405020304" pitchFamily="18" charset="0"/>
            </a:endParaRPr>
          </a:p>
          <a:p>
            <a:pPr algn="just"/>
            <a:r>
              <a:rPr lang="et-EE" sz="2000" b="1" dirty="0">
                <a:solidFill>
                  <a:srgbClr val="000000"/>
                </a:solidFill>
                <a:latin typeface="Times New Roman" panose="02020603050405020304" pitchFamily="18" charset="0"/>
              </a:rPr>
              <a:t>Artikkel 15- ebaseaduslikust </a:t>
            </a:r>
            <a:r>
              <a:rPr lang="et-EE" sz="2000" b="1" dirty="0" err="1">
                <a:solidFill>
                  <a:srgbClr val="000000"/>
                </a:solidFill>
                <a:latin typeface="Times New Roman" panose="02020603050405020304" pitchFamily="18" charset="0"/>
              </a:rPr>
              <a:t>poliitreklaamist</a:t>
            </a:r>
            <a:r>
              <a:rPr lang="et-EE" sz="2000" b="1" dirty="0">
                <a:solidFill>
                  <a:srgbClr val="000000"/>
                </a:solidFill>
                <a:latin typeface="Times New Roman" panose="02020603050405020304" pitchFamily="18" charset="0"/>
              </a:rPr>
              <a:t> teadaandmine</a:t>
            </a:r>
          </a:p>
          <a:p>
            <a:pPr algn="just"/>
            <a:r>
              <a:rPr lang="et-EE" sz="2000" b="1" dirty="0">
                <a:solidFill>
                  <a:srgbClr val="000000"/>
                </a:solidFill>
                <a:latin typeface="Times New Roman" panose="02020603050405020304" pitchFamily="18" charset="0"/>
              </a:rPr>
              <a:t> </a:t>
            </a:r>
            <a:r>
              <a:rPr lang="et-EE" sz="2000" dirty="0">
                <a:solidFill>
                  <a:srgbClr val="000000"/>
                </a:solidFill>
                <a:latin typeface="Times New Roman" panose="02020603050405020304" pitchFamily="18" charset="0"/>
              </a:rPr>
              <a:t>-  reklaami avaldajad peavad looma mehhanismid, mille kaudu saavad füüsilised ja juriidilised isikud neile teada anda, kui reklaam ei vasta käesoleva määruse nõuetele. (lg 1)</a:t>
            </a:r>
          </a:p>
          <a:p>
            <a:pPr algn="just"/>
            <a:r>
              <a:rPr lang="et-EE" sz="2000" dirty="0">
                <a:solidFill>
                  <a:srgbClr val="000000"/>
                </a:solidFill>
                <a:latin typeface="Times New Roman" panose="02020603050405020304" pitchFamily="18" charset="0"/>
              </a:rPr>
              <a:t>- need kanalid peavad olema tasuta, kergesti juurdepääsetavad ja eelistatult võimaldama teateid vastu võtta elektrooniliselt (lg 2)</a:t>
            </a:r>
          </a:p>
          <a:p>
            <a:pPr algn="just"/>
            <a:r>
              <a:rPr lang="et-EE" sz="2000" dirty="0">
                <a:solidFill>
                  <a:srgbClr val="000000"/>
                </a:solidFill>
                <a:latin typeface="Times New Roman" panose="02020603050405020304" pitchFamily="18" charset="0"/>
              </a:rPr>
              <a:t>- on reguleeritud, millist infot teates esitama peab (lg 3)</a:t>
            </a:r>
          </a:p>
          <a:p>
            <a:pPr algn="just"/>
            <a:r>
              <a:rPr lang="et-EE" sz="2000" dirty="0">
                <a:solidFill>
                  <a:srgbClr val="000000"/>
                </a:solidFill>
                <a:latin typeface="Times New Roman" panose="02020603050405020304" pitchFamily="18" charset="0"/>
              </a:rPr>
              <a:t>-- kinnitus, et reklaami avaldaja on teate kätte saanud (lg 4)</a:t>
            </a:r>
          </a:p>
          <a:p>
            <a:pPr algn="just"/>
            <a:r>
              <a:rPr lang="et-EE" sz="2000" dirty="0">
                <a:solidFill>
                  <a:srgbClr val="000000"/>
                </a:solidFill>
                <a:latin typeface="Times New Roman" panose="02020603050405020304" pitchFamily="18" charset="0"/>
              </a:rPr>
              <a:t>- väga suured digiplatvormid/internetipõhised otsingumootorid -  uurivad ja teavitavad tulemusest teate esitanud isikut (lg 5)</a:t>
            </a:r>
          </a:p>
          <a:p>
            <a:pPr algn="just"/>
            <a:r>
              <a:rPr lang="et-EE" sz="2000" dirty="0">
                <a:solidFill>
                  <a:srgbClr val="000000"/>
                </a:solidFill>
                <a:latin typeface="Times New Roman" panose="02020603050405020304" pitchFamily="18" charset="0"/>
              </a:rPr>
              <a:t>- kes ei ole väga suur -  uurivad ja teavitavad kui seda on taotletud (lg 6)</a:t>
            </a:r>
          </a:p>
          <a:p>
            <a:pPr algn="just"/>
            <a:r>
              <a:rPr lang="et-EE" sz="2000" dirty="0">
                <a:solidFill>
                  <a:srgbClr val="000000"/>
                </a:solidFill>
                <a:latin typeface="Times New Roman" panose="02020603050405020304" pitchFamily="18" charset="0"/>
              </a:rPr>
              <a:t>- </a:t>
            </a:r>
            <a:r>
              <a:rPr lang="et-EE" sz="2000" b="0" i="0" dirty="0">
                <a:solidFill>
                  <a:srgbClr val="000000"/>
                </a:solidFill>
                <a:effectLst/>
                <a:latin typeface="Times New Roman" panose="02020603050405020304" pitchFamily="18" charset="0"/>
              </a:rPr>
              <a:t> </a:t>
            </a:r>
            <a:r>
              <a:rPr lang="et-EE" sz="2000" b="1" i="0" dirty="0">
                <a:solidFill>
                  <a:srgbClr val="000000"/>
                </a:solidFill>
                <a:effectLst/>
                <a:latin typeface="Times New Roman" panose="02020603050405020304" pitchFamily="18" charset="0"/>
              </a:rPr>
              <a:t>Viimasel kuul enne valimisi või rahvahääletust </a:t>
            </a:r>
            <a:r>
              <a:rPr lang="et-EE" sz="2000" b="0" i="0" dirty="0">
                <a:solidFill>
                  <a:srgbClr val="000000"/>
                </a:solidFill>
                <a:effectLst/>
                <a:latin typeface="Times New Roman" panose="02020603050405020304" pitchFamily="18" charset="0"/>
              </a:rPr>
              <a:t>peavad </a:t>
            </a:r>
            <a:r>
              <a:rPr lang="et-EE" sz="2000" b="0" i="0" dirty="0" err="1">
                <a:solidFill>
                  <a:srgbClr val="000000"/>
                </a:solidFill>
                <a:effectLst/>
                <a:latin typeface="Times New Roman" panose="02020603050405020304" pitchFamily="18" charset="0"/>
              </a:rPr>
              <a:t>poliitreklaami</a:t>
            </a:r>
            <a:r>
              <a:rPr lang="et-EE" sz="2000" b="0" i="0" dirty="0">
                <a:solidFill>
                  <a:srgbClr val="000000"/>
                </a:solidFill>
                <a:effectLst/>
                <a:latin typeface="Times New Roman" panose="02020603050405020304" pitchFamily="18" charset="0"/>
              </a:rPr>
              <a:t> avaldajad käsitlema kõiki nende valimiste või rahvahääletusega seotud </a:t>
            </a:r>
            <a:r>
              <a:rPr lang="et-EE" sz="2000" b="0" i="0" dirty="0" err="1">
                <a:solidFill>
                  <a:srgbClr val="000000"/>
                </a:solidFill>
                <a:effectLst/>
                <a:latin typeface="Times New Roman" panose="02020603050405020304" pitchFamily="18" charset="0"/>
              </a:rPr>
              <a:t>poliitreklaami</a:t>
            </a:r>
            <a:r>
              <a:rPr lang="et-EE" sz="2000" b="0" i="0" dirty="0">
                <a:solidFill>
                  <a:srgbClr val="000000"/>
                </a:solidFill>
                <a:effectLst/>
                <a:latin typeface="Times New Roman" panose="02020603050405020304" pitchFamily="18" charset="0"/>
              </a:rPr>
              <a:t> kohta saadud</a:t>
            </a:r>
            <a:r>
              <a:rPr lang="et-EE" sz="2000" b="1" i="0" dirty="0">
                <a:solidFill>
                  <a:srgbClr val="000000"/>
                </a:solidFill>
                <a:effectLst/>
                <a:latin typeface="Times New Roman" panose="02020603050405020304" pitchFamily="18" charset="0"/>
              </a:rPr>
              <a:t> teateid 48 tunni jooksul</a:t>
            </a:r>
            <a:r>
              <a:rPr lang="et-EE" sz="2000" b="0" i="0" dirty="0">
                <a:solidFill>
                  <a:srgbClr val="000000"/>
                </a:solidFill>
                <a:effectLst/>
                <a:latin typeface="Times New Roman" panose="02020603050405020304" pitchFamily="18" charset="0"/>
              </a:rPr>
              <a:t>, tingimusel et teadet saab selles sisalduva teabe põhjal täielikult käsitleda. (lg 7)</a:t>
            </a:r>
          </a:p>
          <a:p>
            <a:pPr algn="just"/>
            <a:r>
              <a:rPr lang="et-EE" sz="2000" dirty="0">
                <a:solidFill>
                  <a:srgbClr val="000000"/>
                </a:solidFill>
                <a:latin typeface="Times New Roman" panose="02020603050405020304" pitchFamily="18" charset="0"/>
              </a:rPr>
              <a:t>- korduvatele teadetele võib reklaami avaldaja anda koondvastuse (lg 10)</a:t>
            </a:r>
          </a:p>
          <a:p>
            <a:pPr algn="just"/>
            <a:endParaRPr lang="et-EE" sz="2000" b="1" dirty="0">
              <a:solidFill>
                <a:srgbClr val="000000"/>
              </a:solidFill>
              <a:latin typeface="Times New Roman" panose="02020603050405020304" pitchFamily="18" charset="0"/>
            </a:endParaRPr>
          </a:p>
          <a:p>
            <a:pPr algn="just"/>
            <a:endParaRPr lang="et-EE" sz="2000" b="1" i="0" dirty="0">
              <a:solidFill>
                <a:srgbClr val="000000"/>
              </a:solidFill>
              <a:effectLst/>
              <a:latin typeface="Times New Roman" panose="02020603050405020304" pitchFamily="18" charset="0"/>
            </a:endParaRPr>
          </a:p>
          <a:p>
            <a:pPr algn="just"/>
            <a:endParaRPr lang="et-EE" sz="2000" b="0" i="0" dirty="0">
              <a:solidFill>
                <a:srgbClr val="000000"/>
              </a:solidFill>
              <a:effectLst/>
              <a:latin typeface="inherit"/>
            </a:endParaRPr>
          </a:p>
          <a:p>
            <a:pPr algn="just"/>
            <a:endParaRPr lang="et-EE" sz="2000" dirty="0">
              <a:solidFill>
                <a:srgbClr val="000000"/>
              </a:solidFill>
              <a:latin typeface="Times New Roman" panose="02020603050405020304" pitchFamily="18" charset="0"/>
            </a:endParaRPr>
          </a:p>
          <a:p>
            <a:pPr algn="just"/>
            <a:endParaRPr lang="et-EE" sz="2000" dirty="0">
              <a:solidFill>
                <a:prstClr val="black"/>
              </a:solidFill>
            </a:endParaRPr>
          </a:p>
          <a:p>
            <a:pPr marL="457200" indent="-457200" algn="just">
              <a:buAutoNum type="arabicParenR"/>
            </a:pPr>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II peatükk</a:t>
            </a:r>
            <a:endParaRPr dirty="0">
              <a:solidFill>
                <a:prstClr val="black"/>
              </a:solidFill>
            </a:endParaRPr>
          </a:p>
        </p:txBody>
      </p:sp>
    </p:spTree>
    <p:extLst>
      <p:ext uri="{BB962C8B-B14F-4D97-AF65-F5344CB8AC3E}">
        <p14:creationId xmlns:p14="http://schemas.microsoft.com/office/powerpoint/2010/main" val="5514041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endParaRPr lang="et-EE" sz="2000" dirty="0">
              <a:solidFill>
                <a:srgbClr val="000000"/>
              </a:solidFill>
              <a:latin typeface="Times New Roman" panose="02020603050405020304" pitchFamily="18" charset="0"/>
            </a:endParaRPr>
          </a:p>
          <a:p>
            <a:pPr algn="just"/>
            <a:r>
              <a:rPr lang="et-EE" sz="2000" b="1" dirty="0">
                <a:solidFill>
                  <a:srgbClr val="000000"/>
                </a:solidFill>
                <a:latin typeface="Times New Roman" panose="02020603050405020304" pitchFamily="18" charset="0"/>
              </a:rPr>
              <a:t>Artikkel 16 – teabe edastamine pädevatele riiklikele asutustele</a:t>
            </a:r>
          </a:p>
          <a:p>
            <a:pPr algn="just"/>
            <a:endParaRPr lang="et-EE" sz="2000" b="1" dirty="0">
              <a:solidFill>
                <a:srgbClr val="000000"/>
              </a:solidFill>
              <a:latin typeface="Times New Roman" panose="02020603050405020304" pitchFamily="18" charset="0"/>
            </a:endParaRPr>
          </a:p>
          <a:p>
            <a:pPr algn="just"/>
            <a:r>
              <a:rPr lang="et-EE" sz="2000" b="1" dirty="0">
                <a:solidFill>
                  <a:srgbClr val="000000"/>
                </a:solidFill>
                <a:latin typeface="Times New Roman" panose="02020603050405020304" pitchFamily="18" charset="0"/>
              </a:rPr>
              <a:t>NB! Pädev riiklik asutus tuleb kindlaks määrata </a:t>
            </a:r>
          </a:p>
          <a:p>
            <a:pPr algn="just"/>
            <a:endParaRPr lang="et-EE" sz="2000" b="1" dirty="0">
              <a:solidFill>
                <a:srgbClr val="000000"/>
              </a:solidFill>
              <a:latin typeface="Times New Roman" panose="02020603050405020304" pitchFamily="18" charset="0"/>
            </a:endParaRPr>
          </a:p>
          <a:p>
            <a:pPr algn="just"/>
            <a:r>
              <a:rPr lang="et-EE" sz="2000" b="1" dirty="0">
                <a:solidFill>
                  <a:srgbClr val="000000"/>
                </a:solidFill>
                <a:latin typeface="Times New Roman" panose="02020603050405020304" pitchFamily="18" charset="0"/>
              </a:rPr>
              <a:t>- </a:t>
            </a:r>
            <a:r>
              <a:rPr lang="et-EE" sz="2000" b="0" i="0" dirty="0">
                <a:solidFill>
                  <a:srgbClr val="000000"/>
                </a:solidFill>
                <a:effectLst/>
                <a:latin typeface="Times New Roman" panose="02020603050405020304" pitchFamily="18" charset="0"/>
              </a:rPr>
              <a:t>Artiklite 9, 11, 12 ja 14 nõuete järgimise kontrollimiseks on pädevatel riiklikel asutustel õigus nõuda, et </a:t>
            </a:r>
            <a:r>
              <a:rPr lang="et-EE" sz="2000" b="0" i="0" dirty="0" err="1">
                <a:solidFill>
                  <a:srgbClr val="000000"/>
                </a:solidFill>
                <a:effectLst/>
                <a:latin typeface="Times New Roman" panose="02020603050405020304" pitchFamily="18" charset="0"/>
              </a:rPr>
              <a:t>poliitreklaami</a:t>
            </a:r>
            <a:r>
              <a:rPr lang="et-EE" sz="2000" b="0" i="0" dirty="0">
                <a:solidFill>
                  <a:srgbClr val="000000"/>
                </a:solidFill>
                <a:effectLst/>
                <a:latin typeface="Times New Roman" panose="02020603050405020304" pitchFamily="18" charset="0"/>
              </a:rPr>
              <a:t> teenuste osutajad edastaksid kogu vajaliku teabe. (lg 1)</a:t>
            </a:r>
          </a:p>
          <a:p>
            <a:pPr algn="just"/>
            <a:r>
              <a:rPr lang="et-EE" sz="2000" dirty="0">
                <a:solidFill>
                  <a:srgbClr val="000000"/>
                </a:solidFill>
                <a:latin typeface="Times New Roman" panose="02020603050405020304" pitchFamily="18" charset="0"/>
              </a:rPr>
              <a:t> -  nõue sisaldab järgmisi elemente:</a:t>
            </a:r>
          </a:p>
          <a:p>
            <a:pPr algn="just"/>
            <a:endParaRPr lang="et-EE" sz="2000" dirty="0">
              <a:solidFill>
                <a:srgbClr val="000000"/>
              </a:solidFill>
              <a:latin typeface="Times New Roman" panose="02020603050405020304" pitchFamily="18" charset="0"/>
            </a:endParaRPr>
          </a:p>
          <a:p>
            <a:pPr algn="just"/>
            <a:r>
              <a:rPr lang="et-EE" sz="2000" dirty="0">
                <a:solidFill>
                  <a:srgbClr val="000000"/>
                </a:solidFill>
                <a:latin typeface="Times New Roman" panose="02020603050405020304" pitchFamily="18" charset="0"/>
              </a:rPr>
              <a:t>1) põhjendus selle kohta, missugusel eesmärgil teavet nõutakse, välja arvatud juhul, kui teabenõudega taotletakse kuritegude või raskete haldusrikkumiste tõkestamise, avastamise, uurimise ja nende eest vastutusele võtmise eesmärki ning kui teabenõude põhjenduse avaldamine ohustaks kõnealust eesmärki;</a:t>
            </a:r>
          </a:p>
          <a:p>
            <a:pPr algn="just"/>
            <a:endParaRPr lang="et-EE" sz="2000" dirty="0">
              <a:solidFill>
                <a:srgbClr val="000000"/>
              </a:solidFill>
              <a:latin typeface="Times New Roman" panose="02020603050405020304" pitchFamily="18" charset="0"/>
            </a:endParaRPr>
          </a:p>
          <a:p>
            <a:pPr algn="just"/>
            <a:r>
              <a:rPr lang="et-EE" sz="2000" dirty="0">
                <a:solidFill>
                  <a:srgbClr val="000000"/>
                </a:solidFill>
                <a:latin typeface="Times New Roman" panose="02020603050405020304" pitchFamily="18" charset="0"/>
              </a:rPr>
              <a:t>2) õiguskaitsevahendid, mida on asjaomasel </a:t>
            </a:r>
            <a:r>
              <a:rPr lang="et-EE" sz="2000" dirty="0" err="1">
                <a:solidFill>
                  <a:srgbClr val="000000"/>
                </a:solidFill>
                <a:latin typeface="Times New Roman" panose="02020603050405020304" pitchFamily="18" charset="0"/>
              </a:rPr>
              <a:t>poliitreklaami</a:t>
            </a:r>
            <a:r>
              <a:rPr lang="et-EE" sz="2000" dirty="0">
                <a:solidFill>
                  <a:srgbClr val="000000"/>
                </a:solidFill>
                <a:latin typeface="Times New Roman" panose="02020603050405020304" pitchFamily="18" charset="0"/>
              </a:rPr>
              <a:t> teenuse osutajal ja </a:t>
            </a:r>
            <a:r>
              <a:rPr lang="et-EE" sz="2000" dirty="0" err="1">
                <a:solidFill>
                  <a:srgbClr val="000000"/>
                </a:solidFill>
                <a:latin typeface="Times New Roman" panose="02020603050405020304" pitchFamily="18" charset="0"/>
              </a:rPr>
              <a:t>poliitreklaami</a:t>
            </a:r>
            <a:r>
              <a:rPr lang="et-EE" sz="2000" dirty="0">
                <a:solidFill>
                  <a:srgbClr val="000000"/>
                </a:solidFill>
                <a:latin typeface="Times New Roman" panose="02020603050405020304" pitchFamily="18" charset="0"/>
              </a:rPr>
              <a:t> teenuse tellijal võimalik kasutada.</a:t>
            </a:r>
          </a:p>
          <a:p>
            <a:pPr algn="just"/>
            <a:endParaRPr lang="et-EE" sz="2000" b="1" dirty="0">
              <a:solidFill>
                <a:srgbClr val="000000"/>
              </a:solidFill>
              <a:latin typeface="Times New Roman" panose="02020603050405020304" pitchFamily="18" charset="0"/>
            </a:endParaRPr>
          </a:p>
          <a:p>
            <a:pPr algn="just"/>
            <a:endParaRPr lang="et-EE" sz="2000" b="1" i="0" dirty="0">
              <a:solidFill>
                <a:srgbClr val="000000"/>
              </a:solidFill>
              <a:effectLst/>
              <a:latin typeface="Times New Roman" panose="02020603050405020304" pitchFamily="18" charset="0"/>
            </a:endParaRPr>
          </a:p>
          <a:p>
            <a:pPr algn="just"/>
            <a:endParaRPr lang="et-EE" sz="2000" b="0" i="0" dirty="0">
              <a:solidFill>
                <a:srgbClr val="000000"/>
              </a:solidFill>
              <a:effectLst/>
              <a:latin typeface="inherit"/>
            </a:endParaRPr>
          </a:p>
          <a:p>
            <a:pPr algn="just"/>
            <a:endParaRPr lang="et-EE" sz="2000" dirty="0">
              <a:solidFill>
                <a:srgbClr val="000000"/>
              </a:solidFill>
              <a:latin typeface="Times New Roman" panose="02020603050405020304" pitchFamily="18" charset="0"/>
            </a:endParaRPr>
          </a:p>
          <a:p>
            <a:pPr algn="just"/>
            <a:endParaRPr lang="et-EE" sz="2000" dirty="0">
              <a:solidFill>
                <a:prstClr val="black"/>
              </a:solidFill>
            </a:endParaRPr>
          </a:p>
          <a:p>
            <a:pPr marL="457200" indent="-457200" algn="just">
              <a:buAutoNum type="arabicParenR"/>
            </a:pPr>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II peatükk</a:t>
            </a:r>
            <a:endParaRPr dirty="0">
              <a:solidFill>
                <a:prstClr val="black"/>
              </a:solidFill>
            </a:endParaRPr>
          </a:p>
        </p:txBody>
      </p:sp>
    </p:spTree>
    <p:extLst>
      <p:ext uri="{BB962C8B-B14F-4D97-AF65-F5344CB8AC3E}">
        <p14:creationId xmlns:p14="http://schemas.microsoft.com/office/powerpoint/2010/main" val="2931839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endParaRPr lang="et-EE" sz="2000" dirty="0">
              <a:solidFill>
                <a:srgbClr val="000000"/>
              </a:solidFill>
              <a:latin typeface="Times New Roman" panose="02020603050405020304" pitchFamily="18" charset="0"/>
            </a:endParaRPr>
          </a:p>
          <a:p>
            <a:pPr algn="just"/>
            <a:r>
              <a:rPr lang="et-EE" sz="2000" b="1" dirty="0">
                <a:solidFill>
                  <a:srgbClr val="000000"/>
                </a:solidFill>
                <a:latin typeface="Times New Roman" panose="02020603050405020304" pitchFamily="18" charset="0"/>
              </a:rPr>
              <a:t>Artikkel 16 – teabe edastamine pädevatele riiklikele asutustele</a:t>
            </a:r>
          </a:p>
          <a:p>
            <a:pPr algn="just"/>
            <a:endParaRPr lang="et-EE" sz="2000" b="1" dirty="0">
              <a:solidFill>
                <a:srgbClr val="000000"/>
              </a:solidFill>
              <a:latin typeface="Times New Roman" panose="02020603050405020304" pitchFamily="18" charset="0"/>
            </a:endParaRPr>
          </a:p>
          <a:p>
            <a:pPr algn="just"/>
            <a:r>
              <a:rPr lang="et-EE" sz="2000" b="1" dirty="0">
                <a:solidFill>
                  <a:srgbClr val="000000"/>
                </a:solidFill>
                <a:latin typeface="Times New Roman" panose="02020603050405020304" pitchFamily="18" charset="0"/>
              </a:rPr>
              <a:t>- </a:t>
            </a:r>
            <a:r>
              <a:rPr lang="et-EE" sz="2000" b="0" i="0" dirty="0">
                <a:solidFill>
                  <a:srgbClr val="000000"/>
                </a:solidFill>
                <a:effectLst/>
                <a:latin typeface="Times New Roman" panose="02020603050405020304" pitchFamily="18" charset="0"/>
              </a:rPr>
              <a:t>teabenõude saamise korral saadavad </a:t>
            </a:r>
            <a:r>
              <a:rPr lang="et-EE" sz="2000" b="0" i="0" dirty="0" err="1">
                <a:solidFill>
                  <a:srgbClr val="000000"/>
                </a:solidFill>
                <a:effectLst/>
                <a:latin typeface="Times New Roman" panose="02020603050405020304" pitchFamily="18" charset="0"/>
              </a:rPr>
              <a:t>poliitreklaami</a:t>
            </a:r>
            <a:r>
              <a:rPr lang="et-EE" sz="2000" b="0" i="0" dirty="0">
                <a:solidFill>
                  <a:srgbClr val="000000"/>
                </a:solidFill>
                <a:effectLst/>
                <a:latin typeface="Times New Roman" panose="02020603050405020304" pitchFamily="18" charset="0"/>
              </a:rPr>
              <a:t> teenuste osutajad </a:t>
            </a:r>
            <a:r>
              <a:rPr lang="et-EE" sz="2000" b="1" i="0" dirty="0">
                <a:solidFill>
                  <a:srgbClr val="000000"/>
                </a:solidFill>
                <a:effectLst/>
                <a:latin typeface="Times New Roman" panose="02020603050405020304" pitchFamily="18" charset="0"/>
              </a:rPr>
              <a:t>kahe tööpäeva jooksul kinnituse nõude kättesaamise kohta</a:t>
            </a:r>
            <a:r>
              <a:rPr lang="et-EE" sz="2000" b="0" i="0" dirty="0">
                <a:solidFill>
                  <a:srgbClr val="000000"/>
                </a:solidFill>
                <a:effectLst/>
                <a:latin typeface="Times New Roman" panose="02020603050405020304" pitchFamily="18" charset="0"/>
              </a:rPr>
              <a:t> ja teavitavad pädevat riiklikku asutust nõude täitmiseks võetud meetmetest.</a:t>
            </a:r>
          </a:p>
          <a:p>
            <a:pPr algn="just"/>
            <a:r>
              <a:rPr lang="et-EE" sz="2000" dirty="0">
                <a:solidFill>
                  <a:srgbClr val="000000"/>
                </a:solidFill>
                <a:latin typeface="Times New Roman" panose="02020603050405020304" pitchFamily="18" charset="0"/>
              </a:rPr>
              <a:t>Teave tuleb esitada </a:t>
            </a:r>
            <a:r>
              <a:rPr lang="et-EE" sz="2000" b="1" dirty="0">
                <a:solidFill>
                  <a:srgbClr val="000000"/>
                </a:solidFill>
                <a:latin typeface="Times New Roman" panose="02020603050405020304" pitchFamily="18" charset="0"/>
              </a:rPr>
              <a:t>8 tööpäeva </a:t>
            </a:r>
            <a:r>
              <a:rPr lang="et-EE" sz="2000" dirty="0">
                <a:solidFill>
                  <a:srgbClr val="000000"/>
                </a:solidFill>
                <a:latin typeface="Times New Roman" panose="02020603050405020304" pitchFamily="18" charset="0"/>
              </a:rPr>
              <a:t>jooksul (lg 3)</a:t>
            </a:r>
          </a:p>
          <a:p>
            <a:pPr algn="just"/>
            <a:r>
              <a:rPr lang="et-EE" sz="2000" i="0" dirty="0">
                <a:solidFill>
                  <a:srgbClr val="000000"/>
                </a:solidFill>
                <a:effectLst/>
                <a:latin typeface="Times New Roman" panose="02020603050405020304" pitchFamily="18" charset="0"/>
              </a:rPr>
              <a:t>- erisus mikro, väike või keskmise suurusega ettevõtjatele, kes esitavad teabe hiljemalt </a:t>
            </a:r>
            <a:r>
              <a:rPr lang="et-EE" sz="2000" b="1" i="0" dirty="0">
                <a:solidFill>
                  <a:srgbClr val="000000"/>
                </a:solidFill>
                <a:effectLst/>
                <a:latin typeface="Times New Roman" panose="02020603050405020304" pitchFamily="18" charset="0"/>
              </a:rPr>
              <a:t>12 tööpäeva </a:t>
            </a:r>
            <a:r>
              <a:rPr lang="et-EE" sz="2000" i="0" dirty="0">
                <a:solidFill>
                  <a:srgbClr val="000000"/>
                </a:solidFill>
                <a:effectLst/>
                <a:latin typeface="Times New Roman" panose="02020603050405020304" pitchFamily="18" charset="0"/>
              </a:rPr>
              <a:t>jooksul (lg 3)</a:t>
            </a:r>
          </a:p>
          <a:p>
            <a:pPr algn="just"/>
            <a:r>
              <a:rPr lang="et-EE" sz="2000" dirty="0">
                <a:solidFill>
                  <a:srgbClr val="000000"/>
                </a:solidFill>
                <a:latin typeface="Times New Roman" panose="02020603050405020304" pitchFamily="18" charset="0"/>
              </a:rPr>
              <a:t>- Erand, kui on valimisele/rahvahääletusele eelnev kuu, siis tuleb nõutud teave esitada viivitamata </a:t>
            </a:r>
            <a:r>
              <a:rPr lang="et-EE" sz="2000" b="1" dirty="0">
                <a:solidFill>
                  <a:srgbClr val="000000"/>
                </a:solidFill>
                <a:latin typeface="Times New Roman" panose="02020603050405020304" pitchFamily="18" charset="0"/>
              </a:rPr>
              <a:t>hiljemalt 48 tunni jooksul. E</a:t>
            </a:r>
            <a:r>
              <a:rPr lang="et-EE" sz="2000" i="0" dirty="0">
                <a:solidFill>
                  <a:srgbClr val="000000"/>
                </a:solidFill>
                <a:effectLst/>
                <a:latin typeface="Times New Roman" panose="02020603050405020304" pitchFamily="18" charset="0"/>
              </a:rPr>
              <a:t>risus mikro, väike või keskmise suurusega ettevõtjatele, kes esitavad teabe viivituseta enne valimiste/rahvahääletuse päeva </a:t>
            </a:r>
            <a:r>
              <a:rPr lang="et-EE" sz="2000" dirty="0">
                <a:solidFill>
                  <a:srgbClr val="000000"/>
                </a:solidFill>
                <a:latin typeface="Times New Roman" panose="02020603050405020304" pitchFamily="18" charset="0"/>
              </a:rPr>
              <a:t>(lg 4)</a:t>
            </a:r>
          </a:p>
          <a:p>
            <a:pPr algn="just"/>
            <a:r>
              <a:rPr lang="et-EE" sz="2000" dirty="0">
                <a:solidFill>
                  <a:srgbClr val="000000"/>
                </a:solidFill>
                <a:latin typeface="Times New Roman" panose="02020603050405020304" pitchFamily="18" charset="0"/>
              </a:rPr>
              <a:t>- reklaamiteenuse osutajad määravad pädevate riiklike asutustega suhtlemiseks </a:t>
            </a:r>
            <a:r>
              <a:rPr lang="et-EE" sz="2000" b="1" dirty="0">
                <a:solidFill>
                  <a:srgbClr val="000000"/>
                </a:solidFill>
                <a:latin typeface="Times New Roman" panose="02020603050405020304" pitchFamily="18" charset="0"/>
              </a:rPr>
              <a:t>kontaktpunkti</a:t>
            </a:r>
            <a:r>
              <a:rPr lang="et-EE" sz="2000" dirty="0">
                <a:solidFill>
                  <a:srgbClr val="000000"/>
                </a:solidFill>
                <a:latin typeface="Times New Roman" panose="02020603050405020304" pitchFamily="18" charset="0"/>
              </a:rPr>
              <a:t>. (5)</a:t>
            </a:r>
            <a:endParaRPr lang="et-EE" sz="2000" b="0" i="0" dirty="0">
              <a:solidFill>
                <a:srgbClr val="000000"/>
              </a:solidFill>
              <a:effectLst/>
              <a:latin typeface="inherit"/>
            </a:endParaRPr>
          </a:p>
          <a:p>
            <a:pPr algn="just"/>
            <a:endParaRPr lang="et-EE" sz="2000" dirty="0">
              <a:solidFill>
                <a:srgbClr val="000000"/>
              </a:solidFill>
              <a:latin typeface="Times New Roman" panose="02020603050405020304" pitchFamily="18" charset="0"/>
            </a:endParaRPr>
          </a:p>
          <a:p>
            <a:pPr algn="just"/>
            <a:endParaRPr lang="et-EE" sz="2000" dirty="0">
              <a:solidFill>
                <a:prstClr val="black"/>
              </a:solidFill>
            </a:endParaRPr>
          </a:p>
          <a:p>
            <a:pPr marL="457200" indent="-457200" algn="just">
              <a:buAutoNum type="arabicParenR"/>
            </a:pPr>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II peatükk</a:t>
            </a:r>
            <a:endParaRPr dirty="0">
              <a:solidFill>
                <a:prstClr val="black"/>
              </a:solidFill>
            </a:endParaRPr>
          </a:p>
        </p:txBody>
      </p:sp>
    </p:spTree>
    <p:extLst>
      <p:ext uri="{BB962C8B-B14F-4D97-AF65-F5344CB8AC3E}">
        <p14:creationId xmlns:p14="http://schemas.microsoft.com/office/powerpoint/2010/main" val="21795696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endParaRPr lang="et-EE" sz="2000" dirty="0">
              <a:solidFill>
                <a:srgbClr val="000000"/>
              </a:solidFill>
              <a:latin typeface="Times New Roman" panose="02020603050405020304" pitchFamily="18" charset="0"/>
            </a:endParaRPr>
          </a:p>
          <a:p>
            <a:pPr algn="just"/>
            <a:r>
              <a:rPr lang="et-EE" sz="2000" b="1" dirty="0">
                <a:solidFill>
                  <a:srgbClr val="000000"/>
                </a:solidFill>
                <a:latin typeface="Times New Roman" panose="02020603050405020304" pitchFamily="18" charset="0"/>
              </a:rPr>
              <a:t>Artikkel 17 -  teabe esitamine muudele huvitatud isikutele</a:t>
            </a:r>
          </a:p>
          <a:p>
            <a:pPr algn="just"/>
            <a:endParaRPr lang="et-EE" sz="2000" b="1" i="0" dirty="0">
              <a:solidFill>
                <a:srgbClr val="000000"/>
              </a:solidFill>
              <a:effectLst/>
              <a:latin typeface="Times New Roman" panose="02020603050405020304" pitchFamily="18" charset="0"/>
            </a:endParaRPr>
          </a:p>
          <a:p>
            <a:pPr algn="just"/>
            <a:r>
              <a:rPr lang="et-EE" sz="2000" b="1" dirty="0">
                <a:solidFill>
                  <a:srgbClr val="000000"/>
                </a:solidFill>
                <a:latin typeface="Times New Roman" panose="02020603050405020304" pitchFamily="18" charset="0"/>
              </a:rPr>
              <a:t> - </a:t>
            </a:r>
            <a:r>
              <a:rPr lang="et-EE" sz="2000" b="0" i="0" dirty="0">
                <a:solidFill>
                  <a:srgbClr val="000000"/>
                </a:solidFill>
                <a:effectLst/>
                <a:latin typeface="Times New Roman" panose="02020603050405020304" pitchFamily="18" charset="0"/>
              </a:rPr>
              <a:t>Huvitatud üksuste taotlusel edastavad </a:t>
            </a:r>
            <a:r>
              <a:rPr lang="et-EE" sz="2000" b="0" i="0" dirty="0" err="1">
                <a:solidFill>
                  <a:srgbClr val="000000"/>
                </a:solidFill>
                <a:effectLst/>
                <a:latin typeface="Times New Roman" panose="02020603050405020304" pitchFamily="18" charset="0"/>
              </a:rPr>
              <a:t>poliitreklaami</a:t>
            </a:r>
            <a:r>
              <a:rPr lang="et-EE" sz="2000" b="0" i="0" dirty="0">
                <a:solidFill>
                  <a:srgbClr val="000000"/>
                </a:solidFill>
                <a:effectLst/>
                <a:latin typeface="Times New Roman" panose="02020603050405020304" pitchFamily="18" charset="0"/>
              </a:rPr>
              <a:t> teenuste osutajad neile üksustele viivitamata ja tasuta ning, kui see on tehniliselt võimalik, masinloetavas vormingus teabe, mis kõnealustel </a:t>
            </a:r>
            <a:r>
              <a:rPr lang="et-EE" sz="2000" b="0" i="0" dirty="0" err="1">
                <a:solidFill>
                  <a:srgbClr val="000000"/>
                </a:solidFill>
                <a:effectLst/>
                <a:latin typeface="Times New Roman" panose="02020603050405020304" pitchFamily="18" charset="0"/>
              </a:rPr>
              <a:t>poliitreklaami</a:t>
            </a:r>
            <a:r>
              <a:rPr lang="et-EE" sz="2000" b="0" i="0" dirty="0">
                <a:solidFill>
                  <a:srgbClr val="000000"/>
                </a:solidFill>
                <a:effectLst/>
                <a:latin typeface="Times New Roman" panose="02020603050405020304" pitchFamily="18" charset="0"/>
              </a:rPr>
              <a:t> teenuste osutajatel artiklite 9, 11 ja 12 kohaselt olema peab. (lg 1)</a:t>
            </a:r>
          </a:p>
          <a:p>
            <a:pPr algn="just"/>
            <a:r>
              <a:rPr lang="et-EE" sz="2000" dirty="0">
                <a:solidFill>
                  <a:srgbClr val="000000"/>
                </a:solidFill>
                <a:latin typeface="Times New Roman" panose="02020603050405020304" pitchFamily="18" charset="0"/>
              </a:rPr>
              <a:t>-  Lõike 1 kohaselt teabe edastamist taotlevad huvitatud üksused peavad olema </a:t>
            </a:r>
            <a:r>
              <a:rPr lang="et-EE" sz="2000" b="1" dirty="0">
                <a:solidFill>
                  <a:srgbClr val="000000"/>
                </a:solidFill>
                <a:latin typeface="Times New Roman" panose="02020603050405020304" pitchFamily="18" charset="0"/>
              </a:rPr>
              <a:t>ärihuvidest sõltumatud ja kuuluma ühte või mitmesse järgmistest kategooriatest</a:t>
            </a:r>
            <a:r>
              <a:rPr lang="et-EE" sz="2000" dirty="0">
                <a:solidFill>
                  <a:srgbClr val="000000"/>
                </a:solidFill>
                <a:latin typeface="Times New Roman" panose="02020603050405020304" pitchFamily="18" charset="0"/>
              </a:rPr>
              <a:t>:</a:t>
            </a:r>
          </a:p>
          <a:p>
            <a:pPr algn="just"/>
            <a:r>
              <a:rPr lang="et-EE" sz="2000" dirty="0">
                <a:solidFill>
                  <a:srgbClr val="000000"/>
                </a:solidFill>
                <a:latin typeface="Times New Roman" panose="02020603050405020304" pitchFamily="18" charset="0"/>
              </a:rPr>
              <a:t>a)kontrollitud teadlased kooskõlas määruse (EL) 2022/2065 artikli 40 lõikega 8;</a:t>
            </a:r>
          </a:p>
          <a:p>
            <a:pPr algn="just"/>
            <a:r>
              <a:rPr lang="et-EE" sz="2000" dirty="0">
                <a:solidFill>
                  <a:srgbClr val="000000"/>
                </a:solidFill>
                <a:latin typeface="Times New Roman" panose="02020603050405020304" pitchFamily="18" charset="0"/>
              </a:rPr>
              <a:t>b)sellise kodanikuühiskonna organisatsiooni liikmed, mille riigisiseses või liidu õiguses kinnitatud põhikirjaline eesmärk on kaitsta ja edendada avalikke huve;</a:t>
            </a:r>
          </a:p>
          <a:p>
            <a:pPr algn="just"/>
            <a:r>
              <a:rPr lang="et-EE" sz="2000" dirty="0">
                <a:solidFill>
                  <a:srgbClr val="000000"/>
                </a:solidFill>
                <a:latin typeface="Times New Roman" panose="02020603050405020304" pitchFamily="18" charset="0"/>
              </a:rPr>
              <a:t>c) poliitikas osalejad;</a:t>
            </a:r>
          </a:p>
          <a:p>
            <a:pPr algn="just"/>
            <a:r>
              <a:rPr lang="et-EE" sz="2000" dirty="0">
                <a:solidFill>
                  <a:srgbClr val="000000"/>
                </a:solidFill>
                <a:latin typeface="Times New Roman" panose="02020603050405020304" pitchFamily="18" charset="0"/>
              </a:rPr>
              <a:t>d)liikmesriigis tunnustatud riiklikud või rahvusvahelised valimisvaatlejad või</a:t>
            </a:r>
          </a:p>
          <a:p>
            <a:pPr algn="just"/>
            <a:r>
              <a:rPr lang="et-EE" sz="2000" dirty="0">
                <a:solidFill>
                  <a:srgbClr val="000000"/>
                </a:solidFill>
                <a:latin typeface="Times New Roman" panose="02020603050405020304" pitchFamily="18" charset="0"/>
              </a:rPr>
              <a:t>e) ajakirjanikud.</a:t>
            </a:r>
            <a:endParaRPr lang="et-EE" sz="2000" b="0" i="0" dirty="0">
              <a:solidFill>
                <a:srgbClr val="000000"/>
              </a:solidFill>
              <a:effectLst/>
              <a:latin typeface="inherit"/>
            </a:endParaRPr>
          </a:p>
          <a:p>
            <a:pPr algn="just"/>
            <a:endParaRPr lang="et-EE" sz="2000" dirty="0">
              <a:solidFill>
                <a:srgbClr val="000000"/>
              </a:solidFill>
              <a:latin typeface="Times New Roman" panose="02020603050405020304" pitchFamily="18" charset="0"/>
            </a:endParaRPr>
          </a:p>
          <a:p>
            <a:pPr algn="just"/>
            <a:endParaRPr lang="et-EE" sz="2000" dirty="0">
              <a:solidFill>
                <a:prstClr val="black"/>
              </a:solidFill>
            </a:endParaRPr>
          </a:p>
          <a:p>
            <a:pPr marL="457200" indent="-457200" algn="just">
              <a:buAutoNum type="arabicParenR"/>
            </a:pPr>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II peatükk</a:t>
            </a:r>
            <a:endParaRPr dirty="0">
              <a:solidFill>
                <a:prstClr val="black"/>
              </a:solidFill>
            </a:endParaRPr>
          </a:p>
        </p:txBody>
      </p:sp>
    </p:spTree>
    <p:extLst>
      <p:ext uri="{BB962C8B-B14F-4D97-AF65-F5344CB8AC3E}">
        <p14:creationId xmlns:p14="http://schemas.microsoft.com/office/powerpoint/2010/main" val="39699210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endParaRPr lang="et-EE" sz="2000" dirty="0">
              <a:solidFill>
                <a:srgbClr val="000000"/>
              </a:solidFill>
              <a:latin typeface="Times New Roman" panose="02020603050405020304" pitchFamily="18" charset="0"/>
            </a:endParaRPr>
          </a:p>
          <a:p>
            <a:pPr algn="just"/>
            <a:r>
              <a:rPr lang="et-EE" sz="2000" b="1" dirty="0">
                <a:solidFill>
                  <a:srgbClr val="000000"/>
                </a:solidFill>
                <a:latin typeface="Times New Roman" panose="02020603050405020304" pitchFamily="18" charset="0"/>
              </a:rPr>
              <a:t>Artikkel 17 -  teabe esitamine muudele huvitatud isikutele</a:t>
            </a:r>
          </a:p>
          <a:p>
            <a:pPr algn="just"/>
            <a:endParaRPr lang="et-EE" sz="2000" b="1" i="0" dirty="0">
              <a:solidFill>
                <a:srgbClr val="000000"/>
              </a:solidFill>
              <a:effectLst/>
              <a:latin typeface="Times New Roman" panose="02020603050405020304" pitchFamily="18" charset="0"/>
            </a:endParaRPr>
          </a:p>
          <a:p>
            <a:pPr algn="just"/>
            <a:r>
              <a:rPr lang="et-EE" sz="2000" b="1" dirty="0">
                <a:solidFill>
                  <a:srgbClr val="000000"/>
                </a:solidFill>
                <a:latin typeface="Times New Roman" panose="02020603050405020304" pitchFamily="18" charset="0"/>
              </a:rPr>
              <a:t> - </a:t>
            </a:r>
            <a:r>
              <a:rPr lang="et-EE" sz="2000" dirty="0">
                <a:solidFill>
                  <a:srgbClr val="000000"/>
                </a:solidFill>
                <a:latin typeface="Times New Roman" panose="02020603050405020304" pitchFamily="18" charset="0"/>
              </a:rPr>
              <a:t>teabenõudele vastata </a:t>
            </a:r>
            <a:r>
              <a:rPr lang="fi-FI" sz="2000" b="0" i="0" dirty="0" err="1">
                <a:solidFill>
                  <a:srgbClr val="000000"/>
                </a:solidFill>
                <a:effectLst/>
                <a:latin typeface="Times New Roman" panose="02020603050405020304" pitchFamily="18" charset="0"/>
              </a:rPr>
              <a:t>võimalikult</a:t>
            </a:r>
            <a:r>
              <a:rPr lang="fi-FI" sz="2000" b="0" i="0" dirty="0">
                <a:solidFill>
                  <a:srgbClr val="000000"/>
                </a:solidFill>
                <a:effectLst/>
                <a:latin typeface="Times New Roman" panose="02020603050405020304" pitchFamily="18" charset="0"/>
              </a:rPr>
              <a:t> </a:t>
            </a:r>
            <a:r>
              <a:rPr lang="fi-FI" sz="2000" b="0" i="0" dirty="0" err="1">
                <a:solidFill>
                  <a:srgbClr val="000000"/>
                </a:solidFill>
                <a:effectLst/>
                <a:latin typeface="Times New Roman" panose="02020603050405020304" pitchFamily="18" charset="0"/>
              </a:rPr>
              <a:t>kiiresti</a:t>
            </a:r>
            <a:r>
              <a:rPr lang="fi-FI" sz="2000" b="0" i="0" dirty="0">
                <a:solidFill>
                  <a:srgbClr val="000000"/>
                </a:solidFill>
                <a:effectLst/>
                <a:latin typeface="Times New Roman" panose="02020603050405020304" pitchFamily="18" charset="0"/>
              </a:rPr>
              <a:t> ja </a:t>
            </a:r>
            <a:r>
              <a:rPr lang="fi-FI" sz="2000" b="0" i="0" dirty="0" err="1">
                <a:solidFill>
                  <a:srgbClr val="000000"/>
                </a:solidFill>
                <a:effectLst/>
                <a:latin typeface="Times New Roman" panose="02020603050405020304" pitchFamily="18" charset="0"/>
              </a:rPr>
              <a:t>hiljemalt</a:t>
            </a:r>
            <a:r>
              <a:rPr lang="fi-FI" sz="2000" b="0" i="0" dirty="0">
                <a:solidFill>
                  <a:srgbClr val="000000"/>
                </a:solidFill>
                <a:effectLst/>
                <a:latin typeface="Times New Roman" panose="02020603050405020304" pitchFamily="18" charset="0"/>
              </a:rPr>
              <a:t> </a:t>
            </a:r>
            <a:r>
              <a:rPr lang="fi-FI" sz="2000" b="0" i="0" dirty="0" err="1">
                <a:solidFill>
                  <a:srgbClr val="000000"/>
                </a:solidFill>
                <a:effectLst/>
                <a:latin typeface="Times New Roman" panose="02020603050405020304" pitchFamily="18" charset="0"/>
              </a:rPr>
              <a:t>ühe</a:t>
            </a:r>
            <a:r>
              <a:rPr lang="fi-FI" sz="2000" b="0" i="0" dirty="0">
                <a:solidFill>
                  <a:srgbClr val="000000"/>
                </a:solidFill>
                <a:effectLst/>
                <a:latin typeface="Times New Roman" panose="02020603050405020304" pitchFamily="18" charset="0"/>
              </a:rPr>
              <a:t> kuu </a:t>
            </a:r>
            <a:r>
              <a:rPr lang="fi-FI" sz="2000" b="0" i="0" dirty="0" err="1">
                <a:solidFill>
                  <a:srgbClr val="000000"/>
                </a:solidFill>
                <a:effectLst/>
                <a:latin typeface="Times New Roman" panose="02020603050405020304" pitchFamily="18" charset="0"/>
              </a:rPr>
              <a:t>jooksul</a:t>
            </a:r>
            <a:r>
              <a:rPr lang="et-EE" sz="2000" b="0" i="0" dirty="0">
                <a:solidFill>
                  <a:srgbClr val="000000"/>
                </a:solidFill>
                <a:effectLst/>
                <a:latin typeface="Times New Roman" panose="02020603050405020304" pitchFamily="18" charset="0"/>
              </a:rPr>
              <a:t> (lg 3)</a:t>
            </a:r>
          </a:p>
          <a:p>
            <a:pPr algn="just"/>
            <a:r>
              <a:rPr lang="et-EE" sz="2000" dirty="0">
                <a:solidFill>
                  <a:srgbClr val="000000"/>
                </a:solidFill>
                <a:latin typeface="Times New Roman" panose="02020603050405020304" pitchFamily="18" charset="0"/>
              </a:rPr>
              <a:t>- ärihuvide kaitseks võib summad liita või avaldada vaid nende suurusjärgu (lg 4)</a:t>
            </a:r>
          </a:p>
          <a:p>
            <a:pPr algn="just"/>
            <a:r>
              <a:rPr lang="et-EE" sz="2000" dirty="0">
                <a:solidFill>
                  <a:srgbClr val="000000"/>
                </a:solidFill>
                <a:latin typeface="Times New Roman" panose="02020603050405020304" pitchFamily="18" charset="0"/>
              </a:rPr>
              <a:t>- võib keelduda teabenõude täitmisest, selle kohta vastava põhjendatud vastuse andes koos õiguskaitsevõimalustega (lg 5)</a:t>
            </a:r>
          </a:p>
          <a:p>
            <a:pPr algn="just"/>
            <a:r>
              <a:rPr lang="et-EE" sz="2000" dirty="0">
                <a:solidFill>
                  <a:srgbClr val="000000"/>
                </a:solidFill>
                <a:latin typeface="Times New Roman" panose="02020603050405020304" pitchFamily="18" charset="0"/>
              </a:rPr>
              <a:t>- - võib nõuda kulude hüvitamist, kui teabenõude täitmisega need kaasnevad (lg 6)</a:t>
            </a:r>
          </a:p>
          <a:p>
            <a:pPr algn="just"/>
            <a:r>
              <a:rPr lang="et-EE" sz="2000" dirty="0">
                <a:solidFill>
                  <a:srgbClr val="000000"/>
                </a:solidFill>
                <a:latin typeface="Times New Roman" panose="02020603050405020304" pitchFamily="18" charset="0"/>
              </a:rPr>
              <a:t>- keeldumise puhul peab teenuse osutaja tõendama, miks ta keeldus teabenõuet täitmast (lg 7). </a:t>
            </a:r>
          </a:p>
          <a:p>
            <a:pPr algn="just"/>
            <a:endParaRPr lang="et-EE" sz="2000" dirty="0">
              <a:solidFill>
                <a:srgbClr val="000000"/>
              </a:solidFill>
              <a:latin typeface="Times New Roman" panose="02020603050405020304" pitchFamily="18" charset="0"/>
            </a:endParaRPr>
          </a:p>
          <a:p>
            <a:pPr algn="just"/>
            <a:endParaRPr lang="et-EE" sz="2000" dirty="0">
              <a:solidFill>
                <a:srgbClr val="000000"/>
              </a:solidFill>
              <a:latin typeface="Times New Roman" panose="02020603050405020304" pitchFamily="18" charset="0"/>
            </a:endParaRPr>
          </a:p>
          <a:p>
            <a:pPr algn="just"/>
            <a:endParaRPr lang="et-EE" sz="2000" dirty="0">
              <a:solidFill>
                <a:prstClr val="black"/>
              </a:solidFill>
            </a:endParaRPr>
          </a:p>
          <a:p>
            <a:pPr marL="457200" indent="-457200" algn="just">
              <a:buAutoNum type="arabicParenR"/>
            </a:pPr>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II peatükk</a:t>
            </a:r>
            <a:endParaRPr dirty="0">
              <a:solidFill>
                <a:prstClr val="black"/>
              </a:solidFill>
            </a:endParaRPr>
          </a:p>
        </p:txBody>
      </p:sp>
    </p:spTree>
    <p:extLst>
      <p:ext uri="{BB962C8B-B14F-4D97-AF65-F5344CB8AC3E}">
        <p14:creationId xmlns:p14="http://schemas.microsoft.com/office/powerpoint/2010/main" val="22808353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endParaRPr lang="et-EE" sz="2000" dirty="0">
              <a:solidFill>
                <a:srgbClr val="000000"/>
              </a:solidFill>
              <a:latin typeface="Times New Roman" panose="02020603050405020304" pitchFamily="18" charset="0"/>
            </a:endParaRPr>
          </a:p>
          <a:p>
            <a:pPr algn="just"/>
            <a:r>
              <a:rPr lang="et-EE" sz="2000" b="1" dirty="0">
                <a:solidFill>
                  <a:srgbClr val="000000"/>
                </a:solidFill>
                <a:latin typeface="Times New Roman" panose="02020603050405020304" pitchFamily="18" charset="0"/>
              </a:rPr>
              <a:t>Artikkel 18 -  suunamis- ja reklaamiedastusmeetodite erinõuded seoses internetipõhise </a:t>
            </a:r>
            <a:r>
              <a:rPr lang="et-EE" sz="2000" b="1" dirty="0" err="1">
                <a:solidFill>
                  <a:srgbClr val="000000"/>
                </a:solidFill>
                <a:latin typeface="Times New Roman" panose="02020603050405020304" pitchFamily="18" charset="0"/>
              </a:rPr>
              <a:t>poliitreklaami</a:t>
            </a:r>
            <a:r>
              <a:rPr lang="et-EE" sz="2000" b="1" dirty="0">
                <a:solidFill>
                  <a:srgbClr val="000000"/>
                </a:solidFill>
                <a:latin typeface="Times New Roman" panose="02020603050405020304" pitchFamily="18" charset="0"/>
              </a:rPr>
              <a:t> tegemisega</a:t>
            </a:r>
          </a:p>
          <a:p>
            <a:pPr algn="just"/>
            <a:endParaRPr lang="et-EE" sz="2000" b="1" dirty="0">
              <a:solidFill>
                <a:srgbClr val="000000"/>
              </a:solidFill>
              <a:latin typeface="Times New Roman" panose="02020603050405020304" pitchFamily="18" charset="0"/>
            </a:endParaRPr>
          </a:p>
          <a:p>
            <a:pPr algn="just"/>
            <a:r>
              <a:rPr lang="et-EE" sz="2000" dirty="0">
                <a:solidFill>
                  <a:srgbClr val="000000"/>
                </a:solidFill>
                <a:latin typeface="Times New Roman" panose="02020603050405020304" pitchFamily="18" charset="0"/>
              </a:rPr>
              <a:t>- isikuandmete töötlemine seoses internetipõhise </a:t>
            </a:r>
            <a:r>
              <a:rPr lang="et-EE" sz="2000" dirty="0" err="1">
                <a:solidFill>
                  <a:srgbClr val="000000"/>
                </a:solidFill>
                <a:latin typeface="Times New Roman" panose="02020603050405020304" pitchFamily="18" charset="0"/>
              </a:rPr>
              <a:t>poliitreklaami</a:t>
            </a:r>
            <a:r>
              <a:rPr lang="et-EE" sz="2000" dirty="0">
                <a:solidFill>
                  <a:srgbClr val="000000"/>
                </a:solidFill>
                <a:latin typeface="Times New Roman" panose="02020603050405020304" pitchFamily="18" charset="0"/>
              </a:rPr>
              <a:t> tegemisega on lubatud ainult juhul, kui on täidetud järgmised tingimused: </a:t>
            </a:r>
          </a:p>
          <a:p>
            <a:pPr algn="just"/>
            <a:r>
              <a:rPr lang="et-EE" sz="2000" dirty="0">
                <a:solidFill>
                  <a:srgbClr val="000000"/>
                </a:solidFill>
                <a:latin typeface="Times New Roman" panose="02020603050405020304" pitchFamily="18" charset="0"/>
              </a:rPr>
              <a:t> - vastutav töötleja kogus isikuandmeid andmesubjektilt;</a:t>
            </a:r>
          </a:p>
          <a:p>
            <a:pPr algn="just"/>
            <a:endParaRPr lang="et-EE" sz="2000" dirty="0">
              <a:solidFill>
                <a:srgbClr val="000000"/>
              </a:solidFill>
              <a:latin typeface="Times New Roman" panose="02020603050405020304" pitchFamily="18" charset="0"/>
            </a:endParaRPr>
          </a:p>
          <a:p>
            <a:pPr algn="just"/>
            <a:r>
              <a:rPr lang="et-EE" sz="2000" dirty="0">
                <a:solidFill>
                  <a:srgbClr val="000000"/>
                </a:solidFill>
                <a:latin typeface="Times New Roman" panose="02020603050405020304" pitchFamily="18" charset="0"/>
              </a:rPr>
              <a:t>-- andmesubjekt andis sõnaselge nõusoleku määruste (EL) 2016/679 ja (EL) 2018/1725 tähenduses isikuandmete töötlemiseks eraldi ja konkreetselt </a:t>
            </a:r>
            <a:r>
              <a:rPr lang="et-EE" sz="2000" dirty="0" err="1">
                <a:solidFill>
                  <a:srgbClr val="000000"/>
                </a:solidFill>
                <a:latin typeface="Times New Roman" panose="02020603050405020304" pitchFamily="18" charset="0"/>
              </a:rPr>
              <a:t>poliitreklaami</a:t>
            </a:r>
            <a:r>
              <a:rPr lang="et-EE" sz="2000" dirty="0">
                <a:solidFill>
                  <a:srgbClr val="000000"/>
                </a:solidFill>
                <a:latin typeface="Times New Roman" panose="02020603050405020304" pitchFamily="18" charset="0"/>
              </a:rPr>
              <a:t> tegemise eesmärgil, ning</a:t>
            </a:r>
          </a:p>
          <a:p>
            <a:pPr algn="just"/>
            <a:endParaRPr lang="et-EE" sz="2000" dirty="0">
              <a:solidFill>
                <a:srgbClr val="000000"/>
              </a:solidFill>
              <a:latin typeface="Times New Roman" panose="02020603050405020304" pitchFamily="18" charset="0"/>
            </a:endParaRPr>
          </a:p>
          <a:p>
            <a:pPr algn="just"/>
            <a:r>
              <a:rPr lang="et-EE" sz="2000" dirty="0">
                <a:solidFill>
                  <a:srgbClr val="000000"/>
                </a:solidFill>
                <a:latin typeface="Times New Roman" panose="02020603050405020304" pitchFamily="18" charset="0"/>
              </a:rPr>
              <a:t>- need meetodid ei hõlma määruse (EL) 2016/679 artikli 4 punktis 4 ja määruse (EL) 2018/1725 artikli 3 punktis 5 määratletud profiilianalüüsi, kasutades määruse (EL) 2016/679 artikli 9 lõikes 1 ja määruse (EL) 2018/1725 artikli 10 lõikes 1 osutatud isikuandmete eriliike.</a:t>
            </a:r>
          </a:p>
          <a:p>
            <a:pPr algn="just"/>
            <a:endParaRPr lang="et-EE" sz="2000" dirty="0">
              <a:solidFill>
                <a:srgbClr val="000000"/>
              </a:solidFill>
              <a:latin typeface="Times New Roman" panose="02020603050405020304" pitchFamily="18" charset="0"/>
            </a:endParaRPr>
          </a:p>
          <a:p>
            <a:pPr algn="just"/>
            <a:endParaRPr lang="et-EE" sz="2000" dirty="0">
              <a:solidFill>
                <a:srgbClr val="000000"/>
              </a:solidFill>
              <a:latin typeface="Times New Roman" panose="02020603050405020304" pitchFamily="18" charset="0"/>
            </a:endParaRPr>
          </a:p>
          <a:p>
            <a:pPr algn="just"/>
            <a:endParaRPr lang="et-EE" sz="2000" dirty="0">
              <a:solidFill>
                <a:prstClr val="black"/>
              </a:solidFill>
            </a:endParaRPr>
          </a:p>
          <a:p>
            <a:pPr marL="457200" indent="-457200" algn="just">
              <a:buAutoNum type="arabicParenR"/>
            </a:pPr>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III peatükk</a:t>
            </a:r>
            <a:endParaRPr dirty="0">
              <a:solidFill>
                <a:prstClr val="black"/>
              </a:solidFill>
            </a:endParaRPr>
          </a:p>
        </p:txBody>
      </p:sp>
    </p:spTree>
    <p:extLst>
      <p:ext uri="{BB962C8B-B14F-4D97-AF65-F5344CB8AC3E}">
        <p14:creationId xmlns:p14="http://schemas.microsoft.com/office/powerpoint/2010/main" val="1220443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endParaRPr lang="et-EE" sz="2000" dirty="0">
              <a:solidFill>
                <a:srgbClr val="000000"/>
              </a:solidFill>
              <a:latin typeface="Times New Roman" panose="02020603050405020304" pitchFamily="18" charset="0"/>
            </a:endParaRPr>
          </a:p>
          <a:p>
            <a:pPr algn="just"/>
            <a:r>
              <a:rPr lang="et-EE" sz="2000" b="1" dirty="0">
                <a:solidFill>
                  <a:srgbClr val="000000"/>
                </a:solidFill>
                <a:latin typeface="Times New Roman" panose="02020603050405020304" pitchFamily="18" charset="0"/>
              </a:rPr>
              <a:t>Artikkel 18 -  suunamis- ja reklaamiedastusmeetodite erinõuded seoses internetipõhise </a:t>
            </a:r>
            <a:r>
              <a:rPr lang="et-EE" sz="2000" b="1" dirty="0" err="1">
                <a:solidFill>
                  <a:srgbClr val="000000"/>
                </a:solidFill>
                <a:latin typeface="Times New Roman" panose="02020603050405020304" pitchFamily="18" charset="0"/>
              </a:rPr>
              <a:t>poliitreklaami</a:t>
            </a:r>
            <a:r>
              <a:rPr lang="et-EE" sz="2000" b="1" dirty="0">
                <a:solidFill>
                  <a:srgbClr val="000000"/>
                </a:solidFill>
                <a:latin typeface="Times New Roman" panose="02020603050405020304" pitchFamily="18" charset="0"/>
              </a:rPr>
              <a:t> tegemisega</a:t>
            </a:r>
          </a:p>
          <a:p>
            <a:pPr algn="just"/>
            <a:endParaRPr lang="et-EE" sz="2000" b="1" dirty="0">
              <a:solidFill>
                <a:srgbClr val="000000"/>
              </a:solidFill>
              <a:latin typeface="Times New Roman" panose="02020603050405020304" pitchFamily="18" charset="0"/>
            </a:endParaRPr>
          </a:p>
          <a:p>
            <a:pPr algn="just"/>
            <a:r>
              <a:rPr lang="et-EE" sz="2000" dirty="0">
                <a:solidFill>
                  <a:srgbClr val="000000"/>
                </a:solidFill>
                <a:latin typeface="Times New Roman" panose="02020603050405020304" pitchFamily="18" charset="0"/>
              </a:rPr>
              <a:t>- keeld kasutada selliseid meetodeid, mis hõlmavad sellise andmesubjekti isikuandmete töötlemist, </a:t>
            </a:r>
            <a:r>
              <a:rPr lang="et-EE" sz="2000" b="1" dirty="0">
                <a:solidFill>
                  <a:srgbClr val="000000"/>
                </a:solidFill>
                <a:latin typeface="Times New Roman" panose="02020603050405020304" pitchFamily="18" charset="0"/>
              </a:rPr>
              <a:t>kelle puhul vastutav töötleja teab piisava kindlusega, et isik on valimisõiguslikust east üks aasta noorem </a:t>
            </a:r>
            <a:r>
              <a:rPr lang="et-EE" sz="2000" dirty="0">
                <a:solidFill>
                  <a:srgbClr val="000000"/>
                </a:solidFill>
                <a:latin typeface="Times New Roman" panose="02020603050405020304" pitchFamily="18" charset="0"/>
              </a:rPr>
              <a:t>( lg 2).  NB. Eestis on valimisõiguslik iga valimistel erinev- 16-18 aastat.</a:t>
            </a:r>
          </a:p>
          <a:p>
            <a:pPr algn="just"/>
            <a:r>
              <a:rPr lang="et-EE" sz="2000" dirty="0">
                <a:solidFill>
                  <a:srgbClr val="000000"/>
                </a:solidFill>
                <a:latin typeface="Times New Roman" panose="02020603050405020304" pitchFamily="18" charset="0"/>
              </a:rPr>
              <a:t> - seda </a:t>
            </a:r>
            <a:r>
              <a:rPr lang="et-EE" sz="2000" b="1" dirty="0">
                <a:solidFill>
                  <a:srgbClr val="000000"/>
                </a:solidFill>
                <a:latin typeface="Times New Roman" panose="02020603050405020304" pitchFamily="18" charset="0"/>
              </a:rPr>
              <a:t>artiklit ei kohaldata </a:t>
            </a:r>
            <a:r>
              <a:rPr lang="et-EE" sz="2000" dirty="0">
                <a:solidFill>
                  <a:srgbClr val="000000"/>
                </a:solidFill>
                <a:latin typeface="Times New Roman" panose="02020603050405020304" pitchFamily="18" charset="0"/>
              </a:rPr>
              <a:t>erakonna, sihtasutuse, ühenduse ega mis tahes muu MTÜ suhtlusele organisatsiooni sees, liikmete ja endiste liikmete vahel. Nt uudiskirjad jmt. (lg 3)</a:t>
            </a:r>
          </a:p>
          <a:p>
            <a:pPr algn="just"/>
            <a:r>
              <a:rPr lang="et-EE" sz="2000" dirty="0">
                <a:solidFill>
                  <a:srgbClr val="000000"/>
                </a:solidFill>
                <a:latin typeface="Times New Roman" panose="02020603050405020304" pitchFamily="18" charset="0"/>
              </a:rPr>
              <a:t>- isikuandmete kaitse valdkonnas sätestatakse mida vastutavad töötlejad peavad sõnaselge nõusoleku andmise ja selle tagasivõtmise osas järgima (lg 4).</a:t>
            </a: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III peatükk</a:t>
            </a:r>
            <a:endParaRPr dirty="0">
              <a:solidFill>
                <a:prstClr val="black"/>
              </a:solidFill>
            </a:endParaRPr>
          </a:p>
        </p:txBody>
      </p:sp>
    </p:spTree>
    <p:extLst>
      <p:ext uri="{BB962C8B-B14F-4D97-AF65-F5344CB8AC3E}">
        <p14:creationId xmlns:p14="http://schemas.microsoft.com/office/powerpoint/2010/main" val="14705564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endParaRPr lang="et-EE" sz="2000" dirty="0">
              <a:solidFill>
                <a:srgbClr val="000000"/>
              </a:solidFill>
              <a:latin typeface="Times New Roman" panose="02020603050405020304" pitchFamily="18" charset="0"/>
            </a:endParaRPr>
          </a:p>
          <a:p>
            <a:pPr algn="just"/>
            <a:r>
              <a:rPr lang="et-EE" sz="2000" b="1" dirty="0">
                <a:solidFill>
                  <a:srgbClr val="000000"/>
                </a:solidFill>
                <a:latin typeface="Times New Roman" panose="02020603050405020304" pitchFamily="18" charset="0"/>
              </a:rPr>
              <a:t>Artikkel 19 – suunamis- ja reklaamiedastusmeetodite täiendavad läbipaistvusnõuded</a:t>
            </a:r>
          </a:p>
          <a:p>
            <a:pPr algn="just"/>
            <a:endParaRPr lang="et-EE" sz="2000" b="1" dirty="0">
              <a:solidFill>
                <a:srgbClr val="000000"/>
              </a:solidFill>
              <a:latin typeface="Times New Roman" panose="02020603050405020304" pitchFamily="18" charset="0"/>
            </a:endParaRPr>
          </a:p>
          <a:p>
            <a:pPr algn="just"/>
            <a:r>
              <a:rPr lang="et-EE" sz="2000" dirty="0">
                <a:solidFill>
                  <a:srgbClr val="000000"/>
                </a:solidFill>
                <a:latin typeface="Times New Roman" panose="02020603050405020304" pitchFamily="18" charset="0"/>
              </a:rPr>
              <a:t>Vastutavatel töötlejatel on lisaks järgmised täiendavad kohustused:</a:t>
            </a:r>
          </a:p>
          <a:p>
            <a:pPr algn="just"/>
            <a:r>
              <a:rPr lang="et-EE" sz="2000" dirty="0">
                <a:solidFill>
                  <a:srgbClr val="000000"/>
                </a:solidFill>
                <a:latin typeface="Times New Roman" panose="02020603050405020304" pitchFamily="18" charset="0"/>
              </a:rPr>
              <a:t> - võtta vastu </a:t>
            </a:r>
            <a:r>
              <a:rPr lang="et-EE" sz="2000" dirty="0" err="1">
                <a:solidFill>
                  <a:srgbClr val="000000"/>
                </a:solidFill>
                <a:latin typeface="Times New Roman" panose="02020603050405020304" pitchFamily="18" charset="0"/>
              </a:rPr>
              <a:t>sisestrateegia</a:t>
            </a:r>
            <a:endParaRPr lang="et-EE" sz="2000" dirty="0">
              <a:solidFill>
                <a:srgbClr val="000000"/>
              </a:solidFill>
              <a:latin typeface="Times New Roman" panose="02020603050405020304" pitchFamily="18" charset="0"/>
            </a:endParaRPr>
          </a:p>
          <a:p>
            <a:pPr algn="just"/>
            <a:r>
              <a:rPr lang="et-EE" sz="2000" dirty="0">
                <a:solidFill>
                  <a:srgbClr val="000000"/>
                </a:solidFill>
                <a:latin typeface="Times New Roman" panose="02020603050405020304" pitchFamily="18" charset="0"/>
              </a:rPr>
              <a:t>- pidada arvestust selliste meetodite kasutamise, kasutatud mehhanismide ja parameetrite kohta</a:t>
            </a:r>
          </a:p>
          <a:p>
            <a:pPr algn="just"/>
            <a:r>
              <a:rPr lang="et-EE" sz="2000" dirty="0">
                <a:solidFill>
                  <a:srgbClr val="000000"/>
                </a:solidFill>
                <a:latin typeface="Times New Roman" panose="02020603050405020304" pitchFamily="18" charset="0"/>
              </a:rPr>
              <a:t>- anda lisaks märkega, et tegemist on </a:t>
            </a:r>
            <a:r>
              <a:rPr lang="et-EE" sz="2000" dirty="0" err="1">
                <a:solidFill>
                  <a:srgbClr val="000000"/>
                </a:solidFill>
                <a:latin typeface="Times New Roman" panose="02020603050405020304" pitchFamily="18" charset="0"/>
              </a:rPr>
              <a:t>poliitreklaamiga</a:t>
            </a:r>
            <a:r>
              <a:rPr lang="et-EE" sz="2000" dirty="0">
                <a:solidFill>
                  <a:srgbClr val="000000"/>
                </a:solidFill>
                <a:latin typeface="Times New Roman" panose="02020603050405020304" pitchFamily="18" charset="0"/>
              </a:rPr>
              <a:t>, lisateavet mis aitab isikul mõiste kasutatud meetodite loogikat, sh seda kas on kasutatud </a:t>
            </a:r>
            <a:r>
              <a:rPr lang="et-EE" sz="2000" dirty="0" err="1">
                <a:solidFill>
                  <a:srgbClr val="000000"/>
                </a:solidFill>
                <a:latin typeface="Times New Roman" panose="02020603050405020304" pitchFamily="18" charset="0"/>
              </a:rPr>
              <a:t>AI-d</a:t>
            </a:r>
            <a:endParaRPr lang="et-EE" sz="2000" dirty="0">
              <a:solidFill>
                <a:srgbClr val="000000"/>
              </a:solidFill>
              <a:latin typeface="Times New Roman" panose="02020603050405020304" pitchFamily="18" charset="0"/>
            </a:endParaRPr>
          </a:p>
          <a:p>
            <a:pPr algn="just"/>
            <a:r>
              <a:rPr lang="et-EE" sz="2000" dirty="0">
                <a:solidFill>
                  <a:srgbClr val="000000"/>
                </a:solidFill>
                <a:latin typeface="Times New Roman" panose="02020603050405020304" pitchFamily="18" charset="0"/>
              </a:rPr>
              <a:t>- koostada iga-aastane sisehindamine riskide kohta, mis tuleb teha üldsusele avalikuks</a:t>
            </a:r>
          </a:p>
          <a:p>
            <a:pPr algn="just"/>
            <a:r>
              <a:rPr lang="et-EE" sz="2000" dirty="0">
                <a:solidFill>
                  <a:srgbClr val="000000"/>
                </a:solidFill>
                <a:latin typeface="Times New Roman" panose="02020603050405020304" pitchFamily="18" charset="0"/>
              </a:rPr>
              <a:t>- lisavad </a:t>
            </a:r>
            <a:r>
              <a:rPr lang="et-EE" sz="2000" dirty="0" err="1">
                <a:solidFill>
                  <a:srgbClr val="000000"/>
                </a:solidFill>
                <a:latin typeface="Times New Roman" panose="02020603050405020304" pitchFamily="18" charset="0"/>
              </a:rPr>
              <a:t>poliitreklaami</a:t>
            </a:r>
            <a:r>
              <a:rPr lang="et-EE" sz="2000" dirty="0">
                <a:solidFill>
                  <a:srgbClr val="000000"/>
                </a:solidFill>
                <a:latin typeface="Times New Roman" panose="02020603050405020304" pitchFamily="18" charset="0"/>
              </a:rPr>
              <a:t> viite tõhusatele vahenditele isikuandmete kaitse tagamiseks, eelkõige viite õigusele muuta oma isikuandmeid v võtta nõusolek tagasi. </a:t>
            </a:r>
          </a:p>
          <a:p>
            <a:pPr algn="just"/>
            <a:r>
              <a:rPr lang="et-EE" sz="2000" dirty="0">
                <a:solidFill>
                  <a:srgbClr val="000000"/>
                </a:solidFill>
                <a:latin typeface="Times New Roman" panose="02020603050405020304" pitchFamily="18" charset="0"/>
              </a:rPr>
              <a:t>- kui vastutav töötleja ja reklaami avaldaja ei ole sama, siis tagab vastutav töötleja, et vajalik info edastataks reklaami avaldajale (lg 2)</a:t>
            </a:r>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III peatükk</a:t>
            </a:r>
            <a:endParaRPr dirty="0">
              <a:solidFill>
                <a:prstClr val="black"/>
              </a:solidFill>
            </a:endParaRPr>
          </a:p>
        </p:txBody>
      </p:sp>
    </p:spTree>
    <p:extLst>
      <p:ext uri="{BB962C8B-B14F-4D97-AF65-F5344CB8AC3E}">
        <p14:creationId xmlns:p14="http://schemas.microsoft.com/office/powerpoint/2010/main" val="41458128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endParaRPr lang="et-EE" sz="2000" dirty="0">
              <a:solidFill>
                <a:srgbClr val="000000"/>
              </a:solidFill>
              <a:latin typeface="Times New Roman" panose="02020603050405020304" pitchFamily="18" charset="0"/>
            </a:endParaRPr>
          </a:p>
          <a:p>
            <a:pPr algn="just"/>
            <a:r>
              <a:rPr lang="et-EE" sz="2000" b="1" dirty="0">
                <a:solidFill>
                  <a:srgbClr val="000000"/>
                </a:solidFill>
                <a:latin typeface="Times New Roman" panose="02020603050405020304" pitchFamily="18" charset="0"/>
              </a:rPr>
              <a:t>Artikkel 19 – suunamis- ja reklaamiedastusmeetodite täiendavad läbipaistvusnõuded</a:t>
            </a:r>
          </a:p>
          <a:p>
            <a:pPr algn="just"/>
            <a:endParaRPr lang="et-EE" sz="2000" b="1" dirty="0">
              <a:solidFill>
                <a:srgbClr val="000000"/>
              </a:solidFill>
              <a:latin typeface="Times New Roman" panose="02020603050405020304" pitchFamily="18" charset="0"/>
            </a:endParaRPr>
          </a:p>
          <a:p>
            <a:pPr algn="just"/>
            <a:r>
              <a:rPr lang="et-EE" sz="2000" dirty="0">
                <a:solidFill>
                  <a:prstClr val="black"/>
                </a:solidFill>
              </a:rPr>
              <a:t>- </a:t>
            </a:r>
            <a:r>
              <a:rPr lang="et-EE" sz="2000" dirty="0" err="1">
                <a:solidFill>
                  <a:prstClr val="black"/>
                </a:solidFill>
              </a:rPr>
              <a:t>poliitreklaami</a:t>
            </a:r>
            <a:r>
              <a:rPr lang="et-EE" sz="2000" dirty="0">
                <a:solidFill>
                  <a:prstClr val="black"/>
                </a:solidFill>
              </a:rPr>
              <a:t> teenuse osutajad edastavad vajadusel korral vastutavale töötlejale teabe, mis aitab art 18 lõigete 1 ja 2 nõuete täitmisele kaasa ( lg 3)</a:t>
            </a:r>
          </a:p>
          <a:p>
            <a:pPr algn="just"/>
            <a:r>
              <a:rPr lang="et-EE" sz="2000" dirty="0">
                <a:solidFill>
                  <a:prstClr val="black"/>
                </a:solidFill>
              </a:rPr>
              <a:t>- teave tuleb esitada selges ja ligipääsetavas vormingus ja lihtsas keeles (lg 4)</a:t>
            </a:r>
          </a:p>
          <a:p>
            <a:pPr algn="just"/>
            <a:r>
              <a:rPr lang="et-EE" sz="2000" dirty="0">
                <a:solidFill>
                  <a:prstClr val="black"/>
                </a:solidFill>
              </a:rPr>
              <a:t>- komisjon võib vastu võtta delegeeritud akte täiendamaks art 18 lg 1 loetelu (lg 5)</a:t>
            </a:r>
          </a:p>
          <a:p>
            <a:pPr algn="just"/>
            <a:endParaRPr lang="et-EE" sz="2000" dirty="0">
              <a:solidFill>
                <a:prstClr val="black"/>
              </a:solidFill>
            </a:endParaRPr>
          </a:p>
          <a:p>
            <a:pPr algn="just"/>
            <a:r>
              <a:rPr lang="et-EE" sz="2000" b="1" dirty="0">
                <a:solidFill>
                  <a:prstClr val="black"/>
                </a:solidFill>
              </a:rPr>
              <a:t>Artikkel 20 -  teabe esitamine muudele huvitatud üksustele</a:t>
            </a:r>
          </a:p>
          <a:p>
            <a:pPr algn="just"/>
            <a:endParaRPr lang="et-EE" sz="2000" b="1" dirty="0">
              <a:solidFill>
                <a:prstClr val="black"/>
              </a:solidFill>
            </a:endParaRPr>
          </a:p>
          <a:p>
            <a:pPr algn="just"/>
            <a:r>
              <a:rPr lang="et-EE" sz="2000" dirty="0">
                <a:solidFill>
                  <a:prstClr val="black"/>
                </a:solidFill>
              </a:rPr>
              <a:t>Vastutavad töötlejad võtavad meetmeid, et edastada vastava taotluse esitamisel art 17 lg 2 nimetatud huvitatud üksustele art 19 nimetatud teavet,  tasuta. </a:t>
            </a: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III peatükk</a:t>
            </a:r>
            <a:endParaRPr dirty="0">
              <a:solidFill>
                <a:prstClr val="black"/>
              </a:solidFill>
            </a:endParaRPr>
          </a:p>
        </p:txBody>
      </p:sp>
    </p:spTree>
    <p:extLst>
      <p:ext uri="{BB962C8B-B14F-4D97-AF65-F5344CB8AC3E}">
        <p14:creationId xmlns:p14="http://schemas.microsoft.com/office/powerpoint/2010/main" val="3854234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Shape 1"/>
          <p:cNvSpPr txBox="1"/>
          <p:nvPr/>
        </p:nvSpPr>
        <p:spPr>
          <a:xfrm>
            <a:off x="512092" y="302089"/>
            <a:ext cx="8230251" cy="1265382"/>
          </a:xfrm>
          <a:prstGeom prst="rect">
            <a:avLst/>
          </a:prstGeom>
        </p:spPr>
        <p:txBody>
          <a:bodyPr wrap="square" lIns="0" tIns="0" rIns="0" bIns="0" anchor="ctr"/>
          <a:lstStyle/>
          <a:p>
            <a:pPr defTabSz="923631"/>
            <a:r>
              <a:rPr lang="et-EE" sz="3600" b="1" dirty="0">
                <a:solidFill>
                  <a:prstClr val="black"/>
                </a:solidFill>
                <a:latin typeface="Roboto Condensed"/>
              </a:rPr>
              <a:t>Isikuandmete kaitse -  teine määruse eesmärk</a:t>
            </a:r>
          </a:p>
        </p:txBody>
      </p:sp>
      <p:sp>
        <p:nvSpPr>
          <p:cNvPr id="47" name="TextShape 2"/>
          <p:cNvSpPr txBox="1"/>
          <p:nvPr/>
        </p:nvSpPr>
        <p:spPr>
          <a:xfrm>
            <a:off x="531023" y="1340768"/>
            <a:ext cx="8230251" cy="5029980"/>
          </a:xfrm>
          <a:prstGeom prst="rect">
            <a:avLst/>
          </a:prstGeom>
        </p:spPr>
        <p:txBody>
          <a:bodyPr wrap="square" lIns="0" tIns="0" rIns="0" bIns="0"/>
          <a:lstStyle/>
          <a:p>
            <a:pPr defTabSz="923631"/>
            <a:endParaRPr lang="et-EE" sz="2400" dirty="0"/>
          </a:p>
          <a:p>
            <a:pPr defTabSz="923631"/>
            <a:endParaRPr lang="et-EE" sz="2400" dirty="0"/>
          </a:p>
          <a:p>
            <a:pPr algn="just" defTabSz="923631"/>
            <a:r>
              <a:rPr lang="et-EE" sz="2000" dirty="0">
                <a:solidFill>
                  <a:prstClr val="black"/>
                </a:solidFill>
                <a:latin typeface="Roboto Condensed"/>
              </a:rPr>
              <a:t>-</a:t>
            </a:r>
            <a:r>
              <a:rPr lang="et-EE" sz="2000" dirty="0"/>
              <a:t>Isikuandmeid, mis on kogutud otse kodanikelt või saadud nende veebitegevuse ja käitumisprofiilide koostamise ning muu analüüsi kaudu, kasutatakse poliitiliste sõnumite suunamiseks kodanikele, kohandades reklaami sisu ja levitamist kirjeldatud isikuandmete töötlemisel ja analüüsimisel kindlaks tehtud omaduste alusel.</a:t>
            </a:r>
            <a:r>
              <a:rPr lang="et-EE" sz="2000" dirty="0">
                <a:solidFill>
                  <a:prstClr val="black"/>
                </a:solidFill>
                <a:latin typeface="Roboto Condensed"/>
              </a:rPr>
              <a:t> </a:t>
            </a:r>
          </a:p>
          <a:p>
            <a:pPr algn="just" defTabSz="923631"/>
            <a:endParaRPr lang="et-EE" sz="2000" dirty="0">
              <a:solidFill>
                <a:prstClr val="black"/>
              </a:solidFill>
              <a:latin typeface="Roboto Condensed"/>
            </a:endParaRPr>
          </a:p>
          <a:p>
            <a:pPr algn="just" defTabSz="923631"/>
            <a:r>
              <a:rPr lang="et-EE" sz="2000" dirty="0">
                <a:solidFill>
                  <a:prstClr val="black"/>
                </a:solidFill>
                <a:latin typeface="Roboto Condensed"/>
              </a:rPr>
              <a:t>- </a:t>
            </a:r>
            <a:r>
              <a:rPr lang="et-EE" sz="2000" dirty="0"/>
              <a:t>On täheldatud, et isikuandmete, eelkõige tundlikeks peetavate andmete töötlemine sellistel eesmärkidel avaldab konkreetset negatiivset mõju kodanike õigustele, sealhulgas nende arvamus- ja teabevabadusele, teha poliitilisi otsuseid ja kasutada oma hääleõigust.</a:t>
            </a:r>
          </a:p>
          <a:p>
            <a:pPr algn="just" defTabSz="923631"/>
            <a:endParaRPr lang="et-EE" sz="2000" dirty="0">
              <a:solidFill>
                <a:prstClr val="black"/>
              </a:solidFill>
              <a:latin typeface="Roboto Condensed"/>
            </a:endParaRPr>
          </a:p>
          <a:p>
            <a:pPr algn="just" defTabSz="923631"/>
            <a:r>
              <a:rPr lang="et-EE" sz="2000" b="1" dirty="0"/>
              <a:t>Uue regulatsiooniga soovitakse tagada isikuandmete täiendav erikaitse, kui neid kasutatakse </a:t>
            </a:r>
            <a:r>
              <a:rPr lang="et-EE" sz="2000" b="1" dirty="0" err="1"/>
              <a:t>poliitreklaami</a:t>
            </a:r>
            <a:r>
              <a:rPr lang="et-EE" sz="2000" b="1" dirty="0"/>
              <a:t> suunamise kontekstis.</a:t>
            </a:r>
            <a:endParaRPr sz="2000" b="1" dirty="0">
              <a:solidFill>
                <a:prstClr val="black"/>
              </a:solidFill>
              <a:latin typeface="Roboto Condensed"/>
            </a:endParaRPr>
          </a:p>
        </p:txBody>
      </p:sp>
    </p:spTree>
    <p:extLst>
      <p:ext uri="{BB962C8B-B14F-4D97-AF65-F5344CB8AC3E}">
        <p14:creationId xmlns:p14="http://schemas.microsoft.com/office/powerpoint/2010/main" val="6692588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endParaRPr lang="et-EE" sz="2000" dirty="0">
              <a:solidFill>
                <a:srgbClr val="000000"/>
              </a:solidFill>
              <a:latin typeface="Times New Roman" panose="02020603050405020304" pitchFamily="18" charset="0"/>
            </a:endParaRPr>
          </a:p>
          <a:p>
            <a:pPr algn="just"/>
            <a:r>
              <a:rPr lang="et-EE" sz="2000" b="1" dirty="0">
                <a:solidFill>
                  <a:srgbClr val="000000"/>
                </a:solidFill>
                <a:latin typeface="Times New Roman" panose="02020603050405020304" pitchFamily="18" charset="0"/>
              </a:rPr>
              <a:t>Artikkel 21 – esindaja</a:t>
            </a:r>
          </a:p>
          <a:p>
            <a:pPr algn="just"/>
            <a:r>
              <a:rPr lang="et-EE" sz="2000" dirty="0">
                <a:solidFill>
                  <a:prstClr val="black"/>
                </a:solidFill>
              </a:rPr>
              <a:t>- </a:t>
            </a:r>
            <a:r>
              <a:rPr lang="et-EE" sz="2000" dirty="0" err="1">
                <a:solidFill>
                  <a:prstClr val="black"/>
                </a:solidFill>
              </a:rPr>
              <a:t>poliitreklaami</a:t>
            </a:r>
            <a:r>
              <a:rPr lang="et-EE" sz="2000" dirty="0">
                <a:solidFill>
                  <a:prstClr val="black"/>
                </a:solidFill>
              </a:rPr>
              <a:t> teenuse osutaja, </a:t>
            </a:r>
            <a:r>
              <a:rPr lang="et-EE" sz="2000" b="1" dirty="0">
                <a:solidFill>
                  <a:prstClr val="black"/>
                </a:solidFill>
              </a:rPr>
              <a:t>kellel ei ole liidus asukohta</a:t>
            </a:r>
            <a:r>
              <a:rPr lang="et-EE" sz="2000" dirty="0">
                <a:solidFill>
                  <a:prstClr val="black"/>
                </a:solidFill>
              </a:rPr>
              <a:t>, määrab kirjalikult oma esindajaks füüsilise v juriidilise isik ühes neist liikmesriikidest, kus ta teenust osutab.</a:t>
            </a:r>
          </a:p>
          <a:p>
            <a:pPr algn="just"/>
            <a:r>
              <a:rPr lang="et-EE" sz="2000" dirty="0">
                <a:solidFill>
                  <a:prstClr val="black"/>
                </a:solidFill>
              </a:rPr>
              <a:t>- esindaja </a:t>
            </a:r>
            <a:r>
              <a:rPr lang="et-EE" sz="2000" b="1" dirty="0">
                <a:solidFill>
                  <a:prstClr val="black"/>
                </a:solidFill>
              </a:rPr>
              <a:t>registreerib ennast</a:t>
            </a:r>
            <a:r>
              <a:rPr lang="et-EE" sz="2000" dirty="0">
                <a:solidFill>
                  <a:prstClr val="black"/>
                </a:solidFill>
              </a:rPr>
              <a:t> selle riigi pädevas asutuses, kus on tema elu-või asukoht. </a:t>
            </a:r>
          </a:p>
          <a:p>
            <a:pPr algn="just"/>
            <a:r>
              <a:rPr lang="et-EE" sz="2000" dirty="0">
                <a:solidFill>
                  <a:prstClr val="black"/>
                </a:solidFill>
              </a:rPr>
              <a:t>- esindaja vastutab määrusest tulenevate kohustuste täitmise eest, talle adresseeritakse kogu teabevahetus. Esindajale saadetud teateid käsitletakse tema poolt esindatavale saadetud teadetena. (lg 2)</a:t>
            </a:r>
          </a:p>
          <a:p>
            <a:pPr algn="just"/>
            <a:r>
              <a:rPr lang="et-EE" sz="2000" dirty="0">
                <a:solidFill>
                  <a:prstClr val="black"/>
                </a:solidFill>
              </a:rPr>
              <a:t>- teenuseosutajad annavad esindajale vajalikud volitused ja vahendid, et tagada tõhus ja õigeaegne koostöö pädevate riiklike asutustega ja tagada nende otsuste täitmine. (lg 3)</a:t>
            </a:r>
          </a:p>
          <a:p>
            <a:pPr algn="just"/>
            <a:r>
              <a:rPr lang="et-EE" sz="2000" dirty="0">
                <a:solidFill>
                  <a:prstClr val="black"/>
                </a:solidFill>
              </a:rPr>
              <a:t>- liikmesriigid määravad ühe pädeva asutuse, kes vastutab kõigi nende territooriumil registreeritud esindajate kohta </a:t>
            </a:r>
            <a:r>
              <a:rPr lang="et-EE" sz="2000" b="1" dirty="0">
                <a:solidFill>
                  <a:prstClr val="black"/>
                </a:solidFill>
              </a:rPr>
              <a:t>üldsusele kättesaadava internetipõhise registri pidamise </a:t>
            </a:r>
            <a:r>
              <a:rPr lang="et-EE" sz="2000" dirty="0">
                <a:solidFill>
                  <a:prstClr val="black"/>
                </a:solidFill>
              </a:rPr>
              <a:t>eest. (lg 4)</a:t>
            </a:r>
          </a:p>
          <a:p>
            <a:pPr algn="just"/>
            <a:r>
              <a:rPr lang="et-EE" sz="2000" dirty="0">
                <a:solidFill>
                  <a:prstClr val="black"/>
                </a:solidFill>
              </a:rPr>
              <a:t> -Komisjon loob portaali, kus avaldatakse lingid liikmesriikide registrite veebilehtedele (lg 5)</a:t>
            </a:r>
          </a:p>
          <a:p>
            <a:pPr algn="just"/>
            <a:endParaRPr lang="et-EE" sz="2000" dirty="0">
              <a:solidFill>
                <a:prstClr val="black"/>
              </a:solidFill>
            </a:endParaRPr>
          </a:p>
          <a:p>
            <a:pPr algn="just"/>
            <a:endParaRPr lang="et-EE" sz="2000" dirty="0">
              <a:solidFill>
                <a:prstClr val="black"/>
              </a:solidFill>
            </a:endParaRPr>
          </a:p>
          <a:p>
            <a:pPr algn="just"/>
            <a:endParaRPr lang="et-EE" sz="2000" u="sng"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IV peatükk</a:t>
            </a:r>
            <a:endParaRPr dirty="0">
              <a:solidFill>
                <a:prstClr val="black"/>
              </a:solidFill>
            </a:endParaRPr>
          </a:p>
        </p:txBody>
      </p:sp>
    </p:spTree>
    <p:extLst>
      <p:ext uri="{BB962C8B-B14F-4D97-AF65-F5344CB8AC3E}">
        <p14:creationId xmlns:p14="http://schemas.microsoft.com/office/powerpoint/2010/main" val="29302579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endParaRPr lang="et-EE" sz="2000" dirty="0">
              <a:solidFill>
                <a:srgbClr val="000000"/>
              </a:solidFill>
              <a:latin typeface="Times New Roman" panose="02020603050405020304" pitchFamily="18" charset="0"/>
            </a:endParaRPr>
          </a:p>
          <a:p>
            <a:pPr algn="just"/>
            <a:r>
              <a:rPr lang="et-EE" sz="2000" b="1" dirty="0">
                <a:solidFill>
                  <a:srgbClr val="000000"/>
                </a:solidFill>
              </a:rPr>
              <a:t>Artikkel 22 -  pädevad asutused ja kontaktpunktid</a:t>
            </a:r>
            <a:endParaRPr lang="et-EE" sz="2000" dirty="0">
              <a:solidFill>
                <a:prstClr val="black"/>
              </a:solidFill>
            </a:endParaRPr>
          </a:p>
          <a:p>
            <a:pPr algn="just"/>
            <a:endParaRPr lang="et-EE" sz="2000" dirty="0">
              <a:solidFill>
                <a:prstClr val="black"/>
              </a:solidFill>
            </a:endParaRPr>
          </a:p>
          <a:p>
            <a:pPr algn="just"/>
            <a:r>
              <a:rPr lang="et-EE" sz="2000" dirty="0">
                <a:solidFill>
                  <a:prstClr val="black"/>
                </a:solidFill>
              </a:rPr>
              <a:t>- </a:t>
            </a:r>
            <a:r>
              <a:rPr lang="et-EE" sz="2000" b="1" dirty="0">
                <a:solidFill>
                  <a:prstClr val="black"/>
                </a:solidFill>
              </a:rPr>
              <a:t>Andmekaitse Inspektsioon </a:t>
            </a:r>
            <a:r>
              <a:rPr lang="et-EE" sz="2000" dirty="0">
                <a:solidFill>
                  <a:prstClr val="black"/>
                </a:solidFill>
              </a:rPr>
              <a:t>on siseriiklikult määratud sõltumatu järelevalveasutus (IKÜM art 51 ; IKS § 51 lg 1), kes teostab oma pädevuse piires käesoleva määruse art 18 ja 19 üle järelevalvet. ( art 22 lg 1)</a:t>
            </a:r>
          </a:p>
          <a:p>
            <a:pPr algn="just"/>
            <a:r>
              <a:rPr lang="et-EE" sz="2000" dirty="0">
                <a:solidFill>
                  <a:prstClr val="black"/>
                </a:solidFill>
              </a:rPr>
              <a:t>- </a:t>
            </a:r>
            <a:r>
              <a:rPr lang="et-EE" sz="2000" b="1" i="0" dirty="0">
                <a:solidFill>
                  <a:srgbClr val="000000"/>
                </a:solidFill>
                <a:effectLst/>
              </a:rPr>
              <a:t>Euroopa Andmekaitsenõukogu </a:t>
            </a:r>
            <a:r>
              <a:rPr lang="et-EE" sz="2000" b="0" i="0" dirty="0">
                <a:solidFill>
                  <a:srgbClr val="000000"/>
                </a:solidFill>
                <a:effectLst/>
              </a:rPr>
              <a:t>koostab omal algatusel või komisjoni taotlusel suunised, et aidata järelevalveasutustel (AKI) käesolevat määrust täita. </a:t>
            </a: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IV peatükk</a:t>
            </a:r>
            <a:endParaRPr dirty="0">
              <a:solidFill>
                <a:prstClr val="black"/>
              </a:solidFill>
            </a:endParaRPr>
          </a:p>
        </p:txBody>
      </p:sp>
    </p:spTree>
    <p:extLst>
      <p:ext uri="{BB962C8B-B14F-4D97-AF65-F5344CB8AC3E}">
        <p14:creationId xmlns:p14="http://schemas.microsoft.com/office/powerpoint/2010/main" val="25661973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endParaRPr lang="et-EE" sz="2000" dirty="0">
              <a:solidFill>
                <a:srgbClr val="000000"/>
              </a:solidFill>
              <a:latin typeface="Times New Roman" panose="02020603050405020304" pitchFamily="18" charset="0"/>
            </a:endParaRPr>
          </a:p>
          <a:p>
            <a:pPr algn="just"/>
            <a:r>
              <a:rPr lang="et-EE" sz="2000" b="1" dirty="0">
                <a:solidFill>
                  <a:srgbClr val="000000"/>
                </a:solidFill>
                <a:latin typeface="Times New Roman" panose="02020603050405020304" pitchFamily="18" charset="0"/>
              </a:rPr>
              <a:t>Artikkel 22 -  pädevad asutused ja kontaktpunktid</a:t>
            </a:r>
            <a:endParaRPr lang="et-EE" sz="2000" dirty="0">
              <a:solidFill>
                <a:prstClr val="black"/>
              </a:solidFill>
            </a:endParaRPr>
          </a:p>
          <a:p>
            <a:pPr algn="just"/>
            <a:endParaRPr lang="et-EE" sz="2000" dirty="0">
              <a:solidFill>
                <a:prstClr val="black"/>
              </a:solidFill>
            </a:endParaRPr>
          </a:p>
          <a:p>
            <a:pPr algn="just"/>
            <a:r>
              <a:rPr lang="et-EE" sz="2000" dirty="0">
                <a:solidFill>
                  <a:prstClr val="black"/>
                </a:solidFill>
              </a:rPr>
              <a:t>- Liikmesriigid määravad pädevad asutused, kes teevad järelevalvet selle üle, kas </a:t>
            </a:r>
            <a:r>
              <a:rPr lang="et-EE" sz="2000" b="1" dirty="0">
                <a:solidFill>
                  <a:prstClr val="black"/>
                </a:solidFill>
              </a:rPr>
              <a:t>vahendusteenuste osutajad digiteenuste määruse tähenduses</a:t>
            </a:r>
            <a:r>
              <a:rPr lang="et-EE" sz="2000" dirty="0">
                <a:solidFill>
                  <a:prstClr val="black"/>
                </a:solidFill>
              </a:rPr>
              <a:t>, täidavad käesoleva määruse artiklites 7–17 ja artiklis 21 sätestatud kohustusi, kui see on kohaldatav. Digiteenuste määruse kohaselt määratud pädevad asutused võivad olla ka üks pädevatest asutustest, kes on määratud tegema järelevalvet selle üle, kas digivahendajad täidavad käesoleva määruse artiklites 7–17 ja artiklis 21 sätestatud kohustusi. Digiteenuste määruse artiklis 49 osutatud </a:t>
            </a:r>
            <a:r>
              <a:rPr lang="et-EE" sz="2000" b="1" dirty="0">
                <a:solidFill>
                  <a:prstClr val="black"/>
                </a:solidFill>
              </a:rPr>
              <a:t>digiteenuste koordinaator, kes määratakse igas liikmesriigis</a:t>
            </a:r>
            <a:r>
              <a:rPr lang="et-EE" sz="2000" dirty="0">
                <a:solidFill>
                  <a:prstClr val="black"/>
                </a:solidFill>
              </a:rPr>
              <a:t>, vastutab määruses (EL) 2022/2065 määratletud vahendusteenuste osutajate tegevuse koordineerimise eest riigi tasandil. ( lg 3) </a:t>
            </a:r>
          </a:p>
          <a:p>
            <a:pPr algn="just"/>
            <a:r>
              <a:rPr lang="et-EE" sz="2000" dirty="0">
                <a:solidFill>
                  <a:prstClr val="black"/>
                </a:solidFill>
              </a:rPr>
              <a:t>- Vastav eelnõu </a:t>
            </a:r>
            <a:r>
              <a:rPr lang="et-EE" sz="2000" dirty="0">
                <a:solidFill>
                  <a:prstClr val="black"/>
                </a:solidFill>
                <a:hlinkClick r:id="rId2"/>
              </a:rPr>
              <a:t>390 SE </a:t>
            </a:r>
            <a:r>
              <a:rPr lang="et-EE" sz="2000" dirty="0">
                <a:solidFill>
                  <a:prstClr val="black"/>
                </a:solidFill>
              </a:rPr>
              <a:t>on Riigikogu menetluses (17.04. esimene lugemine). Eelnõu kohaselt on </a:t>
            </a:r>
            <a:r>
              <a:rPr lang="et-EE" sz="2000" b="1" dirty="0">
                <a:effectLst/>
                <a:ea typeface="Calibri" panose="020F0502020204030204" pitchFamily="34" charset="0"/>
              </a:rPr>
              <a:t>Tarbijakaitse ja Tehnilise Järelevalve Amet </a:t>
            </a:r>
            <a:r>
              <a:rPr lang="et-EE" sz="2000" dirty="0">
                <a:effectLst/>
                <a:ea typeface="Calibri" panose="020F0502020204030204" pitchFamily="34" charset="0"/>
              </a:rPr>
              <a:t>sõltumatu digiteenuste koordinaator ning ka riikliku järelevalve teostaja. </a:t>
            </a:r>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r>
              <a:rPr lang="et-EE" sz="2000" dirty="0">
                <a:solidFill>
                  <a:prstClr val="black"/>
                </a:solidFill>
              </a:rPr>
              <a:t>- </a:t>
            </a:r>
            <a:r>
              <a:rPr lang="et-EE" sz="2000" b="1" i="0" dirty="0">
                <a:solidFill>
                  <a:srgbClr val="000000"/>
                </a:solidFill>
                <a:effectLst/>
                <a:latin typeface="Times New Roman" panose="02020603050405020304" pitchFamily="18" charset="0"/>
              </a:rPr>
              <a:t>Iga liikmesriik määrab ühe pädeva asutuse või mitu pädevat asutust</a:t>
            </a:r>
            <a:r>
              <a:rPr lang="et-EE" sz="2000" b="0" i="0" dirty="0">
                <a:solidFill>
                  <a:srgbClr val="000000"/>
                </a:solidFill>
                <a:effectLst/>
                <a:latin typeface="Times New Roman" panose="02020603050405020304" pitchFamily="18" charset="0"/>
              </a:rPr>
              <a:t>, kes vastutavad käesoleva määruse nende aspektide kohaldamise ja täitmise tagamise eest, </a:t>
            </a:r>
            <a:r>
              <a:rPr lang="et-EE" sz="2000" b="1" i="0" dirty="0">
                <a:solidFill>
                  <a:srgbClr val="000000"/>
                </a:solidFill>
                <a:effectLst/>
                <a:latin typeface="Times New Roman" panose="02020603050405020304" pitchFamily="18" charset="0"/>
              </a:rPr>
              <a:t>millele ei ole käesoleva artikli lõigetes 1 ja 3 osutatud</a:t>
            </a:r>
            <a:r>
              <a:rPr lang="et-EE" sz="2000" b="0" i="0" dirty="0">
                <a:solidFill>
                  <a:srgbClr val="000000"/>
                </a:solidFill>
                <a:effectLst/>
                <a:latin typeface="Times New Roman" panose="02020603050405020304" pitchFamily="18" charset="0"/>
              </a:rPr>
              <a:t>. </a:t>
            </a:r>
            <a:endParaRPr lang="et-EE" sz="2000" u="sng"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IV peatükk</a:t>
            </a:r>
            <a:endParaRPr dirty="0">
              <a:solidFill>
                <a:prstClr val="black"/>
              </a:solidFill>
            </a:endParaRPr>
          </a:p>
        </p:txBody>
      </p:sp>
    </p:spTree>
    <p:extLst>
      <p:ext uri="{BB962C8B-B14F-4D97-AF65-F5344CB8AC3E}">
        <p14:creationId xmlns:p14="http://schemas.microsoft.com/office/powerpoint/2010/main" val="29815200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endParaRPr lang="et-EE" sz="2000" dirty="0">
              <a:solidFill>
                <a:srgbClr val="000000"/>
              </a:solidFill>
              <a:latin typeface="Times New Roman" panose="02020603050405020304" pitchFamily="18" charset="0"/>
            </a:endParaRPr>
          </a:p>
          <a:p>
            <a:pPr algn="just"/>
            <a:r>
              <a:rPr lang="et-EE" sz="2000" b="1" dirty="0">
                <a:solidFill>
                  <a:srgbClr val="000000"/>
                </a:solidFill>
              </a:rPr>
              <a:t>Artikkel 22 -  pädevad asutused ja kontaktpunktid</a:t>
            </a:r>
            <a:endParaRPr lang="et-EE" sz="2000" dirty="0">
              <a:solidFill>
                <a:prstClr val="black"/>
              </a:solidFill>
            </a:endParaRPr>
          </a:p>
          <a:p>
            <a:pPr algn="just"/>
            <a:endParaRPr lang="et-EE" sz="2000" dirty="0">
              <a:solidFill>
                <a:prstClr val="black"/>
              </a:solidFill>
            </a:endParaRPr>
          </a:p>
          <a:p>
            <a:pPr algn="just"/>
            <a:r>
              <a:rPr lang="et-EE" sz="2000" b="1" i="0" dirty="0">
                <a:solidFill>
                  <a:prstClr val="black"/>
                </a:solidFill>
                <a:effectLst/>
              </a:rPr>
              <a:t>- </a:t>
            </a:r>
            <a:r>
              <a:rPr lang="et-EE" sz="2000" b="1" i="0" dirty="0">
                <a:solidFill>
                  <a:srgbClr val="000000"/>
                </a:solidFill>
                <a:effectLst/>
              </a:rPr>
              <a:t>Iga liikmesriik määrab ühe pädeva asutuse või mitu pädevat asutust</a:t>
            </a:r>
            <a:r>
              <a:rPr lang="et-EE" sz="2000" b="0" i="0" dirty="0">
                <a:solidFill>
                  <a:srgbClr val="000000"/>
                </a:solidFill>
                <a:effectLst/>
              </a:rPr>
              <a:t>, kes vastutavad käesoleva määruse nende aspektide kohaldamise ja täitmise tagamise eest, </a:t>
            </a:r>
            <a:r>
              <a:rPr lang="et-EE" sz="2000" b="1" i="0" dirty="0">
                <a:solidFill>
                  <a:srgbClr val="000000"/>
                </a:solidFill>
                <a:effectLst/>
              </a:rPr>
              <a:t>millele ei ole käesoleva artikli lõigetes 1 ja 3 osutatud</a:t>
            </a:r>
            <a:r>
              <a:rPr lang="et-EE" sz="2000" b="0" i="0" dirty="0">
                <a:solidFill>
                  <a:srgbClr val="000000"/>
                </a:solidFill>
                <a:effectLst/>
              </a:rPr>
              <a:t>.  (lg 4) </a:t>
            </a:r>
          </a:p>
          <a:p>
            <a:pPr algn="just"/>
            <a:r>
              <a:rPr lang="et-EE" sz="2000" dirty="0">
                <a:solidFill>
                  <a:srgbClr val="000000"/>
                </a:solidFill>
              </a:rPr>
              <a:t>- Liikmeriigi määratud pädeva asutuse õigused on loetletud lõikes 5.</a:t>
            </a:r>
          </a:p>
          <a:p>
            <a:pPr algn="just"/>
            <a:r>
              <a:rPr lang="et-EE" sz="2000" dirty="0">
                <a:solidFill>
                  <a:srgbClr val="000000"/>
                </a:solidFill>
              </a:rPr>
              <a:t>- kõik pädevad asutused, kes on nimetatud lõigetes 1-4, peavad tegema omavahel koostööd määruse tõhusaks rakendamiseks. (lg 7)</a:t>
            </a:r>
          </a:p>
          <a:p>
            <a:pPr algn="just"/>
            <a:r>
              <a:rPr lang="et-EE" sz="2000" dirty="0">
                <a:solidFill>
                  <a:srgbClr val="000000"/>
                </a:solidFill>
              </a:rPr>
              <a:t>- Käesoleva määruse </a:t>
            </a:r>
            <a:r>
              <a:rPr lang="et-EE" sz="2000" b="1" dirty="0">
                <a:solidFill>
                  <a:srgbClr val="000000"/>
                </a:solidFill>
              </a:rPr>
              <a:t>kõikide aspektide kohaldamisel määrab iga liikmesriik ühe pädeva asutuse liidu tasandi riiklikuks kontaktpunktiks</a:t>
            </a:r>
            <a:r>
              <a:rPr lang="et-EE" sz="2000" dirty="0">
                <a:solidFill>
                  <a:srgbClr val="000000"/>
                </a:solidFill>
              </a:rPr>
              <a:t>. Riiklikud kontaktpunktid toetavad ja hõlbustavad tõhusat koostööd pädevate riiklike asutuste ning teiste liikmesriikide riiklike kontaktpunktide vahel. R</a:t>
            </a:r>
            <a:r>
              <a:rPr lang="et-EE" sz="2000" b="0" i="0" dirty="0">
                <a:solidFill>
                  <a:srgbClr val="000000"/>
                </a:solidFill>
                <a:effectLst/>
              </a:rPr>
              <a:t>iiklikud kontaktpunktid kohtuvad korrapäraselt liidu tasandil </a:t>
            </a:r>
            <a:r>
              <a:rPr lang="et-EE" sz="2000" b="1" i="0" dirty="0">
                <a:solidFill>
                  <a:srgbClr val="000000"/>
                </a:solidFill>
                <a:effectLst/>
              </a:rPr>
              <a:t>riiklike kontaktpunktide võrgustikus</a:t>
            </a:r>
            <a:r>
              <a:rPr lang="et-EE" sz="2000" b="0" i="0" dirty="0">
                <a:solidFill>
                  <a:srgbClr val="000000"/>
                </a:solidFill>
                <a:effectLst/>
              </a:rPr>
              <a:t>. </a:t>
            </a:r>
            <a:r>
              <a:rPr lang="et-EE" sz="2000" dirty="0">
                <a:solidFill>
                  <a:srgbClr val="000000"/>
                </a:solidFill>
              </a:rPr>
              <a:t>(lg 9)</a:t>
            </a:r>
          </a:p>
          <a:p>
            <a:pPr algn="just"/>
            <a:endParaRPr lang="et-EE" sz="2000" dirty="0">
              <a:solidFill>
                <a:srgbClr val="000000"/>
              </a:solidFill>
            </a:endParaRPr>
          </a:p>
          <a:p>
            <a:pPr algn="just"/>
            <a:endParaRPr lang="et-EE" sz="2000" b="0" i="0" dirty="0">
              <a:solidFill>
                <a:srgbClr val="000000"/>
              </a:solidFill>
              <a:effectLst/>
            </a:endParaRPr>
          </a:p>
          <a:p>
            <a:pPr algn="just"/>
            <a:endParaRPr lang="et-EE" sz="2000" u="sng"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IV peatükk</a:t>
            </a:r>
            <a:endParaRPr dirty="0">
              <a:solidFill>
                <a:prstClr val="black"/>
              </a:solidFill>
            </a:endParaRPr>
          </a:p>
        </p:txBody>
      </p:sp>
    </p:spTree>
    <p:extLst>
      <p:ext uri="{BB962C8B-B14F-4D97-AF65-F5344CB8AC3E}">
        <p14:creationId xmlns:p14="http://schemas.microsoft.com/office/powerpoint/2010/main" val="24330486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endParaRPr lang="et-EE" sz="2000" dirty="0">
              <a:solidFill>
                <a:srgbClr val="000000"/>
              </a:solidFill>
              <a:latin typeface="Times New Roman" panose="02020603050405020304" pitchFamily="18" charset="0"/>
            </a:endParaRPr>
          </a:p>
          <a:p>
            <a:pPr algn="just"/>
            <a:r>
              <a:rPr lang="et-EE" sz="2000" b="1" dirty="0">
                <a:solidFill>
                  <a:srgbClr val="000000"/>
                </a:solidFill>
              </a:rPr>
              <a:t>Artikkel 23 - Piiriülene koostöö</a:t>
            </a:r>
          </a:p>
          <a:p>
            <a:pPr algn="just"/>
            <a:endParaRPr lang="et-EE" sz="2000" b="1" dirty="0">
              <a:solidFill>
                <a:srgbClr val="000000"/>
              </a:solidFill>
            </a:endParaRPr>
          </a:p>
          <a:p>
            <a:pPr algn="just"/>
            <a:r>
              <a:rPr lang="et-EE" sz="2000" b="1" dirty="0">
                <a:solidFill>
                  <a:srgbClr val="000000"/>
                </a:solidFill>
              </a:rPr>
              <a:t>- </a:t>
            </a:r>
            <a:r>
              <a:rPr lang="et-EE" sz="2000" b="0" i="0" dirty="0" err="1">
                <a:solidFill>
                  <a:srgbClr val="000000"/>
                </a:solidFill>
                <a:effectLst/>
              </a:rPr>
              <a:t>Poliitreklaami</a:t>
            </a:r>
            <a:r>
              <a:rPr lang="et-EE" sz="2000" b="0" i="0" dirty="0">
                <a:solidFill>
                  <a:srgbClr val="000000"/>
                </a:solidFill>
                <a:effectLst/>
              </a:rPr>
              <a:t> teenuste osutajate ja tellijate tegevuse käesolevale määrusele vastavuse küsimus </a:t>
            </a:r>
            <a:r>
              <a:rPr lang="et-EE" sz="2000" b="1" i="0" dirty="0">
                <a:solidFill>
                  <a:srgbClr val="000000"/>
                </a:solidFill>
                <a:effectLst/>
              </a:rPr>
              <a:t>kuulub selle liikmesriigi pädevusse, kus on teenuseosutaja asukoht</a:t>
            </a:r>
            <a:r>
              <a:rPr lang="et-EE" sz="2000" b="0" i="0" dirty="0">
                <a:solidFill>
                  <a:srgbClr val="000000"/>
                </a:solidFill>
                <a:effectLst/>
              </a:rPr>
              <a:t>. (lg 1)</a:t>
            </a:r>
          </a:p>
          <a:p>
            <a:pPr algn="just"/>
            <a:endParaRPr lang="et-EE" sz="2000" dirty="0">
              <a:solidFill>
                <a:srgbClr val="000000"/>
              </a:solidFill>
            </a:endParaRPr>
          </a:p>
          <a:p>
            <a:pPr algn="just"/>
            <a:endParaRPr lang="et-EE" sz="2000" dirty="0">
              <a:solidFill>
                <a:srgbClr val="000000"/>
              </a:solidFill>
            </a:endParaRPr>
          </a:p>
          <a:p>
            <a:pPr algn="just"/>
            <a:r>
              <a:rPr lang="et-EE" sz="2000" b="1" dirty="0">
                <a:solidFill>
                  <a:srgbClr val="000000"/>
                </a:solidFill>
              </a:rPr>
              <a:t>Artikkel  24 -  kaebuste esitamine</a:t>
            </a:r>
          </a:p>
          <a:p>
            <a:pPr algn="just"/>
            <a:endParaRPr lang="et-EE" sz="2000" dirty="0">
              <a:solidFill>
                <a:srgbClr val="000000"/>
              </a:solidFill>
            </a:endParaRPr>
          </a:p>
          <a:p>
            <a:pPr algn="just"/>
            <a:r>
              <a:rPr lang="et-EE" sz="2000" dirty="0">
                <a:solidFill>
                  <a:srgbClr val="000000"/>
                </a:solidFill>
              </a:rPr>
              <a:t>- </a:t>
            </a:r>
            <a:r>
              <a:rPr lang="et-EE" sz="2000" b="0" i="0" dirty="0">
                <a:solidFill>
                  <a:srgbClr val="000000"/>
                </a:solidFill>
                <a:effectLst/>
              </a:rPr>
              <a:t>Ilma et see piiraks muude haldusmenetluste või õiguskaitsevahendite kohaldamist, käsitlevad pädevad asutused nõuetekohaselt iga teadet käesoleva määruse võimaliku rikkumise kohta ning taotluse korral teavitavad teate esitanud isikut või üksust võetud järelmeetmetest. </a:t>
            </a:r>
          </a:p>
          <a:p>
            <a:pPr algn="just"/>
            <a:r>
              <a:rPr lang="et-EE" sz="2000" dirty="0">
                <a:solidFill>
                  <a:srgbClr val="000000"/>
                </a:solidFill>
              </a:rPr>
              <a:t> - valimistele/rahvahääletusele eelneval perioodil </a:t>
            </a:r>
            <a:r>
              <a:rPr lang="et-EE" sz="2000" b="1" dirty="0">
                <a:solidFill>
                  <a:srgbClr val="000000"/>
                </a:solidFill>
              </a:rPr>
              <a:t>viivituseta</a:t>
            </a:r>
            <a:r>
              <a:rPr lang="et-EE" sz="2000" dirty="0">
                <a:solidFill>
                  <a:srgbClr val="000000"/>
                </a:solidFill>
              </a:rPr>
              <a:t>.</a:t>
            </a:r>
          </a:p>
          <a:p>
            <a:pPr algn="just"/>
            <a:endParaRPr lang="et-EE" sz="2000" dirty="0">
              <a:solidFill>
                <a:srgbClr val="000000"/>
              </a:solidFill>
            </a:endParaRPr>
          </a:p>
          <a:p>
            <a:pPr algn="just"/>
            <a:endParaRPr lang="et-EE" sz="2000" b="0" i="0" dirty="0">
              <a:solidFill>
                <a:srgbClr val="000000"/>
              </a:solidFill>
              <a:effectLst/>
            </a:endParaRPr>
          </a:p>
          <a:p>
            <a:pPr algn="just"/>
            <a:endParaRPr lang="et-EE" sz="2000" u="sng"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IV peatükk</a:t>
            </a:r>
            <a:endParaRPr dirty="0">
              <a:solidFill>
                <a:prstClr val="black"/>
              </a:solidFill>
            </a:endParaRPr>
          </a:p>
        </p:txBody>
      </p:sp>
    </p:spTree>
    <p:extLst>
      <p:ext uri="{BB962C8B-B14F-4D97-AF65-F5344CB8AC3E}">
        <p14:creationId xmlns:p14="http://schemas.microsoft.com/office/powerpoint/2010/main" val="37621881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endParaRPr lang="et-EE" sz="2000" dirty="0">
              <a:solidFill>
                <a:srgbClr val="000000"/>
              </a:solidFill>
              <a:latin typeface="Times New Roman" panose="02020603050405020304" pitchFamily="18" charset="0"/>
            </a:endParaRPr>
          </a:p>
          <a:p>
            <a:pPr algn="just"/>
            <a:r>
              <a:rPr lang="et-EE" sz="2000" b="1" dirty="0">
                <a:solidFill>
                  <a:srgbClr val="000000"/>
                </a:solidFill>
              </a:rPr>
              <a:t>Artikkel 25- karistused</a:t>
            </a:r>
          </a:p>
          <a:p>
            <a:pPr algn="just"/>
            <a:endParaRPr lang="et-EE" sz="2000" b="1" dirty="0">
              <a:solidFill>
                <a:srgbClr val="000000"/>
              </a:solidFill>
            </a:endParaRPr>
          </a:p>
          <a:p>
            <a:pPr algn="just"/>
            <a:r>
              <a:rPr lang="et-EE" sz="2000" i="0" dirty="0">
                <a:solidFill>
                  <a:srgbClr val="000000"/>
                </a:solidFill>
                <a:effectLst/>
              </a:rPr>
              <a:t>- </a:t>
            </a:r>
            <a:r>
              <a:rPr lang="et-EE" sz="2000" dirty="0">
                <a:solidFill>
                  <a:srgbClr val="000000"/>
                </a:solidFill>
              </a:rPr>
              <a:t>l</a:t>
            </a:r>
            <a:r>
              <a:rPr lang="et-EE" sz="2000" i="0" dirty="0">
                <a:solidFill>
                  <a:srgbClr val="000000"/>
                </a:solidFill>
                <a:effectLst/>
              </a:rPr>
              <a:t>iikmesriigid </a:t>
            </a:r>
            <a:r>
              <a:rPr lang="et-EE" sz="2000" b="0" i="0" dirty="0">
                <a:solidFill>
                  <a:srgbClr val="000000"/>
                </a:solidFill>
                <a:effectLst/>
              </a:rPr>
              <a:t>kehtestavad karistusnormid või vajaduse korral muud meetmed, mida kohaldatakse tellijate või </a:t>
            </a:r>
            <a:r>
              <a:rPr lang="et-EE" sz="2000" b="0" i="0" dirty="0" err="1">
                <a:solidFill>
                  <a:srgbClr val="000000"/>
                </a:solidFill>
                <a:effectLst/>
              </a:rPr>
              <a:t>poliitreklaami</a:t>
            </a:r>
            <a:r>
              <a:rPr lang="et-EE" sz="2000" b="0" i="0" dirty="0">
                <a:solidFill>
                  <a:srgbClr val="000000"/>
                </a:solidFill>
                <a:effectLst/>
              </a:rPr>
              <a:t> teenuste osutajate suhtes artiklite 5–17, 20 ja 21 rikkumise eest, ning võtavad kõik vajalikud meetmed, et tagada nende õigeaegne rakendamine. (lg 1)</a:t>
            </a:r>
          </a:p>
          <a:p>
            <a:pPr algn="just"/>
            <a:r>
              <a:rPr lang="et-EE" sz="2000" dirty="0">
                <a:solidFill>
                  <a:srgbClr val="000000"/>
                </a:solidFill>
              </a:rPr>
              <a:t>- määrus sätestab asjaolud, mida karistuse määramisel tuleb arvesse võtta (lg 4).</a:t>
            </a:r>
            <a:endParaRPr lang="et-EE" sz="2000" b="0" i="0" dirty="0">
              <a:solidFill>
                <a:srgbClr val="000000"/>
              </a:solidFill>
              <a:effectLst/>
            </a:endParaRPr>
          </a:p>
          <a:p>
            <a:pPr algn="just"/>
            <a:r>
              <a:rPr lang="et-EE" sz="2000" dirty="0">
                <a:solidFill>
                  <a:prstClr val="black"/>
                </a:solidFill>
              </a:rPr>
              <a:t>- </a:t>
            </a:r>
            <a:r>
              <a:rPr lang="et-EE" sz="2000" b="0" i="0" dirty="0">
                <a:solidFill>
                  <a:srgbClr val="000000"/>
                </a:solidFill>
                <a:effectLst/>
              </a:rPr>
              <a:t>Artiklite 5, 7, 11, 12, 13, 15, 16 ja 18 rikkumist </a:t>
            </a:r>
            <a:r>
              <a:rPr lang="et-EE" sz="2000" b="1" i="0" dirty="0">
                <a:solidFill>
                  <a:srgbClr val="000000"/>
                </a:solidFill>
                <a:effectLst/>
              </a:rPr>
              <a:t>peetakse eriti raskeks, kui see on seotud valimistele või rahvahääletusele vahetult eelneva kuu jooksul </a:t>
            </a:r>
            <a:r>
              <a:rPr lang="et-EE" sz="2000" b="0" i="0" dirty="0">
                <a:solidFill>
                  <a:srgbClr val="000000"/>
                </a:solidFill>
                <a:effectLst/>
              </a:rPr>
              <a:t>avaldatud või levitatud </a:t>
            </a:r>
            <a:r>
              <a:rPr lang="et-EE" sz="2000" b="0" i="0" dirty="0" err="1">
                <a:solidFill>
                  <a:srgbClr val="000000"/>
                </a:solidFill>
                <a:effectLst/>
              </a:rPr>
              <a:t>poliitreklaamiga</a:t>
            </a:r>
            <a:r>
              <a:rPr lang="et-EE" sz="2000" dirty="0">
                <a:solidFill>
                  <a:srgbClr val="000000"/>
                </a:solidFill>
              </a:rPr>
              <a:t> (lg 5)</a:t>
            </a:r>
          </a:p>
          <a:p>
            <a:pPr algn="just"/>
            <a:r>
              <a:rPr lang="et-EE" sz="2000" dirty="0">
                <a:solidFill>
                  <a:srgbClr val="000000"/>
                </a:solidFill>
              </a:rPr>
              <a:t>- a</a:t>
            </a:r>
            <a:r>
              <a:rPr lang="et-EE" sz="2000" b="0" i="0" dirty="0">
                <a:solidFill>
                  <a:srgbClr val="000000"/>
                </a:solidFill>
                <a:effectLst/>
              </a:rPr>
              <a:t>rtiklites 18 ja 19 sätestatud kohustuste rikkumise korral võib AKI määrata oma pädevuse piires trahve kooskõlas IKÜM artikliga 83 ( lg 6)</a:t>
            </a:r>
          </a:p>
          <a:p>
            <a:pPr algn="just"/>
            <a:r>
              <a:rPr lang="et-EE" sz="2000" dirty="0">
                <a:solidFill>
                  <a:srgbClr val="000000"/>
                </a:solidFill>
              </a:rPr>
              <a:t>- aruandekohustus. </a:t>
            </a:r>
            <a:r>
              <a:rPr lang="et-EE" sz="2000" b="0" i="0" dirty="0">
                <a:solidFill>
                  <a:srgbClr val="000000"/>
                </a:solidFill>
                <a:effectLst/>
              </a:rPr>
              <a:t> Liikmesriigid esitavad komisjonile igal aastal aruande määruse sätete täitmise tagamiseks määratud karistuste kohta, eelkõige kohaldatud karistuste liigi ning trahvide ja rahaliste karistuste summa kohta. (lg 8)</a:t>
            </a:r>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IV peatükk</a:t>
            </a:r>
            <a:endParaRPr dirty="0">
              <a:solidFill>
                <a:prstClr val="black"/>
              </a:solidFill>
            </a:endParaRPr>
          </a:p>
        </p:txBody>
      </p:sp>
    </p:spTree>
    <p:extLst>
      <p:ext uri="{BB962C8B-B14F-4D97-AF65-F5344CB8AC3E}">
        <p14:creationId xmlns:p14="http://schemas.microsoft.com/office/powerpoint/2010/main" val="24131359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endParaRPr lang="et-EE" sz="2000" dirty="0">
              <a:solidFill>
                <a:srgbClr val="000000"/>
              </a:solidFill>
              <a:latin typeface="Times New Roman" panose="02020603050405020304" pitchFamily="18" charset="0"/>
            </a:endParaRPr>
          </a:p>
          <a:p>
            <a:pPr algn="just"/>
            <a:r>
              <a:rPr lang="et-EE" sz="2000" b="1" dirty="0">
                <a:solidFill>
                  <a:srgbClr val="000000"/>
                </a:solidFill>
              </a:rPr>
              <a:t>Artikkel 26 – valimiste ja rahvahääletuse kuupäevade avaldamine</a:t>
            </a:r>
          </a:p>
          <a:p>
            <a:pPr algn="just"/>
            <a:endParaRPr lang="et-EE" sz="2000" b="1" dirty="0">
              <a:solidFill>
                <a:srgbClr val="000000"/>
              </a:solidFill>
            </a:endParaRPr>
          </a:p>
          <a:p>
            <a:pPr algn="just"/>
            <a:r>
              <a:rPr lang="et-EE" sz="2000" b="1" dirty="0">
                <a:solidFill>
                  <a:srgbClr val="000000"/>
                </a:solidFill>
              </a:rPr>
              <a:t>-  </a:t>
            </a:r>
            <a:r>
              <a:rPr lang="et-EE" sz="2000" b="0" i="0" dirty="0">
                <a:solidFill>
                  <a:srgbClr val="000000"/>
                </a:solidFill>
                <a:effectLst/>
                <a:latin typeface="Times New Roman" panose="02020603050405020304" pitchFamily="18" charset="0"/>
              </a:rPr>
              <a:t>Liikmesriigid avaldavad oma valimiste ja rahvahääletuste ning kohaldataval juhul nende valimisperioodide kuupäevad kergesti juurdepääsetavas kohas ja osutavad ettenähtud korras käesolevale määrusele. (lg 1).</a:t>
            </a:r>
          </a:p>
          <a:p>
            <a:pPr algn="just"/>
            <a:endParaRPr lang="et-EE" sz="2000" dirty="0">
              <a:solidFill>
                <a:srgbClr val="000000"/>
              </a:solidFill>
              <a:latin typeface="Times New Roman" panose="02020603050405020304" pitchFamily="18" charset="0"/>
            </a:endParaRPr>
          </a:p>
          <a:p>
            <a:pPr algn="just"/>
            <a:r>
              <a:rPr lang="et-EE" sz="2000" dirty="0">
                <a:solidFill>
                  <a:prstClr val="black"/>
                </a:solidFill>
              </a:rPr>
              <a:t>- </a:t>
            </a:r>
            <a:r>
              <a:rPr lang="et-EE" sz="2000" b="0" i="0" dirty="0">
                <a:solidFill>
                  <a:srgbClr val="000000"/>
                </a:solidFill>
                <a:effectLst/>
                <a:latin typeface="Times New Roman" panose="02020603050405020304" pitchFamily="18" charset="0"/>
              </a:rPr>
              <a:t>Komisjon loob portaali, mille kaudu liikmesriigid esitavad oma valimiste, rahvahääletuste ja kohaldataval juhul nende valimisperioodide kuupäevad kohe pärast nende toimumise väljakuulutamist. Nimetatud portaal tehakse üldsusele kättesaadavaks. (lg 2). </a:t>
            </a:r>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dirty="0">
              <a:solidFill>
                <a:prstClr val="black"/>
              </a:solidFill>
            </a:endParaRP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IV peatükk</a:t>
            </a:r>
            <a:endParaRPr dirty="0">
              <a:solidFill>
                <a:prstClr val="black"/>
              </a:solidFill>
            </a:endParaRPr>
          </a:p>
        </p:txBody>
      </p:sp>
    </p:spTree>
    <p:extLst>
      <p:ext uri="{BB962C8B-B14F-4D97-AF65-F5344CB8AC3E}">
        <p14:creationId xmlns:p14="http://schemas.microsoft.com/office/powerpoint/2010/main" val="35125806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r>
              <a:rPr lang="et-EE" sz="2000" b="1" dirty="0">
                <a:solidFill>
                  <a:prstClr val="black"/>
                </a:solidFill>
              </a:rPr>
              <a:t>Artikkel 27- hindamine ja läbivaatamine</a:t>
            </a:r>
          </a:p>
          <a:p>
            <a:pPr algn="just"/>
            <a:endParaRPr lang="et-EE" sz="2000" dirty="0">
              <a:solidFill>
                <a:prstClr val="black"/>
              </a:solidFill>
            </a:endParaRPr>
          </a:p>
          <a:p>
            <a:pPr algn="just"/>
            <a:r>
              <a:rPr lang="et-EE" sz="2000" dirty="0">
                <a:solidFill>
                  <a:prstClr val="black"/>
                </a:solidFill>
              </a:rPr>
              <a:t>- </a:t>
            </a:r>
            <a:r>
              <a:rPr lang="et-EE" sz="2000" b="0" i="0" dirty="0">
                <a:solidFill>
                  <a:srgbClr val="000000"/>
                </a:solidFill>
                <a:effectLst/>
              </a:rPr>
              <a:t>Komisjon esitab </a:t>
            </a:r>
            <a:r>
              <a:rPr lang="et-EE" sz="2000" b="1" i="0" dirty="0">
                <a:solidFill>
                  <a:srgbClr val="000000"/>
                </a:solidFill>
                <a:effectLst/>
              </a:rPr>
              <a:t>kahe aasta jooksul pärast iga Euroopa Parlamendi valimisi </a:t>
            </a:r>
            <a:r>
              <a:rPr lang="et-EE" sz="2000" b="0" i="0" dirty="0">
                <a:solidFill>
                  <a:srgbClr val="000000"/>
                </a:solidFill>
                <a:effectLst/>
              </a:rPr>
              <a:t>Euroopa Parlamendile ja nõukogule aruande käesoleva määruse hindamise ja läbivaatamise kohta. (lg 1)</a:t>
            </a:r>
          </a:p>
          <a:p>
            <a:pPr algn="just"/>
            <a:endParaRPr lang="et-EE" sz="2000" dirty="0">
              <a:solidFill>
                <a:srgbClr val="000000"/>
              </a:solidFill>
            </a:endParaRPr>
          </a:p>
          <a:p>
            <a:pPr algn="just"/>
            <a:r>
              <a:rPr lang="et-EE" sz="2000" b="1" dirty="0">
                <a:solidFill>
                  <a:srgbClr val="000000"/>
                </a:solidFill>
              </a:rPr>
              <a:t>Artikkel 28 -  delegeeritud volituste rakendamine</a:t>
            </a:r>
          </a:p>
          <a:p>
            <a:pPr algn="just"/>
            <a:endParaRPr lang="et-EE" sz="2000" dirty="0">
              <a:solidFill>
                <a:srgbClr val="000000"/>
              </a:solidFill>
            </a:endParaRPr>
          </a:p>
          <a:p>
            <a:pPr algn="just"/>
            <a:r>
              <a:rPr lang="et-EE" sz="2000" dirty="0">
                <a:solidFill>
                  <a:srgbClr val="000000"/>
                </a:solidFill>
              </a:rPr>
              <a:t> - Komisjonil on määruse </a:t>
            </a:r>
            <a:r>
              <a:rPr lang="et-EE" sz="2000" b="0" i="0" dirty="0">
                <a:solidFill>
                  <a:srgbClr val="000000"/>
                </a:solidFill>
                <a:effectLst/>
              </a:rPr>
              <a:t>Artikli 12 lõikes 6 ja artikli 19 lõikes 5 osutatud </a:t>
            </a:r>
            <a:r>
              <a:rPr lang="et-EE" sz="2000" b="1" i="0" dirty="0">
                <a:solidFill>
                  <a:srgbClr val="000000"/>
                </a:solidFill>
                <a:effectLst/>
              </a:rPr>
              <a:t>õigus võtta vastu delegeeritud õigusakte </a:t>
            </a:r>
            <a:r>
              <a:rPr lang="et-EE" sz="2000" b="0" i="0" dirty="0">
                <a:solidFill>
                  <a:srgbClr val="000000"/>
                </a:solidFill>
                <a:effectLst/>
              </a:rPr>
              <a:t>(lg 2)</a:t>
            </a:r>
            <a:endParaRPr lang="et-EE" sz="2000" dirty="0">
              <a:solidFill>
                <a:prstClr val="black"/>
              </a:solidFill>
            </a:endParaRPr>
          </a:p>
          <a:p>
            <a:pPr algn="just"/>
            <a:r>
              <a:rPr lang="et-EE" sz="2000" dirty="0">
                <a:solidFill>
                  <a:prstClr val="black"/>
                </a:solidFill>
              </a:rPr>
              <a:t>- e</a:t>
            </a:r>
            <a:r>
              <a:rPr lang="et-EE" sz="2000" b="0" i="0" dirty="0">
                <a:solidFill>
                  <a:srgbClr val="000000"/>
                </a:solidFill>
                <a:effectLst/>
              </a:rPr>
              <a:t>nne delegeeritud õigusakti vastuvõtmist </a:t>
            </a:r>
            <a:r>
              <a:rPr lang="et-EE" sz="2000" b="1" i="0" dirty="0">
                <a:solidFill>
                  <a:srgbClr val="000000"/>
                </a:solidFill>
                <a:effectLst/>
              </a:rPr>
              <a:t>konsulteerib komisjon </a:t>
            </a:r>
            <a:r>
              <a:rPr lang="et-EE" sz="2000" b="0" i="0" dirty="0">
                <a:solidFill>
                  <a:srgbClr val="000000"/>
                </a:solidFill>
                <a:effectLst/>
              </a:rPr>
              <a:t>kooskõlas institutsioonidevahelises parema õigusloome kokkuleppes sätestatud põhimõtetega </a:t>
            </a:r>
            <a:r>
              <a:rPr lang="et-EE" sz="2000" b="1" i="0" dirty="0">
                <a:solidFill>
                  <a:srgbClr val="000000"/>
                </a:solidFill>
                <a:effectLst/>
              </a:rPr>
              <a:t>iga liikmesriigi määratud ekspertidega</a:t>
            </a:r>
            <a:r>
              <a:rPr lang="et-EE" sz="2000" b="0" i="0" dirty="0">
                <a:solidFill>
                  <a:srgbClr val="000000"/>
                </a:solidFill>
                <a:effectLst/>
              </a:rPr>
              <a:t>. (lg 4). </a:t>
            </a:r>
          </a:p>
          <a:p>
            <a:pPr algn="l"/>
            <a:r>
              <a:rPr lang="et-EE" sz="2000" b="0" i="0" dirty="0">
                <a:effectLst/>
                <a:latin typeface="arial" panose="020B0604020202020204" pitchFamily="34" charset="0"/>
              </a:rPr>
              <a:t>- NB. Komisjoni parema õigusloome tegevuskava näeb ette, et kodanikud ja teised huvirühmad saavad nelja nädala jooksul anda delegeeritud õigusakti eelnõu kohta tagasisidet. </a:t>
            </a:r>
          </a:p>
          <a:p>
            <a:pPr algn="just"/>
            <a:endParaRPr lang="et-EE" sz="2000" b="0" i="0" dirty="0">
              <a:solidFill>
                <a:srgbClr val="000000"/>
              </a:solidFill>
              <a:effectLst/>
            </a:endParaRP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V peatükk - lõppsätted</a:t>
            </a:r>
            <a:endParaRPr dirty="0">
              <a:solidFill>
                <a:prstClr val="black"/>
              </a:solidFill>
            </a:endParaRPr>
          </a:p>
        </p:txBody>
      </p:sp>
    </p:spTree>
    <p:extLst>
      <p:ext uri="{BB962C8B-B14F-4D97-AF65-F5344CB8AC3E}">
        <p14:creationId xmlns:p14="http://schemas.microsoft.com/office/powerpoint/2010/main" val="4284804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323528" y="1060028"/>
            <a:ext cx="8120289" cy="5278662"/>
          </a:xfrm>
          <a:prstGeom prst="rect">
            <a:avLst/>
          </a:prstGeom>
        </p:spPr>
        <p:txBody>
          <a:bodyPr wrap="square" lIns="0" tIns="0" rIns="0" bIns="0"/>
          <a:lstStyle/>
          <a:p>
            <a:pPr algn="just"/>
            <a:r>
              <a:rPr lang="et-EE" sz="2000" b="1" dirty="0">
                <a:solidFill>
                  <a:prstClr val="black"/>
                </a:solidFill>
              </a:rPr>
              <a:t>Artikkel 29 – komiteemenetlus</a:t>
            </a:r>
          </a:p>
          <a:p>
            <a:pPr algn="just"/>
            <a:endParaRPr lang="et-EE" sz="2000" b="1" i="0" dirty="0">
              <a:solidFill>
                <a:prstClr val="black"/>
              </a:solidFill>
              <a:effectLst/>
              <a:latin typeface="arial" panose="020B0604020202020204" pitchFamily="34" charset="0"/>
            </a:endParaRPr>
          </a:p>
          <a:p>
            <a:pPr algn="l"/>
            <a:r>
              <a:rPr lang="et-EE" sz="2000" dirty="0">
                <a:solidFill>
                  <a:prstClr val="black"/>
                </a:solidFill>
                <a:latin typeface="arial" panose="020B0604020202020204" pitchFamily="34" charset="0"/>
              </a:rPr>
              <a:t>- komisjoni abistab komitee. (lg 1)</a:t>
            </a:r>
          </a:p>
          <a:p>
            <a:pPr algn="l"/>
            <a:endParaRPr lang="et-EE" sz="2000" b="1" i="0" dirty="0">
              <a:solidFill>
                <a:prstClr val="black"/>
              </a:solidFill>
              <a:effectLst/>
              <a:latin typeface="arial" panose="020B0604020202020204" pitchFamily="34" charset="0"/>
            </a:endParaRPr>
          </a:p>
          <a:p>
            <a:pPr algn="just"/>
            <a:r>
              <a:rPr lang="et-EE" sz="2000" b="0" i="0" dirty="0">
                <a:effectLst/>
                <a:latin typeface="arial" panose="020B0604020202020204" pitchFamily="34" charset="0"/>
              </a:rPr>
              <a:t>Enne kui komisjon saab rakendusakti vastu võtta, peab ta tavaliselt konsulteerima kõigi ELi liikmesriikide esindajatest koosneva komiteega.</a:t>
            </a:r>
          </a:p>
          <a:p>
            <a:pPr algn="just"/>
            <a:r>
              <a:rPr lang="et-EE" sz="2000" b="0" i="0" dirty="0">
                <a:effectLst/>
                <a:latin typeface="arial" panose="020B0604020202020204" pitchFamily="34" charset="0"/>
              </a:rPr>
              <a:t>Komitee kaudu saavad ELi liikmesriigid jälgida komisjoni tööd rakendusakti vastuvõtmisel. Selle protsessi kohta on kasutusel Euroopa Liidu termin </a:t>
            </a:r>
            <a:r>
              <a:rPr lang="et-EE" sz="2000" b="0" i="0" u="sng" dirty="0">
                <a:effectLst/>
                <a:latin typeface="arial" panose="020B0604020202020204" pitchFamily="34" charset="0"/>
                <a:hlinkClick r:id="rId2"/>
              </a:rPr>
              <a:t>komiteemenetlus</a:t>
            </a:r>
            <a:r>
              <a:rPr lang="et-EE" sz="2000" b="0" i="0" dirty="0">
                <a:effectLst/>
                <a:latin typeface="arial" panose="020B0604020202020204" pitchFamily="34" charset="0"/>
              </a:rPr>
              <a:t>.</a:t>
            </a:r>
          </a:p>
          <a:p>
            <a:pPr algn="just"/>
            <a:endParaRPr lang="et-EE" sz="2000" b="0" i="0" dirty="0">
              <a:effectLst/>
              <a:latin typeface="arial" panose="020B0604020202020204" pitchFamily="34" charset="0"/>
            </a:endParaRPr>
          </a:p>
          <a:p>
            <a:pPr algn="just"/>
            <a:r>
              <a:rPr lang="et-EE" sz="2000" b="0" i="0" dirty="0">
                <a:solidFill>
                  <a:srgbClr val="000000"/>
                </a:solidFill>
                <a:effectLst/>
              </a:rPr>
              <a:t> </a:t>
            </a:r>
            <a:r>
              <a:rPr lang="et-EE" sz="2000" b="1" i="0" dirty="0">
                <a:solidFill>
                  <a:srgbClr val="000000"/>
                </a:solidFill>
                <a:effectLst/>
              </a:rPr>
              <a:t>Artikkel 30 - jõustamine ja kohaldamine</a:t>
            </a:r>
          </a:p>
          <a:p>
            <a:pPr algn="just" defTabSz="923631"/>
            <a:endParaRPr lang="et-EE" sz="2000" dirty="0">
              <a:solidFill>
                <a:prstClr val="black"/>
              </a:solidFill>
            </a:endParaRPr>
          </a:p>
          <a:p>
            <a:pPr algn="just" defTabSz="923631"/>
            <a:r>
              <a:rPr lang="et-EE" sz="2000" dirty="0">
                <a:solidFill>
                  <a:prstClr val="black"/>
                </a:solidFill>
              </a:rPr>
              <a:t>- määrus jõustub </a:t>
            </a:r>
            <a:r>
              <a:rPr lang="et-EE" sz="2000" b="1" dirty="0">
                <a:solidFill>
                  <a:prstClr val="black"/>
                </a:solidFill>
              </a:rPr>
              <a:t>kahekümnendal päeval pärast selle avaldamist </a:t>
            </a:r>
            <a:r>
              <a:rPr lang="et-EE" sz="2000" dirty="0">
                <a:solidFill>
                  <a:prstClr val="black"/>
                </a:solidFill>
              </a:rPr>
              <a:t>Euroopa Liidu Teatajas.</a:t>
            </a:r>
          </a:p>
          <a:p>
            <a:pPr algn="just" defTabSz="923631"/>
            <a:r>
              <a:rPr lang="et-EE" sz="2000" dirty="0">
                <a:solidFill>
                  <a:prstClr val="black"/>
                </a:solidFill>
              </a:rPr>
              <a:t>- määrust </a:t>
            </a:r>
            <a:r>
              <a:rPr lang="et-EE" sz="2000" b="1" dirty="0">
                <a:solidFill>
                  <a:prstClr val="black"/>
                </a:solidFill>
              </a:rPr>
              <a:t>kohaldatakse alates 10. oktoobrist 2025</a:t>
            </a:r>
            <a:r>
              <a:rPr lang="et-EE" sz="2000" dirty="0">
                <a:solidFill>
                  <a:prstClr val="black"/>
                </a:solidFill>
              </a:rPr>
              <a:t>. Käesoleva määruse kohaldamisalas kohaldatakse artiklit 3 ja artikli 5 lõiget 1 siiski alates selle jõustumise kuupäevast. </a:t>
            </a: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V peatükk - lõppsätted</a:t>
            </a:r>
            <a:endParaRPr dirty="0">
              <a:solidFill>
                <a:prstClr val="black"/>
              </a:solidFill>
            </a:endParaRPr>
          </a:p>
        </p:txBody>
      </p:sp>
    </p:spTree>
    <p:extLst>
      <p:ext uri="{BB962C8B-B14F-4D97-AF65-F5344CB8AC3E}">
        <p14:creationId xmlns:p14="http://schemas.microsoft.com/office/powerpoint/2010/main" val="14387316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84D1"/>
        </a:solidFill>
        <a:effectLst/>
      </p:bgPr>
    </p:bg>
    <p:spTree>
      <p:nvGrpSpPr>
        <p:cNvPr id="1" name=""/>
        <p:cNvGrpSpPr/>
        <p:nvPr/>
      </p:nvGrpSpPr>
      <p:grpSpPr>
        <a:xfrm>
          <a:off x="0" y="0"/>
          <a:ext cx="0" cy="0"/>
          <a:chOff x="0" y="0"/>
          <a:chExt cx="0" cy="0"/>
        </a:xfrm>
      </p:grpSpPr>
      <p:graphicFrame>
        <p:nvGraphicFramePr>
          <p:cNvPr id="57" name="Table 1"/>
          <p:cNvGraphicFramePr/>
          <p:nvPr>
            <p:extLst>
              <p:ext uri="{D42A27DB-BD31-4B8C-83A1-F6EECF244321}">
                <p14:modId xmlns:p14="http://schemas.microsoft.com/office/powerpoint/2010/main" val="2207483506"/>
              </p:ext>
            </p:extLst>
          </p:nvPr>
        </p:nvGraphicFramePr>
        <p:xfrm>
          <a:off x="0" y="0"/>
          <a:ext cx="9144835" cy="1804956"/>
        </p:xfrm>
        <a:graphic>
          <a:graphicData uri="http://schemas.openxmlformats.org/drawingml/2006/table">
            <a:tbl>
              <a:tblPr>
                <a:tableStyleId>{2D5ABB26-0587-4C30-8999-92F81FD0307C}</a:tableStyleId>
              </a:tblPr>
              <a:tblGrid>
                <a:gridCol w="9144835">
                  <a:extLst>
                    <a:ext uri="{9D8B030D-6E8A-4147-A177-3AD203B41FA5}">
                      <a16:colId xmlns:a16="http://schemas.microsoft.com/office/drawing/2014/main" val="20000"/>
                    </a:ext>
                  </a:extLst>
                </a:gridCol>
              </a:tblGrid>
              <a:tr h="1804956">
                <a:tc>
                  <a:txBody>
                    <a:bodyPr/>
                    <a:lstStyle/>
                    <a:p>
                      <a:endParaRPr lang="et-EE" sz="1800" dirty="0"/>
                    </a:p>
                  </a:txBody>
                  <a:tcPr marL="92908" marR="92908" marT="45837" marB="45837">
                    <a:solidFill>
                      <a:schemeClr val="bg1"/>
                    </a:solidFill>
                  </a:tcPr>
                </a:tc>
                <a:extLst>
                  <a:ext uri="{0D108BD9-81ED-4DB2-BD59-A6C34878D82A}">
                    <a16:rowId xmlns:a16="http://schemas.microsoft.com/office/drawing/2014/main" val="10000"/>
                  </a:ext>
                </a:extLst>
              </a:tr>
            </a:tbl>
          </a:graphicData>
        </a:graphic>
      </p:graphicFrame>
      <p:sp>
        <p:nvSpPr>
          <p:cNvPr id="59" name="TextShape 2"/>
          <p:cNvSpPr txBox="1"/>
          <p:nvPr/>
        </p:nvSpPr>
        <p:spPr>
          <a:xfrm>
            <a:off x="1279627" y="2345974"/>
            <a:ext cx="2634208" cy="613562"/>
          </a:xfrm>
          <a:prstGeom prst="rect">
            <a:avLst/>
          </a:prstGeom>
        </p:spPr>
        <p:txBody>
          <a:bodyPr wrap="none" lIns="0" tIns="0" rIns="0" bIns="0"/>
          <a:lstStyle/>
          <a:p>
            <a:pPr defTabSz="923631"/>
            <a:r>
              <a:rPr lang="et-EE" sz="5500" dirty="0">
                <a:solidFill>
                  <a:srgbClr val="FFFFFF"/>
                </a:solidFill>
                <a:latin typeface="Roboto Condensed"/>
              </a:rPr>
              <a:t>Aitäh!</a:t>
            </a:r>
            <a:endParaRPr dirty="0">
              <a:solidFill>
                <a:prstClr val="black"/>
              </a:solidFill>
              <a:latin typeface="Roboto Condensed"/>
            </a:endParaRPr>
          </a:p>
        </p:txBody>
      </p:sp>
      <p:sp>
        <p:nvSpPr>
          <p:cNvPr id="60" name="TextShape 3"/>
          <p:cNvSpPr txBox="1"/>
          <p:nvPr/>
        </p:nvSpPr>
        <p:spPr>
          <a:xfrm>
            <a:off x="1279627" y="3428730"/>
            <a:ext cx="7462488" cy="1721584"/>
          </a:xfrm>
          <a:prstGeom prst="rect">
            <a:avLst/>
          </a:prstGeom>
        </p:spPr>
        <p:txBody>
          <a:bodyPr wrap="square" lIns="0" tIns="0" rIns="0" bIns="0"/>
          <a:lstStyle/>
          <a:p>
            <a:pPr defTabSz="923631"/>
            <a:r>
              <a:rPr lang="et-EE" sz="2600" b="1" dirty="0">
                <a:solidFill>
                  <a:srgbClr val="FFFFFF"/>
                </a:solidFill>
                <a:latin typeface="Roboto Condensed"/>
              </a:rPr>
              <a:t>Mariko Jõeorg-Jurtšenko</a:t>
            </a:r>
            <a:endParaRPr sz="2600" dirty="0">
              <a:solidFill>
                <a:prstClr val="black"/>
              </a:solidFill>
              <a:latin typeface="Roboto Condensed"/>
            </a:endParaRPr>
          </a:p>
          <a:p>
            <a:pPr defTabSz="923631"/>
            <a:r>
              <a:rPr lang="et-EE" sz="2000" dirty="0">
                <a:solidFill>
                  <a:srgbClr val="FFFFFF"/>
                </a:solidFill>
              </a:rPr>
              <a:t>mariko.joeorg-jurtsenko@just.ee</a:t>
            </a:r>
            <a:endParaRPr dirty="0">
              <a:solidFill>
                <a:prstClr val="black"/>
              </a:solidFill>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7200" y="216000"/>
            <a:ext cx="3463091" cy="13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8507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96AE7215-A962-B492-3C0C-65C186BFA90B}"/>
              </a:ext>
            </a:extLst>
          </p:cNvPr>
          <p:cNvSpPr>
            <a:spLocks noGrp="1"/>
          </p:cNvSpPr>
          <p:nvPr>
            <p:ph type="title"/>
          </p:nvPr>
        </p:nvSpPr>
        <p:spPr>
          <a:xfrm>
            <a:off x="512091" y="302089"/>
            <a:ext cx="7804326" cy="1182695"/>
          </a:xfrm>
        </p:spPr>
        <p:txBody>
          <a:bodyPr/>
          <a:lstStyle/>
          <a:p>
            <a:endParaRPr lang="et-EE" dirty="0"/>
          </a:p>
        </p:txBody>
      </p:sp>
      <p:sp>
        <p:nvSpPr>
          <p:cNvPr id="3" name="Teksti kohatäide 2">
            <a:extLst>
              <a:ext uri="{FF2B5EF4-FFF2-40B4-BE49-F238E27FC236}">
                <a16:creationId xmlns:a16="http://schemas.microsoft.com/office/drawing/2014/main" id="{BAA717B5-B6F1-8B19-A669-8A3FF7037972}"/>
              </a:ext>
            </a:extLst>
          </p:cNvPr>
          <p:cNvSpPr>
            <a:spLocks noGrp="1"/>
          </p:cNvSpPr>
          <p:nvPr>
            <p:ph type="body"/>
          </p:nvPr>
        </p:nvSpPr>
        <p:spPr>
          <a:xfrm>
            <a:off x="512091" y="1773556"/>
            <a:ext cx="8164366" cy="3977688"/>
          </a:xfrm>
        </p:spPr>
        <p:txBody>
          <a:bodyPr/>
          <a:lstStyle/>
          <a:p>
            <a:pPr algn="just"/>
            <a:r>
              <a:rPr lang="et-EE" sz="2000" b="1" dirty="0"/>
              <a:t>Kuhu peaksime jõudma ?</a:t>
            </a:r>
          </a:p>
          <a:p>
            <a:pPr algn="just"/>
            <a:endParaRPr lang="et-EE" sz="2000" b="1" dirty="0"/>
          </a:p>
          <a:p>
            <a:pPr algn="just"/>
            <a:r>
              <a:rPr lang="et-EE" sz="2000" b="1" dirty="0"/>
              <a:t>Määrusega ettenähtud regulatsiooni tulemusel tekib Euroopa </a:t>
            </a:r>
          </a:p>
          <a:p>
            <a:pPr algn="just"/>
            <a:r>
              <a:rPr lang="et-EE" sz="2000" b="1" dirty="0">
                <a:latin typeface="+mn-lt"/>
              </a:rPr>
              <a:t>reguleeritud</a:t>
            </a:r>
            <a:r>
              <a:rPr lang="et-EE" sz="2000" b="1" dirty="0"/>
              <a:t> ja innovatiivse </a:t>
            </a:r>
            <a:r>
              <a:rPr lang="et-EE" sz="2000" b="1" dirty="0" err="1"/>
              <a:t>poliitreklaami</a:t>
            </a:r>
            <a:r>
              <a:rPr lang="et-EE" sz="2000" b="1" dirty="0"/>
              <a:t> teenuste turg, mida </a:t>
            </a:r>
          </a:p>
          <a:p>
            <a:pPr algn="just"/>
            <a:r>
              <a:rPr lang="et-EE" sz="2000" b="1" dirty="0"/>
              <a:t>kodanikud usaldavad ja mis toetab demokraatliku protsessi </a:t>
            </a:r>
          </a:p>
          <a:p>
            <a:pPr algn="just"/>
            <a:r>
              <a:rPr lang="et-EE" sz="2000" b="1" dirty="0"/>
              <a:t>terviklust.</a:t>
            </a:r>
          </a:p>
        </p:txBody>
      </p:sp>
    </p:spTree>
    <p:extLst>
      <p:ext uri="{BB962C8B-B14F-4D97-AF65-F5344CB8AC3E}">
        <p14:creationId xmlns:p14="http://schemas.microsoft.com/office/powerpoint/2010/main" val="3061436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512090" y="1412776"/>
            <a:ext cx="8120289" cy="5278662"/>
          </a:xfrm>
          <a:prstGeom prst="rect">
            <a:avLst/>
          </a:prstGeom>
        </p:spPr>
        <p:txBody>
          <a:bodyPr wrap="square" lIns="0" tIns="0" rIns="0" bIns="0"/>
          <a:lstStyle/>
          <a:p>
            <a:pPr algn="just" defTabSz="923631"/>
            <a:r>
              <a:rPr lang="et-EE" sz="2000" dirty="0">
                <a:solidFill>
                  <a:prstClr val="black"/>
                </a:solidFill>
              </a:rPr>
              <a:t>-</a:t>
            </a:r>
            <a:r>
              <a:rPr lang="et-EE" sz="2000" dirty="0"/>
              <a:t>ELi toimimise lepingu artiklitega 114 ja 16 antakse seadusandjale õigus võtta vastu määrusi ja direktiive. </a:t>
            </a:r>
          </a:p>
          <a:p>
            <a:pPr algn="just" defTabSz="923631"/>
            <a:r>
              <a:rPr lang="et-EE" sz="2000" dirty="0"/>
              <a:t>- m</a:t>
            </a:r>
            <a:r>
              <a:rPr lang="et-EE" sz="2000" b="0" i="0" dirty="0">
                <a:effectLst/>
              </a:rPr>
              <a:t>äärus on siduv seadusandlik akt ning seda tuleb tervikuna kohaldada kogu ELis. Öeldakse, et määrus on otsekohalduv. </a:t>
            </a:r>
            <a:endParaRPr lang="et-EE" sz="2000" dirty="0"/>
          </a:p>
          <a:p>
            <a:pPr algn="just" defTabSz="923631"/>
            <a:r>
              <a:rPr lang="et-EE" sz="2000" dirty="0"/>
              <a:t>- direktiiv </a:t>
            </a:r>
            <a:r>
              <a:rPr lang="et-EE" sz="2000" b="0" i="0" dirty="0">
                <a:effectLst/>
              </a:rPr>
              <a:t> on seadusandlik akt, milles sätestatakse eesmärk, mille ELi liikmesriigid peavad saavutama. Siiski võib iga riik otsustada selle üle, milliseid õigusakte kehtestada, et kõnealuseid eesmärke saavutada. Öeldakse, et direktiiv tuleb üle võtta. </a:t>
            </a:r>
            <a:endParaRPr lang="et-EE" sz="2000" dirty="0"/>
          </a:p>
          <a:p>
            <a:pPr defTabSz="923631"/>
            <a:endParaRPr lang="et-EE" dirty="0"/>
          </a:p>
          <a:p>
            <a:pPr defTabSz="923631"/>
            <a:r>
              <a:rPr lang="et-EE" sz="2000" b="1" dirty="0"/>
              <a:t>Määrust peeti praegusel juhul kõige asjakohasemaks õigusaktiks, et määrata kindlaks </a:t>
            </a:r>
            <a:r>
              <a:rPr lang="et-EE" sz="2000" b="1" dirty="0" err="1"/>
              <a:t>poliitreklaami</a:t>
            </a:r>
            <a:r>
              <a:rPr lang="et-EE" sz="2000" b="1" dirty="0"/>
              <a:t> läbipaistvuse raamistik. </a:t>
            </a:r>
          </a:p>
          <a:p>
            <a:pPr defTabSz="923631"/>
            <a:endParaRPr lang="et-EE" sz="2000" b="1" dirty="0">
              <a:solidFill>
                <a:prstClr val="black"/>
              </a:solidFill>
            </a:endParaRPr>
          </a:p>
          <a:p>
            <a:pPr defTabSz="923631"/>
            <a:r>
              <a:rPr lang="et-EE" sz="2000" b="1" dirty="0">
                <a:solidFill>
                  <a:prstClr val="black"/>
                </a:solidFill>
              </a:rPr>
              <a:t>Seega on regulatsioon otsekohalduv ja liikmesriigid ei saa seda siseriikliku õigusega muuta/täiendada. Välja arvatud osas, mis reguleerimist selgesõnaliselt ette näeb. Selle juurde tuleme hiljem täpsemalt tagasi.</a:t>
            </a:r>
            <a:endParaRPr sz="2000" b="1" dirty="0">
              <a:solidFill>
                <a:prstClr val="black"/>
              </a:solidFill>
            </a:endParaRPr>
          </a:p>
        </p:txBody>
      </p:sp>
      <p:sp>
        <p:nvSpPr>
          <p:cNvPr id="49" name="TextShape 2"/>
          <p:cNvSpPr txBox="1"/>
          <p:nvPr/>
        </p:nvSpPr>
        <p:spPr>
          <a:xfrm>
            <a:off x="512090" y="541378"/>
            <a:ext cx="7315576" cy="1082757"/>
          </a:xfrm>
          <a:prstGeom prst="rect">
            <a:avLst/>
          </a:prstGeom>
        </p:spPr>
        <p:txBody>
          <a:bodyPr wrap="square" lIns="0" tIns="0" rIns="0" bIns="0"/>
          <a:lstStyle/>
          <a:p>
            <a:pPr defTabSz="923631"/>
            <a:r>
              <a:rPr lang="et-EE" sz="3600" b="1" dirty="0">
                <a:solidFill>
                  <a:prstClr val="black"/>
                </a:solidFill>
                <a:latin typeface="Roboto Condensed"/>
              </a:rPr>
              <a:t>Määrus või direktiiv ?</a:t>
            </a:r>
            <a:endParaRPr dirty="0">
              <a:solidFill>
                <a:prstClr val="black"/>
              </a:solidFill>
            </a:endParaRPr>
          </a:p>
        </p:txBody>
      </p:sp>
    </p:spTree>
    <p:extLst>
      <p:ext uri="{BB962C8B-B14F-4D97-AF65-F5344CB8AC3E}">
        <p14:creationId xmlns:p14="http://schemas.microsoft.com/office/powerpoint/2010/main" val="2906250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512090" y="1412776"/>
            <a:ext cx="8120289" cy="5278662"/>
          </a:xfrm>
          <a:prstGeom prst="rect">
            <a:avLst/>
          </a:prstGeom>
        </p:spPr>
        <p:txBody>
          <a:bodyPr wrap="square" lIns="0" tIns="0" rIns="0" bIns="0"/>
          <a:lstStyle/>
          <a:p>
            <a:pPr algn="just" defTabSz="923631"/>
            <a:endParaRPr lang="et-EE" sz="2000" dirty="0">
              <a:solidFill>
                <a:prstClr val="black"/>
              </a:solidFill>
            </a:endParaRPr>
          </a:p>
          <a:p>
            <a:pPr algn="just" defTabSz="923631"/>
            <a:r>
              <a:rPr lang="et-EE" sz="2000" dirty="0">
                <a:solidFill>
                  <a:prstClr val="black"/>
                </a:solidFill>
              </a:rPr>
              <a:t>Mis on ajaraam:</a:t>
            </a:r>
          </a:p>
          <a:p>
            <a:pPr algn="just" defTabSz="923631"/>
            <a:endParaRPr lang="et-EE" sz="2000" dirty="0">
              <a:solidFill>
                <a:prstClr val="black"/>
              </a:solidFill>
            </a:endParaRPr>
          </a:p>
          <a:p>
            <a:pPr algn="just" defTabSz="923631"/>
            <a:r>
              <a:rPr lang="et-EE" sz="2000" dirty="0">
                <a:solidFill>
                  <a:prstClr val="black"/>
                </a:solidFill>
              </a:rPr>
              <a:t>- määrus jõustus 20 päeval pärast avaldamist EL Teatajas, </a:t>
            </a:r>
            <a:r>
              <a:rPr lang="et-EE" sz="2000" b="1" dirty="0">
                <a:solidFill>
                  <a:prstClr val="black"/>
                </a:solidFill>
              </a:rPr>
              <a:t>avaldati 20. märts 2024. </a:t>
            </a:r>
            <a:r>
              <a:rPr lang="et-EE" sz="2000" b="1" dirty="0">
                <a:solidFill>
                  <a:prstClr val="black"/>
                </a:solidFill>
                <a:hlinkClick r:id="rId2"/>
              </a:rPr>
              <a:t>https://eur-lex.europa.eu/legal-content/ET/TXT/HTML/?uri=OJ:L_202400900</a:t>
            </a:r>
            <a:r>
              <a:rPr lang="et-EE" sz="2000" b="1" dirty="0">
                <a:solidFill>
                  <a:prstClr val="black"/>
                </a:solidFill>
              </a:rPr>
              <a:t> </a:t>
            </a:r>
          </a:p>
          <a:p>
            <a:pPr algn="just" defTabSz="923631"/>
            <a:endParaRPr lang="et-EE" sz="2000" dirty="0">
              <a:solidFill>
                <a:prstClr val="black"/>
              </a:solidFill>
            </a:endParaRPr>
          </a:p>
          <a:p>
            <a:pPr algn="just"/>
            <a:r>
              <a:rPr lang="et-EE" sz="2000" dirty="0">
                <a:solidFill>
                  <a:prstClr val="black"/>
                </a:solidFill>
              </a:rPr>
              <a:t>-</a:t>
            </a:r>
            <a:r>
              <a:rPr lang="et-EE" sz="2000" i="0" dirty="0">
                <a:solidFill>
                  <a:prstClr val="black"/>
                </a:solidFill>
                <a:effectLst/>
              </a:rPr>
              <a:t>-</a:t>
            </a:r>
            <a:r>
              <a:rPr lang="et-EE" sz="2000" dirty="0">
                <a:solidFill>
                  <a:srgbClr val="000000"/>
                </a:solidFill>
              </a:rPr>
              <a:t>määrust</a:t>
            </a:r>
            <a:r>
              <a:rPr lang="et-EE" sz="2000" i="0" dirty="0">
                <a:solidFill>
                  <a:srgbClr val="000000"/>
                </a:solidFill>
                <a:effectLst/>
              </a:rPr>
              <a:t> kohaldatakse alates </a:t>
            </a:r>
            <a:r>
              <a:rPr lang="et-EE" sz="2000" b="1" i="0" dirty="0">
                <a:solidFill>
                  <a:srgbClr val="000000"/>
                </a:solidFill>
                <a:effectLst/>
              </a:rPr>
              <a:t>10. oktoobrist 2025</a:t>
            </a:r>
            <a:r>
              <a:rPr lang="et-EE" sz="2000" i="0" dirty="0">
                <a:solidFill>
                  <a:srgbClr val="000000"/>
                </a:solidFill>
                <a:effectLst/>
              </a:rPr>
              <a:t>. </a:t>
            </a:r>
          </a:p>
          <a:p>
            <a:pPr algn="just"/>
            <a:endParaRPr lang="et-EE" sz="2000" dirty="0">
              <a:solidFill>
                <a:srgbClr val="000000"/>
              </a:solidFill>
            </a:endParaRPr>
          </a:p>
          <a:p>
            <a:pPr algn="just"/>
            <a:r>
              <a:rPr lang="et-EE" sz="2000" i="0" dirty="0">
                <a:solidFill>
                  <a:srgbClr val="000000"/>
                </a:solidFill>
                <a:effectLst/>
              </a:rPr>
              <a:t>- määruse kohaldamisalas kohaldatakse artiklit 3 (mõisted) ja artikli 5 lõiget 1 (</a:t>
            </a:r>
            <a:r>
              <a:rPr lang="et-EE" sz="2000" b="0" i="0" dirty="0">
                <a:solidFill>
                  <a:srgbClr val="000000"/>
                </a:solidFill>
                <a:effectLst/>
              </a:rPr>
              <a:t>reklaamiteenuste piiriülese osutamise suhtes siseturul kohaldatav mittediskrimineerimise põhimõte)</a:t>
            </a:r>
            <a:r>
              <a:rPr lang="et-EE" sz="2000" i="0" dirty="0">
                <a:solidFill>
                  <a:srgbClr val="000000"/>
                </a:solidFill>
                <a:effectLst/>
              </a:rPr>
              <a:t> </a:t>
            </a:r>
            <a:r>
              <a:rPr lang="et-EE" sz="2000" b="1" i="0" dirty="0">
                <a:solidFill>
                  <a:srgbClr val="000000"/>
                </a:solidFill>
                <a:effectLst/>
              </a:rPr>
              <a:t>alates selle jõustumise kuupäevast</a:t>
            </a:r>
            <a:r>
              <a:rPr lang="et-EE" sz="2000" i="0" dirty="0">
                <a:solidFill>
                  <a:srgbClr val="000000"/>
                </a:solidFill>
                <a:effectLst/>
              </a:rPr>
              <a:t>. </a:t>
            </a:r>
          </a:p>
          <a:p>
            <a:pPr algn="just" defTabSz="923631"/>
            <a:endParaRPr lang="et-EE" sz="2000" b="1" dirty="0">
              <a:solidFill>
                <a:prstClr val="black"/>
              </a:solidFill>
            </a:endParaRPr>
          </a:p>
          <a:p>
            <a:pPr algn="just" defTabSz="923631"/>
            <a:r>
              <a:rPr lang="et-EE" sz="2000" b="1" dirty="0">
                <a:solidFill>
                  <a:prstClr val="black"/>
                </a:solidFill>
              </a:rPr>
              <a:t>- </a:t>
            </a:r>
            <a:r>
              <a:rPr lang="et-EE" sz="2000" dirty="0">
                <a:solidFill>
                  <a:prstClr val="black"/>
                </a:solidFill>
              </a:rPr>
              <a:t>kuigi tegemist on otsekohalduva õigusaktiga, </a:t>
            </a:r>
            <a:r>
              <a:rPr lang="et-EE" sz="2000" b="1" dirty="0">
                <a:solidFill>
                  <a:prstClr val="black"/>
                </a:solidFill>
              </a:rPr>
              <a:t>tuleb määruse kohaldamiseks siseriiklikult vastu võtta seadusemuudatusi</a:t>
            </a:r>
            <a:r>
              <a:rPr lang="et-EE" sz="2000" dirty="0">
                <a:solidFill>
                  <a:prstClr val="black"/>
                </a:solidFill>
              </a:rPr>
              <a:t>.</a:t>
            </a:r>
          </a:p>
          <a:p>
            <a:pPr algn="just" defTabSz="923631"/>
            <a:endParaRPr sz="2000" b="1" dirty="0">
              <a:solidFill>
                <a:prstClr val="black"/>
              </a:solidFill>
            </a:endParaRPr>
          </a:p>
        </p:txBody>
      </p:sp>
      <p:sp>
        <p:nvSpPr>
          <p:cNvPr id="49" name="TextShape 2"/>
          <p:cNvSpPr txBox="1"/>
          <p:nvPr/>
        </p:nvSpPr>
        <p:spPr>
          <a:xfrm>
            <a:off x="512090" y="541378"/>
            <a:ext cx="7315576" cy="1082757"/>
          </a:xfrm>
          <a:prstGeom prst="rect">
            <a:avLst/>
          </a:prstGeom>
        </p:spPr>
        <p:txBody>
          <a:bodyPr wrap="square" lIns="0" tIns="0" rIns="0" bIns="0"/>
          <a:lstStyle/>
          <a:p>
            <a:pPr defTabSz="923631"/>
            <a:r>
              <a:rPr lang="et-EE" sz="3600" b="1" dirty="0">
                <a:solidFill>
                  <a:prstClr val="black"/>
                </a:solidFill>
                <a:latin typeface="Roboto Condensed"/>
              </a:rPr>
              <a:t>Määrust tuleb rakendada</a:t>
            </a:r>
            <a:endParaRPr dirty="0">
              <a:solidFill>
                <a:prstClr val="black"/>
              </a:solidFill>
            </a:endParaRPr>
          </a:p>
        </p:txBody>
      </p:sp>
    </p:spTree>
    <p:extLst>
      <p:ext uri="{BB962C8B-B14F-4D97-AF65-F5344CB8AC3E}">
        <p14:creationId xmlns:p14="http://schemas.microsoft.com/office/powerpoint/2010/main" val="3778582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512090" y="1412776"/>
            <a:ext cx="8120289" cy="5278662"/>
          </a:xfrm>
          <a:prstGeom prst="rect">
            <a:avLst/>
          </a:prstGeom>
        </p:spPr>
        <p:txBody>
          <a:bodyPr wrap="square" lIns="0" tIns="0" rIns="0" bIns="0"/>
          <a:lstStyle/>
          <a:p>
            <a:pPr algn="just" defTabSz="923631"/>
            <a:endParaRPr lang="et-EE" sz="2000" dirty="0">
              <a:solidFill>
                <a:prstClr val="black"/>
              </a:solidFill>
            </a:endParaRPr>
          </a:p>
          <a:p>
            <a:pPr algn="just" defTabSz="923631"/>
            <a:r>
              <a:rPr lang="et-EE" sz="2000" dirty="0">
                <a:solidFill>
                  <a:prstClr val="black"/>
                </a:solidFill>
              </a:rPr>
              <a:t>- muudatused tuleb kehtestada </a:t>
            </a:r>
            <a:r>
              <a:rPr lang="et-EE" sz="2000" b="1" dirty="0">
                <a:solidFill>
                  <a:prstClr val="black"/>
                </a:solidFill>
              </a:rPr>
              <a:t>10. oktoobriks 2025</a:t>
            </a:r>
            <a:r>
              <a:rPr lang="et-EE" sz="2000" dirty="0">
                <a:solidFill>
                  <a:prstClr val="black"/>
                </a:solidFill>
              </a:rPr>
              <a:t>. Eelnõu koostavad JUM/MKM/KUM, kaasates allasutusi.  Eelnõu esitatakse avalikule kooskõlastusele nii nagu tavapäraselt ja kõigil on võimalik arvamusi esitada. </a:t>
            </a:r>
          </a:p>
          <a:p>
            <a:pPr algn="just" defTabSz="923631"/>
            <a:r>
              <a:rPr lang="et-EE" sz="2000" dirty="0">
                <a:solidFill>
                  <a:prstClr val="black"/>
                </a:solidFill>
              </a:rPr>
              <a:t>Näited, mida on vaja siseriiklikult reguleerida:</a:t>
            </a:r>
          </a:p>
          <a:p>
            <a:pPr algn="just" defTabSz="923631"/>
            <a:r>
              <a:rPr lang="et-EE" sz="2000" dirty="0">
                <a:solidFill>
                  <a:prstClr val="black"/>
                </a:solidFill>
              </a:rPr>
              <a:t>- </a:t>
            </a:r>
            <a:r>
              <a:rPr lang="et-EE" sz="2000" b="0" i="0" dirty="0">
                <a:solidFill>
                  <a:srgbClr val="000000"/>
                </a:solidFill>
                <a:effectLst/>
                <a:latin typeface="Times New Roman" panose="02020603050405020304" pitchFamily="18" charset="0"/>
              </a:rPr>
              <a:t> tuleb luua </a:t>
            </a:r>
            <a:r>
              <a:rPr lang="et-EE" sz="2000" b="1" i="0" dirty="0">
                <a:solidFill>
                  <a:srgbClr val="000000"/>
                </a:solidFill>
                <a:effectLst/>
                <a:latin typeface="Times New Roman" panose="02020603050405020304" pitchFamily="18" charset="0"/>
              </a:rPr>
              <a:t>pädev asutus/pädevad asutused</a:t>
            </a:r>
            <a:r>
              <a:rPr lang="et-EE" sz="2000" b="0" i="0" dirty="0">
                <a:solidFill>
                  <a:srgbClr val="000000"/>
                </a:solidFill>
                <a:effectLst/>
                <a:latin typeface="Times New Roman" panose="02020603050405020304" pitchFamily="18" charset="0"/>
              </a:rPr>
              <a:t>, kes on struktuuriliselt täielikult sõltumatu nii (reklaami) sektorist kui ka igasugusest välisest sekkumisest või poliitilisest survest. See asutus jälgib täiesti sõltumatult tegutsedes ja tõhusalt määruse täitmist ning võtab selle järelevalveks, täitmiseks ja täitmise tagamiseks vajalikke ja proportsionaalseid meetmeid. (Art 22)</a:t>
            </a:r>
          </a:p>
          <a:p>
            <a:pPr algn="just" defTabSz="923631"/>
            <a:r>
              <a:rPr lang="et-EE" sz="2000" dirty="0">
                <a:solidFill>
                  <a:srgbClr val="000000"/>
                </a:solidFill>
                <a:latin typeface="Times New Roman" panose="02020603050405020304" pitchFamily="18" charset="0"/>
              </a:rPr>
              <a:t>- </a:t>
            </a:r>
            <a:r>
              <a:rPr lang="et-EE" sz="2000" b="0" i="0" dirty="0">
                <a:solidFill>
                  <a:srgbClr val="000000"/>
                </a:solidFill>
                <a:effectLst/>
                <a:latin typeface="Times New Roman" panose="02020603050405020304" pitchFamily="18" charset="0"/>
              </a:rPr>
              <a:t>tuleb määrata </a:t>
            </a:r>
            <a:r>
              <a:rPr lang="et-EE" sz="2000" dirty="0">
                <a:solidFill>
                  <a:srgbClr val="000000"/>
                </a:solidFill>
                <a:latin typeface="Times New Roman" panose="02020603050405020304" pitchFamily="18" charset="0"/>
              </a:rPr>
              <a:t>üks </a:t>
            </a:r>
            <a:r>
              <a:rPr lang="et-EE" sz="2000" b="0" i="0" dirty="0">
                <a:solidFill>
                  <a:srgbClr val="000000"/>
                </a:solidFill>
                <a:effectLst/>
                <a:latin typeface="Times New Roman" panose="02020603050405020304" pitchFamily="18" charset="0"/>
              </a:rPr>
              <a:t>pädev asutus </a:t>
            </a:r>
            <a:r>
              <a:rPr lang="et-EE" sz="2000" b="1" i="0" dirty="0">
                <a:solidFill>
                  <a:srgbClr val="000000"/>
                </a:solidFill>
                <a:effectLst/>
                <a:latin typeface="Times New Roman" panose="02020603050405020304" pitchFamily="18" charset="0"/>
              </a:rPr>
              <a:t>liidu tasandi riiklikuks kontaktpunktiks</a:t>
            </a:r>
            <a:r>
              <a:rPr lang="et-EE" sz="2000" b="0" i="0" dirty="0">
                <a:solidFill>
                  <a:srgbClr val="000000"/>
                </a:solidFill>
                <a:effectLst/>
                <a:latin typeface="Times New Roman" panose="02020603050405020304" pitchFamily="18" charset="0"/>
              </a:rPr>
              <a:t>. (Art 22)</a:t>
            </a:r>
            <a:endParaRPr lang="et-EE" sz="2000" b="0" i="0" dirty="0">
              <a:solidFill>
                <a:prstClr val="black"/>
              </a:solidFill>
              <a:effectLst/>
              <a:latin typeface="Times New Roman" panose="02020603050405020304" pitchFamily="18" charset="0"/>
            </a:endParaRPr>
          </a:p>
          <a:p>
            <a:pPr algn="just" defTabSz="923631"/>
            <a:r>
              <a:rPr lang="et-EE" sz="2000" dirty="0">
                <a:solidFill>
                  <a:prstClr val="black"/>
                </a:solidFill>
                <a:latin typeface="Times New Roman" panose="02020603050405020304" pitchFamily="18" charset="0"/>
              </a:rPr>
              <a:t>- </a:t>
            </a:r>
            <a:r>
              <a:rPr lang="et-EE" sz="2000" dirty="0">
                <a:solidFill>
                  <a:srgbClr val="000000"/>
                </a:solidFill>
                <a:latin typeface="Times New Roman" panose="02020603050405020304" pitchFamily="18" charset="0"/>
              </a:rPr>
              <a:t>tuleb </a:t>
            </a:r>
            <a:r>
              <a:rPr lang="et-EE" sz="2000" b="0" i="0" dirty="0">
                <a:solidFill>
                  <a:srgbClr val="000000"/>
                </a:solidFill>
                <a:effectLst/>
                <a:latin typeface="Times New Roman" panose="02020603050405020304" pitchFamily="18" charset="0"/>
              </a:rPr>
              <a:t>kehtestada karistusnormid või vajaduse korral muud meetmed, mida kohaldatakse tellijate või </a:t>
            </a:r>
            <a:r>
              <a:rPr lang="et-EE" sz="2000" b="0" i="0" dirty="0" err="1">
                <a:solidFill>
                  <a:srgbClr val="000000"/>
                </a:solidFill>
                <a:effectLst/>
                <a:latin typeface="Times New Roman" panose="02020603050405020304" pitchFamily="18" charset="0"/>
              </a:rPr>
              <a:t>poliitreklaami</a:t>
            </a:r>
            <a:r>
              <a:rPr lang="et-EE" sz="2000" b="0" i="0" dirty="0">
                <a:solidFill>
                  <a:srgbClr val="000000"/>
                </a:solidFill>
                <a:effectLst/>
                <a:latin typeface="Times New Roman" panose="02020603050405020304" pitchFamily="18" charset="0"/>
              </a:rPr>
              <a:t> teenuste osutajate suhtes artiklite 5–17, 20 ja 21 rikkumise eest, ning võtavad kõik vajalikud meetmed, et tagada nende õigeaegne rakendamine. 10. jaanuariks 2026 tuleb Komisjoni teavitada nendest normidest</a:t>
            </a:r>
            <a:endParaRPr lang="et-EE" sz="2000" dirty="0">
              <a:solidFill>
                <a:prstClr val="black"/>
              </a:solidFill>
            </a:endParaRPr>
          </a:p>
        </p:txBody>
      </p:sp>
      <p:sp>
        <p:nvSpPr>
          <p:cNvPr id="49" name="TextShape 2"/>
          <p:cNvSpPr txBox="1"/>
          <p:nvPr/>
        </p:nvSpPr>
        <p:spPr>
          <a:xfrm>
            <a:off x="512090" y="541378"/>
            <a:ext cx="7315576" cy="1082757"/>
          </a:xfrm>
          <a:prstGeom prst="rect">
            <a:avLst/>
          </a:prstGeom>
        </p:spPr>
        <p:txBody>
          <a:bodyPr wrap="square" lIns="0" tIns="0" rIns="0" bIns="0"/>
          <a:lstStyle/>
          <a:p>
            <a:pPr defTabSz="923631"/>
            <a:r>
              <a:rPr lang="et-EE" sz="3600" b="1" dirty="0">
                <a:solidFill>
                  <a:prstClr val="black"/>
                </a:solidFill>
                <a:latin typeface="Roboto Condensed"/>
              </a:rPr>
              <a:t>Siseriiklik määruse rakendamine</a:t>
            </a:r>
            <a:endParaRPr dirty="0">
              <a:solidFill>
                <a:prstClr val="black"/>
              </a:solidFill>
            </a:endParaRPr>
          </a:p>
        </p:txBody>
      </p:sp>
    </p:spTree>
    <p:extLst>
      <p:ext uri="{BB962C8B-B14F-4D97-AF65-F5344CB8AC3E}">
        <p14:creationId xmlns:p14="http://schemas.microsoft.com/office/powerpoint/2010/main" val="1141129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512090" y="1412776"/>
            <a:ext cx="8120289" cy="5278662"/>
          </a:xfrm>
          <a:prstGeom prst="rect">
            <a:avLst/>
          </a:prstGeom>
        </p:spPr>
        <p:txBody>
          <a:bodyPr wrap="square" lIns="0" tIns="0" rIns="0" bIns="0"/>
          <a:lstStyle/>
          <a:p>
            <a:pPr algn="just" defTabSz="923631"/>
            <a:r>
              <a:rPr lang="et-EE" sz="2000" dirty="0">
                <a:solidFill>
                  <a:prstClr val="black"/>
                </a:solidFill>
              </a:rPr>
              <a:t>Määrus koosneb 5 peatükist</a:t>
            </a:r>
          </a:p>
          <a:p>
            <a:pPr algn="just" defTabSz="923631"/>
            <a:endParaRPr lang="et-EE" sz="2000" b="1" dirty="0">
              <a:solidFill>
                <a:prstClr val="black"/>
              </a:solidFill>
            </a:endParaRPr>
          </a:p>
          <a:p>
            <a:pPr marL="457200" indent="-457200" algn="just" defTabSz="923631">
              <a:buAutoNum type="arabicPeriod"/>
            </a:pPr>
            <a:r>
              <a:rPr lang="et-EE" sz="2000" dirty="0">
                <a:solidFill>
                  <a:prstClr val="black"/>
                </a:solidFill>
              </a:rPr>
              <a:t>ÜLDSÄTTED -  artiklid 1-5</a:t>
            </a:r>
          </a:p>
          <a:p>
            <a:pPr algn="just" defTabSz="923631"/>
            <a:endParaRPr lang="et-EE" sz="2000" dirty="0">
              <a:solidFill>
                <a:prstClr val="black"/>
              </a:solidFill>
            </a:endParaRPr>
          </a:p>
          <a:p>
            <a:pPr algn="just" defTabSz="923631"/>
            <a:r>
              <a:rPr lang="et-EE" sz="2000" i="0" dirty="0">
                <a:solidFill>
                  <a:srgbClr val="000000"/>
                </a:solidFill>
                <a:effectLst/>
              </a:rPr>
              <a:t>2. </a:t>
            </a:r>
            <a:r>
              <a:rPr lang="fi-FI" sz="2000" i="0" dirty="0">
                <a:solidFill>
                  <a:srgbClr val="000000"/>
                </a:solidFill>
                <a:effectLst/>
              </a:rPr>
              <a:t>LÄBIPAISTVUS- JA HOOLSUSKOHUSTUSED POLIITREKLAAMI TEENUSTE OSUTAMISEL</a:t>
            </a:r>
            <a:r>
              <a:rPr lang="et-EE" sz="2000" i="0" dirty="0">
                <a:solidFill>
                  <a:srgbClr val="000000"/>
                </a:solidFill>
                <a:effectLst/>
              </a:rPr>
              <a:t> – artiklid 6-17</a:t>
            </a:r>
          </a:p>
          <a:p>
            <a:pPr algn="just" defTabSz="923631"/>
            <a:endParaRPr lang="et-EE" sz="2000" i="0" dirty="0">
              <a:solidFill>
                <a:srgbClr val="000000"/>
              </a:solidFill>
              <a:effectLst/>
            </a:endParaRPr>
          </a:p>
          <a:p>
            <a:pPr algn="just" defTabSz="923631"/>
            <a:r>
              <a:rPr lang="et-EE" sz="2000" i="0" dirty="0">
                <a:solidFill>
                  <a:srgbClr val="000000"/>
                </a:solidFill>
                <a:effectLst/>
              </a:rPr>
              <a:t>3. </a:t>
            </a:r>
            <a:r>
              <a:rPr lang="fi-FI" sz="2000" i="0" dirty="0">
                <a:solidFill>
                  <a:srgbClr val="000000"/>
                </a:solidFill>
                <a:effectLst/>
              </a:rPr>
              <a:t>INTERNETIPÕHISE POLIITREKLAAMI SUUNAMINE JA REKLAAMIEDASTUS</a:t>
            </a:r>
            <a:r>
              <a:rPr lang="et-EE" sz="2000" i="0" dirty="0">
                <a:solidFill>
                  <a:srgbClr val="000000"/>
                </a:solidFill>
                <a:effectLst/>
              </a:rPr>
              <a:t> – artiklid 18-20</a:t>
            </a:r>
          </a:p>
          <a:p>
            <a:pPr algn="just" defTabSz="923631"/>
            <a:endParaRPr lang="et-EE" sz="2000" dirty="0">
              <a:solidFill>
                <a:srgbClr val="000000"/>
              </a:solidFill>
            </a:endParaRPr>
          </a:p>
          <a:p>
            <a:pPr algn="just" defTabSz="923631"/>
            <a:r>
              <a:rPr lang="et-EE" sz="2000" dirty="0">
                <a:solidFill>
                  <a:srgbClr val="000000"/>
                </a:solidFill>
              </a:rPr>
              <a:t>4. JÄRELEVALVE JA JÕUSTAMINE -  artiklid 21-26</a:t>
            </a:r>
          </a:p>
          <a:p>
            <a:pPr algn="just" defTabSz="923631"/>
            <a:endParaRPr lang="et-EE" sz="2000" dirty="0">
              <a:solidFill>
                <a:srgbClr val="000000"/>
              </a:solidFill>
            </a:endParaRPr>
          </a:p>
          <a:p>
            <a:pPr algn="just" defTabSz="923631"/>
            <a:r>
              <a:rPr lang="et-EE" sz="2000" i="0" dirty="0">
                <a:solidFill>
                  <a:srgbClr val="000000"/>
                </a:solidFill>
                <a:effectLst/>
              </a:rPr>
              <a:t>5. LÕPPSÄTTED -  artiklid 27-30.</a:t>
            </a:r>
          </a:p>
          <a:p>
            <a:pPr algn="just" defTabSz="923631"/>
            <a:endParaRPr lang="et-EE" sz="2000" dirty="0">
              <a:solidFill>
                <a:srgbClr val="000000"/>
              </a:solidFill>
            </a:endParaRPr>
          </a:p>
          <a:p>
            <a:pPr algn="just" defTabSz="923631"/>
            <a:r>
              <a:rPr lang="et-EE" sz="2000" b="1" i="0" dirty="0">
                <a:solidFill>
                  <a:srgbClr val="000000"/>
                </a:solidFill>
                <a:effectLst/>
              </a:rPr>
              <a:t>NB. Määruse põhjenduspunktid -  oluline tutvuda, kuna selgitavad määruse sisu !</a:t>
            </a: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sisu</a:t>
            </a:r>
            <a:endParaRPr dirty="0">
              <a:solidFill>
                <a:prstClr val="black"/>
              </a:solidFill>
            </a:endParaRPr>
          </a:p>
        </p:txBody>
      </p:sp>
    </p:spTree>
    <p:extLst>
      <p:ext uri="{BB962C8B-B14F-4D97-AF65-F5344CB8AC3E}">
        <p14:creationId xmlns:p14="http://schemas.microsoft.com/office/powerpoint/2010/main" val="1977650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512090" y="1412776"/>
            <a:ext cx="8120289" cy="5278662"/>
          </a:xfrm>
          <a:prstGeom prst="rect">
            <a:avLst/>
          </a:prstGeom>
        </p:spPr>
        <p:txBody>
          <a:bodyPr wrap="square" lIns="0" tIns="0" rIns="0" bIns="0"/>
          <a:lstStyle/>
          <a:p>
            <a:pPr algn="just"/>
            <a:r>
              <a:rPr lang="et-EE" sz="2000" dirty="0">
                <a:solidFill>
                  <a:prstClr val="black"/>
                </a:solidFill>
              </a:rPr>
              <a:t>Art 1 – olulisem on siit välja tuua lõiked </a:t>
            </a:r>
            <a:r>
              <a:rPr lang="et-EE" sz="2000" b="0" i="0" dirty="0">
                <a:solidFill>
                  <a:srgbClr val="000000"/>
                </a:solidFill>
                <a:effectLst/>
              </a:rPr>
              <a:t>2 ja 3, mille kohaselt ei loeta poliitiliseks reklaamiks -  </a:t>
            </a:r>
          </a:p>
          <a:p>
            <a:pPr algn="just"/>
            <a:r>
              <a:rPr lang="et-EE" sz="2000" dirty="0">
                <a:solidFill>
                  <a:srgbClr val="000000"/>
                </a:solidFill>
              </a:rPr>
              <a:t>- </a:t>
            </a:r>
            <a:r>
              <a:rPr lang="et-EE" sz="2000" b="1" i="0" dirty="0">
                <a:solidFill>
                  <a:srgbClr val="000000"/>
                </a:solidFill>
                <a:effectLst/>
              </a:rPr>
              <a:t>Poliitilisi arvamusi ja muud toimetuslikku sisu, mis kuulub toimetuse vastutusalasse</a:t>
            </a:r>
            <a:r>
              <a:rPr lang="et-EE" sz="2000" b="0" i="0" dirty="0">
                <a:solidFill>
                  <a:srgbClr val="000000"/>
                </a:solidFill>
                <a:effectLst/>
              </a:rPr>
              <a:t>, välja arvatud juhul, kui kolmandad isikud maksavad </a:t>
            </a:r>
            <a:r>
              <a:rPr lang="et-EE" sz="2000" b="0" i="0" dirty="0" err="1">
                <a:solidFill>
                  <a:srgbClr val="000000"/>
                </a:solidFill>
                <a:effectLst/>
              </a:rPr>
              <a:t>poliitreklaami</a:t>
            </a:r>
            <a:r>
              <a:rPr lang="et-EE" sz="2000" b="0" i="0" dirty="0">
                <a:solidFill>
                  <a:srgbClr val="000000"/>
                </a:solidFill>
                <a:effectLst/>
              </a:rPr>
              <a:t> ettevalmistamise, edendamise, avaldamise, edastamise või levitamise eest või sellega seoses konkreetset tasu või muud hüvitist. (</a:t>
            </a:r>
            <a:r>
              <a:rPr lang="et-EE" sz="2000" b="0" i="0" dirty="0" err="1">
                <a:solidFill>
                  <a:srgbClr val="000000"/>
                </a:solidFill>
                <a:effectLst/>
              </a:rPr>
              <a:t>pp</a:t>
            </a:r>
            <a:r>
              <a:rPr lang="et-EE" sz="2000" b="0" i="0" dirty="0">
                <a:solidFill>
                  <a:srgbClr val="000000"/>
                </a:solidFill>
                <a:effectLst/>
              </a:rPr>
              <a:t> 29)</a:t>
            </a:r>
          </a:p>
          <a:p>
            <a:pPr algn="just"/>
            <a:r>
              <a:rPr lang="et-EE" sz="2000" dirty="0">
                <a:solidFill>
                  <a:srgbClr val="000000"/>
                </a:solidFill>
              </a:rPr>
              <a:t> - </a:t>
            </a:r>
            <a:r>
              <a:rPr lang="et-EE" sz="2000" b="0" i="0" dirty="0">
                <a:solidFill>
                  <a:srgbClr val="000000"/>
                </a:solidFill>
                <a:effectLst/>
              </a:rPr>
              <a:t> </a:t>
            </a:r>
            <a:r>
              <a:rPr lang="et-EE" sz="2000" b="1" i="0" dirty="0">
                <a:solidFill>
                  <a:srgbClr val="000000"/>
                </a:solidFill>
                <a:effectLst/>
              </a:rPr>
              <a:t>Isiklikult väljendatud poliitilisi arvamusi</a:t>
            </a:r>
            <a:r>
              <a:rPr lang="et-EE" sz="2000" b="0" i="0" dirty="0">
                <a:solidFill>
                  <a:srgbClr val="000000"/>
                </a:solidFill>
                <a:effectLst/>
              </a:rPr>
              <a:t>. (</a:t>
            </a:r>
            <a:r>
              <a:rPr lang="et-EE" sz="2000" b="0" i="0" dirty="0" err="1">
                <a:solidFill>
                  <a:srgbClr val="000000"/>
                </a:solidFill>
                <a:effectLst/>
              </a:rPr>
              <a:t>pp</a:t>
            </a:r>
            <a:r>
              <a:rPr lang="et-EE" sz="2000" b="0" i="0" dirty="0">
                <a:solidFill>
                  <a:srgbClr val="000000"/>
                </a:solidFill>
                <a:effectLst/>
              </a:rPr>
              <a:t> 30)</a:t>
            </a:r>
          </a:p>
          <a:p>
            <a:pPr algn="just"/>
            <a:endParaRPr lang="et-EE" sz="2000" dirty="0">
              <a:solidFill>
                <a:srgbClr val="000000"/>
              </a:solidFill>
            </a:endParaRPr>
          </a:p>
          <a:p>
            <a:pPr algn="just"/>
            <a:r>
              <a:rPr lang="et-EE" sz="2000" b="0" i="0" dirty="0">
                <a:solidFill>
                  <a:srgbClr val="000000"/>
                </a:solidFill>
                <a:effectLst/>
              </a:rPr>
              <a:t>Art 2 -  lg 1 nö geograafiline kohaldumine – oluline, et reklaami levitatakse liidus, seejuures olenemata </a:t>
            </a:r>
            <a:r>
              <a:rPr lang="et-EE" sz="2000" b="0" i="0" dirty="0" err="1">
                <a:solidFill>
                  <a:srgbClr val="000000"/>
                </a:solidFill>
                <a:effectLst/>
              </a:rPr>
              <a:t>poliitreklaami</a:t>
            </a:r>
            <a:r>
              <a:rPr lang="et-EE" sz="2000" b="0" i="0" dirty="0">
                <a:solidFill>
                  <a:srgbClr val="000000"/>
                </a:solidFill>
                <a:effectLst/>
              </a:rPr>
              <a:t> teenuste osutaja asukohast või tellija elu- või asukohast ning olenemata kasutatavatest vahenditest.</a:t>
            </a:r>
            <a:endParaRPr lang="et-EE" sz="2000" dirty="0">
              <a:solidFill>
                <a:srgbClr val="000000"/>
              </a:solidFill>
            </a:endParaRPr>
          </a:p>
          <a:p>
            <a:pPr algn="just"/>
            <a:r>
              <a:rPr lang="et-EE" sz="2000" b="0" i="0" dirty="0">
                <a:solidFill>
                  <a:srgbClr val="000000"/>
                </a:solidFill>
                <a:effectLst/>
              </a:rPr>
              <a:t>Lg 2 -  määrus ei mõjuta </a:t>
            </a:r>
            <a:r>
              <a:rPr lang="et-EE" sz="2000" b="0" i="0" dirty="0" err="1">
                <a:solidFill>
                  <a:srgbClr val="000000"/>
                </a:solidFill>
                <a:effectLst/>
              </a:rPr>
              <a:t>poliitreklaami</a:t>
            </a:r>
            <a:r>
              <a:rPr lang="et-EE" sz="2000" b="0" i="0" dirty="0">
                <a:solidFill>
                  <a:srgbClr val="000000"/>
                </a:solidFill>
                <a:effectLst/>
              </a:rPr>
              <a:t> sisu ega norme, mis käsitlevad </a:t>
            </a:r>
            <a:r>
              <a:rPr lang="et-EE" sz="2000" b="0" i="0" dirty="0" err="1">
                <a:solidFill>
                  <a:srgbClr val="000000"/>
                </a:solidFill>
                <a:effectLst/>
              </a:rPr>
              <a:t>poliitkampaaniate</a:t>
            </a:r>
            <a:r>
              <a:rPr lang="et-EE" sz="2000" b="0" i="0" dirty="0">
                <a:solidFill>
                  <a:srgbClr val="000000"/>
                </a:solidFill>
                <a:effectLst/>
              </a:rPr>
              <a:t> korraldamist, rahastamist ja läbiviimist, norme </a:t>
            </a:r>
            <a:r>
              <a:rPr lang="et-EE" sz="2000" b="0" i="0" dirty="0" err="1">
                <a:solidFill>
                  <a:srgbClr val="000000"/>
                </a:solidFill>
                <a:effectLst/>
              </a:rPr>
              <a:t>poliitreklaami</a:t>
            </a:r>
            <a:r>
              <a:rPr lang="et-EE" sz="2000" b="0" i="0" dirty="0">
                <a:solidFill>
                  <a:srgbClr val="000000"/>
                </a:solidFill>
                <a:effectLst/>
              </a:rPr>
              <a:t> tegemise üldiste keeldude või piirangute kohta kindlaksmääratud ajavahemikel ning kohaldataval juhul valimisperioode käsitlevaid norme.</a:t>
            </a:r>
          </a:p>
          <a:p>
            <a:pPr algn="just" defTabSz="923631"/>
            <a:endParaRPr lang="et-EE" sz="2000" dirty="0">
              <a:solidFill>
                <a:prstClr val="black"/>
              </a:solidFill>
            </a:endParaRPr>
          </a:p>
          <a:p>
            <a:pPr algn="just" defTabSz="923631"/>
            <a:endParaRPr lang="et-EE" sz="2000" dirty="0">
              <a:solidFill>
                <a:prstClr val="black"/>
              </a:solidFill>
            </a:endParaRPr>
          </a:p>
          <a:p>
            <a:pPr algn="just" defTabSz="923631"/>
            <a:endParaRPr lang="et-EE" sz="2000" b="1" dirty="0">
              <a:solidFill>
                <a:prstClr val="black"/>
              </a:solidFill>
            </a:endParaRPr>
          </a:p>
          <a:p>
            <a:pPr marL="457200" indent="-457200" algn="just" defTabSz="923631">
              <a:buAutoNum type="arabicPeriod"/>
            </a:pPr>
            <a:endParaRPr sz="2000" b="1" dirty="0">
              <a:solidFill>
                <a:prstClr val="black"/>
              </a:solidFill>
            </a:endParaRPr>
          </a:p>
        </p:txBody>
      </p:sp>
      <p:sp>
        <p:nvSpPr>
          <p:cNvPr id="49" name="TextShape 2"/>
          <p:cNvSpPr txBox="1"/>
          <p:nvPr/>
        </p:nvSpPr>
        <p:spPr>
          <a:xfrm>
            <a:off x="512090" y="541379"/>
            <a:ext cx="7315576" cy="727382"/>
          </a:xfrm>
          <a:prstGeom prst="rect">
            <a:avLst/>
          </a:prstGeom>
        </p:spPr>
        <p:txBody>
          <a:bodyPr wrap="square" lIns="0" tIns="0" rIns="0" bIns="0"/>
          <a:lstStyle/>
          <a:p>
            <a:pPr defTabSz="923631"/>
            <a:r>
              <a:rPr lang="et-EE" sz="3600" b="1" dirty="0">
                <a:solidFill>
                  <a:prstClr val="black"/>
                </a:solidFill>
                <a:latin typeface="Roboto Condensed"/>
              </a:rPr>
              <a:t>Määruse I peatükk- üldsätted</a:t>
            </a:r>
            <a:endParaRPr dirty="0">
              <a:solidFill>
                <a:prstClr val="black"/>
              </a:solidFill>
            </a:endParaRPr>
          </a:p>
        </p:txBody>
      </p:sp>
    </p:spTree>
    <p:extLst>
      <p:ext uri="{BB962C8B-B14F-4D97-AF65-F5344CB8AC3E}">
        <p14:creationId xmlns:p14="http://schemas.microsoft.com/office/powerpoint/2010/main" val="3839039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3009</TotalTime>
  <Words>4396</Words>
  <Application>Microsoft Office PowerPoint</Application>
  <PresentationFormat>Ekraaniseanss (4:3)</PresentationFormat>
  <Paragraphs>587</Paragraphs>
  <Slides>39</Slides>
  <Notes>0</Notes>
  <HiddenSlides>0</HiddenSlides>
  <MMClips>0</MMClips>
  <ScaleCrop>false</ScaleCrop>
  <HeadingPairs>
    <vt:vector size="6" baseType="variant">
      <vt:variant>
        <vt:lpstr>Kasutatud fondid</vt:lpstr>
      </vt:variant>
      <vt:variant>
        <vt:i4>7</vt:i4>
      </vt:variant>
      <vt:variant>
        <vt:lpstr>Kujundus</vt:lpstr>
      </vt:variant>
      <vt:variant>
        <vt:i4>1</vt:i4>
      </vt:variant>
      <vt:variant>
        <vt:lpstr>Slaidipealkirjad</vt:lpstr>
      </vt:variant>
      <vt:variant>
        <vt:i4>39</vt:i4>
      </vt:variant>
    </vt:vector>
  </HeadingPairs>
  <TitlesOfParts>
    <vt:vector size="47" baseType="lpstr">
      <vt:lpstr>Arial</vt:lpstr>
      <vt:lpstr>Arial</vt:lpstr>
      <vt:lpstr>inherit</vt:lpstr>
      <vt:lpstr>Roboto Condensed</vt:lpstr>
      <vt:lpstr>RobotoCondensed-Regular</vt:lpstr>
      <vt:lpstr>StarSymbol</vt:lpstr>
      <vt:lpstr>Times New Roman</vt:lpstr>
      <vt:lpstr>Office Theme</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vector>
  </TitlesOfParts>
  <Company>JUSTMIN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Katrin Lunt</dc:creator>
  <cp:lastModifiedBy>Mariko Jõeorg-Jurtšenko</cp:lastModifiedBy>
  <cp:revision>55</cp:revision>
  <dcterms:created xsi:type="dcterms:W3CDTF">2014-02-20T19:08:09Z</dcterms:created>
  <dcterms:modified xsi:type="dcterms:W3CDTF">2024-04-16T07:36:40Z</dcterms:modified>
</cp:coreProperties>
</file>