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3" r:id="rId5"/>
  </p:sldMasterIdLst>
  <p:notesMasterIdLst>
    <p:notesMasterId r:id="rId16"/>
  </p:notesMasterIdLst>
  <p:handoutMasterIdLst>
    <p:handoutMasterId r:id="rId17"/>
  </p:handoutMasterIdLst>
  <p:sldIdLst>
    <p:sldId id="440" r:id="rId6"/>
    <p:sldId id="422" r:id="rId7"/>
    <p:sldId id="455" r:id="rId8"/>
    <p:sldId id="445" r:id="rId9"/>
    <p:sldId id="456" r:id="rId10"/>
    <p:sldId id="446" r:id="rId11"/>
    <p:sldId id="447" r:id="rId12"/>
    <p:sldId id="448" r:id="rId13"/>
    <p:sldId id="450" r:id="rId14"/>
    <p:sldId id="449" r:id="rId15"/>
  </p:sldIdLst>
  <p:sldSz cx="12192000" cy="6858000"/>
  <p:notesSz cx="6808788" cy="9940925"/>
  <p:defaultTextStyle>
    <a:defPPr>
      <a:defRPr lang="et-EE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iina Uudeberg" initials="TU" lastIdx="13" clrIdx="0">
    <p:extLst>
      <p:ext uri="{19B8F6BF-5375-455C-9EA6-DF929625EA0E}">
        <p15:presenceInfo xmlns:p15="http://schemas.microsoft.com/office/powerpoint/2012/main" userId="S-1-5-21-2360095997-3132760370-2345893946-67396" providerId="AD"/>
      </p:ext>
    </p:extLst>
  </p:cmAuthor>
  <p:cmAuthor id="2" name="Silja Tölp" initials="ST" lastIdx="3" clrIdx="1"/>
  <p:cmAuthor id="3" name="Britt-Marena Tiikmaa" initials="BT" lastIdx="1" clrIdx="2"/>
  <p:cmAuthor id="4" name="Oliver Tüür" initials="OT" lastIdx="3" clrIdx="3"/>
  <p:cmAuthor id="5" name="Marika Tuusis" initials="MT" lastIdx="2" clrIdx="4"/>
  <p:cmAuthor id="6" name="Pirkko Külanurm" initials="PK" lastIdx="1" clrIdx="5">
    <p:extLst>
      <p:ext uri="{19B8F6BF-5375-455C-9EA6-DF929625EA0E}">
        <p15:presenceInfo xmlns:p15="http://schemas.microsoft.com/office/powerpoint/2012/main" userId="S::pirkko.kulanurm@kaitseministeerium.ee::07d620c2-3482-4f00-9ba9-331c189d439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DC3E6"/>
    <a:srgbClr val="EFF3F9"/>
    <a:srgbClr val="BDD7EE"/>
    <a:srgbClr val="EAEFF7"/>
    <a:srgbClr val="D2DEEF"/>
    <a:srgbClr val="D0DEF0"/>
    <a:srgbClr val="A5C0E3"/>
    <a:srgbClr val="87CB3D"/>
    <a:srgbClr val="315F97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129" autoAdjust="0"/>
    <p:restoredTop sz="84504" autoAdjust="0"/>
  </p:normalViewPr>
  <p:slideViewPr>
    <p:cSldViewPr snapToGrid="0">
      <p:cViewPr varScale="1">
        <p:scale>
          <a:sx n="62" d="100"/>
          <a:sy n="62" d="100"/>
        </p:scale>
        <p:origin x="976" y="5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136" d="100"/>
          <a:sy n="136" d="100"/>
        </p:scale>
        <p:origin x="154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kam.mil.intra/collaboration/KEO/Analuutika/Muud_p&#228;ringud/2026/V&#245;rdlus_NATO_riikidega(14.04.2026).xlsx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>
        <c:manualLayout>
          <c:layoutTarget val="inner"/>
          <c:xMode val="edge"/>
          <c:yMode val="edge"/>
          <c:x val="7.0284881773649707E-2"/>
          <c:y val="4.6659597030752918E-2"/>
          <c:w val="0.90904814148106328"/>
          <c:h val="0.6177259708920264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'kaitsekulu '!$B$1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rgbClr val="78B0E2"/>
            </a:solidFill>
            <a:ln>
              <a:noFill/>
            </a:ln>
            <a:effectLst/>
          </c:spPr>
          <c:invertIfNegative val="0"/>
          <c:dPt>
            <c:idx val="3"/>
            <c:invertIfNegative val="0"/>
            <c:bubble3D val="0"/>
            <c:spPr>
              <a:solidFill>
                <a:srgbClr val="3588D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51B-4A62-963C-04646487B427}"/>
              </c:ext>
            </c:extLst>
          </c:dPt>
          <c:cat>
            <c:strRef>
              <c:f>'kaitsekulu '!$A$2:$A$32</c:f>
              <c:strCache>
                <c:ptCount val="31"/>
                <c:pt idx="0">
                  <c:v>Poola</c:v>
                </c:pt>
                <c:pt idx="1">
                  <c:v>Leedu</c:v>
                </c:pt>
                <c:pt idx="2">
                  <c:v>Läti</c:v>
                </c:pt>
                <c:pt idx="3">
                  <c:v>Eesti</c:v>
                </c:pt>
                <c:pt idx="4">
                  <c:v>Norra</c:v>
                </c:pt>
                <c:pt idx="5">
                  <c:v>USA</c:v>
                </c:pt>
                <c:pt idx="6">
                  <c:v>Taani</c:v>
                </c:pt>
                <c:pt idx="7">
                  <c:v>Kreeka</c:v>
                </c:pt>
                <c:pt idx="8">
                  <c:v>Soome</c:v>
                </c:pt>
                <c:pt idx="9">
                  <c:v>Rootsi</c:v>
                </c:pt>
                <c:pt idx="10">
                  <c:v>Holland</c:v>
                </c:pt>
                <c:pt idx="11">
                  <c:v>Suurbritannia</c:v>
                </c:pt>
                <c:pt idx="12">
                  <c:v>Türgi</c:v>
                </c:pt>
                <c:pt idx="13">
                  <c:v>Rumeenia</c:v>
                </c:pt>
                <c:pt idx="14">
                  <c:v>Ungari</c:v>
                </c:pt>
                <c:pt idx="15">
                  <c:v>Bulgaaria</c:v>
                </c:pt>
                <c:pt idx="16">
                  <c:v>Prantsusmaa</c:v>
                </c:pt>
                <c:pt idx="17">
                  <c:v>Slovakkia</c:v>
                </c:pt>
                <c:pt idx="18">
                  <c:v>Horvaatia</c:v>
                </c:pt>
                <c:pt idx="19">
                  <c:v>Montenegro</c:v>
                </c:pt>
                <c:pt idx="20">
                  <c:v>Sloveenia</c:v>
                </c:pt>
                <c:pt idx="21">
                  <c:v>Albaania</c:v>
                </c:pt>
                <c:pt idx="22">
                  <c:v>Itaalia</c:v>
                </c:pt>
                <c:pt idx="23">
                  <c:v>Kanada</c:v>
                </c:pt>
                <c:pt idx="24">
                  <c:v>Tšehhi</c:v>
                </c:pt>
                <c:pt idx="25">
                  <c:v>Saksamaa</c:v>
                </c:pt>
                <c:pt idx="26">
                  <c:v>Põhja-Makedoonia</c:v>
                </c:pt>
                <c:pt idx="27">
                  <c:v>Portugal</c:v>
                </c:pt>
                <c:pt idx="28">
                  <c:v>Hispaania</c:v>
                </c:pt>
                <c:pt idx="29">
                  <c:v>Belgia</c:v>
                </c:pt>
                <c:pt idx="30">
                  <c:v>Luksemburg</c:v>
                </c:pt>
              </c:strCache>
            </c:strRef>
          </c:cat>
          <c:val>
            <c:numRef>
              <c:f>'kaitsekulu '!$B$2:$B$32</c:f>
              <c:numCache>
                <c:formatCode>#,##0</c:formatCode>
                <c:ptCount val="31"/>
                <c:pt idx="0">
                  <c:v>3.79</c:v>
                </c:pt>
                <c:pt idx="1">
                  <c:v>3.09</c:v>
                </c:pt>
                <c:pt idx="2">
                  <c:v>3.36</c:v>
                </c:pt>
                <c:pt idx="3">
                  <c:v>3.37</c:v>
                </c:pt>
                <c:pt idx="4">
                  <c:v>2.27</c:v>
                </c:pt>
                <c:pt idx="5">
                  <c:v>3.21</c:v>
                </c:pt>
                <c:pt idx="6">
                  <c:v>2.27</c:v>
                </c:pt>
                <c:pt idx="7">
                  <c:v>2.74</c:v>
                </c:pt>
                <c:pt idx="8">
                  <c:v>2.4</c:v>
                </c:pt>
                <c:pt idx="9">
                  <c:v>2.31</c:v>
                </c:pt>
                <c:pt idx="10">
                  <c:v>2</c:v>
                </c:pt>
                <c:pt idx="11">
                  <c:v>2.33</c:v>
                </c:pt>
                <c:pt idx="12">
                  <c:v>2.13</c:v>
                </c:pt>
                <c:pt idx="13">
                  <c:v>2.17</c:v>
                </c:pt>
                <c:pt idx="14">
                  <c:v>2.13</c:v>
                </c:pt>
                <c:pt idx="15">
                  <c:v>1.95</c:v>
                </c:pt>
                <c:pt idx="16">
                  <c:v>2.0299999999999998</c:v>
                </c:pt>
                <c:pt idx="17">
                  <c:v>1.96</c:v>
                </c:pt>
                <c:pt idx="18">
                  <c:v>1.87</c:v>
                </c:pt>
                <c:pt idx="19">
                  <c:v>1.72</c:v>
                </c:pt>
                <c:pt idx="20">
                  <c:v>1.37</c:v>
                </c:pt>
                <c:pt idx="21">
                  <c:v>1.7</c:v>
                </c:pt>
                <c:pt idx="22">
                  <c:v>1.5</c:v>
                </c:pt>
                <c:pt idx="23">
                  <c:v>1.47</c:v>
                </c:pt>
                <c:pt idx="24">
                  <c:v>2.08</c:v>
                </c:pt>
                <c:pt idx="25">
                  <c:v>2</c:v>
                </c:pt>
                <c:pt idx="26">
                  <c:v>1.89</c:v>
                </c:pt>
                <c:pt idx="27">
                  <c:v>1.58</c:v>
                </c:pt>
                <c:pt idx="28">
                  <c:v>1.43</c:v>
                </c:pt>
                <c:pt idx="29">
                  <c:v>1.29</c:v>
                </c:pt>
                <c:pt idx="30">
                  <c:v>1.19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51B-4A62-963C-04646487B427}"/>
            </c:ext>
          </c:extLst>
        </c:ser>
        <c:ser>
          <c:idx val="1"/>
          <c:order val="1"/>
          <c:tx>
            <c:strRef>
              <c:f>'kaitsekulu '!$C$1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rgbClr val="5475A6"/>
            </a:solidFill>
            <a:ln>
              <a:noFill/>
            </a:ln>
            <a:effectLst/>
          </c:spPr>
          <c:invertIfNegative val="0"/>
          <c:dPt>
            <c:idx val="3"/>
            <c:invertIfNegative val="0"/>
            <c:bubble3D val="0"/>
            <c:spPr>
              <a:solidFill>
                <a:srgbClr val="3DE3EB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351B-4A62-963C-04646487B427}"/>
              </c:ext>
            </c:extLst>
          </c:dPt>
          <c:dLbls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100" b="1" i="0" u="none" strike="noStrike" kern="120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t-E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4-351B-4A62-963C-04646487B42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'kaitsekulu '!$A$2:$A$32</c:f>
              <c:strCache>
                <c:ptCount val="31"/>
                <c:pt idx="0">
                  <c:v>Poola</c:v>
                </c:pt>
                <c:pt idx="1">
                  <c:v>Leedu</c:v>
                </c:pt>
                <c:pt idx="2">
                  <c:v>Läti</c:v>
                </c:pt>
                <c:pt idx="3">
                  <c:v>Eesti</c:v>
                </c:pt>
                <c:pt idx="4">
                  <c:v>Norra</c:v>
                </c:pt>
                <c:pt idx="5">
                  <c:v>USA</c:v>
                </c:pt>
                <c:pt idx="6">
                  <c:v>Taani</c:v>
                </c:pt>
                <c:pt idx="7">
                  <c:v>Kreeka</c:v>
                </c:pt>
                <c:pt idx="8">
                  <c:v>Soome</c:v>
                </c:pt>
                <c:pt idx="9">
                  <c:v>Rootsi</c:v>
                </c:pt>
                <c:pt idx="10">
                  <c:v>Holland</c:v>
                </c:pt>
                <c:pt idx="11">
                  <c:v>Suurbritannia</c:v>
                </c:pt>
                <c:pt idx="12">
                  <c:v>Türgi</c:v>
                </c:pt>
                <c:pt idx="13">
                  <c:v>Rumeenia</c:v>
                </c:pt>
                <c:pt idx="14">
                  <c:v>Ungari</c:v>
                </c:pt>
                <c:pt idx="15">
                  <c:v>Bulgaaria</c:v>
                </c:pt>
                <c:pt idx="16">
                  <c:v>Prantsusmaa</c:v>
                </c:pt>
                <c:pt idx="17">
                  <c:v>Slovakkia</c:v>
                </c:pt>
                <c:pt idx="18">
                  <c:v>Horvaatia</c:v>
                </c:pt>
                <c:pt idx="19">
                  <c:v>Montenegro</c:v>
                </c:pt>
                <c:pt idx="20">
                  <c:v>Sloveenia</c:v>
                </c:pt>
                <c:pt idx="21">
                  <c:v>Albaania</c:v>
                </c:pt>
                <c:pt idx="22">
                  <c:v>Itaalia</c:v>
                </c:pt>
                <c:pt idx="23">
                  <c:v>Kanada</c:v>
                </c:pt>
                <c:pt idx="24">
                  <c:v>Tšehhi</c:v>
                </c:pt>
                <c:pt idx="25">
                  <c:v>Saksamaa</c:v>
                </c:pt>
                <c:pt idx="26">
                  <c:v>Põhja-Makedoonia</c:v>
                </c:pt>
                <c:pt idx="27">
                  <c:v>Portugal</c:v>
                </c:pt>
                <c:pt idx="28">
                  <c:v>Hispaania</c:v>
                </c:pt>
                <c:pt idx="29">
                  <c:v>Belgia</c:v>
                </c:pt>
                <c:pt idx="30">
                  <c:v>Luksemburg</c:v>
                </c:pt>
              </c:strCache>
            </c:strRef>
          </c:cat>
          <c:val>
            <c:numRef>
              <c:f>'kaitsekulu '!$C$2:$C$32</c:f>
              <c:numCache>
                <c:formatCode>#,##0.00</c:formatCode>
                <c:ptCount val="31"/>
                <c:pt idx="0">
                  <c:v>4.4800000000000004</c:v>
                </c:pt>
                <c:pt idx="1">
                  <c:v>4</c:v>
                </c:pt>
                <c:pt idx="2">
                  <c:v>3.73</c:v>
                </c:pt>
                <c:pt idx="3">
                  <c:v>3.92</c:v>
                </c:pt>
                <c:pt idx="4">
                  <c:v>3.35</c:v>
                </c:pt>
                <c:pt idx="5">
                  <c:v>3.22</c:v>
                </c:pt>
                <c:pt idx="6">
                  <c:v>3.22</c:v>
                </c:pt>
                <c:pt idx="7">
                  <c:v>2.85</c:v>
                </c:pt>
                <c:pt idx="8">
                  <c:v>2.77</c:v>
                </c:pt>
                <c:pt idx="9">
                  <c:v>2.5099999999999998</c:v>
                </c:pt>
                <c:pt idx="10">
                  <c:v>2.4900000000000002</c:v>
                </c:pt>
                <c:pt idx="11">
                  <c:v>2.4</c:v>
                </c:pt>
                <c:pt idx="12">
                  <c:v>2.33</c:v>
                </c:pt>
                <c:pt idx="13">
                  <c:v>2.2799999999999998</c:v>
                </c:pt>
                <c:pt idx="14">
                  <c:v>2.06</c:v>
                </c:pt>
                <c:pt idx="15">
                  <c:v>2.06</c:v>
                </c:pt>
                <c:pt idx="16">
                  <c:v>2.0499999999999998</c:v>
                </c:pt>
                <c:pt idx="17">
                  <c:v>2.04</c:v>
                </c:pt>
                <c:pt idx="18">
                  <c:v>2.0299999999999998</c:v>
                </c:pt>
                <c:pt idx="19">
                  <c:v>2.0299999999999998</c:v>
                </c:pt>
                <c:pt idx="20">
                  <c:v>2.02</c:v>
                </c:pt>
                <c:pt idx="21">
                  <c:v>2.0099999999999998</c:v>
                </c:pt>
                <c:pt idx="22">
                  <c:v>2.0099999999999998</c:v>
                </c:pt>
                <c:pt idx="23">
                  <c:v>2.0099999999999998</c:v>
                </c:pt>
                <c:pt idx="24" formatCode="#\ ##0.0">
                  <c:v>2</c:v>
                </c:pt>
                <c:pt idx="25" formatCode="#\ ##0.0">
                  <c:v>2</c:v>
                </c:pt>
                <c:pt idx="26" formatCode="#\ ##0.0">
                  <c:v>2</c:v>
                </c:pt>
                <c:pt idx="27" formatCode="#\ ##0.0">
                  <c:v>2</c:v>
                </c:pt>
                <c:pt idx="28" formatCode="#\ ##0.0">
                  <c:v>2</c:v>
                </c:pt>
                <c:pt idx="29" formatCode="#\ ##0.0">
                  <c:v>2</c:v>
                </c:pt>
                <c:pt idx="30" formatCode="#\ ##0.0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351B-4A62-963C-04646487B42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60"/>
        <c:overlap val="-35"/>
        <c:axId val="1881540063"/>
        <c:axId val="1881529503"/>
      </c:barChart>
      <c:catAx>
        <c:axId val="188154006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4020000" spcFirstLastPara="1" vertOverflow="ellipsis" wrap="square" anchor="ctr" anchorCtr="1"/>
          <a:lstStyle/>
          <a:p>
            <a:pPr>
              <a:defRPr sz="14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t-EE"/>
          </a:p>
        </c:txPr>
        <c:crossAx val="1881529503"/>
        <c:crosses val="autoZero"/>
        <c:auto val="1"/>
        <c:lblAlgn val="ctr"/>
        <c:lblOffset val="100"/>
        <c:noMultiLvlLbl val="0"/>
      </c:catAx>
      <c:valAx>
        <c:axId val="188152950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t-EE" sz="1400"/>
                  <a:t>% SKPst</a:t>
                </a:r>
              </a:p>
            </c:rich>
          </c:tx>
          <c:layout>
            <c:manualLayout>
              <c:xMode val="edge"/>
              <c:yMode val="edge"/>
              <c:x val="1.2766481211247569E-2"/>
              <c:y val="0.23330633511744223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et-EE"/>
            </a:p>
          </c:txPr>
        </c:title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t-EE"/>
          </a:p>
        </c:txPr>
        <c:crossAx val="1881540063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43658655513304384"/>
          <c:y val="0.90721052763420462"/>
          <c:w val="0.14097644585991784"/>
          <c:h val="7.670376833860773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t-EE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>
          <a:solidFill>
            <a:sysClr val="windowText" lastClr="000000"/>
          </a:solidFill>
        </a:defRPr>
      </a:pPr>
      <a:endParaRPr lang="et-EE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Sheet1!$A$85</c:f>
              <c:strCache>
                <c:ptCount val="1"/>
                <c:pt idx="0">
                  <c:v>Kaitsekulu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solidFill>
                <a:schemeClr val="bg1">
                  <a:alpha val="61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Sheet1!$J$76:$T$76</c:f>
              <c:numCache>
                <c:formatCode>General</c:formatCode>
                <c:ptCount val="1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</c:numCache>
            </c:numRef>
          </c:cat>
          <c:val>
            <c:numRef>
              <c:f>Sheet1!$J$85:$T$85</c:f>
              <c:numCache>
                <c:formatCode>#,##0</c:formatCode>
                <c:ptCount val="11"/>
                <c:pt idx="0">
                  <c:v>630.41999999999996</c:v>
                </c:pt>
                <c:pt idx="1">
                  <c:v>633.08703249999633</c:v>
                </c:pt>
                <c:pt idx="2">
                  <c:v>777.7297750219999</c:v>
                </c:pt>
                <c:pt idx="3">
                  <c:v>1144.3816076500002</c:v>
                </c:pt>
                <c:pt idx="4">
                  <c:v>1316.4462000000001</c:v>
                </c:pt>
                <c:pt idx="5">
                  <c:v>1633.087</c:v>
                </c:pt>
                <c:pt idx="6">
                  <c:v>2241.4965000456582</c:v>
                </c:pt>
                <c:pt idx="7">
                  <c:v>2359.6195857403059</c:v>
                </c:pt>
                <c:pt idx="8">
                  <c:v>2637.1233350200628</c:v>
                </c:pt>
                <c:pt idx="9">
                  <c:v>2836.7919971767678</c:v>
                </c:pt>
                <c:pt idx="10">
                  <c:v>2652.14308415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86F-45CA-8589-2CD2A352DEA9}"/>
            </c:ext>
          </c:extLst>
        </c:ser>
        <c:ser>
          <c:idx val="2"/>
          <c:order val="2"/>
          <c:tx>
            <c:strRef>
              <c:f>Sheet1!$A$87</c:f>
              <c:strCache>
                <c:ptCount val="1"/>
                <c:pt idx="0">
                  <c:v>Välitoetused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numRef>
              <c:f>Sheet1!$J$76:$T$76</c:f>
              <c:numCache>
                <c:formatCode>General</c:formatCode>
                <c:ptCount val="1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</c:numCache>
            </c:numRef>
          </c:cat>
          <c:val>
            <c:numRef>
              <c:f>Sheet1!$J$87:$T$87</c:f>
              <c:numCache>
                <c:formatCode>General</c:formatCode>
                <c:ptCount val="11"/>
                <c:pt idx="5" formatCode="0">
                  <c:v>233.92312738000001</c:v>
                </c:pt>
                <c:pt idx="6" formatCode="0">
                  <c:v>160.58955399999999</c:v>
                </c:pt>
                <c:pt idx="7" formatCode="0">
                  <c:v>76.290130000000005</c:v>
                </c:pt>
                <c:pt idx="8" formatCode="0">
                  <c:v>1.4105749999999999</c:v>
                </c:pt>
                <c:pt idx="9" formatCode="0">
                  <c:v>1.2705919999999999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86F-45CA-8589-2CD2A352DEA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100"/>
        <c:axId val="1867799135"/>
        <c:axId val="1867817855"/>
      </c:barChart>
      <c:lineChart>
        <c:grouping val="standard"/>
        <c:varyColors val="0"/>
        <c:ser>
          <c:idx val="3"/>
          <c:order val="3"/>
          <c:tx>
            <c:strRef>
              <c:f>Sheet1!$A$88</c:f>
              <c:strCache>
                <c:ptCount val="1"/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t-EE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Sheet1!$J$76:$T$76</c:f>
              <c:numCache>
                <c:formatCode>General</c:formatCode>
                <c:ptCount val="1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</c:numCache>
            </c:numRef>
          </c:cat>
          <c:val>
            <c:numRef>
              <c:f>Sheet1!$J$88:$T$88</c:f>
              <c:numCache>
                <c:formatCode>0</c:formatCode>
                <c:ptCount val="11"/>
                <c:pt idx="0">
                  <c:v>630.41999999999996</c:v>
                </c:pt>
                <c:pt idx="1">
                  <c:v>633.08703249999633</c:v>
                </c:pt>
                <c:pt idx="2">
                  <c:v>777.7297750219999</c:v>
                </c:pt>
                <c:pt idx="3">
                  <c:v>1144.3816076500002</c:v>
                </c:pt>
                <c:pt idx="4">
                  <c:v>1316.4462000000001</c:v>
                </c:pt>
                <c:pt idx="5">
                  <c:v>1867.0101273800001</c:v>
                </c:pt>
                <c:pt idx="6">
                  <c:v>2402.0860540456583</c:v>
                </c:pt>
                <c:pt idx="7">
                  <c:v>2435.9097157403057</c:v>
                </c:pt>
                <c:pt idx="8">
                  <c:v>2638.5339100200626</c:v>
                </c:pt>
                <c:pt idx="9">
                  <c:v>2838.0625891767677</c:v>
                </c:pt>
                <c:pt idx="10">
                  <c:v>2652.14308415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D86F-45CA-8589-2CD2A352DEA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867799135"/>
        <c:axId val="1867817855"/>
      </c:lineChart>
      <c:lineChart>
        <c:grouping val="standard"/>
        <c:varyColors val="0"/>
        <c:ser>
          <c:idx val="1"/>
          <c:order val="1"/>
          <c:tx>
            <c:strRef>
              <c:f>Sheet1!$A$86</c:f>
              <c:strCache>
                <c:ptCount val="1"/>
                <c:pt idx="0">
                  <c:v>%SKP-st kaitsekulu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accent5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t-EE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Sheet1!$J$76:$T$76</c:f>
              <c:numCache>
                <c:formatCode>General</c:formatCode>
                <c:ptCount val="1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</c:numCache>
            </c:numRef>
          </c:cat>
          <c:val>
            <c:numRef>
              <c:f>Sheet1!$J$86:$T$86</c:f>
              <c:numCache>
                <c:formatCode>0.00%</c:formatCode>
                <c:ptCount val="11"/>
                <c:pt idx="0">
                  <c:v>2.262871860492776E-2</c:v>
                </c:pt>
                <c:pt idx="1">
                  <c:v>2.0127833228199086E-2</c:v>
                </c:pt>
                <c:pt idx="2">
                  <c:v>2.1424515373798726E-2</c:v>
                </c:pt>
                <c:pt idx="3">
                  <c:v>2.983780212661637E-2</c:v>
                </c:pt>
                <c:pt idx="4">
                  <c:v>3.303690651577712E-2</c:v>
                </c:pt>
                <c:pt idx="5">
                  <c:v>3.9237253530404852E-2</c:v>
                </c:pt>
                <c:pt idx="6">
                  <c:v>5.0824375953986714E-2</c:v>
                </c:pt>
                <c:pt idx="7">
                  <c:v>5.0842658622807999E-2</c:v>
                </c:pt>
                <c:pt idx="8">
                  <c:v>5.4269616442275563E-2</c:v>
                </c:pt>
                <c:pt idx="9">
                  <c:v>5.5843850231658693E-2</c:v>
                </c:pt>
                <c:pt idx="10">
                  <c:v>4.9999999999999996E-2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D86F-45CA-8589-2CD2A352DEA9}"/>
            </c:ext>
          </c:extLst>
        </c:ser>
        <c:ser>
          <c:idx val="4"/>
          <c:order val="4"/>
          <c:tx>
            <c:strRef>
              <c:f>Sheet1!$A$89</c:f>
              <c:strCache>
                <c:ptCount val="1"/>
                <c:pt idx="0">
                  <c:v>% SKP-st kaitsekulu koos välistoetustega</c:v>
                </c:pt>
              </c:strCache>
            </c:strRef>
          </c:tx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accent6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t-EE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Sheet1!$J$76:$T$76</c:f>
              <c:numCache>
                <c:formatCode>General</c:formatCode>
                <c:ptCount val="1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</c:numCache>
            </c:numRef>
          </c:cat>
          <c:val>
            <c:numRef>
              <c:f>Sheet1!$J$89:$T$89</c:f>
              <c:numCache>
                <c:formatCode>General</c:formatCode>
                <c:ptCount val="11"/>
                <c:pt idx="5" formatCode="0.00%">
                  <c:v>4.4857591611373135E-2</c:v>
                </c:pt>
                <c:pt idx="6" formatCode="0.00%">
                  <c:v>5.4465632528160626E-2</c:v>
                </c:pt>
                <c:pt idx="7" formatCode="0.00%">
                  <c:v>5.2486479965587161E-2</c:v>
                </c:pt>
                <c:pt idx="8" formatCode="0.00%">
                  <c:v>5.4298644801774897E-2</c:v>
                </c:pt>
                <c:pt idx="9" formatCode="0.00%">
                  <c:v>5.5868862551710412E-2</c:v>
                </c:pt>
                <c:pt idx="10" formatCode="0.00%">
                  <c:v>4.9999999999999996E-2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D86F-45CA-8589-2CD2A352DEA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867794815"/>
        <c:axId val="1867801535"/>
      </c:lineChart>
      <c:catAx>
        <c:axId val="186779913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t-EE"/>
          </a:p>
        </c:txPr>
        <c:crossAx val="1867817855"/>
        <c:crosses val="autoZero"/>
        <c:auto val="1"/>
        <c:lblAlgn val="ctr"/>
        <c:lblOffset val="100"/>
        <c:noMultiLvlLbl val="0"/>
      </c:catAx>
      <c:valAx>
        <c:axId val="1867817855"/>
        <c:scaling>
          <c:orientation val="minMax"/>
          <c:max val="4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t-EE"/>
          </a:p>
        </c:txPr>
        <c:crossAx val="1867799135"/>
        <c:crosses val="autoZero"/>
        <c:crossBetween val="between"/>
        <c:majorUnit val="1000"/>
      </c:valAx>
      <c:valAx>
        <c:axId val="1867801535"/>
        <c:scaling>
          <c:orientation val="minMax"/>
        </c:scaling>
        <c:delete val="0"/>
        <c:axPos val="r"/>
        <c:numFmt formatCode="0.0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t-EE"/>
          </a:p>
        </c:txPr>
        <c:crossAx val="1867794815"/>
        <c:crosses val="max"/>
        <c:crossBetween val="between"/>
      </c:valAx>
      <c:catAx>
        <c:axId val="1867794815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867801535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t-EE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ysClr val="windowText" lastClr="000000"/>
          </a:solidFill>
        </a:defRPr>
      </a:pPr>
      <a:endParaRPr lang="et-EE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1">
  <a:schemeClr val="accent1"/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0.17359</cdr:x>
      <cdr:y>0.23248</cdr:y>
    </cdr:from>
    <cdr:to>
      <cdr:x>0.18168</cdr:x>
      <cdr:y>0.66391</cdr:y>
    </cdr:to>
    <cdr:sp macro="" textlink="">
      <cdr:nvSpPr>
        <cdr:cNvPr id="2" name="Rectangle 1">
          <a:extLst xmlns:a="http://schemas.openxmlformats.org/drawingml/2006/main">
            <a:ext uri="{FF2B5EF4-FFF2-40B4-BE49-F238E27FC236}">
              <a16:creationId xmlns:a16="http://schemas.microsoft.com/office/drawing/2014/main" id="{1F9F198A-2C1D-D825-C1D3-8224441F09D9}"/>
            </a:ext>
          </a:extLst>
        </cdr:cNvPr>
        <cdr:cNvSpPr/>
      </cdr:nvSpPr>
      <cdr:spPr>
        <a:xfrm xmlns:a="http://schemas.openxmlformats.org/drawingml/2006/main">
          <a:off x="1939959" y="1088072"/>
          <a:ext cx="90378" cy="2019220"/>
        </a:xfrm>
        <a:prstGeom xmlns:a="http://schemas.openxmlformats.org/drawingml/2006/main" prst="rect">
          <a:avLst/>
        </a:prstGeom>
        <a:solidFill xmlns:a="http://schemas.openxmlformats.org/drawingml/2006/main">
          <a:srgbClr val="1E578A"/>
        </a:solidFill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15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t-EE"/>
        </a:p>
      </cdr:txBody>
    </cdr:sp>
  </cdr:relSizeAnchor>
  <cdr:relSizeAnchor xmlns:cdr="http://schemas.openxmlformats.org/drawingml/2006/chartDrawing">
    <cdr:from>
      <cdr:x>0.61463</cdr:x>
      <cdr:y>0.92675</cdr:y>
    </cdr:from>
    <cdr:to>
      <cdr:x>0.83408</cdr:x>
      <cdr:y>0.97445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F18C2044-D3C8-479C-72C8-4658DE96C181}"/>
            </a:ext>
          </a:extLst>
        </cdr:cNvPr>
        <cdr:cNvSpPr txBox="1"/>
      </cdr:nvSpPr>
      <cdr:spPr>
        <a:xfrm xmlns:a="http://schemas.openxmlformats.org/drawingml/2006/main">
          <a:off x="6562726" y="5181601"/>
          <a:ext cx="2343150" cy="2667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t-EE" sz="1100"/>
        </a:p>
      </cdr:txBody>
    </cdr:sp>
  </cdr:relSizeAnchor>
  <cdr:relSizeAnchor xmlns:cdr="http://schemas.openxmlformats.org/drawingml/2006/chartDrawing">
    <cdr:from>
      <cdr:x>0.15879</cdr:x>
      <cdr:y>0.18569</cdr:y>
    </cdr:from>
    <cdr:to>
      <cdr:x>0.19804</cdr:x>
      <cdr:y>0.23169</cdr:y>
    </cdr:to>
    <cdr:sp macro="" textlink="">
      <cdr:nvSpPr>
        <cdr:cNvPr id="4" name="TextBox 3">
          <a:extLst xmlns:a="http://schemas.openxmlformats.org/drawingml/2006/main">
            <a:ext uri="{FF2B5EF4-FFF2-40B4-BE49-F238E27FC236}">
              <a16:creationId xmlns:a16="http://schemas.microsoft.com/office/drawing/2014/main" id="{4E2AD3AB-8D29-5A80-9B2E-A506E84EC5EB}"/>
            </a:ext>
          </a:extLst>
        </cdr:cNvPr>
        <cdr:cNvSpPr txBox="1"/>
      </cdr:nvSpPr>
      <cdr:spPr>
        <a:xfrm xmlns:a="http://schemas.openxmlformats.org/drawingml/2006/main">
          <a:off x="1695451" y="1038226"/>
          <a:ext cx="419100" cy="2571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t-EE" sz="1200" dirty="0"/>
            <a:t>3,38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3"/>
            <a:ext cx="2950874" cy="499137"/>
          </a:xfrm>
          <a:prstGeom prst="rect">
            <a:avLst/>
          </a:prstGeom>
        </p:spPr>
        <p:txBody>
          <a:bodyPr vert="horz" lIns="88335" tIns="44168" rIns="88335" bIns="44168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6826" y="3"/>
            <a:ext cx="2950874" cy="499137"/>
          </a:xfrm>
          <a:prstGeom prst="rect">
            <a:avLst/>
          </a:prstGeom>
        </p:spPr>
        <p:txBody>
          <a:bodyPr vert="horz" lIns="88335" tIns="44168" rIns="88335" bIns="44168" rtlCol="0"/>
          <a:lstStyle>
            <a:lvl1pPr algn="r">
              <a:defRPr sz="1200"/>
            </a:lvl1pPr>
          </a:lstStyle>
          <a:p>
            <a:pPr>
              <a:defRPr/>
            </a:pPr>
            <a:fld id="{168077D6-51E4-408E-B57A-705D1DC57B05}" type="datetimeFigureOut">
              <a:rPr lang="en-US"/>
              <a:pPr>
                <a:defRPr/>
              </a:pPr>
              <a:t>5/8/2026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9441790"/>
            <a:ext cx="2950874" cy="499136"/>
          </a:xfrm>
          <a:prstGeom prst="rect">
            <a:avLst/>
          </a:prstGeom>
        </p:spPr>
        <p:txBody>
          <a:bodyPr vert="horz" lIns="88335" tIns="44168" rIns="88335" bIns="44168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6826" y="9441790"/>
            <a:ext cx="2950874" cy="499136"/>
          </a:xfrm>
          <a:prstGeom prst="rect">
            <a:avLst/>
          </a:prstGeom>
        </p:spPr>
        <p:txBody>
          <a:bodyPr vert="horz" lIns="88335" tIns="44168" rIns="88335" bIns="44168" rtlCol="0" anchor="b"/>
          <a:lstStyle>
            <a:lvl1pPr algn="r">
              <a:defRPr sz="1200"/>
            </a:lvl1pPr>
          </a:lstStyle>
          <a:p>
            <a:pPr>
              <a:defRPr/>
            </a:pPr>
            <a:fld id="{EFBD13B8-3935-4ED2-87C4-809FADBA5E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2" y="3"/>
            <a:ext cx="2950874" cy="499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0" tIns="45776" rIns="91550" bIns="45776" numCol="1" anchor="t" anchorCtr="0" compatLnSpc="1">
            <a:prstTxWarp prst="textNoShape">
              <a:avLst/>
            </a:prstTxWarp>
          </a:bodyPr>
          <a:lstStyle>
            <a:lvl1pPr defTabSz="915562" eaLnBrk="1" hangingPunct="1">
              <a:defRPr sz="1200"/>
            </a:lvl1pPr>
          </a:lstStyle>
          <a:p>
            <a:pPr>
              <a:defRPr/>
            </a:pPr>
            <a:endParaRPr lang="et-E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 bwMode="auto">
          <a:xfrm>
            <a:off x="3856826" y="3"/>
            <a:ext cx="2950874" cy="499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0" tIns="45776" rIns="91550" bIns="45776" numCol="1" anchor="t" anchorCtr="0" compatLnSpc="1">
            <a:prstTxWarp prst="textNoShape">
              <a:avLst/>
            </a:prstTxWarp>
          </a:bodyPr>
          <a:lstStyle>
            <a:lvl1pPr algn="r" defTabSz="915562" eaLnBrk="1" hangingPunct="1">
              <a:defRPr sz="1200"/>
            </a:lvl1pPr>
          </a:lstStyle>
          <a:p>
            <a:pPr>
              <a:defRPr/>
            </a:pPr>
            <a:fld id="{5127D906-E054-4A72-9A12-2ACD5DB991B3}" type="datetimeFigureOut">
              <a:rPr lang="et-EE"/>
              <a:pPr>
                <a:defRPr/>
              </a:pPr>
              <a:t>08.05.2026</a:t>
            </a:fld>
            <a:endParaRPr lang="et-E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4238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8335" tIns="44168" rIns="88335" bIns="44168" rtlCol="0" anchor="ctr"/>
          <a:lstStyle/>
          <a:p>
            <a:pPr lvl="0"/>
            <a:endParaRPr lang="et-EE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680553" y="4782417"/>
            <a:ext cx="5447684" cy="391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0" tIns="45776" rIns="91550" bIns="4577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t-EE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2" y="9441790"/>
            <a:ext cx="2950874" cy="499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0" tIns="45776" rIns="91550" bIns="45776" numCol="1" anchor="b" anchorCtr="0" compatLnSpc="1">
            <a:prstTxWarp prst="textNoShape">
              <a:avLst/>
            </a:prstTxWarp>
          </a:bodyPr>
          <a:lstStyle>
            <a:lvl1pPr defTabSz="915562" eaLnBrk="1" hangingPunct="1">
              <a:defRPr sz="1200"/>
            </a:lvl1pPr>
          </a:lstStyle>
          <a:p>
            <a:pPr>
              <a:defRPr/>
            </a:pPr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3856826" y="9441790"/>
            <a:ext cx="2950874" cy="499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0" tIns="45776" rIns="91550" bIns="45776" numCol="1" anchor="b" anchorCtr="0" compatLnSpc="1">
            <a:prstTxWarp prst="textNoShape">
              <a:avLst/>
            </a:prstTxWarp>
          </a:bodyPr>
          <a:lstStyle>
            <a:lvl1pPr algn="r" defTabSz="915562" eaLnBrk="1" hangingPunct="1">
              <a:defRPr sz="1200"/>
            </a:lvl1pPr>
          </a:lstStyle>
          <a:p>
            <a:pPr>
              <a:defRPr/>
            </a:pPr>
            <a:fld id="{D8D60EE3-A0B1-4F76-9309-5061E906C0B2}" type="slidenum">
              <a:rPr lang="et-EE" altLang="en-US"/>
              <a:pPr>
                <a:defRPr/>
              </a:pPr>
              <a:t>‹#›</a:t>
            </a:fld>
            <a:endParaRPr lang="et-EE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8D60EE3-A0B1-4F76-9309-5061E906C0B2}" type="slidenum">
              <a:rPr lang="et-EE" altLang="en-US" smtClean="0"/>
              <a:pPr>
                <a:defRPr/>
              </a:pPr>
              <a:t>1</a:t>
            </a:fld>
            <a:endParaRPr lang="et-EE" altLang="en-US"/>
          </a:p>
        </p:txBody>
      </p:sp>
    </p:spTree>
    <p:extLst>
      <p:ext uri="{BB962C8B-B14F-4D97-AF65-F5344CB8AC3E}">
        <p14:creationId xmlns:p14="http://schemas.microsoft.com/office/powerpoint/2010/main" val="29060936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4588" indent="-174588">
              <a:buFont typeface="Arial" panose="020B0604020202020204" pitchFamily="34" charset="0"/>
              <a:buChar char="•"/>
            </a:pPr>
            <a:r>
              <a:rPr lang="et-EE" sz="1600" dirty="0"/>
              <a:t>Joonisel on viimased avalikud andmed NATO kodulehelt. </a:t>
            </a:r>
          </a:p>
          <a:p>
            <a:pPr marL="174588" indent="-174588">
              <a:buFont typeface="Arial" panose="020B0604020202020204" pitchFamily="34" charset="0"/>
              <a:buChar char="•"/>
            </a:pPr>
            <a:r>
              <a:rPr lang="et-EE" sz="1600" dirty="0"/>
              <a:t>Andmete esitamise tähtaeg oli juuni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8D60EE3-A0B1-4F76-9309-5061E906C0B2}" type="slidenum">
              <a:rPr lang="et-EE" altLang="en-US" smtClean="0"/>
              <a:pPr>
                <a:defRPr/>
              </a:pPr>
              <a:t>2</a:t>
            </a:fld>
            <a:endParaRPr lang="et-EE" altLang="en-US"/>
          </a:p>
        </p:txBody>
      </p:sp>
    </p:spTree>
    <p:extLst>
      <p:ext uri="{BB962C8B-B14F-4D97-AF65-F5344CB8AC3E}">
        <p14:creationId xmlns:p14="http://schemas.microsoft.com/office/powerpoint/2010/main" val="32103209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8D60EE3-A0B1-4F76-9309-5061E906C0B2}" type="slidenum">
              <a:rPr lang="et-EE" altLang="en-US" smtClean="0"/>
              <a:pPr>
                <a:defRPr/>
              </a:pPr>
              <a:t>3</a:t>
            </a:fld>
            <a:endParaRPr lang="et-EE" altLang="en-US"/>
          </a:p>
        </p:txBody>
      </p:sp>
    </p:spTree>
    <p:extLst>
      <p:ext uri="{BB962C8B-B14F-4D97-AF65-F5344CB8AC3E}">
        <p14:creationId xmlns:p14="http://schemas.microsoft.com/office/powerpoint/2010/main" val="2884972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accent1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  <a:endParaRPr lang="et-E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8C9064-6BFE-4F40-B399-4608003FA979}" type="datetime1">
              <a:rPr lang="et-EE" altLang="et-EE"/>
              <a:pPr>
                <a:defRPr/>
              </a:pPr>
              <a:t>08.05.2026</a:t>
            </a:fld>
            <a:endParaRPr lang="et-EE" altLang="et-E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t-EE" alt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5356F2-355F-47A7-B264-49ACEB93DAE3}" type="slidenum">
              <a:rPr lang="et-EE" altLang="et-EE"/>
              <a:pPr>
                <a:defRPr/>
              </a:pPr>
              <a:t>‹#›</a:t>
            </a:fld>
            <a:r>
              <a:rPr lang="et-EE" altLang="et-EE" dirty="0"/>
              <a:t>/</a:t>
            </a:r>
            <a:fld id="{9D0643CF-FFEE-434B-90FB-C786FC1E637F}" type="slidenum">
              <a:rPr lang="et-EE" altLang="et-EE"/>
              <a:pPr>
                <a:defRPr/>
              </a:pPr>
              <a:t>‹#›</a:t>
            </a:fld>
            <a:endParaRPr lang="et-EE" altLang="et-EE" dirty="0"/>
          </a:p>
        </p:txBody>
      </p:sp>
    </p:spTree>
    <p:extLst>
      <p:ext uri="{BB962C8B-B14F-4D97-AF65-F5344CB8AC3E}">
        <p14:creationId xmlns:p14="http://schemas.microsoft.com/office/powerpoint/2010/main" val="55302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47900" y="84270"/>
            <a:ext cx="7200900" cy="960611"/>
          </a:xfrm>
        </p:spPr>
        <p:txBody>
          <a:bodyPr/>
          <a:lstStyle>
            <a:lvl1pPr algn="l">
              <a:defRPr sz="32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F57D4C-DA6F-4BF0-86AB-FBD43F8AEA5A}" type="datetime1">
              <a:rPr lang="et-EE" altLang="et-EE"/>
              <a:pPr>
                <a:defRPr/>
              </a:pPr>
              <a:t>08.05.2026</a:t>
            </a:fld>
            <a:endParaRPr lang="et-EE" altLang="et-E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29363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t-EE" alt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E9249E-170E-4CC7-A801-61982FB2BE72}" type="slidenum">
              <a:rPr lang="et-EE" altLang="et-EE"/>
              <a:pPr>
                <a:defRPr/>
              </a:pPr>
              <a:t>‹#›</a:t>
            </a:fld>
            <a:r>
              <a:rPr lang="et-EE" altLang="et-EE" dirty="0"/>
              <a:t>/</a:t>
            </a:r>
            <a:fld id="{BB983B13-8D48-42B9-8F9D-1C33BDAD8089}" type="slidenum">
              <a:rPr lang="et-EE" altLang="et-EE"/>
              <a:pPr>
                <a:defRPr/>
              </a:pPr>
              <a:t>‹#›</a:t>
            </a:fld>
            <a:endParaRPr lang="et-EE" altLang="et-EE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92"/>
            <a:ext cx="12192000" cy="6856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42833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47900" y="0"/>
            <a:ext cx="7200900" cy="843999"/>
          </a:xfrm>
        </p:spPr>
        <p:txBody>
          <a:bodyPr/>
          <a:lstStyle>
            <a:lvl1pPr algn="l"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t-EE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C70812-6947-479E-A5B7-1C27F2A537CB}" type="datetime1">
              <a:rPr lang="et-EE" altLang="et-EE"/>
              <a:pPr>
                <a:defRPr/>
              </a:pPr>
              <a:t>08.05.2026</a:t>
            </a:fld>
            <a:endParaRPr lang="et-EE" altLang="et-EE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t-EE" altLang="et-EE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4A5057-3DB6-4F88-BDAA-ED72AE44FCA0}" type="slidenum">
              <a:rPr lang="et-EE" altLang="et-EE"/>
              <a:pPr>
                <a:defRPr/>
              </a:pPr>
              <a:t>‹#›</a:t>
            </a:fld>
            <a:r>
              <a:rPr lang="et-EE" altLang="et-EE" dirty="0"/>
              <a:t>/</a:t>
            </a:r>
            <a:fld id="{B575C85A-7845-462B-9916-95CF71F5842E}" type="slidenum">
              <a:rPr lang="et-EE" altLang="et-EE"/>
              <a:pPr>
                <a:defRPr/>
              </a:pPr>
              <a:t>‹#›</a:t>
            </a:fld>
            <a:endParaRPr lang="et-EE" altLang="et-EE" dirty="0"/>
          </a:p>
        </p:txBody>
      </p:sp>
    </p:spTree>
    <p:extLst>
      <p:ext uri="{BB962C8B-B14F-4D97-AF65-F5344CB8AC3E}">
        <p14:creationId xmlns:p14="http://schemas.microsoft.com/office/powerpoint/2010/main" val="16145204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86F1CC-42D0-4ED4-B33A-32D0ABA2EDF9}" type="datetime1">
              <a:rPr lang="et-EE" altLang="et-EE"/>
              <a:pPr>
                <a:defRPr/>
              </a:pPr>
              <a:t>08.05.2026</a:t>
            </a:fld>
            <a:endParaRPr lang="et-EE" altLang="et-EE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t-EE" altLang="et-EE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644F5C-8269-419A-B960-AEFE49702B88}" type="slidenum">
              <a:rPr lang="et-EE" altLang="et-EE"/>
              <a:pPr>
                <a:defRPr/>
              </a:pPr>
              <a:t>‹#›</a:t>
            </a:fld>
            <a:r>
              <a:rPr lang="et-EE" altLang="et-EE" dirty="0"/>
              <a:t>/</a:t>
            </a:r>
            <a:fld id="{736D78B4-0274-491C-B481-87EE3A5DF367}" type="slidenum">
              <a:rPr lang="et-EE" altLang="et-EE"/>
              <a:pPr>
                <a:defRPr/>
              </a:pPr>
              <a:t>‹#›</a:t>
            </a:fld>
            <a:endParaRPr lang="et-EE" altLang="et-EE" dirty="0"/>
          </a:p>
        </p:txBody>
      </p:sp>
    </p:spTree>
    <p:extLst>
      <p:ext uri="{BB962C8B-B14F-4D97-AF65-F5344CB8AC3E}">
        <p14:creationId xmlns:p14="http://schemas.microsoft.com/office/powerpoint/2010/main" val="1377299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47900" y="0"/>
            <a:ext cx="7200900" cy="791100"/>
          </a:xfrm>
        </p:spPr>
        <p:txBody>
          <a:bodyPr/>
          <a:lstStyle>
            <a:lvl1pPr algn="l"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t-EE" dirty="0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lvl="0"/>
            <a:endParaRPr lang="et-EE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DA87FA-5DA5-4B2B-9FE4-374D12B5E0DB}" type="datetime1">
              <a:rPr lang="et-EE" altLang="et-EE"/>
              <a:pPr>
                <a:defRPr/>
              </a:pPr>
              <a:t>08.05.2026</a:t>
            </a:fld>
            <a:endParaRPr lang="et-EE" altLang="et-E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t-EE" alt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50FCF0-DF5A-4464-B89C-D9279318C372}" type="slidenum">
              <a:rPr lang="et-EE" altLang="et-EE"/>
              <a:pPr>
                <a:defRPr/>
              </a:pPr>
              <a:t>‹#›</a:t>
            </a:fld>
            <a:r>
              <a:rPr lang="et-EE" altLang="et-EE" dirty="0"/>
              <a:t>/</a:t>
            </a:r>
            <a:fld id="{8E705661-EEAD-4E45-A997-45AE44857976}" type="slidenum">
              <a:rPr lang="et-EE" altLang="et-EE"/>
              <a:pPr>
                <a:defRPr/>
              </a:pPr>
              <a:t>‹#›</a:t>
            </a:fld>
            <a:endParaRPr lang="et-EE" altLang="et-EE" dirty="0"/>
          </a:p>
        </p:txBody>
      </p:sp>
    </p:spTree>
    <p:extLst>
      <p:ext uri="{BB962C8B-B14F-4D97-AF65-F5344CB8AC3E}">
        <p14:creationId xmlns:p14="http://schemas.microsoft.com/office/powerpoint/2010/main" val="384868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t-EE" dirty="0"/>
              <a:t>Click to edit Master text styles</a:t>
            </a:r>
          </a:p>
          <a:p>
            <a:pPr lvl="1"/>
            <a:r>
              <a:rPr lang="en-US" altLang="et-EE" dirty="0"/>
              <a:t>Second level</a:t>
            </a:r>
          </a:p>
          <a:p>
            <a:pPr lvl="2"/>
            <a:r>
              <a:rPr lang="en-US" altLang="et-EE" dirty="0"/>
              <a:t>Third level</a:t>
            </a:r>
          </a:p>
          <a:p>
            <a:pPr lvl="3"/>
            <a:r>
              <a:rPr lang="en-US" altLang="et-EE" dirty="0"/>
              <a:t>Fourth level</a:t>
            </a:r>
          </a:p>
          <a:p>
            <a:pPr lvl="4"/>
            <a:r>
              <a:rPr lang="en-US" altLang="et-EE" dirty="0"/>
              <a:t>Fifth level</a:t>
            </a:r>
            <a:endParaRPr lang="et-EE" alt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0" y="6511925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+mn-lt"/>
              </a:defRPr>
            </a:lvl1pPr>
          </a:lstStyle>
          <a:p>
            <a:pPr>
              <a:defRPr/>
            </a:pPr>
            <a:fld id="{EC776371-BA51-4AEA-8334-A62300589607}" type="datetime1">
              <a:rPr lang="et-EE" altLang="et-EE"/>
              <a:pPr>
                <a:defRPr/>
              </a:pPr>
              <a:t>08.05.2026</a:t>
            </a:fld>
            <a:endParaRPr lang="et-EE" altLang="et-E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t-EE" alt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48800" y="6492875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A641D329-3EE6-4C54-AE8C-F5CB39C48C31}" type="slidenum">
              <a:rPr lang="et-EE" altLang="et-EE"/>
              <a:pPr>
                <a:defRPr/>
              </a:pPr>
              <a:t>‹#›</a:t>
            </a:fld>
            <a:r>
              <a:rPr lang="et-EE" altLang="et-EE"/>
              <a:t>/50</a:t>
            </a:r>
          </a:p>
        </p:txBody>
      </p:sp>
      <p:pic>
        <p:nvPicPr>
          <p:cNvPr id="1030" name="Picture 4">
            <a:hlinkClick r:id="" action="ppaction://noaction"/>
          </p:cNvPr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879725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1" name="Title Placeholder 1"/>
          <p:cNvSpPr>
            <a:spLocks noGrp="1"/>
          </p:cNvSpPr>
          <p:nvPr>
            <p:ph type="title"/>
          </p:nvPr>
        </p:nvSpPr>
        <p:spPr bwMode="auto">
          <a:xfrm>
            <a:off x="2247900" y="61119"/>
            <a:ext cx="72009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t-EE" dirty="0"/>
              <a:t>Click to edit Master title style</a:t>
            </a:r>
            <a:endParaRPr lang="et-EE" altLang="et-E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4" r:id="rId1"/>
    <p:sldLayoutId id="2147483975" r:id="rId2"/>
    <p:sldLayoutId id="2147483976" r:id="rId3"/>
    <p:sldLayoutId id="2147483977" r:id="rId4"/>
    <p:sldLayoutId id="2147483978" r:id="rId5"/>
  </p:sldLayoutIdLst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2E75B6"/>
          </a:solidFill>
          <a:latin typeface="Arial" panose="020B0604020202020204" pitchFamily="34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2E75B6"/>
          </a:solidFill>
          <a:latin typeface="Arial" panose="020B0604020202020204" pitchFamily="34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2E75B6"/>
          </a:solidFill>
          <a:latin typeface="Arial" panose="020B0604020202020204" pitchFamily="34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2E75B6"/>
          </a:solidFill>
          <a:latin typeface="Arial" panose="020B0604020202020204" pitchFamily="34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2E75B6"/>
          </a:solidFill>
          <a:latin typeface="Arial" panose="020B0604020202020204" pitchFamily="34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2E75B6"/>
          </a:solidFill>
          <a:latin typeface="Arial" panose="020B0604020202020204" pitchFamily="34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2E75B6"/>
          </a:solidFill>
          <a:latin typeface="Arial" panose="020B0604020202020204" pitchFamily="34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2E75B6"/>
          </a:solidFill>
          <a:latin typeface="Arial" panose="020B060402020202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58044" y="6312076"/>
            <a:ext cx="2743200" cy="365125"/>
          </a:xfrm>
        </p:spPr>
        <p:txBody>
          <a:bodyPr/>
          <a:lstStyle/>
          <a:p>
            <a:pPr>
              <a:defRPr/>
            </a:pPr>
            <a:fld id="{64F57D4C-DA6F-4BF0-86AB-FBD43F8AEA5A}" type="datetime1">
              <a:rPr lang="et-EE" altLang="et-EE" smtClean="0"/>
              <a:pPr>
                <a:defRPr/>
              </a:pPr>
              <a:t>08.05.2026</a:t>
            </a:fld>
            <a:endParaRPr lang="et-EE" altLang="et-E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511822" y="6402476"/>
            <a:ext cx="2743200" cy="365125"/>
          </a:xfrm>
        </p:spPr>
        <p:txBody>
          <a:bodyPr/>
          <a:lstStyle/>
          <a:p>
            <a:pPr>
              <a:defRPr/>
            </a:pPr>
            <a:fld id="{8DE9249E-170E-4CC7-A801-61982FB2BE72}" type="slidenum">
              <a:rPr lang="et-EE" altLang="et-EE" smtClean="0"/>
              <a:pPr>
                <a:defRPr/>
              </a:pPr>
              <a:t>1</a:t>
            </a:fld>
            <a:endParaRPr lang="et-EE" altLang="et-EE" dirty="0"/>
          </a:p>
        </p:txBody>
      </p:sp>
      <p:sp>
        <p:nvSpPr>
          <p:cNvPr id="6" name="TextBox 4"/>
          <p:cNvSpPr txBox="1">
            <a:spLocks noGrp="1" noChangeArrowheads="1"/>
          </p:cNvSpPr>
          <p:nvPr>
            <p:ph idx="1"/>
          </p:nvPr>
        </p:nvSpPr>
        <p:spPr bwMode="auto">
          <a:xfrm>
            <a:off x="838200" y="1825625"/>
            <a:ext cx="105156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None/>
            </a:pPr>
            <a:r>
              <a:rPr lang="et-EE" altLang="et-EE" sz="4800" b="1" dirty="0">
                <a:solidFill>
                  <a:schemeClr val="accent1">
                    <a:lumMod val="75000"/>
                  </a:schemeClr>
                </a:solidFill>
                <a:latin typeface="+mn-lt"/>
                <a:ea typeface="Roboto" panose="02000000000000000000" pitchFamily="2" charset="0"/>
                <a:cs typeface="Times New Roman" panose="02020603050405020304" pitchFamily="18" charset="0"/>
              </a:rPr>
              <a:t>Kaitseministeeriumi valitsemisala 2025. a eelarve täitmine</a:t>
            </a:r>
          </a:p>
        </p:txBody>
      </p:sp>
      <p:sp>
        <p:nvSpPr>
          <p:cNvPr id="7" name="Subtitle 2"/>
          <p:cNvSpPr txBox="1">
            <a:spLocks/>
          </p:cNvSpPr>
          <p:nvPr/>
        </p:nvSpPr>
        <p:spPr bwMode="auto">
          <a:xfrm>
            <a:off x="1078089" y="5167803"/>
            <a:ext cx="9144000" cy="1325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  <a:defRPr/>
            </a:pPr>
            <a:r>
              <a:rPr lang="et-EE" dirty="0">
                <a:solidFill>
                  <a:schemeClr val="accent1">
                    <a:lumMod val="75000"/>
                  </a:schemeClr>
                </a:solidFill>
                <a:latin typeface="+mj-lt"/>
                <a:ea typeface="Roboto Condensed" panose="02000000000000000000" pitchFamily="2" charset="0"/>
              </a:rPr>
              <a:t>Hanno Pevkur</a:t>
            </a:r>
          </a:p>
          <a:p>
            <a:pPr marL="0" indent="0" algn="r">
              <a:buNone/>
              <a:defRPr/>
            </a:pPr>
            <a:r>
              <a:rPr lang="et-EE" dirty="0">
                <a:solidFill>
                  <a:schemeClr val="accent1">
                    <a:lumMod val="75000"/>
                  </a:schemeClr>
                </a:solidFill>
                <a:latin typeface="+mj-lt"/>
                <a:ea typeface="Roboto Condensed" panose="02000000000000000000" pitchFamily="2" charset="0"/>
              </a:rPr>
              <a:t>kaitseminister</a:t>
            </a:r>
          </a:p>
        </p:txBody>
      </p:sp>
    </p:spTree>
    <p:extLst>
      <p:ext uri="{BB962C8B-B14F-4D97-AF65-F5344CB8AC3E}">
        <p14:creationId xmlns:p14="http://schemas.microsoft.com/office/powerpoint/2010/main" val="3514611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365496-D6BE-1579-5215-60B5B31F94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65684" y="252661"/>
            <a:ext cx="8506327" cy="733928"/>
          </a:xfrm>
        </p:spPr>
        <p:txBody>
          <a:bodyPr/>
          <a:lstStyle/>
          <a:p>
            <a:r>
              <a:rPr lang="et-EE" sz="2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2025. aasta </a:t>
            </a:r>
            <a:r>
              <a:rPr lang="et-EE" sz="2800" b="1" dirty="0">
                <a:latin typeface="Times New Roman" panose="02020603050405020304" pitchFamily="18" charset="0"/>
                <a:ea typeface="Arial" panose="020B0604020202020204" pitchFamily="34" charset="0"/>
              </a:rPr>
              <a:t>kaitsekulude 1,4 mld eelarvest kasutati ära 97% </a:t>
            </a:r>
            <a:endParaRPr lang="et-EE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0E5EC4-4DAF-C09C-2781-A4A65BB935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1684" y="986589"/>
            <a:ext cx="10515600" cy="5871411"/>
          </a:xfrm>
        </p:spPr>
        <p:txBody>
          <a:bodyPr/>
          <a:lstStyle/>
          <a:p>
            <a:pPr marL="0" indent="0">
              <a:buNone/>
            </a:pPr>
            <a:r>
              <a:rPr lang="et-EE" dirty="0"/>
              <a:t> J</a:t>
            </a:r>
            <a:r>
              <a:rPr lang="et-EE" b="1" dirty="0">
                <a:solidFill>
                  <a:schemeClr val="accent1">
                    <a:lumMod val="50000"/>
                  </a:schemeClr>
                </a:solidFill>
              </a:rPr>
              <a:t>ääk 44,4 mln eurot, millest ca 83% on kohustustega kaetud sh kavade lõikes:</a:t>
            </a:r>
          </a:p>
          <a:p>
            <a:r>
              <a:rPr lang="et-EE" b="1" dirty="0">
                <a:solidFill>
                  <a:schemeClr val="accent1">
                    <a:lumMod val="50000"/>
                  </a:schemeClr>
                </a:solidFill>
              </a:rPr>
              <a:t>Hankekava:</a:t>
            </a:r>
            <a:r>
              <a:rPr lang="et-EE" dirty="0">
                <a:solidFill>
                  <a:schemeClr val="accent1">
                    <a:lumMod val="50000"/>
                  </a:schemeClr>
                </a:solidFill>
              </a:rPr>
              <a:t>  täitmine 100% sh lahingumoona hanked (2024.a 80%)</a:t>
            </a:r>
          </a:p>
          <a:p>
            <a:r>
              <a:rPr lang="et-EE" b="1" dirty="0">
                <a:solidFill>
                  <a:schemeClr val="accent1">
                    <a:lumMod val="50000"/>
                  </a:schemeClr>
                </a:solidFill>
              </a:rPr>
              <a:t>Taristukava:</a:t>
            </a:r>
            <a:r>
              <a:rPr lang="et-EE" dirty="0">
                <a:solidFill>
                  <a:schemeClr val="accent1">
                    <a:lumMod val="50000"/>
                  </a:schemeClr>
                </a:solidFill>
              </a:rPr>
              <a:t> 94%, jääk 8,6 mln peamiselt Ämari ja </a:t>
            </a:r>
            <a:r>
              <a:rPr lang="et-EE" dirty="0" err="1">
                <a:solidFill>
                  <a:schemeClr val="accent1">
                    <a:lumMod val="50000"/>
                  </a:schemeClr>
                </a:solidFill>
              </a:rPr>
              <a:t>Nursipalu</a:t>
            </a:r>
            <a:r>
              <a:rPr lang="et-EE" dirty="0">
                <a:solidFill>
                  <a:schemeClr val="accent1">
                    <a:lumMod val="50000"/>
                  </a:schemeClr>
                </a:solidFill>
              </a:rPr>
              <a:t> harjutusväljade investeeringud, mis lükkusid halbade ilmaolude tõttu 2026. aastasse. Lisaks taristute ülalpidamis- ja korrashoiu kulude jääk</a:t>
            </a:r>
          </a:p>
          <a:p>
            <a:r>
              <a:rPr lang="et-EE" b="1" dirty="0">
                <a:solidFill>
                  <a:schemeClr val="accent1">
                    <a:lumMod val="50000"/>
                  </a:schemeClr>
                </a:solidFill>
              </a:rPr>
              <a:t>Personalikava:</a:t>
            </a:r>
            <a:r>
              <a:rPr lang="et-EE" dirty="0">
                <a:solidFill>
                  <a:schemeClr val="accent1">
                    <a:lumMod val="50000"/>
                  </a:schemeClr>
                </a:solidFill>
              </a:rPr>
              <a:t> 98%, jääk 5,6 mln, </a:t>
            </a:r>
            <a:r>
              <a:rPr lang="et-EE" dirty="0" err="1">
                <a:solidFill>
                  <a:schemeClr val="accent1">
                    <a:lumMod val="50000"/>
                  </a:schemeClr>
                </a:solidFill>
              </a:rPr>
              <a:t>KV-s</a:t>
            </a:r>
            <a:r>
              <a:rPr lang="et-EE" dirty="0">
                <a:solidFill>
                  <a:schemeClr val="accent1">
                    <a:lumMod val="50000"/>
                  </a:schemeClr>
                </a:solidFill>
              </a:rPr>
              <a:t> toimus rahvusvahelisi õppusi planeeritust pisut väiksemas mahus, </a:t>
            </a:r>
            <a:r>
              <a:rPr lang="et-EE" dirty="0" err="1">
                <a:solidFill>
                  <a:schemeClr val="accent1">
                    <a:lumMod val="50000"/>
                  </a:schemeClr>
                </a:solidFill>
              </a:rPr>
              <a:t>välisteenistusega</a:t>
            </a:r>
            <a:r>
              <a:rPr lang="et-EE" dirty="0">
                <a:solidFill>
                  <a:schemeClr val="accent1">
                    <a:lumMod val="50000"/>
                  </a:schemeClr>
                </a:solidFill>
              </a:rPr>
              <a:t> seotud kulud planeeritust väiksemad</a:t>
            </a:r>
          </a:p>
          <a:p>
            <a:r>
              <a:rPr lang="et-EE" b="1" dirty="0">
                <a:solidFill>
                  <a:schemeClr val="accent1">
                    <a:lumMod val="50000"/>
                  </a:schemeClr>
                </a:solidFill>
              </a:rPr>
              <a:t>Tegevuskulud: </a:t>
            </a:r>
            <a:r>
              <a:rPr lang="et-EE" dirty="0">
                <a:solidFill>
                  <a:schemeClr val="accent1">
                    <a:lumMod val="50000"/>
                  </a:schemeClr>
                </a:solidFill>
              </a:rPr>
              <a:t>94%</a:t>
            </a:r>
            <a:r>
              <a:rPr lang="et-EE" b="1" dirty="0">
                <a:solidFill>
                  <a:schemeClr val="accent1">
                    <a:lumMod val="50000"/>
                  </a:schemeClr>
                </a:solidFill>
              </a:rPr>
              <a:t>,</a:t>
            </a:r>
            <a:r>
              <a:rPr lang="et-EE" dirty="0">
                <a:solidFill>
                  <a:schemeClr val="accent1">
                    <a:lumMod val="50000"/>
                  </a:schemeClr>
                </a:solidFill>
              </a:rPr>
              <a:t> jääk 27 mln, millest 13 mln, IKT hangete viibimine, NATO õhuturbeoperatsioon, projektide nt </a:t>
            </a:r>
            <a:r>
              <a:rPr lang="et-EE" dirty="0" err="1">
                <a:solidFill>
                  <a:schemeClr val="accent1">
                    <a:lumMod val="50000"/>
                  </a:schemeClr>
                </a:solidFill>
              </a:rPr>
              <a:t>Euroguard</a:t>
            </a:r>
            <a:r>
              <a:rPr lang="et-EE" dirty="0">
                <a:solidFill>
                  <a:schemeClr val="accent1">
                    <a:lumMod val="50000"/>
                  </a:schemeClr>
                </a:solidFill>
              </a:rPr>
              <a:t>, EDF jt rakendamise viibimine, 6,5 mln UA abi, 7,5 mln muud erinevad toetused (nt </a:t>
            </a:r>
            <a:r>
              <a:rPr lang="et-EE" dirty="0" err="1">
                <a:solidFill>
                  <a:schemeClr val="accent1">
                    <a:lumMod val="50000"/>
                  </a:schemeClr>
                </a:solidFill>
              </a:rPr>
              <a:t>Nursipalu</a:t>
            </a:r>
            <a:r>
              <a:rPr lang="et-EE" dirty="0">
                <a:solidFill>
                  <a:schemeClr val="accent1">
                    <a:lumMod val="50000"/>
                  </a:schemeClr>
                </a:solidFill>
              </a:rPr>
              <a:t>), kus kohustused on võetud aga aruanded viibisid</a:t>
            </a:r>
          </a:p>
          <a:p>
            <a:r>
              <a:rPr lang="et-EE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t-EE" b="1" dirty="0">
                <a:solidFill>
                  <a:schemeClr val="accent1">
                    <a:lumMod val="50000"/>
                  </a:schemeClr>
                </a:solidFill>
              </a:rPr>
              <a:t>IKT kava:</a:t>
            </a:r>
            <a:r>
              <a:rPr lang="et-EE" dirty="0">
                <a:solidFill>
                  <a:schemeClr val="accent1">
                    <a:lumMod val="50000"/>
                  </a:schemeClr>
                </a:solidFill>
              </a:rPr>
              <a:t> täitmine 86%, jääk 3,1 mln, peamiselt hangete viibimised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49175A-08DE-4D24-25FB-BA9FC35A64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4F57D4C-DA6F-4BF0-86AB-FBD43F8AEA5A}" type="datetime1">
              <a:rPr lang="et-EE" altLang="et-EE" smtClean="0"/>
              <a:pPr>
                <a:defRPr/>
              </a:pPr>
              <a:t>08.05.2026</a:t>
            </a:fld>
            <a:endParaRPr lang="et-EE" altLang="et-EE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C9DD133-01CB-B975-5580-DC9CCABCF5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E9249E-170E-4CC7-A801-61982FB2BE72}" type="slidenum">
              <a:rPr lang="et-EE" altLang="et-EE" smtClean="0"/>
              <a:pPr>
                <a:defRPr/>
              </a:pPr>
              <a:t>10</a:t>
            </a:fld>
            <a:r>
              <a:rPr lang="et-EE" altLang="et-EE"/>
              <a:t>/</a:t>
            </a:r>
            <a:fld id="{BB983B13-8D48-42B9-8F9D-1C33BDAD8089}" type="slidenum">
              <a:rPr lang="et-EE" altLang="et-EE" smtClean="0"/>
              <a:pPr>
                <a:defRPr/>
              </a:pPr>
              <a:t>10</a:t>
            </a:fld>
            <a:endParaRPr lang="et-EE" altLang="et-EE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F9C1B64-7C0A-54EC-86DF-A7DD69432C6D}"/>
              </a:ext>
            </a:extLst>
          </p:cNvPr>
          <p:cNvSpPr txBox="1"/>
          <p:nvPr/>
        </p:nvSpPr>
        <p:spPr>
          <a:xfrm>
            <a:off x="7519737" y="6172200"/>
            <a:ext cx="39102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i="1" dirty="0">
                <a:solidFill>
                  <a:schemeClr val="accent1">
                    <a:lumMod val="50000"/>
                  </a:schemeClr>
                </a:solidFill>
              </a:rPr>
              <a:t>2024.a täitmine 91%, jääk 102 mln</a:t>
            </a:r>
          </a:p>
        </p:txBody>
      </p:sp>
    </p:spTree>
    <p:extLst>
      <p:ext uri="{BB962C8B-B14F-4D97-AF65-F5344CB8AC3E}">
        <p14:creationId xmlns:p14="http://schemas.microsoft.com/office/powerpoint/2010/main" val="13238463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1144" y="252663"/>
            <a:ext cx="9542761" cy="601579"/>
          </a:xfrm>
        </p:spPr>
        <p:txBody>
          <a:bodyPr/>
          <a:lstStyle/>
          <a:p>
            <a:pPr algn="ctr"/>
            <a:r>
              <a:rPr lang="et-EE" b="1" dirty="0"/>
              <a:t>Kaitsekulud </a:t>
            </a:r>
            <a:r>
              <a:rPr lang="et-EE" b="1" dirty="0" err="1"/>
              <a:t>SKP-st</a:t>
            </a:r>
            <a:r>
              <a:rPr lang="et-EE" b="1" dirty="0"/>
              <a:t> NATO riikidest 4.kohal (</a:t>
            </a:r>
            <a:r>
              <a:rPr lang="et-EE" sz="2800" b="1" i="1" dirty="0"/>
              <a:t>täpsustatud andmed 3,9 </a:t>
            </a:r>
            <a:r>
              <a:rPr lang="et-EE" sz="2800" b="1" i="1" dirty="0" err="1"/>
              <a:t>SKP-st</a:t>
            </a:r>
            <a:r>
              <a:rPr lang="et-EE" b="1" dirty="0"/>
              <a:t>)</a:t>
            </a:r>
            <a:endParaRPr lang="et-EE" sz="3200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48093FE-7ACE-3424-BD8E-E3811DC3837C}"/>
              </a:ext>
            </a:extLst>
          </p:cNvPr>
          <p:cNvSpPr txBox="1"/>
          <p:nvPr/>
        </p:nvSpPr>
        <p:spPr>
          <a:xfrm>
            <a:off x="5745707" y="5907504"/>
            <a:ext cx="57444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1400" dirty="0"/>
              <a:t>*</a:t>
            </a:r>
            <a:r>
              <a:rPr lang="et-EE" sz="1400" dirty="0">
                <a:latin typeface="+mj-lt"/>
              </a:rPr>
              <a:t>Prognoositav kaitsekulu protsent. NATO avalikud andmed, juuni 2025</a:t>
            </a:r>
            <a:endParaRPr lang="et-EE" dirty="0">
              <a:latin typeface="+mj-lt"/>
            </a:endParaRP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68D97DF5-212D-E4BC-5181-92922502052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46554582"/>
              </p:ext>
            </p:extLst>
          </p:nvPr>
        </p:nvGraphicFramePr>
        <p:xfrm>
          <a:off x="218450" y="1135099"/>
          <a:ext cx="11175455" cy="46802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022104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66A55-FED1-E12D-EF19-CB9B125E1B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47899" y="84270"/>
            <a:ext cx="9109911" cy="960611"/>
          </a:xfrm>
        </p:spPr>
        <p:txBody>
          <a:bodyPr/>
          <a:lstStyle/>
          <a:p>
            <a:r>
              <a:rPr lang="et-EE" b="1" dirty="0">
                <a:cs typeface="Times New Roman" panose="02020603050405020304" pitchFamily="18" charset="0"/>
              </a:rPr>
              <a:t>Kaitsekulu ja </a:t>
            </a:r>
            <a:r>
              <a:rPr lang="et-EE" b="1" dirty="0" err="1">
                <a:cs typeface="Times New Roman" panose="02020603050405020304" pitchFamily="18" charset="0"/>
              </a:rPr>
              <a:t>välistoetused</a:t>
            </a:r>
            <a:r>
              <a:rPr lang="et-EE" b="1" dirty="0">
                <a:cs typeface="Times New Roman" panose="02020603050405020304" pitchFamily="18" charset="0"/>
              </a:rPr>
              <a:t> % </a:t>
            </a:r>
            <a:r>
              <a:rPr lang="et-EE" b="1" dirty="0" err="1">
                <a:cs typeface="Times New Roman" panose="02020603050405020304" pitchFamily="18" charset="0"/>
              </a:rPr>
              <a:t>SKP-st</a:t>
            </a:r>
            <a:r>
              <a:rPr lang="et-EE" b="1" dirty="0"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15767B-0783-28D9-4257-01EEB38624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4F57D4C-DA6F-4BF0-86AB-FBD43F8AEA5A}" type="datetime1">
              <a:rPr lang="et-EE" altLang="et-EE" smtClean="0"/>
              <a:pPr>
                <a:defRPr/>
              </a:pPr>
              <a:t>08.05.2026</a:t>
            </a:fld>
            <a:endParaRPr lang="et-EE" altLang="et-EE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E4E686-F9CD-C185-0AA9-B8ABF9CA95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E9249E-170E-4CC7-A801-61982FB2BE72}" type="slidenum">
              <a:rPr lang="et-EE" altLang="et-EE" smtClean="0"/>
              <a:pPr>
                <a:defRPr/>
              </a:pPr>
              <a:t>3</a:t>
            </a:fld>
            <a:r>
              <a:rPr lang="et-EE" altLang="et-EE"/>
              <a:t>/</a:t>
            </a:r>
            <a:fld id="{BB983B13-8D48-42B9-8F9D-1C33BDAD8089}" type="slidenum">
              <a:rPr lang="et-EE" altLang="et-EE" smtClean="0"/>
              <a:pPr>
                <a:defRPr/>
              </a:pPr>
              <a:t>3</a:t>
            </a:fld>
            <a:endParaRPr lang="et-EE" altLang="et-EE" dirty="0"/>
          </a:p>
        </p:txBody>
      </p:sp>
      <p:graphicFrame>
        <p:nvGraphicFramePr>
          <p:cNvPr id="17" name="Chart 16">
            <a:extLst>
              <a:ext uri="{FF2B5EF4-FFF2-40B4-BE49-F238E27FC236}">
                <a16:creationId xmlns:a16="http://schemas.microsoft.com/office/drawing/2014/main" id="{B5D2AB09-A3A7-D8B3-73AD-E05D91CDB1C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69926718"/>
              </p:ext>
            </p:extLst>
          </p:nvPr>
        </p:nvGraphicFramePr>
        <p:xfrm>
          <a:off x="300251" y="1280431"/>
          <a:ext cx="10754435" cy="48391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9EFB13F4-3ACF-0478-8688-42B0D01BC8D6}"/>
              </a:ext>
            </a:extLst>
          </p:cNvPr>
          <p:cNvSpPr txBox="1"/>
          <p:nvPr/>
        </p:nvSpPr>
        <p:spPr>
          <a:xfrm>
            <a:off x="7881089" y="6119565"/>
            <a:ext cx="34767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i="1" dirty="0"/>
              <a:t>2020-2025 tegelik täitmine, </a:t>
            </a:r>
          </a:p>
          <a:p>
            <a:r>
              <a:rPr lang="et-EE" i="1" dirty="0"/>
              <a:t>*2030.a eelduslik</a:t>
            </a:r>
          </a:p>
        </p:txBody>
      </p:sp>
    </p:spTree>
    <p:extLst>
      <p:ext uri="{BB962C8B-B14F-4D97-AF65-F5344CB8AC3E}">
        <p14:creationId xmlns:p14="http://schemas.microsoft.com/office/powerpoint/2010/main" val="36269881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365496-D6BE-1579-5215-60B5B31F94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47899" y="84271"/>
            <a:ext cx="9254289" cy="365125"/>
          </a:xfrm>
        </p:spPr>
        <p:txBody>
          <a:bodyPr/>
          <a:lstStyle/>
          <a:p>
            <a:r>
              <a:rPr lang="et-EE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2025. aasta olulisemad kaitsevõime arendused</a:t>
            </a:r>
            <a:endParaRPr lang="et-E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0E5EC4-4DAF-C09C-2781-A4A65BB935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0550" y="770020"/>
            <a:ext cx="10515600" cy="6003709"/>
          </a:xfrm>
        </p:spPr>
        <p:txBody>
          <a:bodyPr/>
          <a:lstStyle/>
          <a:p>
            <a:pPr marL="0" indent="0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  <a:tabLst>
                <a:tab pos="180340" algn="l"/>
              </a:tabLst>
            </a:pPr>
            <a:r>
              <a:rPr lang="et-EE" sz="20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Õhuseire arendamine:</a:t>
            </a:r>
            <a:r>
              <a:rPr lang="et-EE" sz="20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</a:p>
          <a:p>
            <a:pPr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tabLst>
                <a:tab pos="180340" algn="l"/>
              </a:tabLst>
            </a:pPr>
            <a:r>
              <a:rPr lang="et-EE" sz="20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tööd alustas uus radarikompleks Alutaguse vallas; </a:t>
            </a:r>
          </a:p>
          <a:p>
            <a:pPr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tabLst>
                <a:tab pos="180340" algn="l"/>
              </a:tabLst>
            </a:pPr>
            <a:r>
              <a:rPr lang="et-EE" sz="20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Ämaris valmis radari taristu koos hooldus- ja remondikompleksiga; </a:t>
            </a:r>
          </a:p>
          <a:p>
            <a:pPr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tabLst>
                <a:tab pos="180340" algn="l"/>
              </a:tabLst>
            </a:pPr>
            <a:r>
              <a:rPr lang="et-EE" sz="20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viidi läbi hange akustilise õhuseiresüsteemi soetamiseks.</a:t>
            </a:r>
            <a:endParaRPr lang="et-EE" sz="2000" dirty="0">
              <a:solidFill>
                <a:schemeClr val="accent1">
                  <a:lumMod val="50000"/>
                </a:schemeClr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  <a:tabLst>
                <a:tab pos="180340" algn="l"/>
              </a:tabLst>
            </a:pPr>
            <a:r>
              <a:rPr lang="et-EE" sz="20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Õhukaitse arendamine:</a:t>
            </a:r>
          </a:p>
          <a:p>
            <a:pPr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tabLst>
                <a:tab pos="180340" algn="l"/>
              </a:tabLst>
            </a:pPr>
            <a:r>
              <a:rPr lang="et-EE" sz="20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tarniti lühimaa õhutõrjerakette </a:t>
            </a:r>
            <a:r>
              <a:rPr lang="et-EE" sz="2000" dirty="0" err="1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Piorun</a:t>
            </a:r>
            <a:r>
              <a:rPr lang="et-EE" sz="20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ja Mistral; </a:t>
            </a:r>
          </a:p>
          <a:p>
            <a:pPr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tabLst>
                <a:tab pos="180340" algn="l"/>
              </a:tabLst>
            </a:pPr>
            <a:r>
              <a:rPr lang="et-EE" sz="20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valmis keskmaa õhutõrjesüsteemi vastuvõtuks vajalik taristu; </a:t>
            </a:r>
          </a:p>
          <a:p>
            <a:pPr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tabLst>
                <a:tab pos="180340" algn="l"/>
              </a:tabLst>
            </a:pPr>
            <a:r>
              <a:rPr lang="et-EE" sz="20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alustati ettevalmistusi võimaliku </a:t>
            </a:r>
            <a:r>
              <a:rPr lang="et-EE" sz="2000" dirty="0" err="1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kaugmaa</a:t>
            </a:r>
            <a:r>
              <a:rPr lang="et-EE" sz="20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õhutõrje hanke läbiviimiseks.</a:t>
            </a:r>
            <a:endParaRPr lang="et-EE" sz="2000" dirty="0">
              <a:solidFill>
                <a:schemeClr val="accent1">
                  <a:lumMod val="50000"/>
                </a:schemeClr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tabLst>
                <a:tab pos="180340" algn="l"/>
              </a:tabLst>
            </a:pPr>
            <a:r>
              <a:rPr lang="et-EE" sz="20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Mehitamata süsteemid:</a:t>
            </a:r>
          </a:p>
          <a:p>
            <a:pPr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tabLst>
                <a:tab pos="180340" algn="l"/>
              </a:tabLst>
            </a:pPr>
            <a:r>
              <a:rPr lang="et-EE" sz="20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tarniti </a:t>
            </a:r>
            <a:r>
              <a:rPr lang="et-EE" sz="2000" dirty="0" err="1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multirootordroone</a:t>
            </a:r>
            <a:r>
              <a:rPr lang="et-EE" sz="20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; </a:t>
            </a:r>
          </a:p>
          <a:p>
            <a:pPr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tabLst>
                <a:tab pos="180340" algn="l"/>
              </a:tabLst>
            </a:pPr>
            <a:r>
              <a:rPr lang="et-EE" sz="20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alustati pataljoni-, brigaadi- ja diviisitaseme mehitamata õhusõidukite hankega; </a:t>
            </a:r>
          </a:p>
          <a:p>
            <a:pPr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tabLst>
                <a:tab pos="180340" algn="l"/>
              </a:tabLst>
            </a:pPr>
            <a:r>
              <a:rPr lang="et-EE" sz="20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jätkati </a:t>
            </a:r>
            <a:r>
              <a:rPr lang="et-EE" sz="2000" dirty="0" err="1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droonide</a:t>
            </a:r>
            <a:r>
              <a:rPr lang="et-EE" sz="20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juhtimis- ja sidelahenduste arendamist.</a:t>
            </a:r>
            <a:endParaRPr lang="et-EE" sz="2000" dirty="0">
              <a:solidFill>
                <a:schemeClr val="accent1">
                  <a:lumMod val="50000"/>
                </a:schemeClr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endParaRPr lang="et-EE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49175A-08DE-4D24-25FB-BA9FC35A64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4F57D4C-DA6F-4BF0-86AB-FBD43F8AEA5A}" type="datetime1">
              <a:rPr lang="et-EE" altLang="et-EE" smtClean="0"/>
              <a:pPr>
                <a:defRPr/>
              </a:pPr>
              <a:t>08.05.2026</a:t>
            </a:fld>
            <a:endParaRPr lang="et-EE" altLang="et-EE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C9DD133-01CB-B975-5580-DC9CCABCF5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E9249E-170E-4CC7-A801-61982FB2BE72}" type="slidenum">
              <a:rPr lang="et-EE" altLang="et-EE" smtClean="0"/>
              <a:pPr>
                <a:defRPr/>
              </a:pPr>
              <a:t>4</a:t>
            </a:fld>
            <a:r>
              <a:rPr lang="et-EE" altLang="et-EE"/>
              <a:t>/</a:t>
            </a:r>
            <a:fld id="{BB983B13-8D48-42B9-8F9D-1C33BDAD8089}" type="slidenum">
              <a:rPr lang="et-EE" altLang="et-EE" smtClean="0"/>
              <a:pPr>
                <a:defRPr/>
              </a:pPr>
              <a:t>4</a:t>
            </a:fld>
            <a:endParaRPr lang="et-EE" altLang="et-EE" dirty="0"/>
          </a:p>
        </p:txBody>
      </p:sp>
    </p:spTree>
    <p:extLst>
      <p:ext uri="{BB962C8B-B14F-4D97-AF65-F5344CB8AC3E}">
        <p14:creationId xmlns:p14="http://schemas.microsoft.com/office/powerpoint/2010/main" val="24174545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365496-D6BE-1579-5215-60B5B31F94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47899" y="84271"/>
            <a:ext cx="9254289" cy="365125"/>
          </a:xfrm>
        </p:spPr>
        <p:txBody>
          <a:bodyPr/>
          <a:lstStyle/>
          <a:p>
            <a:r>
              <a:rPr lang="et-EE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2025. aasta olulisemad kaitsevõime arendused (2)</a:t>
            </a:r>
            <a:endParaRPr lang="et-E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0E5EC4-4DAF-C09C-2781-A4A65BB935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0550" y="770020"/>
            <a:ext cx="10515600" cy="6003709"/>
          </a:xfrm>
        </p:spPr>
        <p:txBody>
          <a:bodyPr/>
          <a:lstStyle/>
          <a:p>
            <a:pPr marL="0" indent="0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  <a:tabLst>
                <a:tab pos="180340" algn="l"/>
              </a:tabLst>
            </a:pPr>
            <a:r>
              <a:rPr lang="et-EE" sz="20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Kaudtule võime</a:t>
            </a:r>
            <a:r>
              <a:rPr lang="et-EE" sz="20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</a:p>
          <a:p>
            <a:pPr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tabLst>
                <a:tab pos="180340" algn="l"/>
              </a:tabLst>
            </a:pPr>
            <a:r>
              <a:rPr lang="et-EE" sz="20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saabusid kuus HIMARS </a:t>
            </a:r>
            <a:r>
              <a:rPr lang="et-EE" sz="2000" dirty="0" err="1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mitmikraketiheitjat</a:t>
            </a:r>
            <a:r>
              <a:rPr lang="et-EE" sz="20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</a:p>
          <a:p>
            <a:pPr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tabLst>
                <a:tab pos="180340" algn="l"/>
              </a:tabLst>
            </a:pPr>
            <a:r>
              <a:rPr lang="et-EE" sz="20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12 liikursuurtükki CAESAR ning kuus liikursuurtükki K9 Kõu; </a:t>
            </a:r>
          </a:p>
          <a:p>
            <a:pPr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tabLst>
                <a:tab pos="180340" algn="l"/>
              </a:tabLst>
            </a:pPr>
            <a:r>
              <a:rPr lang="et-EE" sz="20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sõlmiti pika- ja keskmaa täppismoona lepingud ning toimusid esimesed tarned; </a:t>
            </a:r>
          </a:p>
          <a:p>
            <a:pPr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tabLst>
                <a:tab pos="180340" algn="l"/>
              </a:tabLst>
            </a:pPr>
            <a:r>
              <a:rPr lang="et-EE" sz="20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allkirjastati leping Lõuna-Koreaga </a:t>
            </a:r>
            <a:r>
              <a:rPr lang="et-EE" sz="2000" dirty="0" err="1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Chunmoo</a:t>
            </a:r>
            <a:r>
              <a:rPr lang="et-EE" sz="20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t-EE" sz="2000" dirty="0" err="1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mitmikraketiheitjate</a:t>
            </a:r>
            <a:r>
              <a:rPr lang="et-EE" sz="20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hankimiseks.</a:t>
            </a:r>
            <a:endParaRPr lang="et-EE" sz="2000" dirty="0">
              <a:solidFill>
                <a:schemeClr val="accent1">
                  <a:lumMod val="50000"/>
                </a:schemeClr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  <a:tabLst>
                <a:tab pos="180340" algn="l"/>
              </a:tabLst>
            </a:pPr>
            <a:r>
              <a:rPr lang="et-EE" sz="20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Mereväe arendamine</a:t>
            </a:r>
            <a:r>
              <a:rPr lang="et-EE" sz="20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</a:p>
          <a:p>
            <a:pPr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tabLst>
                <a:tab pos="180340" algn="l"/>
              </a:tabLst>
            </a:pPr>
            <a:r>
              <a:rPr lang="et-EE" sz="20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loodi rannakaitse raketisüsteem; tarniti relvasüsteem koos laskemoonaga; </a:t>
            </a:r>
          </a:p>
          <a:p>
            <a:pPr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tabLst>
                <a:tab pos="180340" algn="l"/>
              </a:tabLst>
            </a:pPr>
            <a:r>
              <a:rPr lang="et-EE" sz="20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viidi läbi </a:t>
            </a:r>
            <a:r>
              <a:rPr lang="et-EE" sz="2000" dirty="0" err="1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miinijahtijate</a:t>
            </a:r>
            <a:r>
              <a:rPr lang="et-EE" sz="20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elukaare pikendamise hanke ettevalmistused; </a:t>
            </a:r>
          </a:p>
          <a:p>
            <a:pPr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tabLst>
                <a:tab pos="180340" algn="l"/>
              </a:tabLst>
            </a:pPr>
            <a:r>
              <a:rPr lang="et-EE" sz="20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sõlmiti leping väekaitsekaatrite ehitamiseks.</a:t>
            </a:r>
            <a:endParaRPr lang="et-EE" sz="2000" dirty="0">
              <a:solidFill>
                <a:schemeClr val="accent1">
                  <a:lumMod val="50000"/>
                </a:schemeClr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  <a:tabLst>
                <a:tab pos="180340" algn="l"/>
              </a:tabLst>
            </a:pPr>
            <a:r>
              <a:rPr lang="et-EE" sz="20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Loodi Tulevikuvõime ja innovatsiooni väejuhatus,</a:t>
            </a:r>
            <a:r>
              <a:rPr lang="et-EE" sz="20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kes koordineerib strateegilisi arendusprojekte ja võimelünkade täitmist alates operatsiooniliste vajaduste määratlemisest kuni lahenduste integreerimiseni struktuuri ja tegevusse</a:t>
            </a:r>
            <a:endParaRPr lang="et-EE" sz="2000" dirty="0">
              <a:solidFill>
                <a:schemeClr val="accent1">
                  <a:lumMod val="50000"/>
                </a:schemeClr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et-EE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Kaitseliidu  tegevustoetus 60 mln eurot</a:t>
            </a:r>
          </a:p>
          <a:p>
            <a:endParaRPr lang="et-EE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49175A-08DE-4D24-25FB-BA9FC35A64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4F57D4C-DA6F-4BF0-86AB-FBD43F8AEA5A}" type="datetime1">
              <a:rPr lang="et-EE" altLang="et-EE" smtClean="0"/>
              <a:pPr>
                <a:defRPr/>
              </a:pPr>
              <a:t>08.05.2026</a:t>
            </a:fld>
            <a:endParaRPr lang="et-EE" altLang="et-EE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C9DD133-01CB-B975-5580-DC9CCABCF5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E9249E-170E-4CC7-A801-61982FB2BE72}" type="slidenum">
              <a:rPr lang="et-EE" altLang="et-EE" smtClean="0"/>
              <a:pPr>
                <a:defRPr/>
              </a:pPr>
              <a:t>5</a:t>
            </a:fld>
            <a:r>
              <a:rPr lang="et-EE" altLang="et-EE"/>
              <a:t>/</a:t>
            </a:r>
            <a:fld id="{BB983B13-8D48-42B9-8F9D-1C33BDAD8089}" type="slidenum">
              <a:rPr lang="et-EE" altLang="et-EE" smtClean="0"/>
              <a:pPr>
                <a:defRPr/>
              </a:pPr>
              <a:t>5</a:t>
            </a:fld>
            <a:endParaRPr lang="et-EE" altLang="et-EE" dirty="0"/>
          </a:p>
        </p:txBody>
      </p:sp>
    </p:spTree>
    <p:extLst>
      <p:ext uri="{BB962C8B-B14F-4D97-AF65-F5344CB8AC3E}">
        <p14:creationId xmlns:p14="http://schemas.microsoft.com/office/powerpoint/2010/main" val="8785942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365496-D6BE-1579-5215-60B5B31F94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4152" y="233611"/>
            <a:ext cx="7200900" cy="433088"/>
          </a:xfrm>
        </p:spPr>
        <p:txBody>
          <a:bodyPr/>
          <a:lstStyle/>
          <a:p>
            <a:r>
              <a:rPr lang="et-EE" sz="40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Olulisemad taristuarendused </a:t>
            </a:r>
            <a:endParaRPr lang="et-EE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0E5EC4-4DAF-C09C-2781-A4A65BB935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0550" y="770020"/>
            <a:ext cx="10515600" cy="6003709"/>
          </a:xfr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t-EE" sz="2400" b="1" dirty="0">
                <a:solidFill>
                  <a:prstClr val="white"/>
                </a:solidFill>
                <a:latin typeface="Helvetica Neue"/>
              </a:rPr>
              <a:t>LÜHIMAA ÕHUTÕRJE</a:t>
            </a:r>
            <a:r>
              <a:rPr lang="fi-FI" sz="2400" b="1" dirty="0">
                <a:solidFill>
                  <a:prstClr val="white"/>
                </a:solidFill>
                <a:latin typeface="Helvetica Neue"/>
              </a:rPr>
              <a:t> </a:t>
            </a:r>
            <a:endParaRPr lang="et-EE" sz="2400" b="1" dirty="0">
              <a:solidFill>
                <a:prstClr val="white"/>
              </a:solidFill>
              <a:latin typeface="Helvetica Neue"/>
            </a:endParaRPr>
          </a:p>
          <a:p>
            <a:pPr lvl="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t-EE" sz="2400" dirty="0">
                <a:solidFill>
                  <a:prstClr val="white"/>
                </a:solidFill>
                <a:latin typeface="Helvetica Neue"/>
              </a:rPr>
              <a:t>Õhutõrjesüsteemid ja raketid </a:t>
            </a:r>
            <a:r>
              <a:rPr lang="fi-FI" sz="2400" dirty="0">
                <a:solidFill>
                  <a:prstClr val="white"/>
                </a:solidFill>
                <a:latin typeface="Helvetica Neue"/>
              </a:rPr>
              <a:t>(</a:t>
            </a:r>
            <a:r>
              <a:rPr lang="et-EE" sz="2400" dirty="0">
                <a:solidFill>
                  <a:prstClr val="white"/>
                </a:solidFill>
                <a:latin typeface="Helvetica Neue"/>
              </a:rPr>
              <a:t> </a:t>
            </a:r>
            <a:r>
              <a:rPr lang="fi-FI" sz="2400" dirty="0">
                <a:solidFill>
                  <a:schemeClr val="bg1"/>
                </a:solidFill>
                <a:latin typeface="Helvetica Neue"/>
              </a:rPr>
              <a:t>– </a:t>
            </a:r>
            <a:r>
              <a:rPr lang="et-EE" sz="2400" dirty="0">
                <a:solidFill>
                  <a:schemeClr val="bg1"/>
                </a:solidFill>
                <a:latin typeface="Helvetica Neue"/>
              </a:rPr>
              <a:t>50 mln</a:t>
            </a:r>
            <a:endParaRPr kumimoji="0" lang="en-US" sz="240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Helvetica Neue"/>
            </a:endParaRPr>
          </a:p>
          <a:p>
            <a:pPr>
              <a:spcAft>
                <a:spcPts val="1000"/>
              </a:spcAft>
              <a:tabLst>
                <a:tab pos="180340" algn="l"/>
              </a:tabLst>
            </a:pPr>
            <a:r>
              <a:rPr lang="et-EE" sz="2300" dirty="0" err="1">
                <a:solidFill>
                  <a:schemeClr val="accent1">
                    <a:lumMod val="50000"/>
                  </a:schemeClr>
                </a:solidFill>
                <a:latin typeface="+mj-lt"/>
              </a:rPr>
              <a:t>Nurmsis</a:t>
            </a:r>
            <a:r>
              <a:rPr lang="et-EE" sz="2300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 avati mehitamata lennuvahendite väljaõppekeskus</a:t>
            </a:r>
          </a:p>
          <a:p>
            <a:pPr>
              <a:spcAft>
                <a:spcPts val="1000"/>
              </a:spcAft>
              <a:tabLst>
                <a:tab pos="180340" algn="l"/>
              </a:tabLst>
            </a:pPr>
            <a:r>
              <a:rPr lang="et-EE" sz="2300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Raadi sõjaväelinnakus avati kaasaegne sõja- ja katastroofimeditsiini keskus.</a:t>
            </a:r>
          </a:p>
          <a:p>
            <a:pPr>
              <a:spcAft>
                <a:spcPts val="1000"/>
              </a:spcAft>
              <a:tabLst>
                <a:tab pos="180340" algn="l"/>
              </a:tabLst>
            </a:pPr>
            <a:r>
              <a:rPr lang="et-EE" sz="2300" dirty="0" err="1">
                <a:solidFill>
                  <a:schemeClr val="accent1">
                    <a:lumMod val="50000"/>
                  </a:schemeClr>
                </a:solidFill>
                <a:latin typeface="+mj-lt"/>
              </a:rPr>
              <a:t>Keskpolügoonil</a:t>
            </a:r>
            <a:r>
              <a:rPr lang="et-EE" sz="2300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 valmis soomusmanöövri laskeväli</a:t>
            </a:r>
          </a:p>
          <a:p>
            <a:pPr>
              <a:spcAft>
                <a:spcPts val="1000"/>
              </a:spcAft>
              <a:tabLst>
                <a:tab pos="180340" algn="l"/>
              </a:tabLst>
            </a:pPr>
            <a:r>
              <a:rPr lang="et-EE" sz="2300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Ämari lennubaasi ehitati lennukite varjualused ja kolm uut kasarmut</a:t>
            </a:r>
          </a:p>
          <a:p>
            <a:pPr>
              <a:spcAft>
                <a:spcPts val="1000"/>
              </a:spcAft>
              <a:tabLst>
                <a:tab pos="180340" algn="l"/>
              </a:tabLst>
            </a:pPr>
            <a:r>
              <a:rPr lang="et-EE" sz="2300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Tapal valmis hooldus- ja õppegaraaž</a:t>
            </a:r>
          </a:p>
          <a:p>
            <a:endParaRPr lang="et-EE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49175A-08DE-4D24-25FB-BA9FC35A64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4F57D4C-DA6F-4BF0-86AB-FBD43F8AEA5A}" type="datetime1">
              <a:rPr lang="et-EE" altLang="et-EE" smtClean="0"/>
              <a:pPr>
                <a:defRPr/>
              </a:pPr>
              <a:t>08.05.2026</a:t>
            </a:fld>
            <a:endParaRPr lang="et-EE" altLang="et-EE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C9DD133-01CB-B975-5580-DC9CCABCF5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E9249E-170E-4CC7-A801-61982FB2BE72}" type="slidenum">
              <a:rPr lang="et-EE" altLang="et-EE" smtClean="0"/>
              <a:pPr>
                <a:defRPr/>
              </a:pPr>
              <a:t>6</a:t>
            </a:fld>
            <a:r>
              <a:rPr lang="et-EE" altLang="et-EE"/>
              <a:t>/</a:t>
            </a:r>
            <a:fld id="{BB983B13-8D48-42B9-8F9D-1C33BDAD8089}" type="slidenum">
              <a:rPr lang="et-EE" altLang="et-EE" smtClean="0"/>
              <a:pPr>
                <a:defRPr/>
              </a:pPr>
              <a:t>6</a:t>
            </a:fld>
            <a:endParaRPr lang="et-EE" altLang="et-EE" dirty="0"/>
          </a:p>
        </p:txBody>
      </p:sp>
    </p:spTree>
    <p:extLst>
      <p:ext uri="{BB962C8B-B14F-4D97-AF65-F5344CB8AC3E}">
        <p14:creationId xmlns:p14="http://schemas.microsoft.com/office/powerpoint/2010/main" val="10483626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365496-D6BE-1579-5215-60B5B31F94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4152" y="233611"/>
            <a:ext cx="7200900" cy="433088"/>
          </a:xfrm>
        </p:spPr>
        <p:txBody>
          <a:bodyPr/>
          <a:lstStyle/>
          <a:p>
            <a:r>
              <a:rPr lang="et-EE" sz="40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Kaitsevalmidus</a:t>
            </a:r>
            <a:endParaRPr lang="et-EE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0E5EC4-4DAF-C09C-2781-A4A65BB935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0550" y="770020"/>
            <a:ext cx="10515600" cy="6003709"/>
          </a:xfr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t-EE" sz="2400" b="1" dirty="0">
                <a:solidFill>
                  <a:prstClr val="white"/>
                </a:solidFill>
                <a:latin typeface="Helvetica Neue"/>
              </a:rPr>
              <a:t>LÜHIMA ÕHUTÕRJE</a:t>
            </a:r>
            <a:r>
              <a:rPr lang="fi-FI" sz="2400" b="1" dirty="0">
                <a:solidFill>
                  <a:prstClr val="white"/>
                </a:solidFill>
                <a:latin typeface="Helvetica Neue"/>
              </a:rPr>
              <a:t> </a:t>
            </a:r>
            <a:endParaRPr lang="et-EE" sz="2400" b="1" dirty="0">
              <a:solidFill>
                <a:prstClr val="white"/>
              </a:solidFill>
              <a:latin typeface="Helvetica Neue"/>
            </a:endParaRPr>
          </a:p>
          <a:p>
            <a:pPr lvl="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t-EE" sz="2300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Õppus „“Siil“, ligi 16 tuh osalejat, lisaks kaks lisaõppekogunemist;</a:t>
            </a:r>
          </a:p>
          <a:p>
            <a:r>
              <a:rPr lang="et-EE" sz="2300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piirati Venemaa varilaevastiku tegevust ja tagati veealuse kriitilise taristu kaitset;</a:t>
            </a:r>
          </a:p>
          <a:p>
            <a:r>
              <a:rPr lang="et-EE" sz="2300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tugevnes </a:t>
            </a:r>
            <a:r>
              <a:rPr lang="et-EE" sz="2300" dirty="0" err="1">
                <a:solidFill>
                  <a:schemeClr val="accent1">
                    <a:lumMod val="50000"/>
                  </a:schemeClr>
                </a:solidFill>
                <a:latin typeface="+mj-lt"/>
              </a:rPr>
              <a:t>droonide</a:t>
            </a:r>
            <a:r>
              <a:rPr lang="et-EE" sz="2300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 seire- ja tõrjevõime;</a:t>
            </a:r>
          </a:p>
          <a:p>
            <a:r>
              <a:rPr lang="et-EE" sz="2300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tegevväelaste arvu kasv 3802-ni (2022.a 3355), on ajaloo kõrgeim, sh värbamistellimuste täitmise määr oli 99%;</a:t>
            </a:r>
          </a:p>
          <a:p>
            <a:r>
              <a:rPr lang="et-EE" sz="2300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tegevväelaste juurdekasvu ja jätkusuutlikkuse tagamiseks võeti kasutusele uued personalimeetmete paketid sh suurendati KVA põhikursuse kadettide arvu ning nendele makstavat tasu</a:t>
            </a:r>
          </a:p>
          <a:p>
            <a:r>
              <a:rPr lang="et-EE" sz="2300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reservväelaste toetused kasvasid keskmiselt 50%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49175A-08DE-4D24-25FB-BA9FC35A64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4F57D4C-DA6F-4BF0-86AB-FBD43F8AEA5A}" type="datetime1">
              <a:rPr lang="et-EE" altLang="et-EE" smtClean="0"/>
              <a:pPr>
                <a:defRPr/>
              </a:pPr>
              <a:t>08.05.2026</a:t>
            </a:fld>
            <a:endParaRPr lang="et-EE" altLang="et-EE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C9DD133-01CB-B975-5580-DC9CCABCF5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E9249E-170E-4CC7-A801-61982FB2BE72}" type="slidenum">
              <a:rPr lang="et-EE" altLang="et-EE" smtClean="0"/>
              <a:pPr>
                <a:defRPr/>
              </a:pPr>
              <a:t>7</a:t>
            </a:fld>
            <a:r>
              <a:rPr lang="et-EE" altLang="et-EE"/>
              <a:t>/</a:t>
            </a:r>
            <a:fld id="{BB983B13-8D48-42B9-8F9D-1C33BDAD8089}" type="slidenum">
              <a:rPr lang="et-EE" altLang="et-EE" smtClean="0"/>
              <a:pPr>
                <a:defRPr/>
              </a:pPr>
              <a:t>7</a:t>
            </a:fld>
            <a:endParaRPr lang="et-EE" altLang="et-EE" dirty="0"/>
          </a:p>
        </p:txBody>
      </p:sp>
    </p:spTree>
    <p:extLst>
      <p:ext uri="{BB962C8B-B14F-4D97-AF65-F5344CB8AC3E}">
        <p14:creationId xmlns:p14="http://schemas.microsoft.com/office/powerpoint/2010/main" val="30927520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365496-D6BE-1579-5215-60B5B31F94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5889" y="582527"/>
            <a:ext cx="7200900" cy="433088"/>
          </a:xfrm>
        </p:spPr>
        <p:txBody>
          <a:bodyPr/>
          <a:lstStyle/>
          <a:p>
            <a:r>
              <a:rPr lang="et-EE" sz="40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Kaitsetööstus</a:t>
            </a:r>
            <a:endParaRPr lang="et-EE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0E5EC4-4DAF-C09C-2781-A4A65BB935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0550" y="1467853"/>
            <a:ext cx="10515600" cy="5305876"/>
          </a:xfr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t-EE" sz="2400" b="1" dirty="0">
                <a:solidFill>
                  <a:prstClr val="white"/>
                </a:solidFill>
                <a:latin typeface="Helvetica Neue"/>
              </a:rPr>
              <a:t>LÜHIMAA ÕHUTÕRJE</a:t>
            </a:r>
            <a:r>
              <a:rPr lang="fi-FI" sz="2400" b="1" dirty="0">
                <a:solidFill>
                  <a:prstClr val="white"/>
                </a:solidFill>
                <a:latin typeface="Helvetica Neue"/>
              </a:rPr>
              <a:t> </a:t>
            </a:r>
            <a:endParaRPr lang="et-EE" sz="2400" b="1" dirty="0">
              <a:solidFill>
                <a:prstClr val="white"/>
              </a:solidFill>
              <a:latin typeface="Helvetica Neue"/>
            </a:endParaRPr>
          </a:p>
          <a:p>
            <a:pPr lvl="0" eaLnBrk="1" fontAlgn="auto" hangingPunct="1">
              <a:spcBef>
                <a:spcPts val="0"/>
              </a:spcBef>
              <a:spcAft>
                <a:spcPts val="0"/>
              </a:spcAft>
            </a:pPr>
            <a:endParaRPr lang="et-EE" dirty="0">
              <a:solidFill>
                <a:schemeClr val="accent1">
                  <a:lumMod val="50000"/>
                </a:schemeClr>
              </a:solidFill>
              <a:effectLst/>
              <a:latin typeface="+mj-lt"/>
              <a:ea typeface="Arial" panose="020B0604020202020204" pitchFamily="34" charset="0"/>
            </a:endParaRPr>
          </a:p>
          <a:p>
            <a:pPr lvl="0" eaLnBrk="1" fontAlgn="auto" hangingPunct="1">
              <a:spcBef>
                <a:spcPts val="0"/>
              </a:spcBef>
              <a:spcAft>
                <a:spcPts val="0"/>
              </a:spcAft>
            </a:pPr>
            <a:endParaRPr lang="et-EE" dirty="0">
              <a:solidFill>
                <a:schemeClr val="accent1">
                  <a:lumMod val="50000"/>
                </a:schemeClr>
              </a:solidFill>
              <a:latin typeface="+mj-lt"/>
              <a:ea typeface="Arial" panose="020B0604020202020204" pitchFamily="34" charset="0"/>
            </a:endParaRPr>
          </a:p>
          <a:p>
            <a:pPr lvl="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t-EE" dirty="0">
                <a:solidFill>
                  <a:schemeClr val="accent1">
                    <a:lumMod val="50000"/>
                  </a:schemeClr>
                </a:solidFill>
                <a:effectLst/>
                <a:latin typeface="+mj-lt"/>
                <a:ea typeface="Arial" panose="020B0604020202020204" pitchFamily="34" charset="0"/>
              </a:rPr>
              <a:t>Kehtestati kaitsetööstuspargi eriplaneering Ermistus ja Põhja-Kiviõlis, valiti neli ettevõtet valikpakkumise kaudu. 2026. aastal sõlmitakse kokkulepe ka viienda ettevõttega, kes soovib tulla Põhja-Kiviõli alale</a:t>
            </a:r>
          </a:p>
          <a:p>
            <a:pPr marL="0" lvl="0" indent="0" eaLnBrk="1" fontAlgn="auto" hangingPunct="1">
              <a:spcBef>
                <a:spcPts val="0"/>
              </a:spcBef>
              <a:spcAft>
                <a:spcPts val="0"/>
              </a:spcAft>
              <a:buNone/>
            </a:pPr>
            <a:endParaRPr lang="et-EE" dirty="0">
              <a:solidFill>
                <a:schemeClr val="accent1">
                  <a:lumMod val="50000"/>
                </a:schemeClr>
              </a:solidFill>
              <a:effectLst/>
              <a:latin typeface="+mj-lt"/>
              <a:ea typeface="Arial" panose="020B0604020202020204" pitchFamily="34" charset="0"/>
            </a:endParaRPr>
          </a:p>
          <a:p>
            <a:pPr lvl="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t-EE" dirty="0">
                <a:solidFill>
                  <a:schemeClr val="accent1">
                    <a:lumMod val="50000"/>
                  </a:schemeClr>
                </a:solidFill>
                <a:effectLst/>
                <a:latin typeface="+mj-lt"/>
                <a:ea typeface="Arial" panose="020B0604020202020204" pitchFamily="34" charset="0"/>
              </a:rPr>
              <a:t>Käivitati Ämari minitööstuspark laskemoona tootmiseks</a:t>
            </a:r>
            <a:endParaRPr kumimoji="0" lang="en-US" sz="240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Helvetica Neue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49175A-08DE-4D24-25FB-BA9FC35A64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4F57D4C-DA6F-4BF0-86AB-FBD43F8AEA5A}" type="datetime1">
              <a:rPr lang="et-EE" altLang="et-EE" smtClean="0"/>
              <a:pPr>
                <a:defRPr/>
              </a:pPr>
              <a:t>08.05.2026</a:t>
            </a:fld>
            <a:endParaRPr lang="et-EE" altLang="et-EE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C9DD133-01CB-B975-5580-DC9CCABCF5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E9249E-170E-4CC7-A801-61982FB2BE72}" type="slidenum">
              <a:rPr lang="et-EE" altLang="et-EE" smtClean="0"/>
              <a:pPr>
                <a:defRPr/>
              </a:pPr>
              <a:t>8</a:t>
            </a:fld>
            <a:r>
              <a:rPr lang="et-EE" altLang="et-EE"/>
              <a:t>/</a:t>
            </a:r>
            <a:fld id="{BB983B13-8D48-42B9-8F9D-1C33BDAD8089}" type="slidenum">
              <a:rPr lang="et-EE" altLang="et-EE" smtClean="0"/>
              <a:pPr>
                <a:defRPr/>
              </a:pPr>
              <a:t>8</a:t>
            </a:fld>
            <a:endParaRPr lang="et-EE" altLang="et-EE" dirty="0"/>
          </a:p>
        </p:txBody>
      </p:sp>
    </p:spTree>
    <p:extLst>
      <p:ext uri="{BB962C8B-B14F-4D97-AF65-F5344CB8AC3E}">
        <p14:creationId xmlns:p14="http://schemas.microsoft.com/office/powerpoint/2010/main" val="10536948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365496-D6BE-1579-5215-60B5B31F94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4152" y="233611"/>
            <a:ext cx="8965532" cy="433088"/>
          </a:xfrm>
        </p:spPr>
        <p:txBody>
          <a:bodyPr/>
          <a:lstStyle/>
          <a:p>
            <a:r>
              <a:rPr lang="et-EE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UA abi eelarvest 144,2 mln, mis oli </a:t>
            </a:r>
            <a:r>
              <a:rPr lang="et-EE" b="1" dirty="0">
                <a:latin typeface="Times New Roman" panose="02020603050405020304" pitchFamily="18" charset="0"/>
              </a:rPr>
              <a:t>0,35% </a:t>
            </a:r>
            <a:r>
              <a:rPr lang="et-EE" b="1" dirty="0" err="1">
                <a:latin typeface="Times New Roman" panose="02020603050405020304" pitchFamily="18" charset="0"/>
              </a:rPr>
              <a:t>SKP-st</a:t>
            </a:r>
            <a:endParaRPr lang="et-EE" b="1" dirty="0">
              <a:latin typeface="Times New Roman" panose="02020603050405020304" pitchFamily="18" charset="0"/>
            </a:endParaRP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E1D432BF-D718-CA62-F538-A41C16A89C9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9432072"/>
              </p:ext>
            </p:extLst>
          </p:nvPr>
        </p:nvGraphicFramePr>
        <p:xfrm>
          <a:off x="228599" y="890338"/>
          <a:ext cx="11081086" cy="467042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48272">
                  <a:extLst>
                    <a:ext uri="{9D8B030D-6E8A-4147-A177-3AD203B41FA5}">
                      <a16:colId xmlns:a16="http://schemas.microsoft.com/office/drawing/2014/main" val="3953325214"/>
                    </a:ext>
                  </a:extLst>
                </a:gridCol>
                <a:gridCol w="5164166">
                  <a:extLst>
                    <a:ext uri="{9D8B030D-6E8A-4147-A177-3AD203B41FA5}">
                      <a16:colId xmlns:a16="http://schemas.microsoft.com/office/drawing/2014/main" val="1196358170"/>
                    </a:ext>
                  </a:extLst>
                </a:gridCol>
                <a:gridCol w="1720574">
                  <a:extLst>
                    <a:ext uri="{9D8B030D-6E8A-4147-A177-3AD203B41FA5}">
                      <a16:colId xmlns:a16="http://schemas.microsoft.com/office/drawing/2014/main" val="4225671692"/>
                    </a:ext>
                  </a:extLst>
                </a:gridCol>
                <a:gridCol w="1911207">
                  <a:extLst>
                    <a:ext uri="{9D8B030D-6E8A-4147-A177-3AD203B41FA5}">
                      <a16:colId xmlns:a16="http://schemas.microsoft.com/office/drawing/2014/main" val="1249994810"/>
                    </a:ext>
                  </a:extLst>
                </a:gridCol>
                <a:gridCol w="1336867">
                  <a:extLst>
                    <a:ext uri="{9D8B030D-6E8A-4147-A177-3AD203B41FA5}">
                      <a16:colId xmlns:a16="http://schemas.microsoft.com/office/drawing/2014/main" val="2887504560"/>
                    </a:ext>
                  </a:extLst>
                </a:gridCol>
              </a:tblGrid>
              <a:tr h="13875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200">
                          <a:effectLst/>
                          <a:latin typeface="+mj-lt"/>
                        </a:rPr>
                        <a:t>Eelarve asutus</a:t>
                      </a:r>
                      <a:endParaRPr lang="et-EE" sz="12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200">
                          <a:effectLst/>
                          <a:latin typeface="+mj-lt"/>
                        </a:rPr>
                        <a:t>Selgitused</a:t>
                      </a:r>
                      <a:endParaRPr lang="et-EE" sz="12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200">
                          <a:effectLst/>
                          <a:latin typeface="+mj-lt"/>
                        </a:rPr>
                        <a:t>2025</a:t>
                      </a:r>
                      <a:endParaRPr lang="et-EE" sz="12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200">
                          <a:effectLst/>
                          <a:latin typeface="+mj-lt"/>
                        </a:rPr>
                        <a:t>2025 täitmine</a:t>
                      </a:r>
                      <a:endParaRPr lang="et-EE" sz="12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200">
                          <a:effectLst/>
                          <a:latin typeface="+mj-lt"/>
                        </a:rPr>
                        <a:t>2025 JÄÄK</a:t>
                      </a:r>
                      <a:endParaRPr lang="et-EE" sz="12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017953386"/>
                  </a:ext>
                </a:extLst>
              </a:tr>
              <a:tr h="9222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200">
                          <a:effectLst/>
                          <a:latin typeface="+mj-lt"/>
                        </a:rPr>
                        <a:t>KaM, RKIK, KV</a:t>
                      </a:r>
                      <a:endParaRPr lang="et-EE" sz="12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200">
                          <a:effectLst/>
                          <a:latin typeface="+mj-lt"/>
                        </a:rPr>
                        <a:t>IT koalitsioon: Starlink ühishangeteks NSPA kaudu läbi Luksenburgi loodud IT-koalitsiooni konto – kulud tekivad 2026; RKIKil hanked tehtud, tarrned toimuvad 2026</a:t>
                      </a:r>
                      <a:endParaRPr lang="et-EE" sz="12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20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8,6 </a:t>
                      </a:r>
                      <a:endParaRPr lang="et-EE" sz="12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20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3,3</a:t>
                      </a:r>
                      <a:endParaRPr lang="et-EE" sz="12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200">
                          <a:effectLst/>
                          <a:latin typeface="+mj-lt"/>
                        </a:rPr>
                        <a:t>5,3</a:t>
                      </a:r>
                      <a:endParaRPr lang="et-EE" sz="12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522935755"/>
                  </a:ext>
                </a:extLst>
              </a:tr>
              <a:tr h="36513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200">
                          <a:effectLst/>
                          <a:latin typeface="+mj-lt"/>
                        </a:rPr>
                        <a:t>KaM</a:t>
                      </a:r>
                      <a:endParaRPr lang="et-EE" sz="12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200">
                          <a:effectLst/>
                          <a:latin typeface="+mj-lt"/>
                        </a:rPr>
                        <a:t>2025 lisaeealrvega PURL</a:t>
                      </a:r>
                      <a:endParaRPr lang="et-EE" sz="12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200">
                          <a:effectLst/>
                          <a:latin typeface="+mj-lt"/>
                        </a:rPr>
                        <a:t>10,0</a:t>
                      </a:r>
                      <a:endParaRPr lang="et-EE" sz="12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200">
                          <a:effectLst/>
                          <a:latin typeface="+mj-lt"/>
                        </a:rPr>
                        <a:t>10,0</a:t>
                      </a:r>
                      <a:endParaRPr lang="et-EE" sz="12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200">
                          <a:effectLst/>
                          <a:latin typeface="+mj-lt"/>
                        </a:rPr>
                        <a:t>0</a:t>
                      </a:r>
                      <a:endParaRPr lang="et-EE" sz="12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108411453"/>
                  </a:ext>
                </a:extLst>
              </a:tr>
              <a:tr h="4413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200">
                          <a:effectLst/>
                          <a:latin typeface="+mj-lt"/>
                        </a:rPr>
                        <a:t>KV</a:t>
                      </a:r>
                      <a:endParaRPr lang="et-EE" sz="12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200">
                          <a:effectLst/>
                          <a:latin typeface="+mj-lt"/>
                        </a:rPr>
                        <a:t>Väljaõpe</a:t>
                      </a:r>
                      <a:endParaRPr lang="et-EE" sz="12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200">
                          <a:effectLst/>
                          <a:latin typeface="+mj-lt"/>
                        </a:rPr>
                        <a:t>2,4</a:t>
                      </a:r>
                      <a:endParaRPr lang="et-EE" sz="12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200">
                          <a:effectLst/>
                          <a:latin typeface="+mj-lt"/>
                        </a:rPr>
                        <a:t>2,2</a:t>
                      </a:r>
                      <a:endParaRPr lang="et-EE" sz="12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20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0,2</a:t>
                      </a:r>
                      <a:endParaRPr lang="et-EE" sz="12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223337897"/>
                  </a:ext>
                </a:extLst>
              </a:tr>
              <a:tr h="6304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200">
                          <a:effectLst/>
                          <a:latin typeface="+mj-lt"/>
                        </a:rPr>
                        <a:t>RKIK</a:t>
                      </a:r>
                      <a:endParaRPr lang="et-EE" sz="12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200">
                          <a:effectLst/>
                          <a:latin typeface="+mj-lt"/>
                        </a:rPr>
                        <a:t>Eesti kaitsetööstuse meede, kohustused võetud, kulud tekivad 2026</a:t>
                      </a:r>
                      <a:endParaRPr lang="et-EE" sz="12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200">
                          <a:effectLst/>
                          <a:latin typeface="+mj-lt"/>
                        </a:rPr>
                        <a:t>94,5</a:t>
                      </a:r>
                      <a:endParaRPr lang="et-EE" sz="12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200">
                          <a:effectLst/>
                          <a:latin typeface="+mj-lt"/>
                        </a:rPr>
                        <a:t>93,5</a:t>
                      </a:r>
                      <a:endParaRPr lang="et-EE" sz="12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200">
                          <a:effectLst/>
                          <a:latin typeface="+mj-lt"/>
                        </a:rPr>
                        <a:t>1,0</a:t>
                      </a:r>
                      <a:endParaRPr lang="et-EE" sz="12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228518994"/>
                  </a:ext>
                </a:extLst>
              </a:tr>
              <a:tr h="55865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200">
                          <a:effectLst/>
                          <a:latin typeface="+mj-lt"/>
                        </a:rPr>
                        <a:t>RKIK</a:t>
                      </a:r>
                      <a:endParaRPr lang="et-EE" sz="12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200">
                          <a:effectLst/>
                          <a:latin typeface="+mj-lt"/>
                        </a:rPr>
                        <a:t>2025 lisaeelarvega 10 tuhat mürsku ja toiduabi</a:t>
                      </a:r>
                      <a:endParaRPr lang="et-EE" sz="12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200">
                          <a:effectLst/>
                          <a:latin typeface="+mj-lt"/>
                        </a:rPr>
                        <a:t>28,8</a:t>
                      </a:r>
                      <a:endParaRPr lang="et-EE" sz="12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200">
                          <a:effectLst/>
                          <a:latin typeface="+mj-lt"/>
                        </a:rPr>
                        <a:t>28,8</a:t>
                      </a:r>
                      <a:endParaRPr lang="et-EE" sz="12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200">
                          <a:effectLst/>
                          <a:latin typeface="+mj-lt"/>
                        </a:rPr>
                        <a:t>0</a:t>
                      </a:r>
                      <a:endParaRPr lang="et-EE" sz="12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414201517"/>
                  </a:ext>
                </a:extLst>
              </a:tr>
              <a:tr h="36513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200">
                          <a:effectLst/>
                          <a:latin typeface="+mj-lt"/>
                        </a:rPr>
                        <a:t> </a:t>
                      </a:r>
                      <a:endParaRPr lang="et-EE" sz="12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200" b="1">
                          <a:effectLst/>
                          <a:latin typeface="+mj-lt"/>
                        </a:rPr>
                        <a:t>KOKKU</a:t>
                      </a:r>
                      <a:endParaRPr lang="et-EE" sz="12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200" b="1">
                          <a:effectLst/>
                          <a:latin typeface="+mj-lt"/>
                        </a:rPr>
                        <a:t>144,2</a:t>
                      </a:r>
                      <a:endParaRPr lang="et-EE" sz="12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200" b="1">
                          <a:effectLst/>
                          <a:latin typeface="+mj-lt"/>
                        </a:rPr>
                        <a:t>137,7</a:t>
                      </a:r>
                      <a:endParaRPr lang="et-EE" sz="12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200" b="1">
                          <a:effectLst/>
                          <a:latin typeface="+mj-lt"/>
                        </a:rPr>
                        <a:t>6,5</a:t>
                      </a:r>
                      <a:endParaRPr lang="et-EE" sz="12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526447643"/>
                  </a:ext>
                </a:extLst>
              </a:tr>
            </a:tbl>
          </a:graphicData>
        </a:graphic>
      </p:graphicFrame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C9DD133-01CB-B975-5580-DC9CCABCF5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E9249E-170E-4CC7-A801-61982FB2BE72}" type="slidenum">
              <a:rPr lang="et-EE" altLang="et-EE" smtClean="0"/>
              <a:pPr>
                <a:defRPr/>
              </a:pPr>
              <a:t>9</a:t>
            </a:fld>
            <a:r>
              <a:rPr lang="et-EE" altLang="et-EE"/>
              <a:t>/</a:t>
            </a:r>
            <a:fld id="{BB983B13-8D48-42B9-8F9D-1C33BDAD8089}" type="slidenum">
              <a:rPr lang="et-EE" altLang="et-EE" smtClean="0"/>
              <a:pPr>
                <a:defRPr/>
              </a:pPr>
              <a:t>9</a:t>
            </a:fld>
            <a:endParaRPr lang="et-EE" altLang="et-EE" dirty="0"/>
          </a:p>
        </p:txBody>
      </p:sp>
    </p:spTree>
    <p:extLst>
      <p:ext uri="{BB962C8B-B14F-4D97-AF65-F5344CB8AC3E}">
        <p14:creationId xmlns:p14="http://schemas.microsoft.com/office/powerpoint/2010/main" val="4228504140"/>
      </p:ext>
    </p:extLst>
  </p:cSld>
  <p:clrMapOvr>
    <a:masterClrMapping/>
  </p:clrMapOvr>
</p:sld>
</file>

<file path=ppt/theme/theme1.xml><?xml version="1.0" encoding="utf-8"?>
<a:theme xmlns:a="http://schemas.openxmlformats.org/drawingml/2006/main" name="1_KaM uue logoga">
  <a:themeElements>
    <a:clrScheme name="1_KaM uue logoga 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FFFFFF"/>
      </a:accent3>
      <a:accent4>
        <a:srgbClr val="000000"/>
      </a:accent4>
      <a:accent5>
        <a:srgbClr val="B5CBE7"/>
      </a:accent5>
      <a:accent6>
        <a:srgbClr val="D7712B"/>
      </a:accent6>
      <a:hlink>
        <a:srgbClr val="0563C1"/>
      </a:hlink>
      <a:folHlink>
        <a:srgbClr val="954F72"/>
      </a:folHlink>
    </a:clrScheme>
    <a:fontScheme name="1_KaM uue logog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t-EE" altLang="et-E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anose="020F050202020403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t-EE" altLang="et-E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anose="020F0502020204030204" pitchFamily="34" charset="0"/>
          </a:defRPr>
        </a:defPPr>
      </a:lstStyle>
    </a:lnDef>
  </a:objectDefaults>
  <a:extraClrSchemeLst>
    <a:extraClrScheme>
      <a:clrScheme name="1_KaM uue logoga 1">
        <a:dk1>
          <a:srgbClr val="000000"/>
        </a:dk1>
        <a:lt1>
          <a:srgbClr val="FFFFFF"/>
        </a:lt1>
        <a:dk2>
          <a:srgbClr val="44546A"/>
        </a:dk2>
        <a:lt2>
          <a:srgbClr val="E7E6E6"/>
        </a:lt2>
        <a:accent1>
          <a:srgbClr val="5B9BD5"/>
        </a:accent1>
        <a:accent2>
          <a:srgbClr val="ED7D31"/>
        </a:accent2>
        <a:accent3>
          <a:srgbClr val="FFFFFF"/>
        </a:accent3>
        <a:accent4>
          <a:srgbClr val="000000"/>
        </a:accent4>
        <a:accent5>
          <a:srgbClr val="B5CBE7"/>
        </a:accent5>
        <a:accent6>
          <a:srgbClr val="D7712B"/>
        </a:accent6>
        <a:hlink>
          <a:srgbClr val="0563C1"/>
        </a:hlink>
        <a:folHlink>
          <a:srgbClr val="954F7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18A8B3D2EFDCBC47B36CCF358447F63D" ma:contentTypeVersion="0" ma:contentTypeDescription="Loo uus dokument" ma:contentTypeScope="" ma:versionID="bd84e74fca4ecf10b247ef431ab1c5c8">
  <xsd:schema xmlns:xsd="http://www.w3.org/2001/XMLSchema" xmlns:xs="http://www.w3.org/2001/XMLSchema" xmlns:p="http://schemas.microsoft.com/office/2006/metadata/properties" xmlns:ns2="9a2978cf-9856-4471-84f5-b2b5341435f1" targetNamespace="http://schemas.microsoft.com/office/2006/metadata/properties" ma:root="true" ma:fieldsID="36a8a3e79027ab938c208533f2802c3b" ns2:_="">
    <xsd:import namespace="9a2978cf-9856-4471-84f5-b2b5341435f1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2978cf-9856-4471-84f5-b2b5341435f1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kumendi ID väärtus" ma:description="Sellele üksusele määratud dokumendi ID väärtus." ma:internalName="_dlc_DocId" ma:readOnly="true">
      <xsd:simpleType>
        <xsd:restriction base="dms:Text"/>
      </xsd:simpleType>
    </xsd:element>
    <xsd:element name="_dlc_DocIdUrl" ma:index="9" nillable="true" ma:displayName="Dokumendi ID" ma:description="Püsilink sellele dokumendile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utüüp"/>
        <xsd:element ref="dc:title" minOccurs="0" maxOccurs="1" ma:index="4" ma:displayName="Pealkiri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a2978cf-9856-4471-84f5-b2b5341435f1">QN6PHRSYMUAZ-1086119988-2694</_dlc_DocId>
    <_dlc_DocIdUrl xmlns="9a2978cf-9856-4471-84f5-b2b5341435f1">
      <Url>https://kam.mil.intra/collaboration/KEO/_layouts/15/DocIdRedir.aspx?ID=QN6PHRSYMUAZ-1086119988-2694</Url>
      <Description>QN6PHRSYMUAZ-1086119988-2694</Description>
    </_dlc_DocIdUrl>
  </documentManagement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E6DA79B-F69D-47F5-8DD4-78B6C32F308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a2978cf-9856-4471-84f5-b2b5341435f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18BD3EB-8097-452E-B8C0-C88B3B920A96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9C24869A-BDDE-4F48-AF9E-D2DB662914BF}">
  <ds:schemaRefs>
    <ds:schemaRef ds:uri="9a2978cf-9856-4471-84f5-b2b5341435f1"/>
    <ds:schemaRef ds:uri="http://schemas.microsoft.com/office/2006/documentManagement/types"/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http://purl.org/dc/terms/"/>
    <ds:schemaRef ds:uri="http://schemas.microsoft.com/office/2006/metadata/properties"/>
    <ds:schemaRef ds:uri="http://www.w3.org/XML/1998/namespace"/>
    <ds:schemaRef ds:uri="http://purl.org/dc/elements/1.1/"/>
  </ds:schemaRefs>
</ds:datastoreItem>
</file>

<file path=customXml/itemProps4.xml><?xml version="1.0" encoding="utf-8"?>
<ds:datastoreItem xmlns:ds="http://schemas.openxmlformats.org/officeDocument/2006/customXml" ds:itemID="{AAB2C459-BC1F-4A48-A6EB-BBE2D6357C0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42394</TotalTime>
  <Words>677</Words>
  <Application>Microsoft Office PowerPoint</Application>
  <PresentationFormat>Widescreen</PresentationFormat>
  <Paragraphs>124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Helvetica Neue</vt:lpstr>
      <vt:lpstr>Times New Roman</vt:lpstr>
      <vt:lpstr>1_KaM uue logoga</vt:lpstr>
      <vt:lpstr>PowerPoint Presentation</vt:lpstr>
      <vt:lpstr>Kaitsekulud SKP-st NATO riikidest 4.kohal (täpsustatud andmed 3,9 SKP-st)</vt:lpstr>
      <vt:lpstr>Kaitsekulu ja välistoetused % SKP-st </vt:lpstr>
      <vt:lpstr>2025. aasta olulisemad kaitsevõime arendused</vt:lpstr>
      <vt:lpstr>2025. aasta olulisemad kaitsevõime arendused (2)</vt:lpstr>
      <vt:lpstr>Olulisemad taristuarendused </vt:lpstr>
      <vt:lpstr>Kaitsevalmidus</vt:lpstr>
      <vt:lpstr>Kaitsetööstus</vt:lpstr>
      <vt:lpstr>UA abi eelarvest 144,2 mln, mis oli 0,35% SKP-st</vt:lpstr>
      <vt:lpstr>2025. aasta kaitsekulude 1,4 mld eelarvest kasutati ära 97%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Hommikukohv</dc:title>
  <dc:creator>Kasutaja</dc:creator>
  <cp:keywords/>
  <cp:lastModifiedBy>Marika Tuusis</cp:lastModifiedBy>
  <cp:revision>1350</cp:revision>
  <cp:lastPrinted>2026-04-20T12:56:19Z</cp:lastPrinted>
  <dcterms:created xsi:type="dcterms:W3CDTF">2014-03-13T03:56:56Z</dcterms:created>
  <dcterms:modified xsi:type="dcterms:W3CDTF">2026-05-08T09:01:42Z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0x01010018A8B3D2EFDCBC47B36CCF358447F63D</vt:lpwstr>
  </property>
  <property fmtid="{D5CDD505-2E9C-101B-9397-08002B2CF9AE}" pid="3" name="TaxKeyword">
    <vt:lpwstr/>
  </property>
  <property fmtid="{D5CDD505-2E9C-101B-9397-08002B2CF9AE}" pid="4" name="_dlc_DocIdItemGuid">
    <vt:lpwstr>38e0e179-1688-4028-8a51-f65bbceb61d4</vt:lpwstr>
  </property>
</Properties>
</file>