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0"/>
  </p:notesMasterIdLst>
  <p:sldIdLst>
    <p:sldId id="333" r:id="rId5"/>
    <p:sldId id="432" r:id="rId6"/>
    <p:sldId id="433" r:id="rId7"/>
    <p:sldId id="277" r:id="rId8"/>
    <p:sldId id="434" r:id="rId9"/>
    <p:sldId id="435" r:id="rId10"/>
    <p:sldId id="436" r:id="rId11"/>
    <p:sldId id="411" r:id="rId12"/>
    <p:sldId id="439" r:id="rId13"/>
    <p:sldId id="441" r:id="rId14"/>
    <p:sldId id="438" r:id="rId15"/>
    <p:sldId id="442" r:id="rId16"/>
    <p:sldId id="443" r:id="rId17"/>
    <p:sldId id="444" r:id="rId18"/>
    <p:sldId id="258" r:id="rId19"/>
  </p:sldIdLst>
  <p:sldSz cx="12192000" cy="6858000"/>
  <p:notesSz cx="6858000" cy="9144000"/>
  <p:embeddedFontLst>
    <p:embeddedFont>
      <p:font typeface="Roboto Condensed" panose="02000000000000000000" pitchFamily="2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Verdana Bold" panose="020B0804030504040204" pitchFamily="3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CB8"/>
    <a:srgbClr val="006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101B2-01DF-5A3E-7EBE-5FE79215CFAC}" v="13" dt="2026-06-05T08:52:23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e laad 1 – rõh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2"/>
    <p:restoredTop sz="94885"/>
  </p:normalViewPr>
  <p:slideViewPr>
    <p:cSldViewPr snapToGrid="0">
      <p:cViewPr varScale="1">
        <p:scale>
          <a:sx n="125" d="100"/>
          <a:sy n="125" d="100"/>
        </p:scale>
        <p:origin x="232" y="176"/>
      </p:cViewPr>
      <p:guideLst>
        <p:guide orient="horz" pos="18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aanjärv - VOLINIK" userId="S::maria.laanjarv@volinik.ee::5b4fb5b3-89de-43df-b378-45addf6ceebd" providerId="AD" clId="Web-{000101B2-01DF-5A3E-7EBE-5FE79215CFAC}"/>
    <pc:docChg chg="modSld">
      <pc:chgData name="Maria Laanjärv - VOLINIK" userId="S::maria.laanjarv@volinik.ee::5b4fb5b3-89de-43df-b378-45addf6ceebd" providerId="AD" clId="Web-{000101B2-01DF-5A3E-7EBE-5FE79215CFAC}" dt="2026-06-05T08:52:23.265" v="12" actId="20577"/>
      <pc:docMkLst>
        <pc:docMk/>
      </pc:docMkLst>
      <pc:sldChg chg="modSp">
        <pc:chgData name="Maria Laanjärv - VOLINIK" userId="S::maria.laanjarv@volinik.ee::5b4fb5b3-89de-43df-b378-45addf6ceebd" providerId="AD" clId="Web-{000101B2-01DF-5A3E-7EBE-5FE79215CFAC}" dt="2026-06-05T08:51:33.265" v="2" actId="20577"/>
        <pc:sldMkLst>
          <pc:docMk/>
          <pc:sldMk cId="3794484188" sldId="277"/>
        </pc:sldMkLst>
        <pc:spChg chg="mod">
          <ac:chgData name="Maria Laanjärv - VOLINIK" userId="S::maria.laanjarv@volinik.ee::5b4fb5b3-89de-43df-b378-45addf6ceebd" providerId="AD" clId="Web-{000101B2-01DF-5A3E-7EBE-5FE79215CFAC}" dt="2026-06-05T08:51:33.265" v="2" actId="20577"/>
          <ac:spMkLst>
            <pc:docMk/>
            <pc:sldMk cId="3794484188" sldId="277"/>
            <ac:spMk id="21" creationId="{6A1545AA-10FB-4587-8FE9-815D9E6EFF2F}"/>
          </ac:spMkLst>
        </pc:spChg>
      </pc:sldChg>
      <pc:sldChg chg="modSp">
        <pc:chgData name="Maria Laanjärv - VOLINIK" userId="S::maria.laanjarv@volinik.ee::5b4fb5b3-89de-43df-b378-45addf6ceebd" providerId="AD" clId="Web-{000101B2-01DF-5A3E-7EBE-5FE79215CFAC}" dt="2026-06-05T08:51:49.812" v="3" actId="20577"/>
        <pc:sldMkLst>
          <pc:docMk/>
          <pc:sldMk cId="821133934" sldId="411"/>
        </pc:sldMkLst>
        <pc:spChg chg="mod">
          <ac:chgData name="Maria Laanjärv - VOLINIK" userId="S::maria.laanjarv@volinik.ee::5b4fb5b3-89de-43df-b378-45addf6ceebd" providerId="AD" clId="Web-{000101B2-01DF-5A3E-7EBE-5FE79215CFAC}" dt="2026-06-05T08:51:49.812" v="3" actId="20577"/>
          <ac:spMkLst>
            <pc:docMk/>
            <pc:sldMk cId="821133934" sldId="411"/>
            <ac:spMk id="7" creationId="{AC04D1E2-C714-1A78-652D-4F8668CCE0D3}"/>
          </ac:spMkLst>
        </pc:spChg>
      </pc:sldChg>
      <pc:sldChg chg="modSp">
        <pc:chgData name="Maria Laanjärv - VOLINIK" userId="S::maria.laanjarv@volinik.ee::5b4fb5b3-89de-43df-b378-45addf6ceebd" providerId="AD" clId="Web-{000101B2-01DF-5A3E-7EBE-5FE79215CFAC}" dt="2026-06-05T08:52:10.281" v="8" actId="20577"/>
        <pc:sldMkLst>
          <pc:docMk/>
          <pc:sldMk cId="531528305" sldId="438"/>
        </pc:sldMkLst>
        <pc:spChg chg="mod">
          <ac:chgData name="Maria Laanjärv - VOLINIK" userId="S::maria.laanjarv@volinik.ee::5b4fb5b3-89de-43df-b378-45addf6ceebd" providerId="AD" clId="Web-{000101B2-01DF-5A3E-7EBE-5FE79215CFAC}" dt="2026-06-05T08:52:10.281" v="8" actId="20577"/>
          <ac:spMkLst>
            <pc:docMk/>
            <pc:sldMk cId="531528305" sldId="438"/>
            <ac:spMk id="7" creationId="{BDA4DFB1-5E9F-2EE8-C04E-1F0A262FD91D}"/>
          </ac:spMkLst>
        </pc:spChg>
      </pc:sldChg>
      <pc:sldChg chg="modSp">
        <pc:chgData name="Maria Laanjärv - VOLINIK" userId="S::maria.laanjarv@volinik.ee::5b4fb5b3-89de-43df-b378-45addf6ceebd" providerId="AD" clId="Web-{000101B2-01DF-5A3E-7EBE-5FE79215CFAC}" dt="2026-06-05T08:52:23.265" v="12" actId="20577"/>
        <pc:sldMkLst>
          <pc:docMk/>
          <pc:sldMk cId="3820608242" sldId="442"/>
        </pc:sldMkLst>
        <pc:spChg chg="mod">
          <ac:chgData name="Maria Laanjärv - VOLINIK" userId="S::maria.laanjarv@volinik.ee::5b4fb5b3-89de-43df-b378-45addf6ceebd" providerId="AD" clId="Web-{000101B2-01DF-5A3E-7EBE-5FE79215CFAC}" dt="2026-06-05T08:52:23.265" v="12" actId="20577"/>
          <ac:spMkLst>
            <pc:docMk/>
            <pc:sldMk cId="3820608242" sldId="442"/>
            <ac:spMk id="7" creationId="{E6D196C8-1883-7BB2-C6E0-B5A2323C2A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F8E5-C457-4263-9B09-946ACE0EDFC8}" type="datetimeFigureOut">
              <a:rPr lang="et-EE" smtClean="0"/>
              <a:t>05.06.2026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5DBB9-5E5D-4F29-A88B-2CF09CDAAC1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685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DBB9-5E5D-4F29-A88B-2CF09CDAAC17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3413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Soolise võrdõiguslikkuse seaduse eesmärgiks on tagada Eesti Vabariigi põhiseadusest (§ 12) tulenev sooline võrdne kohtlemine ning edendada naiste ja meeste võrdõiguslikkust kui üht peamist inimõigust kõigis ühiskonnaelu valdkondades</a:t>
            </a:r>
            <a:endParaRPr lang="en-GB" sz="1200">
              <a:solidFill>
                <a:schemeClr val="accent1">
                  <a:lumMod val="60000"/>
                  <a:lumOff val="40000"/>
                </a:schemeClr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DBB9-5E5D-4F29-A88B-2CF09CDAAC17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613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8BDC1-15DA-3B25-7CD8-6405FE105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7B55B02F-C985-354A-EEE1-96120FF0F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6D81076E-F317-80B3-B187-E27318859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Soolise võrdõiguslikkuse seaduse eesmärgiks on tagada Eesti Vabariigi põhiseadusest (§ 12) tulenev sooline võrdne kohtlemine ning edendada naiste ja meeste võrdõiguslikkust kui üht peamist inimõigust kõigis ühiskonnaelu valdkondades</a:t>
            </a:r>
            <a:endParaRPr lang="en-GB" sz="1200">
              <a:solidFill>
                <a:schemeClr val="accent1">
                  <a:lumMod val="60000"/>
                  <a:lumOff val="40000"/>
                </a:schemeClr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B34674B1-6F5A-F182-2EA6-1476C40AD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DBB9-5E5D-4F29-A88B-2CF09CDAAC17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8773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CFC65-853A-A9FE-FD68-F2FBD389F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A0832059-E399-F586-1524-19D0C8933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992611B3-A189-7639-5D1C-85202CE28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Soolise võrdõiguslikkuse seaduse eesmärgiks on tagada Eesti Vabariigi põhiseadusest (§ 12) tulenev sooline võrdne kohtlemine ning edendada naiste ja meeste võrdõiguslikkust kui üht peamist inimõigust kõigis ühiskonnaelu valdkondades</a:t>
            </a:r>
            <a:endParaRPr lang="en-GB" sz="1200">
              <a:solidFill>
                <a:schemeClr val="accent1">
                  <a:lumMod val="60000"/>
                  <a:lumOff val="40000"/>
                </a:schemeClr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00F2AC7-408D-92B2-0759-40E6E4DAF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DBB9-5E5D-4F29-A88B-2CF09CDAAC17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992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D7A30-94FF-96E8-1213-D486105B2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EC3DBA1E-AF9A-B202-ECD8-7CE0A5EDF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8416AA2F-E5E8-D84A-2556-BB807BB04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Soolise võrdõiguslikkuse seaduse eesmärgiks on tagada Eesti Vabariigi põhiseadusest (§ 12) tulenev sooline võrdne kohtlemine ning edendada naiste ja meeste võrdõiguslikkust kui üht peamist inimõigust kõigis ühiskonnaelu valdkondades</a:t>
            </a:r>
            <a:endParaRPr lang="en-GB" sz="1200">
              <a:solidFill>
                <a:schemeClr val="accent1">
                  <a:lumMod val="60000"/>
                  <a:lumOff val="40000"/>
                </a:schemeClr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ED0B157-E87C-9C84-B644-064A9B8AC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DBB9-5E5D-4F29-A88B-2CF09CDAAC17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289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DBB9-5E5D-4F29-A88B-2CF09CDAAC17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433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527A-C139-AAC7-B9E0-732862200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2456338"/>
            <a:ext cx="10080625" cy="2763521"/>
          </a:xfrm>
        </p:spPr>
        <p:txBody>
          <a:bodyPr anchor="t" anchorCtr="0"/>
          <a:lstStyle>
            <a:lvl1pPr algn="l">
              <a:defRPr sz="6800"/>
            </a:lvl1pPr>
          </a:lstStyle>
          <a:p>
            <a:r>
              <a:rPr lang="en-US"/>
              <a:t>TIITELSLAID</a:t>
            </a:r>
            <a:br>
              <a:rPr lang="en-US"/>
            </a:br>
            <a:r>
              <a:rPr lang="en-US"/>
              <a:t>NÄIDIS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AFDAA-DAD4-DEB8-3BA3-18C83DC09A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5238206"/>
            <a:ext cx="5040312" cy="110703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ESITLEJA NIMI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8A73C40-83BA-C924-9D16-D678679AC3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91249" y="0"/>
            <a:ext cx="6000750" cy="6858000"/>
          </a:xfrm>
          <a:prstGeom prst="rect">
            <a:avLst/>
          </a:prstGeom>
        </p:spPr>
      </p:pic>
      <p:grpSp>
        <p:nvGrpSpPr>
          <p:cNvPr id="4" name="Graphic 8">
            <a:extLst>
              <a:ext uri="{FF2B5EF4-FFF2-40B4-BE49-F238E27FC236}">
                <a16:creationId xmlns:a16="http://schemas.microsoft.com/office/drawing/2014/main" id="{7FA7B39D-546C-C0D0-3DC5-440D2BE8D6AC}"/>
              </a:ext>
            </a:extLst>
          </p:cNvPr>
          <p:cNvGrpSpPr/>
          <p:nvPr userDrawn="1"/>
        </p:nvGrpSpPr>
        <p:grpSpPr>
          <a:xfrm>
            <a:off x="636085" y="691463"/>
            <a:ext cx="1982687" cy="636721"/>
            <a:chOff x="636085" y="636084"/>
            <a:chExt cx="1982687" cy="636721"/>
          </a:xfrm>
        </p:grpSpPr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1E838E15-BD19-AC84-5C55-509381E191D1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7" name="Freeform: Shape 12">
                <a:extLst>
                  <a:ext uri="{FF2B5EF4-FFF2-40B4-BE49-F238E27FC236}">
                    <a16:creationId xmlns:a16="http://schemas.microsoft.com/office/drawing/2014/main" id="{2FEEB2E5-9EB7-CBEC-7F38-1BAE790B2D1D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3">
                <a:extLst>
                  <a:ext uri="{FF2B5EF4-FFF2-40B4-BE49-F238E27FC236}">
                    <a16:creationId xmlns:a16="http://schemas.microsoft.com/office/drawing/2014/main" id="{0A71E0F7-6890-73D1-98AB-5C20B68B5C0A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46C731C8-266C-7C90-F371-745DB57FC3D0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4643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BC252F3-0C2A-7F49-3197-A59F1558C9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40350" y="0"/>
            <a:ext cx="685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A4527A-C139-AAC7-B9E0-732862200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3108774"/>
            <a:ext cx="10080626" cy="3236464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en-US"/>
              <a:t>VAHESLAIDI</a:t>
            </a:r>
            <a:br>
              <a:rPr lang="en-US"/>
            </a:br>
            <a:r>
              <a:rPr lang="en-US"/>
              <a:t>NÄIDIS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AFDAA-DAD4-DEB8-3BA3-18C83DC09A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2173877"/>
            <a:ext cx="5040312" cy="93489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ESITLUSE NIMETUS</a:t>
            </a:r>
          </a:p>
        </p:txBody>
      </p:sp>
      <p:grpSp>
        <p:nvGrpSpPr>
          <p:cNvPr id="4" name="Graphic 8">
            <a:extLst>
              <a:ext uri="{FF2B5EF4-FFF2-40B4-BE49-F238E27FC236}">
                <a16:creationId xmlns:a16="http://schemas.microsoft.com/office/drawing/2014/main" id="{2318AE9D-9225-24BB-EE95-911889C29586}"/>
              </a:ext>
            </a:extLst>
          </p:cNvPr>
          <p:cNvGrpSpPr/>
          <p:nvPr userDrawn="1"/>
        </p:nvGrpSpPr>
        <p:grpSpPr>
          <a:xfrm>
            <a:off x="636085" y="691463"/>
            <a:ext cx="1982687" cy="636721"/>
            <a:chOff x="636085" y="636084"/>
            <a:chExt cx="1982687" cy="6367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9D599292-A277-5E7E-66EF-12403EE6DB0E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E6E2E87C-C5DB-CBAF-4FC2-35AF92397A9D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CC4E9145-4FAA-BB77-0639-A1826BD9F154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515A51D6-F845-6637-B6E6-7DA402236846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351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ue rectangles&#10;&#10;AI-generated content may be incorrect.">
            <a:extLst>
              <a:ext uri="{FF2B5EF4-FFF2-40B4-BE49-F238E27FC236}">
                <a16:creationId xmlns:a16="http://schemas.microsoft.com/office/drawing/2014/main" id="{86B06418-847B-E1E4-69AD-B77CF4E58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08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0AFDAA-DAD4-DEB8-3BA3-18C83DC09A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2173877"/>
            <a:ext cx="5040312" cy="93489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ESITLUSE NIMETUS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4527A-C139-AAC7-B9E0-732862200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3108774"/>
            <a:ext cx="10080626" cy="3236464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en-US" dirty="0"/>
              <a:t>VAHESLAIDI</a:t>
            </a:r>
            <a:br>
              <a:rPr lang="en-US" dirty="0"/>
            </a:br>
            <a:r>
              <a:rPr lang="en-US" dirty="0"/>
              <a:t>NÄIDIS</a:t>
            </a:r>
          </a:p>
        </p:txBody>
      </p:sp>
      <p:grpSp>
        <p:nvGrpSpPr>
          <p:cNvPr id="4" name="Graphic 8">
            <a:extLst>
              <a:ext uri="{FF2B5EF4-FFF2-40B4-BE49-F238E27FC236}">
                <a16:creationId xmlns:a16="http://schemas.microsoft.com/office/drawing/2014/main" id="{3F5C9D5E-6B13-B32D-229B-81EF1D291EE9}"/>
              </a:ext>
            </a:extLst>
          </p:cNvPr>
          <p:cNvGrpSpPr/>
          <p:nvPr userDrawn="1"/>
        </p:nvGrpSpPr>
        <p:grpSpPr>
          <a:xfrm>
            <a:off x="636085" y="691463"/>
            <a:ext cx="1982687" cy="636721"/>
            <a:chOff x="636085" y="636084"/>
            <a:chExt cx="1982687" cy="636721"/>
          </a:xfrm>
        </p:grpSpPr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1E9D32DA-D4F7-1586-D8F3-4E8A8B0E24A4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4ED4C3AC-19FC-1E4F-9620-D00448FE28B2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F875EE36-32E4-0177-E4AA-1C4E28FEF350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EF976B76-CE08-5D8F-8D87-2B3E554E0546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7919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205CC6-2DF5-7E97-3B8F-77892884BD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4527A-C139-AAC7-B9E0-732862200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3108774"/>
            <a:ext cx="5079106" cy="3236464"/>
          </a:xfrm>
        </p:spPr>
        <p:txBody>
          <a:bodyPr anchor="t" anchorCtr="0"/>
          <a:lstStyle>
            <a:lvl1pPr algn="l"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US"/>
              <a:t>FOTO</a:t>
            </a:r>
            <a:br>
              <a:rPr lang="en-US"/>
            </a:br>
            <a:r>
              <a:rPr lang="en-US"/>
              <a:t>SLAID KOOS</a:t>
            </a:r>
            <a:br>
              <a:rPr lang="en-US"/>
            </a:br>
            <a:r>
              <a:rPr lang="en-US"/>
              <a:t>NIMETUSEGA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AFDAA-DAD4-DEB8-3BA3-18C83DC09A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2173877"/>
            <a:ext cx="5040312" cy="93489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ESITLUSE NIMETUS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2032B9-90B7-D43D-812D-E0E1F747AA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085" y="635605"/>
            <a:ext cx="1983600" cy="6372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109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07C3B2B-1278-5A45-66DB-D69F49FB081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A4527A-C139-AAC7-B9E0-732862200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2661608"/>
            <a:ext cx="10080626" cy="368363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en-US"/>
              <a:t>LÕPUSLAIDI</a:t>
            </a:r>
            <a:br>
              <a:rPr lang="en-US"/>
            </a:br>
            <a:r>
              <a:rPr lang="en-US"/>
              <a:t>NÄIDIS</a:t>
            </a:r>
          </a:p>
        </p:txBody>
      </p:sp>
      <p:grpSp>
        <p:nvGrpSpPr>
          <p:cNvPr id="9" name="Graphic 8">
            <a:extLst>
              <a:ext uri="{FF2B5EF4-FFF2-40B4-BE49-F238E27FC236}">
                <a16:creationId xmlns:a16="http://schemas.microsoft.com/office/drawing/2014/main" id="{B4510128-8D50-DFE4-421B-C3734EEE76CC}"/>
              </a:ext>
            </a:extLst>
          </p:cNvPr>
          <p:cNvGrpSpPr/>
          <p:nvPr userDrawn="1"/>
        </p:nvGrpSpPr>
        <p:grpSpPr>
          <a:xfrm>
            <a:off x="636085" y="691463"/>
            <a:ext cx="1982687" cy="636721"/>
            <a:chOff x="636085" y="636084"/>
            <a:chExt cx="1982687" cy="636721"/>
          </a:xfrm>
        </p:grpSpPr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445B80A8-8472-7848-D447-02960676A479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17" name="Freeform: Shape 12">
                <a:extLst>
                  <a:ext uri="{FF2B5EF4-FFF2-40B4-BE49-F238E27FC236}">
                    <a16:creationId xmlns:a16="http://schemas.microsoft.com/office/drawing/2014/main" id="{92931BC9-2958-113D-5D48-B745E5BA220C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3">
                <a:extLst>
                  <a:ext uri="{FF2B5EF4-FFF2-40B4-BE49-F238E27FC236}">
                    <a16:creationId xmlns:a16="http://schemas.microsoft.com/office/drawing/2014/main" id="{646A3785-7D25-CAC8-E89B-CFC21D15C72E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5C91E479-0F4D-67E3-BF7D-BF314EEE85A0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296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B45A6E93-C01B-C826-0C4E-8369FA726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A4527A-C139-AAC7-B9E0-732862200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2661608"/>
            <a:ext cx="10080626" cy="368363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en-US"/>
              <a:t>LÕPUSLAIDI</a:t>
            </a:r>
            <a:br>
              <a:rPr lang="en-US"/>
            </a:br>
            <a:r>
              <a:rPr lang="en-US"/>
              <a:t>NÄIDIS</a:t>
            </a:r>
          </a:p>
        </p:txBody>
      </p:sp>
      <p:grpSp>
        <p:nvGrpSpPr>
          <p:cNvPr id="4" name="Graphic 8">
            <a:extLst>
              <a:ext uri="{FF2B5EF4-FFF2-40B4-BE49-F238E27FC236}">
                <a16:creationId xmlns:a16="http://schemas.microsoft.com/office/drawing/2014/main" id="{8714C30D-B794-0CBB-3EF3-B30E6ABB9182}"/>
              </a:ext>
            </a:extLst>
          </p:cNvPr>
          <p:cNvGrpSpPr/>
          <p:nvPr userDrawn="1"/>
        </p:nvGrpSpPr>
        <p:grpSpPr>
          <a:xfrm>
            <a:off x="636085" y="691463"/>
            <a:ext cx="1982687" cy="636721"/>
            <a:chOff x="636085" y="636084"/>
            <a:chExt cx="1982687" cy="636721"/>
          </a:xfrm>
        </p:grpSpPr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6A2F7090-8AF5-8973-4181-6A2FE4DC9542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7" name="Freeform: Shape 12">
                <a:extLst>
                  <a:ext uri="{FF2B5EF4-FFF2-40B4-BE49-F238E27FC236}">
                    <a16:creationId xmlns:a16="http://schemas.microsoft.com/office/drawing/2014/main" id="{3EFA9A55-71CC-FD19-2C8E-5B5B20D6F57B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3">
                <a:extLst>
                  <a:ext uri="{FF2B5EF4-FFF2-40B4-BE49-F238E27FC236}">
                    <a16:creationId xmlns:a16="http://schemas.microsoft.com/office/drawing/2014/main" id="{036C40EA-B2E0-6168-C6B9-85196E3DF906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A9912FB3-3830-F9EA-406B-10F5FC21D367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612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49B6-E4FC-0F90-EF57-60BECE66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16" y="1916113"/>
            <a:ext cx="10070697" cy="1512887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E871D-D03C-890E-E435-F4803FE6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16" y="3429000"/>
            <a:ext cx="10060768" cy="2916238"/>
          </a:xfrm>
        </p:spPr>
        <p:txBody>
          <a:bodyPr/>
          <a:lstStyle>
            <a:lvl1pPr>
              <a:lnSpc>
                <a:spcPct val="150000"/>
              </a:lnSpc>
              <a:spcAft>
                <a:spcPts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aphic 8">
            <a:extLst>
              <a:ext uri="{FF2B5EF4-FFF2-40B4-BE49-F238E27FC236}">
                <a16:creationId xmlns:a16="http://schemas.microsoft.com/office/drawing/2014/main" id="{231B03AA-33BB-C416-1EF0-D1EC753D1F78}"/>
              </a:ext>
            </a:extLst>
          </p:cNvPr>
          <p:cNvGrpSpPr/>
          <p:nvPr userDrawn="1"/>
        </p:nvGrpSpPr>
        <p:grpSpPr>
          <a:xfrm>
            <a:off x="636085" y="691463"/>
            <a:ext cx="1982687" cy="636721"/>
            <a:chOff x="636085" y="636084"/>
            <a:chExt cx="1982687" cy="636721"/>
          </a:xfrm>
        </p:grpSpPr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19DCF4E4-E2E4-2677-52A2-7BE32C6E7E36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12" name="Freeform: Shape 12">
                <a:extLst>
                  <a:ext uri="{FF2B5EF4-FFF2-40B4-BE49-F238E27FC236}">
                    <a16:creationId xmlns:a16="http://schemas.microsoft.com/office/drawing/2014/main" id="{E671AD57-5C2A-F398-93C0-FA4F32842EC5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3">
                <a:extLst>
                  <a:ext uri="{FF2B5EF4-FFF2-40B4-BE49-F238E27FC236}">
                    <a16:creationId xmlns:a16="http://schemas.microsoft.com/office/drawing/2014/main" id="{516731AA-501F-FD76-25D0-358E89C8727E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B40593BE-F193-BEE2-AF39-47A4CEF98CEB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30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8AF3EA-4BF4-9FBC-6841-9220B7DCC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776" y="0"/>
            <a:ext cx="12206775" cy="6866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C49B6-E4FC-0F90-EF57-60BECE66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16" y="1916113"/>
            <a:ext cx="10070697" cy="1512887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E871D-D03C-890E-E435-F4803FE6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16" y="3839963"/>
            <a:ext cx="10060768" cy="2916238"/>
          </a:xfrm>
        </p:spPr>
        <p:txBody>
          <a:bodyPr/>
          <a:lstStyle>
            <a:lvl1pPr marL="342000" indent="-3420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000" indent="-3420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42000" indent="-3420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342000" indent="-3420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342000" indent="-3420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aphic 8">
            <a:extLst>
              <a:ext uri="{FF2B5EF4-FFF2-40B4-BE49-F238E27FC236}">
                <a16:creationId xmlns:a16="http://schemas.microsoft.com/office/drawing/2014/main" id="{231B03AA-33BB-C416-1EF0-D1EC753D1F78}"/>
              </a:ext>
            </a:extLst>
          </p:cNvPr>
          <p:cNvGrpSpPr/>
          <p:nvPr userDrawn="1"/>
        </p:nvGrpSpPr>
        <p:grpSpPr>
          <a:xfrm>
            <a:off x="636085" y="691463"/>
            <a:ext cx="1982687" cy="636721"/>
            <a:chOff x="636085" y="636084"/>
            <a:chExt cx="1982687" cy="636721"/>
          </a:xfrm>
        </p:grpSpPr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19DCF4E4-E2E4-2677-52A2-7BE32C6E7E36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12" name="Freeform: Shape 12">
                <a:extLst>
                  <a:ext uri="{FF2B5EF4-FFF2-40B4-BE49-F238E27FC236}">
                    <a16:creationId xmlns:a16="http://schemas.microsoft.com/office/drawing/2014/main" id="{E671AD57-5C2A-F398-93C0-FA4F32842EC5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3">
                <a:extLst>
                  <a:ext uri="{FF2B5EF4-FFF2-40B4-BE49-F238E27FC236}">
                    <a16:creationId xmlns:a16="http://schemas.microsoft.com/office/drawing/2014/main" id="{516731AA-501F-FD76-25D0-358E89C8727E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B40593BE-F193-BEE2-AF39-47A4CEF98CEB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05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EFB9A-45C3-2BEC-D33D-0AE0102B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916113"/>
            <a:ext cx="10080625" cy="1157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5284D-1847-4246-1982-CFBEF0CAB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3429000"/>
            <a:ext cx="10080626" cy="29162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25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58" r:id="rId4"/>
    <p:sldLayoutId id="2147483657" r:id="rId5"/>
    <p:sldLayoutId id="2147483659" r:id="rId6"/>
    <p:sldLayoutId id="2147483650" r:id="rId7"/>
    <p:sldLayoutId id="2147483661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12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olinik.ee" TargetMode="External"/><Relationship Id="rId2" Type="http://schemas.openxmlformats.org/officeDocument/2006/relationships/hyperlink" Target="http://www.volinik.e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://www.instagram.com/vordoigusvolini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75813-EB6B-6587-3BB7-771AD4A7E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0B66C-50C2-4B1D-AD2D-BA81326EA38D}"/>
              </a:ext>
            </a:extLst>
          </p:cNvPr>
          <p:cNvSpPr txBox="1"/>
          <p:nvPr/>
        </p:nvSpPr>
        <p:spPr>
          <a:xfrm>
            <a:off x="1055687" y="2690870"/>
            <a:ext cx="10080625" cy="27635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t-EE" sz="6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Võrdõiguslikkus Eestis 2025</a:t>
            </a:r>
            <a:endParaRPr lang="et-EE" sz="6400" b="1" kern="1200" dirty="0">
              <a:solidFill>
                <a:schemeClr val="bg1"/>
              </a:solidFill>
              <a:latin typeface="+mj-lt"/>
              <a:ea typeface="Verdana Bold"/>
              <a:cs typeface="+mj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A2672F-0429-DB8D-2AC6-DD1EE89DC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7" y="5694302"/>
            <a:ext cx="10080624" cy="689273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t-EE" sz="1600" dirty="0">
                <a:solidFill>
                  <a:schemeClr val="bg1"/>
                </a:solidFill>
                <a:latin typeface="+mn-lt"/>
              </a:rPr>
              <a:t>Christian Veske </a:t>
            </a:r>
            <a:r>
              <a:rPr lang="en-US" sz="1600" dirty="0">
                <a:solidFill>
                  <a:schemeClr val="accent3"/>
                </a:solidFill>
                <a:latin typeface="+mn-lt"/>
              </a:rPr>
              <a:t>|</a:t>
            </a:r>
            <a:r>
              <a:rPr lang="et-EE" sz="1600" dirty="0">
                <a:solidFill>
                  <a:schemeClr val="bg1"/>
                </a:solidFill>
                <a:latin typeface="+mn-lt"/>
              </a:rPr>
              <a:t> Soolise võrdõiguslikkuse ja </a:t>
            </a:r>
            <a:br>
              <a:rPr lang="et-EE" sz="1600" dirty="0">
                <a:solidFill>
                  <a:schemeClr val="bg1"/>
                </a:solidFill>
                <a:latin typeface="+mn-lt"/>
              </a:rPr>
            </a:br>
            <a:r>
              <a:rPr lang="et-EE" sz="1600" dirty="0">
                <a:solidFill>
                  <a:schemeClr val="bg1"/>
                </a:solidFill>
                <a:latin typeface="+mn-lt"/>
              </a:rPr>
              <a:t>võrdse kohtlemise volinik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t-EE" sz="1600" dirty="0">
                <a:solidFill>
                  <a:schemeClr val="accent3"/>
                </a:solidFill>
                <a:latin typeface="+mn-lt"/>
              </a:rPr>
              <a:t>|</a:t>
            </a:r>
            <a:r>
              <a:rPr lang="et-EE" sz="1600" dirty="0">
                <a:solidFill>
                  <a:schemeClr val="bg1"/>
                </a:solidFill>
                <a:latin typeface="+mn-lt"/>
              </a:rPr>
              <a:t> juuni 2026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2A3FE1A-2BD1-5A83-3648-59ADFD2EFDD9}"/>
              </a:ext>
            </a:extLst>
          </p:cNvPr>
          <p:cNvSpPr txBox="1">
            <a:spLocks/>
          </p:cNvSpPr>
          <p:nvPr/>
        </p:nvSpPr>
        <p:spPr>
          <a:xfrm>
            <a:off x="1055689" y="4553034"/>
            <a:ext cx="10080624" cy="68927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solidFill>
                  <a:schemeClr val="bg1"/>
                </a:solidFill>
                <a:latin typeface="+mn-lt"/>
              </a:rPr>
              <a:t>SOOLISE VÕRDÕIGUSLIKKUSE JA VÕRDSE KOHTLEMISE </a:t>
            </a:r>
            <a:br>
              <a:rPr lang="et-EE" sz="1600" dirty="0">
                <a:solidFill>
                  <a:schemeClr val="bg1"/>
                </a:solidFill>
                <a:latin typeface="+mn-lt"/>
              </a:rPr>
            </a:br>
            <a:r>
              <a:rPr lang="et-EE" sz="1600" dirty="0">
                <a:solidFill>
                  <a:schemeClr val="bg1"/>
                </a:solidFill>
                <a:latin typeface="+mn-lt"/>
              </a:rPr>
              <a:t>VOLINIKU AASTARAAMATU TUTVUSTUS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36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6CA8-8889-3145-977B-F4DD9BE0F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188C29-A41B-FB15-CAFA-6BAF4E08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Soovitused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A4C661-6F71-5B6B-EEC5-3854BF8EC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15" y="3616290"/>
            <a:ext cx="9113971" cy="291623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kaaluda perehüvitiste seaduse täpsustamist tagamaks, et pered ei satuks enneaegse sünnituse korral ebasoodsamasse olukorda;</a:t>
            </a:r>
          </a:p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koostöös Justiits- ja Digiministeeriumiga keelata selgesõnaliselt LGBT inimeste  nn </a:t>
            </a:r>
            <a:r>
              <a:rPr lang="et-EE" dirty="0" err="1">
                <a:ea typeface="Verdana"/>
              </a:rPr>
              <a:t>ümberpööramisteraapiad</a:t>
            </a:r>
            <a:r>
              <a:rPr lang="et-EE" dirty="0">
                <a:ea typeface="Verdana"/>
              </a:rPr>
              <a:t>;</a:t>
            </a:r>
          </a:p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tagada </a:t>
            </a:r>
            <a:r>
              <a:rPr lang="et-EE" dirty="0" err="1">
                <a:ea typeface="Verdana"/>
              </a:rPr>
              <a:t>transsooliste</a:t>
            </a:r>
            <a:r>
              <a:rPr lang="et-EE" dirty="0">
                <a:ea typeface="Verdana"/>
              </a:rPr>
              <a:t> inimeste </a:t>
            </a:r>
            <a:r>
              <a:rPr lang="et-EE" dirty="0" err="1">
                <a:ea typeface="Verdana"/>
              </a:rPr>
              <a:t>inimväärikus</a:t>
            </a:r>
            <a:r>
              <a:rPr lang="et-EE" dirty="0">
                <a:ea typeface="Verdana"/>
              </a:rPr>
              <a:t> ning ligipääs </a:t>
            </a:r>
            <a:r>
              <a:rPr lang="et-EE" dirty="0" err="1">
                <a:ea typeface="Verdana"/>
              </a:rPr>
              <a:t>transtervishoiu</a:t>
            </a:r>
            <a:r>
              <a:rPr lang="et-EE" dirty="0">
                <a:ea typeface="Verdana"/>
              </a:rPr>
              <a:t> teenustele ja soo õiguslikule tunnustamisele</a:t>
            </a:r>
          </a:p>
          <a:p>
            <a:pPr marL="0" indent="0">
              <a:buNone/>
            </a:pPr>
            <a:endParaRPr lang="en-E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82EAF-94EC-2033-77FB-381794A4EBBF}"/>
              </a:ext>
            </a:extLst>
          </p:cNvPr>
          <p:cNvSpPr txBox="1"/>
          <p:nvPr/>
        </p:nvSpPr>
        <p:spPr>
          <a:xfrm>
            <a:off x="956535" y="2720347"/>
            <a:ext cx="1017977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t-EE" sz="2200" dirty="0">
                <a:solidFill>
                  <a:schemeClr val="bg1"/>
                </a:solidFill>
                <a:ea typeface="Roboto Condensed"/>
                <a:cs typeface="Roboto Condensed"/>
              </a:rPr>
              <a:t>Adressaat: </a:t>
            </a:r>
            <a:r>
              <a:rPr lang="et-EE" sz="2200" b="1" dirty="0">
                <a:solidFill>
                  <a:schemeClr val="bg1"/>
                </a:solidFill>
                <a:latin typeface="+mj-lt"/>
                <a:ea typeface="Roboto Condensed"/>
                <a:cs typeface="Roboto Condensed"/>
              </a:rPr>
              <a:t>Sotsiaalministeerium</a:t>
            </a:r>
            <a:endParaRPr lang="en-GB" sz="2200" dirty="0">
              <a:solidFill>
                <a:schemeClr val="bg1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5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D93D2-CAD2-4C75-628F-A5B23FBA1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E2F9E3-BB05-D87F-FFC6-1C73CED1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Soovitused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A4DFB1-5E9F-2EE8-C04E-1F0A262F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16" y="3616290"/>
            <a:ext cx="9763965" cy="2916238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luua sektoriülene digikoostöömudel, mis arvestab vanemaealiste ja </a:t>
            </a:r>
            <a:br>
              <a:rPr lang="et-EE" dirty="0">
                <a:ea typeface="Verdana"/>
              </a:rPr>
            </a:br>
            <a:r>
              <a:rPr lang="et-EE" dirty="0">
                <a:ea typeface="Verdana"/>
              </a:rPr>
              <a:t>puuetega inimeste vajadustega;</a:t>
            </a:r>
          </a:p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luua kord tagamaks, et ministeeriumis valminud eelnõud vastaksid </a:t>
            </a:r>
            <a:br>
              <a:rPr lang="et-EE" dirty="0">
                <a:ea typeface="Verdana"/>
              </a:rPr>
            </a:br>
            <a:r>
              <a:rPr lang="et-EE" dirty="0">
                <a:ea typeface="Verdana"/>
              </a:rPr>
              <a:t>soolise võrdõiguslikkuse seaduse § 9 nõuetele;</a:t>
            </a:r>
          </a:p>
          <a:p>
            <a:pPr marL="457200" indent="-457200">
              <a:buFont typeface="Arial"/>
              <a:buChar char="•"/>
            </a:pPr>
            <a:r>
              <a:rPr lang="et-EE">
                <a:ea typeface="Verdana"/>
              </a:rPr>
              <a:t>võtta täies mahus üle palkade läbipaistvuse direktiiv;</a:t>
            </a:r>
          </a:p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korraldada strateegilise partnerluse ettevalmistamine nii, et </a:t>
            </a:r>
            <a:br>
              <a:rPr lang="et-EE" dirty="0">
                <a:ea typeface="Verdana"/>
              </a:rPr>
            </a:br>
            <a:r>
              <a:rPr lang="et-EE">
                <a:ea typeface="Verdana"/>
              </a:rPr>
              <a:t>võimalikud partnerid saaksid tegevusi ette planeerida.</a:t>
            </a:r>
          </a:p>
          <a:p>
            <a:pPr marL="457200" indent="-457200"/>
            <a:endParaRPr lang="en-E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EF46D-5FEC-AFEB-70D1-DBF5A16A2365}"/>
              </a:ext>
            </a:extLst>
          </p:cNvPr>
          <p:cNvSpPr txBox="1"/>
          <p:nvPr/>
        </p:nvSpPr>
        <p:spPr>
          <a:xfrm>
            <a:off x="956535" y="2720347"/>
            <a:ext cx="1017977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t-EE" sz="2200" dirty="0">
                <a:solidFill>
                  <a:schemeClr val="bg1"/>
                </a:solidFill>
                <a:ea typeface="Roboto Condensed"/>
                <a:cs typeface="Roboto Condensed"/>
              </a:rPr>
              <a:t>Adressaat: </a:t>
            </a:r>
            <a:r>
              <a:rPr lang="et-EE" sz="2200" b="1" dirty="0">
                <a:solidFill>
                  <a:schemeClr val="bg1"/>
                </a:solidFill>
                <a:latin typeface="+mj-lt"/>
                <a:ea typeface="Roboto Condensed"/>
                <a:cs typeface="Roboto Condensed"/>
              </a:rPr>
              <a:t>Majandus- ja Kommunikatsiooniministeerium</a:t>
            </a:r>
            <a:endParaRPr lang="en-GB" sz="2200" dirty="0">
              <a:solidFill>
                <a:schemeClr val="bg1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2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474A9-326B-C45E-B3B2-94C9ECD14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3FC60-44FA-A681-6ACE-C1AD924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Soovitused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D196C8-1883-7BB2-C6E0-B5A2323C2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15" y="3616290"/>
            <a:ext cx="9113971" cy="2916238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teha järelevalvet, et tagada riikliku õppekava ühe alusväärtuse – </a:t>
            </a:r>
            <a:br>
              <a:rPr lang="et-EE" dirty="0">
                <a:ea typeface="Verdana"/>
              </a:rPr>
            </a:br>
            <a:r>
              <a:rPr lang="et-EE" dirty="0">
                <a:ea typeface="Verdana"/>
              </a:rPr>
              <a:t>soolise võrdõiguslikkuse - rakendamine;</a:t>
            </a:r>
          </a:p>
          <a:p>
            <a:pPr marL="457200" indent="-457200">
              <a:buFont typeface="Arial"/>
              <a:buChar char="•"/>
            </a:pPr>
            <a:r>
              <a:rPr lang="et-EE">
                <a:ea typeface="Verdana"/>
              </a:rPr>
              <a:t>süstemaatiliselt tegeleda misogüünia levikuga;</a:t>
            </a:r>
          </a:p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käsitleda võrdõiguslikkusega seotud teemasid erinevates ainekavades.</a:t>
            </a:r>
          </a:p>
          <a:p>
            <a:pPr marL="0" indent="0">
              <a:buNone/>
            </a:pPr>
            <a:endParaRPr lang="en-E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70891-3334-5A37-8E00-0994A5E85D7A}"/>
              </a:ext>
            </a:extLst>
          </p:cNvPr>
          <p:cNvSpPr txBox="1"/>
          <p:nvPr/>
        </p:nvSpPr>
        <p:spPr>
          <a:xfrm>
            <a:off x="956535" y="2720347"/>
            <a:ext cx="1017977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t-EE" sz="2200" dirty="0">
                <a:solidFill>
                  <a:schemeClr val="bg1"/>
                </a:solidFill>
                <a:ea typeface="Roboto Condensed"/>
                <a:cs typeface="Roboto Condensed"/>
              </a:rPr>
              <a:t>Adressaat: </a:t>
            </a:r>
            <a:r>
              <a:rPr lang="et-EE" sz="2200" b="1" dirty="0">
                <a:solidFill>
                  <a:schemeClr val="bg1"/>
                </a:solidFill>
                <a:latin typeface="+mj-lt"/>
                <a:ea typeface="Roboto Condensed"/>
                <a:cs typeface="Roboto Condensed"/>
              </a:rPr>
              <a:t>Haridus- ja Teadusministeerium</a:t>
            </a:r>
            <a:endParaRPr lang="en-GB" sz="2200" dirty="0">
              <a:solidFill>
                <a:schemeClr val="bg1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0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7CFC7-B8D6-A69E-3759-6F47F0F94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8F9BAF-0F9C-B648-DE08-495407E1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Soovitused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641709-52CB-0DAD-A1D9-DCF7A945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15" y="3616290"/>
            <a:ext cx="9113971" cy="291623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koostada soolise võrdõiguslikkuse ja võrdse kohtlemise kavad.</a:t>
            </a:r>
            <a:endParaRPr lang="en-E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6EA3C-53FD-CF24-9A7B-6F345974986D}"/>
              </a:ext>
            </a:extLst>
          </p:cNvPr>
          <p:cNvSpPr txBox="1"/>
          <p:nvPr/>
        </p:nvSpPr>
        <p:spPr>
          <a:xfrm>
            <a:off x="956535" y="2720347"/>
            <a:ext cx="1017977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t-EE" sz="2200" dirty="0">
                <a:solidFill>
                  <a:schemeClr val="bg1"/>
                </a:solidFill>
                <a:ea typeface="Roboto Condensed"/>
                <a:cs typeface="Roboto Condensed"/>
              </a:rPr>
              <a:t>Adressaat: </a:t>
            </a:r>
            <a:r>
              <a:rPr lang="et-EE" sz="2200" b="1" dirty="0">
                <a:solidFill>
                  <a:schemeClr val="bg1"/>
                </a:solidFill>
                <a:latin typeface="+mj-lt"/>
                <a:ea typeface="Roboto Condensed"/>
                <a:cs typeface="Roboto Condensed"/>
              </a:rPr>
              <a:t>Kohalikud omavalitsused</a:t>
            </a:r>
            <a:endParaRPr lang="en-GB" sz="2200" dirty="0">
              <a:solidFill>
                <a:schemeClr val="bg1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9B7F7-F501-5CF2-6677-0FD37FA12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3839C9-BA25-1D89-D144-F37950A5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Soovitused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728C22-0301-2DFD-F935-EE1CE7970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15" y="3616290"/>
            <a:ext cx="9113971" cy="291623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suurtel tööandjatel analüüsida palkade läbipaistvust ja </a:t>
            </a:r>
            <a:br>
              <a:rPr lang="et-EE" dirty="0">
                <a:ea typeface="Verdana"/>
              </a:rPr>
            </a:br>
            <a:r>
              <a:rPr lang="et-EE" dirty="0">
                <a:ea typeface="Verdana"/>
              </a:rPr>
              <a:t>soolist palgalõhet omal algatusel;</a:t>
            </a:r>
          </a:p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koostada soolise võrdõiguslikkuse ja võrdse kohtlemise plaanid, </a:t>
            </a:r>
            <a:br>
              <a:rPr lang="et-EE" dirty="0">
                <a:ea typeface="Verdana"/>
              </a:rPr>
            </a:br>
            <a:r>
              <a:rPr lang="et-EE" dirty="0">
                <a:ea typeface="Verdana"/>
              </a:rPr>
              <a:t>sealhulgas juhised soolise ja seksuaalse ahistamise vältimiseks;</a:t>
            </a:r>
          </a:p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vaadata üle värbamispraktikad ja töökuulutused, </a:t>
            </a:r>
            <a:br>
              <a:rPr lang="et-EE" dirty="0">
                <a:ea typeface="Verdana"/>
              </a:rPr>
            </a:br>
            <a:r>
              <a:rPr lang="et-EE" dirty="0">
                <a:ea typeface="Verdana"/>
              </a:rPr>
              <a:t>et esitatud nõuded oleksid tööülesannetega kooskõlas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8CF56-3915-7A1A-EF43-EBEC097A9449}"/>
              </a:ext>
            </a:extLst>
          </p:cNvPr>
          <p:cNvSpPr txBox="1"/>
          <p:nvPr/>
        </p:nvSpPr>
        <p:spPr>
          <a:xfrm>
            <a:off x="956535" y="2720347"/>
            <a:ext cx="1017977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t-EE" sz="2200" dirty="0">
                <a:solidFill>
                  <a:schemeClr val="bg1"/>
                </a:solidFill>
                <a:ea typeface="Roboto Condensed"/>
                <a:cs typeface="Roboto Condensed"/>
              </a:rPr>
              <a:t>Adressaat: </a:t>
            </a:r>
            <a:r>
              <a:rPr lang="et-EE" sz="2200" b="1" dirty="0">
                <a:solidFill>
                  <a:schemeClr val="bg1"/>
                </a:solidFill>
                <a:latin typeface="+mj-lt"/>
                <a:ea typeface="Roboto Condensed"/>
                <a:cs typeface="Roboto Condensed"/>
              </a:rPr>
              <a:t>Tööandjad</a:t>
            </a:r>
            <a:endParaRPr lang="en-GB" sz="2200" dirty="0">
              <a:solidFill>
                <a:schemeClr val="bg1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2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EF3C2-AE7F-FD10-10B4-1F1D10A86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7" y="2962719"/>
            <a:ext cx="10080626" cy="368363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t-EE" sz="2600" dirty="0"/>
              <a:t>Võta ühendust</a:t>
            </a:r>
            <a:br>
              <a:rPr lang="et-E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t-E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www.volinik.ee</a:t>
            </a:r>
            <a:r>
              <a:rPr lang="et-E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			</a:t>
            </a:r>
            <a:br>
              <a:rPr lang="et-E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t-E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info@volinik.ee</a:t>
            </a:r>
            <a:br>
              <a:rPr lang="et-E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endParaRPr lang="et-EE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F7B5818-6332-8652-92B6-FDE9938C9424}"/>
              </a:ext>
            </a:extLst>
          </p:cNvPr>
          <p:cNvSpPr txBox="1">
            <a:spLocks/>
          </p:cNvSpPr>
          <p:nvPr/>
        </p:nvSpPr>
        <p:spPr>
          <a:xfrm>
            <a:off x="1053104" y="4803418"/>
            <a:ext cx="10080626" cy="21725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600" dirty="0"/>
              <a:t>Jälgi meie tegemisi</a:t>
            </a:r>
            <a:br>
              <a:rPr lang="et-E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t-E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t-EE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/vordoigusvolinik</a:t>
            </a:r>
            <a:r>
              <a:rPr lang="et-E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</a:rPr>
              <a:t>​</a:t>
            </a:r>
            <a:br>
              <a:rPr lang="et-E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et-EE" sz="1800" dirty="0">
                <a:latin typeface="Verdana"/>
              </a:rPr>
            </a:br>
            <a:endParaRPr lang="en-US" sz="1800" dirty="0">
              <a:solidFill>
                <a:schemeClr val="accent1"/>
              </a:solidFill>
              <a:latin typeface="Verdana Bold"/>
              <a:ea typeface="Verdana Bold"/>
            </a:endParaRPr>
          </a:p>
        </p:txBody>
      </p: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BD8E1CE-1F48-6C20-4360-9B07A1BCE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61" r="75848" b="23491"/>
          <a:stretch>
            <a:fillRect/>
          </a:stretch>
        </p:blipFill>
        <p:spPr>
          <a:xfrm>
            <a:off x="834237" y="5281794"/>
            <a:ext cx="1400536" cy="474563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2C89899-172E-D4B3-0A18-A4A9B137C718}"/>
              </a:ext>
            </a:extLst>
          </p:cNvPr>
          <p:cNvSpPr txBox="1">
            <a:spLocks/>
          </p:cNvSpPr>
          <p:nvPr/>
        </p:nvSpPr>
        <p:spPr>
          <a:xfrm>
            <a:off x="1064865" y="1928669"/>
            <a:ext cx="10080626" cy="550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t-EE" sz="2600" dirty="0"/>
              <a:t>Aitäh!</a:t>
            </a:r>
            <a:endParaRPr lang="et-EE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7915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69D0A-D5CC-FD1F-B19B-9C3A6F00A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0409D3-0818-34B1-F0D8-D90120467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778" y="0"/>
            <a:ext cx="12206778" cy="6866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82587B-B495-6533-1DC8-4DEDABABEAED}"/>
              </a:ext>
            </a:extLst>
          </p:cNvPr>
          <p:cNvSpPr txBox="1"/>
          <p:nvPr/>
        </p:nvSpPr>
        <p:spPr>
          <a:xfrm>
            <a:off x="1055688" y="1916113"/>
            <a:ext cx="7847243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t-EE" sz="2600" b="1" dirty="0">
                <a:solidFill>
                  <a:schemeClr val="accent1"/>
                </a:solidFill>
                <a:ea typeface="Roboto Condensed"/>
                <a:cs typeface="Roboto Condensed"/>
              </a:rPr>
              <a:t>2025. olulisemad näitajad</a:t>
            </a:r>
            <a:endParaRPr lang="en-GB" sz="2600" dirty="0">
              <a:solidFill>
                <a:schemeClr val="accent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12D97344-3DB6-42CA-FF21-BE620211A1EE}"/>
              </a:ext>
            </a:extLst>
          </p:cNvPr>
          <p:cNvGrpSpPr/>
          <p:nvPr/>
        </p:nvGrpSpPr>
        <p:grpSpPr>
          <a:xfrm>
            <a:off x="636085" y="691463"/>
            <a:ext cx="1982687" cy="636721"/>
            <a:chOff x="636085" y="636084"/>
            <a:chExt cx="1982687" cy="636721"/>
          </a:xfrm>
        </p:grpSpPr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0DE99D10-ADC2-5D44-EFC1-BDA13914BD84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12" name="Freeform: Shape 12">
                <a:extLst>
                  <a:ext uri="{FF2B5EF4-FFF2-40B4-BE49-F238E27FC236}">
                    <a16:creationId xmlns:a16="http://schemas.microsoft.com/office/drawing/2014/main" id="{77649837-910D-810D-A4AC-011F67E83AE8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3">
                <a:extLst>
                  <a:ext uri="{FF2B5EF4-FFF2-40B4-BE49-F238E27FC236}">
                    <a16:creationId xmlns:a16="http://schemas.microsoft.com/office/drawing/2014/main" id="{D4E3A54F-507C-B513-BC0A-1E76342F9543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85DFFFA1-A3EF-4CCE-8B2D-AA99F3515F37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90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158FD-8B76-562B-30B7-E527142EB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D4715D-FA41-8ABB-DE69-537AFC0C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776" y="0"/>
            <a:ext cx="12206776" cy="6866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BFE7AA-38E6-C703-4ECB-9D0B378B4DE8}"/>
              </a:ext>
            </a:extLst>
          </p:cNvPr>
          <p:cNvSpPr txBox="1"/>
          <p:nvPr/>
        </p:nvSpPr>
        <p:spPr>
          <a:xfrm>
            <a:off x="1066705" y="1916113"/>
            <a:ext cx="7847243" cy="1292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t-EE" sz="2600" b="1" dirty="0">
                <a:solidFill>
                  <a:schemeClr val="accent1"/>
                </a:solidFill>
                <a:ea typeface="Roboto Condensed"/>
                <a:cs typeface="Roboto Condensed"/>
              </a:rPr>
              <a:t>Pöördumised </a:t>
            </a:r>
            <a:r>
              <a:rPr lang="et-EE" sz="2600" b="1" dirty="0" err="1">
                <a:solidFill>
                  <a:schemeClr val="accent1"/>
                </a:solidFill>
                <a:ea typeface="Roboto Condensed"/>
                <a:cs typeface="Roboto Condensed"/>
              </a:rPr>
              <a:t>SoVS</a:t>
            </a:r>
            <a:r>
              <a:rPr lang="et-EE" sz="2600" b="1" dirty="0">
                <a:solidFill>
                  <a:schemeClr val="accent1"/>
                </a:solidFill>
                <a:ea typeface="Roboto Condensed"/>
                <a:cs typeface="Roboto Condensed"/>
              </a:rPr>
              <a:t> ja </a:t>
            </a:r>
            <a:r>
              <a:rPr lang="et-EE" sz="2600" b="1" dirty="0" err="1">
                <a:solidFill>
                  <a:schemeClr val="accent1"/>
                </a:solidFill>
                <a:ea typeface="Roboto Condensed"/>
                <a:cs typeface="Roboto Condensed"/>
              </a:rPr>
              <a:t>VõrdKS</a:t>
            </a:r>
            <a:r>
              <a:rPr lang="et-EE" sz="2600" b="1" dirty="0">
                <a:solidFill>
                  <a:schemeClr val="accent1"/>
                </a:solidFill>
                <a:ea typeface="Roboto Condensed"/>
                <a:cs typeface="Roboto Condensed"/>
              </a:rPr>
              <a:t> </a:t>
            </a:r>
            <a:br>
              <a:rPr lang="et-EE" sz="2600" b="1" dirty="0">
                <a:solidFill>
                  <a:schemeClr val="accent1"/>
                </a:solidFill>
                <a:ea typeface="Roboto Condensed"/>
                <a:cs typeface="Roboto Condensed"/>
              </a:rPr>
            </a:br>
            <a:r>
              <a:rPr lang="et-EE" sz="2600" b="1" dirty="0">
                <a:solidFill>
                  <a:schemeClr val="accent1"/>
                </a:solidFill>
                <a:ea typeface="Roboto Condensed"/>
                <a:cs typeface="Roboto Condensed"/>
              </a:rPr>
              <a:t>kaitstud tunnuste lõikes </a:t>
            </a:r>
            <a:br>
              <a:rPr lang="et-EE" sz="2600" b="1" dirty="0">
                <a:solidFill>
                  <a:schemeClr val="accent1"/>
                </a:solidFill>
                <a:ea typeface="Roboto Condensed"/>
                <a:cs typeface="Roboto Condensed"/>
              </a:rPr>
            </a:br>
            <a:r>
              <a:rPr lang="et-EE" sz="2600" b="1" dirty="0">
                <a:solidFill>
                  <a:schemeClr val="accent1"/>
                </a:solidFill>
                <a:ea typeface="Roboto Condensed"/>
                <a:cs typeface="Roboto Condensed"/>
              </a:rPr>
              <a:t>2025. aastal</a:t>
            </a:r>
            <a:endParaRPr lang="en-GB" sz="2600" dirty="0">
              <a:solidFill>
                <a:schemeClr val="accent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2C7C7E33-76D3-A44A-0E3C-3F9172160534}"/>
              </a:ext>
            </a:extLst>
          </p:cNvPr>
          <p:cNvGrpSpPr/>
          <p:nvPr/>
        </p:nvGrpSpPr>
        <p:grpSpPr>
          <a:xfrm>
            <a:off x="636085" y="691463"/>
            <a:ext cx="1982687" cy="636721"/>
            <a:chOff x="636085" y="636084"/>
            <a:chExt cx="1982687" cy="636721"/>
          </a:xfrm>
        </p:grpSpPr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34200A50-8C41-100C-A6A9-C460E5F09924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12" name="Freeform: Shape 12">
                <a:extLst>
                  <a:ext uri="{FF2B5EF4-FFF2-40B4-BE49-F238E27FC236}">
                    <a16:creationId xmlns:a16="http://schemas.microsoft.com/office/drawing/2014/main" id="{90D51CFE-3B66-5B16-5221-4337D93E5C7E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3">
                <a:extLst>
                  <a:ext uri="{FF2B5EF4-FFF2-40B4-BE49-F238E27FC236}">
                    <a16:creationId xmlns:a16="http://schemas.microsoft.com/office/drawing/2014/main" id="{6C71B377-C5C6-6CA0-E607-2C46008BE6EE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0D0D2C48-D0B5-E79A-6051-0E759BEE02BC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606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2595E33-05A6-4FCE-A107-539AE5FAFDBE}"/>
              </a:ext>
            </a:extLst>
          </p:cNvPr>
          <p:cNvSpPr txBox="1"/>
          <p:nvPr/>
        </p:nvSpPr>
        <p:spPr>
          <a:xfrm>
            <a:off x="1055687" y="1916113"/>
            <a:ext cx="11597632" cy="10260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Arvamused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seisukohad</a:t>
            </a:r>
            <a:endParaRPr lang="en-US" sz="4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1545AA-10FB-4587-8FE9-815D9E6EFF2F}"/>
              </a:ext>
            </a:extLst>
          </p:cNvPr>
          <p:cNvSpPr txBox="1"/>
          <p:nvPr/>
        </p:nvSpPr>
        <p:spPr>
          <a:xfrm>
            <a:off x="1055687" y="2980110"/>
            <a:ext cx="10080625" cy="371363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>
              <a:spcBef>
                <a:spcPts val="200"/>
              </a:spcBef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000000"/>
                </a:solidFill>
              </a:rPr>
              <a:t>C1-tasemel vene keele nõude esitamise kohta töökuulutustes </a:t>
            </a:r>
          </a:p>
          <a:p>
            <a:pPr marL="342900" indent="-342900">
              <a:spcBef>
                <a:spcPts val="200"/>
              </a:spcBef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B1-tasemel eesti keele eksami tegemise kohta alaealistel</a:t>
            </a:r>
          </a:p>
          <a:p>
            <a:pPr marL="342900" indent="-342900">
              <a:spcBef>
                <a:spcPts val="200"/>
              </a:spcBef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/>
              <a:t>Lasteaia abiõpetajatele kehtestatud uute kvalifikatsiooninõuete kohta</a:t>
            </a:r>
            <a:endParaRPr lang="et-EE" sz="2000">
              <a:ea typeface="Verdana"/>
            </a:endParaRPr>
          </a:p>
          <a:p>
            <a:pPr marL="342900" indent="-342900">
              <a:spcBef>
                <a:spcPts val="200"/>
              </a:spcBef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/>
              <a:t>Transsooliste</a:t>
            </a:r>
            <a:r>
              <a:rPr lang="et-EE" sz="2000" dirty="0"/>
              <a:t> inimeste õigustest kasutada soo põhjal eristatud avalikke tualett-, riietus- ja pesuruume </a:t>
            </a:r>
          </a:p>
          <a:p>
            <a:pPr marL="342900" indent="-342900">
              <a:spcBef>
                <a:spcPts val="200"/>
              </a:spcBef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Mõistlikest kohandustest töökorralduses kui töötaja vajab töö ajal regulaarset ravi</a:t>
            </a:r>
          </a:p>
          <a:p>
            <a:pPr marL="342900" indent="-342900">
              <a:spcBef>
                <a:spcPts val="200"/>
              </a:spcBef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Perehüvitiste seaduses rakendamisest </a:t>
            </a:r>
            <a:r>
              <a:rPr lang="et-EE" sz="2000"/>
              <a:t>enneaegsete</a:t>
            </a:r>
            <a:r>
              <a:rPr lang="et-EE" sz="2000" dirty="0"/>
              <a:t> laste korral</a:t>
            </a:r>
            <a:endParaRPr lang="en-US" sz="2000" dirty="0">
              <a:solidFill>
                <a:schemeClr val="accent1"/>
              </a:solidFill>
              <a:ea typeface="Verdana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  <a:ea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ED72DA-DA39-0AB2-7F0B-A3954856597C}"/>
              </a:ext>
            </a:extLst>
          </p:cNvPr>
          <p:cNvSpPr txBox="1"/>
          <p:nvPr/>
        </p:nvSpPr>
        <p:spPr>
          <a:xfrm>
            <a:off x="1055687" y="4581261"/>
            <a:ext cx="8805004" cy="172335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accent1"/>
                </a:solidFill>
              </a:rPr>
              <a:t>  </a:t>
            </a:r>
            <a:endParaRPr lang="en-US" sz="3200">
              <a:solidFill>
                <a:schemeClr val="accent1"/>
              </a:solidFill>
              <a:ea typeface="Verdan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>
              <a:solidFill>
                <a:schemeClr val="accent1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9448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BB393-3507-B96E-51C6-883FB729D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B95B76E-01E2-096D-88D1-E37A251F5DD3}"/>
              </a:ext>
            </a:extLst>
          </p:cNvPr>
          <p:cNvSpPr txBox="1"/>
          <p:nvPr/>
        </p:nvSpPr>
        <p:spPr>
          <a:xfrm>
            <a:off x="1055687" y="1916113"/>
            <a:ext cx="11597632" cy="10260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Õigusaktid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poliitikameetmed</a:t>
            </a:r>
            <a:endParaRPr lang="en-US" sz="4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F0236-941E-E9EA-0A30-D7A03589936D}"/>
              </a:ext>
            </a:extLst>
          </p:cNvPr>
          <p:cNvSpPr txBox="1"/>
          <p:nvPr/>
        </p:nvSpPr>
        <p:spPr>
          <a:xfrm>
            <a:off x="1055687" y="2980110"/>
            <a:ext cx="9024747" cy="371363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Väärtpaberituru seadus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Kirikute ja Koguduste seaduse eelnõu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Ravikindlustuse seaduse ja töötervishoiu ja tööohutuse seaduse muutmise seaduse eelnõu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 err="1"/>
              <a:t>Inimgeeniuuringute</a:t>
            </a:r>
            <a:r>
              <a:rPr lang="et-EE" sz="2000" dirty="0"/>
              <a:t> seaduse eelnõu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Alkoholiseaduse ja teiste seaduste muutmise seaduse eelnõu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  <a:ea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995690-6E07-145D-04B6-D8D7BCBFD512}"/>
              </a:ext>
            </a:extLst>
          </p:cNvPr>
          <p:cNvSpPr txBox="1"/>
          <p:nvPr/>
        </p:nvSpPr>
        <p:spPr>
          <a:xfrm>
            <a:off x="1055687" y="4581261"/>
            <a:ext cx="8805004" cy="172335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accent1"/>
                </a:solidFill>
              </a:rPr>
              <a:t>  </a:t>
            </a:r>
            <a:endParaRPr lang="en-US" sz="3200">
              <a:solidFill>
                <a:schemeClr val="accent1"/>
              </a:solidFill>
              <a:ea typeface="Verdan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>
              <a:solidFill>
                <a:schemeClr val="accent1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915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84741-429D-B571-D927-46D05272C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BB4F76A-9D3A-21DC-32E7-E85765D77946}"/>
              </a:ext>
            </a:extLst>
          </p:cNvPr>
          <p:cNvSpPr txBox="1"/>
          <p:nvPr/>
        </p:nvSpPr>
        <p:spPr>
          <a:xfrm>
            <a:off x="1055687" y="1916113"/>
            <a:ext cx="11597632" cy="10260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Edendamine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teavitustöö</a:t>
            </a:r>
            <a:endParaRPr lang="en-US" sz="4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07EE63-EDE4-0436-6058-802A9EFAD8DB}"/>
              </a:ext>
            </a:extLst>
          </p:cNvPr>
          <p:cNvSpPr txBox="1"/>
          <p:nvPr/>
        </p:nvSpPr>
        <p:spPr>
          <a:xfrm>
            <a:off x="1055687" y="2980110"/>
            <a:ext cx="9024747" cy="371363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Artiklikogumik „Naistel on õigus. 30 aastat naiste õiguste deklaratsiooni vastu võtmisest“</a:t>
            </a:r>
            <a:endParaRPr lang="en-US" sz="2000" dirty="0">
              <a:ea typeface="Verdana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Mitmekesisuse kuu </a:t>
            </a:r>
            <a:r>
              <a:rPr lang="et-EE" sz="2000" dirty="0" err="1"/>
              <a:t>e</a:t>
            </a:r>
            <a:r>
              <a:rPr lang="et-EE" sz="2000" dirty="0"/>
              <a:t>-külalistund koolidele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Juhend "Kuidas luua </a:t>
            </a:r>
            <a:r>
              <a:rPr lang="et-EE" sz="2000" dirty="0" err="1"/>
              <a:t>transsoolisi</a:t>
            </a:r>
            <a:r>
              <a:rPr lang="et-EE" sz="2000" dirty="0"/>
              <a:t> inimesi arvestavat töökeskkonda?"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Uuring maksutõusudest ja eelarvekärbetest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Arutelu rassismist Arvamusfestivalil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Avalik vestlus ja näitus "Sõja varjus"</a:t>
            </a:r>
            <a:endParaRPr lang="et-EE" sz="2000" dirty="0">
              <a:ea typeface="Verdana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  <a:ea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D64C3F-75AE-FD5D-917A-070D08DD4DC1}"/>
              </a:ext>
            </a:extLst>
          </p:cNvPr>
          <p:cNvSpPr txBox="1"/>
          <p:nvPr/>
        </p:nvSpPr>
        <p:spPr>
          <a:xfrm>
            <a:off x="1055687" y="4581261"/>
            <a:ext cx="8805004" cy="172335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accent1"/>
                </a:solidFill>
              </a:rPr>
              <a:t>  </a:t>
            </a:r>
            <a:endParaRPr lang="en-US" sz="3200">
              <a:solidFill>
                <a:schemeClr val="accent1"/>
              </a:solidFill>
              <a:ea typeface="Verdan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>
              <a:solidFill>
                <a:schemeClr val="accent1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9371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DD92-8A41-8E5E-8BDC-55116B5C4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D7B38FD-8B9A-3B8A-81B7-4B9FE4E87306}"/>
              </a:ext>
            </a:extLst>
          </p:cNvPr>
          <p:cNvSpPr txBox="1"/>
          <p:nvPr/>
        </p:nvSpPr>
        <p:spPr>
          <a:xfrm>
            <a:off x="1055687" y="1916113"/>
            <a:ext cx="11597632" cy="10260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Fookusteema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6F6885-C317-5D37-2B2C-9891251A2211}"/>
              </a:ext>
            </a:extLst>
          </p:cNvPr>
          <p:cNvSpPr txBox="1"/>
          <p:nvPr/>
        </p:nvSpPr>
        <p:spPr>
          <a:xfrm>
            <a:off x="1055687" y="3409765"/>
            <a:ext cx="9024747" cy="371363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Keskne teema vanuseline kaasatus digitaristus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Heade praktikate ülevaade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Analüüsi tulemused: vanemaealiste digipädevuse toetamine on Eestis kujunenud eelkõige kogukondlikuks ja projektipõhiseks tegevuseks, millel puudub terviklik, süsteemne ja riiklikult suunatud raamistik.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t-EE" sz="2000" dirty="0"/>
              <a:t>Soovitused valitsusasutustele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t-EE" sz="2000" dirty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  <a:ea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D783C0-F70D-8676-3F48-A344091F9EAA}"/>
              </a:ext>
            </a:extLst>
          </p:cNvPr>
          <p:cNvSpPr txBox="1"/>
          <p:nvPr/>
        </p:nvSpPr>
        <p:spPr>
          <a:xfrm>
            <a:off x="1055687" y="4581261"/>
            <a:ext cx="8805004" cy="172335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accent1"/>
                </a:solidFill>
              </a:rPr>
              <a:t>  </a:t>
            </a:r>
            <a:endParaRPr lang="en-US" sz="3200">
              <a:solidFill>
                <a:schemeClr val="accent1"/>
              </a:solidFill>
              <a:ea typeface="Verdan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>
              <a:solidFill>
                <a:schemeClr val="accent1"/>
              </a:solidFill>
              <a:ea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EA5BB-5FB4-6E15-E3F1-C17AF65F1E88}"/>
              </a:ext>
            </a:extLst>
          </p:cNvPr>
          <p:cNvSpPr txBox="1"/>
          <p:nvPr/>
        </p:nvSpPr>
        <p:spPr>
          <a:xfrm>
            <a:off x="956535" y="2533057"/>
            <a:ext cx="9024747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t-EE" sz="2600" b="1" dirty="0">
                <a:solidFill>
                  <a:schemeClr val="accent1"/>
                </a:solidFill>
                <a:ea typeface="Roboto Condensed"/>
                <a:cs typeface="Roboto Condensed"/>
              </a:rPr>
              <a:t>kas Eesti digitaristu on kõigile kättesaadav?</a:t>
            </a:r>
            <a:endParaRPr lang="en-GB" sz="2600" dirty="0">
              <a:solidFill>
                <a:schemeClr val="accent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608259-7308-E5EC-0175-C8E95612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Soovitused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04D1E2-C714-1A78-652D-4F8668CCE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16" y="3616290"/>
            <a:ext cx="9763965" cy="2916238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koostada valdkonnaülene võrdõiguslikkuse riiklik kokkulepe, </a:t>
            </a:r>
            <a:br>
              <a:rPr lang="et-EE" dirty="0">
                <a:ea typeface="Verdana"/>
              </a:rPr>
            </a:br>
            <a:r>
              <a:rPr lang="et-EE" dirty="0">
                <a:ea typeface="Verdana"/>
              </a:rPr>
              <a:t>mis koondab olemasolevad tegevuskavad ja poliitikad;</a:t>
            </a:r>
          </a:p>
          <a:p>
            <a:pPr marL="457200" indent="-457200">
              <a:buFont typeface="Arial"/>
              <a:buChar char="•"/>
            </a:pPr>
            <a:r>
              <a:rPr lang="et-EE">
                <a:ea typeface="Verdana"/>
              </a:rPr>
              <a:t>taastada soolise võrdõiguslikkuse nõukogu töö;</a:t>
            </a:r>
          </a:p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tagada volinikule pandud lisaülesannete täitmiseks piisav rahastus.</a:t>
            </a:r>
          </a:p>
          <a:p>
            <a:pPr marL="457200" indent="-457200"/>
            <a:endParaRPr lang="en-E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3E19E-8728-00B1-2130-56E5A322FA11}"/>
              </a:ext>
            </a:extLst>
          </p:cNvPr>
          <p:cNvSpPr txBox="1"/>
          <p:nvPr/>
        </p:nvSpPr>
        <p:spPr>
          <a:xfrm>
            <a:off x="956535" y="2720347"/>
            <a:ext cx="1017977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t-EE" sz="2200" dirty="0">
                <a:solidFill>
                  <a:schemeClr val="bg1"/>
                </a:solidFill>
                <a:ea typeface="Roboto Condensed"/>
                <a:cs typeface="Roboto Condensed"/>
              </a:rPr>
              <a:t>Adressaat: </a:t>
            </a:r>
            <a:r>
              <a:rPr lang="et-EE" sz="2200" b="1" dirty="0">
                <a:solidFill>
                  <a:schemeClr val="bg1"/>
                </a:solidFill>
                <a:latin typeface="+mj-lt"/>
                <a:ea typeface="Roboto Condensed"/>
                <a:cs typeface="Roboto Condensed"/>
              </a:rPr>
              <a:t>Vabariigi Valitsus</a:t>
            </a:r>
            <a:endParaRPr lang="en-GB" sz="2200" dirty="0">
              <a:solidFill>
                <a:schemeClr val="bg1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3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A228E-7BE0-A2B7-5633-1517E56E6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8837B7-90B0-796F-336F-82C149E8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Soovitused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CE476D-E878-C68C-2D0B-105C81F7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16" y="3616290"/>
            <a:ext cx="10347860" cy="291623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liikuda kiiremas korras edasi võrdse kohtlemise seaduse muudatustega ja </a:t>
            </a:r>
            <a:br>
              <a:rPr lang="et-EE" dirty="0">
                <a:ea typeface="Verdana"/>
              </a:rPr>
            </a:br>
            <a:r>
              <a:rPr lang="et-EE" dirty="0">
                <a:ea typeface="Verdana"/>
              </a:rPr>
              <a:t>viia need kooskõlla huvirühmade soovitustega; </a:t>
            </a:r>
          </a:p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viia vaenukõne regulatsioon vastavusse ekspertorganisatsioonide soovitustega;</a:t>
            </a:r>
          </a:p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laiendada </a:t>
            </a:r>
            <a:r>
              <a:rPr lang="et-EE" dirty="0" err="1">
                <a:ea typeface="Verdana"/>
              </a:rPr>
              <a:t>võrdõigusvoliniku</a:t>
            </a:r>
            <a:r>
              <a:rPr lang="et-EE" dirty="0">
                <a:ea typeface="Verdana"/>
              </a:rPr>
              <a:t> pädevust tehisarupõhise diskrimineerimise ära hoidmiseks ning tagada volinikule vahendid seireks;</a:t>
            </a:r>
          </a:p>
          <a:p>
            <a:pPr marL="457200" indent="-457200">
              <a:buFont typeface="Arial"/>
              <a:buChar char="•"/>
            </a:pPr>
            <a:r>
              <a:rPr lang="et-EE" spc="-50" dirty="0">
                <a:ea typeface="Verdana"/>
              </a:rPr>
              <a:t>riiklike digilahenduste pakkumisel tuleb tagada mittedigitaalsete alternatiivide olemasolu;</a:t>
            </a:r>
          </a:p>
          <a:p>
            <a:pPr marL="457200" indent="-457200">
              <a:buFont typeface="Arial"/>
              <a:buChar char="•"/>
            </a:pPr>
            <a:r>
              <a:rPr lang="et-EE" dirty="0">
                <a:ea typeface="Verdana"/>
              </a:rPr>
              <a:t>keelduda eelnõude kooskõlastamisest, kui õigusloome protsessis ei ole täidetud soolise võrdõiguslikkuse seaduse § 9 lg 2 soolõime nõue.</a:t>
            </a:r>
          </a:p>
          <a:p>
            <a:pPr marL="457200" indent="-457200">
              <a:buNone/>
            </a:pPr>
            <a:endParaRPr lang="en-E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C9DA3-22F5-DA36-1E14-C11846D75542}"/>
              </a:ext>
            </a:extLst>
          </p:cNvPr>
          <p:cNvSpPr txBox="1"/>
          <p:nvPr/>
        </p:nvSpPr>
        <p:spPr>
          <a:xfrm>
            <a:off x="956535" y="2720347"/>
            <a:ext cx="1017977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t-EE" sz="2200" dirty="0">
                <a:solidFill>
                  <a:schemeClr val="bg1"/>
                </a:solidFill>
                <a:ea typeface="Roboto Condensed"/>
                <a:cs typeface="Roboto Condensed"/>
              </a:rPr>
              <a:t>Adressaat: </a:t>
            </a:r>
            <a:r>
              <a:rPr lang="et-EE" sz="2200" b="1" dirty="0">
                <a:solidFill>
                  <a:schemeClr val="bg1"/>
                </a:solidFill>
                <a:latin typeface="+mj-lt"/>
                <a:ea typeface="Roboto Condensed"/>
                <a:cs typeface="Roboto Condensed"/>
              </a:rPr>
              <a:t>Justiits- ja Digiministeerium</a:t>
            </a:r>
            <a:endParaRPr lang="en-GB" sz="2200" dirty="0">
              <a:solidFill>
                <a:schemeClr val="bg1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8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olinik">
      <a:dk1>
        <a:srgbClr val="000000"/>
      </a:dk1>
      <a:lt1>
        <a:sysClr val="window" lastClr="FFFFFF"/>
      </a:lt1>
      <a:dk2>
        <a:srgbClr val="2868E6"/>
      </a:dk2>
      <a:lt2>
        <a:srgbClr val="F0F7FF"/>
      </a:lt2>
      <a:accent1>
        <a:srgbClr val="2868E6"/>
      </a:accent1>
      <a:accent2>
        <a:srgbClr val="FDB326"/>
      </a:accent2>
      <a:accent3>
        <a:srgbClr val="DCECFF"/>
      </a:accent3>
      <a:accent4>
        <a:srgbClr val="EEEEEE"/>
      </a:accent4>
      <a:accent5>
        <a:srgbClr val="FFEDDC"/>
      </a:accent5>
      <a:accent6>
        <a:srgbClr val="FFF6EE"/>
      </a:accent6>
      <a:hlink>
        <a:srgbClr val="000000"/>
      </a:hlink>
      <a:folHlink>
        <a:srgbClr val="000000"/>
      </a:folHlink>
    </a:clrScheme>
    <a:fontScheme name="Verdana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adef74-251f-42fc-9024-6df5c4e3f36b" xsi:nil="true"/>
    <lcf76f155ced4ddcb4097134ff3c332f xmlns="df76d06b-b456-4f1f-a8d1-75eecc02cd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853D655DBC343B87D3979A97B09CC" ma:contentTypeVersion="13" ma:contentTypeDescription="Create a new document." ma:contentTypeScope="" ma:versionID="e35b139bbe8b592e9d54cb5121dcfc20">
  <xsd:schema xmlns:xsd="http://www.w3.org/2001/XMLSchema" xmlns:xs="http://www.w3.org/2001/XMLSchema" xmlns:p="http://schemas.microsoft.com/office/2006/metadata/properties" xmlns:ns2="df76d06b-b456-4f1f-a8d1-75eecc02cd29" xmlns:ns3="08adef74-251f-42fc-9024-6df5c4e3f36b" targetNamespace="http://schemas.microsoft.com/office/2006/metadata/properties" ma:root="true" ma:fieldsID="1fcf6349d444ea47d7deadf9cff3c8eb" ns2:_="" ns3:_="">
    <xsd:import namespace="df76d06b-b456-4f1f-a8d1-75eecc02cd29"/>
    <xsd:import namespace="08adef74-251f-42fc-9024-6df5c4e3f3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6d06b-b456-4f1f-a8d1-75eecc02cd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bf6974d-894c-4b76-94e9-da4eaeb0c3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def74-251f-42fc-9024-6df5c4e3f36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816bdd7-d2e2-40fc-87fe-2792765e1656}" ma:internalName="TaxCatchAll" ma:showField="CatchAllData" ma:web="08adef74-251f-42fc-9024-6df5c4e3f3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17F6CC-D60C-48A3-B44A-28B307E3C597}">
  <ds:schemaRefs>
    <ds:schemaRef ds:uri="08adef74-251f-42fc-9024-6df5c4e3f36b"/>
    <ds:schemaRef ds:uri="df76d06b-b456-4f1f-a8d1-75eecc02cd2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836801-EB6B-404A-80BA-6E5022DC4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38079D-8045-4D6B-8552-588E22889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76d06b-b456-4f1f-a8d1-75eecc02cd29"/>
    <ds:schemaRef ds:uri="08adef74-251f-42fc-9024-6df5c4e3f3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666</Words>
  <Application>Microsoft Office PowerPoint</Application>
  <PresentationFormat>Widescreen</PresentationFormat>
  <Paragraphs>85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Soovitused</vt:lpstr>
      <vt:lpstr>Soovitused</vt:lpstr>
      <vt:lpstr>Soovitused</vt:lpstr>
      <vt:lpstr>Soovitused</vt:lpstr>
      <vt:lpstr>Soovitused</vt:lpstr>
      <vt:lpstr>Soovitused</vt:lpstr>
      <vt:lpstr>Soovitused</vt:lpstr>
      <vt:lpstr>Võta ühendust www.volinik.ee    info@volinik.ee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Erkin Antov</dc:creator>
  <cp:lastModifiedBy>einike</cp:lastModifiedBy>
  <cp:revision>21</cp:revision>
  <dcterms:created xsi:type="dcterms:W3CDTF">2023-04-21T10:20:39Z</dcterms:created>
  <dcterms:modified xsi:type="dcterms:W3CDTF">2026-06-05T08:52:28Z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0x010100976853D655DBC343B87D3979A97B09CC</vt:lpwstr>
  </property>
  <property fmtid="{D5CDD505-2E9C-101B-9397-08002B2CF9AE}" pid="3" name="Order">
    <vt:r8>34600</vt:r8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2024-09-25T07:11:17Z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8fe098d2-428d-4bd4-9803-7195fe96f0e2</vt:lpwstr>
  </property>
  <property fmtid="{D5CDD505-2E9C-101B-9397-08002B2CF9AE}" pid="9" name="MSIP_Label_defa4170-0d19-0005-0004-bc88714345d2_ActionId">
    <vt:lpwstr>6332a0a7-0013-4834-810a-980d07b8346d</vt:lpwstr>
  </property>
  <property fmtid="{D5CDD505-2E9C-101B-9397-08002B2CF9AE}" pid="10" name="MSIP_Label_defa4170-0d19-0005-0004-bc88714345d2_ContentBits">
    <vt:lpwstr>0</vt:lpwstr>
  </property>
  <property fmtid="{D5CDD505-2E9C-101B-9397-08002B2CF9AE}" pid="11" name="MediaServiceImageTags">
    <vt:lpwstr/>
  </property>
</Properties>
</file>