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style3.xml" ContentType="application/vnd.ms-office.chartstyle+xml"/>
  <Override PartName="/ppt/charts/colors3.xml" ContentType="application/vnd.ms-office.chartcolorstyle+xml"/>
  <Override PartName="/ppt/charts/chart24.xml" ContentType="application/vnd.openxmlformats-officedocument.drawingml.chart+xml"/>
  <Override PartName="/ppt/charts/chart25.xml" ContentType="application/vnd.openxmlformats-officedocument.drawingml.chart+xml"/>
  <Override PartName="/ppt/charts/style4.xml" ContentType="application/vnd.ms-office.chartstyle+xml"/>
  <Override PartName="/ppt/charts/colors4.xml" ContentType="application/vnd.ms-office.chartcolorstyle+xml"/>
  <Override PartName="/ppt/charts/chart26.xml" ContentType="application/vnd.openxmlformats-officedocument.drawingml.chart+xml"/>
  <Override PartName="/ppt/charts/style5.xml" ContentType="application/vnd.ms-office.chartstyle+xml"/>
  <Override PartName="/ppt/charts/colors5.xml" ContentType="application/vnd.ms-office.chartcolorstyle+xml"/>
  <Override PartName="/ppt/charts/chart27.xml" ContentType="application/vnd.openxmlformats-officedocument.drawingml.chart+xml"/>
  <Override PartName="/ppt/charts/style6.xml" ContentType="application/vnd.ms-office.chartstyle+xml"/>
  <Override PartName="/ppt/charts/colors6.xml" ContentType="application/vnd.ms-office.chartcolorstyl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style7.xml" ContentType="application/vnd.ms-office.chartstyle+xml"/>
  <Override PartName="/ppt/charts/colors7.xml" ContentType="application/vnd.ms-office.chartcolorstyle+xml"/>
  <Override PartName="/ppt/charts/chart31.xml" ContentType="application/vnd.openxmlformats-officedocument.drawingml.chart+xml"/>
  <Override PartName="/ppt/charts/style8.xml" ContentType="application/vnd.ms-office.chartstyle+xml"/>
  <Override PartName="/ppt/charts/colors8.xml" ContentType="application/vnd.ms-office.chartcolorstyle+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48.xml" ContentType="application/vnd.openxmlformats-officedocument.drawingml.chart+xml"/>
  <Override PartName="/ppt/charts/chart4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77" r:id="rId5"/>
    <p:sldMasterId id="2147483802" r:id="rId6"/>
  </p:sldMasterIdLst>
  <p:notesMasterIdLst>
    <p:notesMasterId r:id="rId78"/>
  </p:notesMasterIdLst>
  <p:handoutMasterIdLst>
    <p:handoutMasterId r:id="rId79"/>
  </p:handoutMasterIdLst>
  <p:sldIdLst>
    <p:sldId id="380" r:id="rId7"/>
    <p:sldId id="436" r:id="rId8"/>
    <p:sldId id="486" r:id="rId9"/>
    <p:sldId id="487" r:id="rId10"/>
    <p:sldId id="439" r:id="rId11"/>
    <p:sldId id="441" r:id="rId12"/>
    <p:sldId id="446" r:id="rId13"/>
    <p:sldId id="512" r:id="rId14"/>
    <p:sldId id="513" r:id="rId15"/>
    <p:sldId id="523" r:id="rId16"/>
    <p:sldId id="524" r:id="rId17"/>
    <p:sldId id="514" r:id="rId18"/>
    <p:sldId id="442" r:id="rId19"/>
    <p:sldId id="491" r:id="rId20"/>
    <p:sldId id="457" r:id="rId21"/>
    <p:sldId id="490" r:id="rId22"/>
    <p:sldId id="460" r:id="rId23"/>
    <p:sldId id="484" r:id="rId24"/>
    <p:sldId id="461" r:id="rId25"/>
    <p:sldId id="462" r:id="rId26"/>
    <p:sldId id="463" r:id="rId27"/>
    <p:sldId id="464" r:id="rId28"/>
    <p:sldId id="496" r:id="rId29"/>
    <p:sldId id="465" r:id="rId30"/>
    <p:sldId id="497" r:id="rId31"/>
    <p:sldId id="466" r:id="rId32"/>
    <p:sldId id="467" r:id="rId33"/>
    <p:sldId id="519" r:id="rId34"/>
    <p:sldId id="468" r:id="rId35"/>
    <p:sldId id="469" r:id="rId36"/>
    <p:sldId id="448" r:id="rId37"/>
    <p:sldId id="470" r:id="rId38"/>
    <p:sldId id="471" r:id="rId39"/>
    <p:sldId id="472" r:id="rId40"/>
    <p:sldId id="520" r:id="rId41"/>
    <p:sldId id="473" r:id="rId42"/>
    <p:sldId id="449" r:id="rId43"/>
    <p:sldId id="474" r:id="rId44"/>
    <p:sldId id="475" r:id="rId45"/>
    <p:sldId id="476" r:id="rId46"/>
    <p:sldId id="477" r:id="rId47"/>
    <p:sldId id="450" r:id="rId48"/>
    <p:sldId id="478" r:id="rId49"/>
    <p:sldId id="480" r:id="rId50"/>
    <p:sldId id="479" r:id="rId51"/>
    <p:sldId id="481" r:id="rId52"/>
    <p:sldId id="521" r:id="rId53"/>
    <p:sldId id="482" r:id="rId54"/>
    <p:sldId id="483" r:id="rId55"/>
    <p:sldId id="451" r:id="rId56"/>
    <p:sldId id="453" r:id="rId57"/>
    <p:sldId id="454" r:id="rId58"/>
    <p:sldId id="485" r:id="rId59"/>
    <p:sldId id="455" r:id="rId60"/>
    <p:sldId id="456" r:id="rId61"/>
    <p:sldId id="492" r:id="rId62"/>
    <p:sldId id="498" r:id="rId63"/>
    <p:sldId id="499" r:id="rId64"/>
    <p:sldId id="509" r:id="rId65"/>
    <p:sldId id="510" r:id="rId66"/>
    <p:sldId id="508" r:id="rId67"/>
    <p:sldId id="501" r:id="rId68"/>
    <p:sldId id="503" r:id="rId69"/>
    <p:sldId id="516" r:id="rId70"/>
    <p:sldId id="502" r:id="rId71"/>
    <p:sldId id="504" r:id="rId72"/>
    <p:sldId id="517" r:id="rId73"/>
    <p:sldId id="493" r:id="rId74"/>
    <p:sldId id="422" r:id="rId75"/>
    <p:sldId id="435" r:id="rId76"/>
    <p:sldId id="421" r:id="rId77"/>
  </p:sldIdLst>
  <p:sldSz cx="12192000" cy="6858000"/>
  <p:notesSz cx="6797675" cy="9928225"/>
  <p:custDataLst>
    <p:tags r:id="rId8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2" orient="horz" pos="1412" userDrawn="1">
          <p15:clr>
            <a:srgbClr val="A4A3A4"/>
          </p15:clr>
        </p15:guide>
        <p15:guide id="15" pos="2729" userDrawn="1">
          <p15:clr>
            <a:srgbClr val="A4A3A4"/>
          </p15:clr>
        </p15:guide>
        <p15:guide id="16" pos="982" userDrawn="1">
          <p15:clr>
            <a:srgbClr val="A4A3A4"/>
          </p15:clr>
        </p15:guide>
        <p15:guide id="17" orient="horz" pos="304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F386F"/>
    <a:srgbClr val="232A52"/>
    <a:srgbClr val="8B96CE"/>
    <a:srgbClr val="333333"/>
    <a:srgbClr val="4655A5"/>
    <a:srgbClr val="000000"/>
    <a:srgbClr val="E6304B"/>
    <a:srgbClr val="E7E7E7"/>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6357" autoAdjust="0"/>
  </p:normalViewPr>
  <p:slideViewPr>
    <p:cSldViewPr snapToGrid="0" showGuides="1">
      <p:cViewPr>
        <p:scale>
          <a:sx n="70" d="100"/>
          <a:sy n="70" d="100"/>
        </p:scale>
        <p:origin x="464" y="-208"/>
      </p:cViewPr>
      <p:guideLst>
        <p:guide orient="horz" pos="1412"/>
        <p:guide pos="2729"/>
        <p:guide pos="982"/>
        <p:guide orient="horz" pos="3045"/>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110" d="100"/>
          <a:sy n="110" d="100"/>
        </p:scale>
        <p:origin x="423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2.xml"/><Relationship Id="rId1" Type="http://schemas.microsoft.com/office/2011/relationships/chartStyle" Target="style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3.xml"/><Relationship Id="rId1" Type="http://schemas.microsoft.com/office/2011/relationships/chartStyle" Target="style3.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4.xml"/><Relationship Id="rId1" Type="http://schemas.microsoft.com/office/2011/relationships/chartStyle" Target="style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5.xml"/><Relationship Id="rId1" Type="http://schemas.microsoft.com/office/2011/relationships/chartStyle" Target="style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6.xml"/><Relationship Id="rId1" Type="http://schemas.microsoft.com/office/2011/relationships/chartStyle" Target="style6.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7.xml"/><Relationship Id="rId1" Type="http://schemas.microsoft.com/office/2011/relationships/chartStyle" Target="style7.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8.xml"/><Relationship Id="rId1" Type="http://schemas.microsoft.com/office/2011/relationships/chartStyle" Target="style8.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0.xml"/><Relationship Id="rId1" Type="http://schemas.microsoft.com/office/2011/relationships/chartStyle" Target="style10.xml"/></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11.xml"/><Relationship Id="rId1" Type="http://schemas.microsoft.com/office/2011/relationships/chartStyle" Target="style11.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2.xml"/><Relationship Id="rId1" Type="http://schemas.microsoft.com/office/2011/relationships/chartStyle" Target="style1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109782108734087E-2"/>
          <c:y val="3.7642266791122203E-2"/>
          <c:w val="0.86359978289151496"/>
          <c:h val="0.94297323588776794"/>
        </c:manualLayout>
      </c:layout>
      <c:barChart>
        <c:barDir val="bar"/>
        <c:grouping val="clustered"/>
        <c:varyColors val="0"/>
        <c:ser>
          <c:idx val="0"/>
          <c:order val="0"/>
          <c:tx>
            <c:strRef>
              <c:f>Sheet1!$B$1</c:f>
              <c:strCache>
                <c:ptCount val="1"/>
                <c:pt idx="0">
                  <c:v>Millised on esimesed märksõnad, mis seostuvad Teile TUULEPARKIDEGA</c:v>
                </c:pt>
              </c:strCache>
            </c:strRef>
          </c:tx>
          <c:spPr>
            <a:solidFill>
              <a:schemeClr val="tx2">
                <a:lumMod val="60000"/>
                <a:lumOff val="40000"/>
              </a:scheme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elekter, energia</c:v>
                </c:pt>
                <c:pt idx="1">
                  <c:v>tuulik, tiivik, tuulegeneraator, tuugen, tuuleveski, mast</c:v>
                </c:pt>
                <c:pt idx="2">
                  <c:v>roheline, rohe-</c:v>
                </c:pt>
                <c:pt idx="3">
                  <c:v>tuul, tuuline</c:v>
                </c:pt>
                <c:pt idx="4">
                  <c:v>loodus, loodussõbralik, loodushoid, keskkonnasõbralik, ökoloogiline</c:v>
                </c:pt>
                <c:pt idx="5">
                  <c:v>müra, undamine, häiriv heli</c:v>
                </c:pt>
                <c:pt idx="6">
                  <c:v>taastuvenergia, taastuv ressurss</c:v>
                </c:pt>
                <c:pt idx="7">
                  <c:v>suur, massiivne</c:v>
                </c:pt>
                <c:pt idx="8">
                  <c:v>innovaatiline, uudne, moodne, modernne, tulevik</c:v>
                </c:pt>
                <c:pt idx="9">
                  <c:v>linnud</c:v>
                </c:pt>
                <c:pt idx="10">
                  <c:v>konflikt, vastuolud, võitlus, (kohtu)vaidlused, eriarvamused</c:v>
                </c:pt>
                <c:pt idx="11">
                  <c:v>avarus, suured väljad, põllud</c:v>
                </c:pt>
                <c:pt idx="12">
                  <c:v>ilus</c:v>
                </c:pt>
                <c:pt idx="13">
                  <c:v>visuaalne reostus, inetu vaatepilt</c:v>
                </c:pt>
                <c:pt idx="14">
                  <c:v>odav</c:v>
                </c:pt>
                <c:pt idx="15">
                  <c:v>kallis</c:v>
                </c:pt>
              </c:strCache>
            </c:strRef>
          </c:cat>
          <c:val>
            <c:numRef>
              <c:f>Sheet1!$B$2:$B$17</c:f>
              <c:numCache>
                <c:formatCode>General</c:formatCode>
                <c:ptCount val="16"/>
                <c:pt idx="0">
                  <c:v>40</c:v>
                </c:pt>
                <c:pt idx="1">
                  <c:v>29</c:v>
                </c:pt>
                <c:pt idx="2">
                  <c:v>17</c:v>
                </c:pt>
                <c:pt idx="3">
                  <c:v>16</c:v>
                </c:pt>
                <c:pt idx="4">
                  <c:v>14</c:v>
                </c:pt>
                <c:pt idx="5">
                  <c:v>13</c:v>
                </c:pt>
                <c:pt idx="6">
                  <c:v>10</c:v>
                </c:pt>
                <c:pt idx="7">
                  <c:v>7</c:v>
                </c:pt>
                <c:pt idx="8">
                  <c:v>6</c:v>
                </c:pt>
                <c:pt idx="9">
                  <c:v>5</c:v>
                </c:pt>
                <c:pt idx="10">
                  <c:v>5</c:v>
                </c:pt>
                <c:pt idx="11">
                  <c:v>5</c:v>
                </c:pt>
                <c:pt idx="12">
                  <c:v>4</c:v>
                </c:pt>
                <c:pt idx="13">
                  <c:v>4</c:v>
                </c:pt>
                <c:pt idx="14">
                  <c:v>4</c:v>
                </c:pt>
                <c:pt idx="15">
                  <c:v>4</c:v>
                </c:pt>
              </c:numCache>
            </c:numRef>
          </c:val>
          <c:extLst>
            <c:ext xmlns:c16="http://schemas.microsoft.com/office/drawing/2014/chart" uri="{C3380CC4-5D6E-409C-BE32-E72D297353CC}">
              <c16:uniqueId val="{00000000-C3B0-470E-8F93-4BA866817641}"/>
            </c:ext>
          </c:extLst>
        </c:ser>
        <c:ser>
          <c:idx val="1"/>
          <c:order val="1"/>
          <c:tx>
            <c:strRef>
              <c:f>Sheet1!$C$1</c:f>
              <c:strCache>
                <c:ptCount val="1"/>
                <c:pt idx="0">
                  <c:v>Millised on esimesed märksõnad, mis seostuvad Teile TUULEPARKIDEGA? - 1</c:v>
                </c:pt>
              </c:strCache>
            </c:strRef>
          </c:tx>
          <c:spPr>
            <a:solidFill>
              <a:schemeClr val="tx2">
                <a:lumMod val="75000"/>
              </a:schemeClr>
            </a:solidFill>
          </c:spPr>
          <c:invertIfNegative val="0"/>
          <c:cat>
            <c:strRef>
              <c:f>Sheet1!$A$2:$A$17</c:f>
              <c:strCache>
                <c:ptCount val="16"/>
                <c:pt idx="0">
                  <c:v>elekter, energia</c:v>
                </c:pt>
                <c:pt idx="1">
                  <c:v>tuulik, tiivik, tuulegeneraator, tuugen, tuuleveski, mast</c:v>
                </c:pt>
                <c:pt idx="2">
                  <c:v>roheline, rohe-</c:v>
                </c:pt>
                <c:pt idx="3">
                  <c:v>tuul, tuuline</c:v>
                </c:pt>
                <c:pt idx="4">
                  <c:v>loodus, loodussõbralik, loodushoid, keskkonnasõbralik, ökoloogiline</c:v>
                </c:pt>
                <c:pt idx="5">
                  <c:v>müra, undamine, häiriv heli</c:v>
                </c:pt>
                <c:pt idx="6">
                  <c:v>taastuvenergia, taastuv ressurss</c:v>
                </c:pt>
                <c:pt idx="7">
                  <c:v>suur, massiivne</c:v>
                </c:pt>
                <c:pt idx="8">
                  <c:v>innovaatiline, uudne, moodne, modernne, tulevik</c:v>
                </c:pt>
                <c:pt idx="9">
                  <c:v>linnud</c:v>
                </c:pt>
                <c:pt idx="10">
                  <c:v>konflikt, vastuolud, võitlus, (kohtu)vaidlused, eriarvamused</c:v>
                </c:pt>
                <c:pt idx="11">
                  <c:v>avarus, suured väljad, põllud</c:v>
                </c:pt>
                <c:pt idx="12">
                  <c:v>ilus</c:v>
                </c:pt>
                <c:pt idx="13">
                  <c:v>visuaalne reostus, inetu vaatepilt</c:v>
                </c:pt>
                <c:pt idx="14">
                  <c:v>odav</c:v>
                </c:pt>
                <c:pt idx="15">
                  <c:v>kallis</c:v>
                </c:pt>
              </c:strCache>
            </c:strRef>
          </c:cat>
          <c:val>
            <c:numRef>
              <c:f>Sheet1!$C$2:$C$17</c:f>
              <c:numCache>
                <c:formatCode>General</c:formatCode>
                <c:ptCount val="16"/>
                <c:pt idx="0">
                  <c:v>18</c:v>
                </c:pt>
                <c:pt idx="1">
                  <c:v>20</c:v>
                </c:pt>
                <c:pt idx="2">
                  <c:v>10</c:v>
                </c:pt>
                <c:pt idx="3">
                  <c:v>8</c:v>
                </c:pt>
                <c:pt idx="4">
                  <c:v>5</c:v>
                </c:pt>
                <c:pt idx="5">
                  <c:v>4</c:v>
                </c:pt>
                <c:pt idx="6">
                  <c:v>6</c:v>
                </c:pt>
                <c:pt idx="7">
                  <c:v>3</c:v>
                </c:pt>
                <c:pt idx="8">
                  <c:v>1</c:v>
                </c:pt>
                <c:pt idx="9">
                  <c:v>1</c:v>
                </c:pt>
                <c:pt idx="10">
                  <c:v>1</c:v>
                </c:pt>
                <c:pt idx="11">
                  <c:v>0</c:v>
                </c:pt>
                <c:pt idx="12">
                  <c:v>2</c:v>
                </c:pt>
                <c:pt idx="13">
                  <c:v>1</c:v>
                </c:pt>
                <c:pt idx="14">
                  <c:v>1</c:v>
                </c:pt>
                <c:pt idx="15">
                  <c:v>1</c:v>
                </c:pt>
              </c:numCache>
            </c:numRef>
          </c:val>
          <c:extLst>
            <c:ext xmlns:c16="http://schemas.microsoft.com/office/drawing/2014/chart" uri="{C3380CC4-5D6E-409C-BE32-E72D297353CC}">
              <c16:uniqueId val="{00000002-C3B0-470E-8F93-4BA866817641}"/>
            </c:ext>
          </c:extLst>
        </c:ser>
        <c:dLbls>
          <c:showLegendKey val="0"/>
          <c:showVal val="0"/>
          <c:showCatName val="0"/>
          <c:showSerName val="0"/>
          <c:showPercent val="0"/>
          <c:showBubbleSize val="0"/>
        </c:dLbls>
        <c:gapWidth val="30"/>
        <c:overlap val="100"/>
        <c:axId val="879597272"/>
        <c:axId val="879603936"/>
      </c:barChart>
      <c:catAx>
        <c:axId val="879597272"/>
        <c:scaling>
          <c:orientation val="maxMin"/>
        </c:scaling>
        <c:delete val="1"/>
        <c:axPos val="l"/>
        <c:numFmt formatCode="General" sourceLinked="0"/>
        <c:majorTickMark val="out"/>
        <c:minorTickMark val="none"/>
        <c:tickLblPos val="nextTo"/>
        <c:crossAx val="879603936"/>
        <c:crosses val="autoZero"/>
        <c:auto val="1"/>
        <c:lblAlgn val="ctr"/>
        <c:lblOffset val="100"/>
        <c:noMultiLvlLbl val="0"/>
      </c:catAx>
      <c:valAx>
        <c:axId val="879603936"/>
        <c:scaling>
          <c:orientation val="minMax"/>
          <c:max val="50"/>
          <c:min val="0"/>
        </c:scaling>
        <c:delete val="0"/>
        <c:axPos val="t"/>
        <c:numFmt formatCode="General" sourceLinked="1"/>
        <c:majorTickMark val="out"/>
        <c:minorTickMark val="none"/>
        <c:tickLblPos val="none"/>
        <c:spPr>
          <a:ln>
            <a:noFill/>
          </a:ln>
        </c:spPr>
        <c:crossAx val="879597272"/>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17921173664757"/>
          <c:y val="8.902461219898615E-2"/>
          <c:w val="0.43370712340297396"/>
          <c:h val="0.77269057372769345"/>
        </c:manualLayout>
      </c:layout>
      <c:doughnutChart>
        <c:varyColors val="1"/>
        <c:ser>
          <c:idx val="0"/>
          <c:order val="0"/>
          <c:tx>
            <c:strRef>
              <c:f>Sheet1!$B$1</c:f>
              <c:strCache>
                <c:ptCount val="1"/>
                <c:pt idx="0">
                  <c:v>Sales</c:v>
                </c:pt>
              </c:strCache>
            </c:strRef>
          </c:tx>
          <c:spPr>
            <a:ln>
              <a:noFill/>
            </a:ln>
          </c:spPr>
          <c:dPt>
            <c:idx val="0"/>
            <c:bubble3D val="0"/>
            <c:spPr>
              <a:solidFill>
                <a:schemeClr val="tx2">
                  <a:lumMod val="75000"/>
                </a:schemeClr>
              </a:solidFill>
              <a:ln w="19050">
                <a:noFill/>
              </a:ln>
              <a:effectLst/>
            </c:spPr>
            <c:extLst>
              <c:ext xmlns:c16="http://schemas.microsoft.com/office/drawing/2014/chart" uri="{C3380CC4-5D6E-409C-BE32-E72D297353CC}">
                <c16:uniqueId val="{00000001-7030-4615-BFCA-C8E30927C2FB}"/>
              </c:ext>
            </c:extLst>
          </c:dPt>
          <c:dPt>
            <c:idx val="1"/>
            <c:bubble3D val="0"/>
            <c:spPr>
              <a:solidFill>
                <a:schemeClr val="tx2">
                  <a:lumMod val="60000"/>
                  <a:lumOff val="40000"/>
                </a:schemeClr>
              </a:solidFill>
              <a:ln w="19050">
                <a:noFill/>
              </a:ln>
              <a:effectLst/>
            </c:spPr>
            <c:extLst>
              <c:ext xmlns:c16="http://schemas.microsoft.com/office/drawing/2014/chart" uri="{C3380CC4-5D6E-409C-BE32-E72D297353CC}">
                <c16:uniqueId val="{00000003-7030-4615-BFCA-C8E30927C2FB}"/>
              </c:ext>
            </c:extLst>
          </c:dPt>
          <c:dPt>
            <c:idx val="2"/>
            <c:bubble3D val="0"/>
            <c:spPr>
              <a:solidFill>
                <a:srgbClr val="FFC000"/>
              </a:solidFill>
              <a:ln w="19050">
                <a:noFill/>
              </a:ln>
              <a:effectLst/>
            </c:spPr>
            <c:extLst>
              <c:ext xmlns:c16="http://schemas.microsoft.com/office/drawing/2014/chart" uri="{C3380CC4-5D6E-409C-BE32-E72D297353CC}">
                <c16:uniqueId val="{00000005-7030-4615-BFCA-C8E30927C2FB}"/>
              </c:ext>
            </c:extLst>
          </c:dPt>
          <c:dPt>
            <c:idx val="3"/>
            <c:bubble3D val="0"/>
            <c:spPr>
              <a:solidFill>
                <a:schemeClr val="accent5"/>
              </a:solidFill>
              <a:ln w="19050">
                <a:noFill/>
              </a:ln>
              <a:effectLst/>
            </c:spPr>
            <c:extLst>
              <c:ext xmlns:c16="http://schemas.microsoft.com/office/drawing/2014/chart" uri="{C3380CC4-5D6E-409C-BE32-E72D297353CC}">
                <c16:uniqueId val="{00000007-7030-4615-BFCA-C8E30927C2FB}"/>
              </c:ext>
            </c:extLst>
          </c:dPt>
          <c:dPt>
            <c:idx val="4"/>
            <c:bubble3D val="0"/>
            <c:spPr>
              <a:solidFill>
                <a:schemeClr val="bg1">
                  <a:lumMod val="65000"/>
                </a:schemeClr>
              </a:solidFill>
              <a:ln w="19050">
                <a:noFill/>
              </a:ln>
              <a:effectLst/>
            </c:spPr>
            <c:extLst>
              <c:ext xmlns:c16="http://schemas.microsoft.com/office/drawing/2014/chart" uri="{C3380CC4-5D6E-409C-BE32-E72D297353CC}">
                <c16:uniqueId val="{00000009-7030-4615-BFCA-C8E30927C2F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Väga teadlik</c:v>
                </c:pt>
                <c:pt idx="1">
                  <c:v>Pigem teadlik</c:v>
                </c:pt>
                <c:pt idx="2">
                  <c:v>Pigem ei ole teadlik</c:v>
                </c:pt>
                <c:pt idx="3">
                  <c:v>Üldse ei ole teadlik</c:v>
                </c:pt>
                <c:pt idx="4">
                  <c:v>Ei oska öelda</c:v>
                </c:pt>
              </c:strCache>
            </c:strRef>
          </c:cat>
          <c:val>
            <c:numRef>
              <c:f>Sheet1!$B$2:$B$6</c:f>
              <c:numCache>
                <c:formatCode>General</c:formatCode>
                <c:ptCount val="5"/>
                <c:pt idx="0">
                  <c:v>9</c:v>
                </c:pt>
                <c:pt idx="1">
                  <c:v>45</c:v>
                </c:pt>
                <c:pt idx="2">
                  <c:v>31</c:v>
                </c:pt>
                <c:pt idx="3">
                  <c:v>11</c:v>
                </c:pt>
                <c:pt idx="4">
                  <c:v>4</c:v>
                </c:pt>
              </c:numCache>
            </c:numRef>
          </c:val>
          <c:extLst>
            <c:ext xmlns:c16="http://schemas.microsoft.com/office/drawing/2014/chart" uri="{C3380CC4-5D6E-409C-BE32-E72D297353CC}">
              <c16:uniqueId val="{0000000A-7030-4615-BFCA-C8E30927C2FB}"/>
            </c:ext>
          </c:extLst>
        </c:ser>
        <c:dLbls>
          <c:showLegendKey val="0"/>
          <c:showVal val="0"/>
          <c:showCatName val="0"/>
          <c:showSerName val="0"/>
          <c:showPercent val="0"/>
          <c:showBubbleSize val="0"/>
          <c:showLeaderLines val="1"/>
        </c:dLbls>
        <c:firstSliceAng val="0"/>
        <c:holeSize val="65"/>
      </c:doughnutChart>
      <c:spPr>
        <a:noFill/>
        <a:ln>
          <a:noFill/>
        </a:ln>
        <a:effectLst/>
      </c:spPr>
    </c:plotArea>
    <c:legend>
      <c:legendPos val="r"/>
      <c:layout>
        <c:manualLayout>
          <c:xMode val="edge"/>
          <c:yMode val="edge"/>
          <c:x val="0.62111724371928678"/>
          <c:y val="0.30602937710161449"/>
          <c:w val="0.3150762404129035"/>
          <c:h val="0.3652057680086168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defRPr>
      </a:pPr>
      <a:endParaRPr lang="et-E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660940801382078E-2"/>
          <c:y val="3.9470347129615238E-2"/>
          <c:w val="0.88867811839723587"/>
          <c:h val="0.92473063298181313"/>
        </c:manualLayout>
      </c:layout>
      <c:barChart>
        <c:barDir val="bar"/>
        <c:grouping val="clustered"/>
        <c:varyColors val="0"/>
        <c:ser>
          <c:idx val="0"/>
          <c:order val="0"/>
          <c:tx>
            <c:strRef>
              <c:f>Sheet1!$C$1</c:f>
              <c:strCache>
                <c:ptCount val="1"/>
                <c:pt idx="0">
                  <c:v>keskmine</c:v>
                </c:pt>
              </c:strCache>
            </c:strRef>
          </c:tx>
          <c:spPr>
            <a:solidFill>
              <a:schemeClr val="bg1">
                <a:lumMod val="50000"/>
              </a:schemeClr>
            </a:solidFill>
          </c:spPr>
          <c:invertIfNegative val="0"/>
          <c:dLbls>
            <c:numFmt formatCode="#,##0.0" sourceLinked="0"/>
            <c:spPr>
              <a:noFill/>
              <a:ln>
                <a:noFill/>
              </a:ln>
              <a:effectLst/>
            </c:spPr>
            <c:txPr>
              <a:bodyPr/>
              <a:lstStyle/>
              <a:p>
                <a:pPr>
                  <a:defRPr sz="1200"/>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Sheet1!$B$2:$B$11</c:f>
              <c:strCache>
                <c:ptCount val="10"/>
                <c:pt idx="0">
                  <c:v>Päikeseenergia</c:v>
                </c:pt>
                <c:pt idx="1">
                  <c:v>Maasoojusenergia</c:v>
                </c:pt>
                <c:pt idx="2">
                  <c:v>Tuuleenergia</c:v>
                </c:pt>
                <c:pt idx="3">
                  <c:v>Hüdroenergia</c:v>
                </c:pt>
                <c:pt idx="4">
                  <c:v>Vesinikuenergeetika</c:v>
                </c:pt>
                <c:pt idx="5">
                  <c:v>Puiduhake ja -jäätmed</c:v>
                </c:pt>
                <c:pt idx="6">
                  <c:v>Maagaas</c:v>
                </c:pt>
                <c:pt idx="7">
                  <c:v>Tuumaenergia</c:v>
                </c:pt>
                <c:pt idx="8">
                  <c:v>Kui Te mõtlete elektri tootmise peale, siis kas Teil on eelistus elektriallika osas? Põlevkivi</c:v>
                </c:pt>
                <c:pt idx="9">
                  <c:v>Turvas</c:v>
                </c:pt>
              </c:strCache>
            </c:strRef>
          </c:cat>
          <c:val>
            <c:numRef>
              <c:f>Sheet1!$C$2:$C$11</c:f>
              <c:numCache>
                <c:formatCode>0.0</c:formatCode>
                <c:ptCount val="10"/>
                <c:pt idx="0">
                  <c:v>3.39</c:v>
                </c:pt>
                <c:pt idx="1">
                  <c:v>3.34</c:v>
                </c:pt>
                <c:pt idx="2">
                  <c:v>3.22</c:v>
                </c:pt>
                <c:pt idx="3">
                  <c:v>3.18</c:v>
                </c:pt>
                <c:pt idx="4" formatCode="General">
                  <c:v>2.71</c:v>
                </c:pt>
                <c:pt idx="5" formatCode="General">
                  <c:v>2.5499999999999998</c:v>
                </c:pt>
                <c:pt idx="6" formatCode="General">
                  <c:v>2.5299999999999998</c:v>
                </c:pt>
                <c:pt idx="7" formatCode="General">
                  <c:v>2.52</c:v>
                </c:pt>
                <c:pt idx="8" formatCode="General">
                  <c:v>2.12</c:v>
                </c:pt>
                <c:pt idx="9" formatCode="General">
                  <c:v>1.99</c:v>
                </c:pt>
              </c:numCache>
            </c:numRef>
          </c:val>
          <c:extLst>
            <c:ext xmlns:c16="http://schemas.microsoft.com/office/drawing/2014/chart" uri="{C3380CC4-5D6E-409C-BE32-E72D297353CC}">
              <c16:uniqueId val="{00000000-2AC8-44A3-B85C-E989814F67B9}"/>
            </c:ext>
          </c:extLst>
        </c:ser>
        <c:dLbls>
          <c:showLegendKey val="0"/>
          <c:showVal val="0"/>
          <c:showCatName val="0"/>
          <c:showSerName val="0"/>
          <c:showPercent val="0"/>
          <c:showBubbleSize val="0"/>
        </c:dLbls>
        <c:gapWidth val="40"/>
        <c:axId val="879607072"/>
        <c:axId val="879607464"/>
      </c:barChart>
      <c:catAx>
        <c:axId val="879607072"/>
        <c:scaling>
          <c:orientation val="maxMin"/>
        </c:scaling>
        <c:delete val="1"/>
        <c:axPos val="l"/>
        <c:numFmt formatCode="General" sourceLinked="1"/>
        <c:majorTickMark val="out"/>
        <c:minorTickMark val="none"/>
        <c:tickLblPos val="nextTo"/>
        <c:crossAx val="879607464"/>
        <c:crosses val="autoZero"/>
        <c:auto val="1"/>
        <c:lblAlgn val="ctr"/>
        <c:lblOffset val="100"/>
        <c:noMultiLvlLbl val="0"/>
      </c:catAx>
      <c:valAx>
        <c:axId val="879607464"/>
        <c:scaling>
          <c:orientation val="minMax"/>
          <c:max val="5"/>
          <c:min val="1"/>
        </c:scaling>
        <c:delete val="0"/>
        <c:axPos val="t"/>
        <c:numFmt formatCode="0.0" sourceLinked="1"/>
        <c:majorTickMark val="in"/>
        <c:minorTickMark val="none"/>
        <c:tickLblPos val="none"/>
        <c:spPr>
          <a:ln>
            <a:noFill/>
          </a:ln>
        </c:spPr>
        <c:crossAx val="879607072"/>
        <c:crosses val="autoZero"/>
        <c:crossBetween val="between"/>
      </c:valAx>
      <c:spPr>
        <a:noFill/>
        <a:ln w="25400">
          <a:noFill/>
        </a:ln>
      </c:spPr>
    </c:plotArea>
    <c:plotVisOnly val="1"/>
    <c:dispBlanksAs val="gap"/>
    <c:showDLblsOverMax val="0"/>
  </c:chart>
  <c:txPr>
    <a:bodyPr/>
    <a:lstStyle/>
    <a:p>
      <a:pPr>
        <a:defRPr sz="1800"/>
      </a:pPr>
      <a:endParaRPr lang="et-E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795284476473826"/>
          <c:y val="0.11051698965521545"/>
          <c:w val="0.79214180483348229"/>
          <c:h val="0.79229494490684704"/>
        </c:manualLayout>
      </c:layout>
      <c:barChart>
        <c:barDir val="bar"/>
        <c:grouping val="percentStacked"/>
        <c:varyColors val="0"/>
        <c:ser>
          <c:idx val="0"/>
          <c:order val="0"/>
          <c:tx>
            <c:strRef>
              <c:f>Sheet1!$C$1</c:f>
              <c:strCache>
                <c:ptCount val="1"/>
                <c:pt idx="0">
                  <c:v>Kindlasti eelistan</c:v>
                </c:pt>
              </c:strCache>
            </c:strRef>
          </c:tx>
          <c:spPr>
            <a:solidFill>
              <a:schemeClr val="tx2">
                <a:lumMod val="75000"/>
              </a:schemeClr>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Sheet1!$B$2:$B$11</c:f>
              <c:strCache>
                <c:ptCount val="10"/>
                <c:pt idx="0">
                  <c:v>Päikeseenergia</c:v>
                </c:pt>
                <c:pt idx="1">
                  <c:v>Maasoojusenergia</c:v>
                </c:pt>
                <c:pt idx="2">
                  <c:v>Tuuleenergia</c:v>
                </c:pt>
                <c:pt idx="3">
                  <c:v>Hüdroenergia</c:v>
                </c:pt>
                <c:pt idx="4">
                  <c:v>Vesinikuenergeetika</c:v>
                </c:pt>
                <c:pt idx="5">
                  <c:v>Puiduhake ja -jäätmed</c:v>
                </c:pt>
                <c:pt idx="6">
                  <c:v>Maagaas</c:v>
                </c:pt>
                <c:pt idx="7">
                  <c:v>Tuumaenergia</c:v>
                </c:pt>
                <c:pt idx="8">
                  <c:v>Põlevkivi</c:v>
                </c:pt>
                <c:pt idx="9">
                  <c:v>Turvas</c:v>
                </c:pt>
              </c:strCache>
            </c:strRef>
          </c:cat>
          <c:val>
            <c:numRef>
              <c:f>Sheet1!$C$2:$C$11</c:f>
              <c:numCache>
                <c:formatCode>General</c:formatCode>
                <c:ptCount val="10"/>
                <c:pt idx="0">
                  <c:v>50</c:v>
                </c:pt>
                <c:pt idx="1">
                  <c:v>39</c:v>
                </c:pt>
                <c:pt idx="2">
                  <c:v>41</c:v>
                </c:pt>
                <c:pt idx="3">
                  <c:v>29</c:v>
                </c:pt>
                <c:pt idx="4">
                  <c:v>16</c:v>
                </c:pt>
                <c:pt idx="5">
                  <c:v>10</c:v>
                </c:pt>
                <c:pt idx="6">
                  <c:v>9</c:v>
                </c:pt>
                <c:pt idx="7">
                  <c:v>22</c:v>
                </c:pt>
                <c:pt idx="8">
                  <c:v>7</c:v>
                </c:pt>
                <c:pt idx="9">
                  <c:v>3</c:v>
                </c:pt>
              </c:numCache>
            </c:numRef>
          </c:val>
          <c:extLst>
            <c:ext xmlns:c16="http://schemas.microsoft.com/office/drawing/2014/chart" uri="{C3380CC4-5D6E-409C-BE32-E72D297353CC}">
              <c16:uniqueId val="{00000000-3F07-4805-B270-CD20B8C979C7}"/>
            </c:ext>
          </c:extLst>
        </c:ser>
        <c:ser>
          <c:idx val="1"/>
          <c:order val="1"/>
          <c:tx>
            <c:strRef>
              <c:f>Sheet1!$D$1</c:f>
              <c:strCache>
                <c:ptCount val="1"/>
                <c:pt idx="0">
                  <c:v>Pigem eelistan</c:v>
                </c:pt>
              </c:strCache>
            </c:strRef>
          </c:tx>
          <c:spPr>
            <a:solidFill>
              <a:schemeClr val="tx2">
                <a:lumMod val="60000"/>
                <a:lumOff val="40000"/>
              </a:schemeClr>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Sheet1!$B$2:$B$11</c:f>
              <c:strCache>
                <c:ptCount val="10"/>
                <c:pt idx="0">
                  <c:v>Päikeseenergia</c:v>
                </c:pt>
                <c:pt idx="1">
                  <c:v>Maasoojusenergia</c:v>
                </c:pt>
                <c:pt idx="2">
                  <c:v>Tuuleenergia</c:v>
                </c:pt>
                <c:pt idx="3">
                  <c:v>Hüdroenergia</c:v>
                </c:pt>
                <c:pt idx="4">
                  <c:v>Vesinikuenergeetika</c:v>
                </c:pt>
                <c:pt idx="5">
                  <c:v>Puiduhake ja -jäätmed</c:v>
                </c:pt>
                <c:pt idx="6">
                  <c:v>Maagaas</c:v>
                </c:pt>
                <c:pt idx="7">
                  <c:v>Tuumaenergia</c:v>
                </c:pt>
                <c:pt idx="8">
                  <c:v>Põlevkivi</c:v>
                </c:pt>
                <c:pt idx="9">
                  <c:v>Turvas</c:v>
                </c:pt>
              </c:strCache>
            </c:strRef>
          </c:cat>
          <c:val>
            <c:numRef>
              <c:f>Sheet1!$D$2:$D$11</c:f>
              <c:numCache>
                <c:formatCode>General</c:formatCode>
                <c:ptCount val="10"/>
                <c:pt idx="0">
                  <c:v>34</c:v>
                </c:pt>
                <c:pt idx="1">
                  <c:v>37</c:v>
                </c:pt>
                <c:pt idx="2">
                  <c:v>38</c:v>
                </c:pt>
                <c:pt idx="3">
                  <c:v>51</c:v>
                </c:pt>
                <c:pt idx="4">
                  <c:v>26</c:v>
                </c:pt>
                <c:pt idx="5">
                  <c:v>43</c:v>
                </c:pt>
                <c:pt idx="6">
                  <c:v>37</c:v>
                </c:pt>
                <c:pt idx="7">
                  <c:v>23</c:v>
                </c:pt>
                <c:pt idx="8">
                  <c:v>21</c:v>
                </c:pt>
                <c:pt idx="9">
                  <c:v>19</c:v>
                </c:pt>
              </c:numCache>
            </c:numRef>
          </c:val>
          <c:extLst>
            <c:ext xmlns:c16="http://schemas.microsoft.com/office/drawing/2014/chart" uri="{C3380CC4-5D6E-409C-BE32-E72D297353CC}">
              <c16:uniqueId val="{00000001-3F07-4805-B270-CD20B8C979C7}"/>
            </c:ext>
          </c:extLst>
        </c:ser>
        <c:ser>
          <c:idx val="2"/>
          <c:order val="2"/>
          <c:tx>
            <c:strRef>
              <c:f>Sheet1!$E$1</c:f>
              <c:strCache>
                <c:ptCount val="1"/>
                <c:pt idx="0">
                  <c:v>Pigem ei eelista</c:v>
                </c:pt>
              </c:strCache>
            </c:strRef>
          </c:tx>
          <c:spPr>
            <a:solidFill>
              <a:srgbClr val="FFC000"/>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Sheet1!$B$2:$B$11</c:f>
              <c:strCache>
                <c:ptCount val="10"/>
                <c:pt idx="0">
                  <c:v>Päikeseenergia</c:v>
                </c:pt>
                <c:pt idx="1">
                  <c:v>Maasoojusenergia</c:v>
                </c:pt>
                <c:pt idx="2">
                  <c:v>Tuuleenergia</c:v>
                </c:pt>
                <c:pt idx="3">
                  <c:v>Hüdroenergia</c:v>
                </c:pt>
                <c:pt idx="4">
                  <c:v>Vesinikuenergeetika</c:v>
                </c:pt>
                <c:pt idx="5">
                  <c:v>Puiduhake ja -jäätmed</c:v>
                </c:pt>
                <c:pt idx="6">
                  <c:v>Maagaas</c:v>
                </c:pt>
                <c:pt idx="7">
                  <c:v>Tuumaenergia</c:v>
                </c:pt>
                <c:pt idx="8">
                  <c:v>Põlevkivi</c:v>
                </c:pt>
                <c:pt idx="9">
                  <c:v>Turvas</c:v>
                </c:pt>
              </c:strCache>
            </c:strRef>
          </c:cat>
          <c:val>
            <c:numRef>
              <c:f>Sheet1!$E$2:$E$11</c:f>
              <c:numCache>
                <c:formatCode>General</c:formatCode>
                <c:ptCount val="10"/>
                <c:pt idx="0">
                  <c:v>8</c:v>
                </c:pt>
                <c:pt idx="1">
                  <c:v>7</c:v>
                </c:pt>
                <c:pt idx="2">
                  <c:v>10</c:v>
                </c:pt>
                <c:pt idx="3">
                  <c:v>8</c:v>
                </c:pt>
                <c:pt idx="4">
                  <c:v>13</c:v>
                </c:pt>
                <c:pt idx="5">
                  <c:v>26</c:v>
                </c:pt>
                <c:pt idx="6">
                  <c:v>30</c:v>
                </c:pt>
                <c:pt idx="7">
                  <c:v>21</c:v>
                </c:pt>
                <c:pt idx="8">
                  <c:v>36</c:v>
                </c:pt>
                <c:pt idx="9">
                  <c:v>36</c:v>
                </c:pt>
              </c:numCache>
            </c:numRef>
          </c:val>
          <c:extLst>
            <c:ext xmlns:c16="http://schemas.microsoft.com/office/drawing/2014/chart" uri="{C3380CC4-5D6E-409C-BE32-E72D297353CC}">
              <c16:uniqueId val="{00000002-3F07-4805-B270-CD20B8C979C7}"/>
            </c:ext>
          </c:extLst>
        </c:ser>
        <c:ser>
          <c:idx val="3"/>
          <c:order val="3"/>
          <c:tx>
            <c:strRef>
              <c:f>Sheet1!$F$1</c:f>
              <c:strCache>
                <c:ptCount val="1"/>
                <c:pt idx="0">
                  <c:v>Üldse ei eelista</c:v>
                </c:pt>
              </c:strCache>
            </c:strRef>
          </c:tx>
          <c:spPr>
            <a:solidFill>
              <a:schemeClr val="accent5"/>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Sheet1!$B$2:$B$11</c:f>
              <c:strCache>
                <c:ptCount val="10"/>
                <c:pt idx="0">
                  <c:v>Päikeseenergia</c:v>
                </c:pt>
                <c:pt idx="1">
                  <c:v>Maasoojusenergia</c:v>
                </c:pt>
                <c:pt idx="2">
                  <c:v>Tuuleenergia</c:v>
                </c:pt>
                <c:pt idx="3">
                  <c:v>Hüdroenergia</c:v>
                </c:pt>
                <c:pt idx="4">
                  <c:v>Vesinikuenergeetika</c:v>
                </c:pt>
                <c:pt idx="5">
                  <c:v>Puiduhake ja -jäätmed</c:v>
                </c:pt>
                <c:pt idx="6">
                  <c:v>Maagaas</c:v>
                </c:pt>
                <c:pt idx="7">
                  <c:v>Tuumaenergia</c:v>
                </c:pt>
                <c:pt idx="8">
                  <c:v>Põlevkivi</c:v>
                </c:pt>
                <c:pt idx="9">
                  <c:v>Turvas</c:v>
                </c:pt>
              </c:strCache>
            </c:strRef>
          </c:cat>
          <c:val>
            <c:numRef>
              <c:f>Sheet1!$F$2:$F$11</c:f>
              <c:numCache>
                <c:formatCode>General</c:formatCode>
                <c:ptCount val="10"/>
                <c:pt idx="0">
                  <c:v>3</c:v>
                </c:pt>
                <c:pt idx="1">
                  <c:v>2</c:v>
                </c:pt>
                <c:pt idx="2">
                  <c:v>5</c:v>
                </c:pt>
                <c:pt idx="3">
                  <c:v>2</c:v>
                </c:pt>
                <c:pt idx="4">
                  <c:v>11</c:v>
                </c:pt>
                <c:pt idx="5">
                  <c:v>12</c:v>
                </c:pt>
                <c:pt idx="6">
                  <c:v>10</c:v>
                </c:pt>
                <c:pt idx="7">
                  <c:v>21</c:v>
                </c:pt>
                <c:pt idx="8">
                  <c:v>24</c:v>
                </c:pt>
                <c:pt idx="9">
                  <c:v>27</c:v>
                </c:pt>
              </c:numCache>
            </c:numRef>
          </c:val>
          <c:extLst>
            <c:ext xmlns:c16="http://schemas.microsoft.com/office/drawing/2014/chart" uri="{C3380CC4-5D6E-409C-BE32-E72D297353CC}">
              <c16:uniqueId val="{00000003-3F07-4805-B270-CD20B8C979C7}"/>
            </c:ext>
          </c:extLst>
        </c:ser>
        <c:ser>
          <c:idx val="4"/>
          <c:order val="4"/>
          <c:tx>
            <c:strRef>
              <c:f>Sheet1!$G$1</c:f>
              <c:strCache>
                <c:ptCount val="1"/>
                <c:pt idx="0">
                  <c:v>Ei oska öelda</c:v>
                </c:pt>
              </c:strCache>
            </c:strRef>
          </c:tx>
          <c:spPr>
            <a:solidFill>
              <a:schemeClr val="bg1">
                <a:lumMod val="65000"/>
              </a:schemeClr>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Sheet1!$B$2:$B$11</c:f>
              <c:strCache>
                <c:ptCount val="10"/>
                <c:pt idx="0">
                  <c:v>Päikeseenergia</c:v>
                </c:pt>
                <c:pt idx="1">
                  <c:v>Maasoojusenergia</c:v>
                </c:pt>
                <c:pt idx="2">
                  <c:v>Tuuleenergia</c:v>
                </c:pt>
                <c:pt idx="3">
                  <c:v>Hüdroenergia</c:v>
                </c:pt>
                <c:pt idx="4">
                  <c:v>Vesinikuenergeetika</c:v>
                </c:pt>
                <c:pt idx="5">
                  <c:v>Puiduhake ja -jäätmed</c:v>
                </c:pt>
                <c:pt idx="6">
                  <c:v>Maagaas</c:v>
                </c:pt>
                <c:pt idx="7">
                  <c:v>Tuumaenergia</c:v>
                </c:pt>
                <c:pt idx="8">
                  <c:v>Põlevkivi</c:v>
                </c:pt>
                <c:pt idx="9">
                  <c:v>Turvas</c:v>
                </c:pt>
              </c:strCache>
            </c:strRef>
          </c:cat>
          <c:val>
            <c:numRef>
              <c:f>Sheet1!$G$2:$G$11</c:f>
              <c:numCache>
                <c:formatCode>General</c:formatCode>
                <c:ptCount val="10"/>
                <c:pt idx="0">
                  <c:v>5</c:v>
                </c:pt>
                <c:pt idx="1">
                  <c:v>16</c:v>
                </c:pt>
                <c:pt idx="2">
                  <c:v>6</c:v>
                </c:pt>
                <c:pt idx="3">
                  <c:v>10</c:v>
                </c:pt>
                <c:pt idx="4">
                  <c:v>33</c:v>
                </c:pt>
                <c:pt idx="5">
                  <c:v>9</c:v>
                </c:pt>
                <c:pt idx="6">
                  <c:v>13</c:v>
                </c:pt>
                <c:pt idx="7">
                  <c:v>14</c:v>
                </c:pt>
                <c:pt idx="8">
                  <c:v>13</c:v>
                </c:pt>
                <c:pt idx="9">
                  <c:v>15</c:v>
                </c:pt>
              </c:numCache>
            </c:numRef>
          </c:val>
          <c:extLst>
            <c:ext xmlns:c16="http://schemas.microsoft.com/office/drawing/2014/chart" uri="{C3380CC4-5D6E-409C-BE32-E72D297353CC}">
              <c16:uniqueId val="{00000004-3F07-4805-B270-CD20B8C979C7}"/>
            </c:ext>
          </c:extLst>
        </c:ser>
        <c:dLbls>
          <c:showLegendKey val="0"/>
          <c:showVal val="0"/>
          <c:showCatName val="0"/>
          <c:showSerName val="0"/>
          <c:showPercent val="0"/>
          <c:showBubbleSize val="0"/>
        </c:dLbls>
        <c:gapWidth val="40"/>
        <c:overlap val="100"/>
        <c:axId val="879599624"/>
        <c:axId val="879606288"/>
      </c:barChart>
      <c:catAx>
        <c:axId val="879599624"/>
        <c:scaling>
          <c:orientation val="maxMin"/>
        </c:scaling>
        <c:delete val="1"/>
        <c:axPos val="l"/>
        <c:numFmt formatCode="General" sourceLinked="1"/>
        <c:majorTickMark val="out"/>
        <c:minorTickMark val="none"/>
        <c:tickLblPos val="nextTo"/>
        <c:crossAx val="879606288"/>
        <c:crosses val="autoZero"/>
        <c:auto val="1"/>
        <c:lblAlgn val="ctr"/>
        <c:lblOffset val="100"/>
        <c:noMultiLvlLbl val="0"/>
      </c:catAx>
      <c:valAx>
        <c:axId val="879606288"/>
        <c:scaling>
          <c:orientation val="minMax"/>
          <c:max val="1"/>
          <c:min val="0"/>
        </c:scaling>
        <c:delete val="0"/>
        <c:axPos val="t"/>
        <c:numFmt formatCode="0%" sourceLinked="1"/>
        <c:majorTickMark val="none"/>
        <c:minorTickMark val="none"/>
        <c:tickLblPos val="high"/>
        <c:spPr>
          <a:ln>
            <a:noFill/>
          </a:ln>
        </c:spPr>
        <c:txPr>
          <a:bodyPr/>
          <a:lstStyle/>
          <a:p>
            <a:pPr>
              <a:defRPr sz="1200"/>
            </a:pPr>
            <a:endParaRPr lang="et-EE"/>
          </a:p>
        </c:txPr>
        <c:crossAx val="879599624"/>
        <c:crosses val="autoZero"/>
        <c:crossBetween val="between"/>
      </c:valAx>
      <c:spPr>
        <a:ln>
          <a:noFill/>
        </a:ln>
      </c:spPr>
    </c:plotArea>
    <c:legend>
      <c:legendPos val="t"/>
      <c:layout>
        <c:manualLayout>
          <c:xMode val="edge"/>
          <c:yMode val="edge"/>
          <c:x val="0"/>
          <c:y val="3.3839050625803321E-2"/>
          <c:w val="0.96876551295604785"/>
          <c:h val="7.7275914995570086E-2"/>
        </c:manualLayout>
      </c:layout>
      <c:overlay val="0"/>
      <c:txPr>
        <a:bodyPr/>
        <a:lstStyle/>
        <a:p>
          <a:pPr>
            <a:defRPr sz="1200"/>
          </a:pPr>
          <a:endParaRPr lang="et-EE"/>
        </a:p>
      </c:txPr>
    </c:legend>
    <c:plotVisOnly val="1"/>
    <c:dispBlanksAs val="gap"/>
    <c:showDLblsOverMax val="0"/>
  </c:chart>
  <c:txPr>
    <a:bodyPr/>
    <a:lstStyle/>
    <a:p>
      <a:pPr>
        <a:defRPr sz="1000"/>
      </a:pPr>
      <a:endParaRPr lang="et-E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572496341758686E-2"/>
          <c:y val="4.51400594042922E-2"/>
          <c:w val="0.76028877376899817"/>
          <c:h val="0.93053913144099987"/>
        </c:manualLayout>
      </c:layout>
      <c:barChart>
        <c:barDir val="bar"/>
        <c:grouping val="clustered"/>
        <c:varyColors val="0"/>
        <c:ser>
          <c:idx val="0"/>
          <c:order val="0"/>
          <c:tx>
            <c:strRef>
              <c:f>Sheet1!$B$1</c:f>
              <c:strCache>
                <c:ptCount val="1"/>
                <c:pt idx="0">
                  <c:v>Põlevkivi</c:v>
                </c:pt>
              </c:strCache>
            </c:strRef>
          </c:tx>
          <c:spPr>
            <a:solidFill>
              <a:schemeClr val="tx2">
                <a:lumMod val="75000"/>
              </a:scheme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Loodust hoidev</c:v>
                </c:pt>
                <c:pt idx="1">
                  <c:v>Varustuskindel</c:v>
                </c:pt>
                <c:pt idx="2">
                  <c:v>Ohutu</c:v>
                </c:pt>
                <c:pt idx="3">
                  <c:v>Soodsa hinnaga</c:v>
                </c:pt>
                <c:pt idx="4">
                  <c:v>Mugav</c:v>
                </c:pt>
                <c:pt idx="5">
                  <c:v>Jätkusuutlik</c:v>
                </c:pt>
                <c:pt idx="6">
                  <c:v>Kodumaist päritolu</c:v>
                </c:pt>
                <c:pt idx="7">
                  <c:v>Visuaalselt häiriv</c:v>
                </c:pt>
                <c:pt idx="8">
                  <c:v>Ohtlik</c:v>
                </c:pt>
                <c:pt idx="9">
                  <c:v>Kalli hinnaga</c:v>
                </c:pt>
              </c:strCache>
            </c:strRef>
          </c:cat>
          <c:val>
            <c:numRef>
              <c:f>Sheet1!$B$2:$B$11</c:f>
              <c:numCache>
                <c:formatCode>General</c:formatCode>
                <c:ptCount val="10"/>
                <c:pt idx="0">
                  <c:v>1</c:v>
                </c:pt>
                <c:pt idx="1">
                  <c:v>28</c:v>
                </c:pt>
                <c:pt idx="2">
                  <c:v>9</c:v>
                </c:pt>
                <c:pt idx="3">
                  <c:v>28</c:v>
                </c:pt>
                <c:pt idx="4">
                  <c:v>15</c:v>
                </c:pt>
                <c:pt idx="5">
                  <c:v>5</c:v>
                </c:pt>
                <c:pt idx="6">
                  <c:v>80</c:v>
                </c:pt>
                <c:pt idx="7">
                  <c:v>14</c:v>
                </c:pt>
                <c:pt idx="8">
                  <c:v>21</c:v>
                </c:pt>
                <c:pt idx="9">
                  <c:v>17</c:v>
                </c:pt>
              </c:numCache>
            </c:numRef>
          </c:val>
          <c:extLst>
            <c:ext xmlns:c16="http://schemas.microsoft.com/office/drawing/2014/chart" uri="{C3380CC4-5D6E-409C-BE32-E72D297353CC}">
              <c16:uniqueId val="{00000000-7703-4602-9A2B-5033F7EF46D2}"/>
            </c:ext>
          </c:extLst>
        </c:ser>
        <c:dLbls>
          <c:showLegendKey val="0"/>
          <c:showVal val="0"/>
          <c:showCatName val="0"/>
          <c:showSerName val="0"/>
          <c:showPercent val="0"/>
          <c:showBubbleSize val="0"/>
        </c:dLbls>
        <c:gapWidth val="50"/>
        <c:axId val="879597272"/>
        <c:axId val="879603936"/>
      </c:barChart>
      <c:catAx>
        <c:axId val="879597272"/>
        <c:scaling>
          <c:orientation val="maxMin"/>
        </c:scaling>
        <c:delete val="1"/>
        <c:axPos val="l"/>
        <c:numFmt formatCode="General" sourceLinked="0"/>
        <c:majorTickMark val="out"/>
        <c:minorTickMark val="none"/>
        <c:tickLblPos val="nextTo"/>
        <c:crossAx val="879603936"/>
        <c:crosses val="autoZero"/>
        <c:auto val="1"/>
        <c:lblAlgn val="ctr"/>
        <c:lblOffset val="100"/>
        <c:noMultiLvlLbl val="0"/>
      </c:catAx>
      <c:valAx>
        <c:axId val="879603936"/>
        <c:scaling>
          <c:orientation val="minMax"/>
          <c:max val="110"/>
          <c:min val="0"/>
        </c:scaling>
        <c:delete val="0"/>
        <c:axPos val="t"/>
        <c:numFmt formatCode="General" sourceLinked="1"/>
        <c:majorTickMark val="out"/>
        <c:minorTickMark val="none"/>
        <c:tickLblPos val="none"/>
        <c:spPr>
          <a:ln>
            <a:noFill/>
          </a:ln>
        </c:spPr>
        <c:crossAx val="879597272"/>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572496341758686E-2"/>
          <c:y val="4.51400594042922E-2"/>
          <c:w val="0.76028877376899817"/>
          <c:h val="0.93053913144099987"/>
        </c:manualLayout>
      </c:layout>
      <c:barChart>
        <c:barDir val="bar"/>
        <c:grouping val="clustered"/>
        <c:varyColors val="0"/>
        <c:ser>
          <c:idx val="0"/>
          <c:order val="0"/>
          <c:tx>
            <c:strRef>
              <c:f>Sheet1!$B$1</c:f>
              <c:strCache>
                <c:ptCount val="1"/>
                <c:pt idx="0">
                  <c:v>Puiduhake ja -jäätmed</c:v>
                </c:pt>
              </c:strCache>
            </c:strRef>
          </c:tx>
          <c:spPr>
            <a:solidFill>
              <a:schemeClr val="tx2">
                <a:lumMod val="75000"/>
              </a:scheme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Loodust hoidev</c:v>
                </c:pt>
                <c:pt idx="1">
                  <c:v>Varustuskindel</c:v>
                </c:pt>
                <c:pt idx="2">
                  <c:v>Ohutu</c:v>
                </c:pt>
                <c:pt idx="3">
                  <c:v>Soodsa hinnaga</c:v>
                </c:pt>
                <c:pt idx="4">
                  <c:v>Mugav</c:v>
                </c:pt>
                <c:pt idx="5">
                  <c:v>Jätkusuutlik</c:v>
                </c:pt>
                <c:pt idx="6">
                  <c:v>Kodumaist päritolu</c:v>
                </c:pt>
                <c:pt idx="7">
                  <c:v>Visuaalselt häiriv</c:v>
                </c:pt>
                <c:pt idx="8">
                  <c:v>Ohtlik</c:v>
                </c:pt>
                <c:pt idx="9">
                  <c:v>Kalli hinnaga</c:v>
                </c:pt>
              </c:strCache>
            </c:strRef>
          </c:cat>
          <c:val>
            <c:numRef>
              <c:f>Sheet1!$B$2:$B$11</c:f>
              <c:numCache>
                <c:formatCode>General</c:formatCode>
                <c:ptCount val="10"/>
                <c:pt idx="0">
                  <c:v>18</c:v>
                </c:pt>
                <c:pt idx="1">
                  <c:v>17</c:v>
                </c:pt>
                <c:pt idx="2">
                  <c:v>21</c:v>
                </c:pt>
                <c:pt idx="3">
                  <c:v>32</c:v>
                </c:pt>
                <c:pt idx="4">
                  <c:v>20</c:v>
                </c:pt>
                <c:pt idx="5">
                  <c:v>20</c:v>
                </c:pt>
                <c:pt idx="6">
                  <c:v>67</c:v>
                </c:pt>
                <c:pt idx="7">
                  <c:v>8</c:v>
                </c:pt>
                <c:pt idx="8">
                  <c:v>6</c:v>
                </c:pt>
                <c:pt idx="9">
                  <c:v>11</c:v>
                </c:pt>
              </c:numCache>
            </c:numRef>
          </c:val>
          <c:extLst>
            <c:ext xmlns:c16="http://schemas.microsoft.com/office/drawing/2014/chart" uri="{C3380CC4-5D6E-409C-BE32-E72D297353CC}">
              <c16:uniqueId val="{00000000-79FF-4CB2-B034-62CBCB96EBD0}"/>
            </c:ext>
          </c:extLst>
        </c:ser>
        <c:dLbls>
          <c:showLegendKey val="0"/>
          <c:showVal val="0"/>
          <c:showCatName val="0"/>
          <c:showSerName val="0"/>
          <c:showPercent val="0"/>
          <c:showBubbleSize val="0"/>
        </c:dLbls>
        <c:gapWidth val="50"/>
        <c:axId val="879597272"/>
        <c:axId val="879603936"/>
      </c:barChart>
      <c:catAx>
        <c:axId val="879597272"/>
        <c:scaling>
          <c:orientation val="maxMin"/>
        </c:scaling>
        <c:delete val="1"/>
        <c:axPos val="l"/>
        <c:numFmt formatCode="General" sourceLinked="0"/>
        <c:majorTickMark val="out"/>
        <c:minorTickMark val="none"/>
        <c:tickLblPos val="nextTo"/>
        <c:crossAx val="879603936"/>
        <c:crosses val="autoZero"/>
        <c:auto val="1"/>
        <c:lblAlgn val="ctr"/>
        <c:lblOffset val="100"/>
        <c:noMultiLvlLbl val="0"/>
      </c:catAx>
      <c:valAx>
        <c:axId val="879603936"/>
        <c:scaling>
          <c:orientation val="minMax"/>
          <c:max val="110"/>
          <c:min val="0"/>
        </c:scaling>
        <c:delete val="0"/>
        <c:axPos val="t"/>
        <c:numFmt formatCode="General" sourceLinked="1"/>
        <c:majorTickMark val="out"/>
        <c:minorTickMark val="none"/>
        <c:tickLblPos val="none"/>
        <c:spPr>
          <a:ln>
            <a:noFill/>
          </a:ln>
        </c:spPr>
        <c:crossAx val="879597272"/>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572496341758686E-2"/>
          <c:y val="4.51400594042922E-2"/>
          <c:w val="0.76028877376899817"/>
          <c:h val="0.93053913144099987"/>
        </c:manualLayout>
      </c:layout>
      <c:barChart>
        <c:barDir val="bar"/>
        <c:grouping val="clustered"/>
        <c:varyColors val="0"/>
        <c:ser>
          <c:idx val="0"/>
          <c:order val="0"/>
          <c:tx>
            <c:strRef>
              <c:f>Sheet1!$B$1</c:f>
              <c:strCache>
                <c:ptCount val="1"/>
                <c:pt idx="0">
                  <c:v>Tuulepark merel</c:v>
                </c:pt>
              </c:strCache>
            </c:strRef>
          </c:tx>
          <c:spPr>
            <a:solidFill>
              <a:schemeClr val="tx2">
                <a:lumMod val="75000"/>
              </a:scheme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Loodust hoidev</c:v>
                </c:pt>
                <c:pt idx="1">
                  <c:v>Varustuskindel</c:v>
                </c:pt>
                <c:pt idx="2">
                  <c:v>Ohutu</c:v>
                </c:pt>
                <c:pt idx="3">
                  <c:v>Soodsa hinnaga</c:v>
                </c:pt>
                <c:pt idx="4">
                  <c:v>Mugav</c:v>
                </c:pt>
                <c:pt idx="5">
                  <c:v>Jätkusuutlik</c:v>
                </c:pt>
                <c:pt idx="6">
                  <c:v>Kodumaist päritolu</c:v>
                </c:pt>
                <c:pt idx="7">
                  <c:v>Visuaalselt häiriv</c:v>
                </c:pt>
                <c:pt idx="8">
                  <c:v>Ohtlik</c:v>
                </c:pt>
                <c:pt idx="9">
                  <c:v>Kalli hinnaga</c:v>
                </c:pt>
              </c:strCache>
            </c:strRef>
          </c:cat>
          <c:val>
            <c:numRef>
              <c:f>Sheet1!$B$2:$B$11</c:f>
              <c:numCache>
                <c:formatCode>General</c:formatCode>
                <c:ptCount val="10"/>
                <c:pt idx="0">
                  <c:v>40</c:v>
                </c:pt>
                <c:pt idx="1">
                  <c:v>13</c:v>
                </c:pt>
                <c:pt idx="2">
                  <c:v>26</c:v>
                </c:pt>
                <c:pt idx="3">
                  <c:v>13</c:v>
                </c:pt>
                <c:pt idx="4">
                  <c:v>20</c:v>
                </c:pt>
                <c:pt idx="5">
                  <c:v>39</c:v>
                </c:pt>
                <c:pt idx="6">
                  <c:v>28</c:v>
                </c:pt>
                <c:pt idx="7">
                  <c:v>34</c:v>
                </c:pt>
                <c:pt idx="8">
                  <c:v>9</c:v>
                </c:pt>
                <c:pt idx="9">
                  <c:v>30</c:v>
                </c:pt>
              </c:numCache>
            </c:numRef>
          </c:val>
          <c:extLst>
            <c:ext xmlns:c16="http://schemas.microsoft.com/office/drawing/2014/chart" uri="{C3380CC4-5D6E-409C-BE32-E72D297353CC}">
              <c16:uniqueId val="{00000000-AE7F-495D-9190-79A148AC6B49}"/>
            </c:ext>
          </c:extLst>
        </c:ser>
        <c:dLbls>
          <c:showLegendKey val="0"/>
          <c:showVal val="0"/>
          <c:showCatName val="0"/>
          <c:showSerName val="0"/>
          <c:showPercent val="0"/>
          <c:showBubbleSize val="0"/>
        </c:dLbls>
        <c:gapWidth val="50"/>
        <c:axId val="879597272"/>
        <c:axId val="879603936"/>
      </c:barChart>
      <c:catAx>
        <c:axId val="879597272"/>
        <c:scaling>
          <c:orientation val="maxMin"/>
        </c:scaling>
        <c:delete val="1"/>
        <c:axPos val="l"/>
        <c:numFmt formatCode="General" sourceLinked="0"/>
        <c:majorTickMark val="out"/>
        <c:minorTickMark val="none"/>
        <c:tickLblPos val="nextTo"/>
        <c:crossAx val="879603936"/>
        <c:crosses val="autoZero"/>
        <c:auto val="1"/>
        <c:lblAlgn val="ctr"/>
        <c:lblOffset val="100"/>
        <c:noMultiLvlLbl val="0"/>
      </c:catAx>
      <c:valAx>
        <c:axId val="879603936"/>
        <c:scaling>
          <c:orientation val="minMax"/>
          <c:max val="110"/>
          <c:min val="0"/>
        </c:scaling>
        <c:delete val="0"/>
        <c:axPos val="t"/>
        <c:numFmt formatCode="General" sourceLinked="1"/>
        <c:majorTickMark val="out"/>
        <c:minorTickMark val="none"/>
        <c:tickLblPos val="none"/>
        <c:spPr>
          <a:ln>
            <a:noFill/>
          </a:ln>
        </c:spPr>
        <c:crossAx val="879597272"/>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572496341758686E-2"/>
          <c:y val="4.51400594042922E-2"/>
          <c:w val="0.76028877376899817"/>
          <c:h val="0.93053913144099987"/>
        </c:manualLayout>
      </c:layout>
      <c:barChart>
        <c:barDir val="bar"/>
        <c:grouping val="clustered"/>
        <c:varyColors val="0"/>
        <c:ser>
          <c:idx val="0"/>
          <c:order val="0"/>
          <c:tx>
            <c:strRef>
              <c:f>Sheet1!$B$1</c:f>
              <c:strCache>
                <c:ptCount val="1"/>
                <c:pt idx="0">
                  <c:v>Tuulepark maismaal</c:v>
                </c:pt>
              </c:strCache>
            </c:strRef>
          </c:tx>
          <c:spPr>
            <a:solidFill>
              <a:schemeClr val="tx2">
                <a:lumMod val="75000"/>
              </a:scheme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Loodust hoidev</c:v>
                </c:pt>
                <c:pt idx="1">
                  <c:v>Varustuskindel</c:v>
                </c:pt>
                <c:pt idx="2">
                  <c:v>Ohutu</c:v>
                </c:pt>
                <c:pt idx="3">
                  <c:v>Soodsa hinnaga</c:v>
                </c:pt>
                <c:pt idx="4">
                  <c:v>Mugav</c:v>
                </c:pt>
                <c:pt idx="5">
                  <c:v>Jätkusuutlik</c:v>
                </c:pt>
                <c:pt idx="6">
                  <c:v>Kodumaist päritolu</c:v>
                </c:pt>
                <c:pt idx="7">
                  <c:v>Visuaalselt häiriv</c:v>
                </c:pt>
                <c:pt idx="8">
                  <c:v>Ohtlik</c:v>
                </c:pt>
                <c:pt idx="9">
                  <c:v>Kalli hinnaga</c:v>
                </c:pt>
              </c:strCache>
            </c:strRef>
          </c:cat>
          <c:val>
            <c:numRef>
              <c:f>Sheet1!$B$2:$B$11</c:f>
              <c:numCache>
                <c:formatCode>General</c:formatCode>
                <c:ptCount val="10"/>
                <c:pt idx="0">
                  <c:v>36</c:v>
                </c:pt>
                <c:pt idx="1">
                  <c:v>12</c:v>
                </c:pt>
                <c:pt idx="2">
                  <c:v>23</c:v>
                </c:pt>
                <c:pt idx="3">
                  <c:v>15</c:v>
                </c:pt>
                <c:pt idx="4">
                  <c:v>18</c:v>
                </c:pt>
                <c:pt idx="5">
                  <c:v>36</c:v>
                </c:pt>
                <c:pt idx="6">
                  <c:v>35</c:v>
                </c:pt>
                <c:pt idx="7">
                  <c:v>48</c:v>
                </c:pt>
                <c:pt idx="8">
                  <c:v>10</c:v>
                </c:pt>
                <c:pt idx="9">
                  <c:v>23</c:v>
                </c:pt>
              </c:numCache>
            </c:numRef>
          </c:val>
          <c:extLst>
            <c:ext xmlns:c16="http://schemas.microsoft.com/office/drawing/2014/chart" uri="{C3380CC4-5D6E-409C-BE32-E72D297353CC}">
              <c16:uniqueId val="{00000000-3C6C-409A-AD64-8D3FAC96E45A}"/>
            </c:ext>
          </c:extLst>
        </c:ser>
        <c:dLbls>
          <c:showLegendKey val="0"/>
          <c:showVal val="0"/>
          <c:showCatName val="0"/>
          <c:showSerName val="0"/>
          <c:showPercent val="0"/>
          <c:showBubbleSize val="0"/>
        </c:dLbls>
        <c:gapWidth val="50"/>
        <c:axId val="879597272"/>
        <c:axId val="879603936"/>
      </c:barChart>
      <c:catAx>
        <c:axId val="879597272"/>
        <c:scaling>
          <c:orientation val="maxMin"/>
        </c:scaling>
        <c:delete val="1"/>
        <c:axPos val="l"/>
        <c:numFmt formatCode="General" sourceLinked="0"/>
        <c:majorTickMark val="out"/>
        <c:minorTickMark val="none"/>
        <c:tickLblPos val="nextTo"/>
        <c:crossAx val="879603936"/>
        <c:crosses val="autoZero"/>
        <c:auto val="1"/>
        <c:lblAlgn val="ctr"/>
        <c:lblOffset val="100"/>
        <c:noMultiLvlLbl val="0"/>
      </c:catAx>
      <c:valAx>
        <c:axId val="879603936"/>
        <c:scaling>
          <c:orientation val="minMax"/>
          <c:max val="110"/>
          <c:min val="0"/>
        </c:scaling>
        <c:delete val="0"/>
        <c:axPos val="t"/>
        <c:numFmt formatCode="General" sourceLinked="1"/>
        <c:majorTickMark val="out"/>
        <c:minorTickMark val="none"/>
        <c:tickLblPos val="none"/>
        <c:spPr>
          <a:ln>
            <a:noFill/>
          </a:ln>
        </c:spPr>
        <c:crossAx val="879597272"/>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572496341758686E-2"/>
          <c:y val="4.51400594042922E-2"/>
          <c:w val="0.76028877376899817"/>
          <c:h val="0.93053913144099987"/>
        </c:manualLayout>
      </c:layout>
      <c:barChart>
        <c:barDir val="bar"/>
        <c:grouping val="clustered"/>
        <c:varyColors val="0"/>
        <c:ser>
          <c:idx val="0"/>
          <c:order val="0"/>
          <c:tx>
            <c:strRef>
              <c:f>Sheet1!$B$1</c:f>
              <c:strCache>
                <c:ptCount val="1"/>
                <c:pt idx="0">
                  <c:v>Päike</c:v>
                </c:pt>
              </c:strCache>
            </c:strRef>
          </c:tx>
          <c:spPr>
            <a:solidFill>
              <a:schemeClr val="tx2">
                <a:lumMod val="75000"/>
              </a:scheme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Loodust hoidev</c:v>
                </c:pt>
                <c:pt idx="1">
                  <c:v>Varustuskindel</c:v>
                </c:pt>
                <c:pt idx="2">
                  <c:v>Ohutu</c:v>
                </c:pt>
                <c:pt idx="3">
                  <c:v>Soodsa hinnaga</c:v>
                </c:pt>
                <c:pt idx="4">
                  <c:v>Mugav</c:v>
                </c:pt>
                <c:pt idx="5">
                  <c:v>Jätkusuutlik</c:v>
                </c:pt>
                <c:pt idx="6">
                  <c:v>Kodumaist päritolu</c:v>
                </c:pt>
                <c:pt idx="7">
                  <c:v>Visuaalselt häiriv</c:v>
                </c:pt>
                <c:pt idx="8">
                  <c:v>Ohtlik</c:v>
                </c:pt>
                <c:pt idx="9">
                  <c:v>Kalli hinnaga</c:v>
                </c:pt>
              </c:strCache>
            </c:strRef>
          </c:cat>
          <c:val>
            <c:numRef>
              <c:f>Sheet1!$B$2:$B$11</c:f>
              <c:numCache>
                <c:formatCode>General</c:formatCode>
                <c:ptCount val="10"/>
                <c:pt idx="0">
                  <c:v>68</c:v>
                </c:pt>
                <c:pt idx="1">
                  <c:v>13</c:v>
                </c:pt>
                <c:pt idx="2">
                  <c:v>49</c:v>
                </c:pt>
                <c:pt idx="3">
                  <c:v>26</c:v>
                </c:pt>
                <c:pt idx="4">
                  <c:v>44</c:v>
                </c:pt>
                <c:pt idx="5">
                  <c:v>47</c:v>
                </c:pt>
                <c:pt idx="6">
                  <c:v>28</c:v>
                </c:pt>
                <c:pt idx="7">
                  <c:v>15</c:v>
                </c:pt>
                <c:pt idx="8">
                  <c:v>1</c:v>
                </c:pt>
                <c:pt idx="9">
                  <c:v>19</c:v>
                </c:pt>
              </c:numCache>
            </c:numRef>
          </c:val>
          <c:extLst>
            <c:ext xmlns:c16="http://schemas.microsoft.com/office/drawing/2014/chart" uri="{C3380CC4-5D6E-409C-BE32-E72D297353CC}">
              <c16:uniqueId val="{00000000-7389-48DD-9D66-6486AEB452DF}"/>
            </c:ext>
          </c:extLst>
        </c:ser>
        <c:dLbls>
          <c:showLegendKey val="0"/>
          <c:showVal val="0"/>
          <c:showCatName val="0"/>
          <c:showSerName val="0"/>
          <c:showPercent val="0"/>
          <c:showBubbleSize val="0"/>
        </c:dLbls>
        <c:gapWidth val="50"/>
        <c:axId val="879597272"/>
        <c:axId val="879603936"/>
      </c:barChart>
      <c:catAx>
        <c:axId val="879597272"/>
        <c:scaling>
          <c:orientation val="maxMin"/>
        </c:scaling>
        <c:delete val="1"/>
        <c:axPos val="l"/>
        <c:numFmt formatCode="General" sourceLinked="0"/>
        <c:majorTickMark val="out"/>
        <c:minorTickMark val="none"/>
        <c:tickLblPos val="nextTo"/>
        <c:crossAx val="879603936"/>
        <c:crosses val="autoZero"/>
        <c:auto val="1"/>
        <c:lblAlgn val="ctr"/>
        <c:lblOffset val="100"/>
        <c:noMultiLvlLbl val="0"/>
      </c:catAx>
      <c:valAx>
        <c:axId val="879603936"/>
        <c:scaling>
          <c:orientation val="minMax"/>
          <c:max val="110"/>
          <c:min val="0"/>
        </c:scaling>
        <c:delete val="0"/>
        <c:axPos val="t"/>
        <c:numFmt formatCode="General" sourceLinked="1"/>
        <c:majorTickMark val="out"/>
        <c:minorTickMark val="none"/>
        <c:tickLblPos val="none"/>
        <c:spPr>
          <a:ln>
            <a:noFill/>
          </a:ln>
        </c:spPr>
        <c:crossAx val="879597272"/>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572496341758686E-2"/>
          <c:y val="4.51400594042922E-2"/>
          <c:w val="0.76028877376899817"/>
          <c:h val="0.93053913144099987"/>
        </c:manualLayout>
      </c:layout>
      <c:barChart>
        <c:barDir val="bar"/>
        <c:grouping val="clustered"/>
        <c:varyColors val="0"/>
        <c:ser>
          <c:idx val="0"/>
          <c:order val="0"/>
          <c:tx>
            <c:strRef>
              <c:f>Sheet1!$B$1</c:f>
              <c:strCache>
                <c:ptCount val="1"/>
                <c:pt idx="0">
                  <c:v>Tuumaenergia</c:v>
                </c:pt>
              </c:strCache>
            </c:strRef>
          </c:tx>
          <c:spPr>
            <a:solidFill>
              <a:schemeClr val="tx2">
                <a:lumMod val="75000"/>
              </a:scheme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Loodust hoidev</c:v>
                </c:pt>
                <c:pt idx="1">
                  <c:v>Varustuskindel</c:v>
                </c:pt>
                <c:pt idx="2">
                  <c:v>Ohutu</c:v>
                </c:pt>
                <c:pt idx="3">
                  <c:v>Soodsa hinnaga</c:v>
                </c:pt>
                <c:pt idx="4">
                  <c:v>Mugav</c:v>
                </c:pt>
                <c:pt idx="5">
                  <c:v>Jätkusuutlik</c:v>
                </c:pt>
                <c:pt idx="6">
                  <c:v>Kodumaist päritolu</c:v>
                </c:pt>
                <c:pt idx="7">
                  <c:v>Visuaalselt häiriv</c:v>
                </c:pt>
                <c:pt idx="8">
                  <c:v>Ohtlik</c:v>
                </c:pt>
                <c:pt idx="9">
                  <c:v>Kalli hinnaga</c:v>
                </c:pt>
              </c:strCache>
            </c:strRef>
          </c:cat>
          <c:val>
            <c:numRef>
              <c:f>Sheet1!$B$2:$B$11</c:f>
              <c:numCache>
                <c:formatCode>General</c:formatCode>
                <c:ptCount val="10"/>
                <c:pt idx="0">
                  <c:v>14</c:v>
                </c:pt>
                <c:pt idx="1">
                  <c:v>31</c:v>
                </c:pt>
                <c:pt idx="2">
                  <c:v>9</c:v>
                </c:pt>
                <c:pt idx="3">
                  <c:v>30</c:v>
                </c:pt>
                <c:pt idx="4">
                  <c:v>22</c:v>
                </c:pt>
                <c:pt idx="5">
                  <c:v>23</c:v>
                </c:pt>
                <c:pt idx="6">
                  <c:v>6</c:v>
                </c:pt>
                <c:pt idx="7">
                  <c:v>7</c:v>
                </c:pt>
                <c:pt idx="8">
                  <c:v>67</c:v>
                </c:pt>
                <c:pt idx="9">
                  <c:v>17</c:v>
                </c:pt>
              </c:numCache>
            </c:numRef>
          </c:val>
          <c:extLst>
            <c:ext xmlns:c16="http://schemas.microsoft.com/office/drawing/2014/chart" uri="{C3380CC4-5D6E-409C-BE32-E72D297353CC}">
              <c16:uniqueId val="{00000000-7887-4F24-BB37-28B66D7F9301}"/>
            </c:ext>
          </c:extLst>
        </c:ser>
        <c:dLbls>
          <c:showLegendKey val="0"/>
          <c:showVal val="0"/>
          <c:showCatName val="0"/>
          <c:showSerName val="0"/>
          <c:showPercent val="0"/>
          <c:showBubbleSize val="0"/>
        </c:dLbls>
        <c:gapWidth val="50"/>
        <c:axId val="879597272"/>
        <c:axId val="879603936"/>
      </c:barChart>
      <c:catAx>
        <c:axId val="879597272"/>
        <c:scaling>
          <c:orientation val="maxMin"/>
        </c:scaling>
        <c:delete val="1"/>
        <c:axPos val="l"/>
        <c:numFmt formatCode="General" sourceLinked="0"/>
        <c:majorTickMark val="out"/>
        <c:minorTickMark val="none"/>
        <c:tickLblPos val="nextTo"/>
        <c:crossAx val="879603936"/>
        <c:crosses val="autoZero"/>
        <c:auto val="1"/>
        <c:lblAlgn val="ctr"/>
        <c:lblOffset val="100"/>
        <c:noMultiLvlLbl val="0"/>
      </c:catAx>
      <c:valAx>
        <c:axId val="879603936"/>
        <c:scaling>
          <c:orientation val="minMax"/>
          <c:max val="110"/>
          <c:min val="0"/>
        </c:scaling>
        <c:delete val="0"/>
        <c:axPos val="t"/>
        <c:numFmt formatCode="General" sourceLinked="1"/>
        <c:majorTickMark val="out"/>
        <c:minorTickMark val="none"/>
        <c:tickLblPos val="none"/>
        <c:spPr>
          <a:ln>
            <a:noFill/>
          </a:ln>
        </c:spPr>
        <c:crossAx val="879597272"/>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660940801382078E-2"/>
          <c:y val="6.5445754350369395E-2"/>
          <c:w val="0.88867811839723587"/>
          <c:h val="0.6983735129152413"/>
        </c:manualLayout>
      </c:layout>
      <c:barChart>
        <c:barDir val="bar"/>
        <c:grouping val="clustered"/>
        <c:varyColors val="0"/>
        <c:ser>
          <c:idx val="0"/>
          <c:order val="0"/>
          <c:tx>
            <c:strRef>
              <c:f>Sheet1!$C$1</c:f>
              <c:strCache>
                <c:ptCount val="1"/>
                <c:pt idx="0">
                  <c:v>keskmine</c:v>
                </c:pt>
              </c:strCache>
            </c:strRef>
          </c:tx>
          <c:spPr>
            <a:solidFill>
              <a:schemeClr val="bg1">
                <a:lumMod val="50000"/>
              </a:schemeClr>
            </a:solidFill>
          </c:spPr>
          <c:invertIfNegative val="0"/>
          <c:dLbls>
            <c:numFmt formatCode="#,##0.0" sourceLinked="0"/>
            <c:spPr>
              <a:noFill/>
              <a:ln>
                <a:noFill/>
              </a:ln>
              <a:effectLst/>
            </c:spPr>
            <c:txPr>
              <a:bodyPr wrap="square" lIns="38100" tIns="19050" rIns="38100" bIns="19050" anchor="ctr">
                <a:spAutoFit/>
              </a:bodyPr>
              <a:lstStyle/>
              <a:p>
                <a:pPr>
                  <a:defRPr sz="1400"/>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Sheet1!$B$2:$B$8</c:f>
              <c:strCache>
                <c:ptCount val="7"/>
                <c:pt idx="0">
                  <c:v>Päikesepaneelid majade katustel</c:v>
                </c:pt>
                <c:pt idx="1">
                  <c:v>Tuulepargid merel</c:v>
                </c:pt>
                <c:pt idx="2">
                  <c:v>Kuivõrd Te toetate järgmiste energiaallikate kasutamise suurendamist või kasutuselevõttu Eestis? Päikesepaneelid põllul</c:v>
                </c:pt>
                <c:pt idx="3">
                  <c:v>Tuulepargid maismaal</c:v>
                </c:pt>
                <c:pt idx="4">
                  <c:v>Puiduhake ja -jäätmed/säästlikult majandatud biomass</c:v>
                </c:pt>
                <c:pt idx="5">
                  <c:v>Tuumaenergia</c:v>
                </c:pt>
                <c:pt idx="6">
                  <c:v>Sisseostmine teistest riikidest</c:v>
                </c:pt>
              </c:strCache>
            </c:strRef>
          </c:cat>
          <c:val>
            <c:numRef>
              <c:f>Sheet1!$C$2:$C$8</c:f>
              <c:numCache>
                <c:formatCode>0.0</c:formatCode>
                <c:ptCount val="7"/>
                <c:pt idx="0">
                  <c:v>3.54</c:v>
                </c:pt>
                <c:pt idx="1">
                  <c:v>3.13</c:v>
                </c:pt>
                <c:pt idx="2">
                  <c:v>2.92</c:v>
                </c:pt>
                <c:pt idx="3">
                  <c:v>2.82</c:v>
                </c:pt>
                <c:pt idx="4">
                  <c:v>2.73</c:v>
                </c:pt>
                <c:pt idx="5">
                  <c:v>2.44</c:v>
                </c:pt>
                <c:pt idx="6">
                  <c:v>2.09</c:v>
                </c:pt>
              </c:numCache>
            </c:numRef>
          </c:val>
          <c:extLst>
            <c:ext xmlns:c16="http://schemas.microsoft.com/office/drawing/2014/chart" uri="{C3380CC4-5D6E-409C-BE32-E72D297353CC}">
              <c16:uniqueId val="{00000000-2AC8-44A3-B85C-E989814F67B9}"/>
            </c:ext>
          </c:extLst>
        </c:ser>
        <c:dLbls>
          <c:showLegendKey val="0"/>
          <c:showVal val="0"/>
          <c:showCatName val="0"/>
          <c:showSerName val="0"/>
          <c:showPercent val="0"/>
          <c:showBubbleSize val="0"/>
        </c:dLbls>
        <c:gapWidth val="50"/>
        <c:axId val="879607072"/>
        <c:axId val="879607464"/>
      </c:barChart>
      <c:catAx>
        <c:axId val="879607072"/>
        <c:scaling>
          <c:orientation val="maxMin"/>
        </c:scaling>
        <c:delete val="1"/>
        <c:axPos val="l"/>
        <c:numFmt formatCode="General" sourceLinked="1"/>
        <c:majorTickMark val="out"/>
        <c:minorTickMark val="none"/>
        <c:tickLblPos val="nextTo"/>
        <c:crossAx val="879607464"/>
        <c:crosses val="autoZero"/>
        <c:auto val="1"/>
        <c:lblAlgn val="ctr"/>
        <c:lblOffset val="100"/>
        <c:noMultiLvlLbl val="0"/>
      </c:catAx>
      <c:valAx>
        <c:axId val="879607464"/>
        <c:scaling>
          <c:orientation val="minMax"/>
          <c:max val="5"/>
          <c:min val="1"/>
        </c:scaling>
        <c:delete val="0"/>
        <c:axPos val="t"/>
        <c:numFmt formatCode="0.0" sourceLinked="1"/>
        <c:majorTickMark val="in"/>
        <c:minorTickMark val="none"/>
        <c:tickLblPos val="none"/>
        <c:spPr>
          <a:ln>
            <a:noFill/>
          </a:ln>
        </c:spPr>
        <c:crossAx val="879607072"/>
        <c:crosses val="autoZero"/>
        <c:crossBetween val="between"/>
      </c:valAx>
      <c:spPr>
        <a:noFill/>
        <a:ln w="25400">
          <a:noFill/>
        </a:ln>
      </c:spPr>
    </c:plotArea>
    <c:plotVisOnly val="1"/>
    <c:dispBlanksAs val="gap"/>
    <c:showDLblsOverMax val="0"/>
  </c:chart>
  <c:txPr>
    <a:bodyPr/>
    <a:lstStyle/>
    <a:p>
      <a:pPr>
        <a:defRPr lang="et-EE" sz="1800" noProof="1" dirty="0"/>
      </a:pPr>
      <a:endParaRPr lang="et-E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109782108734087E-2"/>
          <c:y val="3.7642266791122203E-2"/>
          <c:w val="0.86359978289151496"/>
          <c:h val="0.94297323588776794"/>
        </c:manualLayout>
      </c:layout>
      <c:barChart>
        <c:barDir val="bar"/>
        <c:grouping val="clustered"/>
        <c:varyColors val="0"/>
        <c:ser>
          <c:idx val="0"/>
          <c:order val="0"/>
          <c:tx>
            <c:strRef>
              <c:f>Sheet1!$B$1</c:f>
              <c:strCache>
                <c:ptCount val="1"/>
                <c:pt idx="0">
                  <c:v>Millised on esimesed märksõnad, mis seostuvad Teile TUULEPARKIDEGA</c:v>
                </c:pt>
              </c:strCache>
            </c:strRef>
          </c:tx>
          <c:spPr>
            <a:solidFill>
              <a:schemeClr val="tx2">
                <a:lumMod val="60000"/>
                <a:lumOff val="40000"/>
              </a:scheme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kasulik, säästlik, ökonoomne</c:v>
                </c:pt>
                <c:pt idx="1">
                  <c:v>kahjulik, loodust reostav</c:v>
                </c:pt>
                <c:pt idx="2">
                  <c:v>meri</c:v>
                </c:pt>
                <c:pt idx="3">
                  <c:v>puhas</c:v>
                </c:pt>
                <c:pt idx="4">
                  <c:v>kõrge</c:v>
                </c:pt>
                <c:pt idx="5">
                  <c:v>ebastabiilne, ebakindel</c:v>
                </c:pt>
                <c:pt idx="6">
                  <c:v>Aidu, Virtsu, Paldiski vm konkreetne tuulepark</c:v>
                </c:pt>
                <c:pt idx="7">
                  <c:v>oht, ohtlik</c:v>
                </c:pt>
                <c:pt idx="8">
                  <c:v>valge</c:v>
                </c:pt>
                <c:pt idx="9">
                  <c:v>perekond Sõnajalad</c:v>
                </c:pt>
                <c:pt idx="10">
                  <c:v>vibratsioon</c:v>
                </c:pt>
                <c:pt idx="11">
                  <c:v>võimas</c:v>
                </c:pt>
                <c:pt idx="12">
                  <c:v>vari, varjud</c:v>
                </c:pt>
                <c:pt idx="13">
                  <c:v>hirmutav</c:v>
                </c:pt>
                <c:pt idx="14">
                  <c:v>alternatiiv, alternatiivne</c:v>
                </c:pt>
                <c:pt idx="15">
                  <c:v>vajalik</c:v>
                </c:pt>
                <c:pt idx="16">
                  <c:v>muu</c:v>
                </c:pt>
                <c:pt idx="17">
                  <c:v>ei tea, ei oska öelda, puudub kogemus</c:v>
                </c:pt>
              </c:strCache>
            </c:strRef>
          </c:cat>
          <c:val>
            <c:numRef>
              <c:f>Sheet1!$B$2:$B$19</c:f>
              <c:numCache>
                <c:formatCode>General</c:formatCode>
                <c:ptCount val="18"/>
                <c:pt idx="0">
                  <c:v>4</c:v>
                </c:pt>
                <c:pt idx="1">
                  <c:v>4</c:v>
                </c:pt>
                <c:pt idx="2">
                  <c:v>4</c:v>
                </c:pt>
                <c:pt idx="3">
                  <c:v>3</c:v>
                </c:pt>
                <c:pt idx="4">
                  <c:v>3</c:v>
                </c:pt>
                <c:pt idx="5">
                  <c:v>3</c:v>
                </c:pt>
                <c:pt idx="6">
                  <c:v>3</c:v>
                </c:pt>
                <c:pt idx="7">
                  <c:v>3</c:v>
                </c:pt>
                <c:pt idx="8">
                  <c:v>2</c:v>
                </c:pt>
                <c:pt idx="9">
                  <c:v>2</c:v>
                </c:pt>
                <c:pt idx="10">
                  <c:v>2</c:v>
                </c:pt>
                <c:pt idx="11">
                  <c:v>2</c:v>
                </c:pt>
                <c:pt idx="12">
                  <c:v>1</c:v>
                </c:pt>
                <c:pt idx="13">
                  <c:v>1</c:v>
                </c:pt>
                <c:pt idx="14">
                  <c:v>1</c:v>
                </c:pt>
                <c:pt idx="15">
                  <c:v>1</c:v>
                </c:pt>
                <c:pt idx="16">
                  <c:v>21</c:v>
                </c:pt>
                <c:pt idx="17">
                  <c:v>5</c:v>
                </c:pt>
              </c:numCache>
            </c:numRef>
          </c:val>
          <c:extLst>
            <c:ext xmlns:c16="http://schemas.microsoft.com/office/drawing/2014/chart" uri="{C3380CC4-5D6E-409C-BE32-E72D297353CC}">
              <c16:uniqueId val="{00000000-6CE7-4E7D-B749-61F520E98FE1}"/>
            </c:ext>
          </c:extLst>
        </c:ser>
        <c:ser>
          <c:idx val="1"/>
          <c:order val="1"/>
          <c:tx>
            <c:strRef>
              <c:f>Sheet1!$C$1</c:f>
              <c:strCache>
                <c:ptCount val="1"/>
                <c:pt idx="0">
                  <c:v>Millised on esimesed märksõnad, mis seostuvad Teile TUULEPARKIDEGA? - 1</c:v>
                </c:pt>
              </c:strCache>
            </c:strRef>
          </c:tx>
          <c:spPr>
            <a:solidFill>
              <a:schemeClr val="tx2">
                <a:lumMod val="75000"/>
              </a:schemeClr>
            </a:solidFill>
          </c:spPr>
          <c:invertIfNegative val="0"/>
          <c:cat>
            <c:strRef>
              <c:f>Sheet1!$A$2:$A$19</c:f>
              <c:strCache>
                <c:ptCount val="18"/>
                <c:pt idx="0">
                  <c:v>kasulik, säästlik, ökonoomne</c:v>
                </c:pt>
                <c:pt idx="1">
                  <c:v>kahjulik, loodust reostav</c:v>
                </c:pt>
                <c:pt idx="2">
                  <c:v>meri</c:v>
                </c:pt>
                <c:pt idx="3">
                  <c:v>puhas</c:v>
                </c:pt>
                <c:pt idx="4">
                  <c:v>kõrge</c:v>
                </c:pt>
                <c:pt idx="5">
                  <c:v>ebastabiilne, ebakindel</c:v>
                </c:pt>
                <c:pt idx="6">
                  <c:v>Aidu, Virtsu, Paldiski vm konkreetne tuulepark</c:v>
                </c:pt>
                <c:pt idx="7">
                  <c:v>oht, ohtlik</c:v>
                </c:pt>
                <c:pt idx="8">
                  <c:v>valge</c:v>
                </c:pt>
                <c:pt idx="9">
                  <c:v>perekond Sõnajalad</c:v>
                </c:pt>
                <c:pt idx="10">
                  <c:v>vibratsioon</c:v>
                </c:pt>
                <c:pt idx="11">
                  <c:v>võimas</c:v>
                </c:pt>
                <c:pt idx="12">
                  <c:v>vari, varjud</c:v>
                </c:pt>
                <c:pt idx="13">
                  <c:v>hirmutav</c:v>
                </c:pt>
                <c:pt idx="14">
                  <c:v>alternatiiv, alternatiivne</c:v>
                </c:pt>
                <c:pt idx="15">
                  <c:v>vajalik</c:v>
                </c:pt>
                <c:pt idx="16">
                  <c:v>muu</c:v>
                </c:pt>
                <c:pt idx="17">
                  <c:v>ei tea, ei oska öelda, puudub kogemus</c:v>
                </c:pt>
              </c:strCache>
            </c:strRef>
          </c:cat>
          <c:val>
            <c:numRef>
              <c:f>Sheet1!$C$2:$C$19</c:f>
              <c:numCache>
                <c:formatCode>General</c:formatCode>
                <c:ptCount val="18"/>
                <c:pt idx="0">
                  <c:v>1</c:v>
                </c:pt>
                <c:pt idx="1">
                  <c:v>1</c:v>
                </c:pt>
                <c:pt idx="2">
                  <c:v>0</c:v>
                </c:pt>
                <c:pt idx="3">
                  <c:v>1</c:v>
                </c:pt>
                <c:pt idx="4">
                  <c:v>1</c:v>
                </c:pt>
                <c:pt idx="5">
                  <c:v>1</c:v>
                </c:pt>
                <c:pt idx="6">
                  <c:v>1</c:v>
                </c:pt>
                <c:pt idx="7">
                  <c:v>0</c:v>
                </c:pt>
                <c:pt idx="8">
                  <c:v>1</c:v>
                </c:pt>
                <c:pt idx="9">
                  <c:v>1</c:v>
                </c:pt>
                <c:pt idx="10">
                  <c:v>0</c:v>
                </c:pt>
                <c:pt idx="11">
                  <c:v>0</c:v>
                </c:pt>
                <c:pt idx="12">
                  <c:v>0</c:v>
                </c:pt>
                <c:pt idx="13">
                  <c:v>0</c:v>
                </c:pt>
                <c:pt idx="14">
                  <c:v>0</c:v>
                </c:pt>
                <c:pt idx="15">
                  <c:v>0</c:v>
                </c:pt>
                <c:pt idx="16">
                  <c:v>4</c:v>
                </c:pt>
                <c:pt idx="17">
                  <c:v>5</c:v>
                </c:pt>
              </c:numCache>
            </c:numRef>
          </c:val>
          <c:extLst>
            <c:ext xmlns:c16="http://schemas.microsoft.com/office/drawing/2014/chart" uri="{C3380CC4-5D6E-409C-BE32-E72D297353CC}">
              <c16:uniqueId val="{00000001-6CE7-4E7D-B749-61F520E98FE1}"/>
            </c:ext>
          </c:extLst>
        </c:ser>
        <c:dLbls>
          <c:showLegendKey val="0"/>
          <c:showVal val="0"/>
          <c:showCatName val="0"/>
          <c:showSerName val="0"/>
          <c:showPercent val="0"/>
          <c:showBubbleSize val="0"/>
        </c:dLbls>
        <c:gapWidth val="30"/>
        <c:overlap val="100"/>
        <c:axId val="879597272"/>
        <c:axId val="879603936"/>
      </c:barChart>
      <c:catAx>
        <c:axId val="879597272"/>
        <c:scaling>
          <c:orientation val="maxMin"/>
        </c:scaling>
        <c:delete val="1"/>
        <c:axPos val="l"/>
        <c:numFmt formatCode="General" sourceLinked="0"/>
        <c:majorTickMark val="out"/>
        <c:minorTickMark val="none"/>
        <c:tickLblPos val="nextTo"/>
        <c:crossAx val="879603936"/>
        <c:crosses val="autoZero"/>
        <c:auto val="1"/>
        <c:lblAlgn val="ctr"/>
        <c:lblOffset val="100"/>
        <c:noMultiLvlLbl val="0"/>
      </c:catAx>
      <c:valAx>
        <c:axId val="879603936"/>
        <c:scaling>
          <c:orientation val="minMax"/>
          <c:max val="50"/>
          <c:min val="0"/>
        </c:scaling>
        <c:delete val="0"/>
        <c:axPos val="t"/>
        <c:numFmt formatCode="General" sourceLinked="1"/>
        <c:majorTickMark val="out"/>
        <c:minorTickMark val="none"/>
        <c:tickLblPos val="none"/>
        <c:spPr>
          <a:ln>
            <a:noFill/>
          </a:ln>
        </c:spPr>
        <c:crossAx val="879597272"/>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0899063594262064"/>
          <c:y val="0.13270399440957362"/>
          <c:w val="0.55110395884185237"/>
          <c:h val="0.60845976265645096"/>
        </c:manualLayout>
      </c:layout>
      <c:barChart>
        <c:barDir val="bar"/>
        <c:grouping val="percentStacked"/>
        <c:varyColors val="0"/>
        <c:ser>
          <c:idx val="0"/>
          <c:order val="0"/>
          <c:tx>
            <c:strRef>
              <c:f>Sheet1!$C$1</c:f>
              <c:strCache>
                <c:ptCount val="1"/>
                <c:pt idx="0">
                  <c:v>Kindlasti toetan laiendamist</c:v>
                </c:pt>
              </c:strCache>
            </c:strRef>
          </c:tx>
          <c:spPr>
            <a:solidFill>
              <a:schemeClr val="tx2">
                <a:lumMod val="75000"/>
              </a:schemeClr>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Sheet1!$B$2:$B$8</c:f>
              <c:strCache>
                <c:ptCount val="7"/>
                <c:pt idx="0">
                  <c:v>Päikesepaneelid majade katustel</c:v>
                </c:pt>
                <c:pt idx="1">
                  <c:v>Tuulepargid merel</c:v>
                </c:pt>
                <c:pt idx="2">
                  <c:v>Päikesepaneelid põllul</c:v>
                </c:pt>
                <c:pt idx="3">
                  <c:v>Tuulepargid maismaal</c:v>
                </c:pt>
                <c:pt idx="4">
                  <c:v>Puiduhake ja -jäätmed/säästlikult majandatud biomass</c:v>
                </c:pt>
                <c:pt idx="5">
                  <c:v>Tuumaenergia</c:v>
                </c:pt>
                <c:pt idx="6">
                  <c:v>Sisseostmine teistest riikidest</c:v>
                </c:pt>
              </c:strCache>
            </c:strRef>
          </c:cat>
          <c:val>
            <c:numRef>
              <c:f>Sheet1!$C$2:$C$8</c:f>
              <c:numCache>
                <c:formatCode>General</c:formatCode>
                <c:ptCount val="7"/>
                <c:pt idx="0">
                  <c:v>58</c:v>
                </c:pt>
                <c:pt idx="1">
                  <c:v>38</c:v>
                </c:pt>
                <c:pt idx="2">
                  <c:v>28</c:v>
                </c:pt>
                <c:pt idx="3">
                  <c:v>22</c:v>
                </c:pt>
                <c:pt idx="4">
                  <c:v>16</c:v>
                </c:pt>
                <c:pt idx="5">
                  <c:v>21</c:v>
                </c:pt>
                <c:pt idx="6">
                  <c:v>4</c:v>
                </c:pt>
              </c:numCache>
            </c:numRef>
          </c:val>
          <c:extLst>
            <c:ext xmlns:c16="http://schemas.microsoft.com/office/drawing/2014/chart" uri="{C3380CC4-5D6E-409C-BE32-E72D297353CC}">
              <c16:uniqueId val="{00000000-3F07-4805-B270-CD20B8C979C7}"/>
            </c:ext>
          </c:extLst>
        </c:ser>
        <c:ser>
          <c:idx val="1"/>
          <c:order val="1"/>
          <c:tx>
            <c:strRef>
              <c:f>Sheet1!$D$1</c:f>
              <c:strCache>
                <c:ptCount val="1"/>
                <c:pt idx="0">
                  <c:v>Pigem toetan laiendamist</c:v>
                </c:pt>
              </c:strCache>
            </c:strRef>
          </c:tx>
          <c:spPr>
            <a:solidFill>
              <a:schemeClr val="tx2">
                <a:lumMod val="60000"/>
                <a:lumOff val="40000"/>
              </a:schemeClr>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Sheet1!$B$2:$B$8</c:f>
              <c:strCache>
                <c:ptCount val="7"/>
                <c:pt idx="0">
                  <c:v>Päikesepaneelid majade katustel</c:v>
                </c:pt>
                <c:pt idx="1">
                  <c:v>Tuulepargid merel</c:v>
                </c:pt>
                <c:pt idx="2">
                  <c:v>Päikesepaneelid põllul</c:v>
                </c:pt>
                <c:pt idx="3">
                  <c:v>Tuulepargid maismaal</c:v>
                </c:pt>
                <c:pt idx="4">
                  <c:v>Puiduhake ja -jäätmed/säästlikult majandatud biomass</c:v>
                </c:pt>
                <c:pt idx="5">
                  <c:v>Tuumaenergia</c:v>
                </c:pt>
                <c:pt idx="6">
                  <c:v>Sisseostmine teistest riikidest</c:v>
                </c:pt>
              </c:strCache>
            </c:strRef>
          </c:cat>
          <c:val>
            <c:numRef>
              <c:f>Sheet1!$D$2:$D$8</c:f>
              <c:numCache>
                <c:formatCode>General</c:formatCode>
                <c:ptCount val="7"/>
                <c:pt idx="0">
                  <c:v>35</c:v>
                </c:pt>
                <c:pt idx="1">
                  <c:v>34</c:v>
                </c:pt>
                <c:pt idx="2">
                  <c:v>40</c:v>
                </c:pt>
                <c:pt idx="3">
                  <c:v>40</c:v>
                </c:pt>
                <c:pt idx="4">
                  <c:v>43</c:v>
                </c:pt>
                <c:pt idx="5">
                  <c:v>22</c:v>
                </c:pt>
                <c:pt idx="6">
                  <c:v>20</c:v>
                </c:pt>
              </c:numCache>
            </c:numRef>
          </c:val>
          <c:extLst>
            <c:ext xmlns:c16="http://schemas.microsoft.com/office/drawing/2014/chart" uri="{C3380CC4-5D6E-409C-BE32-E72D297353CC}">
              <c16:uniqueId val="{00000001-3F07-4805-B270-CD20B8C979C7}"/>
            </c:ext>
          </c:extLst>
        </c:ser>
        <c:ser>
          <c:idx val="2"/>
          <c:order val="2"/>
          <c:tx>
            <c:strRef>
              <c:f>Sheet1!$E$1</c:f>
              <c:strCache>
                <c:ptCount val="1"/>
                <c:pt idx="0">
                  <c:v>Pigem vastu laiendamisele</c:v>
                </c:pt>
              </c:strCache>
            </c:strRef>
          </c:tx>
          <c:spPr>
            <a:solidFill>
              <a:srgbClr val="FFC000"/>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Sheet1!$B$2:$B$8</c:f>
              <c:strCache>
                <c:ptCount val="7"/>
                <c:pt idx="0">
                  <c:v>Päikesepaneelid majade katustel</c:v>
                </c:pt>
                <c:pt idx="1">
                  <c:v>Tuulepargid merel</c:v>
                </c:pt>
                <c:pt idx="2">
                  <c:v>Päikesepaneelid põllul</c:v>
                </c:pt>
                <c:pt idx="3">
                  <c:v>Tuulepargid maismaal</c:v>
                </c:pt>
                <c:pt idx="4">
                  <c:v>Puiduhake ja -jäätmed/säästlikult majandatud biomass</c:v>
                </c:pt>
                <c:pt idx="5">
                  <c:v>Tuumaenergia</c:v>
                </c:pt>
                <c:pt idx="6">
                  <c:v>Sisseostmine teistest riikidest</c:v>
                </c:pt>
              </c:strCache>
            </c:strRef>
          </c:cat>
          <c:val>
            <c:numRef>
              <c:f>Sheet1!$E$2:$E$8</c:f>
              <c:numCache>
                <c:formatCode>General</c:formatCode>
                <c:ptCount val="7"/>
                <c:pt idx="0">
                  <c:v>3</c:v>
                </c:pt>
                <c:pt idx="1">
                  <c:v>11</c:v>
                </c:pt>
                <c:pt idx="2">
                  <c:v>19</c:v>
                </c:pt>
                <c:pt idx="3">
                  <c:v>21</c:v>
                </c:pt>
                <c:pt idx="4">
                  <c:v>23</c:v>
                </c:pt>
                <c:pt idx="5">
                  <c:v>18</c:v>
                </c:pt>
                <c:pt idx="6">
                  <c:v>38</c:v>
                </c:pt>
              </c:numCache>
            </c:numRef>
          </c:val>
          <c:extLst>
            <c:ext xmlns:c16="http://schemas.microsoft.com/office/drawing/2014/chart" uri="{C3380CC4-5D6E-409C-BE32-E72D297353CC}">
              <c16:uniqueId val="{00000002-3F07-4805-B270-CD20B8C979C7}"/>
            </c:ext>
          </c:extLst>
        </c:ser>
        <c:ser>
          <c:idx val="3"/>
          <c:order val="3"/>
          <c:tx>
            <c:strRef>
              <c:f>Sheet1!$F$1</c:f>
              <c:strCache>
                <c:ptCount val="1"/>
                <c:pt idx="0">
                  <c:v>Kindlasti vastu laiendamisele</c:v>
                </c:pt>
              </c:strCache>
            </c:strRef>
          </c:tx>
          <c:spPr>
            <a:solidFill>
              <a:schemeClr val="accent5"/>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Sheet1!$B$2:$B$8</c:f>
              <c:strCache>
                <c:ptCount val="7"/>
                <c:pt idx="0">
                  <c:v>Päikesepaneelid majade katustel</c:v>
                </c:pt>
                <c:pt idx="1">
                  <c:v>Tuulepargid merel</c:v>
                </c:pt>
                <c:pt idx="2">
                  <c:v>Päikesepaneelid põllul</c:v>
                </c:pt>
                <c:pt idx="3">
                  <c:v>Tuulepargid maismaal</c:v>
                </c:pt>
                <c:pt idx="4">
                  <c:v>Puiduhake ja -jäätmed/säästlikult majandatud biomass</c:v>
                </c:pt>
                <c:pt idx="5">
                  <c:v>Tuumaenergia</c:v>
                </c:pt>
                <c:pt idx="6">
                  <c:v>Sisseostmine teistest riikidest</c:v>
                </c:pt>
              </c:strCache>
            </c:strRef>
          </c:cat>
          <c:val>
            <c:numRef>
              <c:f>Sheet1!$F$2:$F$8</c:f>
              <c:numCache>
                <c:formatCode>General</c:formatCode>
                <c:ptCount val="7"/>
                <c:pt idx="0">
                  <c:v>1</c:v>
                </c:pt>
                <c:pt idx="1">
                  <c:v>7</c:v>
                </c:pt>
                <c:pt idx="2">
                  <c:v>8</c:v>
                </c:pt>
                <c:pt idx="3">
                  <c:v>9</c:v>
                </c:pt>
                <c:pt idx="4">
                  <c:v>9</c:v>
                </c:pt>
                <c:pt idx="5">
                  <c:v>26</c:v>
                </c:pt>
                <c:pt idx="6">
                  <c:v>21</c:v>
                </c:pt>
              </c:numCache>
            </c:numRef>
          </c:val>
          <c:extLst>
            <c:ext xmlns:c16="http://schemas.microsoft.com/office/drawing/2014/chart" uri="{C3380CC4-5D6E-409C-BE32-E72D297353CC}">
              <c16:uniqueId val="{00000003-3F07-4805-B270-CD20B8C979C7}"/>
            </c:ext>
          </c:extLst>
        </c:ser>
        <c:ser>
          <c:idx val="4"/>
          <c:order val="4"/>
          <c:tx>
            <c:strRef>
              <c:f>Sheet1!$G$1</c:f>
              <c:strCache>
                <c:ptCount val="1"/>
                <c:pt idx="0">
                  <c:v>Ei oska öelda</c:v>
                </c:pt>
              </c:strCache>
            </c:strRef>
          </c:tx>
          <c:spPr>
            <a:solidFill>
              <a:schemeClr val="bg1">
                <a:lumMod val="65000"/>
              </a:schemeClr>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Sheet1!$B$2:$B$8</c:f>
              <c:strCache>
                <c:ptCount val="7"/>
                <c:pt idx="0">
                  <c:v>Päikesepaneelid majade katustel</c:v>
                </c:pt>
                <c:pt idx="1">
                  <c:v>Tuulepargid merel</c:v>
                </c:pt>
                <c:pt idx="2">
                  <c:v>Päikesepaneelid põllul</c:v>
                </c:pt>
                <c:pt idx="3">
                  <c:v>Tuulepargid maismaal</c:v>
                </c:pt>
                <c:pt idx="4">
                  <c:v>Puiduhake ja -jäätmed/säästlikult majandatud biomass</c:v>
                </c:pt>
                <c:pt idx="5">
                  <c:v>Tuumaenergia</c:v>
                </c:pt>
                <c:pt idx="6">
                  <c:v>Sisseostmine teistest riikidest</c:v>
                </c:pt>
              </c:strCache>
            </c:strRef>
          </c:cat>
          <c:val>
            <c:numRef>
              <c:f>Sheet1!$G$2:$G$8</c:f>
              <c:numCache>
                <c:formatCode>General</c:formatCode>
                <c:ptCount val="7"/>
                <c:pt idx="0">
                  <c:v>3</c:v>
                </c:pt>
                <c:pt idx="1">
                  <c:v>9</c:v>
                </c:pt>
                <c:pt idx="2">
                  <c:v>5</c:v>
                </c:pt>
                <c:pt idx="3">
                  <c:v>7</c:v>
                </c:pt>
                <c:pt idx="4">
                  <c:v>9</c:v>
                </c:pt>
                <c:pt idx="5">
                  <c:v>13</c:v>
                </c:pt>
                <c:pt idx="6">
                  <c:v>17</c:v>
                </c:pt>
              </c:numCache>
            </c:numRef>
          </c:val>
          <c:extLst>
            <c:ext xmlns:c16="http://schemas.microsoft.com/office/drawing/2014/chart" uri="{C3380CC4-5D6E-409C-BE32-E72D297353CC}">
              <c16:uniqueId val="{00000004-3F07-4805-B270-CD20B8C979C7}"/>
            </c:ext>
          </c:extLst>
        </c:ser>
        <c:dLbls>
          <c:showLegendKey val="0"/>
          <c:showVal val="0"/>
          <c:showCatName val="0"/>
          <c:showSerName val="0"/>
          <c:showPercent val="0"/>
          <c:showBubbleSize val="0"/>
        </c:dLbls>
        <c:gapWidth val="50"/>
        <c:overlap val="100"/>
        <c:axId val="879599624"/>
        <c:axId val="879606288"/>
      </c:barChart>
      <c:catAx>
        <c:axId val="879599624"/>
        <c:scaling>
          <c:orientation val="maxMin"/>
        </c:scaling>
        <c:delete val="1"/>
        <c:axPos val="l"/>
        <c:numFmt formatCode="General" sourceLinked="1"/>
        <c:majorTickMark val="out"/>
        <c:minorTickMark val="none"/>
        <c:tickLblPos val="nextTo"/>
        <c:crossAx val="879606288"/>
        <c:crosses val="autoZero"/>
        <c:auto val="1"/>
        <c:lblAlgn val="ctr"/>
        <c:lblOffset val="100"/>
        <c:noMultiLvlLbl val="0"/>
      </c:catAx>
      <c:valAx>
        <c:axId val="879606288"/>
        <c:scaling>
          <c:orientation val="minMax"/>
          <c:max val="1"/>
          <c:min val="0"/>
        </c:scaling>
        <c:delete val="0"/>
        <c:axPos val="t"/>
        <c:numFmt formatCode="0%" sourceLinked="1"/>
        <c:majorTickMark val="none"/>
        <c:minorTickMark val="none"/>
        <c:tickLblPos val="high"/>
        <c:spPr>
          <a:ln>
            <a:noFill/>
          </a:ln>
        </c:spPr>
        <c:txPr>
          <a:bodyPr/>
          <a:lstStyle/>
          <a:p>
            <a:pPr>
              <a:defRPr sz="1200"/>
            </a:pPr>
            <a:endParaRPr lang="et-EE"/>
          </a:p>
        </c:txPr>
        <c:crossAx val="879599624"/>
        <c:crosses val="autoZero"/>
        <c:crossBetween val="between"/>
      </c:valAx>
      <c:spPr>
        <a:ln>
          <a:noFill/>
        </a:ln>
      </c:spPr>
    </c:plotArea>
    <c:legend>
      <c:legendPos val="t"/>
      <c:layout>
        <c:manualLayout>
          <c:xMode val="edge"/>
          <c:yMode val="edge"/>
          <c:x val="0"/>
          <c:y val="4.968691116463058E-2"/>
          <c:w val="0.96876551295604785"/>
          <c:h val="8.3615059211100989E-2"/>
        </c:manualLayout>
      </c:layout>
      <c:overlay val="0"/>
      <c:txPr>
        <a:bodyPr/>
        <a:lstStyle/>
        <a:p>
          <a:pPr>
            <a:defRPr sz="1200"/>
          </a:pPr>
          <a:endParaRPr lang="et-EE"/>
        </a:p>
      </c:txPr>
    </c:legend>
    <c:plotVisOnly val="1"/>
    <c:dispBlanksAs val="gap"/>
    <c:showDLblsOverMax val="0"/>
  </c:chart>
  <c:txPr>
    <a:bodyPr/>
    <a:lstStyle/>
    <a:p>
      <a:pPr>
        <a:defRPr sz="1000"/>
      </a:pPr>
      <a:endParaRPr lang="et-E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091572639824021"/>
          <c:y val="0.12942297106203124"/>
          <c:w val="0.7977497128167651"/>
          <c:h val="0.68830246640120496"/>
        </c:manualLayout>
      </c:layout>
      <c:barChart>
        <c:barDir val="bar"/>
        <c:grouping val="percentStacked"/>
        <c:varyColors val="0"/>
        <c:ser>
          <c:idx val="0"/>
          <c:order val="0"/>
          <c:tx>
            <c:strRef>
              <c:f>Sheet1!$C$1</c:f>
              <c:strCache>
                <c:ptCount val="1"/>
                <c:pt idx="0">
                  <c:v>Väga oluline</c:v>
                </c:pt>
              </c:strCache>
            </c:strRef>
          </c:tx>
          <c:spPr>
            <a:solidFill>
              <a:schemeClr val="tx2">
                <a:lumMod val="75000"/>
              </a:schemeClr>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Sheet1!$B$2:$B$6</c:f>
              <c:strCache>
                <c:ptCount val="5"/>
                <c:pt idx="0">
                  <c:v>Tagatud on elektrienergia varustuskindlus (st võimalik on katta tarbimisvajadus igal ajahetkel)</c:v>
                </c:pt>
                <c:pt idx="1">
                  <c:v>Elektrienergia hind</c:v>
                </c:pt>
                <c:pt idx="2">
                  <c:v>Elektri tootmisel on kasutatud taastuvaid allikaid (nt päike, tuul, puiduhake ja -jäätmed)</c:v>
                </c:pt>
                <c:pt idx="3">
                  <c:v>Elektri tootmise allikas (nt päike, tuul, puiduhake ja -jäätmed, põlevkivi)</c:v>
                </c:pt>
                <c:pt idx="4">
                  <c:v>Elekter on toodetud Eestis</c:v>
                </c:pt>
              </c:strCache>
            </c:strRef>
          </c:cat>
          <c:val>
            <c:numRef>
              <c:f>Sheet1!$C$2:$C$6</c:f>
              <c:numCache>
                <c:formatCode>General</c:formatCode>
                <c:ptCount val="5"/>
                <c:pt idx="0">
                  <c:v>74</c:v>
                </c:pt>
                <c:pt idx="1">
                  <c:v>73</c:v>
                </c:pt>
                <c:pt idx="2">
                  <c:v>41</c:v>
                </c:pt>
                <c:pt idx="3">
                  <c:v>36</c:v>
                </c:pt>
                <c:pt idx="4">
                  <c:v>31</c:v>
                </c:pt>
              </c:numCache>
            </c:numRef>
          </c:val>
          <c:extLst>
            <c:ext xmlns:c16="http://schemas.microsoft.com/office/drawing/2014/chart" uri="{C3380CC4-5D6E-409C-BE32-E72D297353CC}">
              <c16:uniqueId val="{00000000-3F07-4805-B270-CD20B8C979C7}"/>
            </c:ext>
          </c:extLst>
        </c:ser>
        <c:ser>
          <c:idx val="1"/>
          <c:order val="1"/>
          <c:tx>
            <c:strRef>
              <c:f>Sheet1!$D$1</c:f>
              <c:strCache>
                <c:ptCount val="1"/>
                <c:pt idx="0">
                  <c:v>Pigem oluline</c:v>
                </c:pt>
              </c:strCache>
            </c:strRef>
          </c:tx>
          <c:spPr>
            <a:solidFill>
              <a:schemeClr val="tx2">
                <a:lumMod val="60000"/>
                <a:lumOff val="40000"/>
              </a:schemeClr>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Sheet1!$B$2:$B$6</c:f>
              <c:strCache>
                <c:ptCount val="5"/>
                <c:pt idx="0">
                  <c:v>Tagatud on elektrienergia varustuskindlus (st võimalik on katta tarbimisvajadus igal ajahetkel)</c:v>
                </c:pt>
                <c:pt idx="1">
                  <c:v>Elektrienergia hind</c:v>
                </c:pt>
                <c:pt idx="2">
                  <c:v>Elektri tootmisel on kasutatud taastuvaid allikaid (nt päike, tuul, puiduhake ja -jäätmed)</c:v>
                </c:pt>
                <c:pt idx="3">
                  <c:v>Elektri tootmise allikas (nt päike, tuul, puiduhake ja -jäätmed, põlevkivi)</c:v>
                </c:pt>
                <c:pt idx="4">
                  <c:v>Elekter on toodetud Eestis</c:v>
                </c:pt>
              </c:strCache>
            </c:strRef>
          </c:cat>
          <c:val>
            <c:numRef>
              <c:f>Sheet1!$D$2:$D$6</c:f>
              <c:numCache>
                <c:formatCode>General</c:formatCode>
                <c:ptCount val="5"/>
                <c:pt idx="0">
                  <c:v>23</c:v>
                </c:pt>
                <c:pt idx="1">
                  <c:v>23</c:v>
                </c:pt>
                <c:pt idx="2">
                  <c:v>39</c:v>
                </c:pt>
                <c:pt idx="3">
                  <c:v>44</c:v>
                </c:pt>
                <c:pt idx="4">
                  <c:v>41</c:v>
                </c:pt>
              </c:numCache>
            </c:numRef>
          </c:val>
          <c:extLst>
            <c:ext xmlns:c16="http://schemas.microsoft.com/office/drawing/2014/chart" uri="{C3380CC4-5D6E-409C-BE32-E72D297353CC}">
              <c16:uniqueId val="{00000001-3F07-4805-B270-CD20B8C979C7}"/>
            </c:ext>
          </c:extLst>
        </c:ser>
        <c:ser>
          <c:idx val="2"/>
          <c:order val="2"/>
          <c:tx>
            <c:strRef>
              <c:f>Sheet1!$E$1</c:f>
              <c:strCache>
                <c:ptCount val="1"/>
                <c:pt idx="0">
                  <c:v>Pigem ei ole oluline</c:v>
                </c:pt>
              </c:strCache>
            </c:strRef>
          </c:tx>
          <c:spPr>
            <a:solidFill>
              <a:srgbClr val="FFC000"/>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Sheet1!$B$2:$B$6</c:f>
              <c:strCache>
                <c:ptCount val="5"/>
                <c:pt idx="0">
                  <c:v>Tagatud on elektrienergia varustuskindlus (st võimalik on katta tarbimisvajadus igal ajahetkel)</c:v>
                </c:pt>
                <c:pt idx="1">
                  <c:v>Elektrienergia hind</c:v>
                </c:pt>
                <c:pt idx="2">
                  <c:v>Elektri tootmisel on kasutatud taastuvaid allikaid (nt päike, tuul, puiduhake ja -jäätmed)</c:v>
                </c:pt>
                <c:pt idx="3">
                  <c:v>Elektri tootmise allikas (nt päike, tuul, puiduhake ja -jäätmed, põlevkivi)</c:v>
                </c:pt>
                <c:pt idx="4">
                  <c:v>Elekter on toodetud Eestis</c:v>
                </c:pt>
              </c:strCache>
            </c:strRef>
          </c:cat>
          <c:val>
            <c:numRef>
              <c:f>Sheet1!$E$2:$E$6</c:f>
              <c:numCache>
                <c:formatCode>General</c:formatCode>
                <c:ptCount val="5"/>
                <c:pt idx="0">
                  <c:v>1</c:v>
                </c:pt>
                <c:pt idx="1">
                  <c:v>3</c:v>
                </c:pt>
                <c:pt idx="2">
                  <c:v>12</c:v>
                </c:pt>
                <c:pt idx="3">
                  <c:v>13</c:v>
                </c:pt>
                <c:pt idx="4">
                  <c:v>16</c:v>
                </c:pt>
              </c:numCache>
            </c:numRef>
          </c:val>
          <c:extLst>
            <c:ext xmlns:c16="http://schemas.microsoft.com/office/drawing/2014/chart" uri="{C3380CC4-5D6E-409C-BE32-E72D297353CC}">
              <c16:uniqueId val="{00000002-3F07-4805-B270-CD20B8C979C7}"/>
            </c:ext>
          </c:extLst>
        </c:ser>
        <c:ser>
          <c:idx val="3"/>
          <c:order val="3"/>
          <c:tx>
            <c:strRef>
              <c:f>Sheet1!$F$1</c:f>
              <c:strCache>
                <c:ptCount val="1"/>
                <c:pt idx="0">
                  <c:v>Üldse ei ole oluline</c:v>
                </c:pt>
              </c:strCache>
            </c:strRef>
          </c:tx>
          <c:spPr>
            <a:solidFill>
              <a:schemeClr val="accent5"/>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Sheet1!$B$2:$B$6</c:f>
              <c:strCache>
                <c:ptCount val="5"/>
                <c:pt idx="0">
                  <c:v>Tagatud on elektrienergia varustuskindlus (st võimalik on katta tarbimisvajadus igal ajahetkel)</c:v>
                </c:pt>
                <c:pt idx="1">
                  <c:v>Elektrienergia hind</c:v>
                </c:pt>
                <c:pt idx="2">
                  <c:v>Elektri tootmisel on kasutatud taastuvaid allikaid (nt päike, tuul, puiduhake ja -jäätmed)</c:v>
                </c:pt>
                <c:pt idx="3">
                  <c:v>Elektri tootmise allikas (nt päike, tuul, puiduhake ja -jäätmed, põlevkivi)</c:v>
                </c:pt>
                <c:pt idx="4">
                  <c:v>Elekter on toodetud Eestis</c:v>
                </c:pt>
              </c:strCache>
            </c:strRef>
          </c:cat>
          <c:val>
            <c:numRef>
              <c:f>Sheet1!$F$2:$F$6</c:f>
              <c:numCache>
                <c:formatCode>General</c:formatCode>
                <c:ptCount val="5"/>
                <c:pt idx="2">
                  <c:v>5</c:v>
                </c:pt>
                <c:pt idx="3">
                  <c:v>3</c:v>
                </c:pt>
                <c:pt idx="4">
                  <c:v>9</c:v>
                </c:pt>
              </c:numCache>
            </c:numRef>
          </c:val>
          <c:extLst>
            <c:ext xmlns:c16="http://schemas.microsoft.com/office/drawing/2014/chart" uri="{C3380CC4-5D6E-409C-BE32-E72D297353CC}">
              <c16:uniqueId val="{00000003-3F07-4805-B270-CD20B8C979C7}"/>
            </c:ext>
          </c:extLst>
        </c:ser>
        <c:ser>
          <c:idx val="4"/>
          <c:order val="4"/>
          <c:tx>
            <c:strRef>
              <c:f>Sheet1!$G$1</c:f>
              <c:strCache>
                <c:ptCount val="1"/>
                <c:pt idx="0">
                  <c:v>Ei oska öelda</c:v>
                </c:pt>
              </c:strCache>
            </c:strRef>
          </c:tx>
          <c:spPr>
            <a:solidFill>
              <a:schemeClr val="bg1">
                <a:lumMod val="65000"/>
              </a:schemeClr>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Sheet1!$B$2:$B$6</c:f>
              <c:strCache>
                <c:ptCount val="5"/>
                <c:pt idx="0">
                  <c:v>Tagatud on elektrienergia varustuskindlus (st võimalik on katta tarbimisvajadus igal ajahetkel)</c:v>
                </c:pt>
                <c:pt idx="1">
                  <c:v>Elektrienergia hind</c:v>
                </c:pt>
                <c:pt idx="2">
                  <c:v>Elektri tootmisel on kasutatud taastuvaid allikaid (nt päike, tuul, puiduhake ja -jäätmed)</c:v>
                </c:pt>
                <c:pt idx="3">
                  <c:v>Elektri tootmise allikas (nt päike, tuul, puiduhake ja -jäätmed, põlevkivi)</c:v>
                </c:pt>
                <c:pt idx="4">
                  <c:v>Elekter on toodetud Eestis</c:v>
                </c:pt>
              </c:strCache>
            </c:strRef>
          </c:cat>
          <c:val>
            <c:numRef>
              <c:f>Sheet1!$G$2:$G$6</c:f>
              <c:numCache>
                <c:formatCode>General</c:formatCode>
                <c:ptCount val="5"/>
                <c:pt idx="0">
                  <c:v>2</c:v>
                </c:pt>
                <c:pt idx="1">
                  <c:v>1</c:v>
                </c:pt>
                <c:pt idx="2">
                  <c:v>3</c:v>
                </c:pt>
                <c:pt idx="3">
                  <c:v>3</c:v>
                </c:pt>
                <c:pt idx="4">
                  <c:v>3</c:v>
                </c:pt>
              </c:numCache>
            </c:numRef>
          </c:val>
          <c:extLst>
            <c:ext xmlns:c16="http://schemas.microsoft.com/office/drawing/2014/chart" uri="{C3380CC4-5D6E-409C-BE32-E72D297353CC}">
              <c16:uniqueId val="{00000004-3F07-4805-B270-CD20B8C979C7}"/>
            </c:ext>
          </c:extLst>
        </c:ser>
        <c:dLbls>
          <c:showLegendKey val="0"/>
          <c:showVal val="0"/>
          <c:showCatName val="0"/>
          <c:showSerName val="0"/>
          <c:showPercent val="0"/>
          <c:showBubbleSize val="0"/>
        </c:dLbls>
        <c:gapWidth val="50"/>
        <c:overlap val="100"/>
        <c:axId val="879599624"/>
        <c:axId val="879606288"/>
      </c:barChart>
      <c:catAx>
        <c:axId val="879599624"/>
        <c:scaling>
          <c:orientation val="maxMin"/>
        </c:scaling>
        <c:delete val="1"/>
        <c:axPos val="l"/>
        <c:numFmt formatCode="General" sourceLinked="1"/>
        <c:majorTickMark val="out"/>
        <c:minorTickMark val="none"/>
        <c:tickLblPos val="nextTo"/>
        <c:crossAx val="879606288"/>
        <c:crosses val="autoZero"/>
        <c:auto val="1"/>
        <c:lblAlgn val="ctr"/>
        <c:lblOffset val="100"/>
        <c:noMultiLvlLbl val="0"/>
      </c:catAx>
      <c:valAx>
        <c:axId val="879606288"/>
        <c:scaling>
          <c:orientation val="minMax"/>
          <c:max val="1"/>
          <c:min val="0"/>
        </c:scaling>
        <c:delete val="0"/>
        <c:axPos val="t"/>
        <c:numFmt formatCode="0%" sourceLinked="1"/>
        <c:majorTickMark val="none"/>
        <c:minorTickMark val="none"/>
        <c:tickLblPos val="high"/>
        <c:spPr>
          <a:ln>
            <a:noFill/>
          </a:ln>
        </c:spPr>
        <c:txPr>
          <a:bodyPr/>
          <a:lstStyle/>
          <a:p>
            <a:pPr>
              <a:defRPr sz="1200"/>
            </a:pPr>
            <a:endParaRPr lang="et-EE"/>
          </a:p>
        </c:txPr>
        <c:crossAx val="879599624"/>
        <c:crosses val="autoZero"/>
        <c:crossBetween val="between"/>
      </c:valAx>
      <c:spPr>
        <a:ln>
          <a:noFill/>
        </a:ln>
      </c:spPr>
    </c:plotArea>
    <c:legend>
      <c:legendPos val="t"/>
      <c:layout>
        <c:manualLayout>
          <c:xMode val="edge"/>
          <c:yMode val="edge"/>
          <c:x val="0"/>
          <c:y val="1.2371013952621645E-2"/>
          <c:w val="0.96876551295604785"/>
          <c:h val="0.11702683329617636"/>
        </c:manualLayout>
      </c:layout>
      <c:overlay val="0"/>
      <c:txPr>
        <a:bodyPr/>
        <a:lstStyle/>
        <a:p>
          <a:pPr>
            <a:defRPr sz="1200"/>
          </a:pPr>
          <a:endParaRPr lang="et-EE"/>
        </a:p>
      </c:txPr>
    </c:legend>
    <c:plotVisOnly val="1"/>
    <c:dispBlanksAs val="gap"/>
    <c:showDLblsOverMax val="0"/>
  </c:chart>
  <c:txPr>
    <a:bodyPr/>
    <a:lstStyle/>
    <a:p>
      <a:pPr>
        <a:defRPr sz="1000"/>
      </a:pPr>
      <a:endParaRPr lang="et-E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660940801382078E-2"/>
          <c:y val="4.6861149731803053E-2"/>
          <c:w val="0.88867811839723587"/>
          <c:h val="0.88907435082127828"/>
        </c:manualLayout>
      </c:layout>
      <c:barChart>
        <c:barDir val="bar"/>
        <c:grouping val="clustered"/>
        <c:varyColors val="0"/>
        <c:ser>
          <c:idx val="0"/>
          <c:order val="0"/>
          <c:tx>
            <c:strRef>
              <c:f>Sheet1!$C$1</c:f>
              <c:strCache>
                <c:ptCount val="1"/>
                <c:pt idx="0">
                  <c:v>keskmine</c:v>
                </c:pt>
              </c:strCache>
            </c:strRef>
          </c:tx>
          <c:spPr>
            <a:solidFill>
              <a:schemeClr val="bg1">
                <a:lumMod val="50000"/>
              </a:schemeClr>
            </a:solidFill>
          </c:spPr>
          <c:invertIfNegative val="0"/>
          <c:dLbls>
            <c:numFmt formatCode="#,##0.0" sourceLinked="0"/>
            <c:spPr>
              <a:noFill/>
              <a:ln>
                <a:noFill/>
              </a:ln>
              <a:effectLst/>
            </c:spPr>
            <c:txPr>
              <a:bodyPr/>
              <a:lstStyle/>
              <a:p>
                <a:pPr>
                  <a:defRPr sz="1200"/>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Sheet1!$B$2:$B$6</c:f>
              <c:strCache>
                <c:ptCount val="5"/>
                <c:pt idx="0">
                  <c:v>Tagatud on elektrienergia varustuskindlus (st võimalik on katta tarbimisvajadus igal ajahetkel)</c:v>
                </c:pt>
                <c:pt idx="1">
                  <c:v>Elektrienergia hind</c:v>
                </c:pt>
                <c:pt idx="2">
                  <c:v>Elektri tootmisel on kasutatud taastuvaid allikaid (nt päike, tuul, puiduhake ja -jäätmed)</c:v>
                </c:pt>
                <c:pt idx="3">
                  <c:v>Elektri tootmise allikas (nt päike, tuul, puiduhake ja -jäätmed, põlevkivi)</c:v>
                </c:pt>
                <c:pt idx="4">
                  <c:v>Kuivõrd oluline on Teile järgnev. Elekter on toodetud Eestis</c:v>
                </c:pt>
              </c:strCache>
            </c:strRef>
          </c:cat>
          <c:val>
            <c:numRef>
              <c:f>Sheet1!$C$2:$C$6</c:f>
              <c:numCache>
                <c:formatCode>0.0</c:formatCode>
                <c:ptCount val="5"/>
                <c:pt idx="0">
                  <c:v>3.74</c:v>
                </c:pt>
                <c:pt idx="1">
                  <c:v>3.7</c:v>
                </c:pt>
                <c:pt idx="2">
                  <c:v>3.2</c:v>
                </c:pt>
                <c:pt idx="3">
                  <c:v>3.17</c:v>
                </c:pt>
                <c:pt idx="4">
                  <c:v>2.96</c:v>
                </c:pt>
              </c:numCache>
            </c:numRef>
          </c:val>
          <c:extLst>
            <c:ext xmlns:c16="http://schemas.microsoft.com/office/drawing/2014/chart" uri="{C3380CC4-5D6E-409C-BE32-E72D297353CC}">
              <c16:uniqueId val="{00000000-2AC8-44A3-B85C-E989814F67B9}"/>
            </c:ext>
          </c:extLst>
        </c:ser>
        <c:dLbls>
          <c:showLegendKey val="0"/>
          <c:showVal val="0"/>
          <c:showCatName val="0"/>
          <c:showSerName val="0"/>
          <c:showPercent val="0"/>
          <c:showBubbleSize val="0"/>
        </c:dLbls>
        <c:gapWidth val="50"/>
        <c:axId val="879607072"/>
        <c:axId val="879607464"/>
      </c:barChart>
      <c:catAx>
        <c:axId val="879607072"/>
        <c:scaling>
          <c:orientation val="maxMin"/>
        </c:scaling>
        <c:delete val="1"/>
        <c:axPos val="l"/>
        <c:numFmt formatCode="General" sourceLinked="1"/>
        <c:majorTickMark val="out"/>
        <c:minorTickMark val="none"/>
        <c:tickLblPos val="nextTo"/>
        <c:crossAx val="879607464"/>
        <c:crosses val="autoZero"/>
        <c:auto val="1"/>
        <c:lblAlgn val="ctr"/>
        <c:lblOffset val="100"/>
        <c:noMultiLvlLbl val="0"/>
      </c:catAx>
      <c:valAx>
        <c:axId val="879607464"/>
        <c:scaling>
          <c:orientation val="minMax"/>
          <c:max val="5"/>
          <c:min val="1"/>
        </c:scaling>
        <c:delete val="0"/>
        <c:axPos val="t"/>
        <c:numFmt formatCode="0.0" sourceLinked="1"/>
        <c:majorTickMark val="in"/>
        <c:minorTickMark val="none"/>
        <c:tickLblPos val="none"/>
        <c:spPr>
          <a:ln>
            <a:noFill/>
          </a:ln>
        </c:spPr>
        <c:crossAx val="879607072"/>
        <c:crosses val="autoZero"/>
        <c:crossBetween val="between"/>
      </c:valAx>
      <c:spPr>
        <a:noFill/>
        <a:ln w="25400">
          <a:noFill/>
        </a:ln>
      </c:spPr>
    </c:plotArea>
    <c:plotVisOnly val="1"/>
    <c:dispBlanksAs val="gap"/>
    <c:showDLblsOverMax val="0"/>
  </c:chart>
  <c:txPr>
    <a:bodyPr/>
    <a:lstStyle/>
    <a:p>
      <a:pPr>
        <a:defRPr sz="1800"/>
      </a:pPr>
      <a:endParaRPr lang="et-E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77715422328025"/>
          <c:y val="8.5235365900960439E-2"/>
          <c:w val="0.43370712340297396"/>
          <c:h val="0.77269057372769345"/>
        </c:manualLayout>
      </c:layout>
      <c:doughnutChart>
        <c:varyColors val="1"/>
        <c:ser>
          <c:idx val="0"/>
          <c:order val="0"/>
          <c:tx>
            <c:strRef>
              <c:f>Sheet1!$B$1</c:f>
              <c:strCache>
                <c:ptCount val="1"/>
                <c:pt idx="0">
                  <c:v>Sales</c:v>
                </c:pt>
              </c:strCache>
            </c:strRef>
          </c:tx>
          <c:spPr>
            <a:ln>
              <a:noFill/>
            </a:ln>
          </c:spPr>
          <c:dPt>
            <c:idx val="0"/>
            <c:bubble3D val="0"/>
            <c:spPr>
              <a:solidFill>
                <a:schemeClr val="tx2">
                  <a:lumMod val="75000"/>
                </a:schemeClr>
              </a:solidFill>
              <a:ln w="19050">
                <a:noFill/>
              </a:ln>
              <a:effectLst/>
            </c:spPr>
            <c:extLst>
              <c:ext xmlns:c16="http://schemas.microsoft.com/office/drawing/2014/chart" uri="{C3380CC4-5D6E-409C-BE32-E72D297353CC}">
                <c16:uniqueId val="{00000001-7030-4615-BFCA-C8E30927C2FB}"/>
              </c:ext>
            </c:extLst>
          </c:dPt>
          <c:dPt>
            <c:idx val="1"/>
            <c:bubble3D val="0"/>
            <c:spPr>
              <a:solidFill>
                <a:schemeClr val="tx2">
                  <a:lumMod val="60000"/>
                  <a:lumOff val="40000"/>
                </a:schemeClr>
              </a:solidFill>
              <a:ln w="19050">
                <a:noFill/>
              </a:ln>
              <a:effectLst/>
            </c:spPr>
            <c:extLst>
              <c:ext xmlns:c16="http://schemas.microsoft.com/office/drawing/2014/chart" uri="{C3380CC4-5D6E-409C-BE32-E72D297353CC}">
                <c16:uniqueId val="{00000003-7030-4615-BFCA-C8E30927C2FB}"/>
              </c:ext>
            </c:extLst>
          </c:dPt>
          <c:dPt>
            <c:idx val="2"/>
            <c:bubble3D val="0"/>
            <c:spPr>
              <a:solidFill>
                <a:srgbClr val="FFC000"/>
              </a:solidFill>
              <a:ln w="19050">
                <a:noFill/>
              </a:ln>
              <a:effectLst/>
            </c:spPr>
            <c:extLst>
              <c:ext xmlns:c16="http://schemas.microsoft.com/office/drawing/2014/chart" uri="{C3380CC4-5D6E-409C-BE32-E72D297353CC}">
                <c16:uniqueId val="{00000005-7030-4615-BFCA-C8E30927C2FB}"/>
              </c:ext>
            </c:extLst>
          </c:dPt>
          <c:dPt>
            <c:idx val="3"/>
            <c:bubble3D val="0"/>
            <c:spPr>
              <a:solidFill>
                <a:schemeClr val="accent5"/>
              </a:solidFill>
              <a:ln w="19050">
                <a:noFill/>
              </a:ln>
              <a:effectLst/>
            </c:spPr>
            <c:extLst>
              <c:ext xmlns:c16="http://schemas.microsoft.com/office/drawing/2014/chart" uri="{C3380CC4-5D6E-409C-BE32-E72D297353CC}">
                <c16:uniqueId val="{00000007-7030-4615-BFCA-C8E30927C2FB}"/>
              </c:ext>
            </c:extLst>
          </c:dPt>
          <c:dPt>
            <c:idx val="4"/>
            <c:bubble3D val="0"/>
            <c:spPr>
              <a:solidFill>
                <a:schemeClr val="bg1">
                  <a:lumMod val="65000"/>
                </a:schemeClr>
              </a:solidFill>
              <a:ln w="19050">
                <a:noFill/>
              </a:ln>
              <a:effectLst/>
            </c:spPr>
            <c:extLst>
              <c:ext xmlns:c16="http://schemas.microsoft.com/office/drawing/2014/chart" uri="{C3380CC4-5D6E-409C-BE32-E72D297353CC}">
                <c16:uniqueId val="{00000009-7030-4615-BFCA-C8E30927C2F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Jah</c:v>
                </c:pt>
                <c:pt idx="1">
                  <c:v>Jah ning võiks toota lisa ka ekspordiks</c:v>
                </c:pt>
                <c:pt idx="2">
                  <c:v>Osaliselt võiks ise toota, osa sisse osta</c:v>
                </c:pt>
                <c:pt idx="3">
                  <c:v>Ei, võiks kõik sisse osta</c:v>
                </c:pt>
                <c:pt idx="4">
                  <c:v>Ei oska öelda</c:v>
                </c:pt>
              </c:strCache>
            </c:strRef>
          </c:cat>
          <c:val>
            <c:numRef>
              <c:f>Sheet1!$B$2:$B$6</c:f>
              <c:numCache>
                <c:formatCode>General</c:formatCode>
                <c:ptCount val="5"/>
                <c:pt idx="0">
                  <c:v>35</c:v>
                </c:pt>
                <c:pt idx="1">
                  <c:v>39</c:v>
                </c:pt>
                <c:pt idx="2">
                  <c:v>23</c:v>
                </c:pt>
                <c:pt idx="4">
                  <c:v>3</c:v>
                </c:pt>
              </c:numCache>
            </c:numRef>
          </c:val>
          <c:extLst>
            <c:ext xmlns:c16="http://schemas.microsoft.com/office/drawing/2014/chart" uri="{C3380CC4-5D6E-409C-BE32-E72D297353CC}">
              <c16:uniqueId val="{0000000A-7030-4615-BFCA-C8E30927C2FB}"/>
            </c:ext>
          </c:extLst>
        </c:ser>
        <c:dLbls>
          <c:showLegendKey val="0"/>
          <c:showVal val="0"/>
          <c:showCatName val="0"/>
          <c:showSerName val="0"/>
          <c:showPercent val="0"/>
          <c:showBubbleSize val="0"/>
          <c:showLeaderLines val="1"/>
        </c:dLbls>
        <c:firstSliceAng val="0"/>
        <c:holeSize val="65"/>
      </c:doughnutChart>
      <c:spPr>
        <a:noFill/>
        <a:ln>
          <a:noFill/>
        </a:ln>
        <a:effectLst/>
      </c:spPr>
    </c:plotArea>
    <c:legend>
      <c:legendPos val="r"/>
      <c:layout>
        <c:manualLayout>
          <c:xMode val="edge"/>
          <c:yMode val="edge"/>
          <c:x val="0.52719641474119017"/>
          <c:y val="0.30602937710161449"/>
          <c:w val="0.43461178520717697"/>
          <c:h val="0.3652057680086168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defRPr>
      </a:pPr>
      <a:endParaRPr lang="et-E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109782108734087E-2"/>
          <c:y val="3.7642266791122203E-2"/>
          <c:w val="0.86359978289151496"/>
          <c:h val="0.93053925302705576"/>
        </c:manualLayout>
      </c:layout>
      <c:barChart>
        <c:barDir val="bar"/>
        <c:grouping val="clustered"/>
        <c:varyColors val="0"/>
        <c:ser>
          <c:idx val="0"/>
          <c:order val="0"/>
          <c:tx>
            <c:strRef>
              <c:f>Sheet1!$B$1</c:f>
              <c:strCache>
                <c:ptCount val="1"/>
                <c:pt idx="0">
                  <c:v>Column2</c:v>
                </c:pt>
              </c:strCache>
            </c:strRef>
          </c:tx>
          <c:spPr>
            <a:solidFill>
              <a:schemeClr val="tx2">
                <a:lumMod val="75000"/>
              </a:scheme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Jah, elan nende lähedal</c:v>
                </c:pt>
                <c:pt idx="1">
                  <c:v>Jah, suvekodu on nende lähedal</c:v>
                </c:pt>
                <c:pt idx="2">
                  <c:v>Jah, minu lähedale kavandatakse tuuleparki</c:v>
                </c:pt>
                <c:pt idx="3">
                  <c:v>Jah, olen sattunud piirkonda, kus need on lähedal</c:v>
                </c:pt>
                <c:pt idx="4">
                  <c:v>Ametialane kokkupuude</c:v>
                </c:pt>
                <c:pt idx="5">
                  <c:v>Muu</c:v>
                </c:pt>
                <c:pt idx="6">
                  <c:v>Olen mööda sõitnud</c:v>
                </c:pt>
                <c:pt idx="7">
                  <c:v>Ei ole kokkupuudet</c:v>
                </c:pt>
              </c:strCache>
            </c:strRef>
          </c:cat>
          <c:val>
            <c:numRef>
              <c:f>Sheet1!$B$2:$B$9</c:f>
              <c:numCache>
                <c:formatCode>General</c:formatCode>
                <c:ptCount val="8"/>
                <c:pt idx="0">
                  <c:v>6</c:v>
                </c:pt>
                <c:pt idx="1">
                  <c:v>3</c:v>
                </c:pt>
                <c:pt idx="2">
                  <c:v>5</c:v>
                </c:pt>
                <c:pt idx="3">
                  <c:v>56</c:v>
                </c:pt>
                <c:pt idx="4">
                  <c:v>5</c:v>
                </c:pt>
                <c:pt idx="5">
                  <c:v>1</c:v>
                </c:pt>
                <c:pt idx="6">
                  <c:v>1</c:v>
                </c:pt>
                <c:pt idx="7">
                  <c:v>30</c:v>
                </c:pt>
              </c:numCache>
            </c:numRef>
          </c:val>
          <c:extLst>
            <c:ext xmlns:c16="http://schemas.microsoft.com/office/drawing/2014/chart" uri="{C3380CC4-5D6E-409C-BE32-E72D297353CC}">
              <c16:uniqueId val="{00000000-608E-4D97-898E-69DE7A7CB48A}"/>
            </c:ext>
          </c:extLst>
        </c:ser>
        <c:dLbls>
          <c:showLegendKey val="0"/>
          <c:showVal val="0"/>
          <c:showCatName val="0"/>
          <c:showSerName val="0"/>
          <c:showPercent val="0"/>
          <c:showBubbleSize val="0"/>
        </c:dLbls>
        <c:gapWidth val="50"/>
        <c:axId val="879597272"/>
        <c:axId val="879603936"/>
      </c:barChart>
      <c:catAx>
        <c:axId val="879597272"/>
        <c:scaling>
          <c:orientation val="maxMin"/>
        </c:scaling>
        <c:delete val="1"/>
        <c:axPos val="l"/>
        <c:numFmt formatCode="General" sourceLinked="0"/>
        <c:majorTickMark val="out"/>
        <c:minorTickMark val="none"/>
        <c:tickLblPos val="nextTo"/>
        <c:crossAx val="879603936"/>
        <c:crosses val="autoZero"/>
        <c:auto val="1"/>
        <c:lblAlgn val="ctr"/>
        <c:lblOffset val="100"/>
        <c:noMultiLvlLbl val="0"/>
      </c:catAx>
      <c:valAx>
        <c:axId val="879603936"/>
        <c:scaling>
          <c:orientation val="minMax"/>
          <c:max val="70"/>
          <c:min val="0"/>
        </c:scaling>
        <c:delete val="0"/>
        <c:axPos val="t"/>
        <c:numFmt formatCode="General" sourceLinked="1"/>
        <c:majorTickMark val="out"/>
        <c:minorTickMark val="none"/>
        <c:tickLblPos val="none"/>
        <c:spPr>
          <a:ln>
            <a:noFill/>
          </a:ln>
        </c:spPr>
        <c:crossAx val="879597272"/>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17921173664757"/>
          <c:y val="8.902461219898615E-2"/>
          <c:w val="0.43370712340297396"/>
          <c:h val="0.77269057372769345"/>
        </c:manualLayout>
      </c:layout>
      <c:doughnutChart>
        <c:varyColors val="1"/>
        <c:ser>
          <c:idx val="0"/>
          <c:order val="0"/>
          <c:tx>
            <c:strRef>
              <c:f>Sheet1!$B$1</c:f>
              <c:strCache>
                <c:ptCount val="1"/>
                <c:pt idx="0">
                  <c:v>Sales</c:v>
                </c:pt>
              </c:strCache>
            </c:strRef>
          </c:tx>
          <c:spPr>
            <a:ln>
              <a:noFill/>
            </a:ln>
          </c:spPr>
          <c:dPt>
            <c:idx val="0"/>
            <c:bubble3D val="0"/>
            <c:spPr>
              <a:solidFill>
                <a:schemeClr val="tx2">
                  <a:lumMod val="75000"/>
                </a:schemeClr>
              </a:solidFill>
              <a:ln w="19050">
                <a:noFill/>
              </a:ln>
              <a:effectLst/>
            </c:spPr>
            <c:extLst>
              <c:ext xmlns:c16="http://schemas.microsoft.com/office/drawing/2014/chart" uri="{C3380CC4-5D6E-409C-BE32-E72D297353CC}">
                <c16:uniqueId val="{00000001-EDCB-4E2B-B93F-4925A653C728}"/>
              </c:ext>
            </c:extLst>
          </c:dPt>
          <c:dPt>
            <c:idx val="1"/>
            <c:bubble3D val="0"/>
            <c:spPr>
              <a:solidFill>
                <a:schemeClr val="tx2"/>
              </a:solidFill>
              <a:ln w="19050">
                <a:noFill/>
              </a:ln>
              <a:effectLst/>
            </c:spPr>
            <c:extLst>
              <c:ext xmlns:c16="http://schemas.microsoft.com/office/drawing/2014/chart" uri="{C3380CC4-5D6E-409C-BE32-E72D297353CC}">
                <c16:uniqueId val="{00000003-EDCB-4E2B-B93F-4925A653C728}"/>
              </c:ext>
            </c:extLst>
          </c:dPt>
          <c:dPt>
            <c:idx val="2"/>
            <c:bubble3D val="0"/>
            <c:spPr>
              <a:solidFill>
                <a:schemeClr val="tx2">
                  <a:lumMod val="60000"/>
                  <a:lumOff val="40000"/>
                </a:schemeClr>
              </a:solidFill>
              <a:ln w="19050">
                <a:noFill/>
              </a:ln>
              <a:effectLst/>
            </c:spPr>
            <c:extLst>
              <c:ext xmlns:c16="http://schemas.microsoft.com/office/drawing/2014/chart" uri="{C3380CC4-5D6E-409C-BE32-E72D297353CC}">
                <c16:uniqueId val="{00000005-EDCB-4E2B-B93F-4925A653C728}"/>
              </c:ext>
            </c:extLst>
          </c:dPt>
          <c:dPt>
            <c:idx val="3"/>
            <c:bubble3D val="0"/>
            <c:spPr>
              <a:solidFill>
                <a:schemeClr val="tx2">
                  <a:lumMod val="40000"/>
                  <a:lumOff val="60000"/>
                </a:schemeClr>
              </a:solidFill>
              <a:ln w="19050">
                <a:noFill/>
              </a:ln>
              <a:effectLst/>
            </c:spPr>
            <c:extLst>
              <c:ext xmlns:c16="http://schemas.microsoft.com/office/drawing/2014/chart" uri="{C3380CC4-5D6E-409C-BE32-E72D297353CC}">
                <c16:uniqueId val="{00000007-EDCB-4E2B-B93F-4925A653C72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Kuni 2 km</c:v>
                </c:pt>
                <c:pt idx="1">
                  <c:v>2-3 km</c:v>
                </c:pt>
                <c:pt idx="2">
                  <c:v>4-10 km</c:v>
                </c:pt>
                <c:pt idx="3">
                  <c:v>Enam kui 10 km</c:v>
                </c:pt>
              </c:strCache>
            </c:strRef>
          </c:cat>
          <c:val>
            <c:numRef>
              <c:f>Sheet1!$B$2:$B$5</c:f>
              <c:numCache>
                <c:formatCode>General</c:formatCode>
                <c:ptCount val="4"/>
                <c:pt idx="0">
                  <c:v>16</c:v>
                </c:pt>
                <c:pt idx="1">
                  <c:v>12</c:v>
                </c:pt>
                <c:pt idx="2">
                  <c:v>41</c:v>
                </c:pt>
                <c:pt idx="3">
                  <c:v>27</c:v>
                </c:pt>
              </c:numCache>
            </c:numRef>
          </c:val>
          <c:extLst>
            <c:ext xmlns:c16="http://schemas.microsoft.com/office/drawing/2014/chart" uri="{C3380CC4-5D6E-409C-BE32-E72D297353CC}">
              <c16:uniqueId val="{0000000A-EDCB-4E2B-B93F-4925A653C728}"/>
            </c:ext>
          </c:extLst>
        </c:ser>
        <c:dLbls>
          <c:showLegendKey val="0"/>
          <c:showVal val="0"/>
          <c:showCatName val="0"/>
          <c:showSerName val="0"/>
          <c:showPercent val="0"/>
          <c:showBubbleSize val="0"/>
          <c:showLeaderLines val="1"/>
        </c:dLbls>
        <c:firstSliceAng val="0"/>
        <c:holeSize val="65"/>
      </c:doughnutChart>
      <c:spPr>
        <a:noFill/>
        <a:ln>
          <a:noFill/>
        </a:ln>
        <a:effectLst/>
      </c:spPr>
    </c:plotArea>
    <c:legend>
      <c:legendPos val="r"/>
      <c:layout>
        <c:manualLayout>
          <c:xMode val="edge"/>
          <c:yMode val="edge"/>
          <c:x val="0.62111724371928678"/>
          <c:y val="0.30602937710161449"/>
          <c:w val="0.3150762404129035"/>
          <c:h val="0.3652057680086168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defRPr>
      </a:pPr>
      <a:endParaRPr lang="et-E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17921173664757"/>
          <c:y val="8.902461219898615E-2"/>
          <c:w val="0.43370712340297396"/>
          <c:h val="0.77269057372769345"/>
        </c:manualLayout>
      </c:layout>
      <c:doughnutChart>
        <c:varyColors val="1"/>
        <c:ser>
          <c:idx val="0"/>
          <c:order val="0"/>
          <c:tx>
            <c:strRef>
              <c:f>Sheet1!$B$1</c:f>
              <c:strCache>
                <c:ptCount val="1"/>
                <c:pt idx="0">
                  <c:v>Kuidas Te üldiselt suhtute maismaatuuleparkide rajamisse?</c:v>
                </c:pt>
              </c:strCache>
            </c:strRef>
          </c:tx>
          <c:spPr>
            <a:ln>
              <a:noFill/>
            </a:ln>
          </c:spPr>
          <c:dPt>
            <c:idx val="0"/>
            <c:bubble3D val="0"/>
            <c:spPr>
              <a:solidFill>
                <a:schemeClr val="tx2">
                  <a:lumMod val="75000"/>
                </a:schemeClr>
              </a:solidFill>
              <a:ln w="19050">
                <a:noFill/>
              </a:ln>
              <a:effectLst/>
            </c:spPr>
            <c:extLst>
              <c:ext xmlns:c16="http://schemas.microsoft.com/office/drawing/2014/chart" uri="{C3380CC4-5D6E-409C-BE32-E72D297353CC}">
                <c16:uniqueId val="{00000001-7030-4615-BFCA-C8E30927C2FB}"/>
              </c:ext>
            </c:extLst>
          </c:dPt>
          <c:dPt>
            <c:idx val="1"/>
            <c:bubble3D val="0"/>
            <c:spPr>
              <a:solidFill>
                <a:schemeClr val="tx2">
                  <a:lumMod val="60000"/>
                  <a:lumOff val="40000"/>
                </a:schemeClr>
              </a:solidFill>
              <a:ln w="19050">
                <a:noFill/>
              </a:ln>
              <a:effectLst/>
            </c:spPr>
            <c:extLst>
              <c:ext xmlns:c16="http://schemas.microsoft.com/office/drawing/2014/chart" uri="{C3380CC4-5D6E-409C-BE32-E72D297353CC}">
                <c16:uniqueId val="{00000003-7030-4615-BFCA-C8E30927C2FB}"/>
              </c:ext>
            </c:extLst>
          </c:dPt>
          <c:dPt>
            <c:idx val="2"/>
            <c:bubble3D val="0"/>
            <c:spPr>
              <a:solidFill>
                <a:srgbClr val="FFC000"/>
              </a:solidFill>
              <a:ln w="19050">
                <a:noFill/>
              </a:ln>
              <a:effectLst/>
            </c:spPr>
            <c:extLst>
              <c:ext xmlns:c16="http://schemas.microsoft.com/office/drawing/2014/chart" uri="{C3380CC4-5D6E-409C-BE32-E72D297353CC}">
                <c16:uniqueId val="{00000005-7030-4615-BFCA-C8E30927C2FB}"/>
              </c:ext>
            </c:extLst>
          </c:dPt>
          <c:dPt>
            <c:idx val="3"/>
            <c:bubble3D val="0"/>
            <c:spPr>
              <a:solidFill>
                <a:schemeClr val="accent5"/>
              </a:solidFill>
              <a:ln w="19050">
                <a:noFill/>
              </a:ln>
              <a:effectLst/>
            </c:spPr>
            <c:extLst>
              <c:ext xmlns:c16="http://schemas.microsoft.com/office/drawing/2014/chart" uri="{C3380CC4-5D6E-409C-BE32-E72D297353CC}">
                <c16:uniqueId val="{00000007-7030-4615-BFCA-C8E30927C2FB}"/>
              </c:ext>
            </c:extLst>
          </c:dPt>
          <c:dPt>
            <c:idx val="4"/>
            <c:bubble3D val="0"/>
            <c:spPr>
              <a:solidFill>
                <a:schemeClr val="bg1">
                  <a:lumMod val="65000"/>
                </a:schemeClr>
              </a:solidFill>
              <a:ln w="19050">
                <a:noFill/>
              </a:ln>
              <a:effectLst/>
            </c:spPr>
            <c:extLst>
              <c:ext xmlns:c16="http://schemas.microsoft.com/office/drawing/2014/chart" uri="{C3380CC4-5D6E-409C-BE32-E72D297353CC}">
                <c16:uniqueId val="{00000009-7030-4615-BFCA-C8E30927C2F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Väga positiivselt</c:v>
                </c:pt>
                <c:pt idx="1">
                  <c:v>Pigem positiivselt</c:v>
                </c:pt>
                <c:pt idx="2">
                  <c:v>Pigem negatiivselt</c:v>
                </c:pt>
                <c:pt idx="3">
                  <c:v>Väga negatiivselt</c:v>
                </c:pt>
                <c:pt idx="4">
                  <c:v>Ei oska öelda</c:v>
                </c:pt>
              </c:strCache>
            </c:strRef>
          </c:cat>
          <c:val>
            <c:numRef>
              <c:f>Sheet1!$B$2:$B$6</c:f>
              <c:numCache>
                <c:formatCode>General</c:formatCode>
                <c:ptCount val="5"/>
                <c:pt idx="0">
                  <c:v>15</c:v>
                </c:pt>
                <c:pt idx="1">
                  <c:v>47</c:v>
                </c:pt>
                <c:pt idx="2">
                  <c:v>20</c:v>
                </c:pt>
                <c:pt idx="3">
                  <c:v>7</c:v>
                </c:pt>
                <c:pt idx="4">
                  <c:v>11</c:v>
                </c:pt>
              </c:numCache>
            </c:numRef>
          </c:val>
          <c:extLst>
            <c:ext xmlns:c16="http://schemas.microsoft.com/office/drawing/2014/chart" uri="{C3380CC4-5D6E-409C-BE32-E72D297353CC}">
              <c16:uniqueId val="{0000000A-7030-4615-BFCA-C8E30927C2FB}"/>
            </c:ext>
          </c:extLst>
        </c:ser>
        <c:dLbls>
          <c:showLegendKey val="0"/>
          <c:showVal val="0"/>
          <c:showCatName val="0"/>
          <c:showSerName val="0"/>
          <c:showPercent val="0"/>
          <c:showBubbleSize val="0"/>
          <c:showLeaderLines val="1"/>
        </c:dLbls>
        <c:firstSliceAng val="0"/>
        <c:holeSize val="65"/>
      </c:doughnutChart>
      <c:spPr>
        <a:noFill/>
        <a:ln>
          <a:noFill/>
        </a:ln>
        <a:effectLst/>
      </c:spPr>
    </c:plotArea>
    <c:legend>
      <c:legendPos val="r"/>
      <c:layout>
        <c:manualLayout>
          <c:xMode val="edge"/>
          <c:yMode val="edge"/>
          <c:x val="0.62111724371928678"/>
          <c:y val="0.30602937710161449"/>
          <c:w val="0.3150762404129035"/>
          <c:h val="0.3652057680086168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defRPr>
      </a:pPr>
      <a:endParaRPr lang="et-E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17921173664757"/>
          <c:y val="8.902461219898615E-2"/>
          <c:w val="0.43370712340297396"/>
          <c:h val="0.77269057372769345"/>
        </c:manualLayout>
      </c:layout>
      <c:doughnutChart>
        <c:varyColors val="1"/>
        <c:ser>
          <c:idx val="0"/>
          <c:order val="0"/>
          <c:tx>
            <c:strRef>
              <c:f>Sheet1!$B$1</c:f>
              <c:strCache>
                <c:ptCount val="1"/>
                <c:pt idx="0">
                  <c:v>Kuidas Te üldiselt suhtute meretuuleparkide rajamisse?</c:v>
                </c:pt>
              </c:strCache>
            </c:strRef>
          </c:tx>
          <c:spPr>
            <a:ln>
              <a:noFill/>
            </a:ln>
          </c:spPr>
          <c:dPt>
            <c:idx val="0"/>
            <c:bubble3D val="0"/>
            <c:spPr>
              <a:solidFill>
                <a:schemeClr val="tx2">
                  <a:lumMod val="75000"/>
                </a:schemeClr>
              </a:solidFill>
              <a:ln w="19050">
                <a:noFill/>
              </a:ln>
              <a:effectLst/>
            </c:spPr>
            <c:extLst>
              <c:ext xmlns:c16="http://schemas.microsoft.com/office/drawing/2014/chart" uri="{C3380CC4-5D6E-409C-BE32-E72D297353CC}">
                <c16:uniqueId val="{00000001-7030-4615-BFCA-C8E30927C2FB}"/>
              </c:ext>
            </c:extLst>
          </c:dPt>
          <c:dPt>
            <c:idx val="1"/>
            <c:bubble3D val="0"/>
            <c:spPr>
              <a:solidFill>
                <a:schemeClr val="tx2">
                  <a:lumMod val="60000"/>
                  <a:lumOff val="40000"/>
                </a:schemeClr>
              </a:solidFill>
              <a:ln w="19050">
                <a:noFill/>
              </a:ln>
              <a:effectLst/>
            </c:spPr>
            <c:extLst>
              <c:ext xmlns:c16="http://schemas.microsoft.com/office/drawing/2014/chart" uri="{C3380CC4-5D6E-409C-BE32-E72D297353CC}">
                <c16:uniqueId val="{00000003-7030-4615-BFCA-C8E30927C2FB}"/>
              </c:ext>
            </c:extLst>
          </c:dPt>
          <c:dPt>
            <c:idx val="2"/>
            <c:bubble3D val="0"/>
            <c:spPr>
              <a:solidFill>
                <a:srgbClr val="FFC000"/>
              </a:solidFill>
              <a:ln w="19050">
                <a:noFill/>
              </a:ln>
              <a:effectLst/>
            </c:spPr>
            <c:extLst>
              <c:ext xmlns:c16="http://schemas.microsoft.com/office/drawing/2014/chart" uri="{C3380CC4-5D6E-409C-BE32-E72D297353CC}">
                <c16:uniqueId val="{00000005-7030-4615-BFCA-C8E30927C2FB}"/>
              </c:ext>
            </c:extLst>
          </c:dPt>
          <c:dPt>
            <c:idx val="3"/>
            <c:bubble3D val="0"/>
            <c:spPr>
              <a:solidFill>
                <a:schemeClr val="accent5"/>
              </a:solidFill>
              <a:ln w="19050">
                <a:noFill/>
              </a:ln>
              <a:effectLst/>
            </c:spPr>
            <c:extLst>
              <c:ext xmlns:c16="http://schemas.microsoft.com/office/drawing/2014/chart" uri="{C3380CC4-5D6E-409C-BE32-E72D297353CC}">
                <c16:uniqueId val="{00000007-7030-4615-BFCA-C8E30927C2FB}"/>
              </c:ext>
            </c:extLst>
          </c:dPt>
          <c:dPt>
            <c:idx val="4"/>
            <c:bubble3D val="0"/>
            <c:spPr>
              <a:solidFill>
                <a:schemeClr val="bg1">
                  <a:lumMod val="65000"/>
                </a:schemeClr>
              </a:solidFill>
              <a:ln w="19050">
                <a:noFill/>
              </a:ln>
              <a:effectLst/>
            </c:spPr>
            <c:extLst>
              <c:ext xmlns:c16="http://schemas.microsoft.com/office/drawing/2014/chart" uri="{C3380CC4-5D6E-409C-BE32-E72D297353CC}">
                <c16:uniqueId val="{00000009-7030-4615-BFCA-C8E30927C2F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Väga positiivselt</c:v>
                </c:pt>
                <c:pt idx="1">
                  <c:v>Pigem positiivselt</c:v>
                </c:pt>
                <c:pt idx="2">
                  <c:v>Pigem negatiivselt</c:v>
                </c:pt>
                <c:pt idx="3">
                  <c:v>Väga negatiivselt</c:v>
                </c:pt>
                <c:pt idx="4">
                  <c:v>Ei oska öelda</c:v>
                </c:pt>
              </c:strCache>
            </c:strRef>
          </c:cat>
          <c:val>
            <c:numRef>
              <c:f>Sheet1!$B$2:$B$6</c:f>
              <c:numCache>
                <c:formatCode>General</c:formatCode>
                <c:ptCount val="5"/>
                <c:pt idx="0">
                  <c:v>31</c:v>
                </c:pt>
                <c:pt idx="1">
                  <c:v>40</c:v>
                </c:pt>
                <c:pt idx="2">
                  <c:v>12</c:v>
                </c:pt>
                <c:pt idx="3">
                  <c:v>7</c:v>
                </c:pt>
                <c:pt idx="4">
                  <c:v>11</c:v>
                </c:pt>
              </c:numCache>
            </c:numRef>
          </c:val>
          <c:extLst>
            <c:ext xmlns:c16="http://schemas.microsoft.com/office/drawing/2014/chart" uri="{C3380CC4-5D6E-409C-BE32-E72D297353CC}">
              <c16:uniqueId val="{0000000A-7030-4615-BFCA-C8E30927C2FB}"/>
            </c:ext>
          </c:extLst>
        </c:ser>
        <c:dLbls>
          <c:showLegendKey val="0"/>
          <c:showVal val="0"/>
          <c:showCatName val="0"/>
          <c:showSerName val="0"/>
          <c:showPercent val="0"/>
          <c:showBubbleSize val="0"/>
          <c:showLeaderLines val="1"/>
        </c:dLbls>
        <c:firstSliceAng val="0"/>
        <c:holeSize val="65"/>
      </c:doughnutChart>
      <c:spPr>
        <a:noFill/>
        <a:ln>
          <a:noFill/>
        </a:ln>
        <a:effectLst/>
      </c:spPr>
    </c:plotArea>
    <c:legend>
      <c:legendPos val="r"/>
      <c:layout>
        <c:manualLayout>
          <c:xMode val="edge"/>
          <c:yMode val="edge"/>
          <c:x val="0.62111724371928678"/>
          <c:y val="0.30602937710161449"/>
          <c:w val="0.3150762404129035"/>
          <c:h val="0.3652057680086168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defRPr>
      </a:pPr>
      <a:endParaRPr lang="et-E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660940801382078E-2"/>
          <c:y val="6.5445754350369395E-2"/>
          <c:w val="0.88867811839723587"/>
          <c:h val="0.6983735129152413"/>
        </c:manualLayout>
      </c:layout>
      <c:barChart>
        <c:barDir val="bar"/>
        <c:grouping val="clustered"/>
        <c:varyColors val="0"/>
        <c:ser>
          <c:idx val="0"/>
          <c:order val="0"/>
          <c:tx>
            <c:strRef>
              <c:f>Sheet1!$C$1</c:f>
              <c:strCache>
                <c:ptCount val="1"/>
                <c:pt idx="0">
                  <c:v>keskmine</c:v>
                </c:pt>
              </c:strCache>
            </c:strRef>
          </c:tx>
          <c:spPr>
            <a:solidFill>
              <a:schemeClr val="bg1">
                <a:lumMod val="50000"/>
              </a:schemeClr>
            </a:solidFill>
          </c:spPr>
          <c:invertIfNegative val="0"/>
          <c:dLbls>
            <c:numFmt formatCode="#,##0.0" sourceLinked="0"/>
            <c:spPr>
              <a:noFill/>
              <a:ln>
                <a:noFill/>
              </a:ln>
              <a:effectLst/>
            </c:spPr>
            <c:txPr>
              <a:bodyPr/>
              <a:lstStyle/>
              <a:p>
                <a:pPr>
                  <a:defRPr sz="1400"/>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Sheet1!$B$2:$B$8</c:f>
              <c:strCache>
                <c:ptCount val="7"/>
                <c:pt idx="0">
                  <c:v>Kuidas tuulepargid mõjutavad nende naabruses elavate inimeste heaolu? Isiklik majanduslik heaolu (st tasu lähedal asuvast tuulikust)</c:v>
                </c:pt>
                <c:pt idx="1">
                  <c:v>Isiklik tervis</c:v>
                </c:pt>
                <c:pt idx="2">
                  <c:v>Vaade maastikule/silmapiirile</c:v>
                </c:pt>
                <c:pt idx="3">
                  <c:v>Kinnisvara ja maa hindade muutus</c:v>
                </c:pt>
                <c:pt idx="4">
                  <c:v>Varjutus/valguse vilkumine</c:v>
                </c:pt>
                <c:pt idx="5">
                  <c:v>Müra/vibratsioon</c:v>
                </c:pt>
                <c:pt idx="6">
                  <c:v>Muu</c:v>
                </c:pt>
              </c:strCache>
            </c:strRef>
          </c:cat>
          <c:val>
            <c:numRef>
              <c:f>Sheet1!$C$2:$C$8</c:f>
              <c:numCache>
                <c:formatCode>0.0</c:formatCode>
                <c:ptCount val="7"/>
                <c:pt idx="0">
                  <c:v>3.28</c:v>
                </c:pt>
                <c:pt idx="1">
                  <c:v>2.56</c:v>
                </c:pt>
                <c:pt idx="2">
                  <c:v>2.52</c:v>
                </c:pt>
                <c:pt idx="3">
                  <c:v>2.4</c:v>
                </c:pt>
                <c:pt idx="4">
                  <c:v>2.36</c:v>
                </c:pt>
                <c:pt idx="5">
                  <c:v>1.92</c:v>
                </c:pt>
                <c:pt idx="6">
                  <c:v>2.68</c:v>
                </c:pt>
              </c:numCache>
            </c:numRef>
          </c:val>
          <c:extLst>
            <c:ext xmlns:c16="http://schemas.microsoft.com/office/drawing/2014/chart" uri="{C3380CC4-5D6E-409C-BE32-E72D297353CC}">
              <c16:uniqueId val="{00000000-2AC8-44A3-B85C-E989814F67B9}"/>
            </c:ext>
          </c:extLst>
        </c:ser>
        <c:dLbls>
          <c:showLegendKey val="0"/>
          <c:showVal val="0"/>
          <c:showCatName val="0"/>
          <c:showSerName val="0"/>
          <c:showPercent val="0"/>
          <c:showBubbleSize val="0"/>
        </c:dLbls>
        <c:gapWidth val="50"/>
        <c:axId val="879607072"/>
        <c:axId val="879607464"/>
      </c:barChart>
      <c:catAx>
        <c:axId val="879607072"/>
        <c:scaling>
          <c:orientation val="maxMin"/>
        </c:scaling>
        <c:delete val="1"/>
        <c:axPos val="l"/>
        <c:numFmt formatCode="General" sourceLinked="1"/>
        <c:majorTickMark val="out"/>
        <c:minorTickMark val="none"/>
        <c:tickLblPos val="nextTo"/>
        <c:crossAx val="879607464"/>
        <c:crosses val="autoZero"/>
        <c:auto val="1"/>
        <c:lblAlgn val="ctr"/>
        <c:lblOffset val="100"/>
        <c:noMultiLvlLbl val="0"/>
      </c:catAx>
      <c:valAx>
        <c:axId val="879607464"/>
        <c:scaling>
          <c:orientation val="minMax"/>
          <c:max val="5"/>
          <c:min val="1"/>
        </c:scaling>
        <c:delete val="0"/>
        <c:axPos val="t"/>
        <c:numFmt formatCode="0.0" sourceLinked="1"/>
        <c:majorTickMark val="in"/>
        <c:minorTickMark val="none"/>
        <c:tickLblPos val="none"/>
        <c:spPr>
          <a:ln>
            <a:noFill/>
          </a:ln>
        </c:spPr>
        <c:crossAx val="879607072"/>
        <c:crosses val="autoZero"/>
        <c:crossBetween val="between"/>
      </c:valAx>
      <c:spPr>
        <a:noFill/>
        <a:ln w="25400">
          <a:noFill/>
        </a:ln>
      </c:spPr>
    </c:plotArea>
    <c:plotVisOnly val="1"/>
    <c:dispBlanksAs val="gap"/>
    <c:showDLblsOverMax val="0"/>
  </c:chart>
  <c:txPr>
    <a:bodyPr/>
    <a:lstStyle/>
    <a:p>
      <a:pPr>
        <a:defRPr lang="et-EE" sz="1800" noProof="0"/>
      </a:pPr>
      <a:endParaRPr lang="et-E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982575732435746"/>
          <c:y val="0.13270399440957362"/>
          <c:w val="0.75026887400286291"/>
          <c:h val="0.60845976265645096"/>
        </c:manualLayout>
      </c:layout>
      <c:barChart>
        <c:barDir val="bar"/>
        <c:grouping val="percentStacked"/>
        <c:varyColors val="0"/>
        <c:ser>
          <c:idx val="0"/>
          <c:order val="0"/>
          <c:tx>
            <c:strRef>
              <c:f>Sheet1!$C$1</c:f>
              <c:strCache>
                <c:ptCount val="1"/>
                <c:pt idx="0">
                  <c:v>Väga positiivne</c:v>
                </c:pt>
              </c:strCache>
            </c:strRef>
          </c:tx>
          <c:spPr>
            <a:solidFill>
              <a:schemeClr val="tx2">
                <a:lumMod val="75000"/>
              </a:schemeClr>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Sheet1!$B$2:$B$8</c:f>
              <c:strCache>
                <c:ptCount val="7"/>
                <c:pt idx="0">
                  <c:v>Isiklik majanduslik heaolu (st tasu lähedal asuvast tuulikust)</c:v>
                </c:pt>
                <c:pt idx="1">
                  <c:v>Isiklik tervis</c:v>
                </c:pt>
                <c:pt idx="2">
                  <c:v>Vaade maastikule/silmapiirile</c:v>
                </c:pt>
                <c:pt idx="3">
                  <c:v>Kinnisvara ja maa hindade muutus</c:v>
                </c:pt>
                <c:pt idx="4">
                  <c:v>Varjutus/valguse vilkumine</c:v>
                </c:pt>
                <c:pt idx="5">
                  <c:v>Müra/vibratsioon</c:v>
                </c:pt>
                <c:pt idx="6">
                  <c:v>Muu</c:v>
                </c:pt>
              </c:strCache>
            </c:strRef>
          </c:cat>
          <c:val>
            <c:numRef>
              <c:f>Sheet1!$C$2:$C$8</c:f>
              <c:numCache>
                <c:formatCode>General</c:formatCode>
                <c:ptCount val="7"/>
                <c:pt idx="0">
                  <c:v>8</c:v>
                </c:pt>
                <c:pt idx="1">
                  <c:v>2</c:v>
                </c:pt>
                <c:pt idx="2">
                  <c:v>3</c:v>
                </c:pt>
                <c:pt idx="3">
                  <c:v>2</c:v>
                </c:pt>
                <c:pt idx="6">
                  <c:v>1</c:v>
                </c:pt>
              </c:numCache>
            </c:numRef>
          </c:val>
          <c:extLst>
            <c:ext xmlns:c16="http://schemas.microsoft.com/office/drawing/2014/chart" uri="{C3380CC4-5D6E-409C-BE32-E72D297353CC}">
              <c16:uniqueId val="{00000000-3F07-4805-B270-CD20B8C979C7}"/>
            </c:ext>
          </c:extLst>
        </c:ser>
        <c:ser>
          <c:idx val="1"/>
          <c:order val="1"/>
          <c:tx>
            <c:strRef>
              <c:f>Sheet1!$D$1</c:f>
              <c:strCache>
                <c:ptCount val="1"/>
                <c:pt idx="0">
                  <c:v>Pigem positiivne</c:v>
                </c:pt>
              </c:strCache>
            </c:strRef>
          </c:tx>
          <c:spPr>
            <a:solidFill>
              <a:schemeClr val="tx2">
                <a:lumMod val="60000"/>
                <a:lumOff val="40000"/>
              </a:schemeClr>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Sheet1!$B$2:$B$8</c:f>
              <c:strCache>
                <c:ptCount val="7"/>
                <c:pt idx="0">
                  <c:v>Isiklik majanduslik heaolu (st tasu lähedal asuvast tuulikust)</c:v>
                </c:pt>
                <c:pt idx="1">
                  <c:v>Isiklik tervis</c:v>
                </c:pt>
                <c:pt idx="2">
                  <c:v>Vaade maastikule/silmapiirile</c:v>
                </c:pt>
                <c:pt idx="3">
                  <c:v>Kinnisvara ja maa hindade muutus</c:v>
                </c:pt>
                <c:pt idx="4">
                  <c:v>Varjutus/valguse vilkumine</c:v>
                </c:pt>
                <c:pt idx="5">
                  <c:v>Müra/vibratsioon</c:v>
                </c:pt>
                <c:pt idx="6">
                  <c:v>Muu</c:v>
                </c:pt>
              </c:strCache>
            </c:strRef>
          </c:cat>
          <c:val>
            <c:numRef>
              <c:f>Sheet1!$D$2:$D$8</c:f>
              <c:numCache>
                <c:formatCode>General</c:formatCode>
                <c:ptCount val="7"/>
                <c:pt idx="0">
                  <c:v>27</c:v>
                </c:pt>
                <c:pt idx="1">
                  <c:v>5</c:v>
                </c:pt>
                <c:pt idx="2">
                  <c:v>15</c:v>
                </c:pt>
                <c:pt idx="3">
                  <c:v>12</c:v>
                </c:pt>
                <c:pt idx="4">
                  <c:v>2</c:v>
                </c:pt>
                <c:pt idx="5">
                  <c:v>1</c:v>
                </c:pt>
                <c:pt idx="6">
                  <c:v>4</c:v>
                </c:pt>
              </c:numCache>
            </c:numRef>
          </c:val>
          <c:extLst>
            <c:ext xmlns:c16="http://schemas.microsoft.com/office/drawing/2014/chart" uri="{C3380CC4-5D6E-409C-BE32-E72D297353CC}">
              <c16:uniqueId val="{00000001-3F07-4805-B270-CD20B8C979C7}"/>
            </c:ext>
          </c:extLst>
        </c:ser>
        <c:ser>
          <c:idx val="2"/>
          <c:order val="2"/>
          <c:tx>
            <c:strRef>
              <c:f>Sheet1!$E$1</c:f>
              <c:strCache>
                <c:ptCount val="1"/>
                <c:pt idx="0">
                  <c:v>Pigem negatiivne</c:v>
                </c:pt>
              </c:strCache>
            </c:strRef>
          </c:tx>
          <c:spPr>
            <a:solidFill>
              <a:srgbClr val="FFC000"/>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Sheet1!$B$2:$B$8</c:f>
              <c:strCache>
                <c:ptCount val="7"/>
                <c:pt idx="0">
                  <c:v>Isiklik majanduslik heaolu (st tasu lähedal asuvast tuulikust)</c:v>
                </c:pt>
                <c:pt idx="1">
                  <c:v>Isiklik tervis</c:v>
                </c:pt>
                <c:pt idx="2">
                  <c:v>Vaade maastikule/silmapiirile</c:v>
                </c:pt>
                <c:pt idx="3">
                  <c:v>Kinnisvara ja maa hindade muutus</c:v>
                </c:pt>
                <c:pt idx="4">
                  <c:v>Varjutus/valguse vilkumine</c:v>
                </c:pt>
                <c:pt idx="5">
                  <c:v>Müra/vibratsioon</c:v>
                </c:pt>
                <c:pt idx="6">
                  <c:v>Muu</c:v>
                </c:pt>
              </c:strCache>
            </c:strRef>
          </c:cat>
          <c:val>
            <c:numRef>
              <c:f>Sheet1!$E$2:$E$8</c:f>
              <c:numCache>
                <c:formatCode>General</c:formatCode>
                <c:ptCount val="7"/>
                <c:pt idx="0">
                  <c:v>17</c:v>
                </c:pt>
                <c:pt idx="1">
                  <c:v>30</c:v>
                </c:pt>
                <c:pt idx="2">
                  <c:v>32</c:v>
                </c:pt>
                <c:pt idx="3">
                  <c:v>42</c:v>
                </c:pt>
                <c:pt idx="4">
                  <c:v>32</c:v>
                </c:pt>
                <c:pt idx="5">
                  <c:v>44</c:v>
                </c:pt>
                <c:pt idx="6">
                  <c:v>10</c:v>
                </c:pt>
              </c:numCache>
            </c:numRef>
          </c:val>
          <c:extLst>
            <c:ext xmlns:c16="http://schemas.microsoft.com/office/drawing/2014/chart" uri="{C3380CC4-5D6E-409C-BE32-E72D297353CC}">
              <c16:uniqueId val="{00000002-3F07-4805-B270-CD20B8C979C7}"/>
            </c:ext>
          </c:extLst>
        </c:ser>
        <c:ser>
          <c:idx val="3"/>
          <c:order val="3"/>
          <c:tx>
            <c:strRef>
              <c:f>Sheet1!$F$1</c:f>
              <c:strCache>
                <c:ptCount val="1"/>
                <c:pt idx="0">
                  <c:v>Väga negatiivne</c:v>
                </c:pt>
              </c:strCache>
            </c:strRef>
          </c:tx>
          <c:spPr>
            <a:solidFill>
              <a:schemeClr val="accent5"/>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Sheet1!$B$2:$B$8</c:f>
              <c:strCache>
                <c:ptCount val="7"/>
                <c:pt idx="0">
                  <c:v>Isiklik majanduslik heaolu (st tasu lähedal asuvast tuulikust)</c:v>
                </c:pt>
                <c:pt idx="1">
                  <c:v>Isiklik tervis</c:v>
                </c:pt>
                <c:pt idx="2">
                  <c:v>Vaade maastikule/silmapiirile</c:v>
                </c:pt>
                <c:pt idx="3">
                  <c:v>Kinnisvara ja maa hindade muutus</c:v>
                </c:pt>
                <c:pt idx="4">
                  <c:v>Varjutus/valguse vilkumine</c:v>
                </c:pt>
                <c:pt idx="5">
                  <c:v>Müra/vibratsioon</c:v>
                </c:pt>
                <c:pt idx="6">
                  <c:v>Muu</c:v>
                </c:pt>
              </c:strCache>
            </c:strRef>
          </c:cat>
          <c:val>
            <c:numRef>
              <c:f>Sheet1!$F$2:$F$8</c:f>
              <c:numCache>
                <c:formatCode>General</c:formatCode>
                <c:ptCount val="7"/>
                <c:pt idx="0">
                  <c:v>3</c:v>
                </c:pt>
                <c:pt idx="1">
                  <c:v>6</c:v>
                </c:pt>
                <c:pt idx="2">
                  <c:v>15</c:v>
                </c:pt>
                <c:pt idx="3">
                  <c:v>10</c:v>
                </c:pt>
                <c:pt idx="4">
                  <c:v>8</c:v>
                </c:pt>
                <c:pt idx="5">
                  <c:v>21</c:v>
                </c:pt>
                <c:pt idx="6">
                  <c:v>4</c:v>
                </c:pt>
              </c:numCache>
            </c:numRef>
          </c:val>
          <c:extLst>
            <c:ext xmlns:c16="http://schemas.microsoft.com/office/drawing/2014/chart" uri="{C3380CC4-5D6E-409C-BE32-E72D297353CC}">
              <c16:uniqueId val="{00000003-3F07-4805-B270-CD20B8C979C7}"/>
            </c:ext>
          </c:extLst>
        </c:ser>
        <c:ser>
          <c:idx val="4"/>
          <c:order val="4"/>
          <c:tx>
            <c:strRef>
              <c:f>Sheet1!$G$1</c:f>
              <c:strCache>
                <c:ptCount val="1"/>
                <c:pt idx="0">
                  <c:v>Mõju puudub</c:v>
                </c:pt>
              </c:strCache>
            </c:strRef>
          </c:tx>
          <c:spPr>
            <a:solidFill>
              <a:schemeClr val="bg1">
                <a:lumMod val="65000"/>
              </a:schemeClr>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Sheet1!$B$2:$B$8</c:f>
              <c:strCache>
                <c:ptCount val="7"/>
                <c:pt idx="0">
                  <c:v>Isiklik majanduslik heaolu (st tasu lähedal asuvast tuulikust)</c:v>
                </c:pt>
                <c:pt idx="1">
                  <c:v>Isiklik tervis</c:v>
                </c:pt>
                <c:pt idx="2">
                  <c:v>Vaade maastikule/silmapiirile</c:v>
                </c:pt>
                <c:pt idx="3">
                  <c:v>Kinnisvara ja maa hindade muutus</c:v>
                </c:pt>
                <c:pt idx="4">
                  <c:v>Varjutus/valguse vilkumine</c:v>
                </c:pt>
                <c:pt idx="5">
                  <c:v>Müra/vibratsioon</c:v>
                </c:pt>
                <c:pt idx="6">
                  <c:v>Muu</c:v>
                </c:pt>
              </c:strCache>
            </c:strRef>
          </c:cat>
          <c:val>
            <c:numRef>
              <c:f>Sheet1!$G$2:$G$8</c:f>
              <c:numCache>
                <c:formatCode>General</c:formatCode>
                <c:ptCount val="7"/>
                <c:pt idx="0">
                  <c:v>16</c:v>
                </c:pt>
                <c:pt idx="1">
                  <c:v>31</c:v>
                </c:pt>
                <c:pt idx="2">
                  <c:v>20</c:v>
                </c:pt>
                <c:pt idx="3">
                  <c:v>10</c:v>
                </c:pt>
                <c:pt idx="4">
                  <c:v>28</c:v>
                </c:pt>
                <c:pt idx="5">
                  <c:v>12</c:v>
                </c:pt>
                <c:pt idx="6">
                  <c:v>15</c:v>
                </c:pt>
              </c:numCache>
            </c:numRef>
          </c:val>
          <c:extLst>
            <c:ext xmlns:c16="http://schemas.microsoft.com/office/drawing/2014/chart" uri="{C3380CC4-5D6E-409C-BE32-E72D297353CC}">
              <c16:uniqueId val="{00000004-3F07-4805-B270-CD20B8C979C7}"/>
            </c:ext>
          </c:extLst>
        </c:ser>
        <c:dLbls>
          <c:showLegendKey val="0"/>
          <c:showVal val="0"/>
          <c:showCatName val="0"/>
          <c:showSerName val="0"/>
          <c:showPercent val="0"/>
          <c:showBubbleSize val="0"/>
        </c:dLbls>
        <c:gapWidth val="50"/>
        <c:overlap val="100"/>
        <c:axId val="879599624"/>
        <c:axId val="879606288"/>
      </c:barChart>
      <c:catAx>
        <c:axId val="879599624"/>
        <c:scaling>
          <c:orientation val="maxMin"/>
        </c:scaling>
        <c:delete val="1"/>
        <c:axPos val="l"/>
        <c:numFmt formatCode="General" sourceLinked="1"/>
        <c:majorTickMark val="out"/>
        <c:minorTickMark val="none"/>
        <c:tickLblPos val="nextTo"/>
        <c:crossAx val="879606288"/>
        <c:crosses val="autoZero"/>
        <c:auto val="1"/>
        <c:lblAlgn val="ctr"/>
        <c:lblOffset val="100"/>
        <c:noMultiLvlLbl val="0"/>
      </c:catAx>
      <c:valAx>
        <c:axId val="879606288"/>
        <c:scaling>
          <c:orientation val="minMax"/>
          <c:max val="1"/>
          <c:min val="0"/>
        </c:scaling>
        <c:delete val="0"/>
        <c:axPos val="t"/>
        <c:numFmt formatCode="0%" sourceLinked="1"/>
        <c:majorTickMark val="none"/>
        <c:minorTickMark val="none"/>
        <c:tickLblPos val="high"/>
        <c:spPr>
          <a:ln>
            <a:noFill/>
          </a:ln>
        </c:spPr>
        <c:txPr>
          <a:bodyPr/>
          <a:lstStyle/>
          <a:p>
            <a:pPr>
              <a:defRPr sz="1200"/>
            </a:pPr>
            <a:endParaRPr lang="et-EE"/>
          </a:p>
        </c:txPr>
        <c:crossAx val="879599624"/>
        <c:crosses val="autoZero"/>
        <c:crossBetween val="between"/>
      </c:valAx>
      <c:spPr>
        <a:ln>
          <a:noFill/>
        </a:ln>
      </c:spPr>
    </c:plotArea>
    <c:legend>
      <c:legendPos val="t"/>
      <c:layout>
        <c:manualLayout>
          <c:xMode val="edge"/>
          <c:yMode val="edge"/>
          <c:x val="0"/>
          <c:y val="4.968691116463058E-2"/>
          <c:w val="0.96876551295604785"/>
          <c:h val="8.3615059211100989E-2"/>
        </c:manualLayout>
      </c:layout>
      <c:overlay val="0"/>
      <c:txPr>
        <a:bodyPr/>
        <a:lstStyle/>
        <a:p>
          <a:pPr>
            <a:defRPr sz="1200"/>
          </a:pPr>
          <a:endParaRPr lang="et-EE"/>
        </a:p>
      </c:txPr>
    </c:legend>
    <c:plotVisOnly val="1"/>
    <c:dispBlanksAs val="gap"/>
    <c:showDLblsOverMax val="0"/>
  </c:chart>
  <c:txPr>
    <a:bodyPr/>
    <a:lstStyle/>
    <a:p>
      <a:pPr>
        <a:defRPr sz="1000"/>
      </a:pPr>
      <a:endParaRPr lang="et-E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660940801382078E-2"/>
          <c:y val="9.407340686851455E-2"/>
          <c:w val="0.88867811839723587"/>
          <c:h val="0.82612453639004324"/>
        </c:manualLayout>
      </c:layout>
      <c:barChart>
        <c:barDir val="bar"/>
        <c:grouping val="clustered"/>
        <c:varyColors val="0"/>
        <c:ser>
          <c:idx val="0"/>
          <c:order val="0"/>
          <c:tx>
            <c:strRef>
              <c:f>Sheet1!$C$1</c:f>
              <c:strCache>
                <c:ptCount val="1"/>
                <c:pt idx="0">
                  <c:v>keskmine</c:v>
                </c:pt>
              </c:strCache>
            </c:strRef>
          </c:tx>
          <c:spPr>
            <a:solidFill>
              <a:schemeClr val="bg1">
                <a:lumMod val="50000"/>
              </a:schemeClr>
            </a:solidFill>
          </c:spPr>
          <c:invertIfNegative val="0"/>
          <c:dLbls>
            <c:numFmt formatCode="#,##0.0" sourceLinked="0"/>
            <c:spPr>
              <a:noFill/>
              <a:ln>
                <a:noFill/>
              </a:ln>
              <a:effectLst/>
            </c:spPr>
            <c:txPr>
              <a:bodyPr/>
              <a:lstStyle/>
              <a:p>
                <a:pPr>
                  <a:defRPr sz="1200"/>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Sheet1!$B$2:$B$3</c:f>
              <c:strCache>
                <c:ptCount val="2"/>
                <c:pt idx="0">
                  <c:v>Palun hinnake oma teadlikkust Euroopa Liidu seatud kliimaeesmärkidest.</c:v>
                </c:pt>
                <c:pt idx="1">
                  <c:v>Palun hinnake oma teadlikkust Eesti seatud kliimaeesmärkidest.</c:v>
                </c:pt>
              </c:strCache>
            </c:strRef>
          </c:cat>
          <c:val>
            <c:numRef>
              <c:f>Sheet1!$C$2:$C$3</c:f>
              <c:numCache>
                <c:formatCode>0.0</c:formatCode>
                <c:ptCount val="2"/>
                <c:pt idx="0">
                  <c:v>2.5</c:v>
                </c:pt>
                <c:pt idx="1">
                  <c:v>2.4</c:v>
                </c:pt>
              </c:numCache>
            </c:numRef>
          </c:val>
          <c:extLst>
            <c:ext xmlns:c16="http://schemas.microsoft.com/office/drawing/2014/chart" uri="{C3380CC4-5D6E-409C-BE32-E72D297353CC}">
              <c16:uniqueId val="{00000000-2AC8-44A3-B85C-E989814F67B9}"/>
            </c:ext>
          </c:extLst>
        </c:ser>
        <c:dLbls>
          <c:showLegendKey val="0"/>
          <c:showVal val="0"/>
          <c:showCatName val="0"/>
          <c:showSerName val="0"/>
          <c:showPercent val="0"/>
          <c:showBubbleSize val="0"/>
        </c:dLbls>
        <c:gapWidth val="50"/>
        <c:axId val="879607072"/>
        <c:axId val="879607464"/>
      </c:barChart>
      <c:catAx>
        <c:axId val="879607072"/>
        <c:scaling>
          <c:orientation val="maxMin"/>
        </c:scaling>
        <c:delete val="1"/>
        <c:axPos val="l"/>
        <c:numFmt formatCode="General" sourceLinked="1"/>
        <c:majorTickMark val="out"/>
        <c:minorTickMark val="none"/>
        <c:tickLblPos val="nextTo"/>
        <c:crossAx val="879607464"/>
        <c:crosses val="autoZero"/>
        <c:auto val="1"/>
        <c:lblAlgn val="ctr"/>
        <c:lblOffset val="100"/>
        <c:noMultiLvlLbl val="0"/>
      </c:catAx>
      <c:valAx>
        <c:axId val="879607464"/>
        <c:scaling>
          <c:orientation val="minMax"/>
          <c:max val="5"/>
          <c:min val="1"/>
        </c:scaling>
        <c:delete val="0"/>
        <c:axPos val="t"/>
        <c:numFmt formatCode="0.0" sourceLinked="1"/>
        <c:majorTickMark val="in"/>
        <c:minorTickMark val="none"/>
        <c:tickLblPos val="none"/>
        <c:spPr>
          <a:ln>
            <a:noFill/>
          </a:ln>
        </c:spPr>
        <c:crossAx val="879607072"/>
        <c:crosses val="autoZero"/>
        <c:crossBetween val="between"/>
      </c:valAx>
      <c:spPr>
        <a:noFill/>
        <a:ln w="25400">
          <a:noFill/>
        </a:ln>
      </c:spPr>
    </c:plotArea>
    <c:plotVisOnly val="1"/>
    <c:dispBlanksAs val="gap"/>
    <c:showDLblsOverMax val="0"/>
  </c:chart>
  <c:txPr>
    <a:bodyPr/>
    <a:lstStyle/>
    <a:p>
      <a:pPr>
        <a:defRPr sz="1800"/>
      </a:pPr>
      <a:endParaRPr lang="et-E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17921173664757"/>
          <c:y val="8.902461219898615E-2"/>
          <c:w val="0.43370712340297396"/>
          <c:h val="0.77269057372769345"/>
        </c:manualLayout>
      </c:layout>
      <c:doughnutChart>
        <c:varyColors val="1"/>
        <c:ser>
          <c:idx val="0"/>
          <c:order val="0"/>
          <c:tx>
            <c:strRef>
              <c:f>Sheet1!$B$1</c:f>
              <c:strCache>
                <c:ptCount val="1"/>
                <c:pt idx="0">
                  <c:v>Column2</c:v>
                </c:pt>
              </c:strCache>
            </c:strRef>
          </c:tx>
          <c:spPr>
            <a:ln>
              <a:noFill/>
            </a:ln>
          </c:spPr>
          <c:dPt>
            <c:idx val="0"/>
            <c:bubble3D val="0"/>
            <c:spPr>
              <a:solidFill>
                <a:schemeClr val="tx2">
                  <a:lumMod val="75000"/>
                </a:schemeClr>
              </a:solidFill>
              <a:ln w="19050">
                <a:noFill/>
              </a:ln>
              <a:effectLst/>
            </c:spPr>
            <c:extLst>
              <c:ext xmlns:c16="http://schemas.microsoft.com/office/drawing/2014/chart" uri="{C3380CC4-5D6E-409C-BE32-E72D297353CC}">
                <c16:uniqueId val="{00000001-7030-4615-BFCA-C8E30927C2FB}"/>
              </c:ext>
            </c:extLst>
          </c:dPt>
          <c:dPt>
            <c:idx val="1"/>
            <c:bubble3D val="0"/>
            <c:spPr>
              <a:solidFill>
                <a:schemeClr val="tx2"/>
              </a:solidFill>
              <a:ln w="19050">
                <a:noFill/>
              </a:ln>
              <a:effectLst/>
            </c:spPr>
            <c:extLst>
              <c:ext xmlns:c16="http://schemas.microsoft.com/office/drawing/2014/chart" uri="{C3380CC4-5D6E-409C-BE32-E72D297353CC}">
                <c16:uniqueId val="{00000003-7030-4615-BFCA-C8E30927C2FB}"/>
              </c:ext>
            </c:extLst>
          </c:dPt>
          <c:dPt>
            <c:idx val="2"/>
            <c:bubble3D val="0"/>
            <c:spPr>
              <a:solidFill>
                <a:schemeClr val="tx2">
                  <a:lumMod val="60000"/>
                  <a:lumOff val="40000"/>
                </a:schemeClr>
              </a:solidFill>
              <a:ln w="19050">
                <a:noFill/>
              </a:ln>
              <a:effectLst/>
            </c:spPr>
            <c:extLst>
              <c:ext xmlns:c16="http://schemas.microsoft.com/office/drawing/2014/chart" uri="{C3380CC4-5D6E-409C-BE32-E72D297353CC}">
                <c16:uniqueId val="{00000005-7030-4615-BFCA-C8E30927C2FB}"/>
              </c:ext>
            </c:extLst>
          </c:dPt>
          <c:dPt>
            <c:idx val="3"/>
            <c:bubble3D val="0"/>
            <c:spPr>
              <a:solidFill>
                <a:schemeClr val="tx2">
                  <a:lumMod val="40000"/>
                  <a:lumOff val="60000"/>
                </a:schemeClr>
              </a:solidFill>
              <a:ln w="19050">
                <a:noFill/>
              </a:ln>
              <a:effectLst/>
            </c:spPr>
            <c:extLst>
              <c:ext xmlns:c16="http://schemas.microsoft.com/office/drawing/2014/chart" uri="{C3380CC4-5D6E-409C-BE32-E72D297353CC}">
                <c16:uniqueId val="{00000007-7030-4615-BFCA-C8E30927C2FB}"/>
              </c:ext>
            </c:extLst>
          </c:dPt>
          <c:dPt>
            <c:idx val="4"/>
            <c:bubble3D val="0"/>
            <c:spPr>
              <a:solidFill>
                <a:schemeClr val="bg1">
                  <a:lumMod val="65000"/>
                </a:schemeClr>
              </a:solidFill>
              <a:ln w="19050">
                <a:noFill/>
              </a:ln>
              <a:effectLst/>
            </c:spPr>
            <c:extLst>
              <c:ext xmlns:c16="http://schemas.microsoft.com/office/drawing/2014/chart" uri="{C3380CC4-5D6E-409C-BE32-E72D297353CC}">
                <c16:uniqueId val="{00000009-7030-4615-BFCA-C8E30927C2F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Kuni 2 km</c:v>
                </c:pt>
                <c:pt idx="1">
                  <c:v>2-3 km</c:v>
                </c:pt>
                <c:pt idx="2">
                  <c:v>4-5 km</c:v>
                </c:pt>
                <c:pt idx="3">
                  <c:v>6-10 km</c:v>
                </c:pt>
              </c:strCache>
            </c:strRef>
          </c:cat>
          <c:val>
            <c:numRef>
              <c:f>Sheet1!$B$2:$B$5</c:f>
              <c:numCache>
                <c:formatCode>General</c:formatCode>
                <c:ptCount val="4"/>
                <c:pt idx="0">
                  <c:v>19</c:v>
                </c:pt>
                <c:pt idx="1">
                  <c:v>26</c:v>
                </c:pt>
                <c:pt idx="2">
                  <c:v>33</c:v>
                </c:pt>
                <c:pt idx="3">
                  <c:v>22</c:v>
                </c:pt>
              </c:numCache>
            </c:numRef>
          </c:val>
          <c:extLst>
            <c:ext xmlns:c16="http://schemas.microsoft.com/office/drawing/2014/chart" uri="{C3380CC4-5D6E-409C-BE32-E72D297353CC}">
              <c16:uniqueId val="{0000000A-7030-4615-BFCA-C8E30927C2FB}"/>
            </c:ext>
          </c:extLst>
        </c:ser>
        <c:dLbls>
          <c:showLegendKey val="0"/>
          <c:showVal val="0"/>
          <c:showCatName val="0"/>
          <c:showSerName val="0"/>
          <c:showPercent val="0"/>
          <c:showBubbleSize val="0"/>
          <c:showLeaderLines val="1"/>
        </c:dLbls>
        <c:firstSliceAng val="0"/>
        <c:holeSize val="65"/>
      </c:doughnutChart>
      <c:spPr>
        <a:noFill/>
        <a:ln>
          <a:noFill/>
        </a:ln>
        <a:effectLst/>
      </c:spPr>
    </c:plotArea>
    <c:legend>
      <c:legendPos val="r"/>
      <c:layout>
        <c:manualLayout>
          <c:xMode val="edge"/>
          <c:yMode val="edge"/>
          <c:x val="0.62111724371928678"/>
          <c:y val="0.30602937710161449"/>
          <c:w val="0.20022451185084611"/>
          <c:h val="0.3652057680086168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defRPr>
      </a:pPr>
      <a:endParaRPr lang="et-E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17921173664757"/>
          <c:y val="8.902461219898615E-2"/>
          <c:w val="0.43370712340297396"/>
          <c:h val="0.77269057372769345"/>
        </c:manualLayout>
      </c:layout>
      <c:doughnutChart>
        <c:varyColors val="1"/>
        <c:ser>
          <c:idx val="0"/>
          <c:order val="0"/>
          <c:tx>
            <c:strRef>
              <c:f>Sheet1!$B$1</c:f>
              <c:strCache>
                <c:ptCount val="1"/>
                <c:pt idx="0">
                  <c:v>Oletame, et Teie kodu või suvekodu lähedale (1-2km kaugusele) planeeritakse maismaa tuuleparki, kuidas Te sellesse suhtuksite.</c:v>
                </c:pt>
              </c:strCache>
            </c:strRef>
          </c:tx>
          <c:spPr>
            <a:ln>
              <a:noFill/>
            </a:ln>
          </c:spPr>
          <c:dPt>
            <c:idx val="0"/>
            <c:bubble3D val="0"/>
            <c:spPr>
              <a:solidFill>
                <a:schemeClr val="tx2">
                  <a:lumMod val="75000"/>
                </a:schemeClr>
              </a:solidFill>
              <a:ln w="19050">
                <a:noFill/>
              </a:ln>
              <a:effectLst/>
            </c:spPr>
            <c:extLst>
              <c:ext xmlns:c16="http://schemas.microsoft.com/office/drawing/2014/chart" uri="{C3380CC4-5D6E-409C-BE32-E72D297353CC}">
                <c16:uniqueId val="{00000001-7030-4615-BFCA-C8E30927C2FB}"/>
              </c:ext>
            </c:extLst>
          </c:dPt>
          <c:dPt>
            <c:idx val="1"/>
            <c:bubble3D val="0"/>
            <c:spPr>
              <a:solidFill>
                <a:schemeClr val="tx2">
                  <a:lumMod val="60000"/>
                  <a:lumOff val="40000"/>
                </a:schemeClr>
              </a:solidFill>
              <a:ln w="19050">
                <a:noFill/>
              </a:ln>
              <a:effectLst/>
            </c:spPr>
            <c:extLst>
              <c:ext xmlns:c16="http://schemas.microsoft.com/office/drawing/2014/chart" uri="{C3380CC4-5D6E-409C-BE32-E72D297353CC}">
                <c16:uniqueId val="{00000003-7030-4615-BFCA-C8E30927C2FB}"/>
              </c:ext>
            </c:extLst>
          </c:dPt>
          <c:dPt>
            <c:idx val="2"/>
            <c:bubble3D val="0"/>
            <c:spPr>
              <a:solidFill>
                <a:srgbClr val="FFC000"/>
              </a:solidFill>
              <a:ln w="19050">
                <a:noFill/>
              </a:ln>
              <a:effectLst/>
            </c:spPr>
            <c:extLst>
              <c:ext xmlns:c16="http://schemas.microsoft.com/office/drawing/2014/chart" uri="{C3380CC4-5D6E-409C-BE32-E72D297353CC}">
                <c16:uniqueId val="{00000005-7030-4615-BFCA-C8E30927C2FB}"/>
              </c:ext>
            </c:extLst>
          </c:dPt>
          <c:dPt>
            <c:idx val="3"/>
            <c:bubble3D val="0"/>
            <c:spPr>
              <a:solidFill>
                <a:schemeClr val="accent5"/>
              </a:solidFill>
              <a:ln w="19050">
                <a:noFill/>
              </a:ln>
              <a:effectLst/>
            </c:spPr>
            <c:extLst>
              <c:ext xmlns:c16="http://schemas.microsoft.com/office/drawing/2014/chart" uri="{C3380CC4-5D6E-409C-BE32-E72D297353CC}">
                <c16:uniqueId val="{00000007-7030-4615-BFCA-C8E30927C2FB}"/>
              </c:ext>
            </c:extLst>
          </c:dPt>
          <c:dPt>
            <c:idx val="4"/>
            <c:bubble3D val="0"/>
            <c:spPr>
              <a:solidFill>
                <a:schemeClr val="bg1">
                  <a:lumMod val="65000"/>
                </a:schemeClr>
              </a:solidFill>
              <a:ln w="19050">
                <a:noFill/>
              </a:ln>
              <a:effectLst/>
            </c:spPr>
            <c:extLst>
              <c:ext xmlns:c16="http://schemas.microsoft.com/office/drawing/2014/chart" uri="{C3380CC4-5D6E-409C-BE32-E72D297353CC}">
                <c16:uniqueId val="{00000009-7030-4615-BFCA-C8E30927C2F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Väga positiivselt</c:v>
                </c:pt>
                <c:pt idx="1">
                  <c:v>Pigem positiivselt</c:v>
                </c:pt>
                <c:pt idx="2">
                  <c:v>Pigem negatiivselt</c:v>
                </c:pt>
                <c:pt idx="3">
                  <c:v>Väga negatiivselt</c:v>
                </c:pt>
                <c:pt idx="4">
                  <c:v>Ei oska öelda</c:v>
                </c:pt>
              </c:strCache>
            </c:strRef>
          </c:cat>
          <c:val>
            <c:numRef>
              <c:f>Sheet1!$B$2:$B$6</c:f>
              <c:numCache>
                <c:formatCode>General</c:formatCode>
                <c:ptCount val="5"/>
                <c:pt idx="0">
                  <c:v>6</c:v>
                </c:pt>
                <c:pt idx="1">
                  <c:v>29</c:v>
                </c:pt>
                <c:pt idx="2">
                  <c:v>30</c:v>
                </c:pt>
                <c:pt idx="3">
                  <c:v>22</c:v>
                </c:pt>
                <c:pt idx="4">
                  <c:v>13</c:v>
                </c:pt>
              </c:numCache>
            </c:numRef>
          </c:val>
          <c:extLst>
            <c:ext xmlns:c16="http://schemas.microsoft.com/office/drawing/2014/chart" uri="{C3380CC4-5D6E-409C-BE32-E72D297353CC}">
              <c16:uniqueId val="{0000000A-7030-4615-BFCA-C8E30927C2FB}"/>
            </c:ext>
          </c:extLst>
        </c:ser>
        <c:dLbls>
          <c:showLegendKey val="0"/>
          <c:showVal val="0"/>
          <c:showCatName val="0"/>
          <c:showSerName val="0"/>
          <c:showPercent val="0"/>
          <c:showBubbleSize val="0"/>
          <c:showLeaderLines val="1"/>
        </c:dLbls>
        <c:firstSliceAng val="0"/>
        <c:holeSize val="65"/>
      </c:doughnutChart>
      <c:spPr>
        <a:noFill/>
        <a:ln>
          <a:noFill/>
        </a:ln>
        <a:effectLst/>
      </c:spPr>
    </c:plotArea>
    <c:legend>
      <c:legendPos val="r"/>
      <c:layout>
        <c:manualLayout>
          <c:xMode val="edge"/>
          <c:yMode val="edge"/>
          <c:x val="0.62111724371928678"/>
          <c:y val="0.30602937710161449"/>
          <c:w val="0.3150762404129035"/>
          <c:h val="0.3652057680086168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defRPr>
      </a:pPr>
      <a:endParaRPr lang="et-EE"/>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17921173664757"/>
          <c:y val="8.902461219898615E-2"/>
          <c:w val="0.43370712340297396"/>
          <c:h val="0.77269057372769345"/>
        </c:manualLayout>
      </c:layout>
      <c:doughnutChart>
        <c:varyColors val="1"/>
        <c:ser>
          <c:idx val="0"/>
          <c:order val="0"/>
          <c:tx>
            <c:strRef>
              <c:f>Sheet1!$B$1</c:f>
              <c:strCache>
                <c:ptCount val="1"/>
                <c:pt idx="0">
                  <c:v>Oletame, et Teie kodu või suvekodu lähedale planeeritakse meretuuleparki, kuidas Te sellesse suhtuksite.</c:v>
                </c:pt>
              </c:strCache>
            </c:strRef>
          </c:tx>
          <c:spPr>
            <a:ln>
              <a:noFill/>
            </a:ln>
          </c:spPr>
          <c:dPt>
            <c:idx val="0"/>
            <c:bubble3D val="0"/>
            <c:spPr>
              <a:solidFill>
                <a:schemeClr val="tx2">
                  <a:lumMod val="75000"/>
                </a:schemeClr>
              </a:solidFill>
              <a:ln w="19050">
                <a:noFill/>
              </a:ln>
              <a:effectLst/>
            </c:spPr>
            <c:extLst>
              <c:ext xmlns:c16="http://schemas.microsoft.com/office/drawing/2014/chart" uri="{C3380CC4-5D6E-409C-BE32-E72D297353CC}">
                <c16:uniqueId val="{00000001-7030-4615-BFCA-C8E30927C2FB}"/>
              </c:ext>
            </c:extLst>
          </c:dPt>
          <c:dPt>
            <c:idx val="1"/>
            <c:bubble3D val="0"/>
            <c:spPr>
              <a:solidFill>
                <a:schemeClr val="tx2">
                  <a:lumMod val="60000"/>
                  <a:lumOff val="40000"/>
                </a:schemeClr>
              </a:solidFill>
              <a:ln w="19050">
                <a:noFill/>
              </a:ln>
              <a:effectLst/>
            </c:spPr>
            <c:extLst>
              <c:ext xmlns:c16="http://schemas.microsoft.com/office/drawing/2014/chart" uri="{C3380CC4-5D6E-409C-BE32-E72D297353CC}">
                <c16:uniqueId val="{00000003-7030-4615-BFCA-C8E30927C2FB}"/>
              </c:ext>
            </c:extLst>
          </c:dPt>
          <c:dPt>
            <c:idx val="2"/>
            <c:bubble3D val="0"/>
            <c:spPr>
              <a:solidFill>
                <a:srgbClr val="FFC000"/>
              </a:solidFill>
              <a:ln w="19050">
                <a:noFill/>
              </a:ln>
              <a:effectLst/>
            </c:spPr>
            <c:extLst>
              <c:ext xmlns:c16="http://schemas.microsoft.com/office/drawing/2014/chart" uri="{C3380CC4-5D6E-409C-BE32-E72D297353CC}">
                <c16:uniqueId val="{00000005-7030-4615-BFCA-C8E30927C2FB}"/>
              </c:ext>
            </c:extLst>
          </c:dPt>
          <c:dPt>
            <c:idx val="3"/>
            <c:bubble3D val="0"/>
            <c:spPr>
              <a:solidFill>
                <a:schemeClr val="accent5"/>
              </a:solidFill>
              <a:ln w="19050">
                <a:noFill/>
              </a:ln>
              <a:effectLst/>
            </c:spPr>
            <c:extLst>
              <c:ext xmlns:c16="http://schemas.microsoft.com/office/drawing/2014/chart" uri="{C3380CC4-5D6E-409C-BE32-E72D297353CC}">
                <c16:uniqueId val="{00000007-7030-4615-BFCA-C8E30927C2FB}"/>
              </c:ext>
            </c:extLst>
          </c:dPt>
          <c:dPt>
            <c:idx val="4"/>
            <c:bubble3D val="0"/>
            <c:spPr>
              <a:solidFill>
                <a:schemeClr val="bg1">
                  <a:lumMod val="65000"/>
                </a:schemeClr>
              </a:solidFill>
              <a:ln w="19050">
                <a:noFill/>
              </a:ln>
              <a:effectLst/>
            </c:spPr>
            <c:extLst>
              <c:ext xmlns:c16="http://schemas.microsoft.com/office/drawing/2014/chart" uri="{C3380CC4-5D6E-409C-BE32-E72D297353CC}">
                <c16:uniqueId val="{00000009-7030-4615-BFCA-C8E30927C2F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Väga positiivselt</c:v>
                </c:pt>
                <c:pt idx="1">
                  <c:v>Pigem positiivselt</c:v>
                </c:pt>
                <c:pt idx="2">
                  <c:v>Pigem negatiivselt</c:v>
                </c:pt>
                <c:pt idx="3">
                  <c:v>Väga negatiivselt</c:v>
                </c:pt>
                <c:pt idx="4">
                  <c:v>Ei oska öelda</c:v>
                </c:pt>
              </c:strCache>
            </c:strRef>
          </c:cat>
          <c:val>
            <c:numRef>
              <c:f>Sheet1!$B$2:$B$6</c:f>
              <c:numCache>
                <c:formatCode>General</c:formatCode>
                <c:ptCount val="5"/>
                <c:pt idx="0">
                  <c:v>23</c:v>
                </c:pt>
                <c:pt idx="1">
                  <c:v>41</c:v>
                </c:pt>
                <c:pt idx="2">
                  <c:v>13</c:v>
                </c:pt>
                <c:pt idx="3">
                  <c:v>10</c:v>
                </c:pt>
                <c:pt idx="4">
                  <c:v>13</c:v>
                </c:pt>
              </c:numCache>
            </c:numRef>
          </c:val>
          <c:extLst>
            <c:ext xmlns:c16="http://schemas.microsoft.com/office/drawing/2014/chart" uri="{C3380CC4-5D6E-409C-BE32-E72D297353CC}">
              <c16:uniqueId val="{0000000A-7030-4615-BFCA-C8E30927C2FB}"/>
            </c:ext>
          </c:extLst>
        </c:ser>
        <c:dLbls>
          <c:showLegendKey val="0"/>
          <c:showVal val="0"/>
          <c:showCatName val="0"/>
          <c:showSerName val="0"/>
          <c:showPercent val="0"/>
          <c:showBubbleSize val="0"/>
          <c:showLeaderLines val="1"/>
        </c:dLbls>
        <c:firstSliceAng val="0"/>
        <c:holeSize val="65"/>
      </c:doughnutChart>
      <c:spPr>
        <a:noFill/>
        <a:ln>
          <a:noFill/>
        </a:ln>
        <a:effectLst/>
      </c:spPr>
    </c:plotArea>
    <c:legend>
      <c:legendPos val="r"/>
      <c:layout>
        <c:manualLayout>
          <c:xMode val="edge"/>
          <c:yMode val="edge"/>
          <c:x val="0.62111724371928678"/>
          <c:y val="0.30602937710161449"/>
          <c:w val="0.3150762404129035"/>
          <c:h val="0.3652057680086168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defRPr>
      </a:pPr>
      <a:endParaRPr lang="et-EE"/>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660940801382078E-2"/>
          <c:y val="4.6891775921061925E-2"/>
          <c:w val="0.88867811839723587"/>
          <c:h val="0.89099900435779222"/>
        </c:manualLayout>
      </c:layout>
      <c:barChart>
        <c:barDir val="bar"/>
        <c:grouping val="clustered"/>
        <c:varyColors val="0"/>
        <c:ser>
          <c:idx val="0"/>
          <c:order val="0"/>
          <c:tx>
            <c:strRef>
              <c:f>Sheet1!$C$1</c:f>
              <c:strCache>
                <c:ptCount val="1"/>
                <c:pt idx="0">
                  <c:v>keskmine</c:v>
                </c:pt>
              </c:strCache>
            </c:strRef>
          </c:tx>
          <c:spPr>
            <a:solidFill>
              <a:schemeClr val="bg1">
                <a:lumMod val="50000"/>
              </a:schemeClr>
            </a:solidFill>
          </c:spPr>
          <c:invertIfNegative val="0"/>
          <c:dLbls>
            <c:numFmt formatCode="#,##0.0" sourceLinked="0"/>
            <c:spPr>
              <a:noFill/>
              <a:ln>
                <a:noFill/>
              </a:ln>
              <a:effectLst/>
            </c:spPr>
            <c:txPr>
              <a:bodyPr/>
              <a:lstStyle/>
              <a:p>
                <a:pPr>
                  <a:defRPr sz="1200"/>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Sheet1!$B$2:$B$5</c:f>
              <c:strCache>
                <c:ptCount val="4"/>
                <c:pt idx="0">
                  <c:v>Missugune järgnevatest oleks Teie hinnangul kõige mõjusam? Rahaline kompensatsioon KOV-le, millest osa makstakse otse välja ka elanikele</c:v>
                </c:pt>
                <c:pt idx="1">
                  <c:v>Rahaline kompensatsioon KOV-le, millest toetatakse kohalikke projekte (nt puhkealade, loodus- või rattateede, kultuuriürituste toetamine)</c:v>
                </c:pt>
                <c:pt idx="2">
                  <c:v>KOV-i või otse elanike osalus elektrit tootvas ettevõttes</c:v>
                </c:pt>
                <c:pt idx="3">
                  <c:v>Muu hüvitis</c:v>
                </c:pt>
              </c:strCache>
            </c:strRef>
          </c:cat>
          <c:val>
            <c:numRef>
              <c:f>Sheet1!$C$2:$C$5</c:f>
              <c:numCache>
                <c:formatCode>0.0</c:formatCode>
                <c:ptCount val="4"/>
                <c:pt idx="0">
                  <c:v>3.23</c:v>
                </c:pt>
                <c:pt idx="1">
                  <c:v>3.02</c:v>
                </c:pt>
                <c:pt idx="2">
                  <c:v>3.04</c:v>
                </c:pt>
                <c:pt idx="3">
                  <c:v>2.94</c:v>
                </c:pt>
              </c:numCache>
            </c:numRef>
          </c:val>
          <c:extLst>
            <c:ext xmlns:c16="http://schemas.microsoft.com/office/drawing/2014/chart" uri="{C3380CC4-5D6E-409C-BE32-E72D297353CC}">
              <c16:uniqueId val="{00000000-2AC8-44A3-B85C-E989814F67B9}"/>
            </c:ext>
          </c:extLst>
        </c:ser>
        <c:dLbls>
          <c:showLegendKey val="0"/>
          <c:showVal val="0"/>
          <c:showCatName val="0"/>
          <c:showSerName val="0"/>
          <c:showPercent val="0"/>
          <c:showBubbleSize val="0"/>
        </c:dLbls>
        <c:gapWidth val="50"/>
        <c:axId val="879607072"/>
        <c:axId val="879607464"/>
      </c:barChart>
      <c:catAx>
        <c:axId val="879607072"/>
        <c:scaling>
          <c:orientation val="maxMin"/>
        </c:scaling>
        <c:delete val="1"/>
        <c:axPos val="l"/>
        <c:numFmt formatCode="General" sourceLinked="1"/>
        <c:majorTickMark val="out"/>
        <c:minorTickMark val="none"/>
        <c:tickLblPos val="nextTo"/>
        <c:crossAx val="879607464"/>
        <c:crosses val="autoZero"/>
        <c:auto val="1"/>
        <c:lblAlgn val="ctr"/>
        <c:lblOffset val="100"/>
        <c:noMultiLvlLbl val="0"/>
      </c:catAx>
      <c:valAx>
        <c:axId val="879607464"/>
        <c:scaling>
          <c:orientation val="minMax"/>
          <c:max val="5"/>
          <c:min val="1"/>
        </c:scaling>
        <c:delete val="0"/>
        <c:axPos val="t"/>
        <c:numFmt formatCode="0.0" sourceLinked="1"/>
        <c:majorTickMark val="in"/>
        <c:minorTickMark val="none"/>
        <c:tickLblPos val="none"/>
        <c:spPr>
          <a:ln>
            <a:noFill/>
          </a:ln>
        </c:spPr>
        <c:crossAx val="879607072"/>
        <c:crosses val="autoZero"/>
        <c:crossBetween val="between"/>
      </c:valAx>
      <c:spPr>
        <a:noFill/>
        <a:ln w="25400">
          <a:noFill/>
        </a:ln>
      </c:spPr>
    </c:plotArea>
    <c:plotVisOnly val="1"/>
    <c:dispBlanksAs val="gap"/>
    <c:showDLblsOverMax val="0"/>
  </c:chart>
  <c:txPr>
    <a:bodyPr/>
    <a:lstStyle/>
    <a:p>
      <a:pPr>
        <a:defRPr sz="1800"/>
      </a:pPr>
      <a:endParaRPr lang="et-E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795284476473826"/>
          <c:y val="0.15172141613957035"/>
          <c:w val="0.79214180483348229"/>
          <c:h val="0.67819047262361476"/>
        </c:manualLayout>
      </c:layout>
      <c:barChart>
        <c:barDir val="bar"/>
        <c:grouping val="percentStacked"/>
        <c:varyColors val="0"/>
        <c:ser>
          <c:idx val="0"/>
          <c:order val="0"/>
          <c:tx>
            <c:strRef>
              <c:f>Sheet1!$C$1</c:f>
              <c:strCache>
                <c:ptCount val="1"/>
                <c:pt idx="0">
                  <c:v>Täiesti nõus</c:v>
                </c:pt>
              </c:strCache>
            </c:strRef>
          </c:tx>
          <c:spPr>
            <a:solidFill>
              <a:schemeClr val="tx2">
                <a:lumMod val="75000"/>
              </a:schemeClr>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Sheet1!$B$2:$B$5</c:f>
              <c:strCache>
                <c:ptCount val="4"/>
                <c:pt idx="0">
                  <c:v>Rahaline kompensatsioon KOV-le, millest osa makstakse otse välja ka elanikele</c:v>
                </c:pt>
                <c:pt idx="1">
                  <c:v>Rahaline kompensatsioon KOV-le, millest toetatakse kohalikke projekte (nt puhkealade, loodus- või rattateede, kultuuriürituste toetamine)</c:v>
                </c:pt>
                <c:pt idx="2">
                  <c:v>KOV-i või otse elanike osalus elektrit tootvas ettevõttes</c:v>
                </c:pt>
                <c:pt idx="3">
                  <c:v>Muu hüvitis</c:v>
                </c:pt>
              </c:strCache>
            </c:strRef>
          </c:cat>
          <c:val>
            <c:numRef>
              <c:f>Sheet1!$C$2:$C$5</c:f>
              <c:numCache>
                <c:formatCode>General</c:formatCode>
                <c:ptCount val="4"/>
                <c:pt idx="0">
                  <c:v>37</c:v>
                </c:pt>
                <c:pt idx="1">
                  <c:v>27</c:v>
                </c:pt>
                <c:pt idx="2">
                  <c:v>25</c:v>
                </c:pt>
                <c:pt idx="3">
                  <c:v>5</c:v>
                </c:pt>
              </c:numCache>
            </c:numRef>
          </c:val>
          <c:extLst>
            <c:ext xmlns:c16="http://schemas.microsoft.com/office/drawing/2014/chart" uri="{C3380CC4-5D6E-409C-BE32-E72D297353CC}">
              <c16:uniqueId val="{00000000-3F07-4805-B270-CD20B8C979C7}"/>
            </c:ext>
          </c:extLst>
        </c:ser>
        <c:ser>
          <c:idx val="1"/>
          <c:order val="1"/>
          <c:tx>
            <c:strRef>
              <c:f>Sheet1!$D$1</c:f>
              <c:strCache>
                <c:ptCount val="1"/>
                <c:pt idx="0">
                  <c:v>Pigem nõus</c:v>
                </c:pt>
              </c:strCache>
            </c:strRef>
          </c:tx>
          <c:spPr>
            <a:solidFill>
              <a:schemeClr val="tx2">
                <a:lumMod val="60000"/>
                <a:lumOff val="40000"/>
              </a:schemeClr>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Sheet1!$B$2:$B$5</c:f>
              <c:strCache>
                <c:ptCount val="4"/>
                <c:pt idx="0">
                  <c:v>Rahaline kompensatsioon KOV-le, millest osa makstakse otse välja ka elanikele</c:v>
                </c:pt>
                <c:pt idx="1">
                  <c:v>Rahaline kompensatsioon KOV-le, millest toetatakse kohalikke projekte (nt puhkealade, loodus- või rattateede, kultuuriürituste toetamine)</c:v>
                </c:pt>
                <c:pt idx="2">
                  <c:v>KOV-i või otse elanike osalus elektrit tootvas ettevõttes</c:v>
                </c:pt>
                <c:pt idx="3">
                  <c:v>Muu hüvitis</c:v>
                </c:pt>
              </c:strCache>
            </c:strRef>
          </c:cat>
          <c:val>
            <c:numRef>
              <c:f>Sheet1!$D$2:$D$5</c:f>
              <c:numCache>
                <c:formatCode>General</c:formatCode>
                <c:ptCount val="4"/>
                <c:pt idx="0">
                  <c:v>40</c:v>
                </c:pt>
                <c:pt idx="1">
                  <c:v>43</c:v>
                </c:pt>
                <c:pt idx="2">
                  <c:v>43</c:v>
                </c:pt>
                <c:pt idx="3">
                  <c:v>9</c:v>
                </c:pt>
              </c:numCache>
            </c:numRef>
          </c:val>
          <c:extLst>
            <c:ext xmlns:c16="http://schemas.microsoft.com/office/drawing/2014/chart" uri="{C3380CC4-5D6E-409C-BE32-E72D297353CC}">
              <c16:uniqueId val="{00000001-3F07-4805-B270-CD20B8C979C7}"/>
            </c:ext>
          </c:extLst>
        </c:ser>
        <c:ser>
          <c:idx val="2"/>
          <c:order val="2"/>
          <c:tx>
            <c:strRef>
              <c:f>Sheet1!$E$1</c:f>
              <c:strCache>
                <c:ptCount val="1"/>
                <c:pt idx="0">
                  <c:v>Pigem ei ole nõus</c:v>
                </c:pt>
              </c:strCache>
            </c:strRef>
          </c:tx>
          <c:spPr>
            <a:solidFill>
              <a:srgbClr val="FFC000"/>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Sheet1!$B$2:$B$5</c:f>
              <c:strCache>
                <c:ptCount val="4"/>
                <c:pt idx="0">
                  <c:v>Rahaline kompensatsioon KOV-le, millest osa makstakse otse välja ka elanikele</c:v>
                </c:pt>
                <c:pt idx="1">
                  <c:v>Rahaline kompensatsioon KOV-le, millest toetatakse kohalikke projekte (nt puhkealade, loodus- või rattateede, kultuuriürituste toetamine)</c:v>
                </c:pt>
                <c:pt idx="2">
                  <c:v>KOV-i või otse elanike osalus elektrit tootvas ettevõttes</c:v>
                </c:pt>
                <c:pt idx="3">
                  <c:v>Muu hüvitis</c:v>
                </c:pt>
              </c:strCache>
            </c:strRef>
          </c:cat>
          <c:val>
            <c:numRef>
              <c:f>Sheet1!$E$2:$E$5</c:f>
              <c:numCache>
                <c:formatCode>General</c:formatCode>
                <c:ptCount val="4"/>
                <c:pt idx="0">
                  <c:v>8</c:v>
                </c:pt>
                <c:pt idx="1">
                  <c:v>15</c:v>
                </c:pt>
                <c:pt idx="2">
                  <c:v>11</c:v>
                </c:pt>
                <c:pt idx="3">
                  <c:v>3</c:v>
                </c:pt>
              </c:numCache>
            </c:numRef>
          </c:val>
          <c:extLst>
            <c:ext xmlns:c16="http://schemas.microsoft.com/office/drawing/2014/chart" uri="{C3380CC4-5D6E-409C-BE32-E72D297353CC}">
              <c16:uniqueId val="{00000002-3F07-4805-B270-CD20B8C979C7}"/>
            </c:ext>
          </c:extLst>
        </c:ser>
        <c:ser>
          <c:idx val="3"/>
          <c:order val="3"/>
          <c:tx>
            <c:strRef>
              <c:f>Sheet1!$F$1</c:f>
              <c:strCache>
                <c:ptCount val="1"/>
                <c:pt idx="0">
                  <c:v>Üldse ei ole nõus</c:v>
                </c:pt>
              </c:strCache>
            </c:strRef>
          </c:tx>
          <c:spPr>
            <a:solidFill>
              <a:schemeClr val="accent5"/>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Sheet1!$B$2:$B$5</c:f>
              <c:strCache>
                <c:ptCount val="4"/>
                <c:pt idx="0">
                  <c:v>Rahaline kompensatsioon KOV-le, millest osa makstakse otse välja ka elanikele</c:v>
                </c:pt>
                <c:pt idx="1">
                  <c:v>Rahaline kompensatsioon KOV-le, millest toetatakse kohalikke projekte (nt puhkealade, loodus- või rattateede, kultuuriürituste toetamine)</c:v>
                </c:pt>
                <c:pt idx="2">
                  <c:v>KOV-i või otse elanike osalus elektrit tootvas ettevõttes</c:v>
                </c:pt>
                <c:pt idx="3">
                  <c:v>Muu hüvitis</c:v>
                </c:pt>
              </c:strCache>
            </c:strRef>
          </c:cat>
          <c:val>
            <c:numRef>
              <c:f>Sheet1!$F$2:$F$5</c:f>
              <c:numCache>
                <c:formatCode>General</c:formatCode>
                <c:ptCount val="4"/>
                <c:pt idx="0">
                  <c:v>4</c:v>
                </c:pt>
                <c:pt idx="1">
                  <c:v>5</c:v>
                </c:pt>
                <c:pt idx="2">
                  <c:v>5</c:v>
                </c:pt>
                <c:pt idx="3">
                  <c:v>2</c:v>
                </c:pt>
              </c:numCache>
            </c:numRef>
          </c:val>
          <c:extLst>
            <c:ext xmlns:c16="http://schemas.microsoft.com/office/drawing/2014/chart" uri="{C3380CC4-5D6E-409C-BE32-E72D297353CC}">
              <c16:uniqueId val="{00000003-3F07-4805-B270-CD20B8C979C7}"/>
            </c:ext>
          </c:extLst>
        </c:ser>
        <c:ser>
          <c:idx val="4"/>
          <c:order val="4"/>
          <c:tx>
            <c:strRef>
              <c:f>Sheet1!$G$1</c:f>
              <c:strCache>
                <c:ptCount val="1"/>
                <c:pt idx="0">
                  <c:v>Ei oska öelda</c:v>
                </c:pt>
              </c:strCache>
            </c:strRef>
          </c:tx>
          <c:spPr>
            <a:solidFill>
              <a:schemeClr val="bg1">
                <a:lumMod val="65000"/>
              </a:schemeClr>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Sheet1!$B$2:$B$5</c:f>
              <c:strCache>
                <c:ptCount val="4"/>
                <c:pt idx="0">
                  <c:v>Rahaline kompensatsioon KOV-le, millest osa makstakse otse välja ka elanikele</c:v>
                </c:pt>
                <c:pt idx="1">
                  <c:v>Rahaline kompensatsioon KOV-le, millest toetatakse kohalikke projekte (nt puhkealade, loodus- või rattateede, kultuuriürituste toetamine)</c:v>
                </c:pt>
                <c:pt idx="2">
                  <c:v>KOV-i või otse elanike osalus elektrit tootvas ettevõttes</c:v>
                </c:pt>
                <c:pt idx="3">
                  <c:v>Muu hüvitis</c:v>
                </c:pt>
              </c:strCache>
            </c:strRef>
          </c:cat>
          <c:val>
            <c:numRef>
              <c:f>Sheet1!$G$2:$G$5</c:f>
              <c:numCache>
                <c:formatCode>General</c:formatCode>
                <c:ptCount val="4"/>
                <c:pt idx="0">
                  <c:v>11</c:v>
                </c:pt>
                <c:pt idx="1">
                  <c:v>10</c:v>
                </c:pt>
                <c:pt idx="2">
                  <c:v>17</c:v>
                </c:pt>
                <c:pt idx="3">
                  <c:v>82</c:v>
                </c:pt>
              </c:numCache>
            </c:numRef>
          </c:val>
          <c:extLst>
            <c:ext xmlns:c16="http://schemas.microsoft.com/office/drawing/2014/chart" uri="{C3380CC4-5D6E-409C-BE32-E72D297353CC}">
              <c16:uniqueId val="{00000004-3F07-4805-B270-CD20B8C979C7}"/>
            </c:ext>
          </c:extLst>
        </c:ser>
        <c:dLbls>
          <c:showLegendKey val="0"/>
          <c:showVal val="0"/>
          <c:showCatName val="0"/>
          <c:showSerName val="0"/>
          <c:showPercent val="0"/>
          <c:showBubbleSize val="0"/>
        </c:dLbls>
        <c:gapWidth val="50"/>
        <c:overlap val="100"/>
        <c:axId val="879599624"/>
        <c:axId val="879606288"/>
      </c:barChart>
      <c:catAx>
        <c:axId val="879599624"/>
        <c:scaling>
          <c:orientation val="maxMin"/>
        </c:scaling>
        <c:delete val="1"/>
        <c:axPos val="l"/>
        <c:numFmt formatCode="General" sourceLinked="1"/>
        <c:majorTickMark val="out"/>
        <c:minorTickMark val="none"/>
        <c:tickLblPos val="nextTo"/>
        <c:crossAx val="879606288"/>
        <c:crosses val="autoZero"/>
        <c:auto val="1"/>
        <c:lblAlgn val="ctr"/>
        <c:lblOffset val="100"/>
        <c:noMultiLvlLbl val="0"/>
      </c:catAx>
      <c:valAx>
        <c:axId val="879606288"/>
        <c:scaling>
          <c:orientation val="minMax"/>
          <c:max val="1"/>
          <c:min val="0"/>
        </c:scaling>
        <c:delete val="0"/>
        <c:axPos val="t"/>
        <c:numFmt formatCode="0%" sourceLinked="1"/>
        <c:majorTickMark val="none"/>
        <c:minorTickMark val="none"/>
        <c:tickLblPos val="high"/>
        <c:spPr>
          <a:ln>
            <a:noFill/>
          </a:ln>
        </c:spPr>
        <c:txPr>
          <a:bodyPr/>
          <a:lstStyle/>
          <a:p>
            <a:pPr>
              <a:defRPr sz="1200"/>
            </a:pPr>
            <a:endParaRPr lang="et-EE"/>
          </a:p>
        </c:txPr>
        <c:crossAx val="879599624"/>
        <c:crosses val="autoZero"/>
        <c:crossBetween val="between"/>
      </c:valAx>
      <c:spPr>
        <a:ln>
          <a:noFill/>
        </a:ln>
      </c:spPr>
    </c:plotArea>
    <c:legend>
      <c:legendPos val="t"/>
      <c:layout>
        <c:manualLayout>
          <c:xMode val="edge"/>
          <c:yMode val="edge"/>
          <c:x val="0"/>
          <c:y val="0"/>
          <c:w val="0.96876551295604785"/>
          <c:h val="0.14914959124272248"/>
        </c:manualLayout>
      </c:layout>
      <c:overlay val="0"/>
      <c:txPr>
        <a:bodyPr/>
        <a:lstStyle/>
        <a:p>
          <a:pPr>
            <a:defRPr sz="1200"/>
          </a:pPr>
          <a:endParaRPr lang="et-EE"/>
        </a:p>
      </c:txPr>
    </c:legend>
    <c:plotVisOnly val="1"/>
    <c:dispBlanksAs val="gap"/>
    <c:showDLblsOverMax val="0"/>
  </c:chart>
  <c:txPr>
    <a:bodyPr/>
    <a:lstStyle/>
    <a:p>
      <a:pPr>
        <a:defRPr sz="1000"/>
      </a:pPr>
      <a:endParaRPr lang="et-E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17921173664757"/>
          <c:y val="8.902461219898615E-2"/>
          <c:w val="0.43370712340297396"/>
          <c:h val="0.77269057372769345"/>
        </c:manualLayout>
      </c:layout>
      <c:doughnutChart>
        <c:varyColors val="1"/>
        <c:ser>
          <c:idx val="0"/>
          <c:order val="0"/>
          <c:tx>
            <c:strRef>
              <c:f>Sheet1!$B$1</c:f>
              <c:strCache>
                <c:ptCount val="1"/>
                <c:pt idx="0">
                  <c:v>Koos Teie jaoks kõige mõjusama meetmega, kuidas suhtuksite naabrusesse rajatavasse tuuleparki.</c:v>
                </c:pt>
              </c:strCache>
            </c:strRef>
          </c:tx>
          <c:spPr>
            <a:ln>
              <a:noFill/>
            </a:ln>
          </c:spPr>
          <c:dPt>
            <c:idx val="0"/>
            <c:bubble3D val="0"/>
            <c:spPr>
              <a:solidFill>
                <a:schemeClr val="tx2">
                  <a:lumMod val="75000"/>
                </a:schemeClr>
              </a:solidFill>
              <a:ln w="19050">
                <a:noFill/>
              </a:ln>
              <a:effectLst/>
            </c:spPr>
            <c:extLst>
              <c:ext xmlns:c16="http://schemas.microsoft.com/office/drawing/2014/chart" uri="{C3380CC4-5D6E-409C-BE32-E72D297353CC}">
                <c16:uniqueId val="{00000001-7030-4615-BFCA-C8E30927C2FB}"/>
              </c:ext>
            </c:extLst>
          </c:dPt>
          <c:dPt>
            <c:idx val="1"/>
            <c:bubble3D val="0"/>
            <c:spPr>
              <a:solidFill>
                <a:schemeClr val="tx2">
                  <a:lumMod val="60000"/>
                  <a:lumOff val="40000"/>
                </a:schemeClr>
              </a:solidFill>
              <a:ln w="19050">
                <a:noFill/>
              </a:ln>
              <a:effectLst/>
            </c:spPr>
            <c:extLst>
              <c:ext xmlns:c16="http://schemas.microsoft.com/office/drawing/2014/chart" uri="{C3380CC4-5D6E-409C-BE32-E72D297353CC}">
                <c16:uniqueId val="{00000003-7030-4615-BFCA-C8E30927C2FB}"/>
              </c:ext>
            </c:extLst>
          </c:dPt>
          <c:dPt>
            <c:idx val="2"/>
            <c:bubble3D val="0"/>
            <c:spPr>
              <a:solidFill>
                <a:srgbClr val="FFC000"/>
              </a:solidFill>
              <a:ln w="19050">
                <a:noFill/>
              </a:ln>
              <a:effectLst/>
            </c:spPr>
            <c:extLst>
              <c:ext xmlns:c16="http://schemas.microsoft.com/office/drawing/2014/chart" uri="{C3380CC4-5D6E-409C-BE32-E72D297353CC}">
                <c16:uniqueId val="{00000005-7030-4615-BFCA-C8E30927C2FB}"/>
              </c:ext>
            </c:extLst>
          </c:dPt>
          <c:dPt>
            <c:idx val="3"/>
            <c:bubble3D val="0"/>
            <c:spPr>
              <a:solidFill>
                <a:schemeClr val="accent5"/>
              </a:solidFill>
              <a:ln w="19050">
                <a:noFill/>
              </a:ln>
              <a:effectLst/>
            </c:spPr>
            <c:extLst>
              <c:ext xmlns:c16="http://schemas.microsoft.com/office/drawing/2014/chart" uri="{C3380CC4-5D6E-409C-BE32-E72D297353CC}">
                <c16:uniqueId val="{00000007-7030-4615-BFCA-C8E30927C2FB}"/>
              </c:ext>
            </c:extLst>
          </c:dPt>
          <c:dPt>
            <c:idx val="4"/>
            <c:bubble3D val="0"/>
            <c:spPr>
              <a:solidFill>
                <a:schemeClr val="bg1">
                  <a:lumMod val="65000"/>
                </a:schemeClr>
              </a:solidFill>
              <a:ln w="19050">
                <a:noFill/>
              </a:ln>
              <a:effectLst/>
            </c:spPr>
            <c:extLst>
              <c:ext xmlns:c16="http://schemas.microsoft.com/office/drawing/2014/chart" uri="{C3380CC4-5D6E-409C-BE32-E72D297353CC}">
                <c16:uniqueId val="{00000009-7030-4615-BFCA-C8E30927C2F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Väga positiivselt</c:v>
                </c:pt>
                <c:pt idx="1">
                  <c:v>Pigem positiivselt</c:v>
                </c:pt>
                <c:pt idx="2">
                  <c:v>Pigem negatiivselt</c:v>
                </c:pt>
                <c:pt idx="3">
                  <c:v>Väga negatiivselt</c:v>
                </c:pt>
                <c:pt idx="4">
                  <c:v>Ei oska öelda</c:v>
                </c:pt>
              </c:strCache>
            </c:strRef>
          </c:cat>
          <c:val>
            <c:numRef>
              <c:f>Sheet1!$B$2:$B$6</c:f>
              <c:numCache>
                <c:formatCode>General</c:formatCode>
                <c:ptCount val="5"/>
                <c:pt idx="0">
                  <c:v>14</c:v>
                </c:pt>
                <c:pt idx="1">
                  <c:v>39</c:v>
                </c:pt>
                <c:pt idx="2">
                  <c:v>21</c:v>
                </c:pt>
                <c:pt idx="3">
                  <c:v>13</c:v>
                </c:pt>
                <c:pt idx="4">
                  <c:v>13</c:v>
                </c:pt>
              </c:numCache>
            </c:numRef>
          </c:val>
          <c:extLst>
            <c:ext xmlns:c16="http://schemas.microsoft.com/office/drawing/2014/chart" uri="{C3380CC4-5D6E-409C-BE32-E72D297353CC}">
              <c16:uniqueId val="{0000000A-7030-4615-BFCA-C8E30927C2FB}"/>
            </c:ext>
          </c:extLst>
        </c:ser>
        <c:dLbls>
          <c:showLegendKey val="0"/>
          <c:showVal val="0"/>
          <c:showCatName val="0"/>
          <c:showSerName val="0"/>
          <c:showPercent val="0"/>
          <c:showBubbleSize val="0"/>
          <c:showLeaderLines val="1"/>
        </c:dLbls>
        <c:firstSliceAng val="0"/>
        <c:holeSize val="65"/>
      </c:doughnutChart>
      <c:spPr>
        <a:noFill/>
        <a:ln>
          <a:noFill/>
        </a:ln>
        <a:effectLst/>
      </c:spPr>
    </c:plotArea>
    <c:legend>
      <c:legendPos val="r"/>
      <c:layout>
        <c:manualLayout>
          <c:xMode val="edge"/>
          <c:yMode val="edge"/>
          <c:x val="0.62111724371928678"/>
          <c:y val="0.30602937710161449"/>
          <c:w val="0.3150762404129035"/>
          <c:h val="0.3652057680086168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defRPr>
      </a:pPr>
      <a:endParaRPr lang="et-EE"/>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660940801382078E-2"/>
          <c:y val="4.6891775921061925E-2"/>
          <c:w val="0.88867811839723587"/>
          <c:h val="0.89099900435779222"/>
        </c:manualLayout>
      </c:layout>
      <c:barChart>
        <c:barDir val="bar"/>
        <c:grouping val="clustered"/>
        <c:varyColors val="0"/>
        <c:ser>
          <c:idx val="0"/>
          <c:order val="0"/>
          <c:tx>
            <c:strRef>
              <c:f>Sheet1!$C$1</c:f>
              <c:strCache>
                <c:ptCount val="1"/>
                <c:pt idx="0">
                  <c:v>keskmine</c:v>
                </c:pt>
              </c:strCache>
            </c:strRef>
          </c:tx>
          <c:spPr>
            <a:solidFill>
              <a:schemeClr val="bg1">
                <a:lumMod val="50000"/>
              </a:schemeClr>
            </a:solidFill>
          </c:spPr>
          <c:invertIfNegative val="0"/>
          <c:dLbls>
            <c:numFmt formatCode="#,##0.0" sourceLinked="0"/>
            <c:spPr>
              <a:noFill/>
              <a:ln>
                <a:noFill/>
              </a:ln>
              <a:effectLst/>
            </c:spPr>
            <c:txPr>
              <a:bodyPr/>
              <a:lstStyle/>
              <a:p>
                <a:pPr>
                  <a:defRPr sz="1200"/>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Sheet1!$B$2:$B$5</c:f>
              <c:strCache>
                <c:ptCount val="4"/>
                <c:pt idx="0">
                  <c:v>Rohelise energia osakaalu suurenemisele</c:v>
                </c:pt>
                <c:pt idx="1">
                  <c:v>Kuivõrd oluline on tuuleparkide mõju kohalikule elule. Piirkonda rajatavale taristule (nt elektrivarustus, sõiduteed)</c:v>
                </c:pt>
                <c:pt idx="2">
                  <c:v>Kohaliku elu edendamisele taluvustasu arvelt (nt lasteaedade, koolide, terviseradade parendamine)</c:v>
                </c:pt>
                <c:pt idx="3">
                  <c:v>Piirkonda loodavatele töökohtadele</c:v>
                </c:pt>
              </c:strCache>
            </c:strRef>
          </c:cat>
          <c:val>
            <c:numRef>
              <c:f>Sheet1!$C$2:$C$5</c:f>
              <c:numCache>
                <c:formatCode>0.0</c:formatCode>
                <c:ptCount val="4"/>
                <c:pt idx="0">
                  <c:v>3.13</c:v>
                </c:pt>
                <c:pt idx="1">
                  <c:v>2.92</c:v>
                </c:pt>
                <c:pt idx="2">
                  <c:v>2.89</c:v>
                </c:pt>
                <c:pt idx="3">
                  <c:v>2.71</c:v>
                </c:pt>
              </c:numCache>
            </c:numRef>
          </c:val>
          <c:extLst>
            <c:ext xmlns:c16="http://schemas.microsoft.com/office/drawing/2014/chart" uri="{C3380CC4-5D6E-409C-BE32-E72D297353CC}">
              <c16:uniqueId val="{00000000-2AC8-44A3-B85C-E989814F67B9}"/>
            </c:ext>
          </c:extLst>
        </c:ser>
        <c:dLbls>
          <c:showLegendKey val="0"/>
          <c:showVal val="0"/>
          <c:showCatName val="0"/>
          <c:showSerName val="0"/>
          <c:showPercent val="0"/>
          <c:showBubbleSize val="0"/>
        </c:dLbls>
        <c:gapWidth val="50"/>
        <c:axId val="879607072"/>
        <c:axId val="879607464"/>
      </c:barChart>
      <c:catAx>
        <c:axId val="879607072"/>
        <c:scaling>
          <c:orientation val="maxMin"/>
        </c:scaling>
        <c:delete val="1"/>
        <c:axPos val="l"/>
        <c:numFmt formatCode="General" sourceLinked="1"/>
        <c:majorTickMark val="out"/>
        <c:minorTickMark val="none"/>
        <c:tickLblPos val="nextTo"/>
        <c:crossAx val="879607464"/>
        <c:crosses val="autoZero"/>
        <c:auto val="1"/>
        <c:lblAlgn val="ctr"/>
        <c:lblOffset val="100"/>
        <c:noMultiLvlLbl val="0"/>
      </c:catAx>
      <c:valAx>
        <c:axId val="879607464"/>
        <c:scaling>
          <c:orientation val="minMax"/>
          <c:max val="5"/>
          <c:min val="1"/>
        </c:scaling>
        <c:delete val="0"/>
        <c:axPos val="t"/>
        <c:numFmt formatCode="0.0" sourceLinked="1"/>
        <c:majorTickMark val="in"/>
        <c:minorTickMark val="none"/>
        <c:tickLblPos val="none"/>
        <c:spPr>
          <a:ln>
            <a:noFill/>
          </a:ln>
        </c:spPr>
        <c:crossAx val="879607072"/>
        <c:crosses val="autoZero"/>
        <c:crossBetween val="between"/>
      </c:valAx>
      <c:spPr>
        <a:noFill/>
        <a:ln w="25400">
          <a:noFill/>
        </a:ln>
      </c:spPr>
    </c:plotArea>
    <c:plotVisOnly val="1"/>
    <c:dispBlanksAs val="gap"/>
    <c:showDLblsOverMax val="0"/>
  </c:chart>
  <c:txPr>
    <a:bodyPr/>
    <a:lstStyle/>
    <a:p>
      <a:pPr>
        <a:defRPr sz="1800"/>
      </a:pPr>
      <a:endParaRPr lang="et-E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795284476473826"/>
          <c:y val="0.15172141613957035"/>
          <c:w val="0.79214180483348229"/>
          <c:h val="0.67819047262361476"/>
        </c:manualLayout>
      </c:layout>
      <c:barChart>
        <c:barDir val="bar"/>
        <c:grouping val="percentStacked"/>
        <c:varyColors val="0"/>
        <c:ser>
          <c:idx val="0"/>
          <c:order val="0"/>
          <c:tx>
            <c:strRef>
              <c:f>Sheet1!$C$1</c:f>
              <c:strCache>
                <c:ptCount val="1"/>
                <c:pt idx="0">
                  <c:v>Väga oluline</c:v>
                </c:pt>
              </c:strCache>
            </c:strRef>
          </c:tx>
          <c:spPr>
            <a:solidFill>
              <a:schemeClr val="tx2">
                <a:lumMod val="75000"/>
              </a:schemeClr>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Sheet1!$B$2:$B$5</c:f>
              <c:strCache>
                <c:ptCount val="4"/>
                <c:pt idx="0">
                  <c:v>Rohelise energia osakaalu suurenemisele</c:v>
                </c:pt>
                <c:pt idx="1">
                  <c:v>Piirkonda rajatavale taristule (nt elektrivarustus, sõiduteed)</c:v>
                </c:pt>
                <c:pt idx="2">
                  <c:v>Kohaliku elu edendamisele taluvustasu arvelt (nt lasteaedade, koolide, terviseradade parendamine)</c:v>
                </c:pt>
                <c:pt idx="3">
                  <c:v>Piirkonda loodavatele töökohtadele</c:v>
                </c:pt>
              </c:strCache>
            </c:strRef>
          </c:cat>
          <c:val>
            <c:numRef>
              <c:f>Sheet1!$C$2:$C$5</c:f>
              <c:numCache>
                <c:formatCode>General</c:formatCode>
                <c:ptCount val="4"/>
                <c:pt idx="0">
                  <c:v>35</c:v>
                </c:pt>
                <c:pt idx="1">
                  <c:v>17</c:v>
                </c:pt>
                <c:pt idx="2">
                  <c:v>17</c:v>
                </c:pt>
                <c:pt idx="3">
                  <c:v>17</c:v>
                </c:pt>
              </c:numCache>
            </c:numRef>
          </c:val>
          <c:extLst>
            <c:ext xmlns:c16="http://schemas.microsoft.com/office/drawing/2014/chart" uri="{C3380CC4-5D6E-409C-BE32-E72D297353CC}">
              <c16:uniqueId val="{00000000-3F07-4805-B270-CD20B8C979C7}"/>
            </c:ext>
          </c:extLst>
        </c:ser>
        <c:ser>
          <c:idx val="1"/>
          <c:order val="1"/>
          <c:tx>
            <c:strRef>
              <c:f>Sheet1!$D$1</c:f>
              <c:strCache>
                <c:ptCount val="1"/>
                <c:pt idx="0">
                  <c:v>Pigem oluline</c:v>
                </c:pt>
              </c:strCache>
            </c:strRef>
          </c:tx>
          <c:spPr>
            <a:solidFill>
              <a:schemeClr val="tx2">
                <a:lumMod val="60000"/>
                <a:lumOff val="40000"/>
              </a:schemeClr>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Sheet1!$B$2:$B$5</c:f>
              <c:strCache>
                <c:ptCount val="4"/>
                <c:pt idx="0">
                  <c:v>Rohelise energia osakaalu suurenemisele</c:v>
                </c:pt>
                <c:pt idx="1">
                  <c:v>Piirkonda rajatavale taristule (nt elektrivarustus, sõiduteed)</c:v>
                </c:pt>
                <c:pt idx="2">
                  <c:v>Kohaliku elu edendamisele taluvustasu arvelt (nt lasteaedade, koolide, terviseradade parendamine)</c:v>
                </c:pt>
                <c:pt idx="3">
                  <c:v>Piirkonda loodavatele töökohtadele</c:v>
                </c:pt>
              </c:strCache>
            </c:strRef>
          </c:cat>
          <c:val>
            <c:numRef>
              <c:f>Sheet1!$D$2:$D$5</c:f>
              <c:numCache>
                <c:formatCode>General</c:formatCode>
                <c:ptCount val="4"/>
                <c:pt idx="0">
                  <c:v>39</c:v>
                </c:pt>
                <c:pt idx="1">
                  <c:v>51</c:v>
                </c:pt>
                <c:pt idx="2">
                  <c:v>47</c:v>
                </c:pt>
                <c:pt idx="3">
                  <c:v>40</c:v>
                </c:pt>
              </c:numCache>
            </c:numRef>
          </c:val>
          <c:extLst>
            <c:ext xmlns:c16="http://schemas.microsoft.com/office/drawing/2014/chart" uri="{C3380CC4-5D6E-409C-BE32-E72D297353CC}">
              <c16:uniqueId val="{00000001-3F07-4805-B270-CD20B8C979C7}"/>
            </c:ext>
          </c:extLst>
        </c:ser>
        <c:ser>
          <c:idx val="2"/>
          <c:order val="2"/>
          <c:tx>
            <c:strRef>
              <c:f>Sheet1!$E$1</c:f>
              <c:strCache>
                <c:ptCount val="1"/>
                <c:pt idx="0">
                  <c:v>Pigem ei ole oluline</c:v>
                </c:pt>
              </c:strCache>
            </c:strRef>
          </c:tx>
          <c:spPr>
            <a:solidFill>
              <a:srgbClr val="FFC000"/>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Sheet1!$B$2:$B$5</c:f>
              <c:strCache>
                <c:ptCount val="4"/>
                <c:pt idx="0">
                  <c:v>Rohelise energia osakaalu suurenemisele</c:v>
                </c:pt>
                <c:pt idx="1">
                  <c:v>Piirkonda rajatavale taristule (nt elektrivarustus, sõiduteed)</c:v>
                </c:pt>
                <c:pt idx="2">
                  <c:v>Kohaliku elu edendamisele taluvustasu arvelt (nt lasteaedade, koolide, terviseradade parendamine)</c:v>
                </c:pt>
                <c:pt idx="3">
                  <c:v>Piirkonda loodavatele töökohtadele</c:v>
                </c:pt>
              </c:strCache>
            </c:strRef>
          </c:cat>
          <c:val>
            <c:numRef>
              <c:f>Sheet1!$E$2:$E$5</c:f>
              <c:numCache>
                <c:formatCode>General</c:formatCode>
                <c:ptCount val="4"/>
                <c:pt idx="0">
                  <c:v>10</c:v>
                </c:pt>
                <c:pt idx="1">
                  <c:v>14</c:v>
                </c:pt>
                <c:pt idx="2">
                  <c:v>17</c:v>
                </c:pt>
                <c:pt idx="3">
                  <c:v>23</c:v>
                </c:pt>
              </c:numCache>
            </c:numRef>
          </c:val>
          <c:extLst>
            <c:ext xmlns:c16="http://schemas.microsoft.com/office/drawing/2014/chart" uri="{C3380CC4-5D6E-409C-BE32-E72D297353CC}">
              <c16:uniqueId val="{00000002-3F07-4805-B270-CD20B8C979C7}"/>
            </c:ext>
          </c:extLst>
        </c:ser>
        <c:ser>
          <c:idx val="3"/>
          <c:order val="3"/>
          <c:tx>
            <c:strRef>
              <c:f>Sheet1!$F$1</c:f>
              <c:strCache>
                <c:ptCount val="1"/>
                <c:pt idx="0">
                  <c:v>Üldse ei ole oluline</c:v>
                </c:pt>
              </c:strCache>
            </c:strRef>
          </c:tx>
          <c:spPr>
            <a:solidFill>
              <a:schemeClr val="accent5"/>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Sheet1!$B$2:$B$5</c:f>
              <c:strCache>
                <c:ptCount val="4"/>
                <c:pt idx="0">
                  <c:v>Rohelise energia osakaalu suurenemisele</c:v>
                </c:pt>
                <c:pt idx="1">
                  <c:v>Piirkonda rajatavale taristule (nt elektrivarustus, sõiduteed)</c:v>
                </c:pt>
                <c:pt idx="2">
                  <c:v>Kohaliku elu edendamisele taluvustasu arvelt (nt lasteaedade, koolide, terviseradade parendamine)</c:v>
                </c:pt>
                <c:pt idx="3">
                  <c:v>Piirkonda loodavatele töökohtadele</c:v>
                </c:pt>
              </c:strCache>
            </c:strRef>
          </c:cat>
          <c:val>
            <c:numRef>
              <c:f>Sheet1!$F$2:$F$5</c:f>
              <c:numCache>
                <c:formatCode>General</c:formatCode>
                <c:ptCount val="4"/>
                <c:pt idx="0">
                  <c:v>6</c:v>
                </c:pt>
                <c:pt idx="1">
                  <c:v>5</c:v>
                </c:pt>
                <c:pt idx="2">
                  <c:v>5</c:v>
                </c:pt>
                <c:pt idx="3">
                  <c:v>10</c:v>
                </c:pt>
              </c:numCache>
            </c:numRef>
          </c:val>
          <c:extLst>
            <c:ext xmlns:c16="http://schemas.microsoft.com/office/drawing/2014/chart" uri="{C3380CC4-5D6E-409C-BE32-E72D297353CC}">
              <c16:uniqueId val="{00000003-3F07-4805-B270-CD20B8C979C7}"/>
            </c:ext>
          </c:extLst>
        </c:ser>
        <c:ser>
          <c:idx val="4"/>
          <c:order val="4"/>
          <c:tx>
            <c:strRef>
              <c:f>Sheet1!$G$1</c:f>
              <c:strCache>
                <c:ptCount val="1"/>
                <c:pt idx="0">
                  <c:v>Ei oska öelda</c:v>
                </c:pt>
              </c:strCache>
            </c:strRef>
          </c:tx>
          <c:spPr>
            <a:solidFill>
              <a:schemeClr val="bg1">
                <a:lumMod val="65000"/>
              </a:schemeClr>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Sheet1!$B$2:$B$5</c:f>
              <c:strCache>
                <c:ptCount val="4"/>
                <c:pt idx="0">
                  <c:v>Rohelise energia osakaalu suurenemisele</c:v>
                </c:pt>
                <c:pt idx="1">
                  <c:v>Piirkonda rajatavale taristule (nt elektrivarustus, sõiduteed)</c:v>
                </c:pt>
                <c:pt idx="2">
                  <c:v>Kohaliku elu edendamisele taluvustasu arvelt (nt lasteaedade, koolide, terviseradade parendamine)</c:v>
                </c:pt>
                <c:pt idx="3">
                  <c:v>Piirkonda loodavatele töökohtadele</c:v>
                </c:pt>
              </c:strCache>
            </c:strRef>
          </c:cat>
          <c:val>
            <c:numRef>
              <c:f>Sheet1!$G$2:$G$5</c:f>
              <c:numCache>
                <c:formatCode>General</c:formatCode>
                <c:ptCount val="4"/>
                <c:pt idx="0">
                  <c:v>10</c:v>
                </c:pt>
                <c:pt idx="1">
                  <c:v>13</c:v>
                </c:pt>
                <c:pt idx="2">
                  <c:v>14</c:v>
                </c:pt>
                <c:pt idx="3">
                  <c:v>10</c:v>
                </c:pt>
              </c:numCache>
            </c:numRef>
          </c:val>
          <c:extLst>
            <c:ext xmlns:c16="http://schemas.microsoft.com/office/drawing/2014/chart" uri="{C3380CC4-5D6E-409C-BE32-E72D297353CC}">
              <c16:uniqueId val="{00000004-3F07-4805-B270-CD20B8C979C7}"/>
            </c:ext>
          </c:extLst>
        </c:ser>
        <c:dLbls>
          <c:showLegendKey val="0"/>
          <c:showVal val="0"/>
          <c:showCatName val="0"/>
          <c:showSerName val="0"/>
          <c:showPercent val="0"/>
          <c:showBubbleSize val="0"/>
        </c:dLbls>
        <c:gapWidth val="50"/>
        <c:overlap val="100"/>
        <c:axId val="879599624"/>
        <c:axId val="879606288"/>
      </c:barChart>
      <c:catAx>
        <c:axId val="879599624"/>
        <c:scaling>
          <c:orientation val="maxMin"/>
        </c:scaling>
        <c:delete val="1"/>
        <c:axPos val="l"/>
        <c:numFmt formatCode="General" sourceLinked="1"/>
        <c:majorTickMark val="out"/>
        <c:minorTickMark val="none"/>
        <c:tickLblPos val="nextTo"/>
        <c:crossAx val="879606288"/>
        <c:crosses val="autoZero"/>
        <c:auto val="1"/>
        <c:lblAlgn val="ctr"/>
        <c:lblOffset val="100"/>
        <c:noMultiLvlLbl val="0"/>
      </c:catAx>
      <c:valAx>
        <c:axId val="879606288"/>
        <c:scaling>
          <c:orientation val="minMax"/>
          <c:max val="1"/>
          <c:min val="0"/>
        </c:scaling>
        <c:delete val="0"/>
        <c:axPos val="t"/>
        <c:numFmt formatCode="0%" sourceLinked="1"/>
        <c:majorTickMark val="none"/>
        <c:minorTickMark val="none"/>
        <c:tickLblPos val="high"/>
        <c:spPr>
          <a:ln>
            <a:noFill/>
          </a:ln>
        </c:spPr>
        <c:txPr>
          <a:bodyPr/>
          <a:lstStyle/>
          <a:p>
            <a:pPr>
              <a:defRPr sz="1200"/>
            </a:pPr>
            <a:endParaRPr lang="et-EE"/>
          </a:p>
        </c:txPr>
        <c:crossAx val="879599624"/>
        <c:crosses val="autoZero"/>
        <c:crossBetween val="between"/>
      </c:valAx>
      <c:spPr>
        <a:ln>
          <a:noFill/>
        </a:ln>
      </c:spPr>
    </c:plotArea>
    <c:legend>
      <c:legendPos val="t"/>
      <c:layout>
        <c:manualLayout>
          <c:xMode val="edge"/>
          <c:yMode val="edge"/>
          <c:x val="0"/>
          <c:y val="0"/>
          <c:w val="0.96876551295604785"/>
          <c:h val="0.14914959124272248"/>
        </c:manualLayout>
      </c:layout>
      <c:overlay val="0"/>
      <c:txPr>
        <a:bodyPr/>
        <a:lstStyle/>
        <a:p>
          <a:pPr>
            <a:defRPr sz="1200"/>
          </a:pPr>
          <a:endParaRPr lang="et-EE"/>
        </a:p>
      </c:txPr>
    </c:legend>
    <c:plotVisOnly val="1"/>
    <c:dispBlanksAs val="gap"/>
    <c:showDLblsOverMax val="0"/>
  </c:chart>
  <c:txPr>
    <a:bodyPr/>
    <a:lstStyle/>
    <a:p>
      <a:pPr>
        <a:defRPr sz="1000"/>
      </a:pPr>
      <a:endParaRPr lang="et-E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660940801382078E-2"/>
          <c:y val="4.6891775921061925E-2"/>
          <c:w val="0.88867811839723587"/>
          <c:h val="0.89099900435779222"/>
        </c:manualLayout>
      </c:layout>
      <c:barChart>
        <c:barDir val="bar"/>
        <c:grouping val="clustered"/>
        <c:varyColors val="0"/>
        <c:ser>
          <c:idx val="0"/>
          <c:order val="0"/>
          <c:tx>
            <c:strRef>
              <c:f>Sheet1!$C$1</c:f>
              <c:strCache>
                <c:ptCount val="1"/>
                <c:pt idx="0">
                  <c:v>keskmine</c:v>
                </c:pt>
              </c:strCache>
            </c:strRef>
          </c:tx>
          <c:spPr>
            <a:solidFill>
              <a:schemeClr val="bg1">
                <a:lumMod val="50000"/>
              </a:schemeClr>
            </a:solidFill>
          </c:spPr>
          <c:invertIfNegative val="0"/>
          <c:dLbls>
            <c:numFmt formatCode="#,##0.0" sourceLinked="0"/>
            <c:spPr>
              <a:noFill/>
              <a:ln>
                <a:noFill/>
              </a:ln>
              <a:effectLst/>
            </c:spPr>
            <c:txPr>
              <a:bodyPr/>
              <a:lstStyle/>
              <a:p>
                <a:pPr>
                  <a:defRPr sz="1200"/>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Sheet1!$B$2:$B$5</c:f>
              <c:strCache>
                <c:ptCount val="4"/>
                <c:pt idx="0">
                  <c:v>Tuuleparkide seotud info edastajad on usaldusväärsed</c:v>
                </c:pt>
                <c:pt idx="1">
                  <c:v>Kuivõrd nõustute järgmiste väidetega. Maismaatuuleparkide planeerimise ning rajamisega seotud infot (sh mõjude kohta) on piisavalt</c:v>
                </c:pt>
                <c:pt idx="2">
                  <c:v>Kohalike elanike arvamusega arvestatakse tuuleparkide rajamisel piisavalt/on piisavad osalusvõimalused</c:v>
                </c:pt>
                <c:pt idx="3">
                  <c:v>Meretuuleparkide planeerimise ning rajamisega soetud infot (sh mõjude kohta) on piisavalt</c:v>
                </c:pt>
              </c:strCache>
            </c:strRef>
          </c:cat>
          <c:val>
            <c:numRef>
              <c:f>Sheet1!$C$2:$C$5</c:f>
              <c:numCache>
                <c:formatCode>0.0</c:formatCode>
                <c:ptCount val="4"/>
                <c:pt idx="0">
                  <c:v>2.31</c:v>
                </c:pt>
                <c:pt idx="1">
                  <c:v>2.1800000000000002</c:v>
                </c:pt>
                <c:pt idx="2">
                  <c:v>2.17</c:v>
                </c:pt>
                <c:pt idx="3">
                  <c:v>2.13</c:v>
                </c:pt>
              </c:numCache>
            </c:numRef>
          </c:val>
          <c:extLst>
            <c:ext xmlns:c16="http://schemas.microsoft.com/office/drawing/2014/chart" uri="{C3380CC4-5D6E-409C-BE32-E72D297353CC}">
              <c16:uniqueId val="{00000000-2AC8-44A3-B85C-E989814F67B9}"/>
            </c:ext>
          </c:extLst>
        </c:ser>
        <c:dLbls>
          <c:showLegendKey val="0"/>
          <c:showVal val="0"/>
          <c:showCatName val="0"/>
          <c:showSerName val="0"/>
          <c:showPercent val="0"/>
          <c:showBubbleSize val="0"/>
        </c:dLbls>
        <c:gapWidth val="50"/>
        <c:axId val="879607072"/>
        <c:axId val="879607464"/>
      </c:barChart>
      <c:catAx>
        <c:axId val="879607072"/>
        <c:scaling>
          <c:orientation val="maxMin"/>
        </c:scaling>
        <c:delete val="1"/>
        <c:axPos val="l"/>
        <c:numFmt formatCode="General" sourceLinked="1"/>
        <c:majorTickMark val="out"/>
        <c:minorTickMark val="none"/>
        <c:tickLblPos val="nextTo"/>
        <c:crossAx val="879607464"/>
        <c:crosses val="autoZero"/>
        <c:auto val="1"/>
        <c:lblAlgn val="ctr"/>
        <c:lblOffset val="100"/>
        <c:noMultiLvlLbl val="0"/>
      </c:catAx>
      <c:valAx>
        <c:axId val="879607464"/>
        <c:scaling>
          <c:orientation val="minMax"/>
          <c:max val="5"/>
          <c:min val="1"/>
        </c:scaling>
        <c:delete val="0"/>
        <c:axPos val="t"/>
        <c:numFmt formatCode="0.0" sourceLinked="1"/>
        <c:majorTickMark val="in"/>
        <c:minorTickMark val="none"/>
        <c:tickLblPos val="none"/>
        <c:spPr>
          <a:ln>
            <a:noFill/>
          </a:ln>
        </c:spPr>
        <c:crossAx val="879607072"/>
        <c:crosses val="autoZero"/>
        <c:crossBetween val="between"/>
      </c:valAx>
      <c:spPr>
        <a:noFill/>
        <a:ln w="25400">
          <a:noFill/>
        </a:ln>
      </c:spPr>
    </c:plotArea>
    <c:plotVisOnly val="1"/>
    <c:dispBlanksAs val="gap"/>
    <c:showDLblsOverMax val="0"/>
  </c:chart>
  <c:txPr>
    <a:bodyPr/>
    <a:lstStyle/>
    <a:p>
      <a:pPr>
        <a:defRPr sz="1800"/>
      </a:pPr>
      <a:endParaRPr lang="et-E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795284476473826"/>
          <c:y val="0.15172141613957035"/>
          <c:w val="0.79214180483348229"/>
          <c:h val="0.67819047262361476"/>
        </c:manualLayout>
      </c:layout>
      <c:barChart>
        <c:barDir val="bar"/>
        <c:grouping val="percentStacked"/>
        <c:varyColors val="0"/>
        <c:ser>
          <c:idx val="0"/>
          <c:order val="0"/>
          <c:tx>
            <c:strRef>
              <c:f>Sheet1!$C$1</c:f>
              <c:strCache>
                <c:ptCount val="1"/>
                <c:pt idx="0">
                  <c:v>Täiesti nõus</c:v>
                </c:pt>
              </c:strCache>
            </c:strRef>
          </c:tx>
          <c:spPr>
            <a:solidFill>
              <a:schemeClr val="tx2">
                <a:lumMod val="75000"/>
              </a:schemeClr>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Sheet1!$B$2:$B$5</c:f>
              <c:strCache>
                <c:ptCount val="4"/>
                <c:pt idx="0">
                  <c:v>Tuuleparkide seotud info edastajad on usaldusväärsed</c:v>
                </c:pt>
                <c:pt idx="1">
                  <c:v>Maismaatuuleparkide planeerimise ning rajamisega seotud infot (sh mõjude kohta) on piisavalt</c:v>
                </c:pt>
                <c:pt idx="2">
                  <c:v>Kohalike elanike arvamusega arvestatakse tuuleparkide rajamisel piisavalt/on piisavad osalusvõimalused</c:v>
                </c:pt>
                <c:pt idx="3">
                  <c:v>Meretuuleparkide planeerimise ning rajamisega soetud infot (sh mõjude kohta) on piisavalt</c:v>
                </c:pt>
              </c:strCache>
            </c:strRef>
          </c:cat>
          <c:val>
            <c:numRef>
              <c:f>Sheet1!$C$2:$C$5</c:f>
              <c:numCache>
                <c:formatCode>General</c:formatCode>
                <c:ptCount val="4"/>
                <c:pt idx="0">
                  <c:v>4</c:v>
                </c:pt>
                <c:pt idx="1">
                  <c:v>4</c:v>
                </c:pt>
                <c:pt idx="2">
                  <c:v>5</c:v>
                </c:pt>
                <c:pt idx="3">
                  <c:v>4</c:v>
                </c:pt>
              </c:numCache>
            </c:numRef>
          </c:val>
          <c:extLst>
            <c:ext xmlns:c16="http://schemas.microsoft.com/office/drawing/2014/chart" uri="{C3380CC4-5D6E-409C-BE32-E72D297353CC}">
              <c16:uniqueId val="{00000000-3F07-4805-B270-CD20B8C979C7}"/>
            </c:ext>
          </c:extLst>
        </c:ser>
        <c:ser>
          <c:idx val="1"/>
          <c:order val="1"/>
          <c:tx>
            <c:strRef>
              <c:f>Sheet1!$D$1</c:f>
              <c:strCache>
                <c:ptCount val="1"/>
                <c:pt idx="0">
                  <c:v>Pigem nõus</c:v>
                </c:pt>
              </c:strCache>
            </c:strRef>
          </c:tx>
          <c:spPr>
            <a:solidFill>
              <a:schemeClr val="tx2">
                <a:lumMod val="60000"/>
                <a:lumOff val="40000"/>
              </a:schemeClr>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Sheet1!$B$2:$B$5</c:f>
              <c:strCache>
                <c:ptCount val="4"/>
                <c:pt idx="0">
                  <c:v>Tuuleparkide seotud info edastajad on usaldusväärsed</c:v>
                </c:pt>
                <c:pt idx="1">
                  <c:v>Maismaatuuleparkide planeerimise ning rajamisega seotud infot (sh mõjude kohta) on piisavalt</c:v>
                </c:pt>
                <c:pt idx="2">
                  <c:v>Kohalike elanike arvamusega arvestatakse tuuleparkide rajamisel piisavalt/on piisavad osalusvõimalused</c:v>
                </c:pt>
                <c:pt idx="3">
                  <c:v>Meretuuleparkide planeerimise ning rajamisega soetud infot (sh mõjude kohta) on piisavalt</c:v>
                </c:pt>
              </c:strCache>
            </c:strRef>
          </c:cat>
          <c:val>
            <c:numRef>
              <c:f>Sheet1!$D$2:$D$5</c:f>
              <c:numCache>
                <c:formatCode>General</c:formatCode>
                <c:ptCount val="4"/>
                <c:pt idx="0">
                  <c:v>24</c:v>
                </c:pt>
                <c:pt idx="1">
                  <c:v>21</c:v>
                </c:pt>
                <c:pt idx="2">
                  <c:v>19</c:v>
                </c:pt>
                <c:pt idx="3">
                  <c:v>20</c:v>
                </c:pt>
              </c:numCache>
            </c:numRef>
          </c:val>
          <c:extLst>
            <c:ext xmlns:c16="http://schemas.microsoft.com/office/drawing/2014/chart" uri="{C3380CC4-5D6E-409C-BE32-E72D297353CC}">
              <c16:uniqueId val="{00000001-3F07-4805-B270-CD20B8C979C7}"/>
            </c:ext>
          </c:extLst>
        </c:ser>
        <c:ser>
          <c:idx val="2"/>
          <c:order val="2"/>
          <c:tx>
            <c:strRef>
              <c:f>Sheet1!$E$1</c:f>
              <c:strCache>
                <c:ptCount val="1"/>
                <c:pt idx="0">
                  <c:v>Pigem ei ole nõus</c:v>
                </c:pt>
              </c:strCache>
            </c:strRef>
          </c:tx>
          <c:spPr>
            <a:solidFill>
              <a:srgbClr val="FFC000"/>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Sheet1!$B$2:$B$5</c:f>
              <c:strCache>
                <c:ptCount val="4"/>
                <c:pt idx="0">
                  <c:v>Tuuleparkide seotud info edastajad on usaldusväärsed</c:v>
                </c:pt>
                <c:pt idx="1">
                  <c:v>Maismaatuuleparkide planeerimise ning rajamisega seotud infot (sh mõjude kohta) on piisavalt</c:v>
                </c:pt>
                <c:pt idx="2">
                  <c:v>Kohalike elanike arvamusega arvestatakse tuuleparkide rajamisel piisavalt/on piisavad osalusvõimalused</c:v>
                </c:pt>
                <c:pt idx="3">
                  <c:v>Meretuuleparkide planeerimise ning rajamisega soetud infot (sh mõjude kohta) on piisavalt</c:v>
                </c:pt>
              </c:strCache>
            </c:strRef>
          </c:cat>
          <c:val>
            <c:numRef>
              <c:f>Sheet1!$E$2:$E$5</c:f>
              <c:numCache>
                <c:formatCode>General</c:formatCode>
                <c:ptCount val="4"/>
                <c:pt idx="0">
                  <c:v>23</c:v>
                </c:pt>
                <c:pt idx="1">
                  <c:v>46</c:v>
                </c:pt>
                <c:pt idx="2">
                  <c:v>31</c:v>
                </c:pt>
                <c:pt idx="3">
                  <c:v>44</c:v>
                </c:pt>
              </c:numCache>
            </c:numRef>
          </c:val>
          <c:extLst>
            <c:ext xmlns:c16="http://schemas.microsoft.com/office/drawing/2014/chart" uri="{C3380CC4-5D6E-409C-BE32-E72D297353CC}">
              <c16:uniqueId val="{00000002-3F07-4805-B270-CD20B8C979C7}"/>
            </c:ext>
          </c:extLst>
        </c:ser>
        <c:ser>
          <c:idx val="3"/>
          <c:order val="3"/>
          <c:tx>
            <c:strRef>
              <c:f>Sheet1!$F$1</c:f>
              <c:strCache>
                <c:ptCount val="1"/>
                <c:pt idx="0">
                  <c:v>Üldse ei ole nõus</c:v>
                </c:pt>
              </c:strCache>
            </c:strRef>
          </c:tx>
          <c:spPr>
            <a:solidFill>
              <a:schemeClr val="accent5"/>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Sheet1!$B$2:$B$5</c:f>
              <c:strCache>
                <c:ptCount val="4"/>
                <c:pt idx="0">
                  <c:v>Tuuleparkide seotud info edastajad on usaldusväärsed</c:v>
                </c:pt>
                <c:pt idx="1">
                  <c:v>Maismaatuuleparkide planeerimise ning rajamisega seotud infot (sh mõjude kohta) on piisavalt</c:v>
                </c:pt>
                <c:pt idx="2">
                  <c:v>Kohalike elanike arvamusega arvestatakse tuuleparkide rajamisel piisavalt/on piisavad osalusvõimalused</c:v>
                </c:pt>
                <c:pt idx="3">
                  <c:v>Meretuuleparkide planeerimise ning rajamisega soetud infot (sh mõjude kohta) on piisavalt</c:v>
                </c:pt>
              </c:strCache>
            </c:strRef>
          </c:cat>
          <c:val>
            <c:numRef>
              <c:f>Sheet1!$F$2:$F$5</c:f>
              <c:numCache>
                <c:formatCode>General</c:formatCode>
                <c:ptCount val="4"/>
                <c:pt idx="0">
                  <c:v>12</c:v>
                </c:pt>
                <c:pt idx="1">
                  <c:v>14</c:v>
                </c:pt>
                <c:pt idx="2">
                  <c:v>18</c:v>
                </c:pt>
                <c:pt idx="3">
                  <c:v>18</c:v>
                </c:pt>
              </c:numCache>
            </c:numRef>
          </c:val>
          <c:extLst>
            <c:ext xmlns:c16="http://schemas.microsoft.com/office/drawing/2014/chart" uri="{C3380CC4-5D6E-409C-BE32-E72D297353CC}">
              <c16:uniqueId val="{00000003-3F07-4805-B270-CD20B8C979C7}"/>
            </c:ext>
          </c:extLst>
        </c:ser>
        <c:ser>
          <c:idx val="4"/>
          <c:order val="4"/>
          <c:tx>
            <c:strRef>
              <c:f>Sheet1!$G$1</c:f>
              <c:strCache>
                <c:ptCount val="1"/>
                <c:pt idx="0">
                  <c:v>Ei oska öelda</c:v>
                </c:pt>
              </c:strCache>
            </c:strRef>
          </c:tx>
          <c:spPr>
            <a:solidFill>
              <a:schemeClr val="bg1">
                <a:lumMod val="65000"/>
              </a:schemeClr>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Sheet1!$B$2:$B$5</c:f>
              <c:strCache>
                <c:ptCount val="4"/>
                <c:pt idx="0">
                  <c:v>Tuuleparkide seotud info edastajad on usaldusväärsed</c:v>
                </c:pt>
                <c:pt idx="1">
                  <c:v>Maismaatuuleparkide planeerimise ning rajamisega seotud infot (sh mõjude kohta) on piisavalt</c:v>
                </c:pt>
                <c:pt idx="2">
                  <c:v>Kohalike elanike arvamusega arvestatakse tuuleparkide rajamisel piisavalt/on piisavad osalusvõimalused</c:v>
                </c:pt>
                <c:pt idx="3">
                  <c:v>Meretuuleparkide planeerimise ning rajamisega soetud infot (sh mõjude kohta) on piisavalt</c:v>
                </c:pt>
              </c:strCache>
            </c:strRef>
          </c:cat>
          <c:val>
            <c:numRef>
              <c:f>Sheet1!$G$2:$G$5</c:f>
              <c:numCache>
                <c:formatCode>General</c:formatCode>
                <c:ptCount val="4"/>
                <c:pt idx="0">
                  <c:v>36</c:v>
                </c:pt>
                <c:pt idx="1">
                  <c:v>13</c:v>
                </c:pt>
                <c:pt idx="2">
                  <c:v>27</c:v>
                </c:pt>
                <c:pt idx="3">
                  <c:v>13</c:v>
                </c:pt>
              </c:numCache>
            </c:numRef>
          </c:val>
          <c:extLst>
            <c:ext xmlns:c16="http://schemas.microsoft.com/office/drawing/2014/chart" uri="{C3380CC4-5D6E-409C-BE32-E72D297353CC}">
              <c16:uniqueId val="{00000004-3F07-4805-B270-CD20B8C979C7}"/>
            </c:ext>
          </c:extLst>
        </c:ser>
        <c:dLbls>
          <c:showLegendKey val="0"/>
          <c:showVal val="0"/>
          <c:showCatName val="0"/>
          <c:showSerName val="0"/>
          <c:showPercent val="0"/>
          <c:showBubbleSize val="0"/>
        </c:dLbls>
        <c:gapWidth val="50"/>
        <c:overlap val="100"/>
        <c:axId val="879599624"/>
        <c:axId val="879606288"/>
      </c:barChart>
      <c:catAx>
        <c:axId val="879599624"/>
        <c:scaling>
          <c:orientation val="maxMin"/>
        </c:scaling>
        <c:delete val="1"/>
        <c:axPos val="l"/>
        <c:numFmt formatCode="General" sourceLinked="1"/>
        <c:majorTickMark val="out"/>
        <c:minorTickMark val="none"/>
        <c:tickLblPos val="nextTo"/>
        <c:crossAx val="879606288"/>
        <c:crosses val="autoZero"/>
        <c:auto val="1"/>
        <c:lblAlgn val="ctr"/>
        <c:lblOffset val="100"/>
        <c:noMultiLvlLbl val="0"/>
      </c:catAx>
      <c:valAx>
        <c:axId val="879606288"/>
        <c:scaling>
          <c:orientation val="minMax"/>
          <c:max val="1"/>
          <c:min val="0"/>
        </c:scaling>
        <c:delete val="0"/>
        <c:axPos val="t"/>
        <c:numFmt formatCode="0%" sourceLinked="1"/>
        <c:majorTickMark val="none"/>
        <c:minorTickMark val="none"/>
        <c:tickLblPos val="high"/>
        <c:spPr>
          <a:ln>
            <a:noFill/>
          </a:ln>
        </c:spPr>
        <c:txPr>
          <a:bodyPr/>
          <a:lstStyle/>
          <a:p>
            <a:pPr>
              <a:defRPr sz="1200"/>
            </a:pPr>
            <a:endParaRPr lang="et-EE"/>
          </a:p>
        </c:txPr>
        <c:crossAx val="879599624"/>
        <c:crosses val="autoZero"/>
        <c:crossBetween val="between"/>
      </c:valAx>
      <c:spPr>
        <a:ln>
          <a:noFill/>
        </a:ln>
      </c:spPr>
    </c:plotArea>
    <c:legend>
      <c:legendPos val="t"/>
      <c:layout>
        <c:manualLayout>
          <c:xMode val="edge"/>
          <c:yMode val="edge"/>
          <c:x val="0"/>
          <c:y val="0"/>
          <c:w val="0.96876551295604785"/>
          <c:h val="0.14914959124272248"/>
        </c:manualLayout>
      </c:layout>
      <c:overlay val="0"/>
      <c:txPr>
        <a:bodyPr/>
        <a:lstStyle/>
        <a:p>
          <a:pPr>
            <a:defRPr sz="1200"/>
          </a:pPr>
          <a:endParaRPr lang="et-EE"/>
        </a:p>
      </c:txPr>
    </c:legend>
    <c:plotVisOnly val="1"/>
    <c:dispBlanksAs val="gap"/>
    <c:showDLblsOverMax val="0"/>
  </c:chart>
  <c:txPr>
    <a:bodyPr/>
    <a:lstStyle/>
    <a:p>
      <a:pPr>
        <a:defRPr sz="1000"/>
      </a:pPr>
      <a:endParaRPr lang="et-E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091572639824021"/>
          <c:y val="0.25941384398957035"/>
          <c:w val="0.7977497128167651"/>
          <c:h val="0.57049826102254175"/>
        </c:manualLayout>
      </c:layout>
      <c:barChart>
        <c:barDir val="bar"/>
        <c:grouping val="percentStacked"/>
        <c:varyColors val="0"/>
        <c:ser>
          <c:idx val="0"/>
          <c:order val="0"/>
          <c:tx>
            <c:strRef>
              <c:f>Sheet1!$C$1</c:f>
              <c:strCache>
                <c:ptCount val="1"/>
                <c:pt idx="0">
                  <c:v>Väga teadlik</c:v>
                </c:pt>
              </c:strCache>
            </c:strRef>
          </c:tx>
          <c:spPr>
            <a:solidFill>
              <a:schemeClr val="tx2">
                <a:lumMod val="75000"/>
              </a:schemeClr>
            </a:solidFill>
          </c:spPr>
          <c:invertIfNegative val="0"/>
          <c:dLbls>
            <c:spPr>
              <a:noFill/>
              <a:ln>
                <a:noFill/>
              </a:ln>
              <a:effectLst/>
            </c:spPr>
            <c:txPr>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Sheet1!$B$2:$B$3</c:f>
              <c:strCache>
                <c:ptCount val="2"/>
                <c:pt idx="0">
                  <c:v>Palun hinnake oma teadlikkust Euroopa Liidu seatud kliimaeesmärkidest.</c:v>
                </c:pt>
                <c:pt idx="1">
                  <c:v>Palun hinnake oma teadlikkust Eesti seatud kliimaeesmärkidest.</c:v>
                </c:pt>
              </c:strCache>
            </c:strRef>
          </c:cat>
          <c:val>
            <c:numRef>
              <c:f>Sheet1!$C$2:$C$3</c:f>
              <c:numCache>
                <c:formatCode>General</c:formatCode>
                <c:ptCount val="2"/>
                <c:pt idx="0">
                  <c:v>6</c:v>
                </c:pt>
                <c:pt idx="1">
                  <c:v>5</c:v>
                </c:pt>
              </c:numCache>
            </c:numRef>
          </c:val>
          <c:extLst>
            <c:ext xmlns:c16="http://schemas.microsoft.com/office/drawing/2014/chart" uri="{C3380CC4-5D6E-409C-BE32-E72D297353CC}">
              <c16:uniqueId val="{00000000-3F07-4805-B270-CD20B8C979C7}"/>
            </c:ext>
          </c:extLst>
        </c:ser>
        <c:ser>
          <c:idx val="1"/>
          <c:order val="1"/>
          <c:tx>
            <c:strRef>
              <c:f>Sheet1!$D$1</c:f>
              <c:strCache>
                <c:ptCount val="1"/>
                <c:pt idx="0">
                  <c:v>Pigem teadlik</c:v>
                </c:pt>
              </c:strCache>
            </c:strRef>
          </c:tx>
          <c:spPr>
            <a:solidFill>
              <a:schemeClr val="tx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Sheet1!$B$2:$B$3</c:f>
              <c:strCache>
                <c:ptCount val="2"/>
                <c:pt idx="0">
                  <c:v>Palun hinnake oma teadlikkust Euroopa Liidu seatud kliimaeesmärkidest.</c:v>
                </c:pt>
                <c:pt idx="1">
                  <c:v>Palun hinnake oma teadlikkust Eesti seatud kliimaeesmärkidest.</c:v>
                </c:pt>
              </c:strCache>
            </c:strRef>
          </c:cat>
          <c:val>
            <c:numRef>
              <c:f>Sheet1!$D$2:$D$3</c:f>
              <c:numCache>
                <c:formatCode>General</c:formatCode>
                <c:ptCount val="2"/>
                <c:pt idx="0">
                  <c:v>45</c:v>
                </c:pt>
                <c:pt idx="1">
                  <c:v>39</c:v>
                </c:pt>
              </c:numCache>
            </c:numRef>
          </c:val>
          <c:extLst>
            <c:ext xmlns:c16="http://schemas.microsoft.com/office/drawing/2014/chart" uri="{C3380CC4-5D6E-409C-BE32-E72D297353CC}">
              <c16:uniqueId val="{00000001-3F07-4805-B270-CD20B8C979C7}"/>
            </c:ext>
          </c:extLst>
        </c:ser>
        <c:ser>
          <c:idx val="2"/>
          <c:order val="2"/>
          <c:tx>
            <c:strRef>
              <c:f>Sheet1!$E$1</c:f>
              <c:strCache>
                <c:ptCount val="1"/>
                <c:pt idx="0">
                  <c:v>Pigem ei ole teadlik</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Sheet1!$B$2:$B$3</c:f>
              <c:strCache>
                <c:ptCount val="2"/>
                <c:pt idx="0">
                  <c:v>Palun hinnake oma teadlikkust Euroopa Liidu seatud kliimaeesmärkidest.</c:v>
                </c:pt>
                <c:pt idx="1">
                  <c:v>Palun hinnake oma teadlikkust Eesti seatud kliimaeesmärkidest.</c:v>
                </c:pt>
              </c:strCache>
            </c:strRef>
          </c:cat>
          <c:val>
            <c:numRef>
              <c:f>Sheet1!$E$2:$E$3</c:f>
              <c:numCache>
                <c:formatCode>General</c:formatCode>
                <c:ptCount val="2"/>
                <c:pt idx="0">
                  <c:v>33</c:v>
                </c:pt>
                <c:pt idx="1">
                  <c:v>40</c:v>
                </c:pt>
              </c:numCache>
            </c:numRef>
          </c:val>
          <c:extLst>
            <c:ext xmlns:c16="http://schemas.microsoft.com/office/drawing/2014/chart" uri="{C3380CC4-5D6E-409C-BE32-E72D297353CC}">
              <c16:uniqueId val="{00000002-3F07-4805-B270-CD20B8C979C7}"/>
            </c:ext>
          </c:extLst>
        </c:ser>
        <c:ser>
          <c:idx val="3"/>
          <c:order val="3"/>
          <c:tx>
            <c:strRef>
              <c:f>Sheet1!$F$1</c:f>
              <c:strCache>
                <c:ptCount val="1"/>
                <c:pt idx="0">
                  <c:v>Üldse ei ole teadlik</c:v>
                </c:pt>
              </c:strCache>
            </c:strRef>
          </c:tx>
          <c:spPr>
            <a:solidFill>
              <a:schemeClr val="accent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Sheet1!$B$2:$B$3</c:f>
              <c:strCache>
                <c:ptCount val="2"/>
                <c:pt idx="0">
                  <c:v>Palun hinnake oma teadlikkust Euroopa Liidu seatud kliimaeesmärkidest.</c:v>
                </c:pt>
                <c:pt idx="1">
                  <c:v>Palun hinnake oma teadlikkust Eesti seatud kliimaeesmärkidest.</c:v>
                </c:pt>
              </c:strCache>
            </c:strRef>
          </c:cat>
          <c:val>
            <c:numRef>
              <c:f>Sheet1!$F$2:$F$3</c:f>
              <c:numCache>
                <c:formatCode>General</c:formatCode>
                <c:ptCount val="2"/>
                <c:pt idx="0">
                  <c:v>10</c:v>
                </c:pt>
                <c:pt idx="1">
                  <c:v>11</c:v>
                </c:pt>
              </c:numCache>
            </c:numRef>
          </c:val>
          <c:extLst>
            <c:ext xmlns:c16="http://schemas.microsoft.com/office/drawing/2014/chart" uri="{C3380CC4-5D6E-409C-BE32-E72D297353CC}">
              <c16:uniqueId val="{00000003-3F07-4805-B270-CD20B8C979C7}"/>
            </c:ext>
          </c:extLst>
        </c:ser>
        <c:ser>
          <c:idx val="4"/>
          <c:order val="4"/>
          <c:tx>
            <c:strRef>
              <c:f>Sheet1!$G$1</c:f>
              <c:strCache>
                <c:ptCount val="1"/>
                <c:pt idx="0">
                  <c:v>Ei oska öelda</c:v>
                </c:pt>
              </c:strCache>
            </c:strRef>
          </c:tx>
          <c:spPr>
            <a:solidFill>
              <a:schemeClr val="bg1">
                <a:lumMod val="6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Sheet1!$B$2:$B$3</c:f>
              <c:strCache>
                <c:ptCount val="2"/>
                <c:pt idx="0">
                  <c:v>Palun hinnake oma teadlikkust Euroopa Liidu seatud kliimaeesmärkidest.</c:v>
                </c:pt>
                <c:pt idx="1">
                  <c:v>Palun hinnake oma teadlikkust Eesti seatud kliimaeesmärkidest.</c:v>
                </c:pt>
              </c:strCache>
            </c:strRef>
          </c:cat>
          <c:val>
            <c:numRef>
              <c:f>Sheet1!$G$2:$G$3</c:f>
              <c:numCache>
                <c:formatCode>General</c:formatCode>
                <c:ptCount val="2"/>
                <c:pt idx="0">
                  <c:v>5</c:v>
                </c:pt>
                <c:pt idx="1">
                  <c:v>4</c:v>
                </c:pt>
              </c:numCache>
            </c:numRef>
          </c:val>
          <c:extLst>
            <c:ext xmlns:c16="http://schemas.microsoft.com/office/drawing/2014/chart" uri="{C3380CC4-5D6E-409C-BE32-E72D297353CC}">
              <c16:uniqueId val="{00000004-3F07-4805-B270-CD20B8C979C7}"/>
            </c:ext>
          </c:extLst>
        </c:ser>
        <c:dLbls>
          <c:showLegendKey val="0"/>
          <c:showVal val="0"/>
          <c:showCatName val="0"/>
          <c:showSerName val="0"/>
          <c:showPercent val="0"/>
          <c:showBubbleSize val="0"/>
        </c:dLbls>
        <c:gapWidth val="50"/>
        <c:overlap val="100"/>
        <c:axId val="879599624"/>
        <c:axId val="879606288"/>
      </c:barChart>
      <c:catAx>
        <c:axId val="879599624"/>
        <c:scaling>
          <c:orientation val="maxMin"/>
        </c:scaling>
        <c:delete val="1"/>
        <c:axPos val="l"/>
        <c:numFmt formatCode="General" sourceLinked="1"/>
        <c:majorTickMark val="out"/>
        <c:minorTickMark val="none"/>
        <c:tickLblPos val="nextTo"/>
        <c:crossAx val="879606288"/>
        <c:crosses val="autoZero"/>
        <c:auto val="1"/>
        <c:lblAlgn val="ctr"/>
        <c:lblOffset val="100"/>
        <c:noMultiLvlLbl val="0"/>
      </c:catAx>
      <c:valAx>
        <c:axId val="879606288"/>
        <c:scaling>
          <c:orientation val="minMax"/>
          <c:max val="1"/>
          <c:min val="0"/>
        </c:scaling>
        <c:delete val="0"/>
        <c:axPos val="t"/>
        <c:numFmt formatCode="0%" sourceLinked="1"/>
        <c:majorTickMark val="none"/>
        <c:minorTickMark val="none"/>
        <c:tickLblPos val="high"/>
        <c:spPr>
          <a:ln>
            <a:noFill/>
          </a:ln>
        </c:spPr>
        <c:crossAx val="879599624"/>
        <c:crosses val="autoZero"/>
        <c:crossBetween val="between"/>
      </c:valAx>
      <c:spPr>
        <a:ln>
          <a:noFill/>
        </a:ln>
      </c:spPr>
    </c:plotArea>
    <c:legend>
      <c:legendPos val="t"/>
      <c:layout>
        <c:manualLayout>
          <c:xMode val="edge"/>
          <c:yMode val="edge"/>
          <c:x val="0"/>
          <c:y val="1.2371013952621645E-2"/>
          <c:w val="0.96876551295604785"/>
          <c:h val="0.23889312407164356"/>
        </c:manualLayout>
      </c:layout>
      <c:overlay val="0"/>
    </c:legend>
    <c:plotVisOnly val="1"/>
    <c:dispBlanksAs val="gap"/>
    <c:showDLblsOverMax val="0"/>
  </c:chart>
  <c:txPr>
    <a:bodyPr/>
    <a:lstStyle/>
    <a:p>
      <a:pPr>
        <a:defRPr lang="et-EE" sz="1000" noProof="0"/>
      </a:pPr>
      <a:endParaRPr lang="et-EE"/>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109782108734087E-2"/>
          <c:y val="3.7642266791122203E-2"/>
          <c:w val="0.86359978289151496"/>
          <c:h val="0.93053925302705576"/>
        </c:manualLayout>
      </c:layout>
      <c:barChart>
        <c:barDir val="bar"/>
        <c:grouping val="clustered"/>
        <c:varyColors val="0"/>
        <c:ser>
          <c:idx val="0"/>
          <c:order val="0"/>
          <c:tx>
            <c:strRef>
              <c:f>Sheet1!$B$1</c:f>
              <c:strCache>
                <c:ptCount val="1"/>
                <c:pt idx="0">
                  <c:v>Column2</c:v>
                </c:pt>
              </c:strCache>
            </c:strRef>
          </c:tx>
          <c:spPr>
            <a:solidFill>
              <a:schemeClr val="tx2">
                <a:lumMod val="75000"/>
              </a:scheme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Info peaks olema aus, läbipaistev, sõltumatu</c:v>
                </c:pt>
                <c:pt idx="1">
                  <c:v>Suhtlema peaks otse elanikega, kuulama nende soove ja tagasisidet</c:v>
                </c:pt>
                <c:pt idx="2">
                  <c:v>Infot peaks olema rohkem</c:v>
                </c:pt>
                <c:pt idx="3">
                  <c:v>Ei tea, ei oska midagi juurde lisada</c:v>
                </c:pt>
                <c:pt idx="4">
                  <c:v>Info peaks olema lihtsamalt esitatud</c:v>
                </c:pt>
                <c:pt idx="5">
                  <c:v>Avalikud diskussioonid eri valdkonna inimeste vahel</c:v>
                </c:pt>
                <c:pt idx="6">
                  <c:v>Info peaks kättesaadav olema piisavalt varakult</c:v>
                </c:pt>
                <c:pt idx="7">
                  <c:v>Peaks pakkuma infot reaalse kogemuse (st juba töötavate tuuleparkide) kohta</c:v>
                </c:pt>
                <c:pt idx="8">
                  <c:v>Muu</c:v>
                </c:pt>
                <c:pt idx="9">
                  <c:v>Vastamata</c:v>
                </c:pt>
              </c:strCache>
            </c:strRef>
          </c:cat>
          <c:val>
            <c:numRef>
              <c:f>Sheet1!$B$2:$B$11</c:f>
              <c:numCache>
                <c:formatCode>General</c:formatCode>
                <c:ptCount val="10"/>
                <c:pt idx="0">
                  <c:v>12</c:v>
                </c:pt>
                <c:pt idx="1">
                  <c:v>11</c:v>
                </c:pt>
                <c:pt idx="2">
                  <c:v>9</c:v>
                </c:pt>
                <c:pt idx="3">
                  <c:v>7</c:v>
                </c:pt>
                <c:pt idx="4">
                  <c:v>5</c:v>
                </c:pt>
                <c:pt idx="5">
                  <c:v>4</c:v>
                </c:pt>
                <c:pt idx="6">
                  <c:v>3</c:v>
                </c:pt>
                <c:pt idx="7">
                  <c:v>2</c:v>
                </c:pt>
                <c:pt idx="8">
                  <c:v>15</c:v>
                </c:pt>
                <c:pt idx="9">
                  <c:v>32</c:v>
                </c:pt>
              </c:numCache>
            </c:numRef>
          </c:val>
          <c:extLst>
            <c:ext xmlns:c16="http://schemas.microsoft.com/office/drawing/2014/chart" uri="{C3380CC4-5D6E-409C-BE32-E72D297353CC}">
              <c16:uniqueId val="{00000000-608E-4D97-898E-69DE7A7CB48A}"/>
            </c:ext>
          </c:extLst>
        </c:ser>
        <c:dLbls>
          <c:showLegendKey val="0"/>
          <c:showVal val="0"/>
          <c:showCatName val="0"/>
          <c:showSerName val="0"/>
          <c:showPercent val="0"/>
          <c:showBubbleSize val="0"/>
        </c:dLbls>
        <c:gapWidth val="50"/>
        <c:axId val="879597272"/>
        <c:axId val="879603936"/>
      </c:barChart>
      <c:catAx>
        <c:axId val="879597272"/>
        <c:scaling>
          <c:orientation val="maxMin"/>
        </c:scaling>
        <c:delete val="1"/>
        <c:axPos val="l"/>
        <c:numFmt formatCode="General" sourceLinked="0"/>
        <c:majorTickMark val="out"/>
        <c:minorTickMark val="none"/>
        <c:tickLblPos val="nextTo"/>
        <c:crossAx val="879603936"/>
        <c:crosses val="autoZero"/>
        <c:auto val="1"/>
        <c:lblAlgn val="ctr"/>
        <c:lblOffset val="100"/>
        <c:noMultiLvlLbl val="0"/>
      </c:catAx>
      <c:valAx>
        <c:axId val="879603936"/>
        <c:scaling>
          <c:orientation val="minMax"/>
          <c:max val="40"/>
          <c:min val="0"/>
        </c:scaling>
        <c:delete val="0"/>
        <c:axPos val="t"/>
        <c:numFmt formatCode="General" sourceLinked="1"/>
        <c:majorTickMark val="out"/>
        <c:minorTickMark val="none"/>
        <c:tickLblPos val="none"/>
        <c:spPr>
          <a:ln>
            <a:noFill/>
          </a:ln>
        </c:spPr>
        <c:crossAx val="879597272"/>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109782108734087E-2"/>
          <c:y val="3.7642266791122203E-2"/>
          <c:w val="0.86359978289151496"/>
          <c:h val="0.93053925302705576"/>
        </c:manualLayout>
      </c:layout>
      <c:barChart>
        <c:barDir val="bar"/>
        <c:grouping val="clustered"/>
        <c:varyColors val="0"/>
        <c:ser>
          <c:idx val="0"/>
          <c:order val="0"/>
          <c:tx>
            <c:strRef>
              <c:f>Sheet1!$B$1</c:f>
              <c:strCache>
                <c:ptCount val="1"/>
                <c:pt idx="0">
                  <c:v>Column2</c:v>
                </c:pt>
              </c:strCache>
            </c:strRef>
          </c:tx>
          <c:spPr>
            <a:solidFill>
              <a:schemeClr val="tx2">
                <a:lumMod val="75000"/>
              </a:scheme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Meediast (ajalehtedest, televisioonist, raadiost)</c:v>
                </c:pt>
                <c:pt idx="1">
                  <c:v>Internetist</c:v>
                </c:pt>
                <c:pt idx="2">
                  <c:v>Sõpradelt, sugulastelt, naabritelt</c:v>
                </c:pt>
                <c:pt idx="3">
                  <c:v>Tuulikupargi arendajalt</c:v>
                </c:pt>
                <c:pt idx="4">
                  <c:v>Avalike arutelude käigus planeerijalt ja keskkonnamõju hindajalt</c:v>
                </c:pt>
                <c:pt idx="5">
                  <c:v>Ministeeriumite kanalitest ja kõneisikutelt</c:v>
                </c:pt>
                <c:pt idx="6">
                  <c:v>Kohaliku omavalitsuse spetsialistilt</c:v>
                </c:pt>
                <c:pt idx="7">
                  <c:v>Mujalt</c:v>
                </c:pt>
                <c:pt idx="8">
                  <c:v>EI SAANUD ÜLDSE INFOT</c:v>
                </c:pt>
              </c:strCache>
            </c:strRef>
          </c:cat>
          <c:val>
            <c:numRef>
              <c:f>Sheet1!$B$2:$B$10</c:f>
              <c:numCache>
                <c:formatCode>General</c:formatCode>
                <c:ptCount val="9"/>
                <c:pt idx="0">
                  <c:v>59</c:v>
                </c:pt>
                <c:pt idx="1">
                  <c:v>50</c:v>
                </c:pt>
                <c:pt idx="2">
                  <c:v>8</c:v>
                </c:pt>
                <c:pt idx="3">
                  <c:v>8</c:v>
                </c:pt>
                <c:pt idx="4">
                  <c:v>7</c:v>
                </c:pt>
                <c:pt idx="5">
                  <c:v>5</c:v>
                </c:pt>
                <c:pt idx="6">
                  <c:v>3</c:v>
                </c:pt>
                <c:pt idx="7">
                  <c:v>5</c:v>
                </c:pt>
                <c:pt idx="8">
                  <c:v>20</c:v>
                </c:pt>
              </c:numCache>
            </c:numRef>
          </c:val>
          <c:extLst>
            <c:ext xmlns:c16="http://schemas.microsoft.com/office/drawing/2014/chart" uri="{C3380CC4-5D6E-409C-BE32-E72D297353CC}">
              <c16:uniqueId val="{00000000-608E-4D97-898E-69DE7A7CB48A}"/>
            </c:ext>
          </c:extLst>
        </c:ser>
        <c:dLbls>
          <c:showLegendKey val="0"/>
          <c:showVal val="0"/>
          <c:showCatName val="0"/>
          <c:showSerName val="0"/>
          <c:showPercent val="0"/>
          <c:showBubbleSize val="0"/>
        </c:dLbls>
        <c:gapWidth val="50"/>
        <c:axId val="879597272"/>
        <c:axId val="879603936"/>
      </c:barChart>
      <c:catAx>
        <c:axId val="879597272"/>
        <c:scaling>
          <c:orientation val="maxMin"/>
        </c:scaling>
        <c:delete val="1"/>
        <c:axPos val="l"/>
        <c:numFmt formatCode="General" sourceLinked="0"/>
        <c:majorTickMark val="out"/>
        <c:minorTickMark val="none"/>
        <c:tickLblPos val="nextTo"/>
        <c:crossAx val="879603936"/>
        <c:crosses val="autoZero"/>
        <c:auto val="1"/>
        <c:lblAlgn val="ctr"/>
        <c:lblOffset val="100"/>
        <c:noMultiLvlLbl val="0"/>
      </c:catAx>
      <c:valAx>
        <c:axId val="879603936"/>
        <c:scaling>
          <c:orientation val="minMax"/>
          <c:max val="70"/>
          <c:min val="0"/>
        </c:scaling>
        <c:delete val="0"/>
        <c:axPos val="t"/>
        <c:numFmt formatCode="General" sourceLinked="1"/>
        <c:majorTickMark val="out"/>
        <c:minorTickMark val="none"/>
        <c:tickLblPos val="none"/>
        <c:spPr>
          <a:ln>
            <a:noFill/>
          </a:ln>
        </c:spPr>
        <c:crossAx val="879597272"/>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109782108734087E-2"/>
          <c:y val="3.7642266791122203E-2"/>
          <c:w val="0.86359978289151496"/>
          <c:h val="0.93053925302705576"/>
        </c:manualLayout>
      </c:layout>
      <c:barChart>
        <c:barDir val="bar"/>
        <c:grouping val="clustered"/>
        <c:varyColors val="0"/>
        <c:ser>
          <c:idx val="0"/>
          <c:order val="0"/>
          <c:tx>
            <c:strRef>
              <c:f>Sheet1!$B$1</c:f>
              <c:strCache>
                <c:ptCount val="1"/>
                <c:pt idx="0">
                  <c:v>Column2</c:v>
                </c:pt>
              </c:strCache>
            </c:strRef>
          </c:tx>
          <c:spPr>
            <a:solidFill>
              <a:schemeClr val="tx2">
                <a:lumMod val="75000"/>
              </a:scheme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Meedias üldiselt (televisioon, ajalehed, raadio)</c:v>
                </c:pt>
                <c:pt idx="1">
                  <c:v>Kohalikus ajalehes, veebiväljaandes</c:v>
                </c:pt>
                <c:pt idx="2">
                  <c:v>Internetist (arendaja kodulehekülg, muu osapoole kodulehekülg nt energiatalgud.ee)</c:v>
                </c:pt>
                <c:pt idx="3">
                  <c:v>Avalike arutelude käigus planeerijalt ja keskkonnamõju hindajalt</c:v>
                </c:pt>
                <c:pt idx="4">
                  <c:v>Tuulikupargi arendajalt</c:v>
                </c:pt>
                <c:pt idx="5">
                  <c:v>Kogukonna koosoleku/arutelu/teavitussündmuse kaudu</c:v>
                </c:pt>
                <c:pt idx="6">
                  <c:v>Otsepostitusena</c:v>
                </c:pt>
                <c:pt idx="7">
                  <c:v>Kohaliku omavalitsuse spetsialistilt</c:v>
                </c:pt>
                <c:pt idx="8">
                  <c:v>Ei soovigi rohkem infot</c:v>
                </c:pt>
              </c:strCache>
            </c:strRef>
          </c:cat>
          <c:val>
            <c:numRef>
              <c:f>Sheet1!$B$2:$B$10</c:f>
              <c:numCache>
                <c:formatCode>General</c:formatCode>
                <c:ptCount val="9"/>
                <c:pt idx="0">
                  <c:v>62</c:v>
                </c:pt>
                <c:pt idx="1">
                  <c:v>40</c:v>
                </c:pt>
                <c:pt idx="2">
                  <c:v>37</c:v>
                </c:pt>
                <c:pt idx="3">
                  <c:v>35</c:v>
                </c:pt>
                <c:pt idx="4">
                  <c:v>30</c:v>
                </c:pt>
                <c:pt idx="5">
                  <c:v>29</c:v>
                </c:pt>
                <c:pt idx="6">
                  <c:v>21</c:v>
                </c:pt>
                <c:pt idx="7">
                  <c:v>20</c:v>
                </c:pt>
                <c:pt idx="8">
                  <c:v>1</c:v>
                </c:pt>
              </c:numCache>
            </c:numRef>
          </c:val>
          <c:extLst>
            <c:ext xmlns:c16="http://schemas.microsoft.com/office/drawing/2014/chart" uri="{C3380CC4-5D6E-409C-BE32-E72D297353CC}">
              <c16:uniqueId val="{00000000-608E-4D97-898E-69DE7A7CB48A}"/>
            </c:ext>
          </c:extLst>
        </c:ser>
        <c:dLbls>
          <c:showLegendKey val="0"/>
          <c:showVal val="0"/>
          <c:showCatName val="0"/>
          <c:showSerName val="0"/>
          <c:showPercent val="0"/>
          <c:showBubbleSize val="0"/>
        </c:dLbls>
        <c:gapWidth val="50"/>
        <c:axId val="879597272"/>
        <c:axId val="879603936"/>
      </c:barChart>
      <c:catAx>
        <c:axId val="879597272"/>
        <c:scaling>
          <c:orientation val="maxMin"/>
        </c:scaling>
        <c:delete val="1"/>
        <c:axPos val="l"/>
        <c:numFmt formatCode="General" sourceLinked="0"/>
        <c:majorTickMark val="out"/>
        <c:minorTickMark val="none"/>
        <c:tickLblPos val="nextTo"/>
        <c:crossAx val="879603936"/>
        <c:crosses val="autoZero"/>
        <c:auto val="1"/>
        <c:lblAlgn val="ctr"/>
        <c:lblOffset val="100"/>
        <c:noMultiLvlLbl val="0"/>
      </c:catAx>
      <c:valAx>
        <c:axId val="879603936"/>
        <c:scaling>
          <c:orientation val="minMax"/>
          <c:max val="70"/>
          <c:min val="0"/>
        </c:scaling>
        <c:delete val="0"/>
        <c:axPos val="t"/>
        <c:numFmt formatCode="General" sourceLinked="1"/>
        <c:majorTickMark val="out"/>
        <c:minorTickMark val="none"/>
        <c:tickLblPos val="none"/>
        <c:spPr>
          <a:ln>
            <a:noFill/>
          </a:ln>
        </c:spPr>
        <c:crossAx val="879597272"/>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109782108734087E-2"/>
          <c:y val="3.7642266791122203E-2"/>
          <c:w val="0.86359978289151496"/>
          <c:h val="0.94064114724463543"/>
        </c:manualLayout>
      </c:layout>
      <c:barChart>
        <c:barDir val="bar"/>
        <c:grouping val="clustered"/>
        <c:varyColors val="0"/>
        <c:ser>
          <c:idx val="0"/>
          <c:order val="0"/>
          <c:tx>
            <c:strRef>
              <c:f>Sheet1!$B$1</c:f>
              <c:strCache>
                <c:ptCount val="1"/>
                <c:pt idx="0">
                  <c:v>Column2</c:v>
                </c:pt>
              </c:strCache>
            </c:strRef>
          </c:tx>
          <c:spPr>
            <a:solidFill>
              <a:schemeClr val="tx2">
                <a:lumMod val="75000"/>
              </a:scheme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Valgustamine ning elektriseadmed</c:v>
                </c:pt>
                <c:pt idx="1">
                  <c:v>Toiduvalmistamine</c:v>
                </c:pt>
                <c:pt idx="2">
                  <c:v>Vee soojendamine (sh boiler)</c:v>
                </c:pt>
                <c:pt idx="3">
                  <c:v>Kütmine, ruumide soojendamine</c:v>
                </c:pt>
              </c:strCache>
            </c:strRef>
          </c:cat>
          <c:val>
            <c:numRef>
              <c:f>Sheet1!$B$2:$B$5</c:f>
              <c:numCache>
                <c:formatCode>General</c:formatCode>
                <c:ptCount val="4"/>
                <c:pt idx="0">
                  <c:v>98</c:v>
                </c:pt>
                <c:pt idx="1">
                  <c:v>88</c:v>
                </c:pt>
                <c:pt idx="2">
                  <c:v>58</c:v>
                </c:pt>
                <c:pt idx="3">
                  <c:v>45</c:v>
                </c:pt>
              </c:numCache>
            </c:numRef>
          </c:val>
          <c:extLst>
            <c:ext xmlns:c16="http://schemas.microsoft.com/office/drawing/2014/chart" uri="{C3380CC4-5D6E-409C-BE32-E72D297353CC}">
              <c16:uniqueId val="{00000000-FB7D-424A-8FC0-FBCAE0C325AF}"/>
            </c:ext>
          </c:extLst>
        </c:ser>
        <c:dLbls>
          <c:showLegendKey val="0"/>
          <c:showVal val="0"/>
          <c:showCatName val="0"/>
          <c:showSerName val="0"/>
          <c:showPercent val="0"/>
          <c:showBubbleSize val="0"/>
        </c:dLbls>
        <c:gapWidth val="60"/>
        <c:axId val="879597272"/>
        <c:axId val="879603936"/>
      </c:barChart>
      <c:catAx>
        <c:axId val="879597272"/>
        <c:scaling>
          <c:orientation val="maxMin"/>
        </c:scaling>
        <c:delete val="1"/>
        <c:axPos val="l"/>
        <c:numFmt formatCode="General" sourceLinked="0"/>
        <c:majorTickMark val="out"/>
        <c:minorTickMark val="none"/>
        <c:tickLblPos val="nextTo"/>
        <c:crossAx val="879603936"/>
        <c:crosses val="autoZero"/>
        <c:auto val="1"/>
        <c:lblAlgn val="ctr"/>
        <c:lblOffset val="100"/>
        <c:noMultiLvlLbl val="0"/>
      </c:catAx>
      <c:valAx>
        <c:axId val="879603936"/>
        <c:scaling>
          <c:orientation val="minMax"/>
          <c:max val="110"/>
          <c:min val="0"/>
        </c:scaling>
        <c:delete val="0"/>
        <c:axPos val="t"/>
        <c:numFmt formatCode="General" sourceLinked="1"/>
        <c:majorTickMark val="out"/>
        <c:minorTickMark val="none"/>
        <c:tickLblPos val="none"/>
        <c:spPr>
          <a:ln>
            <a:noFill/>
          </a:ln>
        </c:spPr>
        <c:crossAx val="879597272"/>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17921173664757"/>
          <c:y val="8.902461219898615E-2"/>
          <c:w val="0.43370712340297396"/>
          <c:h val="0.77269057372769345"/>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2-D18A-40AB-8E68-B707885CEB1F}"/>
              </c:ext>
            </c:extLst>
          </c:dPt>
          <c:dPt>
            <c:idx val="1"/>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3-D18A-40AB-8E68-B707885CEB1F}"/>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1-E5BD-4662-B41F-313FA4454900}"/>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2-E5BD-4662-B41F-313FA4454900}"/>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E5BD-4662-B41F-313FA4454900}"/>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Väga oluline</c:v>
                </c:pt>
                <c:pt idx="1">
                  <c:v>Pigem oluline</c:v>
                </c:pt>
                <c:pt idx="2">
                  <c:v>Pigem ei ole oluline</c:v>
                </c:pt>
                <c:pt idx="3">
                  <c:v>Üldse ei ole oluline</c:v>
                </c:pt>
                <c:pt idx="4">
                  <c:v>Ei oska öelda</c:v>
                </c:pt>
              </c:strCache>
            </c:strRef>
          </c:cat>
          <c:val>
            <c:numRef>
              <c:f>Sheet1!$B$2:$B$6</c:f>
              <c:numCache>
                <c:formatCode>General</c:formatCode>
                <c:ptCount val="5"/>
                <c:pt idx="0">
                  <c:v>38</c:v>
                </c:pt>
                <c:pt idx="1">
                  <c:v>40</c:v>
                </c:pt>
                <c:pt idx="2">
                  <c:v>17</c:v>
                </c:pt>
                <c:pt idx="3">
                  <c:v>4</c:v>
                </c:pt>
                <c:pt idx="4">
                  <c:v>1</c:v>
                </c:pt>
              </c:numCache>
            </c:numRef>
          </c:val>
          <c:extLst>
            <c:ext xmlns:c16="http://schemas.microsoft.com/office/drawing/2014/chart" uri="{C3380CC4-5D6E-409C-BE32-E72D297353CC}">
              <c16:uniqueId val="{00000000-D18A-40AB-8E68-B707885CEB1F}"/>
            </c:ext>
          </c:extLst>
        </c:ser>
        <c:dLbls>
          <c:showLegendKey val="0"/>
          <c:showVal val="0"/>
          <c:showCatName val="0"/>
          <c:showSerName val="0"/>
          <c:showPercent val="0"/>
          <c:showBubbleSize val="0"/>
          <c:showLeaderLines val="1"/>
        </c:dLbls>
        <c:firstSliceAng val="0"/>
        <c:holeSize val="65"/>
      </c:doughnutChart>
      <c:spPr>
        <a:noFill/>
        <a:ln>
          <a:noFill/>
        </a:ln>
        <a:effectLst/>
      </c:spPr>
    </c:plotArea>
    <c:legend>
      <c:legendPos val="r"/>
      <c:layout>
        <c:manualLayout>
          <c:xMode val="edge"/>
          <c:yMode val="edge"/>
          <c:x val="0.62111724371928678"/>
          <c:y val="0.30602937710161449"/>
          <c:w val="0.3150762404129035"/>
          <c:h val="0.3652057680086168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defRPr>
      </a:pPr>
      <a:endParaRPr lang="et-EE"/>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635347353981275E-2"/>
          <c:y val="1.7941728322214353E-2"/>
          <c:w val="0.94885688071760066"/>
          <c:h val="0.95001693657578978"/>
        </c:manualLayout>
      </c:layout>
      <c:barChart>
        <c:barDir val="bar"/>
        <c:grouping val="clustered"/>
        <c:varyColors val="0"/>
        <c:ser>
          <c:idx val="1"/>
          <c:order val="0"/>
          <c:tx>
            <c:strRef>
              <c:f>Sheet1!$C$1</c:f>
              <c:strCache>
                <c:ptCount val="1"/>
              </c:strCache>
            </c:strRef>
          </c:tx>
          <c:spPr>
            <a:solidFill>
              <a:schemeClr val="tx2">
                <a:lumMod val="60000"/>
                <a:lumOff val="40000"/>
              </a:schemeClr>
            </a:solidFill>
          </c:spPr>
          <c:invertIfNegative val="0"/>
          <c:dPt>
            <c:idx val="0"/>
            <c:invertIfNegative val="0"/>
            <c:bubble3D val="0"/>
            <c:spPr>
              <a:solidFill>
                <a:schemeClr val="tx2">
                  <a:lumMod val="75000"/>
                </a:schemeClr>
              </a:solidFill>
            </c:spPr>
            <c:extLst>
              <c:ext xmlns:c16="http://schemas.microsoft.com/office/drawing/2014/chart" uri="{C3380CC4-5D6E-409C-BE32-E72D297353CC}">
                <c16:uniqueId val="{00000001-F2E5-4584-80E8-32F380B82B2E}"/>
              </c:ext>
            </c:extLst>
          </c:dPt>
          <c:dLbls>
            <c:spPr>
              <a:noFill/>
              <a:ln>
                <a:noFill/>
              </a:ln>
              <a:effectLst/>
            </c:spPr>
            <c:txPr>
              <a:bodyPr wrap="square" lIns="38100" tIns="19050" rIns="38100" bIns="19050" anchor="ctr">
                <a:spAutoFit/>
              </a:bodyPr>
              <a:lstStyle/>
              <a:p>
                <a:pPr>
                  <a:defRPr sz="1000"/>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Sheet1!$B$2:$B$251</c:f>
              <c:numCache>
                <c:formatCode>General</c:formatCode>
                <c:ptCount val="250"/>
                <c:pt idx="0" formatCode="0.0">
                  <c:v>3.13</c:v>
                </c:pt>
                <c:pt idx="2" formatCode="0.0">
                  <c:v>2.94</c:v>
                </c:pt>
                <c:pt idx="3" formatCode="0.0">
                  <c:v>3.01</c:v>
                </c:pt>
                <c:pt idx="4" formatCode="0.0">
                  <c:v>3.17</c:v>
                </c:pt>
                <c:pt idx="5" formatCode="0.0">
                  <c:v>3.18</c:v>
                </c:pt>
                <c:pt idx="6" formatCode="0.0">
                  <c:v>3.26</c:v>
                </c:pt>
                <c:pt idx="7" formatCode="0.0">
                  <c:v>3.17</c:v>
                </c:pt>
                <c:pt idx="9" formatCode="0.0">
                  <c:v>2.99</c:v>
                </c:pt>
                <c:pt idx="10" formatCode="0.0">
                  <c:v>3.26</c:v>
                </c:pt>
                <c:pt idx="12" formatCode="0.0">
                  <c:v>3.04</c:v>
                </c:pt>
                <c:pt idx="13" formatCode="0.0">
                  <c:v>3.32</c:v>
                </c:pt>
                <c:pt idx="15" formatCode="0.0">
                  <c:v>3.13</c:v>
                </c:pt>
                <c:pt idx="16" formatCode="0.0">
                  <c:v>3.21</c:v>
                </c:pt>
                <c:pt idx="17" formatCode="0.0">
                  <c:v>2.99</c:v>
                </c:pt>
                <c:pt idx="19" formatCode="0.0">
                  <c:v>3.05</c:v>
                </c:pt>
                <c:pt idx="20" formatCode="0.0">
                  <c:v>3.12</c:v>
                </c:pt>
                <c:pt idx="21" formatCode="0.0">
                  <c:v>3.17</c:v>
                </c:pt>
                <c:pt idx="22" formatCode="0.0">
                  <c:v>3.19</c:v>
                </c:pt>
                <c:pt idx="24" formatCode="0.0">
                  <c:v>3.05</c:v>
                </c:pt>
                <c:pt idx="25" formatCode="0.0">
                  <c:v>3.11</c:v>
                </c:pt>
                <c:pt idx="26" formatCode="0.0">
                  <c:v>3.22</c:v>
                </c:pt>
                <c:pt idx="27" formatCode="0.0">
                  <c:v>3.04</c:v>
                </c:pt>
                <c:pt idx="28" formatCode="0.0">
                  <c:v>3.24</c:v>
                </c:pt>
                <c:pt idx="29" formatCode="0.0">
                  <c:v>3.27</c:v>
                </c:pt>
                <c:pt idx="31" formatCode="0.0">
                  <c:v>3.35</c:v>
                </c:pt>
                <c:pt idx="32" formatCode="0.0">
                  <c:v>3.22</c:v>
                </c:pt>
                <c:pt idx="33" formatCode="0.0">
                  <c:v>2.99</c:v>
                </c:pt>
                <c:pt idx="34" formatCode="0.0">
                  <c:v>2.78</c:v>
                </c:pt>
                <c:pt idx="35" formatCode="0.0">
                  <c:v>3.3</c:v>
                </c:pt>
                <c:pt idx="36" formatCode="0.00">
                  <c:v>3.13</c:v>
                </c:pt>
                <c:pt idx="37" formatCode="0.00">
                  <c:v>3.13</c:v>
                </c:pt>
                <c:pt idx="38" formatCode="0.00">
                  <c:v>3.13</c:v>
                </c:pt>
                <c:pt idx="39" formatCode="0.00">
                  <c:v>3.13</c:v>
                </c:pt>
                <c:pt idx="40" formatCode="0.00">
                  <c:v>3.13</c:v>
                </c:pt>
                <c:pt idx="41" formatCode="0.00">
                  <c:v>3.13</c:v>
                </c:pt>
                <c:pt idx="42" formatCode="0.00">
                  <c:v>3.13</c:v>
                </c:pt>
                <c:pt idx="43" formatCode="0.00">
                  <c:v>3.13</c:v>
                </c:pt>
                <c:pt idx="44" formatCode="0.00">
                  <c:v>3.13</c:v>
                </c:pt>
                <c:pt idx="45" formatCode="0.00">
                  <c:v>3.13</c:v>
                </c:pt>
                <c:pt idx="46" formatCode="0.00">
                  <c:v>3.13</c:v>
                </c:pt>
                <c:pt idx="47" formatCode="0.00">
                  <c:v>3.13</c:v>
                </c:pt>
                <c:pt idx="48" formatCode="0.00">
                  <c:v>3.13</c:v>
                </c:pt>
                <c:pt idx="49" formatCode="0.00">
                  <c:v>3.13</c:v>
                </c:pt>
                <c:pt idx="50" formatCode="0.00">
                  <c:v>3.13</c:v>
                </c:pt>
                <c:pt idx="51" formatCode="0.00">
                  <c:v>3.13</c:v>
                </c:pt>
                <c:pt idx="52" formatCode="0.00">
                  <c:v>3.13</c:v>
                </c:pt>
                <c:pt idx="53" formatCode="0.00">
                  <c:v>3.13</c:v>
                </c:pt>
                <c:pt idx="54" formatCode="0.00">
                  <c:v>3.13</c:v>
                </c:pt>
                <c:pt idx="55" formatCode="0.00">
                  <c:v>3.13</c:v>
                </c:pt>
                <c:pt idx="56" formatCode="0.00">
                  <c:v>3.13</c:v>
                </c:pt>
                <c:pt idx="57" formatCode="0.00">
                  <c:v>3.13</c:v>
                </c:pt>
                <c:pt idx="58" formatCode="0.00">
                  <c:v>3.13</c:v>
                </c:pt>
                <c:pt idx="59" formatCode="0.00">
                  <c:v>3.13</c:v>
                </c:pt>
                <c:pt idx="60" formatCode="0.00">
                  <c:v>3.13</c:v>
                </c:pt>
                <c:pt idx="61" formatCode="0.00">
                  <c:v>3.13</c:v>
                </c:pt>
                <c:pt idx="62" formatCode="0.00">
                  <c:v>3.13</c:v>
                </c:pt>
                <c:pt idx="63" formatCode="0.00">
                  <c:v>3.13</c:v>
                </c:pt>
                <c:pt idx="64" formatCode="0.00">
                  <c:v>3.13</c:v>
                </c:pt>
                <c:pt idx="65" formatCode="0.00">
                  <c:v>3.13</c:v>
                </c:pt>
                <c:pt idx="66" formatCode="0.00">
                  <c:v>3.13</c:v>
                </c:pt>
                <c:pt idx="67" formatCode="0.00">
                  <c:v>3.13</c:v>
                </c:pt>
                <c:pt idx="68" formatCode="0.00">
                  <c:v>3.13</c:v>
                </c:pt>
                <c:pt idx="69" formatCode="0.00">
                  <c:v>3.13</c:v>
                </c:pt>
                <c:pt idx="70" formatCode="0.00">
                  <c:v>3.13</c:v>
                </c:pt>
                <c:pt idx="71" formatCode="0.00">
                  <c:v>3.13</c:v>
                </c:pt>
                <c:pt idx="72" formatCode="0.00">
                  <c:v>3.13</c:v>
                </c:pt>
              </c:numCache>
            </c:numRef>
          </c:cat>
          <c:val>
            <c:numRef>
              <c:f>Sheet1!$B$2:$B$37</c:f>
              <c:numCache>
                <c:formatCode>General</c:formatCode>
                <c:ptCount val="36"/>
                <c:pt idx="0" formatCode="0.0">
                  <c:v>3.13</c:v>
                </c:pt>
                <c:pt idx="2" formatCode="0.0">
                  <c:v>2.94</c:v>
                </c:pt>
                <c:pt idx="3" formatCode="0.0">
                  <c:v>3.01</c:v>
                </c:pt>
                <c:pt idx="4" formatCode="0.0">
                  <c:v>3.17</c:v>
                </c:pt>
                <c:pt idx="5" formatCode="0.0">
                  <c:v>3.18</c:v>
                </c:pt>
                <c:pt idx="6" formatCode="0.0">
                  <c:v>3.26</c:v>
                </c:pt>
                <c:pt idx="7" formatCode="0.0">
                  <c:v>3.17</c:v>
                </c:pt>
                <c:pt idx="9" formatCode="0.0">
                  <c:v>2.99</c:v>
                </c:pt>
                <c:pt idx="10" formatCode="0.0">
                  <c:v>3.26</c:v>
                </c:pt>
                <c:pt idx="12" formatCode="0.0">
                  <c:v>3.04</c:v>
                </c:pt>
                <c:pt idx="13" formatCode="0.0">
                  <c:v>3.32</c:v>
                </c:pt>
                <c:pt idx="15" formatCode="0.0">
                  <c:v>3.13</c:v>
                </c:pt>
                <c:pt idx="16" formatCode="0.0">
                  <c:v>3.21</c:v>
                </c:pt>
                <c:pt idx="17" formatCode="0.0">
                  <c:v>2.99</c:v>
                </c:pt>
                <c:pt idx="19" formatCode="0.0">
                  <c:v>3.05</c:v>
                </c:pt>
                <c:pt idx="20" formatCode="0.0">
                  <c:v>3.12</c:v>
                </c:pt>
                <c:pt idx="21" formatCode="0.0">
                  <c:v>3.17</c:v>
                </c:pt>
                <c:pt idx="22" formatCode="0.0">
                  <c:v>3.19</c:v>
                </c:pt>
                <c:pt idx="24" formatCode="0.0">
                  <c:v>3.05</c:v>
                </c:pt>
                <c:pt idx="25" formatCode="0.0">
                  <c:v>3.11</c:v>
                </c:pt>
                <c:pt idx="26" formatCode="0.0">
                  <c:v>3.22</c:v>
                </c:pt>
                <c:pt idx="27" formatCode="0.0">
                  <c:v>3.04</c:v>
                </c:pt>
                <c:pt idx="28" formatCode="0.0">
                  <c:v>3.24</c:v>
                </c:pt>
                <c:pt idx="29" formatCode="0.0">
                  <c:v>3.27</c:v>
                </c:pt>
                <c:pt idx="31" formatCode="0.0">
                  <c:v>3.35</c:v>
                </c:pt>
                <c:pt idx="32" formatCode="0.0">
                  <c:v>3.22</c:v>
                </c:pt>
                <c:pt idx="33" formatCode="0.0">
                  <c:v>2.99</c:v>
                </c:pt>
                <c:pt idx="34" formatCode="0.0">
                  <c:v>2.78</c:v>
                </c:pt>
                <c:pt idx="35" formatCode="0.0">
                  <c:v>3.3</c:v>
                </c:pt>
              </c:numCache>
            </c:numRef>
          </c:val>
          <c:extLst>
            <c:ext xmlns:c16="http://schemas.microsoft.com/office/drawing/2014/chart" uri="{C3380CC4-5D6E-409C-BE32-E72D297353CC}">
              <c16:uniqueId val="{00000002-F2E5-4584-80E8-32F380B82B2E}"/>
            </c:ext>
          </c:extLst>
        </c:ser>
        <c:dLbls>
          <c:showLegendKey val="0"/>
          <c:showVal val="0"/>
          <c:showCatName val="0"/>
          <c:showSerName val="0"/>
          <c:showPercent val="0"/>
          <c:showBubbleSize val="0"/>
        </c:dLbls>
        <c:gapWidth val="30"/>
        <c:axId val="1071160296"/>
        <c:axId val="1071155592"/>
      </c:barChart>
      <c:scatterChart>
        <c:scatterStyle val="lineMarker"/>
        <c:varyColors val="0"/>
        <c:ser>
          <c:idx val="0"/>
          <c:order val="1"/>
          <c:tx>
            <c:strRef>
              <c:f>Sheet1!$D$1</c:f>
              <c:strCache>
                <c:ptCount val="1"/>
                <c:pt idx="0">
                  <c:v>KESKMINE</c:v>
                </c:pt>
              </c:strCache>
            </c:strRef>
          </c:tx>
          <c:spPr>
            <a:ln w="19050">
              <a:solidFill>
                <a:schemeClr val="tx2">
                  <a:lumMod val="75000"/>
                </a:schemeClr>
              </a:solidFill>
            </a:ln>
          </c:spPr>
          <c:marker>
            <c:symbol val="none"/>
          </c:marker>
          <c:dLbls>
            <c:delete val="1"/>
          </c:dLbls>
          <c:xVal>
            <c:numRef>
              <c:f>Sheet1!$B$2:$B$251</c:f>
              <c:numCache>
                <c:formatCode>General</c:formatCode>
                <c:ptCount val="250"/>
                <c:pt idx="0" formatCode="0.0">
                  <c:v>3.13</c:v>
                </c:pt>
                <c:pt idx="2" formatCode="0.0">
                  <c:v>2.94</c:v>
                </c:pt>
                <c:pt idx="3" formatCode="0.0">
                  <c:v>3.01</c:v>
                </c:pt>
                <c:pt idx="4" formatCode="0.0">
                  <c:v>3.17</c:v>
                </c:pt>
                <c:pt idx="5" formatCode="0.0">
                  <c:v>3.18</c:v>
                </c:pt>
                <c:pt idx="6" formatCode="0.0">
                  <c:v>3.26</c:v>
                </c:pt>
                <c:pt idx="7" formatCode="0.0">
                  <c:v>3.17</c:v>
                </c:pt>
                <c:pt idx="9" formatCode="0.0">
                  <c:v>2.99</c:v>
                </c:pt>
                <c:pt idx="10" formatCode="0.0">
                  <c:v>3.26</c:v>
                </c:pt>
                <c:pt idx="12" formatCode="0.0">
                  <c:v>3.04</c:v>
                </c:pt>
                <c:pt idx="13" formatCode="0.0">
                  <c:v>3.32</c:v>
                </c:pt>
                <c:pt idx="15" formatCode="0.0">
                  <c:v>3.13</c:v>
                </c:pt>
                <c:pt idx="16" formatCode="0.0">
                  <c:v>3.21</c:v>
                </c:pt>
                <c:pt idx="17" formatCode="0.0">
                  <c:v>2.99</c:v>
                </c:pt>
                <c:pt idx="19" formatCode="0.0">
                  <c:v>3.05</c:v>
                </c:pt>
                <c:pt idx="20" formatCode="0.0">
                  <c:v>3.12</c:v>
                </c:pt>
                <c:pt idx="21" formatCode="0.0">
                  <c:v>3.17</c:v>
                </c:pt>
                <c:pt idx="22" formatCode="0.0">
                  <c:v>3.19</c:v>
                </c:pt>
                <c:pt idx="24" formatCode="0.0">
                  <c:v>3.05</c:v>
                </c:pt>
                <c:pt idx="25" formatCode="0.0">
                  <c:v>3.11</c:v>
                </c:pt>
                <c:pt idx="26" formatCode="0.0">
                  <c:v>3.22</c:v>
                </c:pt>
                <c:pt idx="27" formatCode="0.0">
                  <c:v>3.04</c:v>
                </c:pt>
                <c:pt idx="28" formatCode="0.0">
                  <c:v>3.24</c:v>
                </c:pt>
                <c:pt idx="29" formatCode="0.0">
                  <c:v>3.27</c:v>
                </c:pt>
                <c:pt idx="31" formatCode="0.0">
                  <c:v>3.35</c:v>
                </c:pt>
                <c:pt idx="32" formatCode="0.0">
                  <c:v>3.22</c:v>
                </c:pt>
                <c:pt idx="33" formatCode="0.0">
                  <c:v>2.99</c:v>
                </c:pt>
                <c:pt idx="34" formatCode="0.0">
                  <c:v>2.78</c:v>
                </c:pt>
                <c:pt idx="35" formatCode="0.0">
                  <c:v>3.3</c:v>
                </c:pt>
                <c:pt idx="36" formatCode="0.00">
                  <c:v>3.13</c:v>
                </c:pt>
                <c:pt idx="37" formatCode="0.00">
                  <c:v>3.13</c:v>
                </c:pt>
                <c:pt idx="38" formatCode="0.00">
                  <c:v>3.13</c:v>
                </c:pt>
                <c:pt idx="39" formatCode="0.00">
                  <c:v>3.13</c:v>
                </c:pt>
                <c:pt idx="40" formatCode="0.00">
                  <c:v>3.13</c:v>
                </c:pt>
                <c:pt idx="41" formatCode="0.00">
                  <c:v>3.13</c:v>
                </c:pt>
                <c:pt idx="42" formatCode="0.00">
                  <c:v>3.13</c:v>
                </c:pt>
                <c:pt idx="43" formatCode="0.00">
                  <c:v>3.13</c:v>
                </c:pt>
                <c:pt idx="44" formatCode="0.00">
                  <c:v>3.13</c:v>
                </c:pt>
                <c:pt idx="45" formatCode="0.00">
                  <c:v>3.13</c:v>
                </c:pt>
                <c:pt idx="46" formatCode="0.00">
                  <c:v>3.13</c:v>
                </c:pt>
                <c:pt idx="47" formatCode="0.00">
                  <c:v>3.13</c:v>
                </c:pt>
                <c:pt idx="48" formatCode="0.00">
                  <c:v>3.13</c:v>
                </c:pt>
                <c:pt idx="49" formatCode="0.00">
                  <c:v>3.13</c:v>
                </c:pt>
                <c:pt idx="50" formatCode="0.00">
                  <c:v>3.13</c:v>
                </c:pt>
                <c:pt idx="51" formatCode="0.00">
                  <c:v>3.13</c:v>
                </c:pt>
                <c:pt idx="52" formatCode="0.00">
                  <c:v>3.13</c:v>
                </c:pt>
                <c:pt idx="53" formatCode="0.00">
                  <c:v>3.13</c:v>
                </c:pt>
                <c:pt idx="54" formatCode="0.00">
                  <c:v>3.13</c:v>
                </c:pt>
                <c:pt idx="55" formatCode="0.00">
                  <c:v>3.13</c:v>
                </c:pt>
                <c:pt idx="56" formatCode="0.00">
                  <c:v>3.13</c:v>
                </c:pt>
                <c:pt idx="57" formatCode="0.00">
                  <c:v>3.13</c:v>
                </c:pt>
                <c:pt idx="58" formatCode="0.00">
                  <c:v>3.13</c:v>
                </c:pt>
                <c:pt idx="59" formatCode="0.00">
                  <c:v>3.13</c:v>
                </c:pt>
                <c:pt idx="60" formatCode="0.00">
                  <c:v>3.13</c:v>
                </c:pt>
                <c:pt idx="61" formatCode="0.00">
                  <c:v>3.13</c:v>
                </c:pt>
                <c:pt idx="62" formatCode="0.00">
                  <c:v>3.13</c:v>
                </c:pt>
                <c:pt idx="63" formatCode="0.00">
                  <c:v>3.13</c:v>
                </c:pt>
                <c:pt idx="64" formatCode="0.00">
                  <c:v>3.13</c:v>
                </c:pt>
                <c:pt idx="65" formatCode="0.00">
                  <c:v>3.13</c:v>
                </c:pt>
                <c:pt idx="66" formatCode="0.00">
                  <c:v>3.13</c:v>
                </c:pt>
                <c:pt idx="67" formatCode="0.00">
                  <c:v>3.13</c:v>
                </c:pt>
                <c:pt idx="68" formatCode="0.00">
                  <c:v>3.13</c:v>
                </c:pt>
                <c:pt idx="69" formatCode="0.00">
                  <c:v>3.13</c:v>
                </c:pt>
                <c:pt idx="70" formatCode="0.00">
                  <c:v>3.13</c:v>
                </c:pt>
                <c:pt idx="71" formatCode="0.00">
                  <c:v>3.13</c:v>
                </c:pt>
                <c:pt idx="72" formatCode="0.00">
                  <c:v>3.13</c:v>
                </c:pt>
              </c:numCache>
            </c:numRef>
          </c:xVal>
          <c:yVal>
            <c:numRef>
              <c:f>Sheet1!$D$2:$D$251</c:f>
              <c:numCache>
                <c:formatCode>General</c:formatCode>
                <c:ptCount val="250"/>
                <c:pt idx="36">
                  <c:v>1</c:v>
                </c:pt>
                <c:pt idx="37">
                  <c:v>2</c:v>
                </c:pt>
                <c:pt idx="38">
                  <c:v>3</c:v>
                </c:pt>
                <c:pt idx="39">
                  <c:v>4</c:v>
                </c:pt>
                <c:pt idx="40">
                  <c:v>5</c:v>
                </c:pt>
                <c:pt idx="41">
                  <c:v>6</c:v>
                </c:pt>
                <c:pt idx="42">
                  <c:v>7</c:v>
                </c:pt>
                <c:pt idx="43">
                  <c:v>8</c:v>
                </c:pt>
                <c:pt idx="44">
                  <c:v>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pt idx="58">
                  <c:v>23</c:v>
                </c:pt>
                <c:pt idx="59">
                  <c:v>24</c:v>
                </c:pt>
                <c:pt idx="60">
                  <c:v>25</c:v>
                </c:pt>
                <c:pt idx="61">
                  <c:v>26</c:v>
                </c:pt>
                <c:pt idx="62">
                  <c:v>27</c:v>
                </c:pt>
                <c:pt idx="63">
                  <c:v>28</c:v>
                </c:pt>
                <c:pt idx="64">
                  <c:v>29</c:v>
                </c:pt>
                <c:pt idx="65">
                  <c:v>30</c:v>
                </c:pt>
                <c:pt idx="66">
                  <c:v>31</c:v>
                </c:pt>
                <c:pt idx="67">
                  <c:v>32</c:v>
                </c:pt>
                <c:pt idx="68">
                  <c:v>33</c:v>
                </c:pt>
                <c:pt idx="69">
                  <c:v>34</c:v>
                </c:pt>
                <c:pt idx="70">
                  <c:v>35</c:v>
                </c:pt>
                <c:pt idx="71">
                  <c:v>36</c:v>
                </c:pt>
                <c:pt idx="72">
                  <c:v>37</c:v>
                </c:pt>
                <c:pt idx="73">
                  <c:v>38</c:v>
                </c:pt>
              </c:numCache>
            </c:numRef>
          </c:yVal>
          <c:smooth val="0"/>
          <c:extLst>
            <c:ext xmlns:c16="http://schemas.microsoft.com/office/drawing/2014/chart" uri="{C3380CC4-5D6E-409C-BE32-E72D297353CC}">
              <c16:uniqueId val="{00000003-F2E5-4584-80E8-32F380B82B2E}"/>
            </c:ext>
          </c:extLst>
        </c:ser>
        <c:ser>
          <c:idx val="2"/>
          <c:order val="2"/>
          <c:tx>
            <c:strRef>
              <c:f>Sheet1!$E$1</c:f>
              <c:strCache>
                <c:ptCount val="1"/>
                <c:pt idx="0">
                  <c:v>joon 2</c:v>
                </c:pt>
              </c:strCache>
            </c:strRef>
          </c:tx>
          <c:spPr>
            <a:ln w="28575">
              <a:solidFill>
                <a:schemeClr val="accent6"/>
              </a:solidFill>
            </a:ln>
          </c:spPr>
          <c:marker>
            <c:symbol val="none"/>
          </c:marker>
          <c:dLbls>
            <c:delete val="1"/>
          </c:dLbls>
          <c:xVal>
            <c:numRef>
              <c:f>Sheet1!$B$2:$B$251</c:f>
              <c:numCache>
                <c:formatCode>General</c:formatCode>
                <c:ptCount val="250"/>
                <c:pt idx="0" formatCode="0.0">
                  <c:v>3.13</c:v>
                </c:pt>
                <c:pt idx="2" formatCode="0.0">
                  <c:v>2.94</c:v>
                </c:pt>
                <c:pt idx="3" formatCode="0.0">
                  <c:v>3.01</c:v>
                </c:pt>
                <c:pt idx="4" formatCode="0.0">
                  <c:v>3.17</c:v>
                </c:pt>
                <c:pt idx="5" formatCode="0.0">
                  <c:v>3.18</c:v>
                </c:pt>
                <c:pt idx="6" formatCode="0.0">
                  <c:v>3.26</c:v>
                </c:pt>
                <c:pt idx="7" formatCode="0.0">
                  <c:v>3.17</c:v>
                </c:pt>
                <c:pt idx="9" formatCode="0.0">
                  <c:v>2.99</c:v>
                </c:pt>
                <c:pt idx="10" formatCode="0.0">
                  <c:v>3.26</c:v>
                </c:pt>
                <c:pt idx="12" formatCode="0.0">
                  <c:v>3.04</c:v>
                </c:pt>
                <c:pt idx="13" formatCode="0.0">
                  <c:v>3.32</c:v>
                </c:pt>
                <c:pt idx="15" formatCode="0.0">
                  <c:v>3.13</c:v>
                </c:pt>
                <c:pt idx="16" formatCode="0.0">
                  <c:v>3.21</c:v>
                </c:pt>
                <c:pt idx="17" formatCode="0.0">
                  <c:v>2.99</c:v>
                </c:pt>
                <c:pt idx="19" formatCode="0.0">
                  <c:v>3.05</c:v>
                </c:pt>
                <c:pt idx="20" formatCode="0.0">
                  <c:v>3.12</c:v>
                </c:pt>
                <c:pt idx="21" formatCode="0.0">
                  <c:v>3.17</c:v>
                </c:pt>
                <c:pt idx="22" formatCode="0.0">
                  <c:v>3.19</c:v>
                </c:pt>
                <c:pt idx="24" formatCode="0.0">
                  <c:v>3.05</c:v>
                </c:pt>
                <c:pt idx="25" formatCode="0.0">
                  <c:v>3.11</c:v>
                </c:pt>
                <c:pt idx="26" formatCode="0.0">
                  <c:v>3.22</c:v>
                </c:pt>
                <c:pt idx="27" formatCode="0.0">
                  <c:v>3.04</c:v>
                </c:pt>
                <c:pt idx="28" formatCode="0.0">
                  <c:v>3.24</c:v>
                </c:pt>
                <c:pt idx="29" formatCode="0.0">
                  <c:v>3.27</c:v>
                </c:pt>
                <c:pt idx="31" formatCode="0.0">
                  <c:v>3.35</c:v>
                </c:pt>
                <c:pt idx="32" formatCode="0.0">
                  <c:v>3.22</c:v>
                </c:pt>
                <c:pt idx="33" formatCode="0.0">
                  <c:v>2.99</c:v>
                </c:pt>
                <c:pt idx="34" formatCode="0.0">
                  <c:v>2.78</c:v>
                </c:pt>
                <c:pt idx="35" formatCode="0.0">
                  <c:v>3.3</c:v>
                </c:pt>
                <c:pt idx="36" formatCode="0.00">
                  <c:v>3.13</c:v>
                </c:pt>
                <c:pt idx="37" formatCode="0.00">
                  <c:v>3.13</c:v>
                </c:pt>
                <c:pt idx="38" formatCode="0.00">
                  <c:v>3.13</c:v>
                </c:pt>
                <c:pt idx="39" formatCode="0.00">
                  <c:v>3.13</c:v>
                </c:pt>
                <c:pt idx="40" formatCode="0.00">
                  <c:v>3.13</c:v>
                </c:pt>
                <c:pt idx="41" formatCode="0.00">
                  <c:v>3.13</c:v>
                </c:pt>
                <c:pt idx="42" formatCode="0.00">
                  <c:v>3.13</c:v>
                </c:pt>
                <c:pt idx="43" formatCode="0.00">
                  <c:v>3.13</c:v>
                </c:pt>
                <c:pt idx="44" formatCode="0.00">
                  <c:v>3.13</c:v>
                </c:pt>
                <c:pt idx="45" formatCode="0.00">
                  <c:v>3.13</c:v>
                </c:pt>
                <c:pt idx="46" formatCode="0.00">
                  <c:v>3.13</c:v>
                </c:pt>
                <c:pt idx="47" formatCode="0.00">
                  <c:v>3.13</c:v>
                </c:pt>
                <c:pt idx="48" formatCode="0.00">
                  <c:v>3.13</c:v>
                </c:pt>
                <c:pt idx="49" formatCode="0.00">
                  <c:v>3.13</c:v>
                </c:pt>
                <c:pt idx="50" formatCode="0.00">
                  <c:v>3.13</c:v>
                </c:pt>
                <c:pt idx="51" formatCode="0.00">
                  <c:v>3.13</c:v>
                </c:pt>
                <c:pt idx="52" formatCode="0.00">
                  <c:v>3.13</c:v>
                </c:pt>
                <c:pt idx="53" formatCode="0.00">
                  <c:v>3.13</c:v>
                </c:pt>
                <c:pt idx="54" formatCode="0.00">
                  <c:v>3.13</c:v>
                </c:pt>
                <c:pt idx="55" formatCode="0.00">
                  <c:v>3.13</c:v>
                </c:pt>
                <c:pt idx="56" formatCode="0.00">
                  <c:v>3.13</c:v>
                </c:pt>
                <c:pt idx="57" formatCode="0.00">
                  <c:v>3.13</c:v>
                </c:pt>
                <c:pt idx="58" formatCode="0.00">
                  <c:v>3.13</c:v>
                </c:pt>
                <c:pt idx="59" formatCode="0.00">
                  <c:v>3.13</c:v>
                </c:pt>
                <c:pt idx="60" formatCode="0.00">
                  <c:v>3.13</c:v>
                </c:pt>
                <c:pt idx="61" formatCode="0.00">
                  <c:v>3.13</c:v>
                </c:pt>
                <c:pt idx="62" formatCode="0.00">
                  <c:v>3.13</c:v>
                </c:pt>
                <c:pt idx="63" formatCode="0.00">
                  <c:v>3.13</c:v>
                </c:pt>
                <c:pt idx="64" formatCode="0.00">
                  <c:v>3.13</c:v>
                </c:pt>
                <c:pt idx="65" formatCode="0.00">
                  <c:v>3.13</c:v>
                </c:pt>
                <c:pt idx="66" formatCode="0.00">
                  <c:v>3.13</c:v>
                </c:pt>
                <c:pt idx="67" formatCode="0.00">
                  <c:v>3.13</c:v>
                </c:pt>
                <c:pt idx="68" formatCode="0.00">
                  <c:v>3.13</c:v>
                </c:pt>
                <c:pt idx="69" formatCode="0.00">
                  <c:v>3.13</c:v>
                </c:pt>
                <c:pt idx="70" formatCode="0.00">
                  <c:v>3.13</c:v>
                </c:pt>
                <c:pt idx="71" formatCode="0.00">
                  <c:v>3.13</c:v>
                </c:pt>
                <c:pt idx="72" formatCode="0.00">
                  <c:v>3.13</c:v>
                </c:pt>
              </c:numCache>
            </c:numRef>
          </c:xVal>
          <c:yVal>
            <c:numRef>
              <c:f>Sheet1!$E$2:$E$251</c:f>
              <c:numCache>
                <c:formatCode>General</c:formatCode>
                <c:ptCount val="250"/>
                <c:pt idx="74">
                  <c:v>1</c:v>
                </c:pt>
                <c:pt idx="75">
                  <c:v>2</c:v>
                </c:pt>
                <c:pt idx="76">
                  <c:v>3</c:v>
                </c:pt>
                <c:pt idx="77">
                  <c:v>4</c:v>
                </c:pt>
                <c:pt idx="78">
                  <c:v>5</c:v>
                </c:pt>
                <c:pt idx="79">
                  <c:v>6</c:v>
                </c:pt>
                <c:pt idx="80">
                  <c:v>7</c:v>
                </c:pt>
                <c:pt idx="81">
                  <c:v>8</c:v>
                </c:pt>
                <c:pt idx="82">
                  <c:v>9</c:v>
                </c:pt>
                <c:pt idx="83">
                  <c:v>10</c:v>
                </c:pt>
                <c:pt idx="84">
                  <c:v>11</c:v>
                </c:pt>
                <c:pt idx="85">
                  <c:v>12</c:v>
                </c:pt>
                <c:pt idx="86">
                  <c:v>13</c:v>
                </c:pt>
                <c:pt idx="87">
                  <c:v>14</c:v>
                </c:pt>
                <c:pt idx="88">
                  <c:v>15</c:v>
                </c:pt>
                <c:pt idx="89">
                  <c:v>16</c:v>
                </c:pt>
                <c:pt idx="90">
                  <c:v>17</c:v>
                </c:pt>
                <c:pt idx="91">
                  <c:v>18</c:v>
                </c:pt>
                <c:pt idx="92">
                  <c:v>19</c:v>
                </c:pt>
                <c:pt idx="93">
                  <c:v>20</c:v>
                </c:pt>
                <c:pt idx="94">
                  <c:v>21</c:v>
                </c:pt>
                <c:pt idx="95">
                  <c:v>22</c:v>
                </c:pt>
                <c:pt idx="96">
                  <c:v>23</c:v>
                </c:pt>
                <c:pt idx="97">
                  <c:v>24</c:v>
                </c:pt>
                <c:pt idx="98">
                  <c:v>25</c:v>
                </c:pt>
                <c:pt idx="99">
                  <c:v>26</c:v>
                </c:pt>
                <c:pt idx="100">
                  <c:v>27</c:v>
                </c:pt>
                <c:pt idx="101">
                  <c:v>28</c:v>
                </c:pt>
                <c:pt idx="102">
                  <c:v>29</c:v>
                </c:pt>
                <c:pt idx="103">
                  <c:v>30</c:v>
                </c:pt>
                <c:pt idx="104">
                  <c:v>31</c:v>
                </c:pt>
                <c:pt idx="105">
                  <c:v>32</c:v>
                </c:pt>
                <c:pt idx="106">
                  <c:v>33</c:v>
                </c:pt>
                <c:pt idx="107">
                  <c:v>34</c:v>
                </c:pt>
                <c:pt idx="108">
                  <c:v>35</c:v>
                </c:pt>
                <c:pt idx="109">
                  <c:v>36</c:v>
                </c:pt>
                <c:pt idx="110">
                  <c:v>37</c:v>
                </c:pt>
                <c:pt idx="111">
                  <c:v>38</c:v>
                </c:pt>
              </c:numCache>
            </c:numRef>
          </c:yVal>
          <c:smooth val="0"/>
          <c:extLst>
            <c:ext xmlns:c16="http://schemas.microsoft.com/office/drawing/2014/chart" uri="{C3380CC4-5D6E-409C-BE32-E72D297353CC}">
              <c16:uniqueId val="{00000004-F2E5-4584-80E8-32F380B82B2E}"/>
            </c:ext>
          </c:extLst>
        </c:ser>
        <c:dLbls>
          <c:showLegendKey val="0"/>
          <c:showVal val="1"/>
          <c:showCatName val="0"/>
          <c:showSerName val="0"/>
          <c:showPercent val="0"/>
          <c:showBubbleSize val="0"/>
        </c:dLbls>
        <c:axId val="1071154416"/>
        <c:axId val="1071155200"/>
        <c:extLst>
          <c:ext xmlns:c15="http://schemas.microsoft.com/office/drawing/2012/chart" uri="{02D57815-91ED-43cb-92C2-25804820EDAC}">
            <c15:filteredScatterSeries>
              <c15:ser>
                <c:idx val="3"/>
                <c:order val="3"/>
                <c:tx>
                  <c:strRef>
                    <c:extLst>
                      <c:ext uri="{02D57815-91ED-43cb-92C2-25804820EDAC}">
                        <c15:formulaRef>
                          <c15:sqref>Sheet1!$F$1</c15:sqref>
                        </c15:formulaRef>
                      </c:ext>
                    </c:extLst>
                    <c:strCache>
                      <c:ptCount val="1"/>
                      <c:pt idx="0">
                        <c:v>joon 3</c:v>
                      </c:pt>
                    </c:strCache>
                  </c:strRef>
                </c:tx>
                <c:spPr>
                  <a:ln>
                    <a:solidFill>
                      <a:schemeClr val="accent4"/>
                    </a:solidFill>
                  </a:ln>
                </c:spPr>
                <c:marker>
                  <c:symbol val="circle"/>
                  <c:size val="10"/>
                  <c:spPr>
                    <a:solidFill>
                      <a:schemeClr val="accent4"/>
                    </a:solidFill>
                    <a:ln>
                      <a:solidFill>
                        <a:schemeClr val="accent4"/>
                      </a:solidFill>
                    </a:ln>
                  </c:spPr>
                </c:marker>
                <c:dLbls>
                  <c:delete val="1"/>
                </c:dLbls>
                <c:xVal>
                  <c:numRef>
                    <c:extLst>
                      <c:ext uri="{02D57815-91ED-43cb-92C2-25804820EDAC}">
                        <c15:formulaRef>
                          <c15:sqref>Sheet1!$B$2:$B$251</c15:sqref>
                        </c15:formulaRef>
                      </c:ext>
                    </c:extLst>
                    <c:numCache>
                      <c:formatCode>General</c:formatCode>
                      <c:ptCount val="250"/>
                      <c:pt idx="0" formatCode="0.0">
                        <c:v>3.13</c:v>
                      </c:pt>
                      <c:pt idx="2" formatCode="0.0">
                        <c:v>2.94</c:v>
                      </c:pt>
                      <c:pt idx="3" formatCode="0.0">
                        <c:v>3.01</c:v>
                      </c:pt>
                      <c:pt idx="4" formatCode="0.0">
                        <c:v>3.17</c:v>
                      </c:pt>
                      <c:pt idx="5" formatCode="0.0">
                        <c:v>3.18</c:v>
                      </c:pt>
                      <c:pt idx="6" formatCode="0.0">
                        <c:v>3.26</c:v>
                      </c:pt>
                      <c:pt idx="7" formatCode="0.0">
                        <c:v>3.17</c:v>
                      </c:pt>
                      <c:pt idx="9" formatCode="0.0">
                        <c:v>2.99</c:v>
                      </c:pt>
                      <c:pt idx="10" formatCode="0.0">
                        <c:v>3.26</c:v>
                      </c:pt>
                      <c:pt idx="12" formatCode="0.0">
                        <c:v>3.04</c:v>
                      </c:pt>
                      <c:pt idx="13" formatCode="0.0">
                        <c:v>3.32</c:v>
                      </c:pt>
                      <c:pt idx="15" formatCode="0.0">
                        <c:v>3.13</c:v>
                      </c:pt>
                      <c:pt idx="16" formatCode="0.0">
                        <c:v>3.21</c:v>
                      </c:pt>
                      <c:pt idx="17" formatCode="0.0">
                        <c:v>2.99</c:v>
                      </c:pt>
                      <c:pt idx="19" formatCode="0.0">
                        <c:v>3.05</c:v>
                      </c:pt>
                      <c:pt idx="20" formatCode="0.0">
                        <c:v>3.12</c:v>
                      </c:pt>
                      <c:pt idx="21" formatCode="0.0">
                        <c:v>3.17</c:v>
                      </c:pt>
                      <c:pt idx="22" formatCode="0.0">
                        <c:v>3.19</c:v>
                      </c:pt>
                      <c:pt idx="24" formatCode="0.0">
                        <c:v>3.05</c:v>
                      </c:pt>
                      <c:pt idx="25" formatCode="0.0">
                        <c:v>3.11</c:v>
                      </c:pt>
                      <c:pt idx="26" formatCode="0.0">
                        <c:v>3.22</c:v>
                      </c:pt>
                      <c:pt idx="27" formatCode="0.0">
                        <c:v>3.04</c:v>
                      </c:pt>
                      <c:pt idx="28" formatCode="0.0">
                        <c:v>3.24</c:v>
                      </c:pt>
                      <c:pt idx="29" formatCode="0.0">
                        <c:v>3.27</c:v>
                      </c:pt>
                      <c:pt idx="31" formatCode="0.0">
                        <c:v>3.35</c:v>
                      </c:pt>
                      <c:pt idx="32" formatCode="0.0">
                        <c:v>3.22</c:v>
                      </c:pt>
                      <c:pt idx="33" formatCode="0.0">
                        <c:v>2.99</c:v>
                      </c:pt>
                      <c:pt idx="34" formatCode="0.0">
                        <c:v>2.78</c:v>
                      </c:pt>
                      <c:pt idx="35" formatCode="0.0">
                        <c:v>3.3</c:v>
                      </c:pt>
                      <c:pt idx="36" formatCode="0.00">
                        <c:v>3.13</c:v>
                      </c:pt>
                      <c:pt idx="37" formatCode="0.00">
                        <c:v>3.13</c:v>
                      </c:pt>
                      <c:pt idx="38" formatCode="0.00">
                        <c:v>3.13</c:v>
                      </c:pt>
                      <c:pt idx="39" formatCode="0.00">
                        <c:v>3.13</c:v>
                      </c:pt>
                      <c:pt idx="40" formatCode="0.00">
                        <c:v>3.13</c:v>
                      </c:pt>
                      <c:pt idx="41" formatCode="0.00">
                        <c:v>3.13</c:v>
                      </c:pt>
                      <c:pt idx="42" formatCode="0.00">
                        <c:v>3.13</c:v>
                      </c:pt>
                      <c:pt idx="43" formatCode="0.00">
                        <c:v>3.13</c:v>
                      </c:pt>
                      <c:pt idx="44" formatCode="0.00">
                        <c:v>3.13</c:v>
                      </c:pt>
                      <c:pt idx="45" formatCode="0.00">
                        <c:v>3.13</c:v>
                      </c:pt>
                      <c:pt idx="46" formatCode="0.00">
                        <c:v>3.13</c:v>
                      </c:pt>
                      <c:pt idx="47" formatCode="0.00">
                        <c:v>3.13</c:v>
                      </c:pt>
                      <c:pt idx="48" formatCode="0.00">
                        <c:v>3.13</c:v>
                      </c:pt>
                      <c:pt idx="49" formatCode="0.00">
                        <c:v>3.13</c:v>
                      </c:pt>
                      <c:pt idx="50" formatCode="0.00">
                        <c:v>3.13</c:v>
                      </c:pt>
                      <c:pt idx="51" formatCode="0.00">
                        <c:v>3.13</c:v>
                      </c:pt>
                      <c:pt idx="52" formatCode="0.00">
                        <c:v>3.13</c:v>
                      </c:pt>
                      <c:pt idx="53" formatCode="0.00">
                        <c:v>3.13</c:v>
                      </c:pt>
                      <c:pt idx="54" formatCode="0.00">
                        <c:v>3.13</c:v>
                      </c:pt>
                      <c:pt idx="55" formatCode="0.00">
                        <c:v>3.13</c:v>
                      </c:pt>
                      <c:pt idx="56" formatCode="0.00">
                        <c:v>3.13</c:v>
                      </c:pt>
                      <c:pt idx="57" formatCode="0.00">
                        <c:v>3.13</c:v>
                      </c:pt>
                      <c:pt idx="58" formatCode="0.00">
                        <c:v>3.13</c:v>
                      </c:pt>
                      <c:pt idx="59" formatCode="0.00">
                        <c:v>3.13</c:v>
                      </c:pt>
                      <c:pt idx="60" formatCode="0.00">
                        <c:v>3.13</c:v>
                      </c:pt>
                      <c:pt idx="61" formatCode="0.00">
                        <c:v>3.13</c:v>
                      </c:pt>
                      <c:pt idx="62" formatCode="0.00">
                        <c:v>3.13</c:v>
                      </c:pt>
                      <c:pt idx="63" formatCode="0.00">
                        <c:v>3.13</c:v>
                      </c:pt>
                      <c:pt idx="64" formatCode="0.00">
                        <c:v>3.13</c:v>
                      </c:pt>
                      <c:pt idx="65" formatCode="0.00">
                        <c:v>3.13</c:v>
                      </c:pt>
                      <c:pt idx="66" formatCode="0.00">
                        <c:v>3.13</c:v>
                      </c:pt>
                      <c:pt idx="67" formatCode="0.00">
                        <c:v>3.13</c:v>
                      </c:pt>
                      <c:pt idx="68" formatCode="0.00">
                        <c:v>3.13</c:v>
                      </c:pt>
                      <c:pt idx="69" formatCode="0.00">
                        <c:v>3.13</c:v>
                      </c:pt>
                      <c:pt idx="70" formatCode="0.00">
                        <c:v>3.13</c:v>
                      </c:pt>
                      <c:pt idx="71" formatCode="0.00">
                        <c:v>3.13</c:v>
                      </c:pt>
                      <c:pt idx="72" formatCode="0.00">
                        <c:v>3.13</c:v>
                      </c:pt>
                    </c:numCache>
                  </c:numRef>
                </c:xVal>
                <c:yVal>
                  <c:numRef>
                    <c:extLst>
                      <c:ext uri="{02D57815-91ED-43cb-92C2-25804820EDAC}">
                        <c15:formulaRef>
                          <c15:sqref>Sheet1!$F$2:$F$251</c15:sqref>
                        </c15:formulaRef>
                      </c:ext>
                    </c:extLst>
                    <c:numCache>
                      <c:formatCode>General</c:formatCode>
                      <c:ptCount val="250"/>
                      <c:pt idx="112">
                        <c:v>1</c:v>
                      </c:pt>
                      <c:pt idx="113">
                        <c:v>2</c:v>
                      </c:pt>
                      <c:pt idx="114">
                        <c:v>3</c:v>
                      </c:pt>
                      <c:pt idx="115">
                        <c:v>4</c:v>
                      </c:pt>
                      <c:pt idx="116">
                        <c:v>5</c:v>
                      </c:pt>
                      <c:pt idx="117">
                        <c:v>6</c:v>
                      </c:pt>
                      <c:pt idx="118">
                        <c:v>7</c:v>
                      </c:pt>
                      <c:pt idx="119">
                        <c:v>8</c:v>
                      </c:pt>
                      <c:pt idx="120">
                        <c:v>9</c:v>
                      </c:pt>
                      <c:pt idx="121">
                        <c:v>10</c:v>
                      </c:pt>
                      <c:pt idx="122">
                        <c:v>11</c:v>
                      </c:pt>
                      <c:pt idx="123">
                        <c:v>12</c:v>
                      </c:pt>
                      <c:pt idx="124">
                        <c:v>13</c:v>
                      </c:pt>
                      <c:pt idx="125">
                        <c:v>14</c:v>
                      </c:pt>
                      <c:pt idx="126">
                        <c:v>15</c:v>
                      </c:pt>
                      <c:pt idx="127">
                        <c:v>16</c:v>
                      </c:pt>
                      <c:pt idx="128">
                        <c:v>17</c:v>
                      </c:pt>
                      <c:pt idx="129">
                        <c:v>18</c:v>
                      </c:pt>
                      <c:pt idx="130">
                        <c:v>19</c:v>
                      </c:pt>
                      <c:pt idx="131">
                        <c:v>20</c:v>
                      </c:pt>
                      <c:pt idx="132">
                        <c:v>21</c:v>
                      </c:pt>
                    </c:numCache>
                  </c:numRef>
                </c:yVal>
                <c:smooth val="0"/>
                <c:extLst>
                  <c:ext xmlns:c16="http://schemas.microsoft.com/office/drawing/2014/chart" uri="{C3380CC4-5D6E-409C-BE32-E72D297353CC}">
                    <c16:uniqueId val="{00000005-F2E5-4584-80E8-32F380B82B2E}"/>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Sheet1!$G$1</c15:sqref>
                        </c15:formulaRef>
                      </c:ext>
                    </c:extLst>
                    <c:strCache>
                      <c:ptCount val="1"/>
                      <c:pt idx="0">
                        <c:v>joon 4</c:v>
                      </c:pt>
                    </c:strCache>
                  </c:strRef>
                </c:tx>
                <c:marker>
                  <c:symbol val="circle"/>
                  <c:size val="10"/>
                  <c:spPr>
                    <a:solidFill>
                      <a:schemeClr val="accent5"/>
                    </a:solidFill>
                  </c:spPr>
                </c:marker>
                <c:dLbls>
                  <c:delete val="1"/>
                </c:dLbls>
                <c:xVal>
                  <c:numRef>
                    <c:extLst xmlns:c15="http://schemas.microsoft.com/office/drawing/2012/chart">
                      <c:ext xmlns:c15="http://schemas.microsoft.com/office/drawing/2012/chart" uri="{02D57815-91ED-43cb-92C2-25804820EDAC}">
                        <c15:formulaRef>
                          <c15:sqref>Sheet1!$B$2:$B$251</c15:sqref>
                        </c15:formulaRef>
                      </c:ext>
                    </c:extLst>
                    <c:numCache>
                      <c:formatCode>General</c:formatCode>
                      <c:ptCount val="250"/>
                      <c:pt idx="0" formatCode="0.0">
                        <c:v>3.13</c:v>
                      </c:pt>
                      <c:pt idx="2" formatCode="0.0">
                        <c:v>2.94</c:v>
                      </c:pt>
                      <c:pt idx="3" formatCode="0.0">
                        <c:v>3.01</c:v>
                      </c:pt>
                      <c:pt idx="4" formatCode="0.0">
                        <c:v>3.17</c:v>
                      </c:pt>
                      <c:pt idx="5" formatCode="0.0">
                        <c:v>3.18</c:v>
                      </c:pt>
                      <c:pt idx="6" formatCode="0.0">
                        <c:v>3.26</c:v>
                      </c:pt>
                      <c:pt idx="7" formatCode="0.0">
                        <c:v>3.17</c:v>
                      </c:pt>
                      <c:pt idx="9" formatCode="0.0">
                        <c:v>2.99</c:v>
                      </c:pt>
                      <c:pt idx="10" formatCode="0.0">
                        <c:v>3.26</c:v>
                      </c:pt>
                      <c:pt idx="12" formatCode="0.0">
                        <c:v>3.04</c:v>
                      </c:pt>
                      <c:pt idx="13" formatCode="0.0">
                        <c:v>3.32</c:v>
                      </c:pt>
                      <c:pt idx="15" formatCode="0.0">
                        <c:v>3.13</c:v>
                      </c:pt>
                      <c:pt idx="16" formatCode="0.0">
                        <c:v>3.21</c:v>
                      </c:pt>
                      <c:pt idx="17" formatCode="0.0">
                        <c:v>2.99</c:v>
                      </c:pt>
                      <c:pt idx="19" formatCode="0.0">
                        <c:v>3.05</c:v>
                      </c:pt>
                      <c:pt idx="20" formatCode="0.0">
                        <c:v>3.12</c:v>
                      </c:pt>
                      <c:pt idx="21" formatCode="0.0">
                        <c:v>3.17</c:v>
                      </c:pt>
                      <c:pt idx="22" formatCode="0.0">
                        <c:v>3.19</c:v>
                      </c:pt>
                      <c:pt idx="24" formatCode="0.0">
                        <c:v>3.05</c:v>
                      </c:pt>
                      <c:pt idx="25" formatCode="0.0">
                        <c:v>3.11</c:v>
                      </c:pt>
                      <c:pt idx="26" formatCode="0.0">
                        <c:v>3.22</c:v>
                      </c:pt>
                      <c:pt idx="27" formatCode="0.0">
                        <c:v>3.04</c:v>
                      </c:pt>
                      <c:pt idx="28" formatCode="0.0">
                        <c:v>3.24</c:v>
                      </c:pt>
                      <c:pt idx="29" formatCode="0.0">
                        <c:v>3.27</c:v>
                      </c:pt>
                      <c:pt idx="31" formatCode="0.0">
                        <c:v>3.35</c:v>
                      </c:pt>
                      <c:pt idx="32" formatCode="0.0">
                        <c:v>3.22</c:v>
                      </c:pt>
                      <c:pt idx="33" formatCode="0.0">
                        <c:v>2.99</c:v>
                      </c:pt>
                      <c:pt idx="34" formatCode="0.0">
                        <c:v>2.78</c:v>
                      </c:pt>
                      <c:pt idx="35" formatCode="0.0">
                        <c:v>3.3</c:v>
                      </c:pt>
                      <c:pt idx="36" formatCode="0.00">
                        <c:v>3.13</c:v>
                      </c:pt>
                      <c:pt idx="37" formatCode="0.00">
                        <c:v>3.13</c:v>
                      </c:pt>
                      <c:pt idx="38" formatCode="0.00">
                        <c:v>3.13</c:v>
                      </c:pt>
                      <c:pt idx="39" formatCode="0.00">
                        <c:v>3.13</c:v>
                      </c:pt>
                      <c:pt idx="40" formatCode="0.00">
                        <c:v>3.13</c:v>
                      </c:pt>
                      <c:pt idx="41" formatCode="0.00">
                        <c:v>3.13</c:v>
                      </c:pt>
                      <c:pt idx="42" formatCode="0.00">
                        <c:v>3.13</c:v>
                      </c:pt>
                      <c:pt idx="43" formatCode="0.00">
                        <c:v>3.13</c:v>
                      </c:pt>
                      <c:pt idx="44" formatCode="0.00">
                        <c:v>3.13</c:v>
                      </c:pt>
                      <c:pt idx="45" formatCode="0.00">
                        <c:v>3.13</c:v>
                      </c:pt>
                      <c:pt idx="46" formatCode="0.00">
                        <c:v>3.13</c:v>
                      </c:pt>
                      <c:pt idx="47" formatCode="0.00">
                        <c:v>3.13</c:v>
                      </c:pt>
                      <c:pt idx="48" formatCode="0.00">
                        <c:v>3.13</c:v>
                      </c:pt>
                      <c:pt idx="49" formatCode="0.00">
                        <c:v>3.13</c:v>
                      </c:pt>
                      <c:pt idx="50" formatCode="0.00">
                        <c:v>3.13</c:v>
                      </c:pt>
                      <c:pt idx="51" formatCode="0.00">
                        <c:v>3.13</c:v>
                      </c:pt>
                      <c:pt idx="52" formatCode="0.00">
                        <c:v>3.13</c:v>
                      </c:pt>
                      <c:pt idx="53" formatCode="0.00">
                        <c:v>3.13</c:v>
                      </c:pt>
                      <c:pt idx="54" formatCode="0.00">
                        <c:v>3.13</c:v>
                      </c:pt>
                      <c:pt idx="55" formatCode="0.00">
                        <c:v>3.13</c:v>
                      </c:pt>
                      <c:pt idx="56" formatCode="0.00">
                        <c:v>3.13</c:v>
                      </c:pt>
                      <c:pt idx="57" formatCode="0.00">
                        <c:v>3.13</c:v>
                      </c:pt>
                      <c:pt idx="58" formatCode="0.00">
                        <c:v>3.13</c:v>
                      </c:pt>
                      <c:pt idx="59" formatCode="0.00">
                        <c:v>3.13</c:v>
                      </c:pt>
                      <c:pt idx="60" formatCode="0.00">
                        <c:v>3.13</c:v>
                      </c:pt>
                      <c:pt idx="61" formatCode="0.00">
                        <c:v>3.13</c:v>
                      </c:pt>
                      <c:pt idx="62" formatCode="0.00">
                        <c:v>3.13</c:v>
                      </c:pt>
                      <c:pt idx="63" formatCode="0.00">
                        <c:v>3.13</c:v>
                      </c:pt>
                      <c:pt idx="64" formatCode="0.00">
                        <c:v>3.13</c:v>
                      </c:pt>
                      <c:pt idx="65" formatCode="0.00">
                        <c:v>3.13</c:v>
                      </c:pt>
                      <c:pt idx="66" formatCode="0.00">
                        <c:v>3.13</c:v>
                      </c:pt>
                      <c:pt idx="67" formatCode="0.00">
                        <c:v>3.13</c:v>
                      </c:pt>
                      <c:pt idx="68" formatCode="0.00">
                        <c:v>3.13</c:v>
                      </c:pt>
                      <c:pt idx="69" formatCode="0.00">
                        <c:v>3.13</c:v>
                      </c:pt>
                      <c:pt idx="70" formatCode="0.00">
                        <c:v>3.13</c:v>
                      </c:pt>
                      <c:pt idx="71" formatCode="0.00">
                        <c:v>3.13</c:v>
                      </c:pt>
                      <c:pt idx="72" formatCode="0.00">
                        <c:v>3.13</c:v>
                      </c:pt>
                    </c:numCache>
                  </c:numRef>
                </c:xVal>
                <c:yVal>
                  <c:numRef>
                    <c:extLst xmlns:c15="http://schemas.microsoft.com/office/drawing/2012/chart">
                      <c:ext xmlns:c15="http://schemas.microsoft.com/office/drawing/2012/chart" uri="{02D57815-91ED-43cb-92C2-25804820EDAC}">
                        <c15:formulaRef>
                          <c15:sqref>Sheet1!$G$2:$G$251</c15:sqref>
                        </c15:formulaRef>
                      </c:ext>
                    </c:extLst>
                    <c:numCache>
                      <c:formatCode>General</c:formatCode>
                      <c:ptCount val="250"/>
                      <c:pt idx="133">
                        <c:v>1</c:v>
                      </c:pt>
                      <c:pt idx="134">
                        <c:v>2</c:v>
                      </c:pt>
                      <c:pt idx="135">
                        <c:v>3</c:v>
                      </c:pt>
                      <c:pt idx="136">
                        <c:v>4</c:v>
                      </c:pt>
                      <c:pt idx="137">
                        <c:v>5</c:v>
                      </c:pt>
                      <c:pt idx="138">
                        <c:v>6</c:v>
                      </c:pt>
                      <c:pt idx="139">
                        <c:v>7</c:v>
                      </c:pt>
                      <c:pt idx="140">
                        <c:v>8</c:v>
                      </c:pt>
                      <c:pt idx="141">
                        <c:v>9</c:v>
                      </c:pt>
                      <c:pt idx="142">
                        <c:v>10</c:v>
                      </c:pt>
                      <c:pt idx="143">
                        <c:v>11</c:v>
                      </c:pt>
                      <c:pt idx="144">
                        <c:v>12</c:v>
                      </c:pt>
                      <c:pt idx="145">
                        <c:v>13</c:v>
                      </c:pt>
                      <c:pt idx="146">
                        <c:v>14</c:v>
                      </c:pt>
                      <c:pt idx="147">
                        <c:v>15</c:v>
                      </c:pt>
                      <c:pt idx="148">
                        <c:v>16</c:v>
                      </c:pt>
                      <c:pt idx="149">
                        <c:v>17</c:v>
                      </c:pt>
                      <c:pt idx="150">
                        <c:v>18</c:v>
                      </c:pt>
                      <c:pt idx="151">
                        <c:v>19</c:v>
                      </c:pt>
                      <c:pt idx="152">
                        <c:v>20</c:v>
                      </c:pt>
                      <c:pt idx="153">
                        <c:v>21</c:v>
                      </c:pt>
                    </c:numCache>
                  </c:numRef>
                </c:yVal>
                <c:smooth val="0"/>
                <c:extLst xmlns:c15="http://schemas.microsoft.com/office/drawing/2012/chart">
                  <c:ext xmlns:c16="http://schemas.microsoft.com/office/drawing/2014/chart" uri="{C3380CC4-5D6E-409C-BE32-E72D297353CC}">
                    <c16:uniqueId val="{00000006-F2E5-4584-80E8-32F380B82B2E}"/>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Sheet1!$H$1</c15:sqref>
                        </c15:formulaRef>
                      </c:ext>
                    </c:extLst>
                    <c:strCache>
                      <c:ptCount val="1"/>
                      <c:pt idx="0">
                        <c:v>joon 5</c:v>
                      </c:pt>
                    </c:strCache>
                  </c:strRef>
                </c:tx>
                <c:spPr>
                  <a:ln>
                    <a:solidFill>
                      <a:schemeClr val="accent6"/>
                    </a:solidFill>
                  </a:ln>
                </c:spPr>
                <c:marker>
                  <c:symbol val="circle"/>
                  <c:size val="10"/>
                  <c:spPr>
                    <a:solidFill>
                      <a:schemeClr val="accent6"/>
                    </a:solidFill>
                    <a:ln>
                      <a:solidFill>
                        <a:schemeClr val="accent6"/>
                      </a:solidFill>
                    </a:ln>
                  </c:spPr>
                </c:marker>
                <c:dLbls>
                  <c:delete val="1"/>
                </c:dLbls>
                <c:xVal>
                  <c:numRef>
                    <c:extLst xmlns:c15="http://schemas.microsoft.com/office/drawing/2012/chart">
                      <c:ext xmlns:c15="http://schemas.microsoft.com/office/drawing/2012/chart" uri="{02D57815-91ED-43cb-92C2-25804820EDAC}">
                        <c15:formulaRef>
                          <c15:sqref>Sheet1!$B$2:$B$251</c15:sqref>
                        </c15:formulaRef>
                      </c:ext>
                    </c:extLst>
                    <c:numCache>
                      <c:formatCode>General</c:formatCode>
                      <c:ptCount val="250"/>
                      <c:pt idx="0" formatCode="0.0">
                        <c:v>3.13</c:v>
                      </c:pt>
                      <c:pt idx="2" formatCode="0.0">
                        <c:v>2.94</c:v>
                      </c:pt>
                      <c:pt idx="3" formatCode="0.0">
                        <c:v>3.01</c:v>
                      </c:pt>
                      <c:pt idx="4" formatCode="0.0">
                        <c:v>3.17</c:v>
                      </c:pt>
                      <c:pt idx="5" formatCode="0.0">
                        <c:v>3.18</c:v>
                      </c:pt>
                      <c:pt idx="6" formatCode="0.0">
                        <c:v>3.26</c:v>
                      </c:pt>
                      <c:pt idx="7" formatCode="0.0">
                        <c:v>3.17</c:v>
                      </c:pt>
                      <c:pt idx="9" formatCode="0.0">
                        <c:v>2.99</c:v>
                      </c:pt>
                      <c:pt idx="10" formatCode="0.0">
                        <c:v>3.26</c:v>
                      </c:pt>
                      <c:pt idx="12" formatCode="0.0">
                        <c:v>3.04</c:v>
                      </c:pt>
                      <c:pt idx="13" formatCode="0.0">
                        <c:v>3.32</c:v>
                      </c:pt>
                      <c:pt idx="15" formatCode="0.0">
                        <c:v>3.13</c:v>
                      </c:pt>
                      <c:pt idx="16" formatCode="0.0">
                        <c:v>3.21</c:v>
                      </c:pt>
                      <c:pt idx="17" formatCode="0.0">
                        <c:v>2.99</c:v>
                      </c:pt>
                      <c:pt idx="19" formatCode="0.0">
                        <c:v>3.05</c:v>
                      </c:pt>
                      <c:pt idx="20" formatCode="0.0">
                        <c:v>3.12</c:v>
                      </c:pt>
                      <c:pt idx="21" formatCode="0.0">
                        <c:v>3.17</c:v>
                      </c:pt>
                      <c:pt idx="22" formatCode="0.0">
                        <c:v>3.19</c:v>
                      </c:pt>
                      <c:pt idx="24" formatCode="0.0">
                        <c:v>3.05</c:v>
                      </c:pt>
                      <c:pt idx="25" formatCode="0.0">
                        <c:v>3.11</c:v>
                      </c:pt>
                      <c:pt idx="26" formatCode="0.0">
                        <c:v>3.22</c:v>
                      </c:pt>
                      <c:pt idx="27" formatCode="0.0">
                        <c:v>3.04</c:v>
                      </c:pt>
                      <c:pt idx="28" formatCode="0.0">
                        <c:v>3.24</c:v>
                      </c:pt>
                      <c:pt idx="29" formatCode="0.0">
                        <c:v>3.27</c:v>
                      </c:pt>
                      <c:pt idx="31" formatCode="0.0">
                        <c:v>3.35</c:v>
                      </c:pt>
                      <c:pt idx="32" formatCode="0.0">
                        <c:v>3.22</c:v>
                      </c:pt>
                      <c:pt idx="33" formatCode="0.0">
                        <c:v>2.99</c:v>
                      </c:pt>
                      <c:pt idx="34" formatCode="0.0">
                        <c:v>2.78</c:v>
                      </c:pt>
                      <c:pt idx="35" formatCode="0.0">
                        <c:v>3.3</c:v>
                      </c:pt>
                      <c:pt idx="36" formatCode="0.00">
                        <c:v>3.13</c:v>
                      </c:pt>
                      <c:pt idx="37" formatCode="0.00">
                        <c:v>3.13</c:v>
                      </c:pt>
                      <c:pt idx="38" formatCode="0.00">
                        <c:v>3.13</c:v>
                      </c:pt>
                      <c:pt idx="39" formatCode="0.00">
                        <c:v>3.13</c:v>
                      </c:pt>
                      <c:pt idx="40" formatCode="0.00">
                        <c:v>3.13</c:v>
                      </c:pt>
                      <c:pt idx="41" formatCode="0.00">
                        <c:v>3.13</c:v>
                      </c:pt>
                      <c:pt idx="42" formatCode="0.00">
                        <c:v>3.13</c:v>
                      </c:pt>
                      <c:pt idx="43" formatCode="0.00">
                        <c:v>3.13</c:v>
                      </c:pt>
                      <c:pt idx="44" formatCode="0.00">
                        <c:v>3.13</c:v>
                      </c:pt>
                      <c:pt idx="45" formatCode="0.00">
                        <c:v>3.13</c:v>
                      </c:pt>
                      <c:pt idx="46" formatCode="0.00">
                        <c:v>3.13</c:v>
                      </c:pt>
                      <c:pt idx="47" formatCode="0.00">
                        <c:v>3.13</c:v>
                      </c:pt>
                      <c:pt idx="48" formatCode="0.00">
                        <c:v>3.13</c:v>
                      </c:pt>
                      <c:pt idx="49" formatCode="0.00">
                        <c:v>3.13</c:v>
                      </c:pt>
                      <c:pt idx="50" formatCode="0.00">
                        <c:v>3.13</c:v>
                      </c:pt>
                      <c:pt idx="51" formatCode="0.00">
                        <c:v>3.13</c:v>
                      </c:pt>
                      <c:pt idx="52" formatCode="0.00">
                        <c:v>3.13</c:v>
                      </c:pt>
                      <c:pt idx="53" formatCode="0.00">
                        <c:v>3.13</c:v>
                      </c:pt>
                      <c:pt idx="54" formatCode="0.00">
                        <c:v>3.13</c:v>
                      </c:pt>
                      <c:pt idx="55" formatCode="0.00">
                        <c:v>3.13</c:v>
                      </c:pt>
                      <c:pt idx="56" formatCode="0.00">
                        <c:v>3.13</c:v>
                      </c:pt>
                      <c:pt idx="57" formatCode="0.00">
                        <c:v>3.13</c:v>
                      </c:pt>
                      <c:pt idx="58" formatCode="0.00">
                        <c:v>3.13</c:v>
                      </c:pt>
                      <c:pt idx="59" formatCode="0.00">
                        <c:v>3.13</c:v>
                      </c:pt>
                      <c:pt idx="60" formatCode="0.00">
                        <c:v>3.13</c:v>
                      </c:pt>
                      <c:pt idx="61" formatCode="0.00">
                        <c:v>3.13</c:v>
                      </c:pt>
                      <c:pt idx="62" formatCode="0.00">
                        <c:v>3.13</c:v>
                      </c:pt>
                      <c:pt idx="63" formatCode="0.00">
                        <c:v>3.13</c:v>
                      </c:pt>
                      <c:pt idx="64" formatCode="0.00">
                        <c:v>3.13</c:v>
                      </c:pt>
                      <c:pt idx="65" formatCode="0.00">
                        <c:v>3.13</c:v>
                      </c:pt>
                      <c:pt idx="66" formatCode="0.00">
                        <c:v>3.13</c:v>
                      </c:pt>
                      <c:pt idx="67" formatCode="0.00">
                        <c:v>3.13</c:v>
                      </c:pt>
                      <c:pt idx="68" formatCode="0.00">
                        <c:v>3.13</c:v>
                      </c:pt>
                      <c:pt idx="69" formatCode="0.00">
                        <c:v>3.13</c:v>
                      </c:pt>
                      <c:pt idx="70" formatCode="0.00">
                        <c:v>3.13</c:v>
                      </c:pt>
                      <c:pt idx="71" formatCode="0.00">
                        <c:v>3.13</c:v>
                      </c:pt>
                      <c:pt idx="72" formatCode="0.00">
                        <c:v>3.13</c:v>
                      </c:pt>
                    </c:numCache>
                  </c:numRef>
                </c:xVal>
                <c:yVal>
                  <c:numRef>
                    <c:extLst xmlns:c15="http://schemas.microsoft.com/office/drawing/2012/chart">
                      <c:ext xmlns:c15="http://schemas.microsoft.com/office/drawing/2012/chart" uri="{02D57815-91ED-43cb-92C2-25804820EDAC}">
                        <c15:formulaRef>
                          <c15:sqref>Sheet1!$H$2:$H$251</c15:sqref>
                        </c15:formulaRef>
                      </c:ext>
                    </c:extLst>
                    <c:numCache>
                      <c:formatCode>General</c:formatCode>
                      <c:ptCount val="250"/>
                      <c:pt idx="154">
                        <c:v>1</c:v>
                      </c:pt>
                      <c:pt idx="155">
                        <c:v>2</c:v>
                      </c:pt>
                      <c:pt idx="156">
                        <c:v>3</c:v>
                      </c:pt>
                      <c:pt idx="157">
                        <c:v>4</c:v>
                      </c:pt>
                      <c:pt idx="158">
                        <c:v>5</c:v>
                      </c:pt>
                      <c:pt idx="159">
                        <c:v>6</c:v>
                      </c:pt>
                      <c:pt idx="160">
                        <c:v>7</c:v>
                      </c:pt>
                      <c:pt idx="161">
                        <c:v>8</c:v>
                      </c:pt>
                      <c:pt idx="162">
                        <c:v>9</c:v>
                      </c:pt>
                      <c:pt idx="163">
                        <c:v>10</c:v>
                      </c:pt>
                      <c:pt idx="164">
                        <c:v>11</c:v>
                      </c:pt>
                      <c:pt idx="165">
                        <c:v>12</c:v>
                      </c:pt>
                      <c:pt idx="166">
                        <c:v>13</c:v>
                      </c:pt>
                      <c:pt idx="167">
                        <c:v>14</c:v>
                      </c:pt>
                      <c:pt idx="168">
                        <c:v>15</c:v>
                      </c:pt>
                      <c:pt idx="169">
                        <c:v>16</c:v>
                      </c:pt>
                      <c:pt idx="170">
                        <c:v>17</c:v>
                      </c:pt>
                      <c:pt idx="171">
                        <c:v>18</c:v>
                      </c:pt>
                      <c:pt idx="172">
                        <c:v>19</c:v>
                      </c:pt>
                      <c:pt idx="173">
                        <c:v>20</c:v>
                      </c:pt>
                      <c:pt idx="174">
                        <c:v>21</c:v>
                      </c:pt>
                    </c:numCache>
                  </c:numRef>
                </c:yVal>
                <c:smooth val="0"/>
                <c:extLst xmlns:c15="http://schemas.microsoft.com/office/drawing/2012/chart">
                  <c:ext xmlns:c16="http://schemas.microsoft.com/office/drawing/2014/chart" uri="{C3380CC4-5D6E-409C-BE32-E72D297353CC}">
                    <c16:uniqueId val="{00000007-F2E5-4584-80E8-32F380B82B2E}"/>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Sheet1!$I$1</c15:sqref>
                        </c15:formulaRef>
                      </c:ext>
                    </c:extLst>
                    <c:strCache>
                      <c:ptCount val="1"/>
                      <c:pt idx="0">
                        <c:v>joon 6</c:v>
                      </c:pt>
                    </c:strCache>
                  </c:strRef>
                </c:tx>
                <c:spPr>
                  <a:ln>
                    <a:solidFill>
                      <a:schemeClr val="accent3"/>
                    </a:solidFill>
                  </a:ln>
                </c:spPr>
                <c:marker>
                  <c:symbol val="circle"/>
                  <c:size val="10"/>
                  <c:spPr>
                    <a:solidFill>
                      <a:schemeClr val="accent3"/>
                    </a:solidFill>
                    <a:ln>
                      <a:solidFill>
                        <a:schemeClr val="accent3"/>
                      </a:solidFill>
                    </a:ln>
                  </c:spPr>
                </c:marker>
                <c:dLbls>
                  <c:delete val="1"/>
                </c:dLbls>
                <c:xVal>
                  <c:numRef>
                    <c:extLst xmlns:c15="http://schemas.microsoft.com/office/drawing/2012/chart">
                      <c:ext xmlns:c15="http://schemas.microsoft.com/office/drawing/2012/chart" uri="{02D57815-91ED-43cb-92C2-25804820EDAC}">
                        <c15:formulaRef>
                          <c15:sqref>Sheet1!$B$2:$B$251</c15:sqref>
                        </c15:formulaRef>
                      </c:ext>
                    </c:extLst>
                    <c:numCache>
                      <c:formatCode>General</c:formatCode>
                      <c:ptCount val="250"/>
                      <c:pt idx="0" formatCode="0.0">
                        <c:v>3.13</c:v>
                      </c:pt>
                      <c:pt idx="2" formatCode="0.0">
                        <c:v>2.94</c:v>
                      </c:pt>
                      <c:pt idx="3" formatCode="0.0">
                        <c:v>3.01</c:v>
                      </c:pt>
                      <c:pt idx="4" formatCode="0.0">
                        <c:v>3.17</c:v>
                      </c:pt>
                      <c:pt idx="5" formatCode="0.0">
                        <c:v>3.18</c:v>
                      </c:pt>
                      <c:pt idx="6" formatCode="0.0">
                        <c:v>3.26</c:v>
                      </c:pt>
                      <c:pt idx="7" formatCode="0.0">
                        <c:v>3.17</c:v>
                      </c:pt>
                      <c:pt idx="9" formatCode="0.0">
                        <c:v>2.99</c:v>
                      </c:pt>
                      <c:pt idx="10" formatCode="0.0">
                        <c:v>3.26</c:v>
                      </c:pt>
                      <c:pt idx="12" formatCode="0.0">
                        <c:v>3.04</c:v>
                      </c:pt>
                      <c:pt idx="13" formatCode="0.0">
                        <c:v>3.32</c:v>
                      </c:pt>
                      <c:pt idx="15" formatCode="0.0">
                        <c:v>3.13</c:v>
                      </c:pt>
                      <c:pt idx="16" formatCode="0.0">
                        <c:v>3.21</c:v>
                      </c:pt>
                      <c:pt idx="17" formatCode="0.0">
                        <c:v>2.99</c:v>
                      </c:pt>
                      <c:pt idx="19" formatCode="0.0">
                        <c:v>3.05</c:v>
                      </c:pt>
                      <c:pt idx="20" formatCode="0.0">
                        <c:v>3.12</c:v>
                      </c:pt>
                      <c:pt idx="21" formatCode="0.0">
                        <c:v>3.17</c:v>
                      </c:pt>
                      <c:pt idx="22" formatCode="0.0">
                        <c:v>3.19</c:v>
                      </c:pt>
                      <c:pt idx="24" formatCode="0.0">
                        <c:v>3.05</c:v>
                      </c:pt>
                      <c:pt idx="25" formatCode="0.0">
                        <c:v>3.11</c:v>
                      </c:pt>
                      <c:pt idx="26" formatCode="0.0">
                        <c:v>3.22</c:v>
                      </c:pt>
                      <c:pt idx="27" formatCode="0.0">
                        <c:v>3.04</c:v>
                      </c:pt>
                      <c:pt idx="28" formatCode="0.0">
                        <c:v>3.24</c:v>
                      </c:pt>
                      <c:pt idx="29" formatCode="0.0">
                        <c:v>3.27</c:v>
                      </c:pt>
                      <c:pt idx="31" formatCode="0.0">
                        <c:v>3.35</c:v>
                      </c:pt>
                      <c:pt idx="32" formatCode="0.0">
                        <c:v>3.22</c:v>
                      </c:pt>
                      <c:pt idx="33" formatCode="0.0">
                        <c:v>2.99</c:v>
                      </c:pt>
                      <c:pt idx="34" formatCode="0.0">
                        <c:v>2.78</c:v>
                      </c:pt>
                      <c:pt idx="35" formatCode="0.0">
                        <c:v>3.3</c:v>
                      </c:pt>
                      <c:pt idx="36" formatCode="0.00">
                        <c:v>3.13</c:v>
                      </c:pt>
                      <c:pt idx="37" formatCode="0.00">
                        <c:v>3.13</c:v>
                      </c:pt>
                      <c:pt idx="38" formatCode="0.00">
                        <c:v>3.13</c:v>
                      </c:pt>
                      <c:pt idx="39" formatCode="0.00">
                        <c:v>3.13</c:v>
                      </c:pt>
                      <c:pt idx="40" formatCode="0.00">
                        <c:v>3.13</c:v>
                      </c:pt>
                      <c:pt idx="41" formatCode="0.00">
                        <c:v>3.13</c:v>
                      </c:pt>
                      <c:pt idx="42" formatCode="0.00">
                        <c:v>3.13</c:v>
                      </c:pt>
                      <c:pt idx="43" formatCode="0.00">
                        <c:v>3.13</c:v>
                      </c:pt>
                      <c:pt idx="44" formatCode="0.00">
                        <c:v>3.13</c:v>
                      </c:pt>
                      <c:pt idx="45" formatCode="0.00">
                        <c:v>3.13</c:v>
                      </c:pt>
                      <c:pt idx="46" formatCode="0.00">
                        <c:v>3.13</c:v>
                      </c:pt>
                      <c:pt idx="47" formatCode="0.00">
                        <c:v>3.13</c:v>
                      </c:pt>
                      <c:pt idx="48" formatCode="0.00">
                        <c:v>3.13</c:v>
                      </c:pt>
                      <c:pt idx="49" formatCode="0.00">
                        <c:v>3.13</c:v>
                      </c:pt>
                      <c:pt idx="50" formatCode="0.00">
                        <c:v>3.13</c:v>
                      </c:pt>
                      <c:pt idx="51" formatCode="0.00">
                        <c:v>3.13</c:v>
                      </c:pt>
                      <c:pt idx="52" formatCode="0.00">
                        <c:v>3.13</c:v>
                      </c:pt>
                      <c:pt idx="53" formatCode="0.00">
                        <c:v>3.13</c:v>
                      </c:pt>
                      <c:pt idx="54" formatCode="0.00">
                        <c:v>3.13</c:v>
                      </c:pt>
                      <c:pt idx="55" formatCode="0.00">
                        <c:v>3.13</c:v>
                      </c:pt>
                      <c:pt idx="56" formatCode="0.00">
                        <c:v>3.13</c:v>
                      </c:pt>
                      <c:pt idx="57" formatCode="0.00">
                        <c:v>3.13</c:v>
                      </c:pt>
                      <c:pt idx="58" formatCode="0.00">
                        <c:v>3.13</c:v>
                      </c:pt>
                      <c:pt idx="59" formatCode="0.00">
                        <c:v>3.13</c:v>
                      </c:pt>
                      <c:pt idx="60" formatCode="0.00">
                        <c:v>3.13</c:v>
                      </c:pt>
                      <c:pt idx="61" formatCode="0.00">
                        <c:v>3.13</c:v>
                      </c:pt>
                      <c:pt idx="62" formatCode="0.00">
                        <c:v>3.13</c:v>
                      </c:pt>
                      <c:pt idx="63" formatCode="0.00">
                        <c:v>3.13</c:v>
                      </c:pt>
                      <c:pt idx="64" formatCode="0.00">
                        <c:v>3.13</c:v>
                      </c:pt>
                      <c:pt idx="65" formatCode="0.00">
                        <c:v>3.13</c:v>
                      </c:pt>
                      <c:pt idx="66" formatCode="0.00">
                        <c:v>3.13</c:v>
                      </c:pt>
                      <c:pt idx="67" formatCode="0.00">
                        <c:v>3.13</c:v>
                      </c:pt>
                      <c:pt idx="68" formatCode="0.00">
                        <c:v>3.13</c:v>
                      </c:pt>
                      <c:pt idx="69" formatCode="0.00">
                        <c:v>3.13</c:v>
                      </c:pt>
                      <c:pt idx="70" formatCode="0.00">
                        <c:v>3.13</c:v>
                      </c:pt>
                      <c:pt idx="71" formatCode="0.00">
                        <c:v>3.13</c:v>
                      </c:pt>
                      <c:pt idx="72" formatCode="0.00">
                        <c:v>3.13</c:v>
                      </c:pt>
                    </c:numCache>
                  </c:numRef>
                </c:xVal>
                <c:yVal>
                  <c:numRef>
                    <c:extLst xmlns:c15="http://schemas.microsoft.com/office/drawing/2012/chart">
                      <c:ext xmlns:c15="http://schemas.microsoft.com/office/drawing/2012/chart" uri="{02D57815-91ED-43cb-92C2-25804820EDAC}">
                        <c15:formulaRef>
                          <c15:sqref>Sheet1!$I$2:$I$251</c15:sqref>
                        </c15:formulaRef>
                      </c:ext>
                    </c:extLst>
                    <c:numCache>
                      <c:formatCode>General</c:formatCode>
                      <c:ptCount val="250"/>
                      <c:pt idx="175">
                        <c:v>1</c:v>
                      </c:pt>
                      <c:pt idx="176">
                        <c:v>2</c:v>
                      </c:pt>
                      <c:pt idx="177">
                        <c:v>3</c:v>
                      </c:pt>
                      <c:pt idx="178">
                        <c:v>4</c:v>
                      </c:pt>
                      <c:pt idx="179">
                        <c:v>5</c:v>
                      </c:pt>
                      <c:pt idx="180">
                        <c:v>6</c:v>
                      </c:pt>
                      <c:pt idx="181">
                        <c:v>7</c:v>
                      </c:pt>
                      <c:pt idx="182">
                        <c:v>8</c:v>
                      </c:pt>
                      <c:pt idx="183">
                        <c:v>9</c:v>
                      </c:pt>
                      <c:pt idx="184">
                        <c:v>10</c:v>
                      </c:pt>
                      <c:pt idx="185">
                        <c:v>11</c:v>
                      </c:pt>
                      <c:pt idx="186">
                        <c:v>12</c:v>
                      </c:pt>
                      <c:pt idx="187">
                        <c:v>13</c:v>
                      </c:pt>
                      <c:pt idx="188">
                        <c:v>14</c:v>
                      </c:pt>
                      <c:pt idx="189">
                        <c:v>15</c:v>
                      </c:pt>
                      <c:pt idx="190">
                        <c:v>16</c:v>
                      </c:pt>
                      <c:pt idx="191">
                        <c:v>17</c:v>
                      </c:pt>
                      <c:pt idx="192">
                        <c:v>18</c:v>
                      </c:pt>
                      <c:pt idx="193">
                        <c:v>19</c:v>
                      </c:pt>
                      <c:pt idx="194">
                        <c:v>20</c:v>
                      </c:pt>
                      <c:pt idx="195">
                        <c:v>21</c:v>
                      </c:pt>
                    </c:numCache>
                  </c:numRef>
                </c:yVal>
                <c:smooth val="0"/>
                <c:extLst xmlns:c15="http://schemas.microsoft.com/office/drawing/2012/chart">
                  <c:ext xmlns:c16="http://schemas.microsoft.com/office/drawing/2014/chart" uri="{C3380CC4-5D6E-409C-BE32-E72D297353CC}">
                    <c16:uniqueId val="{00000008-F2E5-4584-80E8-32F380B82B2E}"/>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Sheet1!$J$1</c15:sqref>
                        </c15:formulaRef>
                      </c:ext>
                    </c:extLst>
                    <c:strCache>
                      <c:ptCount val="1"/>
                      <c:pt idx="0">
                        <c:v>joon 7</c:v>
                      </c:pt>
                    </c:strCache>
                  </c:strRef>
                </c:tx>
                <c:spPr>
                  <a:ln>
                    <a:solidFill>
                      <a:schemeClr val="tx2"/>
                    </a:solidFill>
                  </a:ln>
                </c:spPr>
                <c:marker>
                  <c:symbol val="circle"/>
                  <c:size val="10"/>
                  <c:spPr>
                    <a:solidFill>
                      <a:schemeClr val="tx2"/>
                    </a:solidFill>
                    <a:ln>
                      <a:solidFill>
                        <a:schemeClr val="tx2"/>
                      </a:solidFill>
                    </a:ln>
                  </c:spPr>
                </c:marker>
                <c:dLbls>
                  <c:delete val="1"/>
                </c:dLbls>
                <c:xVal>
                  <c:numRef>
                    <c:extLst xmlns:c15="http://schemas.microsoft.com/office/drawing/2012/chart">
                      <c:ext xmlns:c15="http://schemas.microsoft.com/office/drawing/2012/chart" uri="{02D57815-91ED-43cb-92C2-25804820EDAC}">
                        <c15:formulaRef>
                          <c15:sqref>Sheet1!$B$2:$B$251</c15:sqref>
                        </c15:formulaRef>
                      </c:ext>
                    </c:extLst>
                    <c:numCache>
                      <c:formatCode>General</c:formatCode>
                      <c:ptCount val="250"/>
                      <c:pt idx="0" formatCode="0.0">
                        <c:v>3.13</c:v>
                      </c:pt>
                      <c:pt idx="2" formatCode="0.0">
                        <c:v>2.94</c:v>
                      </c:pt>
                      <c:pt idx="3" formatCode="0.0">
                        <c:v>3.01</c:v>
                      </c:pt>
                      <c:pt idx="4" formatCode="0.0">
                        <c:v>3.17</c:v>
                      </c:pt>
                      <c:pt idx="5" formatCode="0.0">
                        <c:v>3.18</c:v>
                      </c:pt>
                      <c:pt idx="6" formatCode="0.0">
                        <c:v>3.26</c:v>
                      </c:pt>
                      <c:pt idx="7" formatCode="0.0">
                        <c:v>3.17</c:v>
                      </c:pt>
                      <c:pt idx="9" formatCode="0.0">
                        <c:v>2.99</c:v>
                      </c:pt>
                      <c:pt idx="10" formatCode="0.0">
                        <c:v>3.26</c:v>
                      </c:pt>
                      <c:pt idx="12" formatCode="0.0">
                        <c:v>3.04</c:v>
                      </c:pt>
                      <c:pt idx="13" formatCode="0.0">
                        <c:v>3.32</c:v>
                      </c:pt>
                      <c:pt idx="15" formatCode="0.0">
                        <c:v>3.13</c:v>
                      </c:pt>
                      <c:pt idx="16" formatCode="0.0">
                        <c:v>3.21</c:v>
                      </c:pt>
                      <c:pt idx="17" formatCode="0.0">
                        <c:v>2.99</c:v>
                      </c:pt>
                      <c:pt idx="19" formatCode="0.0">
                        <c:v>3.05</c:v>
                      </c:pt>
                      <c:pt idx="20" formatCode="0.0">
                        <c:v>3.12</c:v>
                      </c:pt>
                      <c:pt idx="21" formatCode="0.0">
                        <c:v>3.17</c:v>
                      </c:pt>
                      <c:pt idx="22" formatCode="0.0">
                        <c:v>3.19</c:v>
                      </c:pt>
                      <c:pt idx="24" formatCode="0.0">
                        <c:v>3.05</c:v>
                      </c:pt>
                      <c:pt idx="25" formatCode="0.0">
                        <c:v>3.11</c:v>
                      </c:pt>
                      <c:pt idx="26" formatCode="0.0">
                        <c:v>3.22</c:v>
                      </c:pt>
                      <c:pt idx="27" formatCode="0.0">
                        <c:v>3.04</c:v>
                      </c:pt>
                      <c:pt idx="28" formatCode="0.0">
                        <c:v>3.24</c:v>
                      </c:pt>
                      <c:pt idx="29" formatCode="0.0">
                        <c:v>3.27</c:v>
                      </c:pt>
                      <c:pt idx="31" formatCode="0.0">
                        <c:v>3.35</c:v>
                      </c:pt>
                      <c:pt idx="32" formatCode="0.0">
                        <c:v>3.22</c:v>
                      </c:pt>
                      <c:pt idx="33" formatCode="0.0">
                        <c:v>2.99</c:v>
                      </c:pt>
                      <c:pt idx="34" formatCode="0.0">
                        <c:v>2.78</c:v>
                      </c:pt>
                      <c:pt idx="35" formatCode="0.0">
                        <c:v>3.3</c:v>
                      </c:pt>
                      <c:pt idx="36" formatCode="0.00">
                        <c:v>3.13</c:v>
                      </c:pt>
                      <c:pt idx="37" formatCode="0.00">
                        <c:v>3.13</c:v>
                      </c:pt>
                      <c:pt idx="38" formatCode="0.00">
                        <c:v>3.13</c:v>
                      </c:pt>
                      <c:pt idx="39" formatCode="0.00">
                        <c:v>3.13</c:v>
                      </c:pt>
                      <c:pt idx="40" formatCode="0.00">
                        <c:v>3.13</c:v>
                      </c:pt>
                      <c:pt idx="41" formatCode="0.00">
                        <c:v>3.13</c:v>
                      </c:pt>
                      <c:pt idx="42" formatCode="0.00">
                        <c:v>3.13</c:v>
                      </c:pt>
                      <c:pt idx="43" formatCode="0.00">
                        <c:v>3.13</c:v>
                      </c:pt>
                      <c:pt idx="44" formatCode="0.00">
                        <c:v>3.13</c:v>
                      </c:pt>
                      <c:pt idx="45" formatCode="0.00">
                        <c:v>3.13</c:v>
                      </c:pt>
                      <c:pt idx="46" formatCode="0.00">
                        <c:v>3.13</c:v>
                      </c:pt>
                      <c:pt idx="47" formatCode="0.00">
                        <c:v>3.13</c:v>
                      </c:pt>
                      <c:pt idx="48" formatCode="0.00">
                        <c:v>3.13</c:v>
                      </c:pt>
                      <c:pt idx="49" formatCode="0.00">
                        <c:v>3.13</c:v>
                      </c:pt>
                      <c:pt idx="50" formatCode="0.00">
                        <c:v>3.13</c:v>
                      </c:pt>
                      <c:pt idx="51" formatCode="0.00">
                        <c:v>3.13</c:v>
                      </c:pt>
                      <c:pt idx="52" formatCode="0.00">
                        <c:v>3.13</c:v>
                      </c:pt>
                      <c:pt idx="53" formatCode="0.00">
                        <c:v>3.13</c:v>
                      </c:pt>
                      <c:pt idx="54" formatCode="0.00">
                        <c:v>3.13</c:v>
                      </c:pt>
                      <c:pt idx="55" formatCode="0.00">
                        <c:v>3.13</c:v>
                      </c:pt>
                      <c:pt idx="56" formatCode="0.00">
                        <c:v>3.13</c:v>
                      </c:pt>
                      <c:pt idx="57" formatCode="0.00">
                        <c:v>3.13</c:v>
                      </c:pt>
                      <c:pt idx="58" formatCode="0.00">
                        <c:v>3.13</c:v>
                      </c:pt>
                      <c:pt idx="59" formatCode="0.00">
                        <c:v>3.13</c:v>
                      </c:pt>
                      <c:pt idx="60" formatCode="0.00">
                        <c:v>3.13</c:v>
                      </c:pt>
                      <c:pt idx="61" formatCode="0.00">
                        <c:v>3.13</c:v>
                      </c:pt>
                      <c:pt idx="62" formatCode="0.00">
                        <c:v>3.13</c:v>
                      </c:pt>
                      <c:pt idx="63" formatCode="0.00">
                        <c:v>3.13</c:v>
                      </c:pt>
                      <c:pt idx="64" formatCode="0.00">
                        <c:v>3.13</c:v>
                      </c:pt>
                      <c:pt idx="65" formatCode="0.00">
                        <c:v>3.13</c:v>
                      </c:pt>
                      <c:pt idx="66" formatCode="0.00">
                        <c:v>3.13</c:v>
                      </c:pt>
                      <c:pt idx="67" formatCode="0.00">
                        <c:v>3.13</c:v>
                      </c:pt>
                      <c:pt idx="68" formatCode="0.00">
                        <c:v>3.13</c:v>
                      </c:pt>
                      <c:pt idx="69" formatCode="0.00">
                        <c:v>3.13</c:v>
                      </c:pt>
                      <c:pt idx="70" formatCode="0.00">
                        <c:v>3.13</c:v>
                      </c:pt>
                      <c:pt idx="71" formatCode="0.00">
                        <c:v>3.13</c:v>
                      </c:pt>
                      <c:pt idx="72" formatCode="0.00">
                        <c:v>3.13</c:v>
                      </c:pt>
                    </c:numCache>
                  </c:numRef>
                </c:xVal>
                <c:yVal>
                  <c:numRef>
                    <c:extLst xmlns:c15="http://schemas.microsoft.com/office/drawing/2012/chart">
                      <c:ext xmlns:c15="http://schemas.microsoft.com/office/drawing/2012/chart" uri="{02D57815-91ED-43cb-92C2-25804820EDAC}">
                        <c15:formulaRef>
                          <c15:sqref>Sheet1!$J$2:$J$251</c15:sqref>
                        </c15:formulaRef>
                      </c:ext>
                    </c:extLst>
                    <c:numCache>
                      <c:formatCode>General</c:formatCode>
                      <c:ptCount val="250"/>
                      <c:pt idx="196">
                        <c:v>1</c:v>
                      </c:pt>
                      <c:pt idx="197">
                        <c:v>2</c:v>
                      </c:pt>
                      <c:pt idx="198">
                        <c:v>3</c:v>
                      </c:pt>
                      <c:pt idx="199">
                        <c:v>4</c:v>
                      </c:pt>
                      <c:pt idx="200">
                        <c:v>5</c:v>
                      </c:pt>
                      <c:pt idx="201">
                        <c:v>6</c:v>
                      </c:pt>
                      <c:pt idx="202">
                        <c:v>7</c:v>
                      </c:pt>
                      <c:pt idx="203">
                        <c:v>8</c:v>
                      </c:pt>
                      <c:pt idx="204">
                        <c:v>9</c:v>
                      </c:pt>
                      <c:pt idx="205">
                        <c:v>10</c:v>
                      </c:pt>
                      <c:pt idx="206">
                        <c:v>11</c:v>
                      </c:pt>
                      <c:pt idx="207">
                        <c:v>12</c:v>
                      </c:pt>
                      <c:pt idx="208">
                        <c:v>13</c:v>
                      </c:pt>
                      <c:pt idx="209">
                        <c:v>14</c:v>
                      </c:pt>
                      <c:pt idx="210">
                        <c:v>15</c:v>
                      </c:pt>
                      <c:pt idx="211">
                        <c:v>16</c:v>
                      </c:pt>
                      <c:pt idx="212">
                        <c:v>17</c:v>
                      </c:pt>
                      <c:pt idx="213">
                        <c:v>18</c:v>
                      </c:pt>
                      <c:pt idx="214">
                        <c:v>19</c:v>
                      </c:pt>
                      <c:pt idx="215">
                        <c:v>20</c:v>
                      </c:pt>
                      <c:pt idx="216">
                        <c:v>21</c:v>
                      </c:pt>
                    </c:numCache>
                  </c:numRef>
                </c:yVal>
                <c:smooth val="0"/>
                <c:extLst xmlns:c15="http://schemas.microsoft.com/office/drawing/2012/chart">
                  <c:ext xmlns:c16="http://schemas.microsoft.com/office/drawing/2014/chart" uri="{C3380CC4-5D6E-409C-BE32-E72D297353CC}">
                    <c16:uniqueId val="{00000009-F2E5-4584-80E8-32F380B82B2E}"/>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Sheet1!$K$1</c15:sqref>
                        </c15:formulaRef>
                      </c:ext>
                    </c:extLst>
                    <c:strCache>
                      <c:ptCount val="1"/>
                      <c:pt idx="0">
                        <c:v>joon 8</c:v>
                      </c:pt>
                    </c:strCache>
                  </c:strRef>
                </c:tx>
                <c:spPr>
                  <a:ln>
                    <a:solidFill>
                      <a:srgbClr val="131C6B"/>
                    </a:solidFill>
                  </a:ln>
                </c:spPr>
                <c:marker>
                  <c:symbol val="circle"/>
                  <c:size val="10"/>
                  <c:spPr>
                    <a:solidFill>
                      <a:srgbClr val="131C6B"/>
                    </a:solidFill>
                    <a:ln>
                      <a:solidFill>
                        <a:srgbClr val="131C6B"/>
                      </a:solidFill>
                    </a:ln>
                  </c:spPr>
                </c:marker>
                <c:dLbls>
                  <c:delete val="1"/>
                </c:dLbls>
                <c:xVal>
                  <c:numRef>
                    <c:extLst xmlns:c15="http://schemas.microsoft.com/office/drawing/2012/chart">
                      <c:ext xmlns:c15="http://schemas.microsoft.com/office/drawing/2012/chart" uri="{02D57815-91ED-43cb-92C2-25804820EDAC}">
                        <c15:formulaRef>
                          <c15:sqref>Sheet1!$B$2:$B$251</c15:sqref>
                        </c15:formulaRef>
                      </c:ext>
                    </c:extLst>
                    <c:numCache>
                      <c:formatCode>General</c:formatCode>
                      <c:ptCount val="250"/>
                      <c:pt idx="0" formatCode="0.0">
                        <c:v>3.13</c:v>
                      </c:pt>
                      <c:pt idx="2" formatCode="0.0">
                        <c:v>2.94</c:v>
                      </c:pt>
                      <c:pt idx="3" formatCode="0.0">
                        <c:v>3.01</c:v>
                      </c:pt>
                      <c:pt idx="4" formatCode="0.0">
                        <c:v>3.17</c:v>
                      </c:pt>
                      <c:pt idx="5" formatCode="0.0">
                        <c:v>3.18</c:v>
                      </c:pt>
                      <c:pt idx="6" formatCode="0.0">
                        <c:v>3.26</c:v>
                      </c:pt>
                      <c:pt idx="7" formatCode="0.0">
                        <c:v>3.17</c:v>
                      </c:pt>
                      <c:pt idx="9" formatCode="0.0">
                        <c:v>2.99</c:v>
                      </c:pt>
                      <c:pt idx="10" formatCode="0.0">
                        <c:v>3.26</c:v>
                      </c:pt>
                      <c:pt idx="12" formatCode="0.0">
                        <c:v>3.04</c:v>
                      </c:pt>
                      <c:pt idx="13" formatCode="0.0">
                        <c:v>3.32</c:v>
                      </c:pt>
                      <c:pt idx="15" formatCode="0.0">
                        <c:v>3.13</c:v>
                      </c:pt>
                      <c:pt idx="16" formatCode="0.0">
                        <c:v>3.21</c:v>
                      </c:pt>
                      <c:pt idx="17" formatCode="0.0">
                        <c:v>2.99</c:v>
                      </c:pt>
                      <c:pt idx="19" formatCode="0.0">
                        <c:v>3.05</c:v>
                      </c:pt>
                      <c:pt idx="20" formatCode="0.0">
                        <c:v>3.12</c:v>
                      </c:pt>
                      <c:pt idx="21" formatCode="0.0">
                        <c:v>3.17</c:v>
                      </c:pt>
                      <c:pt idx="22" formatCode="0.0">
                        <c:v>3.19</c:v>
                      </c:pt>
                      <c:pt idx="24" formatCode="0.0">
                        <c:v>3.05</c:v>
                      </c:pt>
                      <c:pt idx="25" formatCode="0.0">
                        <c:v>3.11</c:v>
                      </c:pt>
                      <c:pt idx="26" formatCode="0.0">
                        <c:v>3.22</c:v>
                      </c:pt>
                      <c:pt idx="27" formatCode="0.0">
                        <c:v>3.04</c:v>
                      </c:pt>
                      <c:pt idx="28" formatCode="0.0">
                        <c:v>3.24</c:v>
                      </c:pt>
                      <c:pt idx="29" formatCode="0.0">
                        <c:v>3.27</c:v>
                      </c:pt>
                      <c:pt idx="31" formatCode="0.0">
                        <c:v>3.35</c:v>
                      </c:pt>
                      <c:pt idx="32" formatCode="0.0">
                        <c:v>3.22</c:v>
                      </c:pt>
                      <c:pt idx="33" formatCode="0.0">
                        <c:v>2.99</c:v>
                      </c:pt>
                      <c:pt idx="34" formatCode="0.0">
                        <c:v>2.78</c:v>
                      </c:pt>
                      <c:pt idx="35" formatCode="0.0">
                        <c:v>3.3</c:v>
                      </c:pt>
                      <c:pt idx="36" formatCode="0.00">
                        <c:v>3.13</c:v>
                      </c:pt>
                      <c:pt idx="37" formatCode="0.00">
                        <c:v>3.13</c:v>
                      </c:pt>
                      <c:pt idx="38" formatCode="0.00">
                        <c:v>3.13</c:v>
                      </c:pt>
                      <c:pt idx="39" formatCode="0.00">
                        <c:v>3.13</c:v>
                      </c:pt>
                      <c:pt idx="40" formatCode="0.00">
                        <c:v>3.13</c:v>
                      </c:pt>
                      <c:pt idx="41" formatCode="0.00">
                        <c:v>3.13</c:v>
                      </c:pt>
                      <c:pt idx="42" formatCode="0.00">
                        <c:v>3.13</c:v>
                      </c:pt>
                      <c:pt idx="43" formatCode="0.00">
                        <c:v>3.13</c:v>
                      </c:pt>
                      <c:pt idx="44" formatCode="0.00">
                        <c:v>3.13</c:v>
                      </c:pt>
                      <c:pt idx="45" formatCode="0.00">
                        <c:v>3.13</c:v>
                      </c:pt>
                      <c:pt idx="46" formatCode="0.00">
                        <c:v>3.13</c:v>
                      </c:pt>
                      <c:pt idx="47" formatCode="0.00">
                        <c:v>3.13</c:v>
                      </c:pt>
                      <c:pt idx="48" formatCode="0.00">
                        <c:v>3.13</c:v>
                      </c:pt>
                      <c:pt idx="49" formatCode="0.00">
                        <c:v>3.13</c:v>
                      </c:pt>
                      <c:pt idx="50" formatCode="0.00">
                        <c:v>3.13</c:v>
                      </c:pt>
                      <c:pt idx="51" formatCode="0.00">
                        <c:v>3.13</c:v>
                      </c:pt>
                      <c:pt idx="52" formatCode="0.00">
                        <c:v>3.13</c:v>
                      </c:pt>
                      <c:pt idx="53" formatCode="0.00">
                        <c:v>3.13</c:v>
                      </c:pt>
                      <c:pt idx="54" formatCode="0.00">
                        <c:v>3.13</c:v>
                      </c:pt>
                      <c:pt idx="55" formatCode="0.00">
                        <c:v>3.13</c:v>
                      </c:pt>
                      <c:pt idx="56" formatCode="0.00">
                        <c:v>3.13</c:v>
                      </c:pt>
                      <c:pt idx="57" formatCode="0.00">
                        <c:v>3.13</c:v>
                      </c:pt>
                      <c:pt idx="58" formatCode="0.00">
                        <c:v>3.13</c:v>
                      </c:pt>
                      <c:pt idx="59" formatCode="0.00">
                        <c:v>3.13</c:v>
                      </c:pt>
                      <c:pt idx="60" formatCode="0.00">
                        <c:v>3.13</c:v>
                      </c:pt>
                      <c:pt idx="61" formatCode="0.00">
                        <c:v>3.13</c:v>
                      </c:pt>
                      <c:pt idx="62" formatCode="0.00">
                        <c:v>3.13</c:v>
                      </c:pt>
                      <c:pt idx="63" formatCode="0.00">
                        <c:v>3.13</c:v>
                      </c:pt>
                      <c:pt idx="64" formatCode="0.00">
                        <c:v>3.13</c:v>
                      </c:pt>
                      <c:pt idx="65" formatCode="0.00">
                        <c:v>3.13</c:v>
                      </c:pt>
                      <c:pt idx="66" formatCode="0.00">
                        <c:v>3.13</c:v>
                      </c:pt>
                      <c:pt idx="67" formatCode="0.00">
                        <c:v>3.13</c:v>
                      </c:pt>
                      <c:pt idx="68" formatCode="0.00">
                        <c:v>3.13</c:v>
                      </c:pt>
                      <c:pt idx="69" formatCode="0.00">
                        <c:v>3.13</c:v>
                      </c:pt>
                      <c:pt idx="70" formatCode="0.00">
                        <c:v>3.13</c:v>
                      </c:pt>
                      <c:pt idx="71" formatCode="0.00">
                        <c:v>3.13</c:v>
                      </c:pt>
                      <c:pt idx="72" formatCode="0.00">
                        <c:v>3.13</c:v>
                      </c:pt>
                    </c:numCache>
                  </c:numRef>
                </c:xVal>
                <c:yVal>
                  <c:numRef>
                    <c:extLst xmlns:c15="http://schemas.microsoft.com/office/drawing/2012/chart">
                      <c:ext xmlns:c15="http://schemas.microsoft.com/office/drawing/2012/chart" uri="{02D57815-91ED-43cb-92C2-25804820EDAC}">
                        <c15:formulaRef>
                          <c15:sqref>Sheet1!$K$2:$K$251</c15:sqref>
                        </c15:formulaRef>
                      </c:ext>
                    </c:extLst>
                    <c:numCache>
                      <c:formatCode>General</c:formatCode>
                      <c:ptCount val="250"/>
                      <c:pt idx="217">
                        <c:v>1</c:v>
                      </c:pt>
                      <c:pt idx="218">
                        <c:v>2</c:v>
                      </c:pt>
                      <c:pt idx="219">
                        <c:v>3</c:v>
                      </c:pt>
                      <c:pt idx="220">
                        <c:v>4</c:v>
                      </c:pt>
                      <c:pt idx="221">
                        <c:v>5</c:v>
                      </c:pt>
                      <c:pt idx="222">
                        <c:v>6</c:v>
                      </c:pt>
                      <c:pt idx="223">
                        <c:v>7</c:v>
                      </c:pt>
                      <c:pt idx="224">
                        <c:v>8</c:v>
                      </c:pt>
                      <c:pt idx="225">
                        <c:v>9</c:v>
                      </c:pt>
                      <c:pt idx="226">
                        <c:v>10</c:v>
                      </c:pt>
                      <c:pt idx="227">
                        <c:v>11</c:v>
                      </c:pt>
                      <c:pt idx="228">
                        <c:v>12</c:v>
                      </c:pt>
                      <c:pt idx="229">
                        <c:v>13</c:v>
                      </c:pt>
                      <c:pt idx="230">
                        <c:v>14</c:v>
                      </c:pt>
                      <c:pt idx="231">
                        <c:v>15</c:v>
                      </c:pt>
                      <c:pt idx="232">
                        <c:v>16</c:v>
                      </c:pt>
                      <c:pt idx="233">
                        <c:v>17</c:v>
                      </c:pt>
                      <c:pt idx="234">
                        <c:v>18</c:v>
                      </c:pt>
                      <c:pt idx="235">
                        <c:v>19</c:v>
                      </c:pt>
                      <c:pt idx="236">
                        <c:v>20</c:v>
                      </c:pt>
                      <c:pt idx="237">
                        <c:v>21</c:v>
                      </c:pt>
                    </c:numCache>
                  </c:numRef>
                </c:yVal>
                <c:smooth val="0"/>
                <c:extLst xmlns:c15="http://schemas.microsoft.com/office/drawing/2012/chart">
                  <c:ext xmlns:c16="http://schemas.microsoft.com/office/drawing/2014/chart" uri="{C3380CC4-5D6E-409C-BE32-E72D297353CC}">
                    <c16:uniqueId val="{0000000A-F2E5-4584-80E8-32F380B82B2E}"/>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Sheet1!$L$1</c15:sqref>
                        </c15:formulaRef>
                      </c:ext>
                    </c:extLst>
                    <c:strCache>
                      <c:ptCount val="1"/>
                      <c:pt idx="0">
                        <c:v>joon 9</c:v>
                      </c:pt>
                    </c:strCache>
                  </c:strRef>
                </c:tx>
                <c:spPr>
                  <a:ln>
                    <a:solidFill>
                      <a:schemeClr val="accent5">
                        <a:lumMod val="60000"/>
                        <a:lumOff val="40000"/>
                      </a:schemeClr>
                    </a:solidFill>
                  </a:ln>
                </c:spPr>
                <c:marker>
                  <c:symbol val="circle"/>
                  <c:size val="10"/>
                  <c:spPr>
                    <a:solidFill>
                      <a:schemeClr val="accent5">
                        <a:lumMod val="60000"/>
                        <a:lumOff val="40000"/>
                      </a:schemeClr>
                    </a:solidFill>
                    <a:ln>
                      <a:solidFill>
                        <a:schemeClr val="accent5">
                          <a:lumMod val="60000"/>
                          <a:lumOff val="40000"/>
                        </a:schemeClr>
                      </a:solidFill>
                    </a:ln>
                  </c:spPr>
                </c:marker>
                <c:dLbls>
                  <c:delete val="1"/>
                </c:dLbls>
                <c:xVal>
                  <c:numRef>
                    <c:extLst xmlns:c15="http://schemas.microsoft.com/office/drawing/2012/chart">
                      <c:ext xmlns:c15="http://schemas.microsoft.com/office/drawing/2012/chart" uri="{02D57815-91ED-43cb-92C2-25804820EDAC}">
                        <c15:formulaRef>
                          <c15:sqref>Sheet1!$B$2:$B$251</c15:sqref>
                        </c15:formulaRef>
                      </c:ext>
                    </c:extLst>
                    <c:numCache>
                      <c:formatCode>General</c:formatCode>
                      <c:ptCount val="250"/>
                      <c:pt idx="0" formatCode="0.0">
                        <c:v>3.13</c:v>
                      </c:pt>
                      <c:pt idx="2" formatCode="0.0">
                        <c:v>2.94</c:v>
                      </c:pt>
                      <c:pt idx="3" formatCode="0.0">
                        <c:v>3.01</c:v>
                      </c:pt>
                      <c:pt idx="4" formatCode="0.0">
                        <c:v>3.17</c:v>
                      </c:pt>
                      <c:pt idx="5" formatCode="0.0">
                        <c:v>3.18</c:v>
                      </c:pt>
                      <c:pt idx="6" formatCode="0.0">
                        <c:v>3.26</c:v>
                      </c:pt>
                      <c:pt idx="7" formatCode="0.0">
                        <c:v>3.17</c:v>
                      </c:pt>
                      <c:pt idx="9" formatCode="0.0">
                        <c:v>2.99</c:v>
                      </c:pt>
                      <c:pt idx="10" formatCode="0.0">
                        <c:v>3.26</c:v>
                      </c:pt>
                      <c:pt idx="12" formatCode="0.0">
                        <c:v>3.04</c:v>
                      </c:pt>
                      <c:pt idx="13" formatCode="0.0">
                        <c:v>3.32</c:v>
                      </c:pt>
                      <c:pt idx="15" formatCode="0.0">
                        <c:v>3.13</c:v>
                      </c:pt>
                      <c:pt idx="16" formatCode="0.0">
                        <c:v>3.21</c:v>
                      </c:pt>
                      <c:pt idx="17" formatCode="0.0">
                        <c:v>2.99</c:v>
                      </c:pt>
                      <c:pt idx="19" formatCode="0.0">
                        <c:v>3.05</c:v>
                      </c:pt>
                      <c:pt idx="20" formatCode="0.0">
                        <c:v>3.12</c:v>
                      </c:pt>
                      <c:pt idx="21" formatCode="0.0">
                        <c:v>3.17</c:v>
                      </c:pt>
                      <c:pt idx="22" formatCode="0.0">
                        <c:v>3.19</c:v>
                      </c:pt>
                      <c:pt idx="24" formatCode="0.0">
                        <c:v>3.05</c:v>
                      </c:pt>
                      <c:pt idx="25" formatCode="0.0">
                        <c:v>3.11</c:v>
                      </c:pt>
                      <c:pt idx="26" formatCode="0.0">
                        <c:v>3.22</c:v>
                      </c:pt>
                      <c:pt idx="27" formatCode="0.0">
                        <c:v>3.04</c:v>
                      </c:pt>
                      <c:pt idx="28" formatCode="0.0">
                        <c:v>3.24</c:v>
                      </c:pt>
                      <c:pt idx="29" formatCode="0.0">
                        <c:v>3.27</c:v>
                      </c:pt>
                      <c:pt idx="31" formatCode="0.0">
                        <c:v>3.35</c:v>
                      </c:pt>
                      <c:pt idx="32" formatCode="0.0">
                        <c:v>3.22</c:v>
                      </c:pt>
                      <c:pt idx="33" formatCode="0.0">
                        <c:v>2.99</c:v>
                      </c:pt>
                      <c:pt idx="34" formatCode="0.0">
                        <c:v>2.78</c:v>
                      </c:pt>
                      <c:pt idx="35" formatCode="0.0">
                        <c:v>3.3</c:v>
                      </c:pt>
                      <c:pt idx="36" formatCode="0.00">
                        <c:v>3.13</c:v>
                      </c:pt>
                      <c:pt idx="37" formatCode="0.00">
                        <c:v>3.13</c:v>
                      </c:pt>
                      <c:pt idx="38" formatCode="0.00">
                        <c:v>3.13</c:v>
                      </c:pt>
                      <c:pt idx="39" formatCode="0.00">
                        <c:v>3.13</c:v>
                      </c:pt>
                      <c:pt idx="40" formatCode="0.00">
                        <c:v>3.13</c:v>
                      </c:pt>
                      <c:pt idx="41" formatCode="0.00">
                        <c:v>3.13</c:v>
                      </c:pt>
                      <c:pt idx="42" formatCode="0.00">
                        <c:v>3.13</c:v>
                      </c:pt>
                      <c:pt idx="43" formatCode="0.00">
                        <c:v>3.13</c:v>
                      </c:pt>
                      <c:pt idx="44" formatCode="0.00">
                        <c:v>3.13</c:v>
                      </c:pt>
                      <c:pt idx="45" formatCode="0.00">
                        <c:v>3.13</c:v>
                      </c:pt>
                      <c:pt idx="46" formatCode="0.00">
                        <c:v>3.13</c:v>
                      </c:pt>
                      <c:pt idx="47" formatCode="0.00">
                        <c:v>3.13</c:v>
                      </c:pt>
                      <c:pt idx="48" formatCode="0.00">
                        <c:v>3.13</c:v>
                      </c:pt>
                      <c:pt idx="49" formatCode="0.00">
                        <c:v>3.13</c:v>
                      </c:pt>
                      <c:pt idx="50" formatCode="0.00">
                        <c:v>3.13</c:v>
                      </c:pt>
                      <c:pt idx="51" formatCode="0.00">
                        <c:v>3.13</c:v>
                      </c:pt>
                      <c:pt idx="52" formatCode="0.00">
                        <c:v>3.13</c:v>
                      </c:pt>
                      <c:pt idx="53" formatCode="0.00">
                        <c:v>3.13</c:v>
                      </c:pt>
                      <c:pt idx="54" formatCode="0.00">
                        <c:v>3.13</c:v>
                      </c:pt>
                      <c:pt idx="55" formatCode="0.00">
                        <c:v>3.13</c:v>
                      </c:pt>
                      <c:pt idx="56" formatCode="0.00">
                        <c:v>3.13</c:v>
                      </c:pt>
                      <c:pt idx="57" formatCode="0.00">
                        <c:v>3.13</c:v>
                      </c:pt>
                      <c:pt idx="58" formatCode="0.00">
                        <c:v>3.13</c:v>
                      </c:pt>
                      <c:pt idx="59" formatCode="0.00">
                        <c:v>3.13</c:v>
                      </c:pt>
                      <c:pt idx="60" formatCode="0.00">
                        <c:v>3.13</c:v>
                      </c:pt>
                      <c:pt idx="61" formatCode="0.00">
                        <c:v>3.13</c:v>
                      </c:pt>
                      <c:pt idx="62" formatCode="0.00">
                        <c:v>3.13</c:v>
                      </c:pt>
                      <c:pt idx="63" formatCode="0.00">
                        <c:v>3.13</c:v>
                      </c:pt>
                      <c:pt idx="64" formatCode="0.00">
                        <c:v>3.13</c:v>
                      </c:pt>
                      <c:pt idx="65" formatCode="0.00">
                        <c:v>3.13</c:v>
                      </c:pt>
                      <c:pt idx="66" formatCode="0.00">
                        <c:v>3.13</c:v>
                      </c:pt>
                      <c:pt idx="67" formatCode="0.00">
                        <c:v>3.13</c:v>
                      </c:pt>
                      <c:pt idx="68" formatCode="0.00">
                        <c:v>3.13</c:v>
                      </c:pt>
                      <c:pt idx="69" formatCode="0.00">
                        <c:v>3.13</c:v>
                      </c:pt>
                      <c:pt idx="70" formatCode="0.00">
                        <c:v>3.13</c:v>
                      </c:pt>
                      <c:pt idx="71" formatCode="0.00">
                        <c:v>3.13</c:v>
                      </c:pt>
                      <c:pt idx="72" formatCode="0.00">
                        <c:v>3.13</c:v>
                      </c:pt>
                    </c:numCache>
                  </c:numRef>
                </c:xVal>
                <c:yVal>
                  <c:numRef>
                    <c:extLst xmlns:c15="http://schemas.microsoft.com/office/drawing/2012/chart">
                      <c:ext xmlns:c15="http://schemas.microsoft.com/office/drawing/2012/chart" uri="{02D57815-91ED-43cb-92C2-25804820EDAC}">
                        <c15:formulaRef>
                          <c15:sqref>Sheet1!$L$2:$L$251</c15:sqref>
                        </c15:formulaRef>
                      </c:ext>
                    </c:extLst>
                    <c:numCache>
                      <c:formatCode>General</c:formatCode>
                      <c:ptCount val="250"/>
                      <c:pt idx="238">
                        <c:v>1</c:v>
                      </c:pt>
                      <c:pt idx="239">
                        <c:v>2</c:v>
                      </c:pt>
                      <c:pt idx="240">
                        <c:v>3</c:v>
                      </c:pt>
                      <c:pt idx="241">
                        <c:v>4</c:v>
                      </c:pt>
                      <c:pt idx="242">
                        <c:v>5</c:v>
                      </c:pt>
                      <c:pt idx="243">
                        <c:v>6</c:v>
                      </c:pt>
                      <c:pt idx="244">
                        <c:v>7</c:v>
                      </c:pt>
                      <c:pt idx="245">
                        <c:v>8</c:v>
                      </c:pt>
                      <c:pt idx="246">
                        <c:v>9</c:v>
                      </c:pt>
                      <c:pt idx="247">
                        <c:v>10</c:v>
                      </c:pt>
                      <c:pt idx="248">
                        <c:v>11</c:v>
                      </c:pt>
                      <c:pt idx="249">
                        <c:v>13</c:v>
                      </c:pt>
                    </c:numCache>
                  </c:numRef>
                </c:yVal>
                <c:smooth val="0"/>
                <c:extLst xmlns:c15="http://schemas.microsoft.com/office/drawing/2012/chart">
                  <c:ext xmlns:c16="http://schemas.microsoft.com/office/drawing/2014/chart" uri="{C3380CC4-5D6E-409C-BE32-E72D297353CC}">
                    <c16:uniqueId val="{0000000B-F2E5-4584-80E8-32F380B82B2E}"/>
                  </c:ext>
                </c:extLst>
              </c15:ser>
            </c15:filteredScatterSeries>
            <c15:filteredScatterSeries>
              <c15:ser>
                <c:idx val="12"/>
                <c:order val="10"/>
                <c:tx>
                  <c:strRef>
                    <c:extLst xmlns:c15="http://schemas.microsoft.com/office/drawing/2012/chart">
                      <c:ext xmlns:c15="http://schemas.microsoft.com/office/drawing/2012/chart" uri="{02D57815-91ED-43cb-92C2-25804820EDAC}">
                        <c15:formulaRef>
                          <c15:sqref>Sheet1!$M$1</c15:sqref>
                        </c15:formulaRef>
                      </c:ext>
                    </c:extLst>
                    <c:strCache>
                      <c:ptCount val="1"/>
                      <c:pt idx="0">
                        <c:v>joon 10</c:v>
                      </c:pt>
                    </c:strCache>
                  </c:strRef>
                </c:tx>
                <c:spPr>
                  <a:ln>
                    <a:solidFill>
                      <a:schemeClr val="tx2">
                        <a:lumMod val="75000"/>
                      </a:schemeClr>
                    </a:solidFill>
                  </a:ln>
                </c:spPr>
                <c:marker>
                  <c:symbol val="circle"/>
                  <c:size val="10"/>
                  <c:spPr>
                    <a:solidFill>
                      <a:schemeClr val="tx2">
                        <a:lumMod val="75000"/>
                      </a:schemeClr>
                    </a:solidFill>
                    <a:ln>
                      <a:solidFill>
                        <a:schemeClr val="tx2">
                          <a:lumMod val="75000"/>
                        </a:schemeClr>
                      </a:solidFill>
                    </a:ln>
                  </c:spPr>
                </c:marker>
                <c:dLbls>
                  <c:delete val="1"/>
                </c:dLbls>
                <c:xVal>
                  <c:numRef>
                    <c:extLst xmlns:c15="http://schemas.microsoft.com/office/drawing/2012/chart">
                      <c:ext xmlns:c15="http://schemas.microsoft.com/office/drawing/2012/chart" uri="{02D57815-91ED-43cb-92C2-25804820EDAC}">
                        <c15:formulaRef>
                          <c15:sqref>Sheet1!$B$2:$B$264</c15:sqref>
                        </c15:formulaRef>
                      </c:ext>
                    </c:extLst>
                    <c:numCache>
                      <c:formatCode>General</c:formatCode>
                      <c:ptCount val="263"/>
                      <c:pt idx="0" formatCode="0.0">
                        <c:v>3.13</c:v>
                      </c:pt>
                      <c:pt idx="2" formatCode="0.0">
                        <c:v>2.94</c:v>
                      </c:pt>
                      <c:pt idx="3" formatCode="0.0">
                        <c:v>3.01</c:v>
                      </c:pt>
                      <c:pt idx="4" formatCode="0.0">
                        <c:v>3.17</c:v>
                      </c:pt>
                      <c:pt idx="5" formatCode="0.0">
                        <c:v>3.18</c:v>
                      </c:pt>
                      <c:pt idx="6" formatCode="0.0">
                        <c:v>3.26</c:v>
                      </c:pt>
                      <c:pt idx="7" formatCode="0.0">
                        <c:v>3.17</c:v>
                      </c:pt>
                      <c:pt idx="9" formatCode="0.0">
                        <c:v>2.99</c:v>
                      </c:pt>
                      <c:pt idx="10" formatCode="0.0">
                        <c:v>3.26</c:v>
                      </c:pt>
                      <c:pt idx="12" formatCode="0.0">
                        <c:v>3.04</c:v>
                      </c:pt>
                      <c:pt idx="13" formatCode="0.0">
                        <c:v>3.32</c:v>
                      </c:pt>
                      <c:pt idx="15" formatCode="0.0">
                        <c:v>3.13</c:v>
                      </c:pt>
                      <c:pt idx="16" formatCode="0.0">
                        <c:v>3.21</c:v>
                      </c:pt>
                      <c:pt idx="17" formatCode="0.0">
                        <c:v>2.99</c:v>
                      </c:pt>
                      <c:pt idx="19" formatCode="0.0">
                        <c:v>3.05</c:v>
                      </c:pt>
                      <c:pt idx="20" formatCode="0.0">
                        <c:v>3.12</c:v>
                      </c:pt>
                      <c:pt idx="21" formatCode="0.0">
                        <c:v>3.17</c:v>
                      </c:pt>
                      <c:pt idx="22" formatCode="0.0">
                        <c:v>3.19</c:v>
                      </c:pt>
                      <c:pt idx="24" formatCode="0.0">
                        <c:v>3.05</c:v>
                      </c:pt>
                      <c:pt idx="25" formatCode="0.0">
                        <c:v>3.11</c:v>
                      </c:pt>
                      <c:pt idx="26" formatCode="0.0">
                        <c:v>3.22</c:v>
                      </c:pt>
                      <c:pt idx="27" formatCode="0.0">
                        <c:v>3.04</c:v>
                      </c:pt>
                      <c:pt idx="28" formatCode="0.0">
                        <c:v>3.24</c:v>
                      </c:pt>
                      <c:pt idx="29" formatCode="0.0">
                        <c:v>3.27</c:v>
                      </c:pt>
                      <c:pt idx="31" formatCode="0.0">
                        <c:v>3.35</c:v>
                      </c:pt>
                      <c:pt idx="32" formatCode="0.0">
                        <c:v>3.22</c:v>
                      </c:pt>
                      <c:pt idx="33" formatCode="0.0">
                        <c:v>2.99</c:v>
                      </c:pt>
                      <c:pt idx="34" formatCode="0.0">
                        <c:v>2.78</c:v>
                      </c:pt>
                      <c:pt idx="35" formatCode="0.0">
                        <c:v>3.3</c:v>
                      </c:pt>
                      <c:pt idx="36" formatCode="0.00">
                        <c:v>3.13</c:v>
                      </c:pt>
                      <c:pt idx="37" formatCode="0.00">
                        <c:v>3.13</c:v>
                      </c:pt>
                      <c:pt idx="38" formatCode="0.00">
                        <c:v>3.13</c:v>
                      </c:pt>
                      <c:pt idx="39" formatCode="0.00">
                        <c:v>3.13</c:v>
                      </c:pt>
                      <c:pt idx="40" formatCode="0.00">
                        <c:v>3.13</c:v>
                      </c:pt>
                      <c:pt idx="41" formatCode="0.00">
                        <c:v>3.13</c:v>
                      </c:pt>
                      <c:pt idx="42" formatCode="0.00">
                        <c:v>3.13</c:v>
                      </c:pt>
                      <c:pt idx="43" formatCode="0.00">
                        <c:v>3.13</c:v>
                      </c:pt>
                      <c:pt idx="44" formatCode="0.00">
                        <c:v>3.13</c:v>
                      </c:pt>
                      <c:pt idx="45" formatCode="0.00">
                        <c:v>3.13</c:v>
                      </c:pt>
                      <c:pt idx="46" formatCode="0.00">
                        <c:v>3.13</c:v>
                      </c:pt>
                      <c:pt idx="47" formatCode="0.00">
                        <c:v>3.13</c:v>
                      </c:pt>
                      <c:pt idx="48" formatCode="0.00">
                        <c:v>3.13</c:v>
                      </c:pt>
                      <c:pt idx="49" formatCode="0.00">
                        <c:v>3.13</c:v>
                      </c:pt>
                      <c:pt idx="50" formatCode="0.00">
                        <c:v>3.13</c:v>
                      </c:pt>
                      <c:pt idx="51" formatCode="0.00">
                        <c:v>3.13</c:v>
                      </c:pt>
                      <c:pt idx="52" formatCode="0.00">
                        <c:v>3.13</c:v>
                      </c:pt>
                      <c:pt idx="53" formatCode="0.00">
                        <c:v>3.13</c:v>
                      </c:pt>
                      <c:pt idx="54" formatCode="0.00">
                        <c:v>3.13</c:v>
                      </c:pt>
                      <c:pt idx="55" formatCode="0.00">
                        <c:v>3.13</c:v>
                      </c:pt>
                      <c:pt idx="56" formatCode="0.00">
                        <c:v>3.13</c:v>
                      </c:pt>
                      <c:pt idx="57" formatCode="0.00">
                        <c:v>3.13</c:v>
                      </c:pt>
                      <c:pt idx="58" formatCode="0.00">
                        <c:v>3.13</c:v>
                      </c:pt>
                      <c:pt idx="59" formatCode="0.00">
                        <c:v>3.13</c:v>
                      </c:pt>
                      <c:pt idx="60" formatCode="0.00">
                        <c:v>3.13</c:v>
                      </c:pt>
                      <c:pt idx="61" formatCode="0.00">
                        <c:v>3.13</c:v>
                      </c:pt>
                      <c:pt idx="62" formatCode="0.00">
                        <c:v>3.13</c:v>
                      </c:pt>
                      <c:pt idx="63" formatCode="0.00">
                        <c:v>3.13</c:v>
                      </c:pt>
                      <c:pt idx="64" formatCode="0.00">
                        <c:v>3.13</c:v>
                      </c:pt>
                      <c:pt idx="65" formatCode="0.00">
                        <c:v>3.13</c:v>
                      </c:pt>
                      <c:pt idx="66" formatCode="0.00">
                        <c:v>3.13</c:v>
                      </c:pt>
                      <c:pt idx="67" formatCode="0.00">
                        <c:v>3.13</c:v>
                      </c:pt>
                      <c:pt idx="68" formatCode="0.00">
                        <c:v>3.13</c:v>
                      </c:pt>
                      <c:pt idx="69" formatCode="0.00">
                        <c:v>3.13</c:v>
                      </c:pt>
                      <c:pt idx="70" formatCode="0.00">
                        <c:v>3.13</c:v>
                      </c:pt>
                      <c:pt idx="71" formatCode="0.00">
                        <c:v>3.13</c:v>
                      </c:pt>
                      <c:pt idx="72" formatCode="0.00">
                        <c:v>3.13</c:v>
                      </c:pt>
                    </c:numCache>
                  </c:numRef>
                </c:xVal>
                <c:yVal>
                  <c:numRef>
                    <c:extLst xmlns:c15="http://schemas.microsoft.com/office/drawing/2012/chart">
                      <c:ext xmlns:c15="http://schemas.microsoft.com/office/drawing/2012/chart" uri="{02D57815-91ED-43cb-92C2-25804820EDAC}">
                        <c15:formulaRef>
                          <c15:sqref>Sheet1!$M$2:$M$264</c15:sqref>
                        </c15:formulaRef>
                      </c:ext>
                    </c:extLst>
                    <c:numCache>
                      <c:formatCode>General</c:formatCode>
                      <c:ptCount val="263"/>
                      <c:pt idx="250">
                        <c:v>1</c:v>
                      </c:pt>
                      <c:pt idx="251">
                        <c:v>2</c:v>
                      </c:pt>
                      <c:pt idx="252">
                        <c:v>3</c:v>
                      </c:pt>
                      <c:pt idx="253">
                        <c:v>4</c:v>
                      </c:pt>
                      <c:pt idx="254">
                        <c:v>5</c:v>
                      </c:pt>
                      <c:pt idx="255">
                        <c:v>6</c:v>
                      </c:pt>
                      <c:pt idx="256">
                        <c:v>7</c:v>
                      </c:pt>
                      <c:pt idx="257">
                        <c:v>8</c:v>
                      </c:pt>
                      <c:pt idx="258">
                        <c:v>9</c:v>
                      </c:pt>
                      <c:pt idx="259">
                        <c:v>10</c:v>
                      </c:pt>
                      <c:pt idx="260">
                        <c:v>11</c:v>
                      </c:pt>
                      <c:pt idx="261">
                        <c:v>12</c:v>
                      </c:pt>
                      <c:pt idx="262">
                        <c:v>13</c:v>
                      </c:pt>
                    </c:numCache>
                  </c:numRef>
                </c:yVal>
                <c:smooth val="0"/>
                <c:extLst xmlns:c15="http://schemas.microsoft.com/office/drawing/2012/chart">
                  <c:ext xmlns:c16="http://schemas.microsoft.com/office/drawing/2014/chart" uri="{C3380CC4-5D6E-409C-BE32-E72D297353CC}">
                    <c16:uniqueId val="{0000000C-F2E5-4584-80E8-32F380B82B2E}"/>
                  </c:ext>
                </c:extLst>
              </c15:ser>
            </c15:filteredScatterSeries>
            <c15:filteredScatterSeries>
              <c15:ser>
                <c:idx val="13"/>
                <c:order val="11"/>
                <c:tx>
                  <c:strRef>
                    <c:extLst xmlns:c15="http://schemas.microsoft.com/office/drawing/2012/chart">
                      <c:ext xmlns:c15="http://schemas.microsoft.com/office/drawing/2012/chart" uri="{02D57815-91ED-43cb-92C2-25804820EDAC}">
                        <c15:formulaRef>
                          <c15:sqref>Sheet1!$N$1</c15:sqref>
                        </c15:formulaRef>
                      </c:ext>
                    </c:extLst>
                    <c:strCache>
                      <c:ptCount val="1"/>
                      <c:pt idx="0">
                        <c:v>joon 11</c:v>
                      </c:pt>
                    </c:strCache>
                  </c:strRef>
                </c:tx>
                <c:spPr>
                  <a:ln>
                    <a:solidFill>
                      <a:schemeClr val="accent4">
                        <a:lumMod val="40000"/>
                        <a:lumOff val="60000"/>
                      </a:schemeClr>
                    </a:solidFill>
                  </a:ln>
                </c:spPr>
                <c:marker>
                  <c:symbol val="circle"/>
                  <c:size val="10"/>
                  <c:spPr>
                    <a:solidFill>
                      <a:schemeClr val="accent4">
                        <a:lumMod val="40000"/>
                        <a:lumOff val="60000"/>
                      </a:schemeClr>
                    </a:solidFill>
                    <a:ln>
                      <a:solidFill>
                        <a:schemeClr val="accent4">
                          <a:lumMod val="40000"/>
                          <a:lumOff val="60000"/>
                        </a:schemeClr>
                      </a:solidFill>
                    </a:ln>
                  </c:spPr>
                </c:marker>
                <c:dLbls>
                  <c:delete val="1"/>
                </c:dLbls>
                <c:xVal>
                  <c:numRef>
                    <c:extLst xmlns:c15="http://schemas.microsoft.com/office/drawing/2012/chart">
                      <c:ext xmlns:c15="http://schemas.microsoft.com/office/drawing/2012/chart" uri="{02D57815-91ED-43cb-92C2-25804820EDAC}">
                        <c15:formulaRef>
                          <c15:sqref>Sheet1!$B$2:$B$277</c15:sqref>
                        </c15:formulaRef>
                      </c:ext>
                    </c:extLst>
                    <c:numCache>
                      <c:formatCode>General</c:formatCode>
                      <c:ptCount val="276"/>
                      <c:pt idx="0" formatCode="0.0">
                        <c:v>3.13</c:v>
                      </c:pt>
                      <c:pt idx="2" formatCode="0.0">
                        <c:v>2.94</c:v>
                      </c:pt>
                      <c:pt idx="3" formatCode="0.0">
                        <c:v>3.01</c:v>
                      </c:pt>
                      <c:pt idx="4" formatCode="0.0">
                        <c:v>3.17</c:v>
                      </c:pt>
                      <c:pt idx="5" formatCode="0.0">
                        <c:v>3.18</c:v>
                      </c:pt>
                      <c:pt idx="6" formatCode="0.0">
                        <c:v>3.26</c:v>
                      </c:pt>
                      <c:pt idx="7" formatCode="0.0">
                        <c:v>3.17</c:v>
                      </c:pt>
                      <c:pt idx="9" formatCode="0.0">
                        <c:v>2.99</c:v>
                      </c:pt>
                      <c:pt idx="10" formatCode="0.0">
                        <c:v>3.26</c:v>
                      </c:pt>
                      <c:pt idx="12" formatCode="0.0">
                        <c:v>3.04</c:v>
                      </c:pt>
                      <c:pt idx="13" formatCode="0.0">
                        <c:v>3.32</c:v>
                      </c:pt>
                      <c:pt idx="15" formatCode="0.0">
                        <c:v>3.13</c:v>
                      </c:pt>
                      <c:pt idx="16" formatCode="0.0">
                        <c:v>3.21</c:v>
                      </c:pt>
                      <c:pt idx="17" formatCode="0.0">
                        <c:v>2.99</c:v>
                      </c:pt>
                      <c:pt idx="19" formatCode="0.0">
                        <c:v>3.05</c:v>
                      </c:pt>
                      <c:pt idx="20" formatCode="0.0">
                        <c:v>3.12</c:v>
                      </c:pt>
                      <c:pt idx="21" formatCode="0.0">
                        <c:v>3.17</c:v>
                      </c:pt>
                      <c:pt idx="22" formatCode="0.0">
                        <c:v>3.19</c:v>
                      </c:pt>
                      <c:pt idx="24" formatCode="0.0">
                        <c:v>3.05</c:v>
                      </c:pt>
                      <c:pt idx="25" formatCode="0.0">
                        <c:v>3.11</c:v>
                      </c:pt>
                      <c:pt idx="26" formatCode="0.0">
                        <c:v>3.22</c:v>
                      </c:pt>
                      <c:pt idx="27" formatCode="0.0">
                        <c:v>3.04</c:v>
                      </c:pt>
                      <c:pt idx="28" formatCode="0.0">
                        <c:v>3.24</c:v>
                      </c:pt>
                      <c:pt idx="29" formatCode="0.0">
                        <c:v>3.27</c:v>
                      </c:pt>
                      <c:pt idx="31" formatCode="0.0">
                        <c:v>3.35</c:v>
                      </c:pt>
                      <c:pt idx="32" formatCode="0.0">
                        <c:v>3.22</c:v>
                      </c:pt>
                      <c:pt idx="33" formatCode="0.0">
                        <c:v>2.99</c:v>
                      </c:pt>
                      <c:pt idx="34" formatCode="0.0">
                        <c:v>2.78</c:v>
                      </c:pt>
                      <c:pt idx="35" formatCode="0.0">
                        <c:v>3.3</c:v>
                      </c:pt>
                      <c:pt idx="36" formatCode="0.00">
                        <c:v>3.13</c:v>
                      </c:pt>
                      <c:pt idx="37" formatCode="0.00">
                        <c:v>3.13</c:v>
                      </c:pt>
                      <c:pt idx="38" formatCode="0.00">
                        <c:v>3.13</c:v>
                      </c:pt>
                      <c:pt idx="39" formatCode="0.00">
                        <c:v>3.13</c:v>
                      </c:pt>
                      <c:pt idx="40" formatCode="0.00">
                        <c:v>3.13</c:v>
                      </c:pt>
                      <c:pt idx="41" formatCode="0.00">
                        <c:v>3.13</c:v>
                      </c:pt>
                      <c:pt idx="42" formatCode="0.00">
                        <c:v>3.13</c:v>
                      </c:pt>
                      <c:pt idx="43" formatCode="0.00">
                        <c:v>3.13</c:v>
                      </c:pt>
                      <c:pt idx="44" formatCode="0.00">
                        <c:v>3.13</c:v>
                      </c:pt>
                      <c:pt idx="45" formatCode="0.00">
                        <c:v>3.13</c:v>
                      </c:pt>
                      <c:pt idx="46" formatCode="0.00">
                        <c:v>3.13</c:v>
                      </c:pt>
                      <c:pt idx="47" formatCode="0.00">
                        <c:v>3.13</c:v>
                      </c:pt>
                      <c:pt idx="48" formatCode="0.00">
                        <c:v>3.13</c:v>
                      </c:pt>
                      <c:pt idx="49" formatCode="0.00">
                        <c:v>3.13</c:v>
                      </c:pt>
                      <c:pt idx="50" formatCode="0.00">
                        <c:v>3.13</c:v>
                      </c:pt>
                      <c:pt idx="51" formatCode="0.00">
                        <c:v>3.13</c:v>
                      </c:pt>
                      <c:pt idx="52" formatCode="0.00">
                        <c:v>3.13</c:v>
                      </c:pt>
                      <c:pt idx="53" formatCode="0.00">
                        <c:v>3.13</c:v>
                      </c:pt>
                      <c:pt idx="54" formatCode="0.00">
                        <c:v>3.13</c:v>
                      </c:pt>
                      <c:pt idx="55" formatCode="0.00">
                        <c:v>3.13</c:v>
                      </c:pt>
                      <c:pt idx="56" formatCode="0.00">
                        <c:v>3.13</c:v>
                      </c:pt>
                      <c:pt idx="57" formatCode="0.00">
                        <c:v>3.13</c:v>
                      </c:pt>
                      <c:pt idx="58" formatCode="0.00">
                        <c:v>3.13</c:v>
                      </c:pt>
                      <c:pt idx="59" formatCode="0.00">
                        <c:v>3.13</c:v>
                      </c:pt>
                      <c:pt idx="60" formatCode="0.00">
                        <c:v>3.13</c:v>
                      </c:pt>
                      <c:pt idx="61" formatCode="0.00">
                        <c:v>3.13</c:v>
                      </c:pt>
                      <c:pt idx="62" formatCode="0.00">
                        <c:v>3.13</c:v>
                      </c:pt>
                      <c:pt idx="63" formatCode="0.00">
                        <c:v>3.13</c:v>
                      </c:pt>
                      <c:pt idx="64" formatCode="0.00">
                        <c:v>3.13</c:v>
                      </c:pt>
                      <c:pt idx="65" formatCode="0.00">
                        <c:v>3.13</c:v>
                      </c:pt>
                      <c:pt idx="66" formatCode="0.00">
                        <c:v>3.13</c:v>
                      </c:pt>
                      <c:pt idx="67" formatCode="0.00">
                        <c:v>3.13</c:v>
                      </c:pt>
                      <c:pt idx="68" formatCode="0.00">
                        <c:v>3.13</c:v>
                      </c:pt>
                      <c:pt idx="69" formatCode="0.00">
                        <c:v>3.13</c:v>
                      </c:pt>
                      <c:pt idx="70" formatCode="0.00">
                        <c:v>3.13</c:v>
                      </c:pt>
                      <c:pt idx="71" formatCode="0.00">
                        <c:v>3.13</c:v>
                      </c:pt>
                      <c:pt idx="72" formatCode="0.00">
                        <c:v>3.13</c:v>
                      </c:pt>
                    </c:numCache>
                  </c:numRef>
                </c:xVal>
                <c:yVal>
                  <c:numRef>
                    <c:extLst xmlns:c15="http://schemas.microsoft.com/office/drawing/2012/chart">
                      <c:ext xmlns:c15="http://schemas.microsoft.com/office/drawing/2012/chart" uri="{02D57815-91ED-43cb-92C2-25804820EDAC}">
                        <c15:formulaRef>
                          <c15:sqref>Sheet1!$N$2:$N$277</c15:sqref>
                        </c15:formulaRef>
                      </c:ext>
                    </c:extLst>
                    <c:numCache>
                      <c:formatCode>General</c:formatCode>
                      <c:ptCount val="276"/>
                      <c:pt idx="263">
                        <c:v>1</c:v>
                      </c:pt>
                      <c:pt idx="264">
                        <c:v>2</c:v>
                      </c:pt>
                      <c:pt idx="265">
                        <c:v>3</c:v>
                      </c:pt>
                      <c:pt idx="266">
                        <c:v>4</c:v>
                      </c:pt>
                      <c:pt idx="267">
                        <c:v>5</c:v>
                      </c:pt>
                      <c:pt idx="268">
                        <c:v>6</c:v>
                      </c:pt>
                      <c:pt idx="269">
                        <c:v>7</c:v>
                      </c:pt>
                      <c:pt idx="270">
                        <c:v>8</c:v>
                      </c:pt>
                      <c:pt idx="271">
                        <c:v>9</c:v>
                      </c:pt>
                      <c:pt idx="272">
                        <c:v>10</c:v>
                      </c:pt>
                      <c:pt idx="273">
                        <c:v>11</c:v>
                      </c:pt>
                      <c:pt idx="274">
                        <c:v>12</c:v>
                      </c:pt>
                      <c:pt idx="275">
                        <c:v>13</c:v>
                      </c:pt>
                    </c:numCache>
                  </c:numRef>
                </c:yVal>
                <c:smooth val="0"/>
                <c:extLst xmlns:c15="http://schemas.microsoft.com/office/drawing/2012/chart">
                  <c:ext xmlns:c16="http://schemas.microsoft.com/office/drawing/2014/chart" uri="{C3380CC4-5D6E-409C-BE32-E72D297353CC}">
                    <c16:uniqueId val="{0000000D-F2E5-4584-80E8-32F380B82B2E}"/>
                  </c:ext>
                </c:extLst>
              </c15:ser>
            </c15:filteredScatterSeries>
          </c:ext>
        </c:extLst>
      </c:scatterChart>
      <c:valAx>
        <c:axId val="1071154416"/>
        <c:scaling>
          <c:orientation val="minMax"/>
          <c:max val="5"/>
          <c:min val="1"/>
        </c:scaling>
        <c:delete val="0"/>
        <c:axPos val="t"/>
        <c:numFmt formatCode="0\%" sourceLinked="0"/>
        <c:majorTickMark val="none"/>
        <c:minorTickMark val="none"/>
        <c:tickLblPos val="none"/>
        <c:spPr>
          <a:ln>
            <a:noFill/>
          </a:ln>
        </c:spPr>
        <c:txPr>
          <a:bodyPr rot="0" vert="horz"/>
          <a:lstStyle/>
          <a:p>
            <a:pPr>
              <a:defRPr/>
            </a:pPr>
            <a:endParaRPr lang="et-EE"/>
          </a:p>
        </c:txPr>
        <c:crossAx val="1071155200"/>
        <c:crossesAt val="0"/>
        <c:crossBetween val="midCat"/>
        <c:majorUnit val="20"/>
        <c:minorUnit val="20"/>
      </c:valAx>
      <c:valAx>
        <c:axId val="1071155200"/>
        <c:scaling>
          <c:orientation val="maxMin"/>
          <c:max val="36.5"/>
          <c:min val="0.5"/>
        </c:scaling>
        <c:delete val="0"/>
        <c:axPos val="l"/>
        <c:numFmt formatCode="General" sourceLinked="1"/>
        <c:majorTickMark val="none"/>
        <c:minorTickMark val="none"/>
        <c:tickLblPos val="none"/>
        <c:spPr>
          <a:ln>
            <a:noFill/>
          </a:ln>
        </c:spPr>
        <c:crossAx val="1071154416"/>
        <c:crosses val="autoZero"/>
        <c:crossBetween val="midCat"/>
        <c:majorUnit val="1"/>
      </c:valAx>
      <c:valAx>
        <c:axId val="1071155592"/>
        <c:scaling>
          <c:orientation val="minMax"/>
        </c:scaling>
        <c:delete val="1"/>
        <c:axPos val="b"/>
        <c:numFmt formatCode="0.0" sourceLinked="1"/>
        <c:majorTickMark val="out"/>
        <c:minorTickMark val="none"/>
        <c:tickLblPos val="none"/>
        <c:crossAx val="1071160296"/>
        <c:crosses val="max"/>
        <c:crossBetween val="between"/>
      </c:valAx>
      <c:catAx>
        <c:axId val="1071160296"/>
        <c:scaling>
          <c:orientation val="maxMin"/>
        </c:scaling>
        <c:delete val="1"/>
        <c:axPos val="l"/>
        <c:numFmt formatCode="0.0" sourceLinked="1"/>
        <c:majorTickMark val="out"/>
        <c:minorTickMark val="none"/>
        <c:tickLblPos val="none"/>
        <c:crossAx val="1071155592"/>
        <c:crosses val="autoZero"/>
        <c:auto val="1"/>
        <c:lblAlgn val="ctr"/>
        <c:lblOffset val="100"/>
        <c:noMultiLvlLbl val="0"/>
      </c:catAx>
      <c:spPr>
        <a:ln>
          <a:noFill/>
        </a:ln>
      </c:spPr>
    </c:plotArea>
    <c:plotVisOnly val="1"/>
    <c:dispBlanksAs val="gap"/>
    <c:showDLblsOverMax val="0"/>
  </c:chart>
  <c:txPr>
    <a:bodyPr/>
    <a:lstStyle/>
    <a:p>
      <a:pPr>
        <a:defRPr sz="1000"/>
      </a:pPr>
      <a:endParaRPr lang="et-EE"/>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109782108734087E-2"/>
          <c:y val="3.7642266791122203E-2"/>
          <c:w val="0.86359978289151496"/>
          <c:h val="0.93053925302705576"/>
        </c:manualLayout>
      </c:layout>
      <c:barChart>
        <c:barDir val="bar"/>
        <c:grouping val="clustered"/>
        <c:varyColors val="0"/>
        <c:ser>
          <c:idx val="0"/>
          <c:order val="0"/>
          <c:tx>
            <c:strRef>
              <c:f>Sheet1!$B$1</c:f>
              <c:strCache>
                <c:ptCount val="1"/>
                <c:pt idx="0">
                  <c:v>Column2</c:v>
                </c:pt>
              </c:strCache>
            </c:strRef>
          </c:tx>
          <c:spPr>
            <a:solidFill>
              <a:schemeClr val="tx2">
                <a:lumMod val="75000"/>
              </a:scheme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Renoveerinud elamu energiatõhusaks</c:v>
                </c:pt>
                <c:pt idx="1">
                  <c:v>Piiranud isikliku sõiduauto kasutamist</c:v>
                </c:pt>
                <c:pt idx="2">
                  <c:v>Valinud rohelise energia/taastuvenergia paketi</c:v>
                </c:pt>
                <c:pt idx="3">
                  <c:v>Ostnud energiatõhusa elamu või korteri</c:v>
                </c:pt>
                <c:pt idx="4">
                  <c:v>Kodus on päikesepaneelid (nt vee soojendamiseks)</c:v>
                </c:pt>
                <c:pt idx="5">
                  <c:v>Ostnud elektriauto</c:v>
                </c:pt>
                <c:pt idx="6">
                  <c:v>Kodus on väiketuulik</c:v>
                </c:pt>
                <c:pt idx="7">
                  <c:v>Ei ole teinud midagi eelnevalt nimetatutest</c:v>
                </c:pt>
              </c:strCache>
            </c:strRef>
          </c:cat>
          <c:val>
            <c:numRef>
              <c:f>Sheet1!$B$2:$B$9</c:f>
              <c:numCache>
                <c:formatCode>General</c:formatCode>
                <c:ptCount val="8"/>
                <c:pt idx="0">
                  <c:v>27</c:v>
                </c:pt>
                <c:pt idx="1">
                  <c:v>21</c:v>
                </c:pt>
                <c:pt idx="2">
                  <c:v>14</c:v>
                </c:pt>
                <c:pt idx="3">
                  <c:v>8</c:v>
                </c:pt>
                <c:pt idx="4">
                  <c:v>6</c:v>
                </c:pt>
                <c:pt idx="5">
                  <c:v>3</c:v>
                </c:pt>
                <c:pt idx="6">
                  <c:v>1</c:v>
                </c:pt>
                <c:pt idx="7">
                  <c:v>39</c:v>
                </c:pt>
              </c:numCache>
            </c:numRef>
          </c:val>
          <c:extLst>
            <c:ext xmlns:c16="http://schemas.microsoft.com/office/drawing/2014/chart" uri="{C3380CC4-5D6E-409C-BE32-E72D297353CC}">
              <c16:uniqueId val="{00000000-FB7D-424A-8FC0-FBCAE0C325AF}"/>
            </c:ext>
          </c:extLst>
        </c:ser>
        <c:dLbls>
          <c:showLegendKey val="0"/>
          <c:showVal val="0"/>
          <c:showCatName val="0"/>
          <c:showSerName val="0"/>
          <c:showPercent val="0"/>
          <c:showBubbleSize val="0"/>
        </c:dLbls>
        <c:gapWidth val="50"/>
        <c:axId val="879597272"/>
        <c:axId val="879603936"/>
      </c:barChart>
      <c:catAx>
        <c:axId val="879597272"/>
        <c:scaling>
          <c:orientation val="maxMin"/>
        </c:scaling>
        <c:delete val="1"/>
        <c:axPos val="l"/>
        <c:numFmt formatCode="General" sourceLinked="0"/>
        <c:majorTickMark val="out"/>
        <c:minorTickMark val="none"/>
        <c:tickLblPos val="nextTo"/>
        <c:crossAx val="879603936"/>
        <c:crosses val="autoZero"/>
        <c:auto val="1"/>
        <c:lblAlgn val="ctr"/>
        <c:lblOffset val="100"/>
        <c:noMultiLvlLbl val="0"/>
      </c:catAx>
      <c:valAx>
        <c:axId val="879603936"/>
        <c:scaling>
          <c:orientation val="minMax"/>
          <c:max val="50"/>
          <c:min val="0"/>
        </c:scaling>
        <c:delete val="0"/>
        <c:axPos val="t"/>
        <c:numFmt formatCode="General" sourceLinked="1"/>
        <c:majorTickMark val="out"/>
        <c:minorTickMark val="none"/>
        <c:tickLblPos val="none"/>
        <c:spPr>
          <a:ln>
            <a:noFill/>
          </a:ln>
        </c:spPr>
        <c:crossAx val="879597272"/>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495013217023316E-2"/>
          <c:y val="8.5235365900960439E-2"/>
          <c:w val="0.43370712340297396"/>
          <c:h val="0.77269057372769345"/>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2-D18A-40AB-8E68-B707885CEB1F}"/>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3-D18A-40AB-8E68-B707885CEB1F}"/>
              </c:ext>
            </c:extLst>
          </c:dPt>
          <c:dPt>
            <c:idx val="2"/>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1-E5BD-4662-B41F-313FA4454900}"/>
              </c:ext>
            </c:extLst>
          </c:dPt>
          <c:dPt>
            <c:idx val="3"/>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2-E5BD-4662-B41F-313FA445490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3-E5BD-4662-B41F-313FA4454900}"/>
              </c:ext>
            </c:extLst>
          </c:dPt>
          <c:dPt>
            <c:idx val="5"/>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1-937F-43C8-A471-A8AA3C05CD8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Jah, kuni 5% rohkem</c:v>
                </c:pt>
                <c:pt idx="1">
                  <c:v>Jah, 6-10% rohkem</c:v>
                </c:pt>
                <c:pt idx="2">
                  <c:v>Jah, 11-25% rohkem</c:v>
                </c:pt>
                <c:pt idx="3">
                  <c:v>Jah, enam kui 25% rohkem</c:v>
                </c:pt>
                <c:pt idx="4">
                  <c:v>Ei, ma ei ole valmis rohkem maksma</c:v>
                </c:pt>
                <c:pt idx="5">
                  <c:v>Ei oska öelda</c:v>
                </c:pt>
              </c:strCache>
            </c:strRef>
          </c:cat>
          <c:val>
            <c:numRef>
              <c:f>Sheet1!$B$2:$B$7</c:f>
              <c:numCache>
                <c:formatCode>General</c:formatCode>
                <c:ptCount val="6"/>
                <c:pt idx="0">
                  <c:v>20</c:v>
                </c:pt>
                <c:pt idx="1">
                  <c:v>8</c:v>
                </c:pt>
                <c:pt idx="2">
                  <c:v>3</c:v>
                </c:pt>
                <c:pt idx="3">
                  <c:v>1</c:v>
                </c:pt>
                <c:pt idx="4">
                  <c:v>52</c:v>
                </c:pt>
                <c:pt idx="5">
                  <c:v>16</c:v>
                </c:pt>
              </c:numCache>
            </c:numRef>
          </c:val>
          <c:extLst>
            <c:ext xmlns:c16="http://schemas.microsoft.com/office/drawing/2014/chart" uri="{C3380CC4-5D6E-409C-BE32-E72D297353CC}">
              <c16:uniqueId val="{00000000-D18A-40AB-8E68-B707885CEB1F}"/>
            </c:ext>
          </c:extLst>
        </c:ser>
        <c:dLbls>
          <c:showLegendKey val="0"/>
          <c:showVal val="0"/>
          <c:showCatName val="0"/>
          <c:showSerName val="0"/>
          <c:showPercent val="0"/>
          <c:showBubbleSize val="0"/>
          <c:showLeaderLines val="1"/>
        </c:dLbls>
        <c:firstSliceAng val="0"/>
        <c:holeSize val="65"/>
      </c:doughnutChart>
      <c:spPr>
        <a:noFill/>
        <a:ln>
          <a:noFill/>
        </a:ln>
        <a:effectLst/>
      </c:spPr>
    </c:plotArea>
    <c:legend>
      <c:legendPos val="r"/>
      <c:layout>
        <c:manualLayout>
          <c:xMode val="edge"/>
          <c:yMode val="edge"/>
          <c:x val="0.53439664284842092"/>
          <c:y val="0.23782294373715165"/>
          <c:w val="0.42992796897496088"/>
          <c:h val="0.4902508958434654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defRPr>
      </a:pPr>
      <a:endParaRPr lang="et-EE"/>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109782108734087E-2"/>
          <c:y val="3.7642266791122203E-2"/>
          <c:w val="0.86359978289151496"/>
          <c:h val="0.94064114724463543"/>
        </c:manualLayout>
      </c:layout>
      <c:barChart>
        <c:barDir val="bar"/>
        <c:grouping val="clustered"/>
        <c:varyColors val="0"/>
        <c:ser>
          <c:idx val="0"/>
          <c:order val="0"/>
          <c:tx>
            <c:strRef>
              <c:f>Sheet1!$B$1</c:f>
              <c:strCache>
                <c:ptCount val="1"/>
                <c:pt idx="0">
                  <c:v>Column2</c:v>
                </c:pt>
              </c:strCache>
            </c:strRef>
          </c:tx>
          <c:spPr>
            <a:solidFill>
              <a:schemeClr val="tx2">
                <a:lumMod val="75000"/>
              </a:scheme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15 - 24</c:v>
                </c:pt>
                <c:pt idx="1">
                  <c:v>25 - 34</c:v>
                </c:pt>
                <c:pt idx="2">
                  <c:v>35 - 49</c:v>
                </c:pt>
                <c:pt idx="3">
                  <c:v>50 - 64</c:v>
                </c:pt>
                <c:pt idx="4">
                  <c:v>65 - 74</c:v>
                </c:pt>
                <c:pt idx="5">
                  <c:v>75 - 84</c:v>
                </c:pt>
                <c:pt idx="6">
                  <c:v>Sugu</c:v>
                </c:pt>
                <c:pt idx="7">
                  <c:v>Mees</c:v>
                </c:pt>
                <c:pt idx="8">
                  <c:v>Naine</c:v>
                </c:pt>
                <c:pt idx="9">
                  <c:v>Rahvus</c:v>
                </c:pt>
                <c:pt idx="10">
                  <c:v>Eestlane</c:v>
                </c:pt>
                <c:pt idx="11">
                  <c:v>Muu rahvus</c:v>
                </c:pt>
                <c:pt idx="12">
                  <c:v>Haridus</c:v>
                </c:pt>
                <c:pt idx="13">
                  <c:v>Alg- ja põhiharidus</c:v>
                </c:pt>
                <c:pt idx="14">
                  <c:v>Kesk-ja keskeriharidus</c:v>
                </c:pt>
                <c:pt idx="15">
                  <c:v>Kõrgharidus</c:v>
                </c:pt>
              </c:strCache>
            </c:strRef>
          </c:cat>
          <c:val>
            <c:numRef>
              <c:f>Sheet1!$B$2:$B$17</c:f>
              <c:numCache>
                <c:formatCode>General</c:formatCode>
                <c:ptCount val="16"/>
                <c:pt idx="0">
                  <c:v>12</c:v>
                </c:pt>
                <c:pt idx="1">
                  <c:v>16</c:v>
                </c:pt>
                <c:pt idx="2">
                  <c:v>26</c:v>
                </c:pt>
                <c:pt idx="3">
                  <c:v>24</c:v>
                </c:pt>
                <c:pt idx="4">
                  <c:v>14</c:v>
                </c:pt>
                <c:pt idx="5">
                  <c:v>8</c:v>
                </c:pt>
                <c:pt idx="7">
                  <c:v>53</c:v>
                </c:pt>
                <c:pt idx="8">
                  <c:v>47</c:v>
                </c:pt>
                <c:pt idx="10">
                  <c:v>68</c:v>
                </c:pt>
                <c:pt idx="11">
                  <c:v>32</c:v>
                </c:pt>
                <c:pt idx="13">
                  <c:v>5</c:v>
                </c:pt>
                <c:pt idx="14">
                  <c:v>61</c:v>
                </c:pt>
                <c:pt idx="15">
                  <c:v>33</c:v>
                </c:pt>
              </c:numCache>
            </c:numRef>
          </c:val>
          <c:extLst>
            <c:ext xmlns:c16="http://schemas.microsoft.com/office/drawing/2014/chart" uri="{C3380CC4-5D6E-409C-BE32-E72D297353CC}">
              <c16:uniqueId val="{00000000-DF61-4C2B-A73B-E29D8E341B77}"/>
            </c:ext>
          </c:extLst>
        </c:ser>
        <c:dLbls>
          <c:showLegendKey val="0"/>
          <c:showVal val="0"/>
          <c:showCatName val="0"/>
          <c:showSerName val="0"/>
          <c:showPercent val="0"/>
          <c:showBubbleSize val="0"/>
        </c:dLbls>
        <c:gapWidth val="40"/>
        <c:axId val="879597272"/>
        <c:axId val="879603936"/>
      </c:barChart>
      <c:catAx>
        <c:axId val="879597272"/>
        <c:scaling>
          <c:orientation val="maxMin"/>
        </c:scaling>
        <c:delete val="1"/>
        <c:axPos val="l"/>
        <c:majorGridlines>
          <c:spPr>
            <a:ln>
              <a:solidFill>
                <a:schemeClr val="bg1">
                  <a:lumMod val="85000"/>
                </a:schemeClr>
              </a:solidFill>
            </a:ln>
          </c:spPr>
        </c:majorGridlines>
        <c:numFmt formatCode="General" sourceLinked="0"/>
        <c:majorTickMark val="out"/>
        <c:minorTickMark val="none"/>
        <c:tickLblPos val="nextTo"/>
        <c:crossAx val="879603936"/>
        <c:crosses val="autoZero"/>
        <c:auto val="1"/>
        <c:lblAlgn val="ctr"/>
        <c:lblOffset val="100"/>
        <c:noMultiLvlLbl val="0"/>
      </c:catAx>
      <c:valAx>
        <c:axId val="879603936"/>
        <c:scaling>
          <c:orientation val="minMax"/>
          <c:max val="100"/>
          <c:min val="0"/>
        </c:scaling>
        <c:delete val="0"/>
        <c:axPos val="t"/>
        <c:numFmt formatCode="General" sourceLinked="1"/>
        <c:majorTickMark val="out"/>
        <c:minorTickMark val="none"/>
        <c:tickLblPos val="none"/>
        <c:spPr>
          <a:ln>
            <a:noFill/>
          </a:ln>
        </c:spPr>
        <c:crossAx val="879597272"/>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109782108734087E-2"/>
          <c:y val="3.7642266791122203E-2"/>
          <c:w val="0.86359978289151496"/>
          <c:h val="0.94363097697313814"/>
        </c:manualLayout>
      </c:layout>
      <c:barChart>
        <c:barDir val="bar"/>
        <c:grouping val="clustered"/>
        <c:varyColors val="0"/>
        <c:ser>
          <c:idx val="0"/>
          <c:order val="0"/>
          <c:tx>
            <c:strRef>
              <c:f>Sheet1!$B$1</c:f>
              <c:strCache>
                <c:ptCount val="1"/>
                <c:pt idx="0">
                  <c:v>Column2</c:v>
                </c:pt>
              </c:strCache>
            </c:strRef>
          </c:tx>
          <c:spPr>
            <a:solidFill>
              <a:schemeClr val="tx2">
                <a:lumMod val="75000"/>
              </a:scheme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Pealinn</c:v>
                </c:pt>
                <c:pt idx="1">
                  <c:v>Suur linn</c:v>
                </c:pt>
                <c:pt idx="2">
                  <c:v>Muu linn</c:v>
                </c:pt>
                <c:pt idx="3">
                  <c:v>Maa-asula</c:v>
                </c:pt>
                <c:pt idx="4">
                  <c:v>Region</c:v>
                </c:pt>
                <c:pt idx="5">
                  <c:v>Tallinn</c:v>
                </c:pt>
                <c:pt idx="6">
                  <c:v>Põhja-Eesti</c:v>
                </c:pt>
                <c:pt idx="7">
                  <c:v>Lääne-Eesti</c:v>
                </c:pt>
                <c:pt idx="8">
                  <c:v>Tartu piirkond</c:v>
                </c:pt>
                <c:pt idx="9">
                  <c:v>Lõuna-Eesti</c:v>
                </c:pt>
                <c:pt idx="10">
                  <c:v>Virumaal</c:v>
                </c:pt>
                <c:pt idx="11">
                  <c:v>Pere sissetulek ühe inimese kohta</c:v>
                </c:pt>
                <c:pt idx="12">
                  <c:v>Kuni 600 eurot</c:v>
                </c:pt>
                <c:pt idx="13">
                  <c:v>601 – 800 eurot</c:v>
                </c:pt>
                <c:pt idx="14">
                  <c:v>801– 1100 eurot</c:v>
                </c:pt>
                <c:pt idx="15">
                  <c:v>Üle 1100 euro</c:v>
                </c:pt>
                <c:pt idx="16">
                  <c:v>sissetulek puudus/ keeldun vastamast</c:v>
                </c:pt>
              </c:strCache>
            </c:strRef>
          </c:cat>
          <c:val>
            <c:numRef>
              <c:f>Sheet1!$B$2:$B$18</c:f>
              <c:numCache>
                <c:formatCode>General</c:formatCode>
                <c:ptCount val="17"/>
                <c:pt idx="0">
                  <c:v>33</c:v>
                </c:pt>
                <c:pt idx="1">
                  <c:v>16</c:v>
                </c:pt>
                <c:pt idx="2">
                  <c:v>17</c:v>
                </c:pt>
                <c:pt idx="3">
                  <c:v>34</c:v>
                </c:pt>
                <c:pt idx="5">
                  <c:v>33</c:v>
                </c:pt>
                <c:pt idx="6">
                  <c:v>17</c:v>
                </c:pt>
                <c:pt idx="7">
                  <c:v>11</c:v>
                </c:pt>
                <c:pt idx="8">
                  <c:v>13</c:v>
                </c:pt>
                <c:pt idx="9">
                  <c:v>10</c:v>
                </c:pt>
                <c:pt idx="10">
                  <c:v>15</c:v>
                </c:pt>
                <c:pt idx="12">
                  <c:v>26</c:v>
                </c:pt>
                <c:pt idx="13">
                  <c:v>18</c:v>
                </c:pt>
                <c:pt idx="14">
                  <c:v>18</c:v>
                </c:pt>
                <c:pt idx="15">
                  <c:v>21</c:v>
                </c:pt>
                <c:pt idx="16">
                  <c:v>17</c:v>
                </c:pt>
              </c:numCache>
            </c:numRef>
          </c:val>
          <c:extLst>
            <c:ext xmlns:c16="http://schemas.microsoft.com/office/drawing/2014/chart" uri="{C3380CC4-5D6E-409C-BE32-E72D297353CC}">
              <c16:uniqueId val="{00000000-6239-4BFE-B34D-D5EA656F3C87}"/>
            </c:ext>
          </c:extLst>
        </c:ser>
        <c:dLbls>
          <c:showLegendKey val="0"/>
          <c:showVal val="0"/>
          <c:showCatName val="0"/>
          <c:showSerName val="0"/>
          <c:showPercent val="0"/>
          <c:showBubbleSize val="0"/>
        </c:dLbls>
        <c:gapWidth val="40"/>
        <c:axId val="879597272"/>
        <c:axId val="879603936"/>
      </c:barChart>
      <c:catAx>
        <c:axId val="879597272"/>
        <c:scaling>
          <c:orientation val="maxMin"/>
        </c:scaling>
        <c:delete val="1"/>
        <c:axPos val="l"/>
        <c:majorGridlines>
          <c:spPr>
            <a:ln>
              <a:solidFill>
                <a:schemeClr val="bg1">
                  <a:lumMod val="85000"/>
                </a:schemeClr>
              </a:solidFill>
            </a:ln>
          </c:spPr>
        </c:majorGridlines>
        <c:numFmt formatCode="General" sourceLinked="0"/>
        <c:majorTickMark val="out"/>
        <c:minorTickMark val="none"/>
        <c:tickLblPos val="nextTo"/>
        <c:crossAx val="879603936"/>
        <c:crosses val="autoZero"/>
        <c:auto val="1"/>
        <c:lblAlgn val="ctr"/>
        <c:lblOffset val="100"/>
        <c:noMultiLvlLbl val="0"/>
      </c:catAx>
      <c:valAx>
        <c:axId val="879603936"/>
        <c:scaling>
          <c:orientation val="minMax"/>
          <c:max val="100"/>
          <c:min val="0"/>
        </c:scaling>
        <c:delete val="0"/>
        <c:axPos val="t"/>
        <c:numFmt formatCode="General" sourceLinked="1"/>
        <c:majorTickMark val="out"/>
        <c:minorTickMark val="none"/>
        <c:tickLblPos val="none"/>
        <c:spPr>
          <a:ln>
            <a:noFill/>
          </a:ln>
        </c:spPr>
        <c:crossAx val="879597272"/>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635347353981275E-2"/>
          <c:y val="1.7941728322214353E-2"/>
          <c:w val="0.94885688071760066"/>
          <c:h val="0.95001693657578978"/>
        </c:manualLayout>
      </c:layout>
      <c:barChart>
        <c:barDir val="bar"/>
        <c:grouping val="clustered"/>
        <c:varyColors val="0"/>
        <c:ser>
          <c:idx val="1"/>
          <c:order val="0"/>
          <c:tx>
            <c:strRef>
              <c:f>Sheet1!$C$1</c:f>
              <c:strCache>
                <c:ptCount val="1"/>
              </c:strCache>
            </c:strRef>
          </c:tx>
          <c:spPr>
            <a:solidFill>
              <a:schemeClr val="tx2">
                <a:lumMod val="60000"/>
                <a:lumOff val="40000"/>
              </a:schemeClr>
            </a:solidFill>
          </c:spPr>
          <c:invertIfNegative val="0"/>
          <c:dPt>
            <c:idx val="0"/>
            <c:invertIfNegative val="0"/>
            <c:bubble3D val="0"/>
            <c:spPr>
              <a:solidFill>
                <a:schemeClr val="tx2">
                  <a:lumMod val="75000"/>
                </a:schemeClr>
              </a:solidFill>
            </c:spPr>
            <c:extLst>
              <c:ext xmlns:c16="http://schemas.microsoft.com/office/drawing/2014/chart" uri="{C3380CC4-5D6E-409C-BE32-E72D297353CC}">
                <c16:uniqueId val="{00000001-F2E5-4584-80E8-32F380B82B2E}"/>
              </c:ext>
            </c:extLst>
          </c:dPt>
          <c:dLbls>
            <c:spPr>
              <a:noFill/>
              <a:ln>
                <a:noFill/>
              </a:ln>
              <a:effectLst/>
            </c:spPr>
            <c:txPr>
              <a:bodyPr wrap="square" lIns="38100" tIns="19050" rIns="38100" bIns="19050" anchor="ctr">
                <a:spAutoFit/>
              </a:bodyPr>
              <a:lstStyle/>
              <a:p>
                <a:pPr>
                  <a:defRPr sz="1000"/>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Sheet1!$B$2:$B$251</c:f>
              <c:numCache>
                <c:formatCode>General</c:formatCode>
                <c:ptCount val="250"/>
                <c:pt idx="0" formatCode="0.0">
                  <c:v>2.5</c:v>
                </c:pt>
                <c:pt idx="2" formatCode="0.0">
                  <c:v>2.5499999999999998</c:v>
                </c:pt>
                <c:pt idx="3" formatCode="0.0">
                  <c:v>2.44</c:v>
                </c:pt>
                <c:pt idx="4" formatCode="0.0">
                  <c:v>2.44</c:v>
                </c:pt>
                <c:pt idx="5" formatCode="0.0">
                  <c:v>2.58</c:v>
                </c:pt>
                <c:pt idx="6" formatCode="0.0">
                  <c:v>2.4900000000000002</c:v>
                </c:pt>
                <c:pt idx="7" formatCode="0.0">
                  <c:v>2.57</c:v>
                </c:pt>
                <c:pt idx="9" formatCode="0.0">
                  <c:v>2.7</c:v>
                </c:pt>
                <c:pt idx="10" formatCode="0.0">
                  <c:v>2.3199999999999998</c:v>
                </c:pt>
                <c:pt idx="12" formatCode="0.0">
                  <c:v>2.5</c:v>
                </c:pt>
                <c:pt idx="13" formatCode="0.0">
                  <c:v>2.5099999999999998</c:v>
                </c:pt>
                <c:pt idx="15" formatCode="0.0">
                  <c:v>2.46</c:v>
                </c:pt>
                <c:pt idx="16" formatCode="0.0">
                  <c:v>2.44</c:v>
                </c:pt>
                <c:pt idx="17" formatCode="0.0">
                  <c:v>2.63</c:v>
                </c:pt>
                <c:pt idx="19" formatCode="0.0">
                  <c:v>2.52</c:v>
                </c:pt>
                <c:pt idx="20" formatCode="0.0">
                  <c:v>2.48</c:v>
                </c:pt>
                <c:pt idx="21" formatCode="0.0">
                  <c:v>2.5</c:v>
                </c:pt>
                <c:pt idx="22" formatCode="0.0">
                  <c:v>2.5</c:v>
                </c:pt>
                <c:pt idx="24" formatCode="0.0">
                  <c:v>2.52</c:v>
                </c:pt>
                <c:pt idx="25" formatCode="0.0">
                  <c:v>2.54</c:v>
                </c:pt>
                <c:pt idx="26" formatCode="0.0">
                  <c:v>2.56</c:v>
                </c:pt>
                <c:pt idx="27" formatCode="0.0">
                  <c:v>2.5299999999999998</c:v>
                </c:pt>
                <c:pt idx="28" formatCode="0.0">
                  <c:v>2.39</c:v>
                </c:pt>
                <c:pt idx="29" formatCode="0.0">
                  <c:v>2.44</c:v>
                </c:pt>
                <c:pt idx="31" formatCode="0.0">
                  <c:v>2.38</c:v>
                </c:pt>
                <c:pt idx="32" formatCode="0.0">
                  <c:v>2.4</c:v>
                </c:pt>
                <c:pt idx="33" formatCode="0.0">
                  <c:v>2.54</c:v>
                </c:pt>
                <c:pt idx="34" formatCode="0.0">
                  <c:v>2.71</c:v>
                </c:pt>
                <c:pt idx="35" formatCode="0.0">
                  <c:v>2.5</c:v>
                </c:pt>
                <c:pt idx="36" formatCode="0.00">
                  <c:v>2.5</c:v>
                </c:pt>
                <c:pt idx="37" formatCode="0.00">
                  <c:v>2.5</c:v>
                </c:pt>
                <c:pt idx="38" formatCode="0.00">
                  <c:v>2.5</c:v>
                </c:pt>
                <c:pt idx="39" formatCode="0.00">
                  <c:v>2.5</c:v>
                </c:pt>
                <c:pt idx="40" formatCode="0.00">
                  <c:v>2.5</c:v>
                </c:pt>
                <c:pt idx="41" formatCode="0.00">
                  <c:v>2.5</c:v>
                </c:pt>
                <c:pt idx="42" formatCode="0.00">
                  <c:v>2.5</c:v>
                </c:pt>
                <c:pt idx="43" formatCode="0.00">
                  <c:v>2.5</c:v>
                </c:pt>
                <c:pt idx="44" formatCode="0.00">
                  <c:v>2.5</c:v>
                </c:pt>
                <c:pt idx="45" formatCode="0.00">
                  <c:v>2.5</c:v>
                </c:pt>
                <c:pt idx="46" formatCode="0.00">
                  <c:v>2.5</c:v>
                </c:pt>
                <c:pt idx="47" formatCode="0.00">
                  <c:v>2.5</c:v>
                </c:pt>
                <c:pt idx="48" formatCode="0.00">
                  <c:v>2.5</c:v>
                </c:pt>
                <c:pt idx="49" formatCode="0.00">
                  <c:v>2.5</c:v>
                </c:pt>
                <c:pt idx="50" formatCode="0.00">
                  <c:v>2.5</c:v>
                </c:pt>
                <c:pt idx="51" formatCode="0.00">
                  <c:v>2.5</c:v>
                </c:pt>
                <c:pt idx="52" formatCode="0.00">
                  <c:v>2.5</c:v>
                </c:pt>
                <c:pt idx="53" formatCode="0.00">
                  <c:v>2.5</c:v>
                </c:pt>
                <c:pt idx="54" formatCode="0.00">
                  <c:v>2.5</c:v>
                </c:pt>
                <c:pt idx="55" formatCode="0.00">
                  <c:v>2.5</c:v>
                </c:pt>
                <c:pt idx="56" formatCode="0.00">
                  <c:v>2.5</c:v>
                </c:pt>
                <c:pt idx="57" formatCode="0.00">
                  <c:v>2.5</c:v>
                </c:pt>
                <c:pt idx="58" formatCode="0.00">
                  <c:v>2.5</c:v>
                </c:pt>
                <c:pt idx="59" formatCode="0.00">
                  <c:v>2.5</c:v>
                </c:pt>
                <c:pt idx="60" formatCode="0.00">
                  <c:v>2.5</c:v>
                </c:pt>
                <c:pt idx="61" formatCode="0.00">
                  <c:v>2.5</c:v>
                </c:pt>
                <c:pt idx="62" formatCode="0.00">
                  <c:v>2.5</c:v>
                </c:pt>
                <c:pt idx="63" formatCode="0.00">
                  <c:v>2.5</c:v>
                </c:pt>
                <c:pt idx="64" formatCode="0.00">
                  <c:v>2.5</c:v>
                </c:pt>
                <c:pt idx="65" formatCode="0.00">
                  <c:v>2.5</c:v>
                </c:pt>
                <c:pt idx="66" formatCode="0.00">
                  <c:v>2.5</c:v>
                </c:pt>
                <c:pt idx="67" formatCode="0.00">
                  <c:v>2.5</c:v>
                </c:pt>
                <c:pt idx="68" formatCode="0.00">
                  <c:v>2.5</c:v>
                </c:pt>
                <c:pt idx="69" formatCode="0.00">
                  <c:v>2.5</c:v>
                </c:pt>
                <c:pt idx="70" formatCode="0.00">
                  <c:v>2.5</c:v>
                </c:pt>
                <c:pt idx="71" formatCode="0.00">
                  <c:v>2.5</c:v>
                </c:pt>
                <c:pt idx="72" formatCode="0.00">
                  <c:v>2.5</c:v>
                </c:pt>
              </c:numCache>
            </c:numRef>
          </c:cat>
          <c:val>
            <c:numRef>
              <c:f>Sheet1!$B$2:$B$37</c:f>
              <c:numCache>
                <c:formatCode>General</c:formatCode>
                <c:ptCount val="36"/>
                <c:pt idx="0" formatCode="0.0">
                  <c:v>2.5</c:v>
                </c:pt>
                <c:pt idx="2" formatCode="0.0">
                  <c:v>2.5499999999999998</c:v>
                </c:pt>
                <c:pt idx="3" formatCode="0.0">
                  <c:v>2.44</c:v>
                </c:pt>
                <c:pt idx="4" formatCode="0.0">
                  <c:v>2.44</c:v>
                </c:pt>
                <c:pt idx="5" formatCode="0.0">
                  <c:v>2.58</c:v>
                </c:pt>
                <c:pt idx="6" formatCode="0.0">
                  <c:v>2.4900000000000002</c:v>
                </c:pt>
                <c:pt idx="7" formatCode="0.0">
                  <c:v>2.57</c:v>
                </c:pt>
                <c:pt idx="9" formatCode="0.0">
                  <c:v>2.7</c:v>
                </c:pt>
                <c:pt idx="10" formatCode="0.0">
                  <c:v>2.3199999999999998</c:v>
                </c:pt>
                <c:pt idx="12" formatCode="0.0">
                  <c:v>2.5</c:v>
                </c:pt>
                <c:pt idx="13" formatCode="0.0">
                  <c:v>2.5099999999999998</c:v>
                </c:pt>
                <c:pt idx="15" formatCode="0.0">
                  <c:v>2.46</c:v>
                </c:pt>
                <c:pt idx="16" formatCode="0.0">
                  <c:v>2.44</c:v>
                </c:pt>
                <c:pt idx="17" formatCode="0.0">
                  <c:v>2.63</c:v>
                </c:pt>
                <c:pt idx="19" formatCode="0.0">
                  <c:v>2.52</c:v>
                </c:pt>
                <c:pt idx="20" formatCode="0.0">
                  <c:v>2.48</c:v>
                </c:pt>
                <c:pt idx="21" formatCode="0.0">
                  <c:v>2.5</c:v>
                </c:pt>
                <c:pt idx="22" formatCode="0.0">
                  <c:v>2.5</c:v>
                </c:pt>
                <c:pt idx="24" formatCode="0.0">
                  <c:v>2.52</c:v>
                </c:pt>
                <c:pt idx="25" formatCode="0.0">
                  <c:v>2.54</c:v>
                </c:pt>
                <c:pt idx="26" formatCode="0.0">
                  <c:v>2.56</c:v>
                </c:pt>
                <c:pt idx="27" formatCode="0.0">
                  <c:v>2.5299999999999998</c:v>
                </c:pt>
                <c:pt idx="28" formatCode="0.0">
                  <c:v>2.39</c:v>
                </c:pt>
                <c:pt idx="29" formatCode="0.0">
                  <c:v>2.44</c:v>
                </c:pt>
                <c:pt idx="31" formatCode="0.0">
                  <c:v>2.38</c:v>
                </c:pt>
                <c:pt idx="32" formatCode="0.0">
                  <c:v>2.4</c:v>
                </c:pt>
                <c:pt idx="33" formatCode="0.0">
                  <c:v>2.54</c:v>
                </c:pt>
                <c:pt idx="34" formatCode="0.0">
                  <c:v>2.71</c:v>
                </c:pt>
                <c:pt idx="35" formatCode="0.0">
                  <c:v>2.5</c:v>
                </c:pt>
              </c:numCache>
            </c:numRef>
          </c:val>
          <c:extLst>
            <c:ext xmlns:c16="http://schemas.microsoft.com/office/drawing/2014/chart" uri="{C3380CC4-5D6E-409C-BE32-E72D297353CC}">
              <c16:uniqueId val="{00000002-F2E5-4584-80E8-32F380B82B2E}"/>
            </c:ext>
          </c:extLst>
        </c:ser>
        <c:dLbls>
          <c:showLegendKey val="0"/>
          <c:showVal val="0"/>
          <c:showCatName val="0"/>
          <c:showSerName val="0"/>
          <c:showPercent val="0"/>
          <c:showBubbleSize val="0"/>
        </c:dLbls>
        <c:gapWidth val="30"/>
        <c:axId val="1071160296"/>
        <c:axId val="1071155592"/>
      </c:barChart>
      <c:scatterChart>
        <c:scatterStyle val="lineMarker"/>
        <c:varyColors val="0"/>
        <c:ser>
          <c:idx val="0"/>
          <c:order val="1"/>
          <c:tx>
            <c:strRef>
              <c:f>Sheet1!$D$1</c:f>
              <c:strCache>
                <c:ptCount val="1"/>
                <c:pt idx="0">
                  <c:v>KESKMINE</c:v>
                </c:pt>
              </c:strCache>
            </c:strRef>
          </c:tx>
          <c:spPr>
            <a:ln w="19050">
              <a:solidFill>
                <a:schemeClr val="tx2">
                  <a:lumMod val="75000"/>
                </a:schemeClr>
              </a:solidFill>
            </a:ln>
          </c:spPr>
          <c:marker>
            <c:symbol val="none"/>
          </c:marker>
          <c:dLbls>
            <c:delete val="1"/>
          </c:dLbls>
          <c:xVal>
            <c:numRef>
              <c:f>Sheet1!$B$2:$B$251</c:f>
              <c:numCache>
                <c:formatCode>General</c:formatCode>
                <c:ptCount val="250"/>
                <c:pt idx="0" formatCode="0.0">
                  <c:v>2.5</c:v>
                </c:pt>
                <c:pt idx="2" formatCode="0.0">
                  <c:v>2.5499999999999998</c:v>
                </c:pt>
                <c:pt idx="3" formatCode="0.0">
                  <c:v>2.44</c:v>
                </c:pt>
                <c:pt idx="4" formatCode="0.0">
                  <c:v>2.44</c:v>
                </c:pt>
                <c:pt idx="5" formatCode="0.0">
                  <c:v>2.58</c:v>
                </c:pt>
                <c:pt idx="6" formatCode="0.0">
                  <c:v>2.4900000000000002</c:v>
                </c:pt>
                <c:pt idx="7" formatCode="0.0">
                  <c:v>2.57</c:v>
                </c:pt>
                <c:pt idx="9" formatCode="0.0">
                  <c:v>2.7</c:v>
                </c:pt>
                <c:pt idx="10" formatCode="0.0">
                  <c:v>2.3199999999999998</c:v>
                </c:pt>
                <c:pt idx="12" formatCode="0.0">
                  <c:v>2.5</c:v>
                </c:pt>
                <c:pt idx="13" formatCode="0.0">
                  <c:v>2.5099999999999998</c:v>
                </c:pt>
                <c:pt idx="15" formatCode="0.0">
                  <c:v>2.46</c:v>
                </c:pt>
                <c:pt idx="16" formatCode="0.0">
                  <c:v>2.44</c:v>
                </c:pt>
                <c:pt idx="17" formatCode="0.0">
                  <c:v>2.63</c:v>
                </c:pt>
                <c:pt idx="19" formatCode="0.0">
                  <c:v>2.52</c:v>
                </c:pt>
                <c:pt idx="20" formatCode="0.0">
                  <c:v>2.48</c:v>
                </c:pt>
                <c:pt idx="21" formatCode="0.0">
                  <c:v>2.5</c:v>
                </c:pt>
                <c:pt idx="22" formatCode="0.0">
                  <c:v>2.5</c:v>
                </c:pt>
                <c:pt idx="24" formatCode="0.0">
                  <c:v>2.52</c:v>
                </c:pt>
                <c:pt idx="25" formatCode="0.0">
                  <c:v>2.54</c:v>
                </c:pt>
                <c:pt idx="26" formatCode="0.0">
                  <c:v>2.56</c:v>
                </c:pt>
                <c:pt idx="27" formatCode="0.0">
                  <c:v>2.5299999999999998</c:v>
                </c:pt>
                <c:pt idx="28" formatCode="0.0">
                  <c:v>2.39</c:v>
                </c:pt>
                <c:pt idx="29" formatCode="0.0">
                  <c:v>2.44</c:v>
                </c:pt>
                <c:pt idx="31" formatCode="0.0">
                  <c:v>2.38</c:v>
                </c:pt>
                <c:pt idx="32" formatCode="0.0">
                  <c:v>2.4</c:v>
                </c:pt>
                <c:pt idx="33" formatCode="0.0">
                  <c:v>2.54</c:v>
                </c:pt>
                <c:pt idx="34" formatCode="0.0">
                  <c:v>2.71</c:v>
                </c:pt>
                <c:pt idx="35" formatCode="0.0">
                  <c:v>2.5</c:v>
                </c:pt>
                <c:pt idx="36" formatCode="0.00">
                  <c:v>2.5</c:v>
                </c:pt>
                <c:pt idx="37" formatCode="0.00">
                  <c:v>2.5</c:v>
                </c:pt>
                <c:pt idx="38" formatCode="0.00">
                  <c:v>2.5</c:v>
                </c:pt>
                <c:pt idx="39" formatCode="0.00">
                  <c:v>2.5</c:v>
                </c:pt>
                <c:pt idx="40" formatCode="0.00">
                  <c:v>2.5</c:v>
                </c:pt>
                <c:pt idx="41" formatCode="0.00">
                  <c:v>2.5</c:v>
                </c:pt>
                <c:pt idx="42" formatCode="0.00">
                  <c:v>2.5</c:v>
                </c:pt>
                <c:pt idx="43" formatCode="0.00">
                  <c:v>2.5</c:v>
                </c:pt>
                <c:pt idx="44" formatCode="0.00">
                  <c:v>2.5</c:v>
                </c:pt>
                <c:pt idx="45" formatCode="0.00">
                  <c:v>2.5</c:v>
                </c:pt>
                <c:pt idx="46" formatCode="0.00">
                  <c:v>2.5</c:v>
                </c:pt>
                <c:pt idx="47" formatCode="0.00">
                  <c:v>2.5</c:v>
                </c:pt>
                <c:pt idx="48" formatCode="0.00">
                  <c:v>2.5</c:v>
                </c:pt>
                <c:pt idx="49" formatCode="0.00">
                  <c:v>2.5</c:v>
                </c:pt>
                <c:pt idx="50" formatCode="0.00">
                  <c:v>2.5</c:v>
                </c:pt>
                <c:pt idx="51" formatCode="0.00">
                  <c:v>2.5</c:v>
                </c:pt>
                <c:pt idx="52" formatCode="0.00">
                  <c:v>2.5</c:v>
                </c:pt>
                <c:pt idx="53" formatCode="0.00">
                  <c:v>2.5</c:v>
                </c:pt>
                <c:pt idx="54" formatCode="0.00">
                  <c:v>2.5</c:v>
                </c:pt>
                <c:pt idx="55" formatCode="0.00">
                  <c:v>2.5</c:v>
                </c:pt>
                <c:pt idx="56" formatCode="0.00">
                  <c:v>2.5</c:v>
                </c:pt>
                <c:pt idx="57" formatCode="0.00">
                  <c:v>2.5</c:v>
                </c:pt>
                <c:pt idx="58" formatCode="0.00">
                  <c:v>2.5</c:v>
                </c:pt>
                <c:pt idx="59" formatCode="0.00">
                  <c:v>2.5</c:v>
                </c:pt>
                <c:pt idx="60" formatCode="0.00">
                  <c:v>2.5</c:v>
                </c:pt>
                <c:pt idx="61" formatCode="0.00">
                  <c:v>2.5</c:v>
                </c:pt>
                <c:pt idx="62" formatCode="0.00">
                  <c:v>2.5</c:v>
                </c:pt>
                <c:pt idx="63" formatCode="0.00">
                  <c:v>2.5</c:v>
                </c:pt>
                <c:pt idx="64" formatCode="0.00">
                  <c:v>2.5</c:v>
                </c:pt>
                <c:pt idx="65" formatCode="0.00">
                  <c:v>2.5</c:v>
                </c:pt>
                <c:pt idx="66" formatCode="0.00">
                  <c:v>2.5</c:v>
                </c:pt>
                <c:pt idx="67" formatCode="0.00">
                  <c:v>2.5</c:v>
                </c:pt>
                <c:pt idx="68" formatCode="0.00">
                  <c:v>2.5</c:v>
                </c:pt>
                <c:pt idx="69" formatCode="0.00">
                  <c:v>2.5</c:v>
                </c:pt>
                <c:pt idx="70" formatCode="0.00">
                  <c:v>2.5</c:v>
                </c:pt>
                <c:pt idx="71" formatCode="0.00">
                  <c:v>2.5</c:v>
                </c:pt>
                <c:pt idx="72" formatCode="0.00">
                  <c:v>2.5</c:v>
                </c:pt>
              </c:numCache>
            </c:numRef>
          </c:xVal>
          <c:yVal>
            <c:numRef>
              <c:f>Sheet1!$D$2:$D$251</c:f>
              <c:numCache>
                <c:formatCode>General</c:formatCode>
                <c:ptCount val="250"/>
                <c:pt idx="36">
                  <c:v>1</c:v>
                </c:pt>
                <c:pt idx="37">
                  <c:v>2</c:v>
                </c:pt>
                <c:pt idx="38">
                  <c:v>3</c:v>
                </c:pt>
                <c:pt idx="39">
                  <c:v>4</c:v>
                </c:pt>
                <c:pt idx="40">
                  <c:v>5</c:v>
                </c:pt>
                <c:pt idx="41">
                  <c:v>6</c:v>
                </c:pt>
                <c:pt idx="42">
                  <c:v>7</c:v>
                </c:pt>
                <c:pt idx="43">
                  <c:v>8</c:v>
                </c:pt>
                <c:pt idx="44">
                  <c:v>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pt idx="58">
                  <c:v>23</c:v>
                </c:pt>
                <c:pt idx="59">
                  <c:v>24</c:v>
                </c:pt>
                <c:pt idx="60">
                  <c:v>25</c:v>
                </c:pt>
                <c:pt idx="61">
                  <c:v>26</c:v>
                </c:pt>
                <c:pt idx="62">
                  <c:v>27</c:v>
                </c:pt>
                <c:pt idx="63">
                  <c:v>28</c:v>
                </c:pt>
                <c:pt idx="64">
                  <c:v>29</c:v>
                </c:pt>
                <c:pt idx="65">
                  <c:v>30</c:v>
                </c:pt>
                <c:pt idx="66">
                  <c:v>31</c:v>
                </c:pt>
                <c:pt idx="67">
                  <c:v>32</c:v>
                </c:pt>
                <c:pt idx="68">
                  <c:v>33</c:v>
                </c:pt>
                <c:pt idx="69">
                  <c:v>34</c:v>
                </c:pt>
                <c:pt idx="70">
                  <c:v>35</c:v>
                </c:pt>
                <c:pt idx="71">
                  <c:v>36</c:v>
                </c:pt>
                <c:pt idx="72">
                  <c:v>37</c:v>
                </c:pt>
                <c:pt idx="73">
                  <c:v>38</c:v>
                </c:pt>
              </c:numCache>
            </c:numRef>
          </c:yVal>
          <c:smooth val="0"/>
          <c:extLst>
            <c:ext xmlns:c16="http://schemas.microsoft.com/office/drawing/2014/chart" uri="{C3380CC4-5D6E-409C-BE32-E72D297353CC}">
              <c16:uniqueId val="{00000003-F2E5-4584-80E8-32F380B82B2E}"/>
            </c:ext>
          </c:extLst>
        </c:ser>
        <c:ser>
          <c:idx val="2"/>
          <c:order val="2"/>
          <c:tx>
            <c:strRef>
              <c:f>Sheet1!$E$1</c:f>
              <c:strCache>
                <c:ptCount val="1"/>
                <c:pt idx="0">
                  <c:v>joon 2</c:v>
                </c:pt>
              </c:strCache>
            </c:strRef>
          </c:tx>
          <c:spPr>
            <a:ln w="28575">
              <a:solidFill>
                <a:schemeClr val="accent6"/>
              </a:solidFill>
            </a:ln>
          </c:spPr>
          <c:marker>
            <c:symbol val="none"/>
          </c:marker>
          <c:dLbls>
            <c:delete val="1"/>
          </c:dLbls>
          <c:xVal>
            <c:numRef>
              <c:f>Sheet1!$B$2:$B$251</c:f>
              <c:numCache>
                <c:formatCode>General</c:formatCode>
                <c:ptCount val="250"/>
                <c:pt idx="0" formatCode="0.0">
                  <c:v>2.5</c:v>
                </c:pt>
                <c:pt idx="2" formatCode="0.0">
                  <c:v>2.5499999999999998</c:v>
                </c:pt>
                <c:pt idx="3" formatCode="0.0">
                  <c:v>2.44</c:v>
                </c:pt>
                <c:pt idx="4" formatCode="0.0">
                  <c:v>2.44</c:v>
                </c:pt>
                <c:pt idx="5" formatCode="0.0">
                  <c:v>2.58</c:v>
                </c:pt>
                <c:pt idx="6" formatCode="0.0">
                  <c:v>2.4900000000000002</c:v>
                </c:pt>
                <c:pt idx="7" formatCode="0.0">
                  <c:v>2.57</c:v>
                </c:pt>
                <c:pt idx="9" formatCode="0.0">
                  <c:v>2.7</c:v>
                </c:pt>
                <c:pt idx="10" formatCode="0.0">
                  <c:v>2.3199999999999998</c:v>
                </c:pt>
                <c:pt idx="12" formatCode="0.0">
                  <c:v>2.5</c:v>
                </c:pt>
                <c:pt idx="13" formatCode="0.0">
                  <c:v>2.5099999999999998</c:v>
                </c:pt>
                <c:pt idx="15" formatCode="0.0">
                  <c:v>2.46</c:v>
                </c:pt>
                <c:pt idx="16" formatCode="0.0">
                  <c:v>2.44</c:v>
                </c:pt>
                <c:pt idx="17" formatCode="0.0">
                  <c:v>2.63</c:v>
                </c:pt>
                <c:pt idx="19" formatCode="0.0">
                  <c:v>2.52</c:v>
                </c:pt>
                <c:pt idx="20" formatCode="0.0">
                  <c:v>2.48</c:v>
                </c:pt>
                <c:pt idx="21" formatCode="0.0">
                  <c:v>2.5</c:v>
                </c:pt>
                <c:pt idx="22" formatCode="0.0">
                  <c:v>2.5</c:v>
                </c:pt>
                <c:pt idx="24" formatCode="0.0">
                  <c:v>2.52</c:v>
                </c:pt>
                <c:pt idx="25" formatCode="0.0">
                  <c:v>2.54</c:v>
                </c:pt>
                <c:pt idx="26" formatCode="0.0">
                  <c:v>2.56</c:v>
                </c:pt>
                <c:pt idx="27" formatCode="0.0">
                  <c:v>2.5299999999999998</c:v>
                </c:pt>
                <c:pt idx="28" formatCode="0.0">
                  <c:v>2.39</c:v>
                </c:pt>
                <c:pt idx="29" formatCode="0.0">
                  <c:v>2.44</c:v>
                </c:pt>
                <c:pt idx="31" formatCode="0.0">
                  <c:v>2.38</c:v>
                </c:pt>
                <c:pt idx="32" formatCode="0.0">
                  <c:v>2.4</c:v>
                </c:pt>
                <c:pt idx="33" formatCode="0.0">
                  <c:v>2.54</c:v>
                </c:pt>
                <c:pt idx="34" formatCode="0.0">
                  <c:v>2.71</c:v>
                </c:pt>
                <c:pt idx="35" formatCode="0.0">
                  <c:v>2.5</c:v>
                </c:pt>
                <c:pt idx="36" formatCode="0.00">
                  <c:v>2.5</c:v>
                </c:pt>
                <c:pt idx="37" formatCode="0.00">
                  <c:v>2.5</c:v>
                </c:pt>
                <c:pt idx="38" formatCode="0.00">
                  <c:v>2.5</c:v>
                </c:pt>
                <c:pt idx="39" formatCode="0.00">
                  <c:v>2.5</c:v>
                </c:pt>
                <c:pt idx="40" formatCode="0.00">
                  <c:v>2.5</c:v>
                </c:pt>
                <c:pt idx="41" formatCode="0.00">
                  <c:v>2.5</c:v>
                </c:pt>
                <c:pt idx="42" formatCode="0.00">
                  <c:v>2.5</c:v>
                </c:pt>
                <c:pt idx="43" formatCode="0.00">
                  <c:v>2.5</c:v>
                </c:pt>
                <c:pt idx="44" formatCode="0.00">
                  <c:v>2.5</c:v>
                </c:pt>
                <c:pt idx="45" formatCode="0.00">
                  <c:v>2.5</c:v>
                </c:pt>
                <c:pt idx="46" formatCode="0.00">
                  <c:v>2.5</c:v>
                </c:pt>
                <c:pt idx="47" formatCode="0.00">
                  <c:v>2.5</c:v>
                </c:pt>
                <c:pt idx="48" formatCode="0.00">
                  <c:v>2.5</c:v>
                </c:pt>
                <c:pt idx="49" formatCode="0.00">
                  <c:v>2.5</c:v>
                </c:pt>
                <c:pt idx="50" formatCode="0.00">
                  <c:v>2.5</c:v>
                </c:pt>
                <c:pt idx="51" formatCode="0.00">
                  <c:v>2.5</c:v>
                </c:pt>
                <c:pt idx="52" formatCode="0.00">
                  <c:v>2.5</c:v>
                </c:pt>
                <c:pt idx="53" formatCode="0.00">
                  <c:v>2.5</c:v>
                </c:pt>
                <c:pt idx="54" formatCode="0.00">
                  <c:v>2.5</c:v>
                </c:pt>
                <c:pt idx="55" formatCode="0.00">
                  <c:v>2.5</c:v>
                </c:pt>
                <c:pt idx="56" formatCode="0.00">
                  <c:v>2.5</c:v>
                </c:pt>
                <c:pt idx="57" formatCode="0.00">
                  <c:v>2.5</c:v>
                </c:pt>
                <c:pt idx="58" formatCode="0.00">
                  <c:v>2.5</c:v>
                </c:pt>
                <c:pt idx="59" formatCode="0.00">
                  <c:v>2.5</c:v>
                </c:pt>
                <c:pt idx="60" formatCode="0.00">
                  <c:v>2.5</c:v>
                </c:pt>
                <c:pt idx="61" formatCode="0.00">
                  <c:v>2.5</c:v>
                </c:pt>
                <c:pt idx="62" formatCode="0.00">
                  <c:v>2.5</c:v>
                </c:pt>
                <c:pt idx="63" formatCode="0.00">
                  <c:v>2.5</c:v>
                </c:pt>
                <c:pt idx="64" formatCode="0.00">
                  <c:v>2.5</c:v>
                </c:pt>
                <c:pt idx="65" formatCode="0.00">
                  <c:v>2.5</c:v>
                </c:pt>
                <c:pt idx="66" formatCode="0.00">
                  <c:v>2.5</c:v>
                </c:pt>
                <c:pt idx="67" formatCode="0.00">
                  <c:v>2.5</c:v>
                </c:pt>
                <c:pt idx="68" formatCode="0.00">
                  <c:v>2.5</c:v>
                </c:pt>
                <c:pt idx="69" formatCode="0.00">
                  <c:v>2.5</c:v>
                </c:pt>
                <c:pt idx="70" formatCode="0.00">
                  <c:v>2.5</c:v>
                </c:pt>
                <c:pt idx="71" formatCode="0.00">
                  <c:v>2.5</c:v>
                </c:pt>
                <c:pt idx="72" formatCode="0.00">
                  <c:v>2.5</c:v>
                </c:pt>
              </c:numCache>
            </c:numRef>
          </c:xVal>
          <c:yVal>
            <c:numRef>
              <c:f>Sheet1!$E$2:$E$251</c:f>
              <c:numCache>
                <c:formatCode>General</c:formatCode>
                <c:ptCount val="250"/>
                <c:pt idx="74">
                  <c:v>1</c:v>
                </c:pt>
                <c:pt idx="75">
                  <c:v>2</c:v>
                </c:pt>
                <c:pt idx="76">
                  <c:v>3</c:v>
                </c:pt>
                <c:pt idx="77">
                  <c:v>4</c:v>
                </c:pt>
                <c:pt idx="78">
                  <c:v>5</c:v>
                </c:pt>
                <c:pt idx="79">
                  <c:v>6</c:v>
                </c:pt>
                <c:pt idx="80">
                  <c:v>7</c:v>
                </c:pt>
                <c:pt idx="81">
                  <c:v>8</c:v>
                </c:pt>
                <c:pt idx="82">
                  <c:v>9</c:v>
                </c:pt>
                <c:pt idx="83">
                  <c:v>10</c:v>
                </c:pt>
                <c:pt idx="84">
                  <c:v>11</c:v>
                </c:pt>
                <c:pt idx="85">
                  <c:v>12</c:v>
                </c:pt>
                <c:pt idx="86">
                  <c:v>13</c:v>
                </c:pt>
                <c:pt idx="87">
                  <c:v>14</c:v>
                </c:pt>
                <c:pt idx="88">
                  <c:v>15</c:v>
                </c:pt>
                <c:pt idx="89">
                  <c:v>16</c:v>
                </c:pt>
                <c:pt idx="90">
                  <c:v>17</c:v>
                </c:pt>
                <c:pt idx="91">
                  <c:v>18</c:v>
                </c:pt>
                <c:pt idx="92">
                  <c:v>19</c:v>
                </c:pt>
                <c:pt idx="93">
                  <c:v>20</c:v>
                </c:pt>
                <c:pt idx="94">
                  <c:v>21</c:v>
                </c:pt>
                <c:pt idx="95">
                  <c:v>22</c:v>
                </c:pt>
                <c:pt idx="96">
                  <c:v>23</c:v>
                </c:pt>
                <c:pt idx="97">
                  <c:v>24</c:v>
                </c:pt>
                <c:pt idx="98">
                  <c:v>25</c:v>
                </c:pt>
                <c:pt idx="99">
                  <c:v>26</c:v>
                </c:pt>
                <c:pt idx="100">
                  <c:v>27</c:v>
                </c:pt>
                <c:pt idx="101">
                  <c:v>28</c:v>
                </c:pt>
                <c:pt idx="102">
                  <c:v>29</c:v>
                </c:pt>
                <c:pt idx="103">
                  <c:v>30</c:v>
                </c:pt>
                <c:pt idx="104">
                  <c:v>31</c:v>
                </c:pt>
                <c:pt idx="105">
                  <c:v>32</c:v>
                </c:pt>
                <c:pt idx="106">
                  <c:v>33</c:v>
                </c:pt>
                <c:pt idx="107">
                  <c:v>34</c:v>
                </c:pt>
                <c:pt idx="108">
                  <c:v>35</c:v>
                </c:pt>
                <c:pt idx="109">
                  <c:v>36</c:v>
                </c:pt>
                <c:pt idx="110">
                  <c:v>37</c:v>
                </c:pt>
                <c:pt idx="111">
                  <c:v>38</c:v>
                </c:pt>
              </c:numCache>
            </c:numRef>
          </c:yVal>
          <c:smooth val="0"/>
          <c:extLst>
            <c:ext xmlns:c16="http://schemas.microsoft.com/office/drawing/2014/chart" uri="{C3380CC4-5D6E-409C-BE32-E72D297353CC}">
              <c16:uniqueId val="{00000004-F2E5-4584-80E8-32F380B82B2E}"/>
            </c:ext>
          </c:extLst>
        </c:ser>
        <c:dLbls>
          <c:showLegendKey val="0"/>
          <c:showVal val="1"/>
          <c:showCatName val="0"/>
          <c:showSerName val="0"/>
          <c:showPercent val="0"/>
          <c:showBubbleSize val="0"/>
        </c:dLbls>
        <c:axId val="1071154416"/>
        <c:axId val="1071155200"/>
        <c:extLst>
          <c:ext xmlns:c15="http://schemas.microsoft.com/office/drawing/2012/chart" uri="{02D57815-91ED-43cb-92C2-25804820EDAC}">
            <c15:filteredScatterSeries>
              <c15:ser>
                <c:idx val="3"/>
                <c:order val="3"/>
                <c:tx>
                  <c:strRef>
                    <c:extLst>
                      <c:ext uri="{02D57815-91ED-43cb-92C2-25804820EDAC}">
                        <c15:formulaRef>
                          <c15:sqref>Sheet1!$F$1</c15:sqref>
                        </c15:formulaRef>
                      </c:ext>
                    </c:extLst>
                    <c:strCache>
                      <c:ptCount val="1"/>
                      <c:pt idx="0">
                        <c:v>joon 3</c:v>
                      </c:pt>
                    </c:strCache>
                  </c:strRef>
                </c:tx>
                <c:spPr>
                  <a:ln>
                    <a:solidFill>
                      <a:schemeClr val="accent4"/>
                    </a:solidFill>
                  </a:ln>
                </c:spPr>
                <c:marker>
                  <c:symbol val="circle"/>
                  <c:size val="10"/>
                  <c:spPr>
                    <a:solidFill>
                      <a:schemeClr val="accent4"/>
                    </a:solidFill>
                    <a:ln>
                      <a:solidFill>
                        <a:schemeClr val="accent4"/>
                      </a:solidFill>
                    </a:ln>
                  </c:spPr>
                </c:marker>
                <c:dLbls>
                  <c:delete val="1"/>
                </c:dLbls>
                <c:xVal>
                  <c:numRef>
                    <c:extLst>
                      <c:ext uri="{02D57815-91ED-43cb-92C2-25804820EDAC}">
                        <c15:formulaRef>
                          <c15:sqref>Sheet1!$B$2:$B$251</c15:sqref>
                        </c15:formulaRef>
                      </c:ext>
                    </c:extLst>
                    <c:numCache>
                      <c:formatCode>General</c:formatCode>
                      <c:ptCount val="250"/>
                      <c:pt idx="0" formatCode="0.0">
                        <c:v>2.5</c:v>
                      </c:pt>
                      <c:pt idx="2" formatCode="0.0">
                        <c:v>2.5499999999999998</c:v>
                      </c:pt>
                      <c:pt idx="3" formatCode="0.0">
                        <c:v>2.44</c:v>
                      </c:pt>
                      <c:pt idx="4" formatCode="0.0">
                        <c:v>2.44</c:v>
                      </c:pt>
                      <c:pt idx="5" formatCode="0.0">
                        <c:v>2.58</c:v>
                      </c:pt>
                      <c:pt idx="6" formatCode="0.0">
                        <c:v>2.4900000000000002</c:v>
                      </c:pt>
                      <c:pt idx="7" formatCode="0.0">
                        <c:v>2.57</c:v>
                      </c:pt>
                      <c:pt idx="9" formatCode="0.0">
                        <c:v>2.7</c:v>
                      </c:pt>
                      <c:pt idx="10" formatCode="0.0">
                        <c:v>2.3199999999999998</c:v>
                      </c:pt>
                      <c:pt idx="12" formatCode="0.0">
                        <c:v>2.5</c:v>
                      </c:pt>
                      <c:pt idx="13" formatCode="0.0">
                        <c:v>2.5099999999999998</c:v>
                      </c:pt>
                      <c:pt idx="15" formatCode="0.0">
                        <c:v>2.46</c:v>
                      </c:pt>
                      <c:pt idx="16" formatCode="0.0">
                        <c:v>2.44</c:v>
                      </c:pt>
                      <c:pt idx="17" formatCode="0.0">
                        <c:v>2.63</c:v>
                      </c:pt>
                      <c:pt idx="19" formatCode="0.0">
                        <c:v>2.52</c:v>
                      </c:pt>
                      <c:pt idx="20" formatCode="0.0">
                        <c:v>2.48</c:v>
                      </c:pt>
                      <c:pt idx="21" formatCode="0.0">
                        <c:v>2.5</c:v>
                      </c:pt>
                      <c:pt idx="22" formatCode="0.0">
                        <c:v>2.5</c:v>
                      </c:pt>
                      <c:pt idx="24" formatCode="0.0">
                        <c:v>2.52</c:v>
                      </c:pt>
                      <c:pt idx="25" formatCode="0.0">
                        <c:v>2.54</c:v>
                      </c:pt>
                      <c:pt idx="26" formatCode="0.0">
                        <c:v>2.56</c:v>
                      </c:pt>
                      <c:pt idx="27" formatCode="0.0">
                        <c:v>2.5299999999999998</c:v>
                      </c:pt>
                      <c:pt idx="28" formatCode="0.0">
                        <c:v>2.39</c:v>
                      </c:pt>
                      <c:pt idx="29" formatCode="0.0">
                        <c:v>2.44</c:v>
                      </c:pt>
                      <c:pt idx="31" formatCode="0.0">
                        <c:v>2.38</c:v>
                      </c:pt>
                      <c:pt idx="32" formatCode="0.0">
                        <c:v>2.4</c:v>
                      </c:pt>
                      <c:pt idx="33" formatCode="0.0">
                        <c:v>2.54</c:v>
                      </c:pt>
                      <c:pt idx="34" formatCode="0.0">
                        <c:v>2.71</c:v>
                      </c:pt>
                      <c:pt idx="35" formatCode="0.0">
                        <c:v>2.5</c:v>
                      </c:pt>
                      <c:pt idx="36" formatCode="0.00">
                        <c:v>2.5</c:v>
                      </c:pt>
                      <c:pt idx="37" formatCode="0.00">
                        <c:v>2.5</c:v>
                      </c:pt>
                      <c:pt idx="38" formatCode="0.00">
                        <c:v>2.5</c:v>
                      </c:pt>
                      <c:pt idx="39" formatCode="0.00">
                        <c:v>2.5</c:v>
                      </c:pt>
                      <c:pt idx="40" formatCode="0.00">
                        <c:v>2.5</c:v>
                      </c:pt>
                      <c:pt idx="41" formatCode="0.00">
                        <c:v>2.5</c:v>
                      </c:pt>
                      <c:pt idx="42" formatCode="0.00">
                        <c:v>2.5</c:v>
                      </c:pt>
                      <c:pt idx="43" formatCode="0.00">
                        <c:v>2.5</c:v>
                      </c:pt>
                      <c:pt idx="44" formatCode="0.00">
                        <c:v>2.5</c:v>
                      </c:pt>
                      <c:pt idx="45" formatCode="0.00">
                        <c:v>2.5</c:v>
                      </c:pt>
                      <c:pt idx="46" formatCode="0.00">
                        <c:v>2.5</c:v>
                      </c:pt>
                      <c:pt idx="47" formatCode="0.00">
                        <c:v>2.5</c:v>
                      </c:pt>
                      <c:pt idx="48" formatCode="0.00">
                        <c:v>2.5</c:v>
                      </c:pt>
                      <c:pt idx="49" formatCode="0.00">
                        <c:v>2.5</c:v>
                      </c:pt>
                      <c:pt idx="50" formatCode="0.00">
                        <c:v>2.5</c:v>
                      </c:pt>
                      <c:pt idx="51" formatCode="0.00">
                        <c:v>2.5</c:v>
                      </c:pt>
                      <c:pt idx="52" formatCode="0.00">
                        <c:v>2.5</c:v>
                      </c:pt>
                      <c:pt idx="53" formatCode="0.00">
                        <c:v>2.5</c:v>
                      </c:pt>
                      <c:pt idx="54" formatCode="0.00">
                        <c:v>2.5</c:v>
                      </c:pt>
                      <c:pt idx="55" formatCode="0.00">
                        <c:v>2.5</c:v>
                      </c:pt>
                      <c:pt idx="56" formatCode="0.00">
                        <c:v>2.5</c:v>
                      </c:pt>
                      <c:pt idx="57" formatCode="0.00">
                        <c:v>2.5</c:v>
                      </c:pt>
                      <c:pt idx="58" formatCode="0.00">
                        <c:v>2.5</c:v>
                      </c:pt>
                      <c:pt idx="59" formatCode="0.00">
                        <c:v>2.5</c:v>
                      </c:pt>
                      <c:pt idx="60" formatCode="0.00">
                        <c:v>2.5</c:v>
                      </c:pt>
                      <c:pt idx="61" formatCode="0.00">
                        <c:v>2.5</c:v>
                      </c:pt>
                      <c:pt idx="62" formatCode="0.00">
                        <c:v>2.5</c:v>
                      </c:pt>
                      <c:pt idx="63" formatCode="0.00">
                        <c:v>2.5</c:v>
                      </c:pt>
                      <c:pt idx="64" formatCode="0.00">
                        <c:v>2.5</c:v>
                      </c:pt>
                      <c:pt idx="65" formatCode="0.00">
                        <c:v>2.5</c:v>
                      </c:pt>
                      <c:pt idx="66" formatCode="0.00">
                        <c:v>2.5</c:v>
                      </c:pt>
                      <c:pt idx="67" formatCode="0.00">
                        <c:v>2.5</c:v>
                      </c:pt>
                      <c:pt idx="68" formatCode="0.00">
                        <c:v>2.5</c:v>
                      </c:pt>
                      <c:pt idx="69" formatCode="0.00">
                        <c:v>2.5</c:v>
                      </c:pt>
                      <c:pt idx="70" formatCode="0.00">
                        <c:v>2.5</c:v>
                      </c:pt>
                      <c:pt idx="71" formatCode="0.00">
                        <c:v>2.5</c:v>
                      </c:pt>
                      <c:pt idx="72" formatCode="0.00">
                        <c:v>2.5</c:v>
                      </c:pt>
                    </c:numCache>
                  </c:numRef>
                </c:xVal>
                <c:yVal>
                  <c:numRef>
                    <c:extLst>
                      <c:ext uri="{02D57815-91ED-43cb-92C2-25804820EDAC}">
                        <c15:formulaRef>
                          <c15:sqref>Sheet1!$F$2:$F$251</c15:sqref>
                        </c15:formulaRef>
                      </c:ext>
                    </c:extLst>
                    <c:numCache>
                      <c:formatCode>General</c:formatCode>
                      <c:ptCount val="250"/>
                      <c:pt idx="112">
                        <c:v>1</c:v>
                      </c:pt>
                      <c:pt idx="113">
                        <c:v>2</c:v>
                      </c:pt>
                      <c:pt idx="114">
                        <c:v>3</c:v>
                      </c:pt>
                      <c:pt idx="115">
                        <c:v>4</c:v>
                      </c:pt>
                      <c:pt idx="116">
                        <c:v>5</c:v>
                      </c:pt>
                      <c:pt idx="117">
                        <c:v>6</c:v>
                      </c:pt>
                      <c:pt idx="118">
                        <c:v>7</c:v>
                      </c:pt>
                      <c:pt idx="119">
                        <c:v>8</c:v>
                      </c:pt>
                      <c:pt idx="120">
                        <c:v>9</c:v>
                      </c:pt>
                      <c:pt idx="121">
                        <c:v>10</c:v>
                      </c:pt>
                      <c:pt idx="122">
                        <c:v>11</c:v>
                      </c:pt>
                      <c:pt idx="123">
                        <c:v>12</c:v>
                      </c:pt>
                      <c:pt idx="124">
                        <c:v>13</c:v>
                      </c:pt>
                      <c:pt idx="125">
                        <c:v>14</c:v>
                      </c:pt>
                      <c:pt idx="126">
                        <c:v>15</c:v>
                      </c:pt>
                      <c:pt idx="127">
                        <c:v>16</c:v>
                      </c:pt>
                      <c:pt idx="128">
                        <c:v>17</c:v>
                      </c:pt>
                      <c:pt idx="129">
                        <c:v>18</c:v>
                      </c:pt>
                      <c:pt idx="130">
                        <c:v>19</c:v>
                      </c:pt>
                      <c:pt idx="131">
                        <c:v>20</c:v>
                      </c:pt>
                      <c:pt idx="132">
                        <c:v>21</c:v>
                      </c:pt>
                    </c:numCache>
                  </c:numRef>
                </c:yVal>
                <c:smooth val="0"/>
                <c:extLst>
                  <c:ext xmlns:c16="http://schemas.microsoft.com/office/drawing/2014/chart" uri="{C3380CC4-5D6E-409C-BE32-E72D297353CC}">
                    <c16:uniqueId val="{00000005-F2E5-4584-80E8-32F380B82B2E}"/>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Sheet1!$G$1</c15:sqref>
                        </c15:formulaRef>
                      </c:ext>
                    </c:extLst>
                    <c:strCache>
                      <c:ptCount val="1"/>
                      <c:pt idx="0">
                        <c:v>joon 4</c:v>
                      </c:pt>
                    </c:strCache>
                  </c:strRef>
                </c:tx>
                <c:marker>
                  <c:symbol val="circle"/>
                  <c:size val="10"/>
                  <c:spPr>
                    <a:solidFill>
                      <a:schemeClr val="accent5"/>
                    </a:solidFill>
                  </c:spPr>
                </c:marker>
                <c:dLbls>
                  <c:delete val="1"/>
                </c:dLbls>
                <c:xVal>
                  <c:numRef>
                    <c:extLst xmlns:c15="http://schemas.microsoft.com/office/drawing/2012/chart">
                      <c:ext xmlns:c15="http://schemas.microsoft.com/office/drawing/2012/chart" uri="{02D57815-91ED-43cb-92C2-25804820EDAC}">
                        <c15:formulaRef>
                          <c15:sqref>Sheet1!$B$2:$B$251</c15:sqref>
                        </c15:formulaRef>
                      </c:ext>
                    </c:extLst>
                    <c:numCache>
                      <c:formatCode>General</c:formatCode>
                      <c:ptCount val="250"/>
                      <c:pt idx="0" formatCode="0.0">
                        <c:v>2.5</c:v>
                      </c:pt>
                      <c:pt idx="2" formatCode="0.0">
                        <c:v>2.5499999999999998</c:v>
                      </c:pt>
                      <c:pt idx="3" formatCode="0.0">
                        <c:v>2.44</c:v>
                      </c:pt>
                      <c:pt idx="4" formatCode="0.0">
                        <c:v>2.44</c:v>
                      </c:pt>
                      <c:pt idx="5" formatCode="0.0">
                        <c:v>2.58</c:v>
                      </c:pt>
                      <c:pt idx="6" formatCode="0.0">
                        <c:v>2.4900000000000002</c:v>
                      </c:pt>
                      <c:pt idx="7" formatCode="0.0">
                        <c:v>2.57</c:v>
                      </c:pt>
                      <c:pt idx="9" formatCode="0.0">
                        <c:v>2.7</c:v>
                      </c:pt>
                      <c:pt idx="10" formatCode="0.0">
                        <c:v>2.3199999999999998</c:v>
                      </c:pt>
                      <c:pt idx="12" formatCode="0.0">
                        <c:v>2.5</c:v>
                      </c:pt>
                      <c:pt idx="13" formatCode="0.0">
                        <c:v>2.5099999999999998</c:v>
                      </c:pt>
                      <c:pt idx="15" formatCode="0.0">
                        <c:v>2.46</c:v>
                      </c:pt>
                      <c:pt idx="16" formatCode="0.0">
                        <c:v>2.44</c:v>
                      </c:pt>
                      <c:pt idx="17" formatCode="0.0">
                        <c:v>2.63</c:v>
                      </c:pt>
                      <c:pt idx="19" formatCode="0.0">
                        <c:v>2.52</c:v>
                      </c:pt>
                      <c:pt idx="20" formatCode="0.0">
                        <c:v>2.48</c:v>
                      </c:pt>
                      <c:pt idx="21" formatCode="0.0">
                        <c:v>2.5</c:v>
                      </c:pt>
                      <c:pt idx="22" formatCode="0.0">
                        <c:v>2.5</c:v>
                      </c:pt>
                      <c:pt idx="24" formatCode="0.0">
                        <c:v>2.52</c:v>
                      </c:pt>
                      <c:pt idx="25" formatCode="0.0">
                        <c:v>2.54</c:v>
                      </c:pt>
                      <c:pt idx="26" formatCode="0.0">
                        <c:v>2.56</c:v>
                      </c:pt>
                      <c:pt idx="27" formatCode="0.0">
                        <c:v>2.5299999999999998</c:v>
                      </c:pt>
                      <c:pt idx="28" formatCode="0.0">
                        <c:v>2.39</c:v>
                      </c:pt>
                      <c:pt idx="29" formatCode="0.0">
                        <c:v>2.44</c:v>
                      </c:pt>
                      <c:pt idx="31" formatCode="0.0">
                        <c:v>2.38</c:v>
                      </c:pt>
                      <c:pt idx="32" formatCode="0.0">
                        <c:v>2.4</c:v>
                      </c:pt>
                      <c:pt idx="33" formatCode="0.0">
                        <c:v>2.54</c:v>
                      </c:pt>
                      <c:pt idx="34" formatCode="0.0">
                        <c:v>2.71</c:v>
                      </c:pt>
                      <c:pt idx="35" formatCode="0.0">
                        <c:v>2.5</c:v>
                      </c:pt>
                      <c:pt idx="36" formatCode="0.00">
                        <c:v>2.5</c:v>
                      </c:pt>
                      <c:pt idx="37" formatCode="0.00">
                        <c:v>2.5</c:v>
                      </c:pt>
                      <c:pt idx="38" formatCode="0.00">
                        <c:v>2.5</c:v>
                      </c:pt>
                      <c:pt idx="39" formatCode="0.00">
                        <c:v>2.5</c:v>
                      </c:pt>
                      <c:pt idx="40" formatCode="0.00">
                        <c:v>2.5</c:v>
                      </c:pt>
                      <c:pt idx="41" formatCode="0.00">
                        <c:v>2.5</c:v>
                      </c:pt>
                      <c:pt idx="42" formatCode="0.00">
                        <c:v>2.5</c:v>
                      </c:pt>
                      <c:pt idx="43" formatCode="0.00">
                        <c:v>2.5</c:v>
                      </c:pt>
                      <c:pt idx="44" formatCode="0.00">
                        <c:v>2.5</c:v>
                      </c:pt>
                      <c:pt idx="45" formatCode="0.00">
                        <c:v>2.5</c:v>
                      </c:pt>
                      <c:pt idx="46" formatCode="0.00">
                        <c:v>2.5</c:v>
                      </c:pt>
                      <c:pt idx="47" formatCode="0.00">
                        <c:v>2.5</c:v>
                      </c:pt>
                      <c:pt idx="48" formatCode="0.00">
                        <c:v>2.5</c:v>
                      </c:pt>
                      <c:pt idx="49" formatCode="0.00">
                        <c:v>2.5</c:v>
                      </c:pt>
                      <c:pt idx="50" formatCode="0.00">
                        <c:v>2.5</c:v>
                      </c:pt>
                      <c:pt idx="51" formatCode="0.00">
                        <c:v>2.5</c:v>
                      </c:pt>
                      <c:pt idx="52" formatCode="0.00">
                        <c:v>2.5</c:v>
                      </c:pt>
                      <c:pt idx="53" formatCode="0.00">
                        <c:v>2.5</c:v>
                      </c:pt>
                      <c:pt idx="54" formatCode="0.00">
                        <c:v>2.5</c:v>
                      </c:pt>
                      <c:pt idx="55" formatCode="0.00">
                        <c:v>2.5</c:v>
                      </c:pt>
                      <c:pt idx="56" formatCode="0.00">
                        <c:v>2.5</c:v>
                      </c:pt>
                      <c:pt idx="57" formatCode="0.00">
                        <c:v>2.5</c:v>
                      </c:pt>
                      <c:pt idx="58" formatCode="0.00">
                        <c:v>2.5</c:v>
                      </c:pt>
                      <c:pt idx="59" formatCode="0.00">
                        <c:v>2.5</c:v>
                      </c:pt>
                      <c:pt idx="60" formatCode="0.00">
                        <c:v>2.5</c:v>
                      </c:pt>
                      <c:pt idx="61" formatCode="0.00">
                        <c:v>2.5</c:v>
                      </c:pt>
                      <c:pt idx="62" formatCode="0.00">
                        <c:v>2.5</c:v>
                      </c:pt>
                      <c:pt idx="63" formatCode="0.00">
                        <c:v>2.5</c:v>
                      </c:pt>
                      <c:pt idx="64" formatCode="0.00">
                        <c:v>2.5</c:v>
                      </c:pt>
                      <c:pt idx="65" formatCode="0.00">
                        <c:v>2.5</c:v>
                      </c:pt>
                      <c:pt idx="66" formatCode="0.00">
                        <c:v>2.5</c:v>
                      </c:pt>
                      <c:pt idx="67" formatCode="0.00">
                        <c:v>2.5</c:v>
                      </c:pt>
                      <c:pt idx="68" formatCode="0.00">
                        <c:v>2.5</c:v>
                      </c:pt>
                      <c:pt idx="69" formatCode="0.00">
                        <c:v>2.5</c:v>
                      </c:pt>
                      <c:pt idx="70" formatCode="0.00">
                        <c:v>2.5</c:v>
                      </c:pt>
                      <c:pt idx="71" formatCode="0.00">
                        <c:v>2.5</c:v>
                      </c:pt>
                      <c:pt idx="72" formatCode="0.00">
                        <c:v>2.5</c:v>
                      </c:pt>
                    </c:numCache>
                  </c:numRef>
                </c:xVal>
                <c:yVal>
                  <c:numRef>
                    <c:extLst xmlns:c15="http://schemas.microsoft.com/office/drawing/2012/chart">
                      <c:ext xmlns:c15="http://schemas.microsoft.com/office/drawing/2012/chart" uri="{02D57815-91ED-43cb-92C2-25804820EDAC}">
                        <c15:formulaRef>
                          <c15:sqref>Sheet1!$G$2:$G$251</c15:sqref>
                        </c15:formulaRef>
                      </c:ext>
                    </c:extLst>
                    <c:numCache>
                      <c:formatCode>General</c:formatCode>
                      <c:ptCount val="250"/>
                      <c:pt idx="133">
                        <c:v>1</c:v>
                      </c:pt>
                      <c:pt idx="134">
                        <c:v>2</c:v>
                      </c:pt>
                      <c:pt idx="135">
                        <c:v>3</c:v>
                      </c:pt>
                      <c:pt idx="136">
                        <c:v>4</c:v>
                      </c:pt>
                      <c:pt idx="137">
                        <c:v>5</c:v>
                      </c:pt>
                      <c:pt idx="138">
                        <c:v>6</c:v>
                      </c:pt>
                      <c:pt idx="139">
                        <c:v>7</c:v>
                      </c:pt>
                      <c:pt idx="140">
                        <c:v>8</c:v>
                      </c:pt>
                      <c:pt idx="141">
                        <c:v>9</c:v>
                      </c:pt>
                      <c:pt idx="142">
                        <c:v>10</c:v>
                      </c:pt>
                      <c:pt idx="143">
                        <c:v>11</c:v>
                      </c:pt>
                      <c:pt idx="144">
                        <c:v>12</c:v>
                      </c:pt>
                      <c:pt idx="145">
                        <c:v>13</c:v>
                      </c:pt>
                      <c:pt idx="146">
                        <c:v>14</c:v>
                      </c:pt>
                      <c:pt idx="147">
                        <c:v>15</c:v>
                      </c:pt>
                      <c:pt idx="148">
                        <c:v>16</c:v>
                      </c:pt>
                      <c:pt idx="149">
                        <c:v>17</c:v>
                      </c:pt>
                      <c:pt idx="150">
                        <c:v>18</c:v>
                      </c:pt>
                      <c:pt idx="151">
                        <c:v>19</c:v>
                      </c:pt>
                      <c:pt idx="152">
                        <c:v>20</c:v>
                      </c:pt>
                      <c:pt idx="153">
                        <c:v>21</c:v>
                      </c:pt>
                    </c:numCache>
                  </c:numRef>
                </c:yVal>
                <c:smooth val="0"/>
                <c:extLst xmlns:c15="http://schemas.microsoft.com/office/drawing/2012/chart">
                  <c:ext xmlns:c16="http://schemas.microsoft.com/office/drawing/2014/chart" uri="{C3380CC4-5D6E-409C-BE32-E72D297353CC}">
                    <c16:uniqueId val="{00000006-F2E5-4584-80E8-32F380B82B2E}"/>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Sheet1!$H$1</c15:sqref>
                        </c15:formulaRef>
                      </c:ext>
                    </c:extLst>
                    <c:strCache>
                      <c:ptCount val="1"/>
                      <c:pt idx="0">
                        <c:v>joon 5</c:v>
                      </c:pt>
                    </c:strCache>
                  </c:strRef>
                </c:tx>
                <c:spPr>
                  <a:ln>
                    <a:solidFill>
                      <a:schemeClr val="accent6"/>
                    </a:solidFill>
                  </a:ln>
                </c:spPr>
                <c:marker>
                  <c:symbol val="circle"/>
                  <c:size val="10"/>
                  <c:spPr>
                    <a:solidFill>
                      <a:schemeClr val="accent6"/>
                    </a:solidFill>
                    <a:ln>
                      <a:solidFill>
                        <a:schemeClr val="accent6"/>
                      </a:solidFill>
                    </a:ln>
                  </c:spPr>
                </c:marker>
                <c:dLbls>
                  <c:delete val="1"/>
                </c:dLbls>
                <c:xVal>
                  <c:numRef>
                    <c:extLst xmlns:c15="http://schemas.microsoft.com/office/drawing/2012/chart">
                      <c:ext xmlns:c15="http://schemas.microsoft.com/office/drawing/2012/chart" uri="{02D57815-91ED-43cb-92C2-25804820EDAC}">
                        <c15:formulaRef>
                          <c15:sqref>Sheet1!$B$2:$B$251</c15:sqref>
                        </c15:formulaRef>
                      </c:ext>
                    </c:extLst>
                    <c:numCache>
                      <c:formatCode>General</c:formatCode>
                      <c:ptCount val="250"/>
                      <c:pt idx="0" formatCode="0.0">
                        <c:v>2.5</c:v>
                      </c:pt>
                      <c:pt idx="2" formatCode="0.0">
                        <c:v>2.5499999999999998</c:v>
                      </c:pt>
                      <c:pt idx="3" formatCode="0.0">
                        <c:v>2.44</c:v>
                      </c:pt>
                      <c:pt idx="4" formatCode="0.0">
                        <c:v>2.44</c:v>
                      </c:pt>
                      <c:pt idx="5" formatCode="0.0">
                        <c:v>2.58</c:v>
                      </c:pt>
                      <c:pt idx="6" formatCode="0.0">
                        <c:v>2.4900000000000002</c:v>
                      </c:pt>
                      <c:pt idx="7" formatCode="0.0">
                        <c:v>2.57</c:v>
                      </c:pt>
                      <c:pt idx="9" formatCode="0.0">
                        <c:v>2.7</c:v>
                      </c:pt>
                      <c:pt idx="10" formatCode="0.0">
                        <c:v>2.3199999999999998</c:v>
                      </c:pt>
                      <c:pt idx="12" formatCode="0.0">
                        <c:v>2.5</c:v>
                      </c:pt>
                      <c:pt idx="13" formatCode="0.0">
                        <c:v>2.5099999999999998</c:v>
                      </c:pt>
                      <c:pt idx="15" formatCode="0.0">
                        <c:v>2.46</c:v>
                      </c:pt>
                      <c:pt idx="16" formatCode="0.0">
                        <c:v>2.44</c:v>
                      </c:pt>
                      <c:pt idx="17" formatCode="0.0">
                        <c:v>2.63</c:v>
                      </c:pt>
                      <c:pt idx="19" formatCode="0.0">
                        <c:v>2.52</c:v>
                      </c:pt>
                      <c:pt idx="20" formatCode="0.0">
                        <c:v>2.48</c:v>
                      </c:pt>
                      <c:pt idx="21" formatCode="0.0">
                        <c:v>2.5</c:v>
                      </c:pt>
                      <c:pt idx="22" formatCode="0.0">
                        <c:v>2.5</c:v>
                      </c:pt>
                      <c:pt idx="24" formatCode="0.0">
                        <c:v>2.52</c:v>
                      </c:pt>
                      <c:pt idx="25" formatCode="0.0">
                        <c:v>2.54</c:v>
                      </c:pt>
                      <c:pt idx="26" formatCode="0.0">
                        <c:v>2.56</c:v>
                      </c:pt>
                      <c:pt idx="27" formatCode="0.0">
                        <c:v>2.5299999999999998</c:v>
                      </c:pt>
                      <c:pt idx="28" formatCode="0.0">
                        <c:v>2.39</c:v>
                      </c:pt>
                      <c:pt idx="29" formatCode="0.0">
                        <c:v>2.44</c:v>
                      </c:pt>
                      <c:pt idx="31" formatCode="0.0">
                        <c:v>2.38</c:v>
                      </c:pt>
                      <c:pt idx="32" formatCode="0.0">
                        <c:v>2.4</c:v>
                      </c:pt>
                      <c:pt idx="33" formatCode="0.0">
                        <c:v>2.54</c:v>
                      </c:pt>
                      <c:pt idx="34" formatCode="0.0">
                        <c:v>2.71</c:v>
                      </c:pt>
                      <c:pt idx="35" formatCode="0.0">
                        <c:v>2.5</c:v>
                      </c:pt>
                      <c:pt idx="36" formatCode="0.00">
                        <c:v>2.5</c:v>
                      </c:pt>
                      <c:pt idx="37" formatCode="0.00">
                        <c:v>2.5</c:v>
                      </c:pt>
                      <c:pt idx="38" formatCode="0.00">
                        <c:v>2.5</c:v>
                      </c:pt>
                      <c:pt idx="39" formatCode="0.00">
                        <c:v>2.5</c:v>
                      </c:pt>
                      <c:pt idx="40" formatCode="0.00">
                        <c:v>2.5</c:v>
                      </c:pt>
                      <c:pt idx="41" formatCode="0.00">
                        <c:v>2.5</c:v>
                      </c:pt>
                      <c:pt idx="42" formatCode="0.00">
                        <c:v>2.5</c:v>
                      </c:pt>
                      <c:pt idx="43" formatCode="0.00">
                        <c:v>2.5</c:v>
                      </c:pt>
                      <c:pt idx="44" formatCode="0.00">
                        <c:v>2.5</c:v>
                      </c:pt>
                      <c:pt idx="45" formatCode="0.00">
                        <c:v>2.5</c:v>
                      </c:pt>
                      <c:pt idx="46" formatCode="0.00">
                        <c:v>2.5</c:v>
                      </c:pt>
                      <c:pt idx="47" formatCode="0.00">
                        <c:v>2.5</c:v>
                      </c:pt>
                      <c:pt idx="48" formatCode="0.00">
                        <c:v>2.5</c:v>
                      </c:pt>
                      <c:pt idx="49" formatCode="0.00">
                        <c:v>2.5</c:v>
                      </c:pt>
                      <c:pt idx="50" formatCode="0.00">
                        <c:v>2.5</c:v>
                      </c:pt>
                      <c:pt idx="51" formatCode="0.00">
                        <c:v>2.5</c:v>
                      </c:pt>
                      <c:pt idx="52" formatCode="0.00">
                        <c:v>2.5</c:v>
                      </c:pt>
                      <c:pt idx="53" formatCode="0.00">
                        <c:v>2.5</c:v>
                      </c:pt>
                      <c:pt idx="54" formatCode="0.00">
                        <c:v>2.5</c:v>
                      </c:pt>
                      <c:pt idx="55" formatCode="0.00">
                        <c:v>2.5</c:v>
                      </c:pt>
                      <c:pt idx="56" formatCode="0.00">
                        <c:v>2.5</c:v>
                      </c:pt>
                      <c:pt idx="57" formatCode="0.00">
                        <c:v>2.5</c:v>
                      </c:pt>
                      <c:pt idx="58" formatCode="0.00">
                        <c:v>2.5</c:v>
                      </c:pt>
                      <c:pt idx="59" formatCode="0.00">
                        <c:v>2.5</c:v>
                      </c:pt>
                      <c:pt idx="60" formatCode="0.00">
                        <c:v>2.5</c:v>
                      </c:pt>
                      <c:pt idx="61" formatCode="0.00">
                        <c:v>2.5</c:v>
                      </c:pt>
                      <c:pt idx="62" formatCode="0.00">
                        <c:v>2.5</c:v>
                      </c:pt>
                      <c:pt idx="63" formatCode="0.00">
                        <c:v>2.5</c:v>
                      </c:pt>
                      <c:pt idx="64" formatCode="0.00">
                        <c:v>2.5</c:v>
                      </c:pt>
                      <c:pt idx="65" formatCode="0.00">
                        <c:v>2.5</c:v>
                      </c:pt>
                      <c:pt idx="66" formatCode="0.00">
                        <c:v>2.5</c:v>
                      </c:pt>
                      <c:pt idx="67" formatCode="0.00">
                        <c:v>2.5</c:v>
                      </c:pt>
                      <c:pt idx="68" formatCode="0.00">
                        <c:v>2.5</c:v>
                      </c:pt>
                      <c:pt idx="69" formatCode="0.00">
                        <c:v>2.5</c:v>
                      </c:pt>
                      <c:pt idx="70" formatCode="0.00">
                        <c:v>2.5</c:v>
                      </c:pt>
                      <c:pt idx="71" formatCode="0.00">
                        <c:v>2.5</c:v>
                      </c:pt>
                      <c:pt idx="72" formatCode="0.00">
                        <c:v>2.5</c:v>
                      </c:pt>
                    </c:numCache>
                  </c:numRef>
                </c:xVal>
                <c:yVal>
                  <c:numRef>
                    <c:extLst xmlns:c15="http://schemas.microsoft.com/office/drawing/2012/chart">
                      <c:ext xmlns:c15="http://schemas.microsoft.com/office/drawing/2012/chart" uri="{02D57815-91ED-43cb-92C2-25804820EDAC}">
                        <c15:formulaRef>
                          <c15:sqref>Sheet1!$H$2:$H$251</c15:sqref>
                        </c15:formulaRef>
                      </c:ext>
                    </c:extLst>
                    <c:numCache>
                      <c:formatCode>General</c:formatCode>
                      <c:ptCount val="250"/>
                      <c:pt idx="154">
                        <c:v>1</c:v>
                      </c:pt>
                      <c:pt idx="155">
                        <c:v>2</c:v>
                      </c:pt>
                      <c:pt idx="156">
                        <c:v>3</c:v>
                      </c:pt>
                      <c:pt idx="157">
                        <c:v>4</c:v>
                      </c:pt>
                      <c:pt idx="158">
                        <c:v>5</c:v>
                      </c:pt>
                      <c:pt idx="159">
                        <c:v>6</c:v>
                      </c:pt>
                      <c:pt idx="160">
                        <c:v>7</c:v>
                      </c:pt>
                      <c:pt idx="161">
                        <c:v>8</c:v>
                      </c:pt>
                      <c:pt idx="162">
                        <c:v>9</c:v>
                      </c:pt>
                      <c:pt idx="163">
                        <c:v>10</c:v>
                      </c:pt>
                      <c:pt idx="164">
                        <c:v>11</c:v>
                      </c:pt>
                      <c:pt idx="165">
                        <c:v>12</c:v>
                      </c:pt>
                      <c:pt idx="166">
                        <c:v>13</c:v>
                      </c:pt>
                      <c:pt idx="167">
                        <c:v>14</c:v>
                      </c:pt>
                      <c:pt idx="168">
                        <c:v>15</c:v>
                      </c:pt>
                      <c:pt idx="169">
                        <c:v>16</c:v>
                      </c:pt>
                      <c:pt idx="170">
                        <c:v>17</c:v>
                      </c:pt>
                      <c:pt idx="171">
                        <c:v>18</c:v>
                      </c:pt>
                      <c:pt idx="172">
                        <c:v>19</c:v>
                      </c:pt>
                      <c:pt idx="173">
                        <c:v>20</c:v>
                      </c:pt>
                      <c:pt idx="174">
                        <c:v>21</c:v>
                      </c:pt>
                    </c:numCache>
                  </c:numRef>
                </c:yVal>
                <c:smooth val="0"/>
                <c:extLst xmlns:c15="http://schemas.microsoft.com/office/drawing/2012/chart">
                  <c:ext xmlns:c16="http://schemas.microsoft.com/office/drawing/2014/chart" uri="{C3380CC4-5D6E-409C-BE32-E72D297353CC}">
                    <c16:uniqueId val="{00000007-F2E5-4584-80E8-32F380B82B2E}"/>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Sheet1!$I$1</c15:sqref>
                        </c15:formulaRef>
                      </c:ext>
                    </c:extLst>
                    <c:strCache>
                      <c:ptCount val="1"/>
                      <c:pt idx="0">
                        <c:v>joon 6</c:v>
                      </c:pt>
                    </c:strCache>
                  </c:strRef>
                </c:tx>
                <c:spPr>
                  <a:ln>
                    <a:solidFill>
                      <a:schemeClr val="accent3"/>
                    </a:solidFill>
                  </a:ln>
                </c:spPr>
                <c:marker>
                  <c:symbol val="circle"/>
                  <c:size val="10"/>
                  <c:spPr>
                    <a:solidFill>
                      <a:schemeClr val="accent3"/>
                    </a:solidFill>
                    <a:ln>
                      <a:solidFill>
                        <a:schemeClr val="accent3"/>
                      </a:solidFill>
                    </a:ln>
                  </c:spPr>
                </c:marker>
                <c:dLbls>
                  <c:delete val="1"/>
                </c:dLbls>
                <c:xVal>
                  <c:numRef>
                    <c:extLst xmlns:c15="http://schemas.microsoft.com/office/drawing/2012/chart">
                      <c:ext xmlns:c15="http://schemas.microsoft.com/office/drawing/2012/chart" uri="{02D57815-91ED-43cb-92C2-25804820EDAC}">
                        <c15:formulaRef>
                          <c15:sqref>Sheet1!$B$2:$B$251</c15:sqref>
                        </c15:formulaRef>
                      </c:ext>
                    </c:extLst>
                    <c:numCache>
                      <c:formatCode>General</c:formatCode>
                      <c:ptCount val="250"/>
                      <c:pt idx="0" formatCode="0.0">
                        <c:v>2.5</c:v>
                      </c:pt>
                      <c:pt idx="2" formatCode="0.0">
                        <c:v>2.5499999999999998</c:v>
                      </c:pt>
                      <c:pt idx="3" formatCode="0.0">
                        <c:v>2.44</c:v>
                      </c:pt>
                      <c:pt idx="4" formatCode="0.0">
                        <c:v>2.44</c:v>
                      </c:pt>
                      <c:pt idx="5" formatCode="0.0">
                        <c:v>2.58</c:v>
                      </c:pt>
                      <c:pt idx="6" formatCode="0.0">
                        <c:v>2.4900000000000002</c:v>
                      </c:pt>
                      <c:pt idx="7" formatCode="0.0">
                        <c:v>2.57</c:v>
                      </c:pt>
                      <c:pt idx="9" formatCode="0.0">
                        <c:v>2.7</c:v>
                      </c:pt>
                      <c:pt idx="10" formatCode="0.0">
                        <c:v>2.3199999999999998</c:v>
                      </c:pt>
                      <c:pt idx="12" formatCode="0.0">
                        <c:v>2.5</c:v>
                      </c:pt>
                      <c:pt idx="13" formatCode="0.0">
                        <c:v>2.5099999999999998</c:v>
                      </c:pt>
                      <c:pt idx="15" formatCode="0.0">
                        <c:v>2.46</c:v>
                      </c:pt>
                      <c:pt idx="16" formatCode="0.0">
                        <c:v>2.44</c:v>
                      </c:pt>
                      <c:pt idx="17" formatCode="0.0">
                        <c:v>2.63</c:v>
                      </c:pt>
                      <c:pt idx="19" formatCode="0.0">
                        <c:v>2.52</c:v>
                      </c:pt>
                      <c:pt idx="20" formatCode="0.0">
                        <c:v>2.48</c:v>
                      </c:pt>
                      <c:pt idx="21" formatCode="0.0">
                        <c:v>2.5</c:v>
                      </c:pt>
                      <c:pt idx="22" formatCode="0.0">
                        <c:v>2.5</c:v>
                      </c:pt>
                      <c:pt idx="24" formatCode="0.0">
                        <c:v>2.52</c:v>
                      </c:pt>
                      <c:pt idx="25" formatCode="0.0">
                        <c:v>2.54</c:v>
                      </c:pt>
                      <c:pt idx="26" formatCode="0.0">
                        <c:v>2.56</c:v>
                      </c:pt>
                      <c:pt idx="27" formatCode="0.0">
                        <c:v>2.5299999999999998</c:v>
                      </c:pt>
                      <c:pt idx="28" formatCode="0.0">
                        <c:v>2.39</c:v>
                      </c:pt>
                      <c:pt idx="29" formatCode="0.0">
                        <c:v>2.44</c:v>
                      </c:pt>
                      <c:pt idx="31" formatCode="0.0">
                        <c:v>2.38</c:v>
                      </c:pt>
                      <c:pt idx="32" formatCode="0.0">
                        <c:v>2.4</c:v>
                      </c:pt>
                      <c:pt idx="33" formatCode="0.0">
                        <c:v>2.54</c:v>
                      </c:pt>
                      <c:pt idx="34" formatCode="0.0">
                        <c:v>2.71</c:v>
                      </c:pt>
                      <c:pt idx="35" formatCode="0.0">
                        <c:v>2.5</c:v>
                      </c:pt>
                      <c:pt idx="36" formatCode="0.00">
                        <c:v>2.5</c:v>
                      </c:pt>
                      <c:pt idx="37" formatCode="0.00">
                        <c:v>2.5</c:v>
                      </c:pt>
                      <c:pt idx="38" formatCode="0.00">
                        <c:v>2.5</c:v>
                      </c:pt>
                      <c:pt idx="39" formatCode="0.00">
                        <c:v>2.5</c:v>
                      </c:pt>
                      <c:pt idx="40" formatCode="0.00">
                        <c:v>2.5</c:v>
                      </c:pt>
                      <c:pt idx="41" formatCode="0.00">
                        <c:v>2.5</c:v>
                      </c:pt>
                      <c:pt idx="42" formatCode="0.00">
                        <c:v>2.5</c:v>
                      </c:pt>
                      <c:pt idx="43" formatCode="0.00">
                        <c:v>2.5</c:v>
                      </c:pt>
                      <c:pt idx="44" formatCode="0.00">
                        <c:v>2.5</c:v>
                      </c:pt>
                      <c:pt idx="45" formatCode="0.00">
                        <c:v>2.5</c:v>
                      </c:pt>
                      <c:pt idx="46" formatCode="0.00">
                        <c:v>2.5</c:v>
                      </c:pt>
                      <c:pt idx="47" formatCode="0.00">
                        <c:v>2.5</c:v>
                      </c:pt>
                      <c:pt idx="48" formatCode="0.00">
                        <c:v>2.5</c:v>
                      </c:pt>
                      <c:pt idx="49" formatCode="0.00">
                        <c:v>2.5</c:v>
                      </c:pt>
                      <c:pt idx="50" formatCode="0.00">
                        <c:v>2.5</c:v>
                      </c:pt>
                      <c:pt idx="51" formatCode="0.00">
                        <c:v>2.5</c:v>
                      </c:pt>
                      <c:pt idx="52" formatCode="0.00">
                        <c:v>2.5</c:v>
                      </c:pt>
                      <c:pt idx="53" formatCode="0.00">
                        <c:v>2.5</c:v>
                      </c:pt>
                      <c:pt idx="54" formatCode="0.00">
                        <c:v>2.5</c:v>
                      </c:pt>
                      <c:pt idx="55" formatCode="0.00">
                        <c:v>2.5</c:v>
                      </c:pt>
                      <c:pt idx="56" formatCode="0.00">
                        <c:v>2.5</c:v>
                      </c:pt>
                      <c:pt idx="57" formatCode="0.00">
                        <c:v>2.5</c:v>
                      </c:pt>
                      <c:pt idx="58" formatCode="0.00">
                        <c:v>2.5</c:v>
                      </c:pt>
                      <c:pt idx="59" formatCode="0.00">
                        <c:v>2.5</c:v>
                      </c:pt>
                      <c:pt idx="60" formatCode="0.00">
                        <c:v>2.5</c:v>
                      </c:pt>
                      <c:pt idx="61" formatCode="0.00">
                        <c:v>2.5</c:v>
                      </c:pt>
                      <c:pt idx="62" formatCode="0.00">
                        <c:v>2.5</c:v>
                      </c:pt>
                      <c:pt idx="63" formatCode="0.00">
                        <c:v>2.5</c:v>
                      </c:pt>
                      <c:pt idx="64" formatCode="0.00">
                        <c:v>2.5</c:v>
                      </c:pt>
                      <c:pt idx="65" formatCode="0.00">
                        <c:v>2.5</c:v>
                      </c:pt>
                      <c:pt idx="66" formatCode="0.00">
                        <c:v>2.5</c:v>
                      </c:pt>
                      <c:pt idx="67" formatCode="0.00">
                        <c:v>2.5</c:v>
                      </c:pt>
                      <c:pt idx="68" formatCode="0.00">
                        <c:v>2.5</c:v>
                      </c:pt>
                      <c:pt idx="69" formatCode="0.00">
                        <c:v>2.5</c:v>
                      </c:pt>
                      <c:pt idx="70" formatCode="0.00">
                        <c:v>2.5</c:v>
                      </c:pt>
                      <c:pt idx="71" formatCode="0.00">
                        <c:v>2.5</c:v>
                      </c:pt>
                      <c:pt idx="72" formatCode="0.00">
                        <c:v>2.5</c:v>
                      </c:pt>
                    </c:numCache>
                  </c:numRef>
                </c:xVal>
                <c:yVal>
                  <c:numRef>
                    <c:extLst xmlns:c15="http://schemas.microsoft.com/office/drawing/2012/chart">
                      <c:ext xmlns:c15="http://schemas.microsoft.com/office/drawing/2012/chart" uri="{02D57815-91ED-43cb-92C2-25804820EDAC}">
                        <c15:formulaRef>
                          <c15:sqref>Sheet1!$I$2:$I$251</c15:sqref>
                        </c15:formulaRef>
                      </c:ext>
                    </c:extLst>
                    <c:numCache>
                      <c:formatCode>General</c:formatCode>
                      <c:ptCount val="250"/>
                      <c:pt idx="175">
                        <c:v>1</c:v>
                      </c:pt>
                      <c:pt idx="176">
                        <c:v>2</c:v>
                      </c:pt>
                      <c:pt idx="177">
                        <c:v>3</c:v>
                      </c:pt>
                      <c:pt idx="178">
                        <c:v>4</c:v>
                      </c:pt>
                      <c:pt idx="179">
                        <c:v>5</c:v>
                      </c:pt>
                      <c:pt idx="180">
                        <c:v>6</c:v>
                      </c:pt>
                      <c:pt idx="181">
                        <c:v>7</c:v>
                      </c:pt>
                      <c:pt idx="182">
                        <c:v>8</c:v>
                      </c:pt>
                      <c:pt idx="183">
                        <c:v>9</c:v>
                      </c:pt>
                      <c:pt idx="184">
                        <c:v>10</c:v>
                      </c:pt>
                      <c:pt idx="185">
                        <c:v>11</c:v>
                      </c:pt>
                      <c:pt idx="186">
                        <c:v>12</c:v>
                      </c:pt>
                      <c:pt idx="187">
                        <c:v>13</c:v>
                      </c:pt>
                      <c:pt idx="188">
                        <c:v>14</c:v>
                      </c:pt>
                      <c:pt idx="189">
                        <c:v>15</c:v>
                      </c:pt>
                      <c:pt idx="190">
                        <c:v>16</c:v>
                      </c:pt>
                      <c:pt idx="191">
                        <c:v>17</c:v>
                      </c:pt>
                      <c:pt idx="192">
                        <c:v>18</c:v>
                      </c:pt>
                      <c:pt idx="193">
                        <c:v>19</c:v>
                      </c:pt>
                      <c:pt idx="194">
                        <c:v>20</c:v>
                      </c:pt>
                      <c:pt idx="195">
                        <c:v>21</c:v>
                      </c:pt>
                    </c:numCache>
                  </c:numRef>
                </c:yVal>
                <c:smooth val="0"/>
                <c:extLst xmlns:c15="http://schemas.microsoft.com/office/drawing/2012/chart">
                  <c:ext xmlns:c16="http://schemas.microsoft.com/office/drawing/2014/chart" uri="{C3380CC4-5D6E-409C-BE32-E72D297353CC}">
                    <c16:uniqueId val="{00000008-F2E5-4584-80E8-32F380B82B2E}"/>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Sheet1!$J$1</c15:sqref>
                        </c15:formulaRef>
                      </c:ext>
                    </c:extLst>
                    <c:strCache>
                      <c:ptCount val="1"/>
                      <c:pt idx="0">
                        <c:v>joon 7</c:v>
                      </c:pt>
                    </c:strCache>
                  </c:strRef>
                </c:tx>
                <c:spPr>
                  <a:ln>
                    <a:solidFill>
                      <a:schemeClr val="tx2"/>
                    </a:solidFill>
                  </a:ln>
                </c:spPr>
                <c:marker>
                  <c:symbol val="circle"/>
                  <c:size val="10"/>
                  <c:spPr>
                    <a:solidFill>
                      <a:schemeClr val="tx2"/>
                    </a:solidFill>
                    <a:ln>
                      <a:solidFill>
                        <a:schemeClr val="tx2"/>
                      </a:solidFill>
                    </a:ln>
                  </c:spPr>
                </c:marker>
                <c:dLbls>
                  <c:delete val="1"/>
                </c:dLbls>
                <c:xVal>
                  <c:numRef>
                    <c:extLst xmlns:c15="http://schemas.microsoft.com/office/drawing/2012/chart">
                      <c:ext xmlns:c15="http://schemas.microsoft.com/office/drawing/2012/chart" uri="{02D57815-91ED-43cb-92C2-25804820EDAC}">
                        <c15:formulaRef>
                          <c15:sqref>Sheet1!$B$2:$B$251</c15:sqref>
                        </c15:formulaRef>
                      </c:ext>
                    </c:extLst>
                    <c:numCache>
                      <c:formatCode>General</c:formatCode>
                      <c:ptCount val="250"/>
                      <c:pt idx="0" formatCode="0.0">
                        <c:v>2.5</c:v>
                      </c:pt>
                      <c:pt idx="2" formatCode="0.0">
                        <c:v>2.5499999999999998</c:v>
                      </c:pt>
                      <c:pt idx="3" formatCode="0.0">
                        <c:v>2.44</c:v>
                      </c:pt>
                      <c:pt idx="4" formatCode="0.0">
                        <c:v>2.44</c:v>
                      </c:pt>
                      <c:pt idx="5" formatCode="0.0">
                        <c:v>2.58</c:v>
                      </c:pt>
                      <c:pt idx="6" formatCode="0.0">
                        <c:v>2.4900000000000002</c:v>
                      </c:pt>
                      <c:pt idx="7" formatCode="0.0">
                        <c:v>2.57</c:v>
                      </c:pt>
                      <c:pt idx="9" formatCode="0.0">
                        <c:v>2.7</c:v>
                      </c:pt>
                      <c:pt idx="10" formatCode="0.0">
                        <c:v>2.3199999999999998</c:v>
                      </c:pt>
                      <c:pt idx="12" formatCode="0.0">
                        <c:v>2.5</c:v>
                      </c:pt>
                      <c:pt idx="13" formatCode="0.0">
                        <c:v>2.5099999999999998</c:v>
                      </c:pt>
                      <c:pt idx="15" formatCode="0.0">
                        <c:v>2.46</c:v>
                      </c:pt>
                      <c:pt idx="16" formatCode="0.0">
                        <c:v>2.44</c:v>
                      </c:pt>
                      <c:pt idx="17" formatCode="0.0">
                        <c:v>2.63</c:v>
                      </c:pt>
                      <c:pt idx="19" formatCode="0.0">
                        <c:v>2.52</c:v>
                      </c:pt>
                      <c:pt idx="20" formatCode="0.0">
                        <c:v>2.48</c:v>
                      </c:pt>
                      <c:pt idx="21" formatCode="0.0">
                        <c:v>2.5</c:v>
                      </c:pt>
                      <c:pt idx="22" formatCode="0.0">
                        <c:v>2.5</c:v>
                      </c:pt>
                      <c:pt idx="24" formatCode="0.0">
                        <c:v>2.52</c:v>
                      </c:pt>
                      <c:pt idx="25" formatCode="0.0">
                        <c:v>2.54</c:v>
                      </c:pt>
                      <c:pt idx="26" formatCode="0.0">
                        <c:v>2.56</c:v>
                      </c:pt>
                      <c:pt idx="27" formatCode="0.0">
                        <c:v>2.5299999999999998</c:v>
                      </c:pt>
                      <c:pt idx="28" formatCode="0.0">
                        <c:v>2.39</c:v>
                      </c:pt>
                      <c:pt idx="29" formatCode="0.0">
                        <c:v>2.44</c:v>
                      </c:pt>
                      <c:pt idx="31" formatCode="0.0">
                        <c:v>2.38</c:v>
                      </c:pt>
                      <c:pt idx="32" formatCode="0.0">
                        <c:v>2.4</c:v>
                      </c:pt>
                      <c:pt idx="33" formatCode="0.0">
                        <c:v>2.54</c:v>
                      </c:pt>
                      <c:pt idx="34" formatCode="0.0">
                        <c:v>2.71</c:v>
                      </c:pt>
                      <c:pt idx="35" formatCode="0.0">
                        <c:v>2.5</c:v>
                      </c:pt>
                      <c:pt idx="36" formatCode="0.00">
                        <c:v>2.5</c:v>
                      </c:pt>
                      <c:pt idx="37" formatCode="0.00">
                        <c:v>2.5</c:v>
                      </c:pt>
                      <c:pt idx="38" formatCode="0.00">
                        <c:v>2.5</c:v>
                      </c:pt>
                      <c:pt idx="39" formatCode="0.00">
                        <c:v>2.5</c:v>
                      </c:pt>
                      <c:pt idx="40" formatCode="0.00">
                        <c:v>2.5</c:v>
                      </c:pt>
                      <c:pt idx="41" formatCode="0.00">
                        <c:v>2.5</c:v>
                      </c:pt>
                      <c:pt idx="42" formatCode="0.00">
                        <c:v>2.5</c:v>
                      </c:pt>
                      <c:pt idx="43" formatCode="0.00">
                        <c:v>2.5</c:v>
                      </c:pt>
                      <c:pt idx="44" formatCode="0.00">
                        <c:v>2.5</c:v>
                      </c:pt>
                      <c:pt idx="45" formatCode="0.00">
                        <c:v>2.5</c:v>
                      </c:pt>
                      <c:pt idx="46" formatCode="0.00">
                        <c:v>2.5</c:v>
                      </c:pt>
                      <c:pt idx="47" formatCode="0.00">
                        <c:v>2.5</c:v>
                      </c:pt>
                      <c:pt idx="48" formatCode="0.00">
                        <c:v>2.5</c:v>
                      </c:pt>
                      <c:pt idx="49" formatCode="0.00">
                        <c:v>2.5</c:v>
                      </c:pt>
                      <c:pt idx="50" formatCode="0.00">
                        <c:v>2.5</c:v>
                      </c:pt>
                      <c:pt idx="51" formatCode="0.00">
                        <c:v>2.5</c:v>
                      </c:pt>
                      <c:pt idx="52" formatCode="0.00">
                        <c:v>2.5</c:v>
                      </c:pt>
                      <c:pt idx="53" formatCode="0.00">
                        <c:v>2.5</c:v>
                      </c:pt>
                      <c:pt idx="54" formatCode="0.00">
                        <c:v>2.5</c:v>
                      </c:pt>
                      <c:pt idx="55" formatCode="0.00">
                        <c:v>2.5</c:v>
                      </c:pt>
                      <c:pt idx="56" formatCode="0.00">
                        <c:v>2.5</c:v>
                      </c:pt>
                      <c:pt idx="57" formatCode="0.00">
                        <c:v>2.5</c:v>
                      </c:pt>
                      <c:pt idx="58" formatCode="0.00">
                        <c:v>2.5</c:v>
                      </c:pt>
                      <c:pt idx="59" formatCode="0.00">
                        <c:v>2.5</c:v>
                      </c:pt>
                      <c:pt idx="60" formatCode="0.00">
                        <c:v>2.5</c:v>
                      </c:pt>
                      <c:pt idx="61" formatCode="0.00">
                        <c:v>2.5</c:v>
                      </c:pt>
                      <c:pt idx="62" formatCode="0.00">
                        <c:v>2.5</c:v>
                      </c:pt>
                      <c:pt idx="63" formatCode="0.00">
                        <c:v>2.5</c:v>
                      </c:pt>
                      <c:pt idx="64" formatCode="0.00">
                        <c:v>2.5</c:v>
                      </c:pt>
                      <c:pt idx="65" formatCode="0.00">
                        <c:v>2.5</c:v>
                      </c:pt>
                      <c:pt idx="66" formatCode="0.00">
                        <c:v>2.5</c:v>
                      </c:pt>
                      <c:pt idx="67" formatCode="0.00">
                        <c:v>2.5</c:v>
                      </c:pt>
                      <c:pt idx="68" formatCode="0.00">
                        <c:v>2.5</c:v>
                      </c:pt>
                      <c:pt idx="69" formatCode="0.00">
                        <c:v>2.5</c:v>
                      </c:pt>
                      <c:pt idx="70" formatCode="0.00">
                        <c:v>2.5</c:v>
                      </c:pt>
                      <c:pt idx="71" formatCode="0.00">
                        <c:v>2.5</c:v>
                      </c:pt>
                      <c:pt idx="72" formatCode="0.00">
                        <c:v>2.5</c:v>
                      </c:pt>
                    </c:numCache>
                  </c:numRef>
                </c:xVal>
                <c:yVal>
                  <c:numRef>
                    <c:extLst xmlns:c15="http://schemas.microsoft.com/office/drawing/2012/chart">
                      <c:ext xmlns:c15="http://schemas.microsoft.com/office/drawing/2012/chart" uri="{02D57815-91ED-43cb-92C2-25804820EDAC}">
                        <c15:formulaRef>
                          <c15:sqref>Sheet1!$J$2:$J$251</c15:sqref>
                        </c15:formulaRef>
                      </c:ext>
                    </c:extLst>
                    <c:numCache>
                      <c:formatCode>General</c:formatCode>
                      <c:ptCount val="250"/>
                      <c:pt idx="196">
                        <c:v>1</c:v>
                      </c:pt>
                      <c:pt idx="197">
                        <c:v>2</c:v>
                      </c:pt>
                      <c:pt idx="198">
                        <c:v>3</c:v>
                      </c:pt>
                      <c:pt idx="199">
                        <c:v>4</c:v>
                      </c:pt>
                      <c:pt idx="200">
                        <c:v>5</c:v>
                      </c:pt>
                      <c:pt idx="201">
                        <c:v>6</c:v>
                      </c:pt>
                      <c:pt idx="202">
                        <c:v>7</c:v>
                      </c:pt>
                      <c:pt idx="203">
                        <c:v>8</c:v>
                      </c:pt>
                      <c:pt idx="204">
                        <c:v>9</c:v>
                      </c:pt>
                      <c:pt idx="205">
                        <c:v>10</c:v>
                      </c:pt>
                      <c:pt idx="206">
                        <c:v>11</c:v>
                      </c:pt>
                      <c:pt idx="207">
                        <c:v>12</c:v>
                      </c:pt>
                      <c:pt idx="208">
                        <c:v>13</c:v>
                      </c:pt>
                      <c:pt idx="209">
                        <c:v>14</c:v>
                      </c:pt>
                      <c:pt idx="210">
                        <c:v>15</c:v>
                      </c:pt>
                      <c:pt idx="211">
                        <c:v>16</c:v>
                      </c:pt>
                      <c:pt idx="212">
                        <c:v>17</c:v>
                      </c:pt>
                      <c:pt idx="213">
                        <c:v>18</c:v>
                      </c:pt>
                      <c:pt idx="214">
                        <c:v>19</c:v>
                      </c:pt>
                      <c:pt idx="215">
                        <c:v>20</c:v>
                      </c:pt>
                      <c:pt idx="216">
                        <c:v>21</c:v>
                      </c:pt>
                    </c:numCache>
                  </c:numRef>
                </c:yVal>
                <c:smooth val="0"/>
                <c:extLst xmlns:c15="http://schemas.microsoft.com/office/drawing/2012/chart">
                  <c:ext xmlns:c16="http://schemas.microsoft.com/office/drawing/2014/chart" uri="{C3380CC4-5D6E-409C-BE32-E72D297353CC}">
                    <c16:uniqueId val="{00000009-F2E5-4584-80E8-32F380B82B2E}"/>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Sheet1!$K$1</c15:sqref>
                        </c15:formulaRef>
                      </c:ext>
                    </c:extLst>
                    <c:strCache>
                      <c:ptCount val="1"/>
                      <c:pt idx="0">
                        <c:v>joon 8</c:v>
                      </c:pt>
                    </c:strCache>
                  </c:strRef>
                </c:tx>
                <c:spPr>
                  <a:ln>
                    <a:solidFill>
                      <a:srgbClr val="131C6B"/>
                    </a:solidFill>
                  </a:ln>
                </c:spPr>
                <c:marker>
                  <c:symbol val="circle"/>
                  <c:size val="10"/>
                  <c:spPr>
                    <a:solidFill>
                      <a:srgbClr val="131C6B"/>
                    </a:solidFill>
                    <a:ln>
                      <a:solidFill>
                        <a:srgbClr val="131C6B"/>
                      </a:solidFill>
                    </a:ln>
                  </c:spPr>
                </c:marker>
                <c:dLbls>
                  <c:delete val="1"/>
                </c:dLbls>
                <c:xVal>
                  <c:numRef>
                    <c:extLst xmlns:c15="http://schemas.microsoft.com/office/drawing/2012/chart">
                      <c:ext xmlns:c15="http://schemas.microsoft.com/office/drawing/2012/chart" uri="{02D57815-91ED-43cb-92C2-25804820EDAC}">
                        <c15:formulaRef>
                          <c15:sqref>Sheet1!$B$2:$B$251</c15:sqref>
                        </c15:formulaRef>
                      </c:ext>
                    </c:extLst>
                    <c:numCache>
                      <c:formatCode>General</c:formatCode>
                      <c:ptCount val="250"/>
                      <c:pt idx="0" formatCode="0.0">
                        <c:v>2.5</c:v>
                      </c:pt>
                      <c:pt idx="2" formatCode="0.0">
                        <c:v>2.5499999999999998</c:v>
                      </c:pt>
                      <c:pt idx="3" formatCode="0.0">
                        <c:v>2.44</c:v>
                      </c:pt>
                      <c:pt idx="4" formatCode="0.0">
                        <c:v>2.44</c:v>
                      </c:pt>
                      <c:pt idx="5" formatCode="0.0">
                        <c:v>2.58</c:v>
                      </c:pt>
                      <c:pt idx="6" formatCode="0.0">
                        <c:v>2.4900000000000002</c:v>
                      </c:pt>
                      <c:pt idx="7" formatCode="0.0">
                        <c:v>2.57</c:v>
                      </c:pt>
                      <c:pt idx="9" formatCode="0.0">
                        <c:v>2.7</c:v>
                      </c:pt>
                      <c:pt idx="10" formatCode="0.0">
                        <c:v>2.3199999999999998</c:v>
                      </c:pt>
                      <c:pt idx="12" formatCode="0.0">
                        <c:v>2.5</c:v>
                      </c:pt>
                      <c:pt idx="13" formatCode="0.0">
                        <c:v>2.5099999999999998</c:v>
                      </c:pt>
                      <c:pt idx="15" formatCode="0.0">
                        <c:v>2.46</c:v>
                      </c:pt>
                      <c:pt idx="16" formatCode="0.0">
                        <c:v>2.44</c:v>
                      </c:pt>
                      <c:pt idx="17" formatCode="0.0">
                        <c:v>2.63</c:v>
                      </c:pt>
                      <c:pt idx="19" formatCode="0.0">
                        <c:v>2.52</c:v>
                      </c:pt>
                      <c:pt idx="20" formatCode="0.0">
                        <c:v>2.48</c:v>
                      </c:pt>
                      <c:pt idx="21" formatCode="0.0">
                        <c:v>2.5</c:v>
                      </c:pt>
                      <c:pt idx="22" formatCode="0.0">
                        <c:v>2.5</c:v>
                      </c:pt>
                      <c:pt idx="24" formatCode="0.0">
                        <c:v>2.52</c:v>
                      </c:pt>
                      <c:pt idx="25" formatCode="0.0">
                        <c:v>2.54</c:v>
                      </c:pt>
                      <c:pt idx="26" formatCode="0.0">
                        <c:v>2.56</c:v>
                      </c:pt>
                      <c:pt idx="27" formatCode="0.0">
                        <c:v>2.5299999999999998</c:v>
                      </c:pt>
                      <c:pt idx="28" formatCode="0.0">
                        <c:v>2.39</c:v>
                      </c:pt>
                      <c:pt idx="29" formatCode="0.0">
                        <c:v>2.44</c:v>
                      </c:pt>
                      <c:pt idx="31" formatCode="0.0">
                        <c:v>2.38</c:v>
                      </c:pt>
                      <c:pt idx="32" formatCode="0.0">
                        <c:v>2.4</c:v>
                      </c:pt>
                      <c:pt idx="33" formatCode="0.0">
                        <c:v>2.54</c:v>
                      </c:pt>
                      <c:pt idx="34" formatCode="0.0">
                        <c:v>2.71</c:v>
                      </c:pt>
                      <c:pt idx="35" formatCode="0.0">
                        <c:v>2.5</c:v>
                      </c:pt>
                      <c:pt idx="36" formatCode="0.00">
                        <c:v>2.5</c:v>
                      </c:pt>
                      <c:pt idx="37" formatCode="0.00">
                        <c:v>2.5</c:v>
                      </c:pt>
                      <c:pt idx="38" formatCode="0.00">
                        <c:v>2.5</c:v>
                      </c:pt>
                      <c:pt idx="39" formatCode="0.00">
                        <c:v>2.5</c:v>
                      </c:pt>
                      <c:pt idx="40" formatCode="0.00">
                        <c:v>2.5</c:v>
                      </c:pt>
                      <c:pt idx="41" formatCode="0.00">
                        <c:v>2.5</c:v>
                      </c:pt>
                      <c:pt idx="42" formatCode="0.00">
                        <c:v>2.5</c:v>
                      </c:pt>
                      <c:pt idx="43" formatCode="0.00">
                        <c:v>2.5</c:v>
                      </c:pt>
                      <c:pt idx="44" formatCode="0.00">
                        <c:v>2.5</c:v>
                      </c:pt>
                      <c:pt idx="45" formatCode="0.00">
                        <c:v>2.5</c:v>
                      </c:pt>
                      <c:pt idx="46" formatCode="0.00">
                        <c:v>2.5</c:v>
                      </c:pt>
                      <c:pt idx="47" formatCode="0.00">
                        <c:v>2.5</c:v>
                      </c:pt>
                      <c:pt idx="48" formatCode="0.00">
                        <c:v>2.5</c:v>
                      </c:pt>
                      <c:pt idx="49" formatCode="0.00">
                        <c:v>2.5</c:v>
                      </c:pt>
                      <c:pt idx="50" formatCode="0.00">
                        <c:v>2.5</c:v>
                      </c:pt>
                      <c:pt idx="51" formatCode="0.00">
                        <c:v>2.5</c:v>
                      </c:pt>
                      <c:pt idx="52" formatCode="0.00">
                        <c:v>2.5</c:v>
                      </c:pt>
                      <c:pt idx="53" formatCode="0.00">
                        <c:v>2.5</c:v>
                      </c:pt>
                      <c:pt idx="54" formatCode="0.00">
                        <c:v>2.5</c:v>
                      </c:pt>
                      <c:pt idx="55" formatCode="0.00">
                        <c:v>2.5</c:v>
                      </c:pt>
                      <c:pt idx="56" formatCode="0.00">
                        <c:v>2.5</c:v>
                      </c:pt>
                      <c:pt idx="57" formatCode="0.00">
                        <c:v>2.5</c:v>
                      </c:pt>
                      <c:pt idx="58" formatCode="0.00">
                        <c:v>2.5</c:v>
                      </c:pt>
                      <c:pt idx="59" formatCode="0.00">
                        <c:v>2.5</c:v>
                      </c:pt>
                      <c:pt idx="60" formatCode="0.00">
                        <c:v>2.5</c:v>
                      </c:pt>
                      <c:pt idx="61" formatCode="0.00">
                        <c:v>2.5</c:v>
                      </c:pt>
                      <c:pt idx="62" formatCode="0.00">
                        <c:v>2.5</c:v>
                      </c:pt>
                      <c:pt idx="63" formatCode="0.00">
                        <c:v>2.5</c:v>
                      </c:pt>
                      <c:pt idx="64" formatCode="0.00">
                        <c:v>2.5</c:v>
                      </c:pt>
                      <c:pt idx="65" formatCode="0.00">
                        <c:v>2.5</c:v>
                      </c:pt>
                      <c:pt idx="66" formatCode="0.00">
                        <c:v>2.5</c:v>
                      </c:pt>
                      <c:pt idx="67" formatCode="0.00">
                        <c:v>2.5</c:v>
                      </c:pt>
                      <c:pt idx="68" formatCode="0.00">
                        <c:v>2.5</c:v>
                      </c:pt>
                      <c:pt idx="69" formatCode="0.00">
                        <c:v>2.5</c:v>
                      </c:pt>
                      <c:pt idx="70" formatCode="0.00">
                        <c:v>2.5</c:v>
                      </c:pt>
                      <c:pt idx="71" formatCode="0.00">
                        <c:v>2.5</c:v>
                      </c:pt>
                      <c:pt idx="72" formatCode="0.00">
                        <c:v>2.5</c:v>
                      </c:pt>
                    </c:numCache>
                  </c:numRef>
                </c:xVal>
                <c:yVal>
                  <c:numRef>
                    <c:extLst xmlns:c15="http://schemas.microsoft.com/office/drawing/2012/chart">
                      <c:ext xmlns:c15="http://schemas.microsoft.com/office/drawing/2012/chart" uri="{02D57815-91ED-43cb-92C2-25804820EDAC}">
                        <c15:formulaRef>
                          <c15:sqref>Sheet1!$K$2:$K$251</c15:sqref>
                        </c15:formulaRef>
                      </c:ext>
                    </c:extLst>
                    <c:numCache>
                      <c:formatCode>General</c:formatCode>
                      <c:ptCount val="250"/>
                      <c:pt idx="217">
                        <c:v>1</c:v>
                      </c:pt>
                      <c:pt idx="218">
                        <c:v>2</c:v>
                      </c:pt>
                      <c:pt idx="219">
                        <c:v>3</c:v>
                      </c:pt>
                      <c:pt idx="220">
                        <c:v>4</c:v>
                      </c:pt>
                      <c:pt idx="221">
                        <c:v>5</c:v>
                      </c:pt>
                      <c:pt idx="222">
                        <c:v>6</c:v>
                      </c:pt>
                      <c:pt idx="223">
                        <c:v>7</c:v>
                      </c:pt>
                      <c:pt idx="224">
                        <c:v>8</c:v>
                      </c:pt>
                      <c:pt idx="225">
                        <c:v>9</c:v>
                      </c:pt>
                      <c:pt idx="226">
                        <c:v>10</c:v>
                      </c:pt>
                      <c:pt idx="227">
                        <c:v>11</c:v>
                      </c:pt>
                      <c:pt idx="228">
                        <c:v>12</c:v>
                      </c:pt>
                      <c:pt idx="229">
                        <c:v>13</c:v>
                      </c:pt>
                      <c:pt idx="230">
                        <c:v>14</c:v>
                      </c:pt>
                      <c:pt idx="231">
                        <c:v>15</c:v>
                      </c:pt>
                      <c:pt idx="232">
                        <c:v>16</c:v>
                      </c:pt>
                      <c:pt idx="233">
                        <c:v>17</c:v>
                      </c:pt>
                      <c:pt idx="234">
                        <c:v>18</c:v>
                      </c:pt>
                      <c:pt idx="235">
                        <c:v>19</c:v>
                      </c:pt>
                      <c:pt idx="236">
                        <c:v>20</c:v>
                      </c:pt>
                      <c:pt idx="237">
                        <c:v>21</c:v>
                      </c:pt>
                    </c:numCache>
                  </c:numRef>
                </c:yVal>
                <c:smooth val="0"/>
                <c:extLst xmlns:c15="http://schemas.microsoft.com/office/drawing/2012/chart">
                  <c:ext xmlns:c16="http://schemas.microsoft.com/office/drawing/2014/chart" uri="{C3380CC4-5D6E-409C-BE32-E72D297353CC}">
                    <c16:uniqueId val="{0000000A-F2E5-4584-80E8-32F380B82B2E}"/>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Sheet1!$L$1</c15:sqref>
                        </c15:formulaRef>
                      </c:ext>
                    </c:extLst>
                    <c:strCache>
                      <c:ptCount val="1"/>
                      <c:pt idx="0">
                        <c:v>joon 9</c:v>
                      </c:pt>
                    </c:strCache>
                  </c:strRef>
                </c:tx>
                <c:spPr>
                  <a:ln>
                    <a:solidFill>
                      <a:schemeClr val="accent5">
                        <a:lumMod val="60000"/>
                        <a:lumOff val="40000"/>
                      </a:schemeClr>
                    </a:solidFill>
                  </a:ln>
                </c:spPr>
                <c:marker>
                  <c:symbol val="circle"/>
                  <c:size val="10"/>
                  <c:spPr>
                    <a:solidFill>
                      <a:schemeClr val="accent5">
                        <a:lumMod val="60000"/>
                        <a:lumOff val="40000"/>
                      </a:schemeClr>
                    </a:solidFill>
                    <a:ln>
                      <a:solidFill>
                        <a:schemeClr val="accent5">
                          <a:lumMod val="60000"/>
                          <a:lumOff val="40000"/>
                        </a:schemeClr>
                      </a:solidFill>
                    </a:ln>
                  </c:spPr>
                </c:marker>
                <c:dLbls>
                  <c:delete val="1"/>
                </c:dLbls>
                <c:xVal>
                  <c:numRef>
                    <c:extLst xmlns:c15="http://schemas.microsoft.com/office/drawing/2012/chart">
                      <c:ext xmlns:c15="http://schemas.microsoft.com/office/drawing/2012/chart" uri="{02D57815-91ED-43cb-92C2-25804820EDAC}">
                        <c15:formulaRef>
                          <c15:sqref>Sheet1!$B$2:$B$251</c15:sqref>
                        </c15:formulaRef>
                      </c:ext>
                    </c:extLst>
                    <c:numCache>
                      <c:formatCode>General</c:formatCode>
                      <c:ptCount val="250"/>
                      <c:pt idx="0" formatCode="0.0">
                        <c:v>2.5</c:v>
                      </c:pt>
                      <c:pt idx="2" formatCode="0.0">
                        <c:v>2.5499999999999998</c:v>
                      </c:pt>
                      <c:pt idx="3" formatCode="0.0">
                        <c:v>2.44</c:v>
                      </c:pt>
                      <c:pt idx="4" formatCode="0.0">
                        <c:v>2.44</c:v>
                      </c:pt>
                      <c:pt idx="5" formatCode="0.0">
                        <c:v>2.58</c:v>
                      </c:pt>
                      <c:pt idx="6" formatCode="0.0">
                        <c:v>2.4900000000000002</c:v>
                      </c:pt>
                      <c:pt idx="7" formatCode="0.0">
                        <c:v>2.57</c:v>
                      </c:pt>
                      <c:pt idx="9" formatCode="0.0">
                        <c:v>2.7</c:v>
                      </c:pt>
                      <c:pt idx="10" formatCode="0.0">
                        <c:v>2.3199999999999998</c:v>
                      </c:pt>
                      <c:pt idx="12" formatCode="0.0">
                        <c:v>2.5</c:v>
                      </c:pt>
                      <c:pt idx="13" formatCode="0.0">
                        <c:v>2.5099999999999998</c:v>
                      </c:pt>
                      <c:pt idx="15" formatCode="0.0">
                        <c:v>2.46</c:v>
                      </c:pt>
                      <c:pt idx="16" formatCode="0.0">
                        <c:v>2.44</c:v>
                      </c:pt>
                      <c:pt idx="17" formatCode="0.0">
                        <c:v>2.63</c:v>
                      </c:pt>
                      <c:pt idx="19" formatCode="0.0">
                        <c:v>2.52</c:v>
                      </c:pt>
                      <c:pt idx="20" formatCode="0.0">
                        <c:v>2.48</c:v>
                      </c:pt>
                      <c:pt idx="21" formatCode="0.0">
                        <c:v>2.5</c:v>
                      </c:pt>
                      <c:pt idx="22" formatCode="0.0">
                        <c:v>2.5</c:v>
                      </c:pt>
                      <c:pt idx="24" formatCode="0.0">
                        <c:v>2.52</c:v>
                      </c:pt>
                      <c:pt idx="25" formatCode="0.0">
                        <c:v>2.54</c:v>
                      </c:pt>
                      <c:pt idx="26" formatCode="0.0">
                        <c:v>2.56</c:v>
                      </c:pt>
                      <c:pt idx="27" formatCode="0.0">
                        <c:v>2.5299999999999998</c:v>
                      </c:pt>
                      <c:pt idx="28" formatCode="0.0">
                        <c:v>2.39</c:v>
                      </c:pt>
                      <c:pt idx="29" formatCode="0.0">
                        <c:v>2.44</c:v>
                      </c:pt>
                      <c:pt idx="31" formatCode="0.0">
                        <c:v>2.38</c:v>
                      </c:pt>
                      <c:pt idx="32" formatCode="0.0">
                        <c:v>2.4</c:v>
                      </c:pt>
                      <c:pt idx="33" formatCode="0.0">
                        <c:v>2.54</c:v>
                      </c:pt>
                      <c:pt idx="34" formatCode="0.0">
                        <c:v>2.71</c:v>
                      </c:pt>
                      <c:pt idx="35" formatCode="0.0">
                        <c:v>2.5</c:v>
                      </c:pt>
                      <c:pt idx="36" formatCode="0.00">
                        <c:v>2.5</c:v>
                      </c:pt>
                      <c:pt idx="37" formatCode="0.00">
                        <c:v>2.5</c:v>
                      </c:pt>
                      <c:pt idx="38" formatCode="0.00">
                        <c:v>2.5</c:v>
                      </c:pt>
                      <c:pt idx="39" formatCode="0.00">
                        <c:v>2.5</c:v>
                      </c:pt>
                      <c:pt idx="40" formatCode="0.00">
                        <c:v>2.5</c:v>
                      </c:pt>
                      <c:pt idx="41" formatCode="0.00">
                        <c:v>2.5</c:v>
                      </c:pt>
                      <c:pt idx="42" formatCode="0.00">
                        <c:v>2.5</c:v>
                      </c:pt>
                      <c:pt idx="43" formatCode="0.00">
                        <c:v>2.5</c:v>
                      </c:pt>
                      <c:pt idx="44" formatCode="0.00">
                        <c:v>2.5</c:v>
                      </c:pt>
                      <c:pt idx="45" formatCode="0.00">
                        <c:v>2.5</c:v>
                      </c:pt>
                      <c:pt idx="46" formatCode="0.00">
                        <c:v>2.5</c:v>
                      </c:pt>
                      <c:pt idx="47" formatCode="0.00">
                        <c:v>2.5</c:v>
                      </c:pt>
                      <c:pt idx="48" formatCode="0.00">
                        <c:v>2.5</c:v>
                      </c:pt>
                      <c:pt idx="49" formatCode="0.00">
                        <c:v>2.5</c:v>
                      </c:pt>
                      <c:pt idx="50" formatCode="0.00">
                        <c:v>2.5</c:v>
                      </c:pt>
                      <c:pt idx="51" formatCode="0.00">
                        <c:v>2.5</c:v>
                      </c:pt>
                      <c:pt idx="52" formatCode="0.00">
                        <c:v>2.5</c:v>
                      </c:pt>
                      <c:pt idx="53" formatCode="0.00">
                        <c:v>2.5</c:v>
                      </c:pt>
                      <c:pt idx="54" formatCode="0.00">
                        <c:v>2.5</c:v>
                      </c:pt>
                      <c:pt idx="55" formatCode="0.00">
                        <c:v>2.5</c:v>
                      </c:pt>
                      <c:pt idx="56" formatCode="0.00">
                        <c:v>2.5</c:v>
                      </c:pt>
                      <c:pt idx="57" formatCode="0.00">
                        <c:v>2.5</c:v>
                      </c:pt>
                      <c:pt idx="58" formatCode="0.00">
                        <c:v>2.5</c:v>
                      </c:pt>
                      <c:pt idx="59" formatCode="0.00">
                        <c:v>2.5</c:v>
                      </c:pt>
                      <c:pt idx="60" formatCode="0.00">
                        <c:v>2.5</c:v>
                      </c:pt>
                      <c:pt idx="61" formatCode="0.00">
                        <c:v>2.5</c:v>
                      </c:pt>
                      <c:pt idx="62" formatCode="0.00">
                        <c:v>2.5</c:v>
                      </c:pt>
                      <c:pt idx="63" formatCode="0.00">
                        <c:v>2.5</c:v>
                      </c:pt>
                      <c:pt idx="64" formatCode="0.00">
                        <c:v>2.5</c:v>
                      </c:pt>
                      <c:pt idx="65" formatCode="0.00">
                        <c:v>2.5</c:v>
                      </c:pt>
                      <c:pt idx="66" formatCode="0.00">
                        <c:v>2.5</c:v>
                      </c:pt>
                      <c:pt idx="67" formatCode="0.00">
                        <c:v>2.5</c:v>
                      </c:pt>
                      <c:pt idx="68" formatCode="0.00">
                        <c:v>2.5</c:v>
                      </c:pt>
                      <c:pt idx="69" formatCode="0.00">
                        <c:v>2.5</c:v>
                      </c:pt>
                      <c:pt idx="70" formatCode="0.00">
                        <c:v>2.5</c:v>
                      </c:pt>
                      <c:pt idx="71" formatCode="0.00">
                        <c:v>2.5</c:v>
                      </c:pt>
                      <c:pt idx="72" formatCode="0.00">
                        <c:v>2.5</c:v>
                      </c:pt>
                    </c:numCache>
                  </c:numRef>
                </c:xVal>
                <c:yVal>
                  <c:numRef>
                    <c:extLst xmlns:c15="http://schemas.microsoft.com/office/drawing/2012/chart">
                      <c:ext xmlns:c15="http://schemas.microsoft.com/office/drawing/2012/chart" uri="{02D57815-91ED-43cb-92C2-25804820EDAC}">
                        <c15:formulaRef>
                          <c15:sqref>Sheet1!$L$2:$L$251</c15:sqref>
                        </c15:formulaRef>
                      </c:ext>
                    </c:extLst>
                    <c:numCache>
                      <c:formatCode>General</c:formatCode>
                      <c:ptCount val="250"/>
                      <c:pt idx="238">
                        <c:v>1</c:v>
                      </c:pt>
                      <c:pt idx="239">
                        <c:v>2</c:v>
                      </c:pt>
                      <c:pt idx="240">
                        <c:v>3</c:v>
                      </c:pt>
                      <c:pt idx="241">
                        <c:v>4</c:v>
                      </c:pt>
                      <c:pt idx="242">
                        <c:v>5</c:v>
                      </c:pt>
                      <c:pt idx="243">
                        <c:v>6</c:v>
                      </c:pt>
                      <c:pt idx="244">
                        <c:v>7</c:v>
                      </c:pt>
                      <c:pt idx="245">
                        <c:v>8</c:v>
                      </c:pt>
                      <c:pt idx="246">
                        <c:v>9</c:v>
                      </c:pt>
                      <c:pt idx="247">
                        <c:v>10</c:v>
                      </c:pt>
                      <c:pt idx="248">
                        <c:v>11</c:v>
                      </c:pt>
                      <c:pt idx="249">
                        <c:v>13</c:v>
                      </c:pt>
                    </c:numCache>
                  </c:numRef>
                </c:yVal>
                <c:smooth val="0"/>
                <c:extLst xmlns:c15="http://schemas.microsoft.com/office/drawing/2012/chart">
                  <c:ext xmlns:c16="http://schemas.microsoft.com/office/drawing/2014/chart" uri="{C3380CC4-5D6E-409C-BE32-E72D297353CC}">
                    <c16:uniqueId val="{0000000B-F2E5-4584-80E8-32F380B82B2E}"/>
                  </c:ext>
                </c:extLst>
              </c15:ser>
            </c15:filteredScatterSeries>
            <c15:filteredScatterSeries>
              <c15:ser>
                <c:idx val="12"/>
                <c:order val="10"/>
                <c:tx>
                  <c:strRef>
                    <c:extLst xmlns:c15="http://schemas.microsoft.com/office/drawing/2012/chart">
                      <c:ext xmlns:c15="http://schemas.microsoft.com/office/drawing/2012/chart" uri="{02D57815-91ED-43cb-92C2-25804820EDAC}">
                        <c15:formulaRef>
                          <c15:sqref>Sheet1!$M$1</c15:sqref>
                        </c15:formulaRef>
                      </c:ext>
                    </c:extLst>
                    <c:strCache>
                      <c:ptCount val="1"/>
                      <c:pt idx="0">
                        <c:v>joon 10</c:v>
                      </c:pt>
                    </c:strCache>
                  </c:strRef>
                </c:tx>
                <c:spPr>
                  <a:ln>
                    <a:solidFill>
                      <a:schemeClr val="tx2">
                        <a:lumMod val="75000"/>
                      </a:schemeClr>
                    </a:solidFill>
                  </a:ln>
                </c:spPr>
                <c:marker>
                  <c:symbol val="circle"/>
                  <c:size val="10"/>
                  <c:spPr>
                    <a:solidFill>
                      <a:schemeClr val="tx2">
                        <a:lumMod val="75000"/>
                      </a:schemeClr>
                    </a:solidFill>
                    <a:ln>
                      <a:solidFill>
                        <a:schemeClr val="tx2">
                          <a:lumMod val="75000"/>
                        </a:schemeClr>
                      </a:solidFill>
                    </a:ln>
                  </c:spPr>
                </c:marker>
                <c:dLbls>
                  <c:delete val="1"/>
                </c:dLbls>
                <c:xVal>
                  <c:numRef>
                    <c:extLst xmlns:c15="http://schemas.microsoft.com/office/drawing/2012/chart">
                      <c:ext xmlns:c15="http://schemas.microsoft.com/office/drawing/2012/chart" uri="{02D57815-91ED-43cb-92C2-25804820EDAC}">
                        <c15:formulaRef>
                          <c15:sqref>Sheet1!$B$2:$B$264</c15:sqref>
                        </c15:formulaRef>
                      </c:ext>
                    </c:extLst>
                    <c:numCache>
                      <c:formatCode>General</c:formatCode>
                      <c:ptCount val="263"/>
                      <c:pt idx="0" formatCode="0.0">
                        <c:v>2.5</c:v>
                      </c:pt>
                      <c:pt idx="2" formatCode="0.0">
                        <c:v>2.5499999999999998</c:v>
                      </c:pt>
                      <c:pt idx="3" formatCode="0.0">
                        <c:v>2.44</c:v>
                      </c:pt>
                      <c:pt idx="4" formatCode="0.0">
                        <c:v>2.44</c:v>
                      </c:pt>
                      <c:pt idx="5" formatCode="0.0">
                        <c:v>2.58</c:v>
                      </c:pt>
                      <c:pt idx="6" formatCode="0.0">
                        <c:v>2.4900000000000002</c:v>
                      </c:pt>
                      <c:pt idx="7" formatCode="0.0">
                        <c:v>2.57</c:v>
                      </c:pt>
                      <c:pt idx="9" formatCode="0.0">
                        <c:v>2.7</c:v>
                      </c:pt>
                      <c:pt idx="10" formatCode="0.0">
                        <c:v>2.3199999999999998</c:v>
                      </c:pt>
                      <c:pt idx="12" formatCode="0.0">
                        <c:v>2.5</c:v>
                      </c:pt>
                      <c:pt idx="13" formatCode="0.0">
                        <c:v>2.5099999999999998</c:v>
                      </c:pt>
                      <c:pt idx="15" formatCode="0.0">
                        <c:v>2.46</c:v>
                      </c:pt>
                      <c:pt idx="16" formatCode="0.0">
                        <c:v>2.44</c:v>
                      </c:pt>
                      <c:pt idx="17" formatCode="0.0">
                        <c:v>2.63</c:v>
                      </c:pt>
                      <c:pt idx="19" formatCode="0.0">
                        <c:v>2.52</c:v>
                      </c:pt>
                      <c:pt idx="20" formatCode="0.0">
                        <c:v>2.48</c:v>
                      </c:pt>
                      <c:pt idx="21" formatCode="0.0">
                        <c:v>2.5</c:v>
                      </c:pt>
                      <c:pt idx="22" formatCode="0.0">
                        <c:v>2.5</c:v>
                      </c:pt>
                      <c:pt idx="24" formatCode="0.0">
                        <c:v>2.52</c:v>
                      </c:pt>
                      <c:pt idx="25" formatCode="0.0">
                        <c:v>2.54</c:v>
                      </c:pt>
                      <c:pt idx="26" formatCode="0.0">
                        <c:v>2.56</c:v>
                      </c:pt>
                      <c:pt idx="27" formatCode="0.0">
                        <c:v>2.5299999999999998</c:v>
                      </c:pt>
                      <c:pt idx="28" formatCode="0.0">
                        <c:v>2.39</c:v>
                      </c:pt>
                      <c:pt idx="29" formatCode="0.0">
                        <c:v>2.44</c:v>
                      </c:pt>
                      <c:pt idx="31" formatCode="0.0">
                        <c:v>2.38</c:v>
                      </c:pt>
                      <c:pt idx="32" formatCode="0.0">
                        <c:v>2.4</c:v>
                      </c:pt>
                      <c:pt idx="33" formatCode="0.0">
                        <c:v>2.54</c:v>
                      </c:pt>
                      <c:pt idx="34" formatCode="0.0">
                        <c:v>2.71</c:v>
                      </c:pt>
                      <c:pt idx="35" formatCode="0.0">
                        <c:v>2.5</c:v>
                      </c:pt>
                      <c:pt idx="36" formatCode="0.00">
                        <c:v>2.5</c:v>
                      </c:pt>
                      <c:pt idx="37" formatCode="0.00">
                        <c:v>2.5</c:v>
                      </c:pt>
                      <c:pt idx="38" formatCode="0.00">
                        <c:v>2.5</c:v>
                      </c:pt>
                      <c:pt idx="39" formatCode="0.00">
                        <c:v>2.5</c:v>
                      </c:pt>
                      <c:pt idx="40" formatCode="0.00">
                        <c:v>2.5</c:v>
                      </c:pt>
                      <c:pt idx="41" formatCode="0.00">
                        <c:v>2.5</c:v>
                      </c:pt>
                      <c:pt idx="42" formatCode="0.00">
                        <c:v>2.5</c:v>
                      </c:pt>
                      <c:pt idx="43" formatCode="0.00">
                        <c:v>2.5</c:v>
                      </c:pt>
                      <c:pt idx="44" formatCode="0.00">
                        <c:v>2.5</c:v>
                      </c:pt>
                      <c:pt idx="45" formatCode="0.00">
                        <c:v>2.5</c:v>
                      </c:pt>
                      <c:pt idx="46" formatCode="0.00">
                        <c:v>2.5</c:v>
                      </c:pt>
                      <c:pt idx="47" formatCode="0.00">
                        <c:v>2.5</c:v>
                      </c:pt>
                      <c:pt idx="48" formatCode="0.00">
                        <c:v>2.5</c:v>
                      </c:pt>
                      <c:pt idx="49" formatCode="0.00">
                        <c:v>2.5</c:v>
                      </c:pt>
                      <c:pt idx="50" formatCode="0.00">
                        <c:v>2.5</c:v>
                      </c:pt>
                      <c:pt idx="51" formatCode="0.00">
                        <c:v>2.5</c:v>
                      </c:pt>
                      <c:pt idx="52" formatCode="0.00">
                        <c:v>2.5</c:v>
                      </c:pt>
                      <c:pt idx="53" formatCode="0.00">
                        <c:v>2.5</c:v>
                      </c:pt>
                      <c:pt idx="54" formatCode="0.00">
                        <c:v>2.5</c:v>
                      </c:pt>
                      <c:pt idx="55" formatCode="0.00">
                        <c:v>2.5</c:v>
                      </c:pt>
                      <c:pt idx="56" formatCode="0.00">
                        <c:v>2.5</c:v>
                      </c:pt>
                      <c:pt idx="57" formatCode="0.00">
                        <c:v>2.5</c:v>
                      </c:pt>
                      <c:pt idx="58" formatCode="0.00">
                        <c:v>2.5</c:v>
                      </c:pt>
                      <c:pt idx="59" formatCode="0.00">
                        <c:v>2.5</c:v>
                      </c:pt>
                      <c:pt idx="60" formatCode="0.00">
                        <c:v>2.5</c:v>
                      </c:pt>
                      <c:pt idx="61" formatCode="0.00">
                        <c:v>2.5</c:v>
                      </c:pt>
                      <c:pt idx="62" formatCode="0.00">
                        <c:v>2.5</c:v>
                      </c:pt>
                      <c:pt idx="63" formatCode="0.00">
                        <c:v>2.5</c:v>
                      </c:pt>
                      <c:pt idx="64" formatCode="0.00">
                        <c:v>2.5</c:v>
                      </c:pt>
                      <c:pt idx="65" formatCode="0.00">
                        <c:v>2.5</c:v>
                      </c:pt>
                      <c:pt idx="66" formatCode="0.00">
                        <c:v>2.5</c:v>
                      </c:pt>
                      <c:pt idx="67" formatCode="0.00">
                        <c:v>2.5</c:v>
                      </c:pt>
                      <c:pt idx="68" formatCode="0.00">
                        <c:v>2.5</c:v>
                      </c:pt>
                      <c:pt idx="69" formatCode="0.00">
                        <c:v>2.5</c:v>
                      </c:pt>
                      <c:pt idx="70" formatCode="0.00">
                        <c:v>2.5</c:v>
                      </c:pt>
                      <c:pt idx="71" formatCode="0.00">
                        <c:v>2.5</c:v>
                      </c:pt>
                      <c:pt idx="72" formatCode="0.00">
                        <c:v>2.5</c:v>
                      </c:pt>
                    </c:numCache>
                  </c:numRef>
                </c:xVal>
                <c:yVal>
                  <c:numRef>
                    <c:extLst xmlns:c15="http://schemas.microsoft.com/office/drawing/2012/chart">
                      <c:ext xmlns:c15="http://schemas.microsoft.com/office/drawing/2012/chart" uri="{02D57815-91ED-43cb-92C2-25804820EDAC}">
                        <c15:formulaRef>
                          <c15:sqref>Sheet1!$M$2:$M$264</c15:sqref>
                        </c15:formulaRef>
                      </c:ext>
                    </c:extLst>
                    <c:numCache>
                      <c:formatCode>General</c:formatCode>
                      <c:ptCount val="263"/>
                      <c:pt idx="250">
                        <c:v>1</c:v>
                      </c:pt>
                      <c:pt idx="251">
                        <c:v>2</c:v>
                      </c:pt>
                      <c:pt idx="252">
                        <c:v>3</c:v>
                      </c:pt>
                      <c:pt idx="253">
                        <c:v>4</c:v>
                      </c:pt>
                      <c:pt idx="254">
                        <c:v>5</c:v>
                      </c:pt>
                      <c:pt idx="255">
                        <c:v>6</c:v>
                      </c:pt>
                      <c:pt idx="256">
                        <c:v>7</c:v>
                      </c:pt>
                      <c:pt idx="257">
                        <c:v>8</c:v>
                      </c:pt>
                      <c:pt idx="258">
                        <c:v>9</c:v>
                      </c:pt>
                      <c:pt idx="259">
                        <c:v>10</c:v>
                      </c:pt>
                      <c:pt idx="260">
                        <c:v>11</c:v>
                      </c:pt>
                      <c:pt idx="261">
                        <c:v>12</c:v>
                      </c:pt>
                      <c:pt idx="262">
                        <c:v>13</c:v>
                      </c:pt>
                    </c:numCache>
                  </c:numRef>
                </c:yVal>
                <c:smooth val="0"/>
                <c:extLst xmlns:c15="http://schemas.microsoft.com/office/drawing/2012/chart">
                  <c:ext xmlns:c16="http://schemas.microsoft.com/office/drawing/2014/chart" uri="{C3380CC4-5D6E-409C-BE32-E72D297353CC}">
                    <c16:uniqueId val="{0000000C-F2E5-4584-80E8-32F380B82B2E}"/>
                  </c:ext>
                </c:extLst>
              </c15:ser>
            </c15:filteredScatterSeries>
            <c15:filteredScatterSeries>
              <c15:ser>
                <c:idx val="13"/>
                <c:order val="11"/>
                <c:tx>
                  <c:strRef>
                    <c:extLst xmlns:c15="http://schemas.microsoft.com/office/drawing/2012/chart">
                      <c:ext xmlns:c15="http://schemas.microsoft.com/office/drawing/2012/chart" uri="{02D57815-91ED-43cb-92C2-25804820EDAC}">
                        <c15:formulaRef>
                          <c15:sqref>Sheet1!$N$1</c15:sqref>
                        </c15:formulaRef>
                      </c:ext>
                    </c:extLst>
                    <c:strCache>
                      <c:ptCount val="1"/>
                      <c:pt idx="0">
                        <c:v>joon 11</c:v>
                      </c:pt>
                    </c:strCache>
                  </c:strRef>
                </c:tx>
                <c:spPr>
                  <a:ln>
                    <a:solidFill>
                      <a:schemeClr val="accent4">
                        <a:lumMod val="40000"/>
                        <a:lumOff val="60000"/>
                      </a:schemeClr>
                    </a:solidFill>
                  </a:ln>
                </c:spPr>
                <c:marker>
                  <c:symbol val="circle"/>
                  <c:size val="10"/>
                  <c:spPr>
                    <a:solidFill>
                      <a:schemeClr val="accent4">
                        <a:lumMod val="40000"/>
                        <a:lumOff val="60000"/>
                      </a:schemeClr>
                    </a:solidFill>
                    <a:ln>
                      <a:solidFill>
                        <a:schemeClr val="accent4">
                          <a:lumMod val="40000"/>
                          <a:lumOff val="60000"/>
                        </a:schemeClr>
                      </a:solidFill>
                    </a:ln>
                  </c:spPr>
                </c:marker>
                <c:dLbls>
                  <c:delete val="1"/>
                </c:dLbls>
                <c:xVal>
                  <c:numRef>
                    <c:extLst xmlns:c15="http://schemas.microsoft.com/office/drawing/2012/chart">
                      <c:ext xmlns:c15="http://schemas.microsoft.com/office/drawing/2012/chart" uri="{02D57815-91ED-43cb-92C2-25804820EDAC}">
                        <c15:formulaRef>
                          <c15:sqref>Sheet1!$B$2:$B$277</c15:sqref>
                        </c15:formulaRef>
                      </c:ext>
                    </c:extLst>
                    <c:numCache>
                      <c:formatCode>General</c:formatCode>
                      <c:ptCount val="276"/>
                      <c:pt idx="0" formatCode="0.0">
                        <c:v>2.5</c:v>
                      </c:pt>
                      <c:pt idx="2" formatCode="0.0">
                        <c:v>2.5499999999999998</c:v>
                      </c:pt>
                      <c:pt idx="3" formatCode="0.0">
                        <c:v>2.44</c:v>
                      </c:pt>
                      <c:pt idx="4" formatCode="0.0">
                        <c:v>2.44</c:v>
                      </c:pt>
                      <c:pt idx="5" formatCode="0.0">
                        <c:v>2.58</c:v>
                      </c:pt>
                      <c:pt idx="6" formatCode="0.0">
                        <c:v>2.4900000000000002</c:v>
                      </c:pt>
                      <c:pt idx="7" formatCode="0.0">
                        <c:v>2.57</c:v>
                      </c:pt>
                      <c:pt idx="9" formatCode="0.0">
                        <c:v>2.7</c:v>
                      </c:pt>
                      <c:pt idx="10" formatCode="0.0">
                        <c:v>2.3199999999999998</c:v>
                      </c:pt>
                      <c:pt idx="12" formatCode="0.0">
                        <c:v>2.5</c:v>
                      </c:pt>
                      <c:pt idx="13" formatCode="0.0">
                        <c:v>2.5099999999999998</c:v>
                      </c:pt>
                      <c:pt idx="15" formatCode="0.0">
                        <c:v>2.46</c:v>
                      </c:pt>
                      <c:pt idx="16" formatCode="0.0">
                        <c:v>2.44</c:v>
                      </c:pt>
                      <c:pt idx="17" formatCode="0.0">
                        <c:v>2.63</c:v>
                      </c:pt>
                      <c:pt idx="19" formatCode="0.0">
                        <c:v>2.52</c:v>
                      </c:pt>
                      <c:pt idx="20" formatCode="0.0">
                        <c:v>2.48</c:v>
                      </c:pt>
                      <c:pt idx="21" formatCode="0.0">
                        <c:v>2.5</c:v>
                      </c:pt>
                      <c:pt idx="22" formatCode="0.0">
                        <c:v>2.5</c:v>
                      </c:pt>
                      <c:pt idx="24" formatCode="0.0">
                        <c:v>2.52</c:v>
                      </c:pt>
                      <c:pt idx="25" formatCode="0.0">
                        <c:v>2.54</c:v>
                      </c:pt>
                      <c:pt idx="26" formatCode="0.0">
                        <c:v>2.56</c:v>
                      </c:pt>
                      <c:pt idx="27" formatCode="0.0">
                        <c:v>2.5299999999999998</c:v>
                      </c:pt>
                      <c:pt idx="28" formatCode="0.0">
                        <c:v>2.39</c:v>
                      </c:pt>
                      <c:pt idx="29" formatCode="0.0">
                        <c:v>2.44</c:v>
                      </c:pt>
                      <c:pt idx="31" formatCode="0.0">
                        <c:v>2.38</c:v>
                      </c:pt>
                      <c:pt idx="32" formatCode="0.0">
                        <c:v>2.4</c:v>
                      </c:pt>
                      <c:pt idx="33" formatCode="0.0">
                        <c:v>2.54</c:v>
                      </c:pt>
                      <c:pt idx="34" formatCode="0.0">
                        <c:v>2.71</c:v>
                      </c:pt>
                      <c:pt idx="35" formatCode="0.0">
                        <c:v>2.5</c:v>
                      </c:pt>
                      <c:pt idx="36" formatCode="0.00">
                        <c:v>2.5</c:v>
                      </c:pt>
                      <c:pt idx="37" formatCode="0.00">
                        <c:v>2.5</c:v>
                      </c:pt>
                      <c:pt idx="38" formatCode="0.00">
                        <c:v>2.5</c:v>
                      </c:pt>
                      <c:pt idx="39" formatCode="0.00">
                        <c:v>2.5</c:v>
                      </c:pt>
                      <c:pt idx="40" formatCode="0.00">
                        <c:v>2.5</c:v>
                      </c:pt>
                      <c:pt idx="41" formatCode="0.00">
                        <c:v>2.5</c:v>
                      </c:pt>
                      <c:pt idx="42" formatCode="0.00">
                        <c:v>2.5</c:v>
                      </c:pt>
                      <c:pt idx="43" formatCode="0.00">
                        <c:v>2.5</c:v>
                      </c:pt>
                      <c:pt idx="44" formatCode="0.00">
                        <c:v>2.5</c:v>
                      </c:pt>
                      <c:pt idx="45" formatCode="0.00">
                        <c:v>2.5</c:v>
                      </c:pt>
                      <c:pt idx="46" formatCode="0.00">
                        <c:v>2.5</c:v>
                      </c:pt>
                      <c:pt idx="47" formatCode="0.00">
                        <c:v>2.5</c:v>
                      </c:pt>
                      <c:pt idx="48" formatCode="0.00">
                        <c:v>2.5</c:v>
                      </c:pt>
                      <c:pt idx="49" formatCode="0.00">
                        <c:v>2.5</c:v>
                      </c:pt>
                      <c:pt idx="50" formatCode="0.00">
                        <c:v>2.5</c:v>
                      </c:pt>
                      <c:pt idx="51" formatCode="0.00">
                        <c:v>2.5</c:v>
                      </c:pt>
                      <c:pt idx="52" formatCode="0.00">
                        <c:v>2.5</c:v>
                      </c:pt>
                      <c:pt idx="53" formatCode="0.00">
                        <c:v>2.5</c:v>
                      </c:pt>
                      <c:pt idx="54" formatCode="0.00">
                        <c:v>2.5</c:v>
                      </c:pt>
                      <c:pt idx="55" formatCode="0.00">
                        <c:v>2.5</c:v>
                      </c:pt>
                      <c:pt idx="56" formatCode="0.00">
                        <c:v>2.5</c:v>
                      </c:pt>
                      <c:pt idx="57" formatCode="0.00">
                        <c:v>2.5</c:v>
                      </c:pt>
                      <c:pt idx="58" formatCode="0.00">
                        <c:v>2.5</c:v>
                      </c:pt>
                      <c:pt idx="59" formatCode="0.00">
                        <c:v>2.5</c:v>
                      </c:pt>
                      <c:pt idx="60" formatCode="0.00">
                        <c:v>2.5</c:v>
                      </c:pt>
                      <c:pt idx="61" formatCode="0.00">
                        <c:v>2.5</c:v>
                      </c:pt>
                      <c:pt idx="62" formatCode="0.00">
                        <c:v>2.5</c:v>
                      </c:pt>
                      <c:pt idx="63" formatCode="0.00">
                        <c:v>2.5</c:v>
                      </c:pt>
                      <c:pt idx="64" formatCode="0.00">
                        <c:v>2.5</c:v>
                      </c:pt>
                      <c:pt idx="65" formatCode="0.00">
                        <c:v>2.5</c:v>
                      </c:pt>
                      <c:pt idx="66" formatCode="0.00">
                        <c:v>2.5</c:v>
                      </c:pt>
                      <c:pt idx="67" formatCode="0.00">
                        <c:v>2.5</c:v>
                      </c:pt>
                      <c:pt idx="68" formatCode="0.00">
                        <c:v>2.5</c:v>
                      </c:pt>
                      <c:pt idx="69" formatCode="0.00">
                        <c:v>2.5</c:v>
                      </c:pt>
                      <c:pt idx="70" formatCode="0.00">
                        <c:v>2.5</c:v>
                      </c:pt>
                      <c:pt idx="71" formatCode="0.00">
                        <c:v>2.5</c:v>
                      </c:pt>
                      <c:pt idx="72" formatCode="0.00">
                        <c:v>2.5</c:v>
                      </c:pt>
                    </c:numCache>
                  </c:numRef>
                </c:xVal>
                <c:yVal>
                  <c:numRef>
                    <c:extLst xmlns:c15="http://schemas.microsoft.com/office/drawing/2012/chart">
                      <c:ext xmlns:c15="http://schemas.microsoft.com/office/drawing/2012/chart" uri="{02D57815-91ED-43cb-92C2-25804820EDAC}">
                        <c15:formulaRef>
                          <c15:sqref>Sheet1!$N$2:$N$277</c15:sqref>
                        </c15:formulaRef>
                      </c:ext>
                    </c:extLst>
                    <c:numCache>
                      <c:formatCode>General</c:formatCode>
                      <c:ptCount val="276"/>
                      <c:pt idx="263">
                        <c:v>1</c:v>
                      </c:pt>
                      <c:pt idx="264">
                        <c:v>2</c:v>
                      </c:pt>
                      <c:pt idx="265">
                        <c:v>3</c:v>
                      </c:pt>
                      <c:pt idx="266">
                        <c:v>4</c:v>
                      </c:pt>
                      <c:pt idx="267">
                        <c:v>5</c:v>
                      </c:pt>
                      <c:pt idx="268">
                        <c:v>6</c:v>
                      </c:pt>
                      <c:pt idx="269">
                        <c:v>7</c:v>
                      </c:pt>
                      <c:pt idx="270">
                        <c:v>8</c:v>
                      </c:pt>
                      <c:pt idx="271">
                        <c:v>9</c:v>
                      </c:pt>
                      <c:pt idx="272">
                        <c:v>10</c:v>
                      </c:pt>
                      <c:pt idx="273">
                        <c:v>11</c:v>
                      </c:pt>
                      <c:pt idx="274">
                        <c:v>12</c:v>
                      </c:pt>
                      <c:pt idx="275">
                        <c:v>13</c:v>
                      </c:pt>
                    </c:numCache>
                  </c:numRef>
                </c:yVal>
                <c:smooth val="0"/>
                <c:extLst xmlns:c15="http://schemas.microsoft.com/office/drawing/2012/chart">
                  <c:ext xmlns:c16="http://schemas.microsoft.com/office/drawing/2014/chart" uri="{C3380CC4-5D6E-409C-BE32-E72D297353CC}">
                    <c16:uniqueId val="{0000000D-F2E5-4584-80E8-32F380B82B2E}"/>
                  </c:ext>
                </c:extLst>
              </c15:ser>
            </c15:filteredScatterSeries>
          </c:ext>
        </c:extLst>
      </c:scatterChart>
      <c:valAx>
        <c:axId val="1071154416"/>
        <c:scaling>
          <c:orientation val="minMax"/>
          <c:max val="5"/>
          <c:min val="1"/>
        </c:scaling>
        <c:delete val="0"/>
        <c:axPos val="t"/>
        <c:numFmt formatCode="0\%" sourceLinked="0"/>
        <c:majorTickMark val="none"/>
        <c:minorTickMark val="none"/>
        <c:tickLblPos val="none"/>
        <c:spPr>
          <a:ln>
            <a:noFill/>
          </a:ln>
        </c:spPr>
        <c:txPr>
          <a:bodyPr rot="0" vert="horz"/>
          <a:lstStyle/>
          <a:p>
            <a:pPr>
              <a:defRPr/>
            </a:pPr>
            <a:endParaRPr lang="et-EE"/>
          </a:p>
        </c:txPr>
        <c:crossAx val="1071155200"/>
        <c:crossesAt val="0"/>
        <c:crossBetween val="midCat"/>
        <c:majorUnit val="20"/>
        <c:minorUnit val="20"/>
      </c:valAx>
      <c:valAx>
        <c:axId val="1071155200"/>
        <c:scaling>
          <c:orientation val="maxMin"/>
          <c:max val="36.5"/>
          <c:min val="0.5"/>
        </c:scaling>
        <c:delete val="0"/>
        <c:axPos val="l"/>
        <c:numFmt formatCode="General" sourceLinked="1"/>
        <c:majorTickMark val="none"/>
        <c:minorTickMark val="none"/>
        <c:tickLblPos val="none"/>
        <c:spPr>
          <a:ln>
            <a:noFill/>
          </a:ln>
        </c:spPr>
        <c:crossAx val="1071154416"/>
        <c:crosses val="autoZero"/>
        <c:crossBetween val="midCat"/>
        <c:majorUnit val="1"/>
      </c:valAx>
      <c:valAx>
        <c:axId val="1071155592"/>
        <c:scaling>
          <c:orientation val="minMax"/>
        </c:scaling>
        <c:delete val="1"/>
        <c:axPos val="b"/>
        <c:numFmt formatCode="0.0" sourceLinked="1"/>
        <c:majorTickMark val="out"/>
        <c:minorTickMark val="none"/>
        <c:tickLblPos val="none"/>
        <c:crossAx val="1071160296"/>
        <c:crosses val="max"/>
        <c:crossBetween val="between"/>
      </c:valAx>
      <c:catAx>
        <c:axId val="1071160296"/>
        <c:scaling>
          <c:orientation val="maxMin"/>
        </c:scaling>
        <c:delete val="1"/>
        <c:axPos val="l"/>
        <c:numFmt formatCode="0.0" sourceLinked="1"/>
        <c:majorTickMark val="out"/>
        <c:minorTickMark val="none"/>
        <c:tickLblPos val="none"/>
        <c:crossAx val="1071155592"/>
        <c:crosses val="autoZero"/>
        <c:auto val="1"/>
        <c:lblAlgn val="ctr"/>
        <c:lblOffset val="100"/>
        <c:noMultiLvlLbl val="0"/>
      </c:catAx>
      <c:spPr>
        <a:ln>
          <a:noFill/>
        </a:ln>
      </c:spPr>
    </c:plotArea>
    <c:plotVisOnly val="1"/>
    <c:dispBlanksAs val="gap"/>
    <c:showDLblsOverMax val="0"/>
  </c:chart>
  <c:txPr>
    <a:bodyPr/>
    <a:lstStyle/>
    <a:p>
      <a:pPr>
        <a:defRPr sz="1000"/>
      </a:pPr>
      <a:endParaRPr lang="et-E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635347353981275E-2"/>
          <c:y val="1.7941728322214353E-2"/>
          <c:w val="0.94885688071760066"/>
          <c:h val="0.95001693657578978"/>
        </c:manualLayout>
      </c:layout>
      <c:barChart>
        <c:barDir val="bar"/>
        <c:grouping val="clustered"/>
        <c:varyColors val="0"/>
        <c:ser>
          <c:idx val="1"/>
          <c:order val="0"/>
          <c:tx>
            <c:strRef>
              <c:f>Sheet1!$C$1</c:f>
              <c:strCache>
                <c:ptCount val="1"/>
              </c:strCache>
            </c:strRef>
          </c:tx>
          <c:spPr>
            <a:solidFill>
              <a:schemeClr val="tx2">
                <a:lumMod val="60000"/>
                <a:lumOff val="40000"/>
              </a:schemeClr>
            </a:solidFill>
          </c:spPr>
          <c:invertIfNegative val="0"/>
          <c:dPt>
            <c:idx val="0"/>
            <c:invertIfNegative val="0"/>
            <c:bubble3D val="0"/>
            <c:spPr>
              <a:solidFill>
                <a:schemeClr val="tx2">
                  <a:lumMod val="75000"/>
                </a:schemeClr>
              </a:solidFill>
            </c:spPr>
            <c:extLst>
              <c:ext xmlns:c16="http://schemas.microsoft.com/office/drawing/2014/chart" uri="{C3380CC4-5D6E-409C-BE32-E72D297353CC}">
                <c16:uniqueId val="{00000001-3CF7-4D79-8508-AF13E4E06DCF}"/>
              </c:ext>
            </c:extLst>
          </c:dPt>
          <c:dLbls>
            <c:spPr>
              <a:noFill/>
              <a:ln>
                <a:noFill/>
              </a:ln>
              <a:effectLst/>
            </c:spPr>
            <c:txPr>
              <a:bodyPr wrap="square" lIns="38100" tIns="19050" rIns="38100" bIns="19050" anchor="ctr">
                <a:spAutoFit/>
              </a:bodyPr>
              <a:lstStyle/>
              <a:p>
                <a:pPr>
                  <a:defRPr sz="1000"/>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Sheet1!$B$2:$B$251</c:f>
              <c:numCache>
                <c:formatCode>General</c:formatCode>
                <c:ptCount val="250"/>
                <c:pt idx="0" formatCode="0.0">
                  <c:v>2.4</c:v>
                </c:pt>
                <c:pt idx="2" formatCode="0.0">
                  <c:v>2.37</c:v>
                </c:pt>
                <c:pt idx="3" formatCode="0.0">
                  <c:v>2.2400000000000002</c:v>
                </c:pt>
                <c:pt idx="4" formatCode="0.0">
                  <c:v>2.33</c:v>
                </c:pt>
                <c:pt idx="5" formatCode="0.0">
                  <c:v>2.54</c:v>
                </c:pt>
                <c:pt idx="6" formatCode="0.0">
                  <c:v>2.4700000000000002</c:v>
                </c:pt>
                <c:pt idx="7" formatCode="0.0">
                  <c:v>2.48</c:v>
                </c:pt>
                <c:pt idx="9" formatCode="0.0">
                  <c:v>2.56</c:v>
                </c:pt>
                <c:pt idx="10" formatCode="0.0">
                  <c:v>2.25</c:v>
                </c:pt>
                <c:pt idx="12" formatCode="0.0">
                  <c:v>2.41</c:v>
                </c:pt>
                <c:pt idx="13" formatCode="0.0">
                  <c:v>2.38</c:v>
                </c:pt>
                <c:pt idx="15" formatCode="0.0">
                  <c:v>2.52</c:v>
                </c:pt>
                <c:pt idx="16" formatCode="0.0">
                  <c:v>2.34</c:v>
                </c:pt>
                <c:pt idx="17" formatCode="0.0">
                  <c:v>2.5</c:v>
                </c:pt>
                <c:pt idx="19" formatCode="0.0">
                  <c:v>2.37</c:v>
                </c:pt>
                <c:pt idx="20" formatCode="0.0">
                  <c:v>2.42</c:v>
                </c:pt>
                <c:pt idx="21" formatCode="0.0">
                  <c:v>2.4</c:v>
                </c:pt>
                <c:pt idx="22" formatCode="0.0">
                  <c:v>2.41</c:v>
                </c:pt>
                <c:pt idx="24" formatCode="0.0">
                  <c:v>2.37</c:v>
                </c:pt>
                <c:pt idx="25" formatCode="0.0">
                  <c:v>2.4700000000000002</c:v>
                </c:pt>
                <c:pt idx="26" formatCode="0.0">
                  <c:v>2.4700000000000002</c:v>
                </c:pt>
                <c:pt idx="27" formatCode="0.0">
                  <c:v>2.4</c:v>
                </c:pt>
                <c:pt idx="28" formatCode="0.0">
                  <c:v>2.2599999999999998</c:v>
                </c:pt>
                <c:pt idx="29" formatCode="0.0">
                  <c:v>2.4300000000000002</c:v>
                </c:pt>
                <c:pt idx="31" formatCode="0.0">
                  <c:v>2.31</c:v>
                </c:pt>
                <c:pt idx="32" formatCode="0.0">
                  <c:v>2.33</c:v>
                </c:pt>
                <c:pt idx="33" formatCode="0.0">
                  <c:v>2.4500000000000002</c:v>
                </c:pt>
                <c:pt idx="34" formatCode="0.0">
                  <c:v>2.5499999999999998</c:v>
                </c:pt>
                <c:pt idx="35" formatCode="0.0">
                  <c:v>2.37</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pt idx="70" formatCode="0.00">
                  <c:v>2.4</c:v>
                </c:pt>
                <c:pt idx="71" formatCode="0.00">
                  <c:v>2.4</c:v>
                </c:pt>
                <c:pt idx="72" formatCode="0.00">
                  <c:v>2.4</c:v>
                </c:pt>
              </c:numCache>
            </c:numRef>
          </c:cat>
          <c:val>
            <c:numRef>
              <c:f>Sheet1!$B$2:$B$37</c:f>
              <c:numCache>
                <c:formatCode>General</c:formatCode>
                <c:ptCount val="36"/>
                <c:pt idx="0" formatCode="0.0">
                  <c:v>2.4</c:v>
                </c:pt>
                <c:pt idx="2" formatCode="0.0">
                  <c:v>2.37</c:v>
                </c:pt>
                <c:pt idx="3" formatCode="0.0">
                  <c:v>2.2400000000000002</c:v>
                </c:pt>
                <c:pt idx="4" formatCode="0.0">
                  <c:v>2.33</c:v>
                </c:pt>
                <c:pt idx="5" formatCode="0.0">
                  <c:v>2.54</c:v>
                </c:pt>
                <c:pt idx="6" formatCode="0.0">
                  <c:v>2.4700000000000002</c:v>
                </c:pt>
                <c:pt idx="7" formatCode="0.0">
                  <c:v>2.48</c:v>
                </c:pt>
                <c:pt idx="9" formatCode="0.0">
                  <c:v>2.56</c:v>
                </c:pt>
                <c:pt idx="10" formatCode="0.0">
                  <c:v>2.25</c:v>
                </c:pt>
                <c:pt idx="12" formatCode="0.0">
                  <c:v>2.41</c:v>
                </c:pt>
                <c:pt idx="13" formatCode="0.0">
                  <c:v>2.38</c:v>
                </c:pt>
                <c:pt idx="15" formatCode="0.0">
                  <c:v>2.52</c:v>
                </c:pt>
                <c:pt idx="16" formatCode="0.0">
                  <c:v>2.34</c:v>
                </c:pt>
                <c:pt idx="17" formatCode="0.0">
                  <c:v>2.5</c:v>
                </c:pt>
                <c:pt idx="19" formatCode="0.0">
                  <c:v>2.37</c:v>
                </c:pt>
                <c:pt idx="20" formatCode="0.0">
                  <c:v>2.42</c:v>
                </c:pt>
                <c:pt idx="21" formatCode="0.0">
                  <c:v>2.4</c:v>
                </c:pt>
                <c:pt idx="22" formatCode="0.0">
                  <c:v>2.41</c:v>
                </c:pt>
                <c:pt idx="24" formatCode="0.0">
                  <c:v>2.37</c:v>
                </c:pt>
                <c:pt idx="25" formatCode="0.0">
                  <c:v>2.4700000000000002</c:v>
                </c:pt>
                <c:pt idx="26" formatCode="0.0">
                  <c:v>2.4700000000000002</c:v>
                </c:pt>
                <c:pt idx="27" formatCode="0.0">
                  <c:v>2.4</c:v>
                </c:pt>
                <c:pt idx="28" formatCode="0.0">
                  <c:v>2.2599999999999998</c:v>
                </c:pt>
                <c:pt idx="29" formatCode="0.0">
                  <c:v>2.4300000000000002</c:v>
                </c:pt>
                <c:pt idx="31" formatCode="0.0">
                  <c:v>2.31</c:v>
                </c:pt>
                <c:pt idx="32" formatCode="0.0">
                  <c:v>2.33</c:v>
                </c:pt>
                <c:pt idx="33" formatCode="0.0">
                  <c:v>2.4500000000000002</c:v>
                </c:pt>
                <c:pt idx="34" formatCode="0.0">
                  <c:v>2.5499999999999998</c:v>
                </c:pt>
                <c:pt idx="35" formatCode="0.0">
                  <c:v>2.37</c:v>
                </c:pt>
              </c:numCache>
            </c:numRef>
          </c:val>
          <c:extLst>
            <c:ext xmlns:c16="http://schemas.microsoft.com/office/drawing/2014/chart" uri="{C3380CC4-5D6E-409C-BE32-E72D297353CC}">
              <c16:uniqueId val="{00000002-3CF7-4D79-8508-AF13E4E06DCF}"/>
            </c:ext>
          </c:extLst>
        </c:ser>
        <c:dLbls>
          <c:showLegendKey val="0"/>
          <c:showVal val="0"/>
          <c:showCatName val="0"/>
          <c:showSerName val="0"/>
          <c:showPercent val="0"/>
          <c:showBubbleSize val="0"/>
        </c:dLbls>
        <c:gapWidth val="30"/>
        <c:axId val="1071160296"/>
        <c:axId val="1071155592"/>
      </c:barChart>
      <c:scatterChart>
        <c:scatterStyle val="lineMarker"/>
        <c:varyColors val="0"/>
        <c:ser>
          <c:idx val="0"/>
          <c:order val="1"/>
          <c:tx>
            <c:strRef>
              <c:f>Sheet1!$D$1</c:f>
              <c:strCache>
                <c:ptCount val="1"/>
                <c:pt idx="0">
                  <c:v>KESKMINE</c:v>
                </c:pt>
              </c:strCache>
            </c:strRef>
          </c:tx>
          <c:spPr>
            <a:ln w="19050">
              <a:solidFill>
                <a:schemeClr val="tx2">
                  <a:lumMod val="75000"/>
                </a:schemeClr>
              </a:solidFill>
            </a:ln>
          </c:spPr>
          <c:marker>
            <c:symbol val="none"/>
          </c:marker>
          <c:dLbls>
            <c:delete val="1"/>
          </c:dLbls>
          <c:xVal>
            <c:numRef>
              <c:f>Sheet1!$B$2:$B$251</c:f>
              <c:numCache>
                <c:formatCode>General</c:formatCode>
                <c:ptCount val="250"/>
                <c:pt idx="0" formatCode="0.0">
                  <c:v>2.4</c:v>
                </c:pt>
                <c:pt idx="2" formatCode="0.0">
                  <c:v>2.37</c:v>
                </c:pt>
                <c:pt idx="3" formatCode="0.0">
                  <c:v>2.2400000000000002</c:v>
                </c:pt>
                <c:pt idx="4" formatCode="0.0">
                  <c:v>2.33</c:v>
                </c:pt>
                <c:pt idx="5" formatCode="0.0">
                  <c:v>2.54</c:v>
                </c:pt>
                <c:pt idx="6" formatCode="0.0">
                  <c:v>2.4700000000000002</c:v>
                </c:pt>
                <c:pt idx="7" formatCode="0.0">
                  <c:v>2.48</c:v>
                </c:pt>
                <c:pt idx="9" formatCode="0.0">
                  <c:v>2.56</c:v>
                </c:pt>
                <c:pt idx="10" formatCode="0.0">
                  <c:v>2.25</c:v>
                </c:pt>
                <c:pt idx="12" formatCode="0.0">
                  <c:v>2.41</c:v>
                </c:pt>
                <c:pt idx="13" formatCode="0.0">
                  <c:v>2.38</c:v>
                </c:pt>
                <c:pt idx="15" formatCode="0.0">
                  <c:v>2.52</c:v>
                </c:pt>
                <c:pt idx="16" formatCode="0.0">
                  <c:v>2.34</c:v>
                </c:pt>
                <c:pt idx="17" formatCode="0.0">
                  <c:v>2.5</c:v>
                </c:pt>
                <c:pt idx="19" formatCode="0.0">
                  <c:v>2.37</c:v>
                </c:pt>
                <c:pt idx="20" formatCode="0.0">
                  <c:v>2.42</c:v>
                </c:pt>
                <c:pt idx="21" formatCode="0.0">
                  <c:v>2.4</c:v>
                </c:pt>
                <c:pt idx="22" formatCode="0.0">
                  <c:v>2.41</c:v>
                </c:pt>
                <c:pt idx="24" formatCode="0.0">
                  <c:v>2.37</c:v>
                </c:pt>
                <c:pt idx="25" formatCode="0.0">
                  <c:v>2.4700000000000002</c:v>
                </c:pt>
                <c:pt idx="26" formatCode="0.0">
                  <c:v>2.4700000000000002</c:v>
                </c:pt>
                <c:pt idx="27" formatCode="0.0">
                  <c:v>2.4</c:v>
                </c:pt>
                <c:pt idx="28" formatCode="0.0">
                  <c:v>2.2599999999999998</c:v>
                </c:pt>
                <c:pt idx="29" formatCode="0.0">
                  <c:v>2.4300000000000002</c:v>
                </c:pt>
                <c:pt idx="31" formatCode="0.0">
                  <c:v>2.31</c:v>
                </c:pt>
                <c:pt idx="32" formatCode="0.0">
                  <c:v>2.33</c:v>
                </c:pt>
                <c:pt idx="33" formatCode="0.0">
                  <c:v>2.4500000000000002</c:v>
                </c:pt>
                <c:pt idx="34" formatCode="0.0">
                  <c:v>2.5499999999999998</c:v>
                </c:pt>
                <c:pt idx="35" formatCode="0.0">
                  <c:v>2.37</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pt idx="70" formatCode="0.00">
                  <c:v>2.4</c:v>
                </c:pt>
                <c:pt idx="71" formatCode="0.00">
                  <c:v>2.4</c:v>
                </c:pt>
                <c:pt idx="72" formatCode="0.00">
                  <c:v>2.4</c:v>
                </c:pt>
              </c:numCache>
            </c:numRef>
          </c:xVal>
          <c:yVal>
            <c:numRef>
              <c:f>Sheet1!$D$2:$D$251</c:f>
              <c:numCache>
                <c:formatCode>General</c:formatCode>
                <c:ptCount val="250"/>
                <c:pt idx="36">
                  <c:v>1</c:v>
                </c:pt>
                <c:pt idx="37">
                  <c:v>2</c:v>
                </c:pt>
                <c:pt idx="38">
                  <c:v>3</c:v>
                </c:pt>
                <c:pt idx="39">
                  <c:v>4</c:v>
                </c:pt>
                <c:pt idx="40">
                  <c:v>5</c:v>
                </c:pt>
                <c:pt idx="41">
                  <c:v>6</c:v>
                </c:pt>
                <c:pt idx="42">
                  <c:v>7</c:v>
                </c:pt>
                <c:pt idx="43">
                  <c:v>8</c:v>
                </c:pt>
                <c:pt idx="44">
                  <c:v>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pt idx="58">
                  <c:v>23</c:v>
                </c:pt>
                <c:pt idx="59">
                  <c:v>24</c:v>
                </c:pt>
                <c:pt idx="60">
                  <c:v>25</c:v>
                </c:pt>
                <c:pt idx="61">
                  <c:v>26</c:v>
                </c:pt>
                <c:pt idx="62">
                  <c:v>27</c:v>
                </c:pt>
                <c:pt idx="63">
                  <c:v>28</c:v>
                </c:pt>
                <c:pt idx="64">
                  <c:v>29</c:v>
                </c:pt>
                <c:pt idx="65">
                  <c:v>30</c:v>
                </c:pt>
                <c:pt idx="66">
                  <c:v>31</c:v>
                </c:pt>
                <c:pt idx="67">
                  <c:v>32</c:v>
                </c:pt>
                <c:pt idx="68">
                  <c:v>33</c:v>
                </c:pt>
                <c:pt idx="69">
                  <c:v>34</c:v>
                </c:pt>
                <c:pt idx="70">
                  <c:v>35</c:v>
                </c:pt>
                <c:pt idx="71">
                  <c:v>36</c:v>
                </c:pt>
                <c:pt idx="72">
                  <c:v>37</c:v>
                </c:pt>
                <c:pt idx="73">
                  <c:v>38</c:v>
                </c:pt>
              </c:numCache>
            </c:numRef>
          </c:yVal>
          <c:smooth val="0"/>
          <c:extLst>
            <c:ext xmlns:c16="http://schemas.microsoft.com/office/drawing/2014/chart" uri="{C3380CC4-5D6E-409C-BE32-E72D297353CC}">
              <c16:uniqueId val="{00000003-3CF7-4D79-8508-AF13E4E06DCF}"/>
            </c:ext>
          </c:extLst>
        </c:ser>
        <c:ser>
          <c:idx val="2"/>
          <c:order val="2"/>
          <c:tx>
            <c:strRef>
              <c:f>Sheet1!$E$1</c:f>
              <c:strCache>
                <c:ptCount val="1"/>
                <c:pt idx="0">
                  <c:v>joon 2</c:v>
                </c:pt>
              </c:strCache>
            </c:strRef>
          </c:tx>
          <c:spPr>
            <a:ln w="28575">
              <a:solidFill>
                <a:schemeClr val="accent6"/>
              </a:solidFill>
            </a:ln>
          </c:spPr>
          <c:marker>
            <c:symbol val="none"/>
          </c:marker>
          <c:dLbls>
            <c:delete val="1"/>
          </c:dLbls>
          <c:xVal>
            <c:numRef>
              <c:f>Sheet1!$B$2:$B$251</c:f>
              <c:numCache>
                <c:formatCode>General</c:formatCode>
                <c:ptCount val="250"/>
                <c:pt idx="0" formatCode="0.0">
                  <c:v>2.4</c:v>
                </c:pt>
                <c:pt idx="2" formatCode="0.0">
                  <c:v>2.37</c:v>
                </c:pt>
                <c:pt idx="3" formatCode="0.0">
                  <c:v>2.2400000000000002</c:v>
                </c:pt>
                <c:pt idx="4" formatCode="0.0">
                  <c:v>2.33</c:v>
                </c:pt>
                <c:pt idx="5" formatCode="0.0">
                  <c:v>2.54</c:v>
                </c:pt>
                <c:pt idx="6" formatCode="0.0">
                  <c:v>2.4700000000000002</c:v>
                </c:pt>
                <c:pt idx="7" formatCode="0.0">
                  <c:v>2.48</c:v>
                </c:pt>
                <c:pt idx="9" formatCode="0.0">
                  <c:v>2.56</c:v>
                </c:pt>
                <c:pt idx="10" formatCode="0.0">
                  <c:v>2.25</c:v>
                </c:pt>
                <c:pt idx="12" formatCode="0.0">
                  <c:v>2.41</c:v>
                </c:pt>
                <c:pt idx="13" formatCode="0.0">
                  <c:v>2.38</c:v>
                </c:pt>
                <c:pt idx="15" formatCode="0.0">
                  <c:v>2.52</c:v>
                </c:pt>
                <c:pt idx="16" formatCode="0.0">
                  <c:v>2.34</c:v>
                </c:pt>
                <c:pt idx="17" formatCode="0.0">
                  <c:v>2.5</c:v>
                </c:pt>
                <c:pt idx="19" formatCode="0.0">
                  <c:v>2.37</c:v>
                </c:pt>
                <c:pt idx="20" formatCode="0.0">
                  <c:v>2.42</c:v>
                </c:pt>
                <c:pt idx="21" formatCode="0.0">
                  <c:v>2.4</c:v>
                </c:pt>
                <c:pt idx="22" formatCode="0.0">
                  <c:v>2.41</c:v>
                </c:pt>
                <c:pt idx="24" formatCode="0.0">
                  <c:v>2.37</c:v>
                </c:pt>
                <c:pt idx="25" formatCode="0.0">
                  <c:v>2.4700000000000002</c:v>
                </c:pt>
                <c:pt idx="26" formatCode="0.0">
                  <c:v>2.4700000000000002</c:v>
                </c:pt>
                <c:pt idx="27" formatCode="0.0">
                  <c:v>2.4</c:v>
                </c:pt>
                <c:pt idx="28" formatCode="0.0">
                  <c:v>2.2599999999999998</c:v>
                </c:pt>
                <c:pt idx="29" formatCode="0.0">
                  <c:v>2.4300000000000002</c:v>
                </c:pt>
                <c:pt idx="31" formatCode="0.0">
                  <c:v>2.31</c:v>
                </c:pt>
                <c:pt idx="32" formatCode="0.0">
                  <c:v>2.33</c:v>
                </c:pt>
                <c:pt idx="33" formatCode="0.0">
                  <c:v>2.4500000000000002</c:v>
                </c:pt>
                <c:pt idx="34" formatCode="0.0">
                  <c:v>2.5499999999999998</c:v>
                </c:pt>
                <c:pt idx="35" formatCode="0.0">
                  <c:v>2.37</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pt idx="70" formatCode="0.00">
                  <c:v>2.4</c:v>
                </c:pt>
                <c:pt idx="71" formatCode="0.00">
                  <c:v>2.4</c:v>
                </c:pt>
                <c:pt idx="72" formatCode="0.00">
                  <c:v>2.4</c:v>
                </c:pt>
              </c:numCache>
            </c:numRef>
          </c:xVal>
          <c:yVal>
            <c:numRef>
              <c:f>Sheet1!$E$2:$E$251</c:f>
              <c:numCache>
                <c:formatCode>General</c:formatCode>
                <c:ptCount val="250"/>
                <c:pt idx="74">
                  <c:v>1</c:v>
                </c:pt>
                <c:pt idx="75">
                  <c:v>2</c:v>
                </c:pt>
                <c:pt idx="76">
                  <c:v>3</c:v>
                </c:pt>
                <c:pt idx="77">
                  <c:v>4</c:v>
                </c:pt>
                <c:pt idx="78">
                  <c:v>5</c:v>
                </c:pt>
                <c:pt idx="79">
                  <c:v>6</c:v>
                </c:pt>
                <c:pt idx="80">
                  <c:v>7</c:v>
                </c:pt>
                <c:pt idx="81">
                  <c:v>8</c:v>
                </c:pt>
                <c:pt idx="82">
                  <c:v>9</c:v>
                </c:pt>
                <c:pt idx="83">
                  <c:v>10</c:v>
                </c:pt>
                <c:pt idx="84">
                  <c:v>11</c:v>
                </c:pt>
                <c:pt idx="85">
                  <c:v>12</c:v>
                </c:pt>
                <c:pt idx="86">
                  <c:v>13</c:v>
                </c:pt>
                <c:pt idx="87">
                  <c:v>14</c:v>
                </c:pt>
                <c:pt idx="88">
                  <c:v>15</c:v>
                </c:pt>
                <c:pt idx="89">
                  <c:v>16</c:v>
                </c:pt>
                <c:pt idx="90">
                  <c:v>17</c:v>
                </c:pt>
                <c:pt idx="91">
                  <c:v>18</c:v>
                </c:pt>
                <c:pt idx="92">
                  <c:v>19</c:v>
                </c:pt>
                <c:pt idx="93">
                  <c:v>20</c:v>
                </c:pt>
                <c:pt idx="94">
                  <c:v>21</c:v>
                </c:pt>
                <c:pt idx="95">
                  <c:v>22</c:v>
                </c:pt>
                <c:pt idx="96">
                  <c:v>23</c:v>
                </c:pt>
                <c:pt idx="97">
                  <c:v>24</c:v>
                </c:pt>
                <c:pt idx="98">
                  <c:v>25</c:v>
                </c:pt>
                <c:pt idx="99">
                  <c:v>26</c:v>
                </c:pt>
                <c:pt idx="100">
                  <c:v>27</c:v>
                </c:pt>
                <c:pt idx="101">
                  <c:v>28</c:v>
                </c:pt>
                <c:pt idx="102">
                  <c:v>29</c:v>
                </c:pt>
                <c:pt idx="103">
                  <c:v>30</c:v>
                </c:pt>
                <c:pt idx="104">
                  <c:v>31</c:v>
                </c:pt>
                <c:pt idx="105">
                  <c:v>32</c:v>
                </c:pt>
                <c:pt idx="106">
                  <c:v>33</c:v>
                </c:pt>
                <c:pt idx="107">
                  <c:v>34</c:v>
                </c:pt>
                <c:pt idx="108">
                  <c:v>35</c:v>
                </c:pt>
                <c:pt idx="109">
                  <c:v>36</c:v>
                </c:pt>
                <c:pt idx="110">
                  <c:v>37</c:v>
                </c:pt>
                <c:pt idx="111">
                  <c:v>38</c:v>
                </c:pt>
              </c:numCache>
            </c:numRef>
          </c:yVal>
          <c:smooth val="0"/>
          <c:extLst>
            <c:ext xmlns:c16="http://schemas.microsoft.com/office/drawing/2014/chart" uri="{C3380CC4-5D6E-409C-BE32-E72D297353CC}">
              <c16:uniqueId val="{00000004-3CF7-4D79-8508-AF13E4E06DCF}"/>
            </c:ext>
          </c:extLst>
        </c:ser>
        <c:dLbls>
          <c:showLegendKey val="0"/>
          <c:showVal val="1"/>
          <c:showCatName val="0"/>
          <c:showSerName val="0"/>
          <c:showPercent val="0"/>
          <c:showBubbleSize val="0"/>
        </c:dLbls>
        <c:axId val="1071154416"/>
        <c:axId val="1071155200"/>
        <c:extLst>
          <c:ext xmlns:c15="http://schemas.microsoft.com/office/drawing/2012/chart" uri="{02D57815-91ED-43cb-92C2-25804820EDAC}">
            <c15:filteredScatterSeries>
              <c15:ser>
                <c:idx val="3"/>
                <c:order val="3"/>
                <c:tx>
                  <c:strRef>
                    <c:extLst>
                      <c:ext uri="{02D57815-91ED-43cb-92C2-25804820EDAC}">
                        <c15:formulaRef>
                          <c15:sqref>Sheet1!$F$1</c15:sqref>
                        </c15:formulaRef>
                      </c:ext>
                    </c:extLst>
                    <c:strCache>
                      <c:ptCount val="1"/>
                      <c:pt idx="0">
                        <c:v>joon 3</c:v>
                      </c:pt>
                    </c:strCache>
                  </c:strRef>
                </c:tx>
                <c:spPr>
                  <a:ln>
                    <a:solidFill>
                      <a:schemeClr val="accent4"/>
                    </a:solidFill>
                  </a:ln>
                </c:spPr>
                <c:marker>
                  <c:symbol val="circle"/>
                  <c:size val="10"/>
                  <c:spPr>
                    <a:solidFill>
                      <a:schemeClr val="accent4"/>
                    </a:solidFill>
                    <a:ln>
                      <a:solidFill>
                        <a:schemeClr val="accent4"/>
                      </a:solidFill>
                    </a:ln>
                  </c:spPr>
                </c:marker>
                <c:dLbls>
                  <c:delete val="1"/>
                </c:dLbls>
                <c:xVal>
                  <c:numRef>
                    <c:extLst>
                      <c:ext uri="{02D57815-91ED-43cb-92C2-25804820EDAC}">
                        <c15:formulaRef>
                          <c15:sqref>Sheet1!$B$2:$B$251</c15:sqref>
                        </c15:formulaRef>
                      </c:ext>
                    </c:extLst>
                    <c:numCache>
                      <c:formatCode>General</c:formatCode>
                      <c:ptCount val="250"/>
                      <c:pt idx="0" formatCode="0.0">
                        <c:v>2.4</c:v>
                      </c:pt>
                      <c:pt idx="2" formatCode="0.0">
                        <c:v>2.37</c:v>
                      </c:pt>
                      <c:pt idx="3" formatCode="0.0">
                        <c:v>2.2400000000000002</c:v>
                      </c:pt>
                      <c:pt idx="4" formatCode="0.0">
                        <c:v>2.33</c:v>
                      </c:pt>
                      <c:pt idx="5" formatCode="0.0">
                        <c:v>2.54</c:v>
                      </c:pt>
                      <c:pt idx="6" formatCode="0.0">
                        <c:v>2.4700000000000002</c:v>
                      </c:pt>
                      <c:pt idx="7" formatCode="0.0">
                        <c:v>2.48</c:v>
                      </c:pt>
                      <c:pt idx="9" formatCode="0.0">
                        <c:v>2.56</c:v>
                      </c:pt>
                      <c:pt idx="10" formatCode="0.0">
                        <c:v>2.25</c:v>
                      </c:pt>
                      <c:pt idx="12" formatCode="0.0">
                        <c:v>2.41</c:v>
                      </c:pt>
                      <c:pt idx="13" formatCode="0.0">
                        <c:v>2.38</c:v>
                      </c:pt>
                      <c:pt idx="15" formatCode="0.0">
                        <c:v>2.52</c:v>
                      </c:pt>
                      <c:pt idx="16" formatCode="0.0">
                        <c:v>2.34</c:v>
                      </c:pt>
                      <c:pt idx="17" formatCode="0.0">
                        <c:v>2.5</c:v>
                      </c:pt>
                      <c:pt idx="19" formatCode="0.0">
                        <c:v>2.37</c:v>
                      </c:pt>
                      <c:pt idx="20" formatCode="0.0">
                        <c:v>2.42</c:v>
                      </c:pt>
                      <c:pt idx="21" formatCode="0.0">
                        <c:v>2.4</c:v>
                      </c:pt>
                      <c:pt idx="22" formatCode="0.0">
                        <c:v>2.41</c:v>
                      </c:pt>
                      <c:pt idx="24" formatCode="0.0">
                        <c:v>2.37</c:v>
                      </c:pt>
                      <c:pt idx="25" formatCode="0.0">
                        <c:v>2.4700000000000002</c:v>
                      </c:pt>
                      <c:pt idx="26" formatCode="0.0">
                        <c:v>2.4700000000000002</c:v>
                      </c:pt>
                      <c:pt idx="27" formatCode="0.0">
                        <c:v>2.4</c:v>
                      </c:pt>
                      <c:pt idx="28" formatCode="0.0">
                        <c:v>2.2599999999999998</c:v>
                      </c:pt>
                      <c:pt idx="29" formatCode="0.0">
                        <c:v>2.4300000000000002</c:v>
                      </c:pt>
                      <c:pt idx="31" formatCode="0.0">
                        <c:v>2.31</c:v>
                      </c:pt>
                      <c:pt idx="32" formatCode="0.0">
                        <c:v>2.33</c:v>
                      </c:pt>
                      <c:pt idx="33" formatCode="0.0">
                        <c:v>2.4500000000000002</c:v>
                      </c:pt>
                      <c:pt idx="34" formatCode="0.0">
                        <c:v>2.5499999999999998</c:v>
                      </c:pt>
                      <c:pt idx="35" formatCode="0.0">
                        <c:v>2.37</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pt idx="70" formatCode="0.00">
                        <c:v>2.4</c:v>
                      </c:pt>
                      <c:pt idx="71" formatCode="0.00">
                        <c:v>2.4</c:v>
                      </c:pt>
                      <c:pt idx="72" formatCode="0.00">
                        <c:v>2.4</c:v>
                      </c:pt>
                    </c:numCache>
                  </c:numRef>
                </c:xVal>
                <c:yVal>
                  <c:numRef>
                    <c:extLst>
                      <c:ext uri="{02D57815-91ED-43cb-92C2-25804820EDAC}">
                        <c15:formulaRef>
                          <c15:sqref>Sheet1!$F$2:$F$251</c15:sqref>
                        </c15:formulaRef>
                      </c:ext>
                    </c:extLst>
                    <c:numCache>
                      <c:formatCode>General</c:formatCode>
                      <c:ptCount val="250"/>
                      <c:pt idx="112">
                        <c:v>1</c:v>
                      </c:pt>
                      <c:pt idx="113">
                        <c:v>2</c:v>
                      </c:pt>
                      <c:pt idx="114">
                        <c:v>3</c:v>
                      </c:pt>
                      <c:pt idx="115">
                        <c:v>4</c:v>
                      </c:pt>
                      <c:pt idx="116">
                        <c:v>5</c:v>
                      </c:pt>
                      <c:pt idx="117">
                        <c:v>6</c:v>
                      </c:pt>
                      <c:pt idx="118">
                        <c:v>7</c:v>
                      </c:pt>
                      <c:pt idx="119">
                        <c:v>8</c:v>
                      </c:pt>
                      <c:pt idx="120">
                        <c:v>9</c:v>
                      </c:pt>
                      <c:pt idx="121">
                        <c:v>10</c:v>
                      </c:pt>
                      <c:pt idx="122">
                        <c:v>11</c:v>
                      </c:pt>
                      <c:pt idx="123">
                        <c:v>12</c:v>
                      </c:pt>
                      <c:pt idx="124">
                        <c:v>13</c:v>
                      </c:pt>
                      <c:pt idx="125">
                        <c:v>14</c:v>
                      </c:pt>
                      <c:pt idx="126">
                        <c:v>15</c:v>
                      </c:pt>
                      <c:pt idx="127">
                        <c:v>16</c:v>
                      </c:pt>
                      <c:pt idx="128">
                        <c:v>17</c:v>
                      </c:pt>
                      <c:pt idx="129">
                        <c:v>18</c:v>
                      </c:pt>
                      <c:pt idx="130">
                        <c:v>19</c:v>
                      </c:pt>
                      <c:pt idx="131">
                        <c:v>20</c:v>
                      </c:pt>
                      <c:pt idx="132">
                        <c:v>21</c:v>
                      </c:pt>
                    </c:numCache>
                  </c:numRef>
                </c:yVal>
                <c:smooth val="0"/>
                <c:extLst>
                  <c:ext xmlns:c16="http://schemas.microsoft.com/office/drawing/2014/chart" uri="{C3380CC4-5D6E-409C-BE32-E72D297353CC}">
                    <c16:uniqueId val="{00000005-3CF7-4D79-8508-AF13E4E06DCF}"/>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Sheet1!$G$1</c15:sqref>
                        </c15:formulaRef>
                      </c:ext>
                    </c:extLst>
                    <c:strCache>
                      <c:ptCount val="1"/>
                      <c:pt idx="0">
                        <c:v>joon 4</c:v>
                      </c:pt>
                    </c:strCache>
                  </c:strRef>
                </c:tx>
                <c:marker>
                  <c:symbol val="circle"/>
                  <c:size val="10"/>
                  <c:spPr>
                    <a:solidFill>
                      <a:schemeClr val="accent5"/>
                    </a:solidFill>
                  </c:spPr>
                </c:marker>
                <c:dLbls>
                  <c:delete val="1"/>
                </c:dLbls>
                <c:xVal>
                  <c:numRef>
                    <c:extLst xmlns:c15="http://schemas.microsoft.com/office/drawing/2012/chart">
                      <c:ext xmlns:c15="http://schemas.microsoft.com/office/drawing/2012/chart" uri="{02D57815-91ED-43cb-92C2-25804820EDAC}">
                        <c15:formulaRef>
                          <c15:sqref>Sheet1!$B$2:$B$251</c15:sqref>
                        </c15:formulaRef>
                      </c:ext>
                    </c:extLst>
                    <c:numCache>
                      <c:formatCode>General</c:formatCode>
                      <c:ptCount val="250"/>
                      <c:pt idx="0" formatCode="0.0">
                        <c:v>2.4</c:v>
                      </c:pt>
                      <c:pt idx="2" formatCode="0.0">
                        <c:v>2.37</c:v>
                      </c:pt>
                      <c:pt idx="3" formatCode="0.0">
                        <c:v>2.2400000000000002</c:v>
                      </c:pt>
                      <c:pt idx="4" formatCode="0.0">
                        <c:v>2.33</c:v>
                      </c:pt>
                      <c:pt idx="5" formatCode="0.0">
                        <c:v>2.54</c:v>
                      </c:pt>
                      <c:pt idx="6" formatCode="0.0">
                        <c:v>2.4700000000000002</c:v>
                      </c:pt>
                      <c:pt idx="7" formatCode="0.0">
                        <c:v>2.48</c:v>
                      </c:pt>
                      <c:pt idx="9" formatCode="0.0">
                        <c:v>2.56</c:v>
                      </c:pt>
                      <c:pt idx="10" formatCode="0.0">
                        <c:v>2.25</c:v>
                      </c:pt>
                      <c:pt idx="12" formatCode="0.0">
                        <c:v>2.41</c:v>
                      </c:pt>
                      <c:pt idx="13" formatCode="0.0">
                        <c:v>2.38</c:v>
                      </c:pt>
                      <c:pt idx="15" formatCode="0.0">
                        <c:v>2.52</c:v>
                      </c:pt>
                      <c:pt idx="16" formatCode="0.0">
                        <c:v>2.34</c:v>
                      </c:pt>
                      <c:pt idx="17" formatCode="0.0">
                        <c:v>2.5</c:v>
                      </c:pt>
                      <c:pt idx="19" formatCode="0.0">
                        <c:v>2.37</c:v>
                      </c:pt>
                      <c:pt idx="20" formatCode="0.0">
                        <c:v>2.42</c:v>
                      </c:pt>
                      <c:pt idx="21" formatCode="0.0">
                        <c:v>2.4</c:v>
                      </c:pt>
                      <c:pt idx="22" formatCode="0.0">
                        <c:v>2.41</c:v>
                      </c:pt>
                      <c:pt idx="24" formatCode="0.0">
                        <c:v>2.37</c:v>
                      </c:pt>
                      <c:pt idx="25" formatCode="0.0">
                        <c:v>2.4700000000000002</c:v>
                      </c:pt>
                      <c:pt idx="26" formatCode="0.0">
                        <c:v>2.4700000000000002</c:v>
                      </c:pt>
                      <c:pt idx="27" formatCode="0.0">
                        <c:v>2.4</c:v>
                      </c:pt>
                      <c:pt idx="28" formatCode="0.0">
                        <c:v>2.2599999999999998</c:v>
                      </c:pt>
                      <c:pt idx="29" formatCode="0.0">
                        <c:v>2.4300000000000002</c:v>
                      </c:pt>
                      <c:pt idx="31" formatCode="0.0">
                        <c:v>2.31</c:v>
                      </c:pt>
                      <c:pt idx="32" formatCode="0.0">
                        <c:v>2.33</c:v>
                      </c:pt>
                      <c:pt idx="33" formatCode="0.0">
                        <c:v>2.4500000000000002</c:v>
                      </c:pt>
                      <c:pt idx="34" formatCode="0.0">
                        <c:v>2.5499999999999998</c:v>
                      </c:pt>
                      <c:pt idx="35" formatCode="0.0">
                        <c:v>2.37</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pt idx="70" formatCode="0.00">
                        <c:v>2.4</c:v>
                      </c:pt>
                      <c:pt idx="71" formatCode="0.00">
                        <c:v>2.4</c:v>
                      </c:pt>
                      <c:pt idx="72" formatCode="0.00">
                        <c:v>2.4</c:v>
                      </c:pt>
                    </c:numCache>
                  </c:numRef>
                </c:xVal>
                <c:yVal>
                  <c:numRef>
                    <c:extLst xmlns:c15="http://schemas.microsoft.com/office/drawing/2012/chart">
                      <c:ext xmlns:c15="http://schemas.microsoft.com/office/drawing/2012/chart" uri="{02D57815-91ED-43cb-92C2-25804820EDAC}">
                        <c15:formulaRef>
                          <c15:sqref>Sheet1!$G$2:$G$251</c15:sqref>
                        </c15:formulaRef>
                      </c:ext>
                    </c:extLst>
                    <c:numCache>
                      <c:formatCode>General</c:formatCode>
                      <c:ptCount val="250"/>
                      <c:pt idx="133">
                        <c:v>1</c:v>
                      </c:pt>
                      <c:pt idx="134">
                        <c:v>2</c:v>
                      </c:pt>
                      <c:pt idx="135">
                        <c:v>3</c:v>
                      </c:pt>
                      <c:pt idx="136">
                        <c:v>4</c:v>
                      </c:pt>
                      <c:pt idx="137">
                        <c:v>5</c:v>
                      </c:pt>
                      <c:pt idx="138">
                        <c:v>6</c:v>
                      </c:pt>
                      <c:pt idx="139">
                        <c:v>7</c:v>
                      </c:pt>
                      <c:pt idx="140">
                        <c:v>8</c:v>
                      </c:pt>
                      <c:pt idx="141">
                        <c:v>9</c:v>
                      </c:pt>
                      <c:pt idx="142">
                        <c:v>10</c:v>
                      </c:pt>
                      <c:pt idx="143">
                        <c:v>11</c:v>
                      </c:pt>
                      <c:pt idx="144">
                        <c:v>12</c:v>
                      </c:pt>
                      <c:pt idx="145">
                        <c:v>13</c:v>
                      </c:pt>
                      <c:pt idx="146">
                        <c:v>14</c:v>
                      </c:pt>
                      <c:pt idx="147">
                        <c:v>15</c:v>
                      </c:pt>
                      <c:pt idx="148">
                        <c:v>16</c:v>
                      </c:pt>
                      <c:pt idx="149">
                        <c:v>17</c:v>
                      </c:pt>
                      <c:pt idx="150">
                        <c:v>18</c:v>
                      </c:pt>
                      <c:pt idx="151">
                        <c:v>19</c:v>
                      </c:pt>
                      <c:pt idx="152">
                        <c:v>20</c:v>
                      </c:pt>
                      <c:pt idx="153">
                        <c:v>21</c:v>
                      </c:pt>
                    </c:numCache>
                  </c:numRef>
                </c:yVal>
                <c:smooth val="0"/>
                <c:extLst xmlns:c15="http://schemas.microsoft.com/office/drawing/2012/chart">
                  <c:ext xmlns:c16="http://schemas.microsoft.com/office/drawing/2014/chart" uri="{C3380CC4-5D6E-409C-BE32-E72D297353CC}">
                    <c16:uniqueId val="{00000006-3CF7-4D79-8508-AF13E4E06DCF}"/>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Sheet1!$H$1</c15:sqref>
                        </c15:formulaRef>
                      </c:ext>
                    </c:extLst>
                    <c:strCache>
                      <c:ptCount val="1"/>
                      <c:pt idx="0">
                        <c:v>joon 5</c:v>
                      </c:pt>
                    </c:strCache>
                  </c:strRef>
                </c:tx>
                <c:spPr>
                  <a:ln>
                    <a:solidFill>
                      <a:schemeClr val="accent6"/>
                    </a:solidFill>
                  </a:ln>
                </c:spPr>
                <c:marker>
                  <c:symbol val="circle"/>
                  <c:size val="10"/>
                  <c:spPr>
                    <a:solidFill>
                      <a:schemeClr val="accent6"/>
                    </a:solidFill>
                    <a:ln>
                      <a:solidFill>
                        <a:schemeClr val="accent6"/>
                      </a:solidFill>
                    </a:ln>
                  </c:spPr>
                </c:marker>
                <c:dLbls>
                  <c:delete val="1"/>
                </c:dLbls>
                <c:xVal>
                  <c:numRef>
                    <c:extLst xmlns:c15="http://schemas.microsoft.com/office/drawing/2012/chart">
                      <c:ext xmlns:c15="http://schemas.microsoft.com/office/drawing/2012/chart" uri="{02D57815-91ED-43cb-92C2-25804820EDAC}">
                        <c15:formulaRef>
                          <c15:sqref>Sheet1!$B$2:$B$251</c15:sqref>
                        </c15:formulaRef>
                      </c:ext>
                    </c:extLst>
                    <c:numCache>
                      <c:formatCode>General</c:formatCode>
                      <c:ptCount val="250"/>
                      <c:pt idx="0" formatCode="0.0">
                        <c:v>2.4</c:v>
                      </c:pt>
                      <c:pt idx="2" formatCode="0.0">
                        <c:v>2.37</c:v>
                      </c:pt>
                      <c:pt idx="3" formatCode="0.0">
                        <c:v>2.2400000000000002</c:v>
                      </c:pt>
                      <c:pt idx="4" formatCode="0.0">
                        <c:v>2.33</c:v>
                      </c:pt>
                      <c:pt idx="5" formatCode="0.0">
                        <c:v>2.54</c:v>
                      </c:pt>
                      <c:pt idx="6" formatCode="0.0">
                        <c:v>2.4700000000000002</c:v>
                      </c:pt>
                      <c:pt idx="7" formatCode="0.0">
                        <c:v>2.48</c:v>
                      </c:pt>
                      <c:pt idx="9" formatCode="0.0">
                        <c:v>2.56</c:v>
                      </c:pt>
                      <c:pt idx="10" formatCode="0.0">
                        <c:v>2.25</c:v>
                      </c:pt>
                      <c:pt idx="12" formatCode="0.0">
                        <c:v>2.41</c:v>
                      </c:pt>
                      <c:pt idx="13" formatCode="0.0">
                        <c:v>2.38</c:v>
                      </c:pt>
                      <c:pt idx="15" formatCode="0.0">
                        <c:v>2.52</c:v>
                      </c:pt>
                      <c:pt idx="16" formatCode="0.0">
                        <c:v>2.34</c:v>
                      </c:pt>
                      <c:pt idx="17" formatCode="0.0">
                        <c:v>2.5</c:v>
                      </c:pt>
                      <c:pt idx="19" formatCode="0.0">
                        <c:v>2.37</c:v>
                      </c:pt>
                      <c:pt idx="20" formatCode="0.0">
                        <c:v>2.42</c:v>
                      </c:pt>
                      <c:pt idx="21" formatCode="0.0">
                        <c:v>2.4</c:v>
                      </c:pt>
                      <c:pt idx="22" formatCode="0.0">
                        <c:v>2.41</c:v>
                      </c:pt>
                      <c:pt idx="24" formatCode="0.0">
                        <c:v>2.37</c:v>
                      </c:pt>
                      <c:pt idx="25" formatCode="0.0">
                        <c:v>2.4700000000000002</c:v>
                      </c:pt>
                      <c:pt idx="26" formatCode="0.0">
                        <c:v>2.4700000000000002</c:v>
                      </c:pt>
                      <c:pt idx="27" formatCode="0.0">
                        <c:v>2.4</c:v>
                      </c:pt>
                      <c:pt idx="28" formatCode="0.0">
                        <c:v>2.2599999999999998</c:v>
                      </c:pt>
                      <c:pt idx="29" formatCode="0.0">
                        <c:v>2.4300000000000002</c:v>
                      </c:pt>
                      <c:pt idx="31" formatCode="0.0">
                        <c:v>2.31</c:v>
                      </c:pt>
                      <c:pt idx="32" formatCode="0.0">
                        <c:v>2.33</c:v>
                      </c:pt>
                      <c:pt idx="33" formatCode="0.0">
                        <c:v>2.4500000000000002</c:v>
                      </c:pt>
                      <c:pt idx="34" formatCode="0.0">
                        <c:v>2.5499999999999998</c:v>
                      </c:pt>
                      <c:pt idx="35" formatCode="0.0">
                        <c:v>2.37</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pt idx="70" formatCode="0.00">
                        <c:v>2.4</c:v>
                      </c:pt>
                      <c:pt idx="71" formatCode="0.00">
                        <c:v>2.4</c:v>
                      </c:pt>
                      <c:pt idx="72" formatCode="0.00">
                        <c:v>2.4</c:v>
                      </c:pt>
                    </c:numCache>
                  </c:numRef>
                </c:xVal>
                <c:yVal>
                  <c:numRef>
                    <c:extLst xmlns:c15="http://schemas.microsoft.com/office/drawing/2012/chart">
                      <c:ext xmlns:c15="http://schemas.microsoft.com/office/drawing/2012/chart" uri="{02D57815-91ED-43cb-92C2-25804820EDAC}">
                        <c15:formulaRef>
                          <c15:sqref>Sheet1!$H$2:$H$251</c15:sqref>
                        </c15:formulaRef>
                      </c:ext>
                    </c:extLst>
                    <c:numCache>
                      <c:formatCode>General</c:formatCode>
                      <c:ptCount val="250"/>
                      <c:pt idx="154">
                        <c:v>1</c:v>
                      </c:pt>
                      <c:pt idx="155">
                        <c:v>2</c:v>
                      </c:pt>
                      <c:pt idx="156">
                        <c:v>3</c:v>
                      </c:pt>
                      <c:pt idx="157">
                        <c:v>4</c:v>
                      </c:pt>
                      <c:pt idx="158">
                        <c:v>5</c:v>
                      </c:pt>
                      <c:pt idx="159">
                        <c:v>6</c:v>
                      </c:pt>
                      <c:pt idx="160">
                        <c:v>7</c:v>
                      </c:pt>
                      <c:pt idx="161">
                        <c:v>8</c:v>
                      </c:pt>
                      <c:pt idx="162">
                        <c:v>9</c:v>
                      </c:pt>
                      <c:pt idx="163">
                        <c:v>10</c:v>
                      </c:pt>
                      <c:pt idx="164">
                        <c:v>11</c:v>
                      </c:pt>
                      <c:pt idx="165">
                        <c:v>12</c:v>
                      </c:pt>
                      <c:pt idx="166">
                        <c:v>13</c:v>
                      </c:pt>
                      <c:pt idx="167">
                        <c:v>14</c:v>
                      </c:pt>
                      <c:pt idx="168">
                        <c:v>15</c:v>
                      </c:pt>
                      <c:pt idx="169">
                        <c:v>16</c:v>
                      </c:pt>
                      <c:pt idx="170">
                        <c:v>17</c:v>
                      </c:pt>
                      <c:pt idx="171">
                        <c:v>18</c:v>
                      </c:pt>
                      <c:pt idx="172">
                        <c:v>19</c:v>
                      </c:pt>
                      <c:pt idx="173">
                        <c:v>20</c:v>
                      </c:pt>
                      <c:pt idx="174">
                        <c:v>21</c:v>
                      </c:pt>
                    </c:numCache>
                  </c:numRef>
                </c:yVal>
                <c:smooth val="0"/>
                <c:extLst xmlns:c15="http://schemas.microsoft.com/office/drawing/2012/chart">
                  <c:ext xmlns:c16="http://schemas.microsoft.com/office/drawing/2014/chart" uri="{C3380CC4-5D6E-409C-BE32-E72D297353CC}">
                    <c16:uniqueId val="{00000007-3CF7-4D79-8508-AF13E4E06DCF}"/>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Sheet1!$I$1</c15:sqref>
                        </c15:formulaRef>
                      </c:ext>
                    </c:extLst>
                    <c:strCache>
                      <c:ptCount val="1"/>
                      <c:pt idx="0">
                        <c:v>joon 6</c:v>
                      </c:pt>
                    </c:strCache>
                  </c:strRef>
                </c:tx>
                <c:spPr>
                  <a:ln>
                    <a:solidFill>
                      <a:schemeClr val="accent3"/>
                    </a:solidFill>
                  </a:ln>
                </c:spPr>
                <c:marker>
                  <c:symbol val="circle"/>
                  <c:size val="10"/>
                  <c:spPr>
                    <a:solidFill>
                      <a:schemeClr val="accent3"/>
                    </a:solidFill>
                    <a:ln>
                      <a:solidFill>
                        <a:schemeClr val="accent3"/>
                      </a:solidFill>
                    </a:ln>
                  </c:spPr>
                </c:marker>
                <c:dLbls>
                  <c:delete val="1"/>
                </c:dLbls>
                <c:xVal>
                  <c:numRef>
                    <c:extLst xmlns:c15="http://schemas.microsoft.com/office/drawing/2012/chart">
                      <c:ext xmlns:c15="http://schemas.microsoft.com/office/drawing/2012/chart" uri="{02D57815-91ED-43cb-92C2-25804820EDAC}">
                        <c15:formulaRef>
                          <c15:sqref>Sheet1!$B$2:$B$251</c15:sqref>
                        </c15:formulaRef>
                      </c:ext>
                    </c:extLst>
                    <c:numCache>
                      <c:formatCode>General</c:formatCode>
                      <c:ptCount val="250"/>
                      <c:pt idx="0" formatCode="0.0">
                        <c:v>2.4</c:v>
                      </c:pt>
                      <c:pt idx="2" formatCode="0.0">
                        <c:v>2.37</c:v>
                      </c:pt>
                      <c:pt idx="3" formatCode="0.0">
                        <c:v>2.2400000000000002</c:v>
                      </c:pt>
                      <c:pt idx="4" formatCode="0.0">
                        <c:v>2.33</c:v>
                      </c:pt>
                      <c:pt idx="5" formatCode="0.0">
                        <c:v>2.54</c:v>
                      </c:pt>
                      <c:pt idx="6" formatCode="0.0">
                        <c:v>2.4700000000000002</c:v>
                      </c:pt>
                      <c:pt idx="7" formatCode="0.0">
                        <c:v>2.48</c:v>
                      </c:pt>
                      <c:pt idx="9" formatCode="0.0">
                        <c:v>2.56</c:v>
                      </c:pt>
                      <c:pt idx="10" formatCode="0.0">
                        <c:v>2.25</c:v>
                      </c:pt>
                      <c:pt idx="12" formatCode="0.0">
                        <c:v>2.41</c:v>
                      </c:pt>
                      <c:pt idx="13" formatCode="0.0">
                        <c:v>2.38</c:v>
                      </c:pt>
                      <c:pt idx="15" formatCode="0.0">
                        <c:v>2.52</c:v>
                      </c:pt>
                      <c:pt idx="16" formatCode="0.0">
                        <c:v>2.34</c:v>
                      </c:pt>
                      <c:pt idx="17" formatCode="0.0">
                        <c:v>2.5</c:v>
                      </c:pt>
                      <c:pt idx="19" formatCode="0.0">
                        <c:v>2.37</c:v>
                      </c:pt>
                      <c:pt idx="20" formatCode="0.0">
                        <c:v>2.42</c:v>
                      </c:pt>
                      <c:pt idx="21" formatCode="0.0">
                        <c:v>2.4</c:v>
                      </c:pt>
                      <c:pt idx="22" formatCode="0.0">
                        <c:v>2.41</c:v>
                      </c:pt>
                      <c:pt idx="24" formatCode="0.0">
                        <c:v>2.37</c:v>
                      </c:pt>
                      <c:pt idx="25" formatCode="0.0">
                        <c:v>2.4700000000000002</c:v>
                      </c:pt>
                      <c:pt idx="26" formatCode="0.0">
                        <c:v>2.4700000000000002</c:v>
                      </c:pt>
                      <c:pt idx="27" formatCode="0.0">
                        <c:v>2.4</c:v>
                      </c:pt>
                      <c:pt idx="28" formatCode="0.0">
                        <c:v>2.2599999999999998</c:v>
                      </c:pt>
                      <c:pt idx="29" formatCode="0.0">
                        <c:v>2.4300000000000002</c:v>
                      </c:pt>
                      <c:pt idx="31" formatCode="0.0">
                        <c:v>2.31</c:v>
                      </c:pt>
                      <c:pt idx="32" formatCode="0.0">
                        <c:v>2.33</c:v>
                      </c:pt>
                      <c:pt idx="33" formatCode="0.0">
                        <c:v>2.4500000000000002</c:v>
                      </c:pt>
                      <c:pt idx="34" formatCode="0.0">
                        <c:v>2.5499999999999998</c:v>
                      </c:pt>
                      <c:pt idx="35" formatCode="0.0">
                        <c:v>2.37</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pt idx="70" formatCode="0.00">
                        <c:v>2.4</c:v>
                      </c:pt>
                      <c:pt idx="71" formatCode="0.00">
                        <c:v>2.4</c:v>
                      </c:pt>
                      <c:pt idx="72" formatCode="0.00">
                        <c:v>2.4</c:v>
                      </c:pt>
                    </c:numCache>
                  </c:numRef>
                </c:xVal>
                <c:yVal>
                  <c:numRef>
                    <c:extLst xmlns:c15="http://schemas.microsoft.com/office/drawing/2012/chart">
                      <c:ext xmlns:c15="http://schemas.microsoft.com/office/drawing/2012/chart" uri="{02D57815-91ED-43cb-92C2-25804820EDAC}">
                        <c15:formulaRef>
                          <c15:sqref>Sheet1!$I$2:$I$251</c15:sqref>
                        </c15:formulaRef>
                      </c:ext>
                    </c:extLst>
                    <c:numCache>
                      <c:formatCode>General</c:formatCode>
                      <c:ptCount val="250"/>
                      <c:pt idx="175">
                        <c:v>1</c:v>
                      </c:pt>
                      <c:pt idx="176">
                        <c:v>2</c:v>
                      </c:pt>
                      <c:pt idx="177">
                        <c:v>3</c:v>
                      </c:pt>
                      <c:pt idx="178">
                        <c:v>4</c:v>
                      </c:pt>
                      <c:pt idx="179">
                        <c:v>5</c:v>
                      </c:pt>
                      <c:pt idx="180">
                        <c:v>6</c:v>
                      </c:pt>
                      <c:pt idx="181">
                        <c:v>7</c:v>
                      </c:pt>
                      <c:pt idx="182">
                        <c:v>8</c:v>
                      </c:pt>
                      <c:pt idx="183">
                        <c:v>9</c:v>
                      </c:pt>
                      <c:pt idx="184">
                        <c:v>10</c:v>
                      </c:pt>
                      <c:pt idx="185">
                        <c:v>11</c:v>
                      </c:pt>
                      <c:pt idx="186">
                        <c:v>12</c:v>
                      </c:pt>
                      <c:pt idx="187">
                        <c:v>13</c:v>
                      </c:pt>
                      <c:pt idx="188">
                        <c:v>14</c:v>
                      </c:pt>
                      <c:pt idx="189">
                        <c:v>15</c:v>
                      </c:pt>
                      <c:pt idx="190">
                        <c:v>16</c:v>
                      </c:pt>
                      <c:pt idx="191">
                        <c:v>17</c:v>
                      </c:pt>
                      <c:pt idx="192">
                        <c:v>18</c:v>
                      </c:pt>
                      <c:pt idx="193">
                        <c:v>19</c:v>
                      </c:pt>
                      <c:pt idx="194">
                        <c:v>20</c:v>
                      </c:pt>
                      <c:pt idx="195">
                        <c:v>21</c:v>
                      </c:pt>
                    </c:numCache>
                  </c:numRef>
                </c:yVal>
                <c:smooth val="0"/>
                <c:extLst xmlns:c15="http://schemas.microsoft.com/office/drawing/2012/chart">
                  <c:ext xmlns:c16="http://schemas.microsoft.com/office/drawing/2014/chart" uri="{C3380CC4-5D6E-409C-BE32-E72D297353CC}">
                    <c16:uniqueId val="{00000008-3CF7-4D79-8508-AF13E4E06DCF}"/>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Sheet1!$J$1</c15:sqref>
                        </c15:formulaRef>
                      </c:ext>
                    </c:extLst>
                    <c:strCache>
                      <c:ptCount val="1"/>
                      <c:pt idx="0">
                        <c:v>joon 7</c:v>
                      </c:pt>
                    </c:strCache>
                  </c:strRef>
                </c:tx>
                <c:spPr>
                  <a:ln>
                    <a:solidFill>
                      <a:schemeClr val="tx2"/>
                    </a:solidFill>
                  </a:ln>
                </c:spPr>
                <c:marker>
                  <c:symbol val="circle"/>
                  <c:size val="10"/>
                  <c:spPr>
                    <a:solidFill>
                      <a:schemeClr val="tx2"/>
                    </a:solidFill>
                    <a:ln>
                      <a:solidFill>
                        <a:schemeClr val="tx2"/>
                      </a:solidFill>
                    </a:ln>
                  </c:spPr>
                </c:marker>
                <c:dLbls>
                  <c:delete val="1"/>
                </c:dLbls>
                <c:xVal>
                  <c:numRef>
                    <c:extLst xmlns:c15="http://schemas.microsoft.com/office/drawing/2012/chart">
                      <c:ext xmlns:c15="http://schemas.microsoft.com/office/drawing/2012/chart" uri="{02D57815-91ED-43cb-92C2-25804820EDAC}">
                        <c15:formulaRef>
                          <c15:sqref>Sheet1!$B$2:$B$251</c15:sqref>
                        </c15:formulaRef>
                      </c:ext>
                    </c:extLst>
                    <c:numCache>
                      <c:formatCode>General</c:formatCode>
                      <c:ptCount val="250"/>
                      <c:pt idx="0" formatCode="0.0">
                        <c:v>2.4</c:v>
                      </c:pt>
                      <c:pt idx="2" formatCode="0.0">
                        <c:v>2.37</c:v>
                      </c:pt>
                      <c:pt idx="3" formatCode="0.0">
                        <c:v>2.2400000000000002</c:v>
                      </c:pt>
                      <c:pt idx="4" formatCode="0.0">
                        <c:v>2.33</c:v>
                      </c:pt>
                      <c:pt idx="5" formatCode="0.0">
                        <c:v>2.54</c:v>
                      </c:pt>
                      <c:pt idx="6" formatCode="0.0">
                        <c:v>2.4700000000000002</c:v>
                      </c:pt>
                      <c:pt idx="7" formatCode="0.0">
                        <c:v>2.48</c:v>
                      </c:pt>
                      <c:pt idx="9" formatCode="0.0">
                        <c:v>2.56</c:v>
                      </c:pt>
                      <c:pt idx="10" formatCode="0.0">
                        <c:v>2.25</c:v>
                      </c:pt>
                      <c:pt idx="12" formatCode="0.0">
                        <c:v>2.41</c:v>
                      </c:pt>
                      <c:pt idx="13" formatCode="0.0">
                        <c:v>2.38</c:v>
                      </c:pt>
                      <c:pt idx="15" formatCode="0.0">
                        <c:v>2.52</c:v>
                      </c:pt>
                      <c:pt idx="16" formatCode="0.0">
                        <c:v>2.34</c:v>
                      </c:pt>
                      <c:pt idx="17" formatCode="0.0">
                        <c:v>2.5</c:v>
                      </c:pt>
                      <c:pt idx="19" formatCode="0.0">
                        <c:v>2.37</c:v>
                      </c:pt>
                      <c:pt idx="20" formatCode="0.0">
                        <c:v>2.42</c:v>
                      </c:pt>
                      <c:pt idx="21" formatCode="0.0">
                        <c:v>2.4</c:v>
                      </c:pt>
                      <c:pt idx="22" formatCode="0.0">
                        <c:v>2.41</c:v>
                      </c:pt>
                      <c:pt idx="24" formatCode="0.0">
                        <c:v>2.37</c:v>
                      </c:pt>
                      <c:pt idx="25" formatCode="0.0">
                        <c:v>2.4700000000000002</c:v>
                      </c:pt>
                      <c:pt idx="26" formatCode="0.0">
                        <c:v>2.4700000000000002</c:v>
                      </c:pt>
                      <c:pt idx="27" formatCode="0.0">
                        <c:v>2.4</c:v>
                      </c:pt>
                      <c:pt idx="28" formatCode="0.0">
                        <c:v>2.2599999999999998</c:v>
                      </c:pt>
                      <c:pt idx="29" formatCode="0.0">
                        <c:v>2.4300000000000002</c:v>
                      </c:pt>
                      <c:pt idx="31" formatCode="0.0">
                        <c:v>2.31</c:v>
                      </c:pt>
                      <c:pt idx="32" formatCode="0.0">
                        <c:v>2.33</c:v>
                      </c:pt>
                      <c:pt idx="33" formatCode="0.0">
                        <c:v>2.4500000000000002</c:v>
                      </c:pt>
                      <c:pt idx="34" formatCode="0.0">
                        <c:v>2.5499999999999998</c:v>
                      </c:pt>
                      <c:pt idx="35" formatCode="0.0">
                        <c:v>2.37</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pt idx="70" formatCode="0.00">
                        <c:v>2.4</c:v>
                      </c:pt>
                      <c:pt idx="71" formatCode="0.00">
                        <c:v>2.4</c:v>
                      </c:pt>
                      <c:pt idx="72" formatCode="0.00">
                        <c:v>2.4</c:v>
                      </c:pt>
                    </c:numCache>
                  </c:numRef>
                </c:xVal>
                <c:yVal>
                  <c:numRef>
                    <c:extLst xmlns:c15="http://schemas.microsoft.com/office/drawing/2012/chart">
                      <c:ext xmlns:c15="http://schemas.microsoft.com/office/drawing/2012/chart" uri="{02D57815-91ED-43cb-92C2-25804820EDAC}">
                        <c15:formulaRef>
                          <c15:sqref>Sheet1!$J$2:$J$251</c15:sqref>
                        </c15:formulaRef>
                      </c:ext>
                    </c:extLst>
                    <c:numCache>
                      <c:formatCode>General</c:formatCode>
                      <c:ptCount val="250"/>
                      <c:pt idx="196">
                        <c:v>1</c:v>
                      </c:pt>
                      <c:pt idx="197">
                        <c:v>2</c:v>
                      </c:pt>
                      <c:pt idx="198">
                        <c:v>3</c:v>
                      </c:pt>
                      <c:pt idx="199">
                        <c:v>4</c:v>
                      </c:pt>
                      <c:pt idx="200">
                        <c:v>5</c:v>
                      </c:pt>
                      <c:pt idx="201">
                        <c:v>6</c:v>
                      </c:pt>
                      <c:pt idx="202">
                        <c:v>7</c:v>
                      </c:pt>
                      <c:pt idx="203">
                        <c:v>8</c:v>
                      </c:pt>
                      <c:pt idx="204">
                        <c:v>9</c:v>
                      </c:pt>
                      <c:pt idx="205">
                        <c:v>10</c:v>
                      </c:pt>
                      <c:pt idx="206">
                        <c:v>11</c:v>
                      </c:pt>
                      <c:pt idx="207">
                        <c:v>12</c:v>
                      </c:pt>
                      <c:pt idx="208">
                        <c:v>13</c:v>
                      </c:pt>
                      <c:pt idx="209">
                        <c:v>14</c:v>
                      </c:pt>
                      <c:pt idx="210">
                        <c:v>15</c:v>
                      </c:pt>
                      <c:pt idx="211">
                        <c:v>16</c:v>
                      </c:pt>
                      <c:pt idx="212">
                        <c:v>17</c:v>
                      </c:pt>
                      <c:pt idx="213">
                        <c:v>18</c:v>
                      </c:pt>
                      <c:pt idx="214">
                        <c:v>19</c:v>
                      </c:pt>
                      <c:pt idx="215">
                        <c:v>20</c:v>
                      </c:pt>
                      <c:pt idx="216">
                        <c:v>21</c:v>
                      </c:pt>
                    </c:numCache>
                  </c:numRef>
                </c:yVal>
                <c:smooth val="0"/>
                <c:extLst xmlns:c15="http://schemas.microsoft.com/office/drawing/2012/chart">
                  <c:ext xmlns:c16="http://schemas.microsoft.com/office/drawing/2014/chart" uri="{C3380CC4-5D6E-409C-BE32-E72D297353CC}">
                    <c16:uniqueId val="{00000009-3CF7-4D79-8508-AF13E4E06DCF}"/>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Sheet1!$K$1</c15:sqref>
                        </c15:formulaRef>
                      </c:ext>
                    </c:extLst>
                    <c:strCache>
                      <c:ptCount val="1"/>
                      <c:pt idx="0">
                        <c:v>joon 8</c:v>
                      </c:pt>
                    </c:strCache>
                  </c:strRef>
                </c:tx>
                <c:spPr>
                  <a:ln>
                    <a:solidFill>
                      <a:srgbClr val="131C6B"/>
                    </a:solidFill>
                  </a:ln>
                </c:spPr>
                <c:marker>
                  <c:symbol val="circle"/>
                  <c:size val="10"/>
                  <c:spPr>
                    <a:solidFill>
                      <a:srgbClr val="131C6B"/>
                    </a:solidFill>
                    <a:ln>
                      <a:solidFill>
                        <a:srgbClr val="131C6B"/>
                      </a:solidFill>
                    </a:ln>
                  </c:spPr>
                </c:marker>
                <c:dLbls>
                  <c:delete val="1"/>
                </c:dLbls>
                <c:xVal>
                  <c:numRef>
                    <c:extLst xmlns:c15="http://schemas.microsoft.com/office/drawing/2012/chart">
                      <c:ext xmlns:c15="http://schemas.microsoft.com/office/drawing/2012/chart" uri="{02D57815-91ED-43cb-92C2-25804820EDAC}">
                        <c15:formulaRef>
                          <c15:sqref>Sheet1!$B$2:$B$251</c15:sqref>
                        </c15:formulaRef>
                      </c:ext>
                    </c:extLst>
                    <c:numCache>
                      <c:formatCode>General</c:formatCode>
                      <c:ptCount val="250"/>
                      <c:pt idx="0" formatCode="0.0">
                        <c:v>2.4</c:v>
                      </c:pt>
                      <c:pt idx="2" formatCode="0.0">
                        <c:v>2.37</c:v>
                      </c:pt>
                      <c:pt idx="3" formatCode="0.0">
                        <c:v>2.2400000000000002</c:v>
                      </c:pt>
                      <c:pt idx="4" formatCode="0.0">
                        <c:v>2.33</c:v>
                      </c:pt>
                      <c:pt idx="5" formatCode="0.0">
                        <c:v>2.54</c:v>
                      </c:pt>
                      <c:pt idx="6" formatCode="0.0">
                        <c:v>2.4700000000000002</c:v>
                      </c:pt>
                      <c:pt idx="7" formatCode="0.0">
                        <c:v>2.48</c:v>
                      </c:pt>
                      <c:pt idx="9" formatCode="0.0">
                        <c:v>2.56</c:v>
                      </c:pt>
                      <c:pt idx="10" formatCode="0.0">
                        <c:v>2.25</c:v>
                      </c:pt>
                      <c:pt idx="12" formatCode="0.0">
                        <c:v>2.41</c:v>
                      </c:pt>
                      <c:pt idx="13" formatCode="0.0">
                        <c:v>2.38</c:v>
                      </c:pt>
                      <c:pt idx="15" formatCode="0.0">
                        <c:v>2.52</c:v>
                      </c:pt>
                      <c:pt idx="16" formatCode="0.0">
                        <c:v>2.34</c:v>
                      </c:pt>
                      <c:pt idx="17" formatCode="0.0">
                        <c:v>2.5</c:v>
                      </c:pt>
                      <c:pt idx="19" formatCode="0.0">
                        <c:v>2.37</c:v>
                      </c:pt>
                      <c:pt idx="20" formatCode="0.0">
                        <c:v>2.42</c:v>
                      </c:pt>
                      <c:pt idx="21" formatCode="0.0">
                        <c:v>2.4</c:v>
                      </c:pt>
                      <c:pt idx="22" formatCode="0.0">
                        <c:v>2.41</c:v>
                      </c:pt>
                      <c:pt idx="24" formatCode="0.0">
                        <c:v>2.37</c:v>
                      </c:pt>
                      <c:pt idx="25" formatCode="0.0">
                        <c:v>2.4700000000000002</c:v>
                      </c:pt>
                      <c:pt idx="26" formatCode="0.0">
                        <c:v>2.4700000000000002</c:v>
                      </c:pt>
                      <c:pt idx="27" formatCode="0.0">
                        <c:v>2.4</c:v>
                      </c:pt>
                      <c:pt idx="28" formatCode="0.0">
                        <c:v>2.2599999999999998</c:v>
                      </c:pt>
                      <c:pt idx="29" formatCode="0.0">
                        <c:v>2.4300000000000002</c:v>
                      </c:pt>
                      <c:pt idx="31" formatCode="0.0">
                        <c:v>2.31</c:v>
                      </c:pt>
                      <c:pt idx="32" formatCode="0.0">
                        <c:v>2.33</c:v>
                      </c:pt>
                      <c:pt idx="33" formatCode="0.0">
                        <c:v>2.4500000000000002</c:v>
                      </c:pt>
                      <c:pt idx="34" formatCode="0.0">
                        <c:v>2.5499999999999998</c:v>
                      </c:pt>
                      <c:pt idx="35" formatCode="0.0">
                        <c:v>2.37</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pt idx="70" formatCode="0.00">
                        <c:v>2.4</c:v>
                      </c:pt>
                      <c:pt idx="71" formatCode="0.00">
                        <c:v>2.4</c:v>
                      </c:pt>
                      <c:pt idx="72" formatCode="0.00">
                        <c:v>2.4</c:v>
                      </c:pt>
                    </c:numCache>
                  </c:numRef>
                </c:xVal>
                <c:yVal>
                  <c:numRef>
                    <c:extLst xmlns:c15="http://schemas.microsoft.com/office/drawing/2012/chart">
                      <c:ext xmlns:c15="http://schemas.microsoft.com/office/drawing/2012/chart" uri="{02D57815-91ED-43cb-92C2-25804820EDAC}">
                        <c15:formulaRef>
                          <c15:sqref>Sheet1!$K$2:$K$251</c15:sqref>
                        </c15:formulaRef>
                      </c:ext>
                    </c:extLst>
                    <c:numCache>
                      <c:formatCode>General</c:formatCode>
                      <c:ptCount val="250"/>
                      <c:pt idx="217">
                        <c:v>1</c:v>
                      </c:pt>
                      <c:pt idx="218">
                        <c:v>2</c:v>
                      </c:pt>
                      <c:pt idx="219">
                        <c:v>3</c:v>
                      </c:pt>
                      <c:pt idx="220">
                        <c:v>4</c:v>
                      </c:pt>
                      <c:pt idx="221">
                        <c:v>5</c:v>
                      </c:pt>
                      <c:pt idx="222">
                        <c:v>6</c:v>
                      </c:pt>
                      <c:pt idx="223">
                        <c:v>7</c:v>
                      </c:pt>
                      <c:pt idx="224">
                        <c:v>8</c:v>
                      </c:pt>
                      <c:pt idx="225">
                        <c:v>9</c:v>
                      </c:pt>
                      <c:pt idx="226">
                        <c:v>10</c:v>
                      </c:pt>
                      <c:pt idx="227">
                        <c:v>11</c:v>
                      </c:pt>
                      <c:pt idx="228">
                        <c:v>12</c:v>
                      </c:pt>
                      <c:pt idx="229">
                        <c:v>13</c:v>
                      </c:pt>
                      <c:pt idx="230">
                        <c:v>14</c:v>
                      </c:pt>
                      <c:pt idx="231">
                        <c:v>15</c:v>
                      </c:pt>
                      <c:pt idx="232">
                        <c:v>16</c:v>
                      </c:pt>
                      <c:pt idx="233">
                        <c:v>17</c:v>
                      </c:pt>
                      <c:pt idx="234">
                        <c:v>18</c:v>
                      </c:pt>
                      <c:pt idx="235">
                        <c:v>19</c:v>
                      </c:pt>
                      <c:pt idx="236">
                        <c:v>20</c:v>
                      </c:pt>
                      <c:pt idx="237">
                        <c:v>21</c:v>
                      </c:pt>
                    </c:numCache>
                  </c:numRef>
                </c:yVal>
                <c:smooth val="0"/>
                <c:extLst xmlns:c15="http://schemas.microsoft.com/office/drawing/2012/chart">
                  <c:ext xmlns:c16="http://schemas.microsoft.com/office/drawing/2014/chart" uri="{C3380CC4-5D6E-409C-BE32-E72D297353CC}">
                    <c16:uniqueId val="{0000000A-3CF7-4D79-8508-AF13E4E06DCF}"/>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Sheet1!$L$1</c15:sqref>
                        </c15:formulaRef>
                      </c:ext>
                    </c:extLst>
                    <c:strCache>
                      <c:ptCount val="1"/>
                      <c:pt idx="0">
                        <c:v>joon 9</c:v>
                      </c:pt>
                    </c:strCache>
                  </c:strRef>
                </c:tx>
                <c:spPr>
                  <a:ln>
                    <a:solidFill>
                      <a:schemeClr val="accent5">
                        <a:lumMod val="60000"/>
                        <a:lumOff val="40000"/>
                      </a:schemeClr>
                    </a:solidFill>
                  </a:ln>
                </c:spPr>
                <c:marker>
                  <c:symbol val="circle"/>
                  <c:size val="10"/>
                  <c:spPr>
                    <a:solidFill>
                      <a:schemeClr val="accent5">
                        <a:lumMod val="60000"/>
                        <a:lumOff val="40000"/>
                      </a:schemeClr>
                    </a:solidFill>
                    <a:ln>
                      <a:solidFill>
                        <a:schemeClr val="accent5">
                          <a:lumMod val="60000"/>
                          <a:lumOff val="40000"/>
                        </a:schemeClr>
                      </a:solidFill>
                    </a:ln>
                  </c:spPr>
                </c:marker>
                <c:dLbls>
                  <c:delete val="1"/>
                </c:dLbls>
                <c:xVal>
                  <c:numRef>
                    <c:extLst xmlns:c15="http://schemas.microsoft.com/office/drawing/2012/chart">
                      <c:ext xmlns:c15="http://schemas.microsoft.com/office/drawing/2012/chart" uri="{02D57815-91ED-43cb-92C2-25804820EDAC}">
                        <c15:formulaRef>
                          <c15:sqref>Sheet1!$B$2:$B$251</c15:sqref>
                        </c15:formulaRef>
                      </c:ext>
                    </c:extLst>
                    <c:numCache>
                      <c:formatCode>General</c:formatCode>
                      <c:ptCount val="250"/>
                      <c:pt idx="0" formatCode="0.0">
                        <c:v>2.4</c:v>
                      </c:pt>
                      <c:pt idx="2" formatCode="0.0">
                        <c:v>2.37</c:v>
                      </c:pt>
                      <c:pt idx="3" formatCode="0.0">
                        <c:v>2.2400000000000002</c:v>
                      </c:pt>
                      <c:pt idx="4" formatCode="0.0">
                        <c:v>2.33</c:v>
                      </c:pt>
                      <c:pt idx="5" formatCode="0.0">
                        <c:v>2.54</c:v>
                      </c:pt>
                      <c:pt idx="6" formatCode="0.0">
                        <c:v>2.4700000000000002</c:v>
                      </c:pt>
                      <c:pt idx="7" formatCode="0.0">
                        <c:v>2.48</c:v>
                      </c:pt>
                      <c:pt idx="9" formatCode="0.0">
                        <c:v>2.56</c:v>
                      </c:pt>
                      <c:pt idx="10" formatCode="0.0">
                        <c:v>2.25</c:v>
                      </c:pt>
                      <c:pt idx="12" formatCode="0.0">
                        <c:v>2.41</c:v>
                      </c:pt>
                      <c:pt idx="13" formatCode="0.0">
                        <c:v>2.38</c:v>
                      </c:pt>
                      <c:pt idx="15" formatCode="0.0">
                        <c:v>2.52</c:v>
                      </c:pt>
                      <c:pt idx="16" formatCode="0.0">
                        <c:v>2.34</c:v>
                      </c:pt>
                      <c:pt idx="17" formatCode="0.0">
                        <c:v>2.5</c:v>
                      </c:pt>
                      <c:pt idx="19" formatCode="0.0">
                        <c:v>2.37</c:v>
                      </c:pt>
                      <c:pt idx="20" formatCode="0.0">
                        <c:v>2.42</c:v>
                      </c:pt>
                      <c:pt idx="21" formatCode="0.0">
                        <c:v>2.4</c:v>
                      </c:pt>
                      <c:pt idx="22" formatCode="0.0">
                        <c:v>2.41</c:v>
                      </c:pt>
                      <c:pt idx="24" formatCode="0.0">
                        <c:v>2.37</c:v>
                      </c:pt>
                      <c:pt idx="25" formatCode="0.0">
                        <c:v>2.4700000000000002</c:v>
                      </c:pt>
                      <c:pt idx="26" formatCode="0.0">
                        <c:v>2.4700000000000002</c:v>
                      </c:pt>
                      <c:pt idx="27" formatCode="0.0">
                        <c:v>2.4</c:v>
                      </c:pt>
                      <c:pt idx="28" formatCode="0.0">
                        <c:v>2.2599999999999998</c:v>
                      </c:pt>
                      <c:pt idx="29" formatCode="0.0">
                        <c:v>2.4300000000000002</c:v>
                      </c:pt>
                      <c:pt idx="31" formatCode="0.0">
                        <c:v>2.31</c:v>
                      </c:pt>
                      <c:pt idx="32" formatCode="0.0">
                        <c:v>2.33</c:v>
                      </c:pt>
                      <c:pt idx="33" formatCode="0.0">
                        <c:v>2.4500000000000002</c:v>
                      </c:pt>
                      <c:pt idx="34" formatCode="0.0">
                        <c:v>2.5499999999999998</c:v>
                      </c:pt>
                      <c:pt idx="35" formatCode="0.0">
                        <c:v>2.37</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pt idx="70" formatCode="0.00">
                        <c:v>2.4</c:v>
                      </c:pt>
                      <c:pt idx="71" formatCode="0.00">
                        <c:v>2.4</c:v>
                      </c:pt>
                      <c:pt idx="72" formatCode="0.00">
                        <c:v>2.4</c:v>
                      </c:pt>
                    </c:numCache>
                  </c:numRef>
                </c:xVal>
                <c:yVal>
                  <c:numRef>
                    <c:extLst xmlns:c15="http://schemas.microsoft.com/office/drawing/2012/chart">
                      <c:ext xmlns:c15="http://schemas.microsoft.com/office/drawing/2012/chart" uri="{02D57815-91ED-43cb-92C2-25804820EDAC}">
                        <c15:formulaRef>
                          <c15:sqref>Sheet1!$L$2:$L$251</c15:sqref>
                        </c15:formulaRef>
                      </c:ext>
                    </c:extLst>
                    <c:numCache>
                      <c:formatCode>General</c:formatCode>
                      <c:ptCount val="250"/>
                      <c:pt idx="238">
                        <c:v>1</c:v>
                      </c:pt>
                      <c:pt idx="239">
                        <c:v>2</c:v>
                      </c:pt>
                      <c:pt idx="240">
                        <c:v>3</c:v>
                      </c:pt>
                      <c:pt idx="241">
                        <c:v>4</c:v>
                      </c:pt>
                      <c:pt idx="242">
                        <c:v>5</c:v>
                      </c:pt>
                      <c:pt idx="243">
                        <c:v>6</c:v>
                      </c:pt>
                      <c:pt idx="244">
                        <c:v>7</c:v>
                      </c:pt>
                      <c:pt idx="245">
                        <c:v>8</c:v>
                      </c:pt>
                      <c:pt idx="246">
                        <c:v>9</c:v>
                      </c:pt>
                      <c:pt idx="247">
                        <c:v>10</c:v>
                      </c:pt>
                      <c:pt idx="248">
                        <c:v>11</c:v>
                      </c:pt>
                      <c:pt idx="249">
                        <c:v>13</c:v>
                      </c:pt>
                    </c:numCache>
                  </c:numRef>
                </c:yVal>
                <c:smooth val="0"/>
                <c:extLst xmlns:c15="http://schemas.microsoft.com/office/drawing/2012/chart">
                  <c:ext xmlns:c16="http://schemas.microsoft.com/office/drawing/2014/chart" uri="{C3380CC4-5D6E-409C-BE32-E72D297353CC}">
                    <c16:uniqueId val="{0000000B-3CF7-4D79-8508-AF13E4E06DCF}"/>
                  </c:ext>
                </c:extLst>
              </c15:ser>
            </c15:filteredScatterSeries>
            <c15:filteredScatterSeries>
              <c15:ser>
                <c:idx val="12"/>
                <c:order val="10"/>
                <c:tx>
                  <c:strRef>
                    <c:extLst xmlns:c15="http://schemas.microsoft.com/office/drawing/2012/chart">
                      <c:ext xmlns:c15="http://schemas.microsoft.com/office/drawing/2012/chart" uri="{02D57815-91ED-43cb-92C2-25804820EDAC}">
                        <c15:formulaRef>
                          <c15:sqref>Sheet1!$M$1</c15:sqref>
                        </c15:formulaRef>
                      </c:ext>
                    </c:extLst>
                    <c:strCache>
                      <c:ptCount val="1"/>
                      <c:pt idx="0">
                        <c:v>joon 10</c:v>
                      </c:pt>
                    </c:strCache>
                  </c:strRef>
                </c:tx>
                <c:spPr>
                  <a:ln>
                    <a:solidFill>
                      <a:schemeClr val="tx2">
                        <a:lumMod val="75000"/>
                      </a:schemeClr>
                    </a:solidFill>
                  </a:ln>
                </c:spPr>
                <c:marker>
                  <c:symbol val="circle"/>
                  <c:size val="10"/>
                  <c:spPr>
                    <a:solidFill>
                      <a:schemeClr val="tx2">
                        <a:lumMod val="75000"/>
                      </a:schemeClr>
                    </a:solidFill>
                    <a:ln>
                      <a:solidFill>
                        <a:schemeClr val="tx2">
                          <a:lumMod val="75000"/>
                        </a:schemeClr>
                      </a:solidFill>
                    </a:ln>
                  </c:spPr>
                </c:marker>
                <c:dLbls>
                  <c:delete val="1"/>
                </c:dLbls>
                <c:xVal>
                  <c:numRef>
                    <c:extLst xmlns:c15="http://schemas.microsoft.com/office/drawing/2012/chart">
                      <c:ext xmlns:c15="http://schemas.microsoft.com/office/drawing/2012/chart" uri="{02D57815-91ED-43cb-92C2-25804820EDAC}">
                        <c15:formulaRef>
                          <c15:sqref>Sheet1!$B$2:$B$264</c15:sqref>
                        </c15:formulaRef>
                      </c:ext>
                    </c:extLst>
                    <c:numCache>
                      <c:formatCode>General</c:formatCode>
                      <c:ptCount val="263"/>
                      <c:pt idx="0" formatCode="0.0">
                        <c:v>2.4</c:v>
                      </c:pt>
                      <c:pt idx="2" formatCode="0.0">
                        <c:v>2.37</c:v>
                      </c:pt>
                      <c:pt idx="3" formatCode="0.0">
                        <c:v>2.2400000000000002</c:v>
                      </c:pt>
                      <c:pt idx="4" formatCode="0.0">
                        <c:v>2.33</c:v>
                      </c:pt>
                      <c:pt idx="5" formatCode="0.0">
                        <c:v>2.54</c:v>
                      </c:pt>
                      <c:pt idx="6" formatCode="0.0">
                        <c:v>2.4700000000000002</c:v>
                      </c:pt>
                      <c:pt idx="7" formatCode="0.0">
                        <c:v>2.48</c:v>
                      </c:pt>
                      <c:pt idx="9" formatCode="0.0">
                        <c:v>2.56</c:v>
                      </c:pt>
                      <c:pt idx="10" formatCode="0.0">
                        <c:v>2.25</c:v>
                      </c:pt>
                      <c:pt idx="12" formatCode="0.0">
                        <c:v>2.41</c:v>
                      </c:pt>
                      <c:pt idx="13" formatCode="0.0">
                        <c:v>2.38</c:v>
                      </c:pt>
                      <c:pt idx="15" formatCode="0.0">
                        <c:v>2.52</c:v>
                      </c:pt>
                      <c:pt idx="16" formatCode="0.0">
                        <c:v>2.34</c:v>
                      </c:pt>
                      <c:pt idx="17" formatCode="0.0">
                        <c:v>2.5</c:v>
                      </c:pt>
                      <c:pt idx="19" formatCode="0.0">
                        <c:v>2.37</c:v>
                      </c:pt>
                      <c:pt idx="20" formatCode="0.0">
                        <c:v>2.42</c:v>
                      </c:pt>
                      <c:pt idx="21" formatCode="0.0">
                        <c:v>2.4</c:v>
                      </c:pt>
                      <c:pt idx="22" formatCode="0.0">
                        <c:v>2.41</c:v>
                      </c:pt>
                      <c:pt idx="24" formatCode="0.0">
                        <c:v>2.37</c:v>
                      </c:pt>
                      <c:pt idx="25" formatCode="0.0">
                        <c:v>2.4700000000000002</c:v>
                      </c:pt>
                      <c:pt idx="26" formatCode="0.0">
                        <c:v>2.4700000000000002</c:v>
                      </c:pt>
                      <c:pt idx="27" formatCode="0.0">
                        <c:v>2.4</c:v>
                      </c:pt>
                      <c:pt idx="28" formatCode="0.0">
                        <c:v>2.2599999999999998</c:v>
                      </c:pt>
                      <c:pt idx="29" formatCode="0.0">
                        <c:v>2.4300000000000002</c:v>
                      </c:pt>
                      <c:pt idx="31" formatCode="0.0">
                        <c:v>2.31</c:v>
                      </c:pt>
                      <c:pt idx="32" formatCode="0.0">
                        <c:v>2.33</c:v>
                      </c:pt>
                      <c:pt idx="33" formatCode="0.0">
                        <c:v>2.4500000000000002</c:v>
                      </c:pt>
                      <c:pt idx="34" formatCode="0.0">
                        <c:v>2.5499999999999998</c:v>
                      </c:pt>
                      <c:pt idx="35" formatCode="0.0">
                        <c:v>2.37</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pt idx="70" formatCode="0.00">
                        <c:v>2.4</c:v>
                      </c:pt>
                      <c:pt idx="71" formatCode="0.00">
                        <c:v>2.4</c:v>
                      </c:pt>
                      <c:pt idx="72" formatCode="0.00">
                        <c:v>2.4</c:v>
                      </c:pt>
                    </c:numCache>
                  </c:numRef>
                </c:xVal>
                <c:yVal>
                  <c:numRef>
                    <c:extLst xmlns:c15="http://schemas.microsoft.com/office/drawing/2012/chart">
                      <c:ext xmlns:c15="http://schemas.microsoft.com/office/drawing/2012/chart" uri="{02D57815-91ED-43cb-92C2-25804820EDAC}">
                        <c15:formulaRef>
                          <c15:sqref>Sheet1!$M$2:$M$264</c15:sqref>
                        </c15:formulaRef>
                      </c:ext>
                    </c:extLst>
                    <c:numCache>
                      <c:formatCode>General</c:formatCode>
                      <c:ptCount val="263"/>
                      <c:pt idx="250">
                        <c:v>1</c:v>
                      </c:pt>
                      <c:pt idx="251">
                        <c:v>2</c:v>
                      </c:pt>
                      <c:pt idx="252">
                        <c:v>3</c:v>
                      </c:pt>
                      <c:pt idx="253">
                        <c:v>4</c:v>
                      </c:pt>
                      <c:pt idx="254">
                        <c:v>5</c:v>
                      </c:pt>
                      <c:pt idx="255">
                        <c:v>6</c:v>
                      </c:pt>
                      <c:pt idx="256">
                        <c:v>7</c:v>
                      </c:pt>
                      <c:pt idx="257">
                        <c:v>8</c:v>
                      </c:pt>
                      <c:pt idx="258">
                        <c:v>9</c:v>
                      </c:pt>
                      <c:pt idx="259">
                        <c:v>10</c:v>
                      </c:pt>
                      <c:pt idx="260">
                        <c:v>11</c:v>
                      </c:pt>
                      <c:pt idx="261">
                        <c:v>12</c:v>
                      </c:pt>
                      <c:pt idx="262">
                        <c:v>13</c:v>
                      </c:pt>
                    </c:numCache>
                  </c:numRef>
                </c:yVal>
                <c:smooth val="0"/>
                <c:extLst xmlns:c15="http://schemas.microsoft.com/office/drawing/2012/chart">
                  <c:ext xmlns:c16="http://schemas.microsoft.com/office/drawing/2014/chart" uri="{C3380CC4-5D6E-409C-BE32-E72D297353CC}">
                    <c16:uniqueId val="{0000000C-3CF7-4D79-8508-AF13E4E06DCF}"/>
                  </c:ext>
                </c:extLst>
              </c15:ser>
            </c15:filteredScatterSeries>
            <c15:filteredScatterSeries>
              <c15:ser>
                <c:idx val="13"/>
                <c:order val="11"/>
                <c:tx>
                  <c:strRef>
                    <c:extLst xmlns:c15="http://schemas.microsoft.com/office/drawing/2012/chart">
                      <c:ext xmlns:c15="http://schemas.microsoft.com/office/drawing/2012/chart" uri="{02D57815-91ED-43cb-92C2-25804820EDAC}">
                        <c15:formulaRef>
                          <c15:sqref>Sheet1!$N$1</c15:sqref>
                        </c15:formulaRef>
                      </c:ext>
                    </c:extLst>
                    <c:strCache>
                      <c:ptCount val="1"/>
                      <c:pt idx="0">
                        <c:v>joon 11</c:v>
                      </c:pt>
                    </c:strCache>
                  </c:strRef>
                </c:tx>
                <c:spPr>
                  <a:ln>
                    <a:solidFill>
                      <a:schemeClr val="accent4">
                        <a:lumMod val="40000"/>
                        <a:lumOff val="60000"/>
                      </a:schemeClr>
                    </a:solidFill>
                  </a:ln>
                </c:spPr>
                <c:marker>
                  <c:symbol val="circle"/>
                  <c:size val="10"/>
                  <c:spPr>
                    <a:solidFill>
                      <a:schemeClr val="accent4">
                        <a:lumMod val="40000"/>
                        <a:lumOff val="60000"/>
                      </a:schemeClr>
                    </a:solidFill>
                    <a:ln>
                      <a:solidFill>
                        <a:schemeClr val="accent4">
                          <a:lumMod val="40000"/>
                          <a:lumOff val="60000"/>
                        </a:schemeClr>
                      </a:solidFill>
                    </a:ln>
                  </c:spPr>
                </c:marker>
                <c:dLbls>
                  <c:delete val="1"/>
                </c:dLbls>
                <c:xVal>
                  <c:numRef>
                    <c:extLst xmlns:c15="http://schemas.microsoft.com/office/drawing/2012/chart">
                      <c:ext xmlns:c15="http://schemas.microsoft.com/office/drawing/2012/chart" uri="{02D57815-91ED-43cb-92C2-25804820EDAC}">
                        <c15:formulaRef>
                          <c15:sqref>Sheet1!$B$2:$B$277</c15:sqref>
                        </c15:formulaRef>
                      </c:ext>
                    </c:extLst>
                    <c:numCache>
                      <c:formatCode>General</c:formatCode>
                      <c:ptCount val="276"/>
                      <c:pt idx="0" formatCode="0.0">
                        <c:v>2.4</c:v>
                      </c:pt>
                      <c:pt idx="2" formatCode="0.0">
                        <c:v>2.37</c:v>
                      </c:pt>
                      <c:pt idx="3" formatCode="0.0">
                        <c:v>2.2400000000000002</c:v>
                      </c:pt>
                      <c:pt idx="4" formatCode="0.0">
                        <c:v>2.33</c:v>
                      </c:pt>
                      <c:pt idx="5" formatCode="0.0">
                        <c:v>2.54</c:v>
                      </c:pt>
                      <c:pt idx="6" formatCode="0.0">
                        <c:v>2.4700000000000002</c:v>
                      </c:pt>
                      <c:pt idx="7" formatCode="0.0">
                        <c:v>2.48</c:v>
                      </c:pt>
                      <c:pt idx="9" formatCode="0.0">
                        <c:v>2.56</c:v>
                      </c:pt>
                      <c:pt idx="10" formatCode="0.0">
                        <c:v>2.25</c:v>
                      </c:pt>
                      <c:pt idx="12" formatCode="0.0">
                        <c:v>2.41</c:v>
                      </c:pt>
                      <c:pt idx="13" formatCode="0.0">
                        <c:v>2.38</c:v>
                      </c:pt>
                      <c:pt idx="15" formatCode="0.0">
                        <c:v>2.52</c:v>
                      </c:pt>
                      <c:pt idx="16" formatCode="0.0">
                        <c:v>2.34</c:v>
                      </c:pt>
                      <c:pt idx="17" formatCode="0.0">
                        <c:v>2.5</c:v>
                      </c:pt>
                      <c:pt idx="19" formatCode="0.0">
                        <c:v>2.37</c:v>
                      </c:pt>
                      <c:pt idx="20" formatCode="0.0">
                        <c:v>2.42</c:v>
                      </c:pt>
                      <c:pt idx="21" formatCode="0.0">
                        <c:v>2.4</c:v>
                      </c:pt>
                      <c:pt idx="22" formatCode="0.0">
                        <c:v>2.41</c:v>
                      </c:pt>
                      <c:pt idx="24" formatCode="0.0">
                        <c:v>2.37</c:v>
                      </c:pt>
                      <c:pt idx="25" formatCode="0.0">
                        <c:v>2.4700000000000002</c:v>
                      </c:pt>
                      <c:pt idx="26" formatCode="0.0">
                        <c:v>2.4700000000000002</c:v>
                      </c:pt>
                      <c:pt idx="27" formatCode="0.0">
                        <c:v>2.4</c:v>
                      </c:pt>
                      <c:pt idx="28" formatCode="0.0">
                        <c:v>2.2599999999999998</c:v>
                      </c:pt>
                      <c:pt idx="29" formatCode="0.0">
                        <c:v>2.4300000000000002</c:v>
                      </c:pt>
                      <c:pt idx="31" formatCode="0.0">
                        <c:v>2.31</c:v>
                      </c:pt>
                      <c:pt idx="32" formatCode="0.0">
                        <c:v>2.33</c:v>
                      </c:pt>
                      <c:pt idx="33" formatCode="0.0">
                        <c:v>2.4500000000000002</c:v>
                      </c:pt>
                      <c:pt idx="34" formatCode="0.0">
                        <c:v>2.5499999999999998</c:v>
                      </c:pt>
                      <c:pt idx="35" formatCode="0.0">
                        <c:v>2.37</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pt idx="70" formatCode="0.00">
                        <c:v>2.4</c:v>
                      </c:pt>
                      <c:pt idx="71" formatCode="0.00">
                        <c:v>2.4</c:v>
                      </c:pt>
                      <c:pt idx="72" formatCode="0.00">
                        <c:v>2.4</c:v>
                      </c:pt>
                    </c:numCache>
                  </c:numRef>
                </c:xVal>
                <c:yVal>
                  <c:numRef>
                    <c:extLst xmlns:c15="http://schemas.microsoft.com/office/drawing/2012/chart">
                      <c:ext xmlns:c15="http://schemas.microsoft.com/office/drawing/2012/chart" uri="{02D57815-91ED-43cb-92C2-25804820EDAC}">
                        <c15:formulaRef>
                          <c15:sqref>Sheet1!$N$2:$N$277</c15:sqref>
                        </c15:formulaRef>
                      </c:ext>
                    </c:extLst>
                    <c:numCache>
                      <c:formatCode>General</c:formatCode>
                      <c:ptCount val="276"/>
                      <c:pt idx="263">
                        <c:v>1</c:v>
                      </c:pt>
                      <c:pt idx="264">
                        <c:v>2</c:v>
                      </c:pt>
                      <c:pt idx="265">
                        <c:v>3</c:v>
                      </c:pt>
                      <c:pt idx="266">
                        <c:v>4</c:v>
                      </c:pt>
                      <c:pt idx="267">
                        <c:v>5</c:v>
                      </c:pt>
                      <c:pt idx="268">
                        <c:v>6</c:v>
                      </c:pt>
                      <c:pt idx="269">
                        <c:v>7</c:v>
                      </c:pt>
                      <c:pt idx="270">
                        <c:v>8</c:v>
                      </c:pt>
                      <c:pt idx="271">
                        <c:v>9</c:v>
                      </c:pt>
                      <c:pt idx="272">
                        <c:v>10</c:v>
                      </c:pt>
                      <c:pt idx="273">
                        <c:v>11</c:v>
                      </c:pt>
                      <c:pt idx="274">
                        <c:v>12</c:v>
                      </c:pt>
                      <c:pt idx="275">
                        <c:v>13</c:v>
                      </c:pt>
                    </c:numCache>
                  </c:numRef>
                </c:yVal>
                <c:smooth val="0"/>
                <c:extLst xmlns:c15="http://schemas.microsoft.com/office/drawing/2012/chart">
                  <c:ext xmlns:c16="http://schemas.microsoft.com/office/drawing/2014/chart" uri="{C3380CC4-5D6E-409C-BE32-E72D297353CC}">
                    <c16:uniqueId val="{0000000D-3CF7-4D79-8508-AF13E4E06DCF}"/>
                  </c:ext>
                </c:extLst>
              </c15:ser>
            </c15:filteredScatterSeries>
          </c:ext>
        </c:extLst>
      </c:scatterChart>
      <c:valAx>
        <c:axId val="1071154416"/>
        <c:scaling>
          <c:orientation val="minMax"/>
          <c:max val="5"/>
          <c:min val="1"/>
        </c:scaling>
        <c:delete val="0"/>
        <c:axPos val="t"/>
        <c:numFmt formatCode="0\%" sourceLinked="0"/>
        <c:majorTickMark val="none"/>
        <c:minorTickMark val="none"/>
        <c:tickLblPos val="none"/>
        <c:spPr>
          <a:ln>
            <a:noFill/>
          </a:ln>
        </c:spPr>
        <c:txPr>
          <a:bodyPr rot="0" vert="horz"/>
          <a:lstStyle/>
          <a:p>
            <a:pPr>
              <a:defRPr/>
            </a:pPr>
            <a:endParaRPr lang="et-EE"/>
          </a:p>
        </c:txPr>
        <c:crossAx val="1071155200"/>
        <c:crossesAt val="0"/>
        <c:crossBetween val="midCat"/>
        <c:majorUnit val="20"/>
        <c:minorUnit val="20"/>
      </c:valAx>
      <c:valAx>
        <c:axId val="1071155200"/>
        <c:scaling>
          <c:orientation val="maxMin"/>
          <c:max val="36.5"/>
          <c:min val="0.5"/>
        </c:scaling>
        <c:delete val="0"/>
        <c:axPos val="l"/>
        <c:numFmt formatCode="General" sourceLinked="1"/>
        <c:majorTickMark val="none"/>
        <c:minorTickMark val="none"/>
        <c:tickLblPos val="none"/>
        <c:spPr>
          <a:ln>
            <a:noFill/>
          </a:ln>
        </c:spPr>
        <c:crossAx val="1071154416"/>
        <c:crosses val="autoZero"/>
        <c:crossBetween val="midCat"/>
        <c:majorUnit val="1"/>
      </c:valAx>
      <c:valAx>
        <c:axId val="1071155592"/>
        <c:scaling>
          <c:orientation val="minMax"/>
        </c:scaling>
        <c:delete val="1"/>
        <c:axPos val="b"/>
        <c:numFmt formatCode="0.0" sourceLinked="1"/>
        <c:majorTickMark val="out"/>
        <c:minorTickMark val="none"/>
        <c:tickLblPos val="none"/>
        <c:crossAx val="1071160296"/>
        <c:crosses val="max"/>
        <c:crossBetween val="between"/>
      </c:valAx>
      <c:catAx>
        <c:axId val="1071160296"/>
        <c:scaling>
          <c:orientation val="maxMin"/>
        </c:scaling>
        <c:delete val="1"/>
        <c:axPos val="l"/>
        <c:numFmt formatCode="0.0" sourceLinked="1"/>
        <c:majorTickMark val="out"/>
        <c:minorTickMark val="none"/>
        <c:tickLblPos val="none"/>
        <c:crossAx val="1071155592"/>
        <c:crosses val="autoZero"/>
        <c:auto val="1"/>
        <c:lblAlgn val="ctr"/>
        <c:lblOffset val="100"/>
        <c:noMultiLvlLbl val="0"/>
      </c:catAx>
      <c:spPr>
        <a:ln>
          <a:noFill/>
        </a:ln>
      </c:spPr>
    </c:plotArea>
    <c:plotVisOnly val="1"/>
    <c:dispBlanksAs val="gap"/>
    <c:showDLblsOverMax val="0"/>
  </c:chart>
  <c:txPr>
    <a:bodyPr/>
    <a:lstStyle/>
    <a:p>
      <a:pPr>
        <a:defRPr sz="1000"/>
      </a:pPr>
      <a:endParaRPr lang="et-E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660940801382078E-2"/>
          <c:y val="4.6891775921061925E-2"/>
          <c:w val="0.88867811839723587"/>
          <c:h val="0.89099900435779222"/>
        </c:manualLayout>
      </c:layout>
      <c:barChart>
        <c:barDir val="bar"/>
        <c:grouping val="clustered"/>
        <c:varyColors val="0"/>
        <c:ser>
          <c:idx val="0"/>
          <c:order val="0"/>
          <c:tx>
            <c:strRef>
              <c:f>Sheet1!$C$1</c:f>
              <c:strCache>
                <c:ptCount val="1"/>
                <c:pt idx="0">
                  <c:v>keskmine</c:v>
                </c:pt>
              </c:strCache>
            </c:strRef>
          </c:tx>
          <c:spPr>
            <a:solidFill>
              <a:schemeClr val="bg1">
                <a:lumMod val="50000"/>
              </a:schemeClr>
            </a:solidFill>
          </c:spPr>
          <c:invertIfNegative val="0"/>
          <c:dLbls>
            <c:numFmt formatCode="#,##0.0" sourceLinked="0"/>
            <c:spPr>
              <a:noFill/>
              <a:ln>
                <a:noFill/>
              </a:ln>
              <a:effectLst/>
            </c:spPr>
            <c:txPr>
              <a:bodyPr/>
              <a:lstStyle/>
              <a:p>
                <a:pPr>
                  <a:defRPr sz="1200"/>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Sheet1!$B$2:$B$5</c:f>
              <c:strCache>
                <c:ptCount val="4"/>
                <c:pt idx="0">
                  <c:v>Energiatootmise tõhususe suurendamine</c:v>
                </c:pt>
                <c:pt idx="1">
                  <c:v>Energiatarbimise tõhususe suurendamine (nt energiatõhusad hooned)</c:v>
                </c:pt>
                <c:pt idx="2">
                  <c:v>Taastuvenergia kasutuse suurendamine</c:v>
                </c:pt>
                <c:pt idx="3">
                  <c:v>Süsinikuheitmete (CO2) vähendamine</c:v>
                </c:pt>
              </c:strCache>
            </c:strRef>
          </c:cat>
          <c:val>
            <c:numRef>
              <c:f>Sheet1!$C$2:$C$5</c:f>
              <c:numCache>
                <c:formatCode>0.0</c:formatCode>
                <c:ptCount val="4"/>
                <c:pt idx="0">
                  <c:v>3.39</c:v>
                </c:pt>
                <c:pt idx="1">
                  <c:v>3.35</c:v>
                </c:pt>
                <c:pt idx="2">
                  <c:v>3.21</c:v>
                </c:pt>
                <c:pt idx="3">
                  <c:v>3.1</c:v>
                </c:pt>
              </c:numCache>
            </c:numRef>
          </c:val>
          <c:extLst>
            <c:ext xmlns:c16="http://schemas.microsoft.com/office/drawing/2014/chart" uri="{C3380CC4-5D6E-409C-BE32-E72D297353CC}">
              <c16:uniqueId val="{00000000-2AC8-44A3-B85C-E989814F67B9}"/>
            </c:ext>
          </c:extLst>
        </c:ser>
        <c:dLbls>
          <c:showLegendKey val="0"/>
          <c:showVal val="0"/>
          <c:showCatName val="0"/>
          <c:showSerName val="0"/>
          <c:showPercent val="0"/>
          <c:showBubbleSize val="0"/>
        </c:dLbls>
        <c:gapWidth val="50"/>
        <c:axId val="879607072"/>
        <c:axId val="879607464"/>
      </c:barChart>
      <c:catAx>
        <c:axId val="879607072"/>
        <c:scaling>
          <c:orientation val="maxMin"/>
        </c:scaling>
        <c:delete val="1"/>
        <c:axPos val="l"/>
        <c:numFmt formatCode="General" sourceLinked="1"/>
        <c:majorTickMark val="out"/>
        <c:minorTickMark val="none"/>
        <c:tickLblPos val="nextTo"/>
        <c:crossAx val="879607464"/>
        <c:crosses val="autoZero"/>
        <c:auto val="1"/>
        <c:lblAlgn val="ctr"/>
        <c:lblOffset val="100"/>
        <c:noMultiLvlLbl val="0"/>
      </c:catAx>
      <c:valAx>
        <c:axId val="879607464"/>
        <c:scaling>
          <c:orientation val="minMax"/>
          <c:max val="5"/>
          <c:min val="1"/>
        </c:scaling>
        <c:delete val="0"/>
        <c:axPos val="t"/>
        <c:numFmt formatCode="0.0" sourceLinked="1"/>
        <c:majorTickMark val="in"/>
        <c:minorTickMark val="none"/>
        <c:tickLblPos val="none"/>
        <c:spPr>
          <a:ln>
            <a:noFill/>
          </a:ln>
        </c:spPr>
        <c:crossAx val="879607072"/>
        <c:crosses val="autoZero"/>
        <c:crossBetween val="between"/>
      </c:valAx>
      <c:spPr>
        <a:noFill/>
        <a:ln w="25400">
          <a:noFill/>
        </a:ln>
      </c:spPr>
    </c:plotArea>
    <c:plotVisOnly val="1"/>
    <c:dispBlanksAs val="gap"/>
    <c:showDLblsOverMax val="0"/>
  </c:chart>
  <c:txPr>
    <a:bodyPr/>
    <a:lstStyle/>
    <a:p>
      <a:pPr>
        <a:defRPr sz="1800"/>
      </a:pPr>
      <a:endParaRPr lang="et-E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795284476473826"/>
          <c:y val="0.15172141613957035"/>
          <c:w val="0.79214180483348229"/>
          <c:h val="0.67819047262361476"/>
        </c:manualLayout>
      </c:layout>
      <c:barChart>
        <c:barDir val="bar"/>
        <c:grouping val="percentStacked"/>
        <c:varyColors val="0"/>
        <c:ser>
          <c:idx val="0"/>
          <c:order val="0"/>
          <c:tx>
            <c:strRef>
              <c:f>Sheet1!$C$1</c:f>
              <c:strCache>
                <c:ptCount val="1"/>
                <c:pt idx="0">
                  <c:v>Väga oluline</c:v>
                </c:pt>
              </c:strCache>
            </c:strRef>
          </c:tx>
          <c:spPr>
            <a:solidFill>
              <a:schemeClr val="tx2">
                <a:lumMod val="75000"/>
              </a:schemeClr>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Sheet1!$B$2:$B$5</c:f>
              <c:strCache>
                <c:ptCount val="4"/>
                <c:pt idx="0">
                  <c:v>Energiatootmise tõhususe suurendamine</c:v>
                </c:pt>
                <c:pt idx="1">
                  <c:v>Energiatarbimise tõhususe suurendamine (nt energiatõhusad hooned)</c:v>
                </c:pt>
                <c:pt idx="2">
                  <c:v>Taastuvenergia kasutuse suurendamine</c:v>
                </c:pt>
                <c:pt idx="3">
                  <c:v>Süsinikuheitmete (CO2) vähendamine</c:v>
                </c:pt>
              </c:strCache>
            </c:strRef>
          </c:cat>
          <c:val>
            <c:numRef>
              <c:f>Sheet1!$C$2:$C$5</c:f>
              <c:numCache>
                <c:formatCode>General</c:formatCode>
                <c:ptCount val="4"/>
                <c:pt idx="0">
                  <c:v>45</c:v>
                </c:pt>
                <c:pt idx="1">
                  <c:v>43</c:v>
                </c:pt>
                <c:pt idx="2">
                  <c:v>40</c:v>
                </c:pt>
                <c:pt idx="3">
                  <c:v>35</c:v>
                </c:pt>
              </c:numCache>
            </c:numRef>
          </c:val>
          <c:extLst>
            <c:ext xmlns:c16="http://schemas.microsoft.com/office/drawing/2014/chart" uri="{C3380CC4-5D6E-409C-BE32-E72D297353CC}">
              <c16:uniqueId val="{00000000-3F07-4805-B270-CD20B8C979C7}"/>
            </c:ext>
          </c:extLst>
        </c:ser>
        <c:ser>
          <c:idx val="1"/>
          <c:order val="1"/>
          <c:tx>
            <c:strRef>
              <c:f>Sheet1!$D$1</c:f>
              <c:strCache>
                <c:ptCount val="1"/>
                <c:pt idx="0">
                  <c:v>Pigem oluline</c:v>
                </c:pt>
              </c:strCache>
            </c:strRef>
          </c:tx>
          <c:spPr>
            <a:solidFill>
              <a:schemeClr val="tx2">
                <a:lumMod val="60000"/>
                <a:lumOff val="40000"/>
              </a:schemeClr>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Sheet1!$B$2:$B$5</c:f>
              <c:strCache>
                <c:ptCount val="4"/>
                <c:pt idx="0">
                  <c:v>Energiatootmise tõhususe suurendamine</c:v>
                </c:pt>
                <c:pt idx="1">
                  <c:v>Energiatarbimise tõhususe suurendamine (nt energiatõhusad hooned)</c:v>
                </c:pt>
                <c:pt idx="2">
                  <c:v>Taastuvenergia kasutuse suurendamine</c:v>
                </c:pt>
                <c:pt idx="3">
                  <c:v>Süsinikuheitmete (CO2) vähendamine</c:v>
                </c:pt>
              </c:strCache>
            </c:strRef>
          </c:cat>
          <c:val>
            <c:numRef>
              <c:f>Sheet1!$D$2:$D$5</c:f>
              <c:numCache>
                <c:formatCode>General</c:formatCode>
                <c:ptCount val="4"/>
                <c:pt idx="0">
                  <c:v>45</c:v>
                </c:pt>
                <c:pt idx="1">
                  <c:v>44</c:v>
                </c:pt>
                <c:pt idx="2">
                  <c:v>43</c:v>
                </c:pt>
                <c:pt idx="3">
                  <c:v>42</c:v>
                </c:pt>
              </c:numCache>
            </c:numRef>
          </c:val>
          <c:extLst>
            <c:ext xmlns:c16="http://schemas.microsoft.com/office/drawing/2014/chart" uri="{C3380CC4-5D6E-409C-BE32-E72D297353CC}">
              <c16:uniqueId val="{00000001-3F07-4805-B270-CD20B8C979C7}"/>
            </c:ext>
          </c:extLst>
        </c:ser>
        <c:ser>
          <c:idx val="2"/>
          <c:order val="2"/>
          <c:tx>
            <c:strRef>
              <c:f>Sheet1!$E$1</c:f>
              <c:strCache>
                <c:ptCount val="1"/>
                <c:pt idx="0">
                  <c:v>Pigem ei ole oluline</c:v>
                </c:pt>
              </c:strCache>
            </c:strRef>
          </c:tx>
          <c:spPr>
            <a:solidFill>
              <a:srgbClr val="FFC000"/>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Sheet1!$B$2:$B$5</c:f>
              <c:strCache>
                <c:ptCount val="4"/>
                <c:pt idx="0">
                  <c:v>Energiatootmise tõhususe suurendamine</c:v>
                </c:pt>
                <c:pt idx="1">
                  <c:v>Energiatarbimise tõhususe suurendamine (nt energiatõhusad hooned)</c:v>
                </c:pt>
                <c:pt idx="2">
                  <c:v>Taastuvenergia kasutuse suurendamine</c:v>
                </c:pt>
                <c:pt idx="3">
                  <c:v>Süsinikuheitmete (CO2) vähendamine</c:v>
                </c:pt>
              </c:strCache>
            </c:strRef>
          </c:cat>
          <c:val>
            <c:numRef>
              <c:f>Sheet1!$E$2:$E$5</c:f>
              <c:numCache>
                <c:formatCode>General</c:formatCode>
                <c:ptCount val="4"/>
                <c:pt idx="0">
                  <c:v>4</c:v>
                </c:pt>
                <c:pt idx="1">
                  <c:v>6</c:v>
                </c:pt>
                <c:pt idx="2">
                  <c:v>9</c:v>
                </c:pt>
                <c:pt idx="3">
                  <c:v>11</c:v>
                </c:pt>
              </c:numCache>
            </c:numRef>
          </c:val>
          <c:extLst>
            <c:ext xmlns:c16="http://schemas.microsoft.com/office/drawing/2014/chart" uri="{C3380CC4-5D6E-409C-BE32-E72D297353CC}">
              <c16:uniqueId val="{00000002-3F07-4805-B270-CD20B8C979C7}"/>
            </c:ext>
          </c:extLst>
        </c:ser>
        <c:ser>
          <c:idx val="3"/>
          <c:order val="3"/>
          <c:tx>
            <c:strRef>
              <c:f>Sheet1!$F$1</c:f>
              <c:strCache>
                <c:ptCount val="1"/>
                <c:pt idx="0">
                  <c:v>Üldse ei ole oluline</c:v>
                </c:pt>
              </c:strCache>
            </c:strRef>
          </c:tx>
          <c:spPr>
            <a:solidFill>
              <a:schemeClr val="accent5"/>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Sheet1!$B$2:$B$5</c:f>
              <c:strCache>
                <c:ptCount val="4"/>
                <c:pt idx="0">
                  <c:v>Energiatootmise tõhususe suurendamine</c:v>
                </c:pt>
                <c:pt idx="1">
                  <c:v>Energiatarbimise tõhususe suurendamine (nt energiatõhusad hooned)</c:v>
                </c:pt>
                <c:pt idx="2">
                  <c:v>Taastuvenergia kasutuse suurendamine</c:v>
                </c:pt>
                <c:pt idx="3">
                  <c:v>Süsinikuheitmete (CO2) vähendamine</c:v>
                </c:pt>
              </c:strCache>
            </c:strRef>
          </c:cat>
          <c:val>
            <c:numRef>
              <c:f>Sheet1!$F$2:$F$5</c:f>
              <c:numCache>
                <c:formatCode>General</c:formatCode>
                <c:ptCount val="4"/>
                <c:pt idx="0">
                  <c:v>2</c:v>
                </c:pt>
                <c:pt idx="1">
                  <c:v>2</c:v>
                </c:pt>
                <c:pt idx="2">
                  <c:v>5</c:v>
                </c:pt>
                <c:pt idx="3">
                  <c:v>7</c:v>
                </c:pt>
              </c:numCache>
            </c:numRef>
          </c:val>
          <c:extLst>
            <c:ext xmlns:c16="http://schemas.microsoft.com/office/drawing/2014/chart" uri="{C3380CC4-5D6E-409C-BE32-E72D297353CC}">
              <c16:uniqueId val="{00000003-3F07-4805-B270-CD20B8C979C7}"/>
            </c:ext>
          </c:extLst>
        </c:ser>
        <c:ser>
          <c:idx val="4"/>
          <c:order val="4"/>
          <c:tx>
            <c:strRef>
              <c:f>Sheet1!$G$1</c:f>
              <c:strCache>
                <c:ptCount val="1"/>
                <c:pt idx="0">
                  <c:v>Ei oska öelda</c:v>
                </c:pt>
              </c:strCache>
            </c:strRef>
          </c:tx>
          <c:spPr>
            <a:solidFill>
              <a:schemeClr val="bg1">
                <a:lumMod val="65000"/>
              </a:schemeClr>
            </a:solidFill>
          </c:spPr>
          <c:invertIfNegative val="0"/>
          <c:dLbls>
            <c:spPr>
              <a:noFill/>
              <a:ln>
                <a:noFill/>
              </a:ln>
              <a:effectLst/>
            </c:spPr>
            <c:txPr>
              <a:bodyPr/>
              <a:lstStyle/>
              <a:p>
                <a:pPr>
                  <a:defRPr sz="12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Sheet1!$B$2:$B$5</c:f>
              <c:strCache>
                <c:ptCount val="4"/>
                <c:pt idx="0">
                  <c:v>Energiatootmise tõhususe suurendamine</c:v>
                </c:pt>
                <c:pt idx="1">
                  <c:v>Energiatarbimise tõhususe suurendamine (nt energiatõhusad hooned)</c:v>
                </c:pt>
                <c:pt idx="2">
                  <c:v>Taastuvenergia kasutuse suurendamine</c:v>
                </c:pt>
                <c:pt idx="3">
                  <c:v>Süsinikuheitmete (CO2) vähendamine</c:v>
                </c:pt>
              </c:strCache>
            </c:strRef>
          </c:cat>
          <c:val>
            <c:numRef>
              <c:f>Sheet1!$G$2:$G$5</c:f>
              <c:numCache>
                <c:formatCode>General</c:formatCode>
                <c:ptCount val="4"/>
                <c:pt idx="0">
                  <c:v>4</c:v>
                </c:pt>
                <c:pt idx="1">
                  <c:v>4</c:v>
                </c:pt>
                <c:pt idx="2">
                  <c:v>3</c:v>
                </c:pt>
                <c:pt idx="3">
                  <c:v>4</c:v>
                </c:pt>
              </c:numCache>
            </c:numRef>
          </c:val>
          <c:extLst>
            <c:ext xmlns:c16="http://schemas.microsoft.com/office/drawing/2014/chart" uri="{C3380CC4-5D6E-409C-BE32-E72D297353CC}">
              <c16:uniqueId val="{00000004-3F07-4805-B270-CD20B8C979C7}"/>
            </c:ext>
          </c:extLst>
        </c:ser>
        <c:dLbls>
          <c:showLegendKey val="0"/>
          <c:showVal val="0"/>
          <c:showCatName val="0"/>
          <c:showSerName val="0"/>
          <c:showPercent val="0"/>
          <c:showBubbleSize val="0"/>
        </c:dLbls>
        <c:gapWidth val="50"/>
        <c:overlap val="100"/>
        <c:axId val="879599624"/>
        <c:axId val="879606288"/>
      </c:barChart>
      <c:catAx>
        <c:axId val="879599624"/>
        <c:scaling>
          <c:orientation val="maxMin"/>
        </c:scaling>
        <c:delete val="1"/>
        <c:axPos val="l"/>
        <c:numFmt formatCode="General" sourceLinked="1"/>
        <c:majorTickMark val="out"/>
        <c:minorTickMark val="none"/>
        <c:tickLblPos val="nextTo"/>
        <c:crossAx val="879606288"/>
        <c:crosses val="autoZero"/>
        <c:auto val="1"/>
        <c:lblAlgn val="ctr"/>
        <c:lblOffset val="100"/>
        <c:noMultiLvlLbl val="0"/>
      </c:catAx>
      <c:valAx>
        <c:axId val="879606288"/>
        <c:scaling>
          <c:orientation val="minMax"/>
          <c:max val="1"/>
          <c:min val="0"/>
        </c:scaling>
        <c:delete val="0"/>
        <c:axPos val="t"/>
        <c:numFmt formatCode="0%" sourceLinked="1"/>
        <c:majorTickMark val="none"/>
        <c:minorTickMark val="none"/>
        <c:tickLblPos val="high"/>
        <c:spPr>
          <a:ln>
            <a:noFill/>
          </a:ln>
        </c:spPr>
        <c:txPr>
          <a:bodyPr/>
          <a:lstStyle/>
          <a:p>
            <a:pPr>
              <a:defRPr sz="1200"/>
            </a:pPr>
            <a:endParaRPr lang="et-EE"/>
          </a:p>
        </c:txPr>
        <c:crossAx val="879599624"/>
        <c:crosses val="autoZero"/>
        <c:crossBetween val="between"/>
      </c:valAx>
      <c:spPr>
        <a:ln>
          <a:noFill/>
        </a:ln>
      </c:spPr>
    </c:plotArea>
    <c:legend>
      <c:legendPos val="t"/>
      <c:layout>
        <c:manualLayout>
          <c:xMode val="edge"/>
          <c:yMode val="edge"/>
          <c:x val="0"/>
          <c:y val="0"/>
          <c:w val="0.96876551295604785"/>
          <c:h val="0.14914959124272248"/>
        </c:manualLayout>
      </c:layout>
      <c:overlay val="0"/>
      <c:txPr>
        <a:bodyPr/>
        <a:lstStyle/>
        <a:p>
          <a:pPr>
            <a:defRPr sz="1200"/>
          </a:pPr>
          <a:endParaRPr lang="et-EE"/>
        </a:p>
      </c:txPr>
    </c:legend>
    <c:plotVisOnly val="1"/>
    <c:dispBlanksAs val="gap"/>
    <c:showDLblsOverMax val="0"/>
  </c:chart>
  <c:txPr>
    <a:bodyPr/>
    <a:lstStyle/>
    <a:p>
      <a:pPr>
        <a:defRPr sz="1000"/>
      </a:pPr>
      <a:endParaRPr lang="et-E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17921173664757"/>
          <c:y val="8.902461219898615E-2"/>
          <c:w val="0.43370712340297396"/>
          <c:h val="0.77269057372769345"/>
        </c:manualLayout>
      </c:layout>
      <c:doughnutChart>
        <c:varyColors val="1"/>
        <c:ser>
          <c:idx val="0"/>
          <c:order val="0"/>
          <c:tx>
            <c:strRef>
              <c:f>Sheet1!$B$1</c:f>
              <c:strCache>
                <c:ptCount val="1"/>
                <c:pt idx="0">
                  <c:v>Sales</c:v>
                </c:pt>
              </c:strCache>
            </c:strRef>
          </c:tx>
          <c:spPr>
            <a:ln>
              <a:noFill/>
            </a:ln>
          </c:spPr>
          <c:dPt>
            <c:idx val="0"/>
            <c:bubble3D val="0"/>
            <c:spPr>
              <a:solidFill>
                <a:schemeClr val="tx2">
                  <a:lumMod val="75000"/>
                </a:schemeClr>
              </a:solidFill>
              <a:ln w="19050">
                <a:noFill/>
              </a:ln>
              <a:effectLst/>
            </c:spPr>
            <c:extLst>
              <c:ext xmlns:c16="http://schemas.microsoft.com/office/drawing/2014/chart" uri="{C3380CC4-5D6E-409C-BE32-E72D297353CC}">
                <c16:uniqueId val="{00000001-7030-4615-BFCA-C8E30927C2FB}"/>
              </c:ext>
            </c:extLst>
          </c:dPt>
          <c:dPt>
            <c:idx val="1"/>
            <c:bubble3D val="0"/>
            <c:spPr>
              <a:solidFill>
                <a:schemeClr val="tx2">
                  <a:lumMod val="60000"/>
                  <a:lumOff val="40000"/>
                </a:schemeClr>
              </a:solidFill>
              <a:ln w="19050">
                <a:noFill/>
              </a:ln>
              <a:effectLst/>
            </c:spPr>
            <c:extLst>
              <c:ext xmlns:c16="http://schemas.microsoft.com/office/drawing/2014/chart" uri="{C3380CC4-5D6E-409C-BE32-E72D297353CC}">
                <c16:uniqueId val="{00000003-7030-4615-BFCA-C8E30927C2FB}"/>
              </c:ext>
            </c:extLst>
          </c:dPt>
          <c:dPt>
            <c:idx val="2"/>
            <c:bubble3D val="0"/>
            <c:spPr>
              <a:solidFill>
                <a:srgbClr val="FFC000"/>
              </a:solidFill>
              <a:ln w="19050">
                <a:noFill/>
              </a:ln>
              <a:effectLst/>
            </c:spPr>
            <c:extLst>
              <c:ext xmlns:c16="http://schemas.microsoft.com/office/drawing/2014/chart" uri="{C3380CC4-5D6E-409C-BE32-E72D297353CC}">
                <c16:uniqueId val="{00000005-7030-4615-BFCA-C8E30927C2FB}"/>
              </c:ext>
            </c:extLst>
          </c:dPt>
          <c:dPt>
            <c:idx val="3"/>
            <c:bubble3D val="0"/>
            <c:spPr>
              <a:solidFill>
                <a:schemeClr val="accent5"/>
              </a:solidFill>
              <a:ln w="19050">
                <a:noFill/>
              </a:ln>
              <a:effectLst/>
            </c:spPr>
            <c:extLst>
              <c:ext xmlns:c16="http://schemas.microsoft.com/office/drawing/2014/chart" uri="{C3380CC4-5D6E-409C-BE32-E72D297353CC}">
                <c16:uniqueId val="{00000007-7030-4615-BFCA-C8E30927C2FB}"/>
              </c:ext>
            </c:extLst>
          </c:dPt>
          <c:dPt>
            <c:idx val="4"/>
            <c:bubble3D val="0"/>
            <c:spPr>
              <a:solidFill>
                <a:schemeClr val="bg1">
                  <a:lumMod val="65000"/>
                </a:schemeClr>
              </a:solidFill>
              <a:ln w="19050">
                <a:noFill/>
              </a:ln>
              <a:effectLst/>
            </c:spPr>
            <c:extLst>
              <c:ext xmlns:c16="http://schemas.microsoft.com/office/drawing/2014/chart" uri="{C3380CC4-5D6E-409C-BE32-E72D297353CC}">
                <c16:uniqueId val="{00000009-7030-4615-BFCA-C8E30927C2F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Väga oluline</c:v>
                </c:pt>
                <c:pt idx="1">
                  <c:v>Pigem oluline</c:v>
                </c:pt>
                <c:pt idx="2">
                  <c:v>Pigem ei ole oluline</c:v>
                </c:pt>
                <c:pt idx="3">
                  <c:v>Üldse ei ole oluline</c:v>
                </c:pt>
                <c:pt idx="4">
                  <c:v>Ei oska öelda</c:v>
                </c:pt>
              </c:strCache>
            </c:strRef>
          </c:cat>
          <c:val>
            <c:numRef>
              <c:f>Sheet1!$B$2:$B$6</c:f>
              <c:numCache>
                <c:formatCode>General</c:formatCode>
                <c:ptCount val="5"/>
                <c:pt idx="0">
                  <c:v>33</c:v>
                </c:pt>
                <c:pt idx="1">
                  <c:v>43</c:v>
                </c:pt>
                <c:pt idx="2">
                  <c:v>13</c:v>
                </c:pt>
                <c:pt idx="3">
                  <c:v>6</c:v>
                </c:pt>
                <c:pt idx="4">
                  <c:v>5</c:v>
                </c:pt>
              </c:numCache>
            </c:numRef>
          </c:val>
          <c:extLst>
            <c:ext xmlns:c16="http://schemas.microsoft.com/office/drawing/2014/chart" uri="{C3380CC4-5D6E-409C-BE32-E72D297353CC}">
              <c16:uniqueId val="{0000000A-7030-4615-BFCA-C8E30927C2FB}"/>
            </c:ext>
          </c:extLst>
        </c:ser>
        <c:dLbls>
          <c:showLegendKey val="0"/>
          <c:showVal val="0"/>
          <c:showCatName val="0"/>
          <c:showSerName val="0"/>
          <c:showPercent val="0"/>
          <c:showBubbleSize val="0"/>
          <c:showLeaderLines val="1"/>
        </c:dLbls>
        <c:firstSliceAng val="0"/>
        <c:holeSize val="65"/>
      </c:doughnutChart>
      <c:spPr>
        <a:noFill/>
        <a:ln>
          <a:noFill/>
        </a:ln>
        <a:effectLst/>
      </c:spPr>
    </c:plotArea>
    <c:legend>
      <c:legendPos val="r"/>
      <c:layout>
        <c:manualLayout>
          <c:xMode val="edge"/>
          <c:yMode val="edge"/>
          <c:x val="0.62111724371928678"/>
          <c:y val="0.30602937710161449"/>
          <c:w val="0.3150762404129035"/>
          <c:h val="0.3652057680086168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defRPr>
      </a:pPr>
      <a:endParaRPr lang="et-E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135"/>
          </a:xfrm>
          <a:prstGeom prst="rect">
            <a:avLst/>
          </a:prstGeom>
        </p:spPr>
        <p:txBody>
          <a:bodyPr vert="horz" lIns="91330" tIns="45665" rIns="91330" bIns="45665" rtlCol="0"/>
          <a:lstStyle>
            <a:lvl1pPr algn="l">
              <a:defRPr sz="1200"/>
            </a:lvl1pPr>
          </a:lstStyle>
          <a:p>
            <a:endParaRPr lang="en-GB"/>
          </a:p>
        </p:txBody>
      </p:sp>
      <p:sp>
        <p:nvSpPr>
          <p:cNvPr id="3" name="Date Placeholder 2"/>
          <p:cNvSpPr>
            <a:spLocks noGrp="1"/>
          </p:cNvSpPr>
          <p:nvPr>
            <p:ph type="dt" sz="quarter" idx="1"/>
          </p:nvPr>
        </p:nvSpPr>
        <p:spPr>
          <a:xfrm>
            <a:off x="3850443" y="1"/>
            <a:ext cx="2945659" cy="498135"/>
          </a:xfrm>
          <a:prstGeom prst="rect">
            <a:avLst/>
          </a:prstGeom>
        </p:spPr>
        <p:txBody>
          <a:bodyPr vert="horz" lIns="91330" tIns="45665" rIns="91330" bIns="45665" rtlCol="0"/>
          <a:lstStyle>
            <a:lvl1pPr algn="r">
              <a:defRPr sz="1200"/>
            </a:lvl1pPr>
          </a:lstStyle>
          <a:p>
            <a:fld id="{42691DDE-BA6A-4F57-909C-98F49C72955F}" type="datetimeFigureOut">
              <a:rPr lang="en-GB" smtClean="0"/>
              <a:t>07/10/2021</a:t>
            </a:fld>
            <a:endParaRPr lang="en-GB"/>
          </a:p>
        </p:txBody>
      </p:sp>
      <p:sp>
        <p:nvSpPr>
          <p:cNvPr id="4" name="Footer Placeholder 3"/>
          <p:cNvSpPr>
            <a:spLocks noGrp="1"/>
          </p:cNvSpPr>
          <p:nvPr>
            <p:ph type="ftr" sz="quarter" idx="2"/>
          </p:nvPr>
        </p:nvSpPr>
        <p:spPr>
          <a:xfrm>
            <a:off x="1" y="9430092"/>
            <a:ext cx="2945659" cy="498134"/>
          </a:xfrm>
          <a:prstGeom prst="rect">
            <a:avLst/>
          </a:prstGeom>
        </p:spPr>
        <p:txBody>
          <a:bodyPr vert="horz" lIns="91330" tIns="45665" rIns="91330" bIns="45665"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2"/>
            <a:ext cx="2945659" cy="498134"/>
          </a:xfrm>
          <a:prstGeom prst="rect">
            <a:avLst/>
          </a:prstGeom>
        </p:spPr>
        <p:txBody>
          <a:bodyPr vert="horz" lIns="91330" tIns="45665" rIns="91330" bIns="45665"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135"/>
          </a:xfrm>
          <a:prstGeom prst="rect">
            <a:avLst/>
          </a:prstGeom>
        </p:spPr>
        <p:txBody>
          <a:bodyPr vert="horz" lIns="91330" tIns="45665" rIns="91330" bIns="45665" rtlCol="0"/>
          <a:lstStyle>
            <a:lvl1pPr algn="l">
              <a:defRPr sz="1200"/>
            </a:lvl1pPr>
          </a:lstStyle>
          <a:p>
            <a:endParaRPr lang="en-GB"/>
          </a:p>
        </p:txBody>
      </p:sp>
      <p:sp>
        <p:nvSpPr>
          <p:cNvPr id="3" name="Date Placeholder 2"/>
          <p:cNvSpPr>
            <a:spLocks noGrp="1"/>
          </p:cNvSpPr>
          <p:nvPr>
            <p:ph type="dt" idx="1"/>
          </p:nvPr>
        </p:nvSpPr>
        <p:spPr>
          <a:xfrm>
            <a:off x="3850443" y="1"/>
            <a:ext cx="2945659" cy="498135"/>
          </a:xfrm>
          <a:prstGeom prst="rect">
            <a:avLst/>
          </a:prstGeom>
        </p:spPr>
        <p:txBody>
          <a:bodyPr vert="horz" lIns="91330" tIns="45665" rIns="91330" bIns="45665" rtlCol="0"/>
          <a:lstStyle>
            <a:lvl1pPr algn="r">
              <a:defRPr sz="1200"/>
            </a:lvl1pPr>
          </a:lstStyle>
          <a:p>
            <a:fld id="{CBAAC5B1-F58D-4268-BB75-9856A9D794A6}" type="datetimeFigureOut">
              <a:rPr lang="en-GB" smtClean="0"/>
              <a:t>07/10/2021</a:t>
            </a:fld>
            <a:endParaRPr lang="en-GB"/>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330" tIns="45665" rIns="91330" bIns="45665" rtlCol="0" anchor="ctr"/>
          <a:lstStyle/>
          <a:p>
            <a:endParaRPr lang="en-GB"/>
          </a:p>
        </p:txBody>
      </p:sp>
      <p:sp>
        <p:nvSpPr>
          <p:cNvPr id="5" name="Notes Placeholder 4"/>
          <p:cNvSpPr>
            <a:spLocks noGrp="1"/>
          </p:cNvSpPr>
          <p:nvPr>
            <p:ph type="body" sz="quarter" idx="3"/>
          </p:nvPr>
        </p:nvSpPr>
        <p:spPr>
          <a:xfrm>
            <a:off x="679768" y="4777959"/>
            <a:ext cx="5438140" cy="3909238"/>
          </a:xfrm>
          <a:prstGeom prst="rect">
            <a:avLst/>
          </a:prstGeom>
        </p:spPr>
        <p:txBody>
          <a:bodyPr vert="horz" lIns="91330" tIns="45665" rIns="91330" bIns="456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0092"/>
            <a:ext cx="2945659" cy="498134"/>
          </a:xfrm>
          <a:prstGeom prst="rect">
            <a:avLst/>
          </a:prstGeom>
        </p:spPr>
        <p:txBody>
          <a:bodyPr vert="horz" lIns="91330" tIns="45665" rIns="91330" bIns="45665"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2"/>
            <a:ext cx="2945659" cy="498134"/>
          </a:xfrm>
          <a:prstGeom prst="rect">
            <a:avLst/>
          </a:prstGeom>
        </p:spPr>
        <p:txBody>
          <a:bodyPr vert="horz" lIns="91330" tIns="45665" rIns="91330" bIns="45665"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5.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dirty="0"/>
              <a:t>Click to add text</a:t>
            </a:r>
          </a:p>
        </p:txBody>
      </p:sp>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120853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418301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166183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401638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78848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105574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425416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88008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325029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37645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dirty="0"/>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29033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dirty="0"/>
              <a:t>Click to add title</a:t>
            </a:r>
            <a:endParaRPr lang="en-GB" dirty="0"/>
          </a:p>
        </p:txBody>
      </p:sp>
    </p:spTree>
    <p:extLst>
      <p:ext uri="{BB962C8B-B14F-4D97-AF65-F5344CB8AC3E}">
        <p14:creationId xmlns:p14="http://schemas.microsoft.com/office/powerpoint/2010/main" val="9255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150637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1317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66636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9176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0106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1 x content + heading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87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8213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2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1683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8717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dirty="0"/>
              <a:t>Click to add text</a:t>
            </a:r>
          </a:p>
        </p:txBody>
      </p:sp>
    </p:spTree>
    <p:extLst>
      <p:ext uri="{BB962C8B-B14F-4D97-AF65-F5344CB8AC3E}">
        <p14:creationId xmlns:p14="http://schemas.microsoft.com/office/powerpoint/2010/main" val="371051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3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9847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6885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4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558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5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9308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5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6874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6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a:xfrm>
            <a:off x="3272400" y="6390000"/>
            <a:ext cx="7495200" cy="198000"/>
          </a:xfrm>
          <a:prstGeom prst="rect">
            <a:avLst/>
          </a:prstGeom>
        </p:spPr>
        <p:txBody>
          <a:bodyPr/>
          <a:lstStyle/>
          <a:p>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295"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08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885"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51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6474"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5982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6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295"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295"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080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08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885"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885"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51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51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6474"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6474"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2089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0950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81001" y="1031840"/>
            <a:ext cx="11425767" cy="4906999"/>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276930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dirty="0"/>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55265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dirty="0"/>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48071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ashboard expor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FF685-0455-410C-BAD6-9C18A6B827C5}"/>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Content Placeholder 5">
            <a:extLst>
              <a:ext uri="{FF2B5EF4-FFF2-40B4-BE49-F238E27FC236}">
                <a16:creationId xmlns:a16="http://schemas.microsoft.com/office/drawing/2014/main" id="{68E51B97-D115-41B0-A593-DB194CD06371}"/>
              </a:ext>
            </a:extLst>
          </p:cNvPr>
          <p:cNvSpPr>
            <a:spLocks noGrp="1"/>
          </p:cNvSpPr>
          <p:nvPr>
            <p:ph sz="quarter" idx="12" hasCustomPrompt="1"/>
          </p:nvPr>
        </p:nvSpPr>
        <p:spPr>
          <a:xfrm>
            <a:off x="360000" y="432000"/>
            <a:ext cx="9536400" cy="5281200"/>
          </a:xfrm>
        </p:spPr>
        <p:txBody>
          <a:bodyPr/>
          <a:lstStyle>
            <a:lvl1pPr>
              <a:defRPr/>
            </a:lvl1pPr>
          </a:lstStyle>
          <a:p>
            <a:pPr lvl="0"/>
            <a:r>
              <a:rPr lang="en-US" dirty="0"/>
              <a:t>Click to add content</a:t>
            </a:r>
          </a:p>
        </p:txBody>
      </p:sp>
      <p:sp>
        <p:nvSpPr>
          <p:cNvPr id="8" name="Text Placeholder 7">
            <a:extLst>
              <a:ext uri="{FF2B5EF4-FFF2-40B4-BE49-F238E27FC236}">
                <a16:creationId xmlns:a16="http://schemas.microsoft.com/office/drawing/2014/main" id="{8956DFF0-F399-4C7B-9862-88E481176C81}"/>
              </a:ext>
            </a:extLst>
          </p:cNvPr>
          <p:cNvSpPr>
            <a:spLocks noGrp="1"/>
          </p:cNvSpPr>
          <p:nvPr>
            <p:ph type="body" sz="quarter" idx="13" hasCustomPrompt="1"/>
          </p:nvPr>
        </p:nvSpPr>
        <p:spPr>
          <a:xfrm>
            <a:off x="10062000" y="432000"/>
            <a:ext cx="1764000" cy="52812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6704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dirty="0"/>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dirty="0"/>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dirty="0"/>
              <a:t>Click to add subtitle</a:t>
            </a:r>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296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241348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242129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ags" Target="../tags/tag9.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ags" Target="../tags/tag8.xml"/><Relationship Id="rId2" Type="http://schemas.openxmlformats.org/officeDocument/2006/relationships/slideLayout" Target="../slideLayouts/slideLayout26.xml"/><Relationship Id="rId16" Type="http://schemas.openxmlformats.org/officeDocument/2006/relationships/theme" Target="../theme/theme2.xml"/><Relationship Id="rId20" Type="http://schemas.openxmlformats.org/officeDocument/2006/relationships/image" Target="../media/image2.sv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0.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6"/>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7"/>
            </p:custDataLst>
          </p:nvPr>
        </p:nvPicPr>
        <p:blipFill>
          <a:blip r:embed="rId28">
            <a:extLst>
              <a:ext uri="{96DAC541-7B7A-43D3-8B79-37D633B846F1}">
                <asvg:svgBlip xmlns:asvg="http://schemas.microsoft.com/office/drawing/2016/SVG/main" r:embed="rId29"/>
              </a:ext>
            </a:extLst>
          </a:blip>
          <a:stretch>
            <a:fillRect/>
          </a:stretch>
        </p:blipFill>
        <p:spPr>
          <a:xfrm>
            <a:off x="359999" y="6390412"/>
            <a:ext cx="1080272" cy="204376"/>
          </a:xfrm>
          <a:prstGeom prst="rect">
            <a:avLst/>
          </a:prstGeom>
        </p:spPr>
      </p:pic>
      <p:sp>
        <p:nvSpPr>
          <p:cNvPr id="35" name="TextBox 34">
            <a:extLst>
              <a:ext uri="{FF2B5EF4-FFF2-40B4-BE49-F238E27FC236}">
                <a16:creationId xmlns:a16="http://schemas.microsoft.com/office/drawing/2014/main" id="{9CF42C35-4BB3-4838-AFF5-219B09439FF2}"/>
              </a:ext>
            </a:extLst>
          </p:cNvPr>
          <p:cNvSpPr txBox="1"/>
          <p:nvPr userDrawn="1"/>
        </p:nvSpPr>
        <p:spPr>
          <a:xfrm>
            <a:off x="10888362" y="6438196"/>
            <a:ext cx="516167" cy="123111"/>
          </a:xfrm>
          <a:prstGeom prst="rect">
            <a:avLst/>
          </a:prstGeom>
          <a:noFill/>
        </p:spPr>
        <p:txBody>
          <a:bodyPr wrap="none" lIns="0" tIns="0" rIns="0" bIns="0" rtlCol="0">
            <a:spAutoFit/>
          </a:bodyPr>
          <a:lstStyle/>
          <a:p>
            <a:r>
              <a:rPr lang="et-EE" sz="800" dirty="0">
                <a:solidFill>
                  <a:schemeClr val="tx1"/>
                </a:solidFill>
              </a:rPr>
              <a:t>© Emor AS</a:t>
            </a:r>
          </a:p>
        </p:txBody>
      </p:sp>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819" r:id="rId2"/>
    <p:sldLayoutId id="2147483821" r:id="rId3"/>
    <p:sldLayoutId id="2147483820" r:id="rId4"/>
    <p:sldLayoutId id="2147483697" r:id="rId5"/>
    <p:sldLayoutId id="2147483696"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824" r:id="rId23"/>
    <p:sldLayoutId id="2147483825"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59" userDrawn="1">
          <p15:clr>
            <a:srgbClr val="F26B43"/>
          </p15:clr>
        </p15:guide>
        <p15:guide id="14" pos="7453"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9" orient="horz" pos="38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cxnSp>
        <p:nvCxnSpPr>
          <p:cNvPr id="33" name="Straight Connector 32">
            <a:extLst>
              <a:ext uri="{FF2B5EF4-FFF2-40B4-BE49-F238E27FC236}">
                <a16:creationId xmlns:a16="http://schemas.microsoft.com/office/drawing/2014/main" id="{81FD9D1B-8E5A-447D-B2D0-15FF23DD7EDA}"/>
              </a:ext>
            </a:extLst>
          </p:cNvPr>
          <p:cNvCxnSpPr>
            <a:cxnSpLocks/>
          </p:cNvCxnSpPr>
          <p:nvPr userDrawn="1">
            <p:custDataLst>
              <p:tags r:id="rId17"/>
            </p:custDataLst>
          </p:nvPr>
        </p:nvCxnSpPr>
        <p:spPr>
          <a:xfrm>
            <a:off x="360000" y="6120000"/>
            <a:ext cx="11474161" cy="0"/>
          </a:xfrm>
          <a:prstGeom prst="line">
            <a:avLst/>
          </a:prstGeom>
          <a:ln w="38100">
            <a:solidFill>
              <a:srgbClr val="333333"/>
            </a:solidFill>
            <a:tailEnd type="none"/>
          </a:ln>
        </p:spPr>
        <p:style>
          <a:lnRef idx="1">
            <a:schemeClr val="accent1"/>
          </a:lnRef>
          <a:fillRef idx="0">
            <a:schemeClr val="accent1"/>
          </a:fillRef>
          <a:effectRef idx="0">
            <a:schemeClr val="accent1"/>
          </a:effectRef>
          <a:fontRef idx="minor">
            <a:schemeClr val="tx1"/>
          </a:fontRef>
        </p:style>
      </p:cxnSp>
      <p:pic>
        <p:nvPicPr>
          <p:cNvPr id="38" name="Graphic 37">
            <a:extLst>
              <a:ext uri="{FF2B5EF4-FFF2-40B4-BE49-F238E27FC236}">
                <a16:creationId xmlns:a16="http://schemas.microsoft.com/office/drawing/2014/main" id="{BDB25C72-3FD4-461E-BCBE-96F525FA2297}"/>
              </a:ext>
            </a:extLst>
          </p:cNvPr>
          <p:cNvPicPr>
            <a:picLocks noChangeAspect="1"/>
          </p:cNvPicPr>
          <p:nvPr userDrawn="1">
            <p:custDataLst>
              <p:tags r:id="rId18"/>
            </p:custDataLst>
          </p:nvPr>
        </p:nvPicPr>
        <p:blipFill>
          <a:blip r:embed="rId19">
            <a:extLst>
              <a:ext uri="{96DAC541-7B7A-43D3-8B79-37D633B846F1}">
                <asvg:svgBlip xmlns:asvg="http://schemas.microsoft.com/office/drawing/2016/SVG/main" r:embed="rId20"/>
              </a:ext>
            </a:extLst>
          </a:blip>
          <a:stretch>
            <a:fillRect/>
          </a:stretch>
        </p:blipFill>
        <p:spPr>
          <a:xfrm>
            <a:off x="359999" y="6390412"/>
            <a:ext cx="1080272" cy="204376"/>
          </a:xfrm>
          <a:prstGeom prst="rect">
            <a:avLst/>
          </a:prstGeom>
        </p:spPr>
      </p:pic>
      <p:sp>
        <p:nvSpPr>
          <p:cNvPr id="37" name="TextBox 36">
            <a:extLst>
              <a:ext uri="{FF2B5EF4-FFF2-40B4-BE49-F238E27FC236}">
                <a16:creationId xmlns:a16="http://schemas.microsoft.com/office/drawing/2014/main" id="{EFA09B79-4300-416E-BACF-6E69F144FEAB}"/>
              </a:ext>
            </a:extLst>
          </p:cNvPr>
          <p:cNvSpPr txBox="1"/>
          <p:nvPr userDrawn="1"/>
        </p:nvSpPr>
        <p:spPr>
          <a:xfrm>
            <a:off x="10888362" y="6438196"/>
            <a:ext cx="516167" cy="123111"/>
          </a:xfrm>
          <a:prstGeom prst="rect">
            <a:avLst/>
          </a:prstGeom>
          <a:noFill/>
        </p:spPr>
        <p:txBody>
          <a:bodyPr wrap="none" lIns="0" tIns="0" rIns="0" bIns="0" rtlCol="0">
            <a:spAutoFit/>
          </a:bodyPr>
          <a:lstStyle/>
          <a:p>
            <a:r>
              <a:rPr lang="et-EE" sz="800" dirty="0">
                <a:solidFill>
                  <a:schemeClr val="tx1"/>
                </a:solidFill>
              </a:rPr>
              <a:t>© Emor AS</a:t>
            </a:r>
          </a:p>
        </p:txBody>
      </p:sp>
    </p:spTree>
    <p:extLst>
      <p:ext uri="{BB962C8B-B14F-4D97-AF65-F5344CB8AC3E}">
        <p14:creationId xmlns:p14="http://schemas.microsoft.com/office/powerpoint/2010/main" val="144403623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800" r:id="rId13"/>
    <p:sldLayoutId id="2147483822" r:id="rId14"/>
    <p:sldLayoutId id="214748382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59" userDrawn="1">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9" orient="horz" pos="387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cxnSp>
        <p:nvCxnSpPr>
          <p:cNvPr id="33" name="Straight Connector 32">
            <a:extLst>
              <a:ext uri="{FF2B5EF4-FFF2-40B4-BE49-F238E27FC236}">
                <a16:creationId xmlns:a16="http://schemas.microsoft.com/office/drawing/2014/main" id="{BB75DB98-1BD1-4926-8750-16657B153BE4}"/>
              </a:ext>
            </a:extLst>
          </p:cNvPr>
          <p:cNvCxnSpPr>
            <a:cxnSpLocks/>
          </p:cNvCxnSpPr>
          <p:nvPr userDrawn="1"/>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4" name="Graphic 33">
            <a:extLst>
              <a:ext uri="{FF2B5EF4-FFF2-40B4-BE49-F238E27FC236}">
                <a16:creationId xmlns:a16="http://schemas.microsoft.com/office/drawing/2014/main" id="{D3E635D0-BA07-4485-8050-85E8C801F86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999" y="6390412"/>
            <a:ext cx="1080272" cy="204376"/>
          </a:xfrm>
          <a:prstGeom prst="rect">
            <a:avLst/>
          </a:prstGeom>
        </p:spPr>
      </p:pic>
      <p:sp>
        <p:nvSpPr>
          <p:cNvPr id="35" name="TextBox 34">
            <a:extLst>
              <a:ext uri="{FF2B5EF4-FFF2-40B4-BE49-F238E27FC236}">
                <a16:creationId xmlns:a16="http://schemas.microsoft.com/office/drawing/2014/main" id="{0D1465E9-F1F8-48EA-95E1-948CD132B308}"/>
              </a:ext>
            </a:extLst>
          </p:cNvPr>
          <p:cNvSpPr txBox="1"/>
          <p:nvPr userDrawn="1"/>
        </p:nvSpPr>
        <p:spPr>
          <a:xfrm>
            <a:off x="10888362" y="6438196"/>
            <a:ext cx="516167" cy="123111"/>
          </a:xfrm>
          <a:prstGeom prst="rect">
            <a:avLst/>
          </a:prstGeom>
          <a:noFill/>
        </p:spPr>
        <p:txBody>
          <a:bodyPr wrap="none" lIns="0" tIns="0" rIns="0" bIns="0" rtlCol="0">
            <a:spAutoFit/>
          </a:bodyPr>
          <a:lstStyle/>
          <a:p>
            <a:r>
              <a:rPr lang="et-EE" sz="800" dirty="0">
                <a:solidFill>
                  <a:schemeClr val="tx1"/>
                </a:solidFill>
              </a:rPr>
              <a:t>© Emor AS</a:t>
            </a:r>
          </a:p>
        </p:txBody>
      </p:sp>
    </p:spTree>
    <p:extLst>
      <p:ext uri="{BB962C8B-B14F-4D97-AF65-F5344CB8AC3E}">
        <p14:creationId xmlns:p14="http://schemas.microsoft.com/office/powerpoint/2010/main" val="797071749"/>
      </p:ext>
    </p:extLst>
  </p:cSld>
  <p:clrMap bg1="lt1" tx1="dk1" bg2="lt2" tx2="dk2" accent1="accent1" accent2="accent2" accent3="accent3" accent4="accent4" accent5="accent5" accent6="accent6" hlink="hlink" folHlink="folHlink"/>
  <p:sldLayoutIdLst>
    <p:sldLayoutId id="214748381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9" orient="horz" pos="45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7" Type="http://schemas.openxmlformats.org/officeDocument/2006/relationships/chart" Target="../charts/chart18.xml"/><Relationship Id="rId2" Type="http://schemas.openxmlformats.org/officeDocument/2006/relationships/chart" Target="../charts/chart13.xml"/><Relationship Id="rId1" Type="http://schemas.openxmlformats.org/officeDocument/2006/relationships/slideLayout" Target="../slideLayouts/slideLayout23.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4621D7-D9E4-4211-9984-FFCD2DED67A6}"/>
              </a:ext>
            </a:extLst>
          </p:cNvPr>
          <p:cNvSpPr>
            <a:spLocks noGrp="1"/>
          </p:cNvSpPr>
          <p:nvPr>
            <p:ph type="ctrTitle"/>
          </p:nvPr>
        </p:nvSpPr>
        <p:spPr/>
        <p:txBody>
          <a:bodyPr/>
          <a:lstStyle/>
          <a:p>
            <a:r>
              <a:rPr lang="et-EE" dirty="0"/>
              <a:t>Tuuleparkide meelsusuuring</a:t>
            </a:r>
          </a:p>
        </p:txBody>
      </p:sp>
      <p:sp>
        <p:nvSpPr>
          <p:cNvPr id="9" name="Subtitle 8">
            <a:extLst>
              <a:ext uri="{FF2B5EF4-FFF2-40B4-BE49-F238E27FC236}">
                <a16:creationId xmlns:a16="http://schemas.microsoft.com/office/drawing/2014/main" id="{6F92187D-F4A3-4654-A54C-EBE4D7CB5ADA}"/>
              </a:ext>
            </a:extLst>
          </p:cNvPr>
          <p:cNvSpPr>
            <a:spLocks noGrp="1"/>
          </p:cNvSpPr>
          <p:nvPr>
            <p:ph type="subTitle" idx="1"/>
          </p:nvPr>
        </p:nvSpPr>
        <p:spPr>
          <a:xfrm>
            <a:off x="358736" y="3318701"/>
            <a:ext cx="3520800" cy="1022713"/>
          </a:xfrm>
        </p:spPr>
        <p:txBody>
          <a:bodyPr/>
          <a:lstStyle/>
          <a:p>
            <a:r>
              <a:rPr lang="et-EE" sz="1800" dirty="0"/>
              <a:t>Vahearuanne</a:t>
            </a:r>
            <a:endParaRPr lang="en-GB" sz="1800" dirty="0"/>
          </a:p>
          <a:p>
            <a:endParaRPr lang="et-EE" dirty="0"/>
          </a:p>
        </p:txBody>
      </p:sp>
      <p:sp>
        <p:nvSpPr>
          <p:cNvPr id="11" name="Text Placeholder 10">
            <a:extLst>
              <a:ext uri="{FF2B5EF4-FFF2-40B4-BE49-F238E27FC236}">
                <a16:creationId xmlns:a16="http://schemas.microsoft.com/office/drawing/2014/main" id="{F1B723A8-6053-45F4-8EC6-ABF0C4AE78EE}"/>
              </a:ext>
            </a:extLst>
          </p:cNvPr>
          <p:cNvSpPr>
            <a:spLocks noGrp="1"/>
          </p:cNvSpPr>
          <p:nvPr>
            <p:ph type="body" sz="quarter" idx="20"/>
          </p:nvPr>
        </p:nvSpPr>
        <p:spPr/>
        <p:txBody>
          <a:bodyPr/>
          <a:lstStyle/>
          <a:p>
            <a:r>
              <a:rPr lang="et-EE" dirty="0"/>
              <a:t>Tellija: Majandus- ja Kommunikatsiooniministeerium</a:t>
            </a:r>
          </a:p>
          <a:p>
            <a:endParaRPr lang="et-EE" dirty="0"/>
          </a:p>
          <a:p>
            <a:r>
              <a:rPr lang="et-EE" dirty="0"/>
              <a:t> </a:t>
            </a:r>
          </a:p>
          <a:p>
            <a:r>
              <a:rPr lang="et-EE" dirty="0"/>
              <a:t>Oktoober</a:t>
            </a:r>
            <a:r>
              <a:rPr lang="en-US" dirty="0"/>
              <a:t> 2021</a:t>
            </a:r>
            <a:endParaRPr lang="et-EE" dirty="0"/>
          </a:p>
        </p:txBody>
      </p:sp>
      <p:pic>
        <p:nvPicPr>
          <p:cNvPr id="6" name="Picture Placeholder 5" descr="A group of wind turbines on a hill&#10;&#10;Description automatically generated with low confidence">
            <a:extLst>
              <a:ext uri="{FF2B5EF4-FFF2-40B4-BE49-F238E27FC236}">
                <a16:creationId xmlns:a16="http://schemas.microsoft.com/office/drawing/2014/main" id="{AE525E75-C936-48DF-AF27-634F0739A1B6}"/>
              </a:ext>
            </a:extLst>
          </p:cNvPr>
          <p:cNvPicPr>
            <a:picLocks noGrp="1" noChangeAspect="1"/>
          </p:cNvPicPr>
          <p:nvPr>
            <p:ph type="pic" sz="quarter" idx="19"/>
          </p:nvPr>
        </p:nvPicPr>
        <p:blipFill>
          <a:blip r:embed="rId2"/>
          <a:srcRect t="9741" b="9741"/>
          <a:stretch>
            <a:fillRect/>
          </a:stretch>
        </p:blipFill>
        <p:spPr/>
      </p:pic>
    </p:spTree>
    <p:extLst>
      <p:ext uri="{BB962C8B-B14F-4D97-AF65-F5344CB8AC3E}">
        <p14:creationId xmlns:p14="http://schemas.microsoft.com/office/powerpoint/2010/main" val="408120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t-EE" dirty="0">
                <a:highlight>
                  <a:srgbClr val="FFFFFF"/>
                </a:highlight>
              </a:rPr>
              <a:t>Kokkuvõte (4/5)</a:t>
            </a:r>
          </a:p>
        </p:txBody>
      </p:sp>
      <p:sp>
        <p:nvSpPr>
          <p:cNvPr id="6" name="Content Placeholder 5"/>
          <p:cNvSpPr>
            <a:spLocks noGrp="1"/>
          </p:cNvSpPr>
          <p:nvPr>
            <p:ph sz="quarter" idx="11"/>
          </p:nvPr>
        </p:nvSpPr>
        <p:spPr>
          <a:xfrm>
            <a:off x="247164" y="1646516"/>
            <a:ext cx="11466875" cy="4484318"/>
          </a:xfrm>
        </p:spPr>
        <p:txBody>
          <a:bodyPr/>
          <a:lstStyle/>
          <a:p>
            <a:pPr lvl="2" algn="just"/>
            <a:endParaRPr lang="et-EE" sz="1200" dirty="0"/>
          </a:p>
          <a:p>
            <a:pPr lvl="2" algn="just"/>
            <a:endParaRPr lang="et-EE" sz="1200" dirty="0"/>
          </a:p>
          <a:p>
            <a:pPr lvl="2"/>
            <a:endParaRPr lang="et-EE" sz="1200" dirty="0"/>
          </a:p>
          <a:p>
            <a:pPr lvl="2"/>
            <a:endParaRPr lang="et-EE" sz="1200" dirty="0"/>
          </a:p>
        </p:txBody>
      </p:sp>
      <p:sp>
        <p:nvSpPr>
          <p:cNvPr id="2" name="Slide Number Placeholder 1">
            <a:extLst>
              <a:ext uri="{FF2B5EF4-FFF2-40B4-BE49-F238E27FC236}">
                <a16:creationId xmlns:a16="http://schemas.microsoft.com/office/drawing/2014/main" id="{043476F6-1514-441E-87AC-F0222DDFE70A}"/>
              </a:ext>
            </a:extLst>
          </p:cNvPr>
          <p:cNvSpPr>
            <a:spLocks noGrp="1"/>
          </p:cNvSpPr>
          <p:nvPr>
            <p:ph type="sldNum" sz="quarter" idx="10"/>
          </p:nvPr>
        </p:nvSpPr>
        <p:spPr/>
        <p:txBody>
          <a:bodyPr/>
          <a:lstStyle/>
          <a:p>
            <a:fld id="{9784CBA3-D598-4B1F-BAA3-EE14B5154290}" type="slidenum">
              <a:rPr lang="en-AU" smtClean="0"/>
              <a:pPr/>
              <a:t>10</a:t>
            </a:fld>
            <a:endParaRPr lang="en-AU" dirty="0"/>
          </a:p>
        </p:txBody>
      </p:sp>
      <p:sp>
        <p:nvSpPr>
          <p:cNvPr id="9" name="Content Placeholder 5">
            <a:extLst>
              <a:ext uri="{FF2B5EF4-FFF2-40B4-BE49-F238E27FC236}">
                <a16:creationId xmlns:a16="http://schemas.microsoft.com/office/drawing/2014/main" id="{23C157C1-F2D2-4AF3-A436-28EC4D73C463}"/>
              </a:ext>
            </a:extLst>
          </p:cNvPr>
          <p:cNvSpPr txBox="1">
            <a:spLocks/>
          </p:cNvSpPr>
          <p:nvPr/>
        </p:nvSpPr>
        <p:spPr>
          <a:xfrm>
            <a:off x="359999" y="1387350"/>
            <a:ext cx="11506441" cy="4636718"/>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025" lvl="2" indent="0">
              <a:spcAft>
                <a:spcPts val="600"/>
              </a:spcAft>
              <a:buNone/>
            </a:pPr>
            <a:r>
              <a:rPr lang="et-EE" sz="1200" b="1" cap="all" dirty="0"/>
              <a:t>Mis aitaks toetust suurendada?</a:t>
            </a:r>
          </a:p>
          <a:p>
            <a:pPr lvl="2">
              <a:buFont typeface="Arial" panose="020B0604020202020204" pitchFamily="34" charset="0"/>
              <a:buChar char="─"/>
            </a:pPr>
            <a:r>
              <a:rPr lang="et-EE" sz="1200" dirty="0"/>
              <a:t>Kindlasti oleks vaja jagada </a:t>
            </a:r>
            <a:r>
              <a:rPr lang="et-EE" sz="1200" b="1" dirty="0"/>
              <a:t>ausat informatsiooni tuulikute mõjude kohta</a:t>
            </a:r>
            <a:r>
              <a:rPr lang="et-EE" sz="1200" dirty="0"/>
              <a:t>. Inimesed peavad tundma, et neile jagatakse läbipaistvalt teavet nii </a:t>
            </a:r>
            <a:r>
              <a:rPr lang="et-EE" sz="1200" b="1" dirty="0"/>
              <a:t>negatiivsete kui ka positiivsete külgede </a:t>
            </a:r>
            <a:r>
              <a:rPr lang="et-EE" sz="1200" dirty="0"/>
              <a:t>kohta. Kui arendaja esitab kohalikele elanikele konkreetse läbimõeldud plaani, kus on kaardil näha tuuleparkide asukohad, samuti tsoonid müra- ja valgusmõju aladega ning ka visuaalse lahenduse, kuidas tuulepark välja nägema hakkab, siis see vähendaks elanike kõhklusi märkimisväärselt. Info edastamise puhul on oluline ka see, et </a:t>
            </a:r>
            <a:r>
              <a:rPr lang="et-EE" sz="1200" b="1" dirty="0"/>
              <a:t>info oleks kaasaegne </a:t>
            </a:r>
            <a:r>
              <a:rPr lang="et-EE" sz="1200" dirty="0"/>
              <a:t>ja käiks tänapäeval ehitatavate tuulikute kohta. Negatiivsed mõjud võivad inimeste teadvuses võimenduda just seetõttu, et levivad kuuldused vanemate tuulikute mõjudest (nt tegid vanemad tuulikud kõvemat müra).</a:t>
            </a:r>
          </a:p>
          <a:p>
            <a:pPr marL="447675" lvl="2" indent="0">
              <a:buNone/>
            </a:pPr>
            <a:r>
              <a:rPr lang="et-EE" sz="1200" i="1" dirty="0"/>
              <a:t>„Kui nüüd räägime sellest, kui me tegime seda esimest planeeringut (Hiiumaal), siis oli seda teadmist vähem ja infot oli vähem liikunud ja see vastuseis oli palju suurem, aga kui me juba jõudsime mereplaneeringuni, siis ma ütleks, et inimeste meelsus hakkas muutuma küll ja infot liikus ka nagu rohkem.“ </a:t>
            </a:r>
            <a:r>
              <a:rPr lang="et-EE" sz="1200" dirty="0"/>
              <a:t>(N, 62) </a:t>
            </a:r>
          </a:p>
          <a:p>
            <a:pPr lvl="2">
              <a:spcBef>
                <a:spcPts val="1200"/>
              </a:spcBef>
              <a:buFont typeface="Arial" panose="020B0604020202020204" pitchFamily="34" charset="0"/>
              <a:buChar char="─"/>
            </a:pPr>
            <a:r>
              <a:rPr lang="et-EE" sz="1200" dirty="0"/>
              <a:t>Hetkel on mitmel potentsiaalses tuulepargi arenduspiirkonnas elaval osalejal </a:t>
            </a:r>
            <a:r>
              <a:rPr lang="et-EE" sz="1200" b="1" dirty="0"/>
              <a:t>kahtlus</a:t>
            </a:r>
            <a:r>
              <a:rPr lang="et-EE" sz="1200" dirty="0"/>
              <a:t> nt keskkonnamõjude hindamise </a:t>
            </a:r>
            <a:r>
              <a:rPr lang="et-EE" sz="1200" b="1" dirty="0"/>
              <a:t>objektiivsuse osas</a:t>
            </a:r>
            <a:r>
              <a:rPr lang="et-EE" sz="1200" dirty="0"/>
              <a:t>.</a:t>
            </a:r>
          </a:p>
          <a:p>
            <a:pPr marL="447675" lvl="2" indent="0">
              <a:buNone/>
              <a:tabLst>
                <a:tab pos="539750" algn="l"/>
              </a:tabLst>
            </a:pPr>
            <a:r>
              <a:rPr lang="et-EE" sz="1200" i="1" dirty="0"/>
              <a:t>„Kas seal on raha mängus, kas see ikkagi on 100% usaldusväärne, et on okei sinna ehitada. Just see keskkonnamõju hindamise kogu protsess, et kui läbipaistev ta on, et kui palju ma saan teda usaldada? /…/ Mu mulje on, et see, kes maksab, tellib muusika.“ (N, 32)</a:t>
            </a:r>
          </a:p>
          <a:p>
            <a:pPr lvl="2">
              <a:spcBef>
                <a:spcPts val="1200"/>
              </a:spcBef>
              <a:buFont typeface="Arial" panose="020B0604020202020204" pitchFamily="34" charset="0"/>
              <a:buChar char="─"/>
            </a:pPr>
            <a:r>
              <a:rPr lang="et-EE" sz="1200" dirty="0"/>
              <a:t>Leitakse, et </a:t>
            </a:r>
            <a:r>
              <a:rPr lang="et-EE" sz="1200" b="1" dirty="0"/>
              <a:t>tuuleparkide arendajate vahel peaks olema sobiva maatüki pärast suurem konkurents</a:t>
            </a:r>
            <a:r>
              <a:rPr lang="et-EE" sz="1200" dirty="0"/>
              <a:t>. </a:t>
            </a:r>
          </a:p>
          <a:p>
            <a:pPr marL="447675" lvl="2" indent="0">
              <a:buNone/>
              <a:tabLst>
                <a:tab pos="447675" algn="l"/>
              </a:tabLst>
            </a:pPr>
            <a:r>
              <a:rPr lang="et-EE" sz="1200" i="1" dirty="0"/>
              <a:t>„Täna tundub, et kapitali on natuke liiga vähe ehk siis tulevad üksikud üritajad ja tehakse nende reeglite järgi, mis nendele sobivad. Kui neid (tuuleparkidele sobilikke) pindasid panna oksjonile ehk siis kes teeb kogukonnale parema pakkumise, siis oleks tükk maad huvitavam. Tuleb kaks-kolm arendajat ja siis kes teeb kogukonnale parima pakkumise, see võidab. Täna on see, et tuleb lihtsalt, mingit kompensatsiooni ei ole, me kannatame ja siis me olemegi kõik selle vastu. Aga tehke pakkumisi.“ (M, 48) </a:t>
            </a:r>
          </a:p>
          <a:p>
            <a:pPr marL="357188" lvl="2" indent="-174625">
              <a:buFont typeface="Arial" panose="020B0604020202020204" pitchFamily="34" charset="0"/>
              <a:buChar char="─"/>
              <a:tabLst>
                <a:tab pos="265113" algn="l"/>
                <a:tab pos="447675" algn="l"/>
              </a:tabLst>
            </a:pPr>
            <a:r>
              <a:rPr lang="et-EE" sz="1200" dirty="0"/>
              <a:t>Info </a:t>
            </a:r>
            <a:r>
              <a:rPr lang="et-EE" sz="1200" dirty="0" err="1"/>
              <a:t>edastajaks</a:t>
            </a:r>
            <a:r>
              <a:rPr lang="et-EE" sz="1200" dirty="0"/>
              <a:t> peaks olema </a:t>
            </a:r>
            <a:r>
              <a:rPr lang="et-EE" sz="1200" b="1" dirty="0"/>
              <a:t>neutraalne kõneisik</a:t>
            </a:r>
            <a:r>
              <a:rPr lang="et-EE" sz="1200" dirty="0"/>
              <a:t>, kes toob välja nii hea kui halva. Mõned arvavad, et usaldusväärsena mõjuks ekspertgrupp erinevate valdkondade esindajatest. Arendaja usaldusväärsuse suhtes ollakse eriarvamusel – mõnel juhul leitakse, et arendaja on ainus, kes täpselt teab, mida ehitama hakatakse ja seega parim infoallikas. Teised jälle kardavad, et arendaja ainus eesmärk on oma plaan „maha müüa“. </a:t>
            </a:r>
            <a:endParaRPr lang="et-EE" sz="1200" i="1" dirty="0"/>
          </a:p>
          <a:p>
            <a:pPr marL="179025" lvl="2" indent="0">
              <a:buNone/>
            </a:pPr>
            <a:endParaRPr lang="et-EE" sz="1200" dirty="0"/>
          </a:p>
        </p:txBody>
      </p:sp>
    </p:spTree>
    <p:extLst>
      <p:ext uri="{BB962C8B-B14F-4D97-AF65-F5344CB8AC3E}">
        <p14:creationId xmlns:p14="http://schemas.microsoft.com/office/powerpoint/2010/main" val="1252482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4D99C-C278-4158-9BF6-8CA8B7690504}"/>
              </a:ext>
            </a:extLst>
          </p:cNvPr>
          <p:cNvSpPr>
            <a:spLocks noGrp="1"/>
          </p:cNvSpPr>
          <p:nvPr>
            <p:ph type="title"/>
          </p:nvPr>
        </p:nvSpPr>
        <p:spPr/>
        <p:txBody>
          <a:bodyPr/>
          <a:lstStyle/>
          <a:p>
            <a:r>
              <a:rPr lang="et-EE" dirty="0">
                <a:highlight>
                  <a:srgbClr val="FFFFFF"/>
                </a:highlight>
              </a:rPr>
              <a:t>Kokkuvõte (5/5)</a:t>
            </a:r>
            <a:endParaRPr lang="en-GB" dirty="0"/>
          </a:p>
        </p:txBody>
      </p:sp>
      <p:sp>
        <p:nvSpPr>
          <p:cNvPr id="3" name="Slide Number Placeholder 2">
            <a:extLst>
              <a:ext uri="{FF2B5EF4-FFF2-40B4-BE49-F238E27FC236}">
                <a16:creationId xmlns:a16="http://schemas.microsoft.com/office/drawing/2014/main" id="{4FE24AEE-2E3A-4E92-98E1-B195A7B8B095}"/>
              </a:ext>
            </a:extLst>
          </p:cNvPr>
          <p:cNvSpPr>
            <a:spLocks noGrp="1"/>
          </p:cNvSpPr>
          <p:nvPr>
            <p:ph type="sldNum" sz="quarter" idx="10"/>
          </p:nvPr>
        </p:nvSpPr>
        <p:spPr/>
        <p:txBody>
          <a:bodyPr/>
          <a:lstStyle/>
          <a:p>
            <a:fld id="{9784CBA3-D598-4B1F-BAA3-EE14B5154290}" type="slidenum">
              <a:rPr lang="en-AU" smtClean="0"/>
              <a:pPr/>
              <a:t>11</a:t>
            </a:fld>
            <a:endParaRPr lang="en-AU" dirty="0"/>
          </a:p>
        </p:txBody>
      </p:sp>
      <p:sp>
        <p:nvSpPr>
          <p:cNvPr id="4" name="Content Placeholder 3">
            <a:extLst>
              <a:ext uri="{FF2B5EF4-FFF2-40B4-BE49-F238E27FC236}">
                <a16:creationId xmlns:a16="http://schemas.microsoft.com/office/drawing/2014/main" id="{003EF9F4-794D-48AF-BCAF-D8BB69CEE351}"/>
              </a:ext>
            </a:extLst>
          </p:cNvPr>
          <p:cNvSpPr>
            <a:spLocks noGrp="1"/>
          </p:cNvSpPr>
          <p:nvPr>
            <p:ph sz="quarter" idx="11"/>
          </p:nvPr>
        </p:nvSpPr>
        <p:spPr>
          <a:xfrm>
            <a:off x="359999" y="1298448"/>
            <a:ext cx="11446769" cy="4640391"/>
          </a:xfrm>
        </p:spPr>
        <p:txBody>
          <a:bodyPr/>
          <a:lstStyle/>
          <a:p>
            <a:pPr marL="357188" lvl="2" indent="-174625">
              <a:buFont typeface="Arial" panose="020B0604020202020204" pitchFamily="34" charset="0"/>
              <a:buChar char="─"/>
              <a:tabLst>
                <a:tab pos="265113" algn="l"/>
                <a:tab pos="447675" algn="l"/>
              </a:tabLst>
            </a:pPr>
            <a:r>
              <a:rPr lang="et-EE" sz="1200" dirty="0"/>
              <a:t>On neid, kelle arvates </a:t>
            </a:r>
            <a:r>
              <a:rPr lang="et-EE" sz="1200" b="1" dirty="0"/>
              <a:t>koosolekud/avalikud kohtumised </a:t>
            </a:r>
            <a:r>
              <a:rPr lang="et-EE" sz="1200" dirty="0"/>
              <a:t>arendaja ning kohaliku kogukonna vahel peaksid olema peamiseks info jagamise viisiks. Samas on ka neid, kelle hinnangul peaks iga mõjualasse jääva majapidamisega otse suhtlema. Otsesuhtluse negatiivse poolena tuuakse välja </a:t>
            </a:r>
            <a:r>
              <a:rPr lang="et-EE" sz="1200" b="1" dirty="0"/>
              <a:t>hirmu, </a:t>
            </a:r>
            <a:r>
              <a:rPr lang="et-EE" sz="1200" dirty="0"/>
              <a:t>et siis võib juhtuda, et </a:t>
            </a:r>
            <a:r>
              <a:rPr lang="et-EE" sz="1200" b="1" dirty="0"/>
              <a:t>igaühele räägitakse erinevat juttu.</a:t>
            </a:r>
          </a:p>
          <a:p>
            <a:pPr marL="357188" lvl="2" indent="-174625">
              <a:spcBef>
                <a:spcPts val="1200"/>
              </a:spcBef>
              <a:buFont typeface="Arial" panose="020B0604020202020204" pitchFamily="34" charset="0"/>
              <a:buChar char="─"/>
              <a:tabLst>
                <a:tab pos="265113" algn="l"/>
                <a:tab pos="447675" algn="l"/>
              </a:tabLst>
            </a:pPr>
            <a:r>
              <a:rPr lang="et-EE" sz="1200" dirty="0"/>
              <a:t>Lisaks kohalike teavitamisele oleks vaja ka üldsust harida. Selleks sobivate infoallikatena nimetati nt Maalehte, saadetest Maahommikut ja Prillitoosi, Aktuaalset Kaamerat, samuti kohalikke valla- jm lehti ning otsepostitust.</a:t>
            </a:r>
          </a:p>
          <a:p>
            <a:pPr marL="539750" lvl="2" indent="0">
              <a:buNone/>
              <a:tabLst>
                <a:tab pos="265113" algn="l"/>
                <a:tab pos="447675" algn="l"/>
              </a:tabLst>
            </a:pPr>
            <a:r>
              <a:rPr lang="et-EE" sz="1200" i="1" dirty="0"/>
              <a:t>„Võib-olla raadios ja televisioonis ja ajalehtedes-ajakirjades võiks ju ka selliseid inimesele arusaadavaid asju liikuda.“ (N, 62)</a:t>
            </a:r>
            <a:endParaRPr lang="et-EE" sz="1200" dirty="0"/>
          </a:p>
          <a:p>
            <a:pPr marL="357188" lvl="2" indent="-174625">
              <a:spcBef>
                <a:spcPts val="1200"/>
              </a:spcBef>
              <a:buFont typeface="Arial" panose="020B0604020202020204" pitchFamily="34" charset="0"/>
              <a:buChar char="─"/>
              <a:tabLst>
                <a:tab pos="265113" algn="l"/>
                <a:tab pos="447675" algn="l"/>
              </a:tabLst>
            </a:pPr>
            <a:r>
              <a:rPr lang="et-EE" sz="1200" dirty="0"/>
              <a:t>Spetsiifilistest allikatest oskavad paar osalejat nimetada Tuuleenergia Assotsiatsiooni veebilehte. Teised jälle leiavad, et inimesed ei pruugi selle pealegi tulla, et sellist kohta otsida. Üldine järeldus on, et kes on teemast huvitatud, see leiab ikka midagi.</a:t>
            </a:r>
          </a:p>
          <a:p>
            <a:pPr marL="357188" lvl="2" indent="-174625">
              <a:spcBef>
                <a:spcPts val="1200"/>
              </a:spcBef>
              <a:buFont typeface="Arial" panose="020B0604020202020204" pitchFamily="34" charset="0"/>
              <a:buChar char="─"/>
              <a:tabLst>
                <a:tab pos="265113" algn="l"/>
                <a:tab pos="447675" algn="l"/>
              </a:tabLst>
            </a:pPr>
            <a:r>
              <a:rPr lang="et-EE" sz="1200" b="1" dirty="0"/>
              <a:t>KOV</a:t>
            </a:r>
            <a:r>
              <a:rPr lang="et-EE" sz="1200" dirty="0"/>
              <a:t> võiks olla </a:t>
            </a:r>
            <a:r>
              <a:rPr lang="et-EE" sz="1200" b="1" dirty="0"/>
              <a:t>vahendaja tuuleparkide arendaja ja kohaliku kogukonna vahel</a:t>
            </a:r>
            <a:r>
              <a:rPr lang="et-EE" sz="1200" dirty="0"/>
              <a:t>. </a:t>
            </a:r>
          </a:p>
          <a:p>
            <a:pPr marL="539750" lvl="2" indent="0">
              <a:buNone/>
              <a:tabLst>
                <a:tab pos="265113" algn="l"/>
                <a:tab pos="447675" algn="l"/>
              </a:tabLst>
            </a:pPr>
            <a:r>
              <a:rPr lang="et-EE" sz="1200" i="1" dirty="0"/>
              <a:t>„Ma arvan, et meil on probleem selles, et eraettevõte ja kogukond ei ole harjunud omavahel hästi läbi rääkima ja puuduvad ka mehhanismid selle jaoks. Ma üldiselt riiki väga ei toeta ega mingeid süsteeme ega ametkondi, aga kohaliku omavalitsuse roll võiks olla, et ta oleks vahendaja, et ta aitaks ettevõtjal ja kohalikul kogukonnal ja ka üksikisikutel omavahel kontakti saada ja omavahel asju läbi rääkida – oleks nagu sellisel neutraalsel ja toetaval positsioonil.“ (M, 35) </a:t>
            </a:r>
            <a:endParaRPr lang="et-EE" sz="1200" dirty="0"/>
          </a:p>
          <a:p>
            <a:pPr marL="357188" lvl="2" indent="-174625">
              <a:spcBef>
                <a:spcPts val="1200"/>
              </a:spcBef>
              <a:buFont typeface="Arial" panose="020B0604020202020204" pitchFamily="34" charset="0"/>
              <a:buChar char="─"/>
              <a:tabLst>
                <a:tab pos="265113" algn="l"/>
                <a:tab pos="447675" algn="l"/>
              </a:tabLst>
            </a:pPr>
            <a:r>
              <a:rPr lang="et-EE" sz="1200" dirty="0"/>
              <a:t>Väga palju sõltub arendaja ja kogukonna </a:t>
            </a:r>
            <a:r>
              <a:rPr lang="et-EE" sz="1200" dirty="0" err="1"/>
              <a:t>kokkutoomise</a:t>
            </a:r>
            <a:r>
              <a:rPr lang="et-EE" sz="1200" dirty="0"/>
              <a:t> edukus </a:t>
            </a:r>
            <a:r>
              <a:rPr lang="et-EE" sz="1200" b="1" dirty="0" err="1"/>
              <a:t>KOV-i</a:t>
            </a:r>
            <a:r>
              <a:rPr lang="et-EE" sz="1200" b="1" dirty="0"/>
              <a:t> tahtest kohalikega päriselt arvestada</a:t>
            </a:r>
            <a:r>
              <a:rPr lang="et-EE" sz="1200" dirty="0"/>
              <a:t>.</a:t>
            </a:r>
          </a:p>
          <a:p>
            <a:pPr marL="539750">
              <a:spcBef>
                <a:spcPts val="600"/>
              </a:spcBef>
            </a:pPr>
            <a:r>
              <a:rPr lang="et-EE" sz="1200" i="1" dirty="0"/>
              <a:t>„Üldiselt oleneb sellest kohaliku omavalitsuse tahtest ka, et kuidas nemad tahavad oma asju kommunikeerida. Kui sa teed seda asja vastavalt seadusele, siis sa saadadki tähitud kirja, aga kui sa tahad, et sellel asjal ka mingisugune tulemus oleks, siis sa lähed ja helistad ja koputad. See sõltub täiesti sellest kohaliku omavalitsuse suhtumisest.“ (N, 62) </a:t>
            </a:r>
          </a:p>
          <a:p>
            <a:endParaRPr lang="en-GB" dirty="0"/>
          </a:p>
        </p:txBody>
      </p:sp>
    </p:spTree>
    <p:extLst>
      <p:ext uri="{BB962C8B-B14F-4D97-AF65-F5344CB8AC3E}">
        <p14:creationId xmlns:p14="http://schemas.microsoft.com/office/powerpoint/2010/main" val="330573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184EB-F067-43CC-BF0C-901D352D0546}"/>
              </a:ext>
            </a:extLst>
          </p:cNvPr>
          <p:cNvSpPr>
            <a:spLocks noGrp="1"/>
          </p:cNvSpPr>
          <p:nvPr>
            <p:ph type="title"/>
          </p:nvPr>
        </p:nvSpPr>
        <p:spPr/>
        <p:txBody>
          <a:bodyPr/>
          <a:lstStyle/>
          <a:p>
            <a:r>
              <a:rPr lang="et-EE" dirty="0"/>
              <a:t>Edasised tööd lõpparuande jaoks</a:t>
            </a:r>
            <a:endParaRPr lang="en-GB" dirty="0"/>
          </a:p>
        </p:txBody>
      </p:sp>
      <p:sp>
        <p:nvSpPr>
          <p:cNvPr id="3" name="Slide Number Placeholder 2">
            <a:extLst>
              <a:ext uri="{FF2B5EF4-FFF2-40B4-BE49-F238E27FC236}">
                <a16:creationId xmlns:a16="http://schemas.microsoft.com/office/drawing/2014/main" id="{9623FADA-D26B-463F-BEC7-8D828AA62A4B}"/>
              </a:ext>
            </a:extLst>
          </p:cNvPr>
          <p:cNvSpPr>
            <a:spLocks noGrp="1"/>
          </p:cNvSpPr>
          <p:nvPr>
            <p:ph type="sldNum" sz="quarter" idx="10"/>
          </p:nvPr>
        </p:nvSpPr>
        <p:spPr/>
        <p:txBody>
          <a:bodyPr/>
          <a:lstStyle/>
          <a:p>
            <a:fld id="{4034BEE3-566C-4068-A777-C3A4762E861B}" type="slidenum">
              <a:rPr lang="en-GB" smtClean="0"/>
              <a:pPr/>
              <a:t>12</a:t>
            </a:fld>
            <a:endParaRPr lang="en-GB" dirty="0"/>
          </a:p>
        </p:txBody>
      </p:sp>
      <p:sp>
        <p:nvSpPr>
          <p:cNvPr id="4" name="Content Placeholder 3">
            <a:extLst>
              <a:ext uri="{FF2B5EF4-FFF2-40B4-BE49-F238E27FC236}">
                <a16:creationId xmlns:a16="http://schemas.microsoft.com/office/drawing/2014/main" id="{4A7BA8C1-6438-469B-95A7-8BFDEE122C36}"/>
              </a:ext>
            </a:extLst>
          </p:cNvPr>
          <p:cNvSpPr>
            <a:spLocks noGrp="1"/>
          </p:cNvSpPr>
          <p:nvPr>
            <p:ph sz="quarter" idx="14"/>
          </p:nvPr>
        </p:nvSpPr>
        <p:spPr/>
        <p:txBody>
          <a:bodyPr/>
          <a:lstStyle/>
          <a:p>
            <a:pPr marL="285750" indent="-285750">
              <a:buFont typeface="Arial" panose="020B0604020202020204" pitchFamily="34" charset="0"/>
              <a:buChar char="─"/>
            </a:pPr>
            <a:r>
              <a:rPr lang="et-EE" sz="1400" dirty="0"/>
              <a:t>Oktoobris viiakse läbi 3-5 intervjuud ettevõtetega</a:t>
            </a:r>
          </a:p>
          <a:p>
            <a:pPr marL="285750" indent="-285750">
              <a:buFont typeface="Arial" panose="020B0604020202020204" pitchFamily="34" charset="0"/>
              <a:buChar char="─"/>
            </a:pPr>
            <a:r>
              <a:rPr lang="et-EE" sz="1400" dirty="0"/>
              <a:t>Hetkel on enamjaolt välja toodud ankeetküsitluse vastuste keskmised väärtused. Lõpparuande jaoks analüüsitakse kõiki vastuseid ka sotsiaal-demograafiliste gruppide lõikes (nagu slaidil 18) ja selgitatakse rohkem joonistel näha olevat informatsiooni.</a:t>
            </a:r>
          </a:p>
          <a:p>
            <a:pPr marL="285750" indent="-285750">
              <a:buFont typeface="Arial" panose="020B0604020202020204" pitchFamily="34" charset="0"/>
              <a:buChar char="─"/>
            </a:pPr>
            <a:r>
              <a:rPr lang="et-EE" sz="1400" dirty="0"/>
              <a:t>Fookusgruppide uuringu tulemusi kajastatakse lõpparuandes detailsemalt ja visuaalsemalt (hetkel ainult peamised järeldused ja teksti kujul). </a:t>
            </a:r>
          </a:p>
          <a:p>
            <a:pPr marL="285750" indent="-285750">
              <a:buFont typeface="Arial" panose="020B0604020202020204" pitchFamily="34" charset="0"/>
              <a:buChar char="─"/>
            </a:pPr>
            <a:endParaRPr lang="et-EE" sz="1400"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55445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EC6170-986A-44AE-A5DA-76B5FD8C2524}"/>
              </a:ext>
            </a:extLst>
          </p:cNvPr>
          <p:cNvSpPr>
            <a:spLocks noGrp="1"/>
          </p:cNvSpPr>
          <p:nvPr>
            <p:ph type="body" sz="quarter" idx="15"/>
          </p:nvPr>
        </p:nvSpPr>
        <p:spPr/>
        <p:txBody>
          <a:bodyPr/>
          <a:lstStyle/>
          <a:p>
            <a:r>
              <a:rPr lang="et-EE" dirty="0"/>
              <a:t>Tulemused: </a:t>
            </a:r>
          </a:p>
          <a:p>
            <a:r>
              <a:rPr lang="et-EE" sz="2000" dirty="0"/>
              <a:t>Elanikkond </a:t>
            </a:r>
          </a:p>
        </p:txBody>
      </p:sp>
      <p:sp>
        <p:nvSpPr>
          <p:cNvPr id="3" name="Text Placeholder 2">
            <a:extLst>
              <a:ext uri="{FF2B5EF4-FFF2-40B4-BE49-F238E27FC236}">
                <a16:creationId xmlns:a16="http://schemas.microsoft.com/office/drawing/2014/main" id="{58970622-B0D9-4889-A1F1-8FA9A4986911}"/>
              </a:ext>
            </a:extLst>
          </p:cNvPr>
          <p:cNvSpPr>
            <a:spLocks noGrp="1"/>
          </p:cNvSpPr>
          <p:nvPr>
            <p:ph type="body" sz="quarter" idx="16"/>
          </p:nvPr>
        </p:nvSpPr>
        <p:spPr/>
        <p:txBody>
          <a:bodyPr/>
          <a:lstStyle/>
          <a:p>
            <a:r>
              <a:rPr lang="et-EE" dirty="0"/>
              <a:t>1</a:t>
            </a:r>
          </a:p>
        </p:txBody>
      </p:sp>
    </p:spTree>
    <p:extLst>
      <p:ext uri="{BB962C8B-B14F-4D97-AF65-F5344CB8AC3E}">
        <p14:creationId xmlns:p14="http://schemas.microsoft.com/office/powerpoint/2010/main" val="90971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EC6170-986A-44AE-A5DA-76B5FD8C2524}"/>
              </a:ext>
            </a:extLst>
          </p:cNvPr>
          <p:cNvSpPr>
            <a:spLocks noGrp="1"/>
          </p:cNvSpPr>
          <p:nvPr>
            <p:ph type="body" sz="quarter" idx="15"/>
          </p:nvPr>
        </p:nvSpPr>
        <p:spPr/>
        <p:txBody>
          <a:bodyPr/>
          <a:lstStyle/>
          <a:p>
            <a:r>
              <a:rPr lang="et-EE" dirty="0"/>
              <a:t>Teadlikkus ja üldine meelsus</a:t>
            </a:r>
          </a:p>
        </p:txBody>
      </p:sp>
      <p:sp>
        <p:nvSpPr>
          <p:cNvPr id="3" name="Text Placeholder 2">
            <a:extLst>
              <a:ext uri="{FF2B5EF4-FFF2-40B4-BE49-F238E27FC236}">
                <a16:creationId xmlns:a16="http://schemas.microsoft.com/office/drawing/2014/main" id="{58970622-B0D9-4889-A1F1-8FA9A4986911}"/>
              </a:ext>
            </a:extLst>
          </p:cNvPr>
          <p:cNvSpPr>
            <a:spLocks noGrp="1"/>
          </p:cNvSpPr>
          <p:nvPr>
            <p:ph type="body" sz="quarter" idx="16"/>
          </p:nvPr>
        </p:nvSpPr>
        <p:spPr/>
        <p:txBody>
          <a:bodyPr/>
          <a:lstStyle/>
          <a:p>
            <a:r>
              <a:rPr lang="et-EE" dirty="0"/>
              <a:t>1.1</a:t>
            </a:r>
          </a:p>
        </p:txBody>
      </p:sp>
    </p:spTree>
    <p:extLst>
      <p:ext uri="{BB962C8B-B14F-4D97-AF65-F5344CB8AC3E}">
        <p14:creationId xmlns:p14="http://schemas.microsoft.com/office/powerpoint/2010/main" val="340477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B617-CCDB-4696-A3CC-B6560055CA21}"/>
              </a:ext>
            </a:extLst>
          </p:cNvPr>
          <p:cNvSpPr>
            <a:spLocks noGrp="1"/>
          </p:cNvSpPr>
          <p:nvPr>
            <p:ph type="title"/>
          </p:nvPr>
        </p:nvSpPr>
        <p:spPr/>
        <p:txBody>
          <a:bodyPr/>
          <a:lstStyle/>
          <a:p>
            <a:r>
              <a:rPr lang="et-EE" dirty="0"/>
              <a:t>Teadlikkus ja üldine meelsus</a:t>
            </a:r>
            <a:br>
              <a:rPr lang="et-EE" dirty="0"/>
            </a:br>
            <a:r>
              <a:rPr lang="et-EE" sz="1200" dirty="0"/>
              <a:t>Millised on esimesed märksõnad, mis seostuvad Teile TUULEPARKIDEGA?</a:t>
            </a:r>
            <a:br>
              <a:rPr lang="et-EE" sz="1200" dirty="0"/>
            </a:br>
            <a:r>
              <a:rPr lang="et-EE" sz="1200" b="0" dirty="0"/>
              <a:t>Kõik vastajad, n=1351</a:t>
            </a:r>
            <a:endParaRPr lang="et-EE" sz="1200" dirty="0"/>
          </a:p>
        </p:txBody>
      </p:sp>
      <p:graphicFrame>
        <p:nvGraphicFramePr>
          <p:cNvPr id="4" name="Table 7">
            <a:extLst>
              <a:ext uri="{FF2B5EF4-FFF2-40B4-BE49-F238E27FC236}">
                <a16:creationId xmlns:a16="http://schemas.microsoft.com/office/drawing/2014/main" id="{9143FF87-5F17-4BB5-9EA1-EE640F670FBF}"/>
              </a:ext>
            </a:extLst>
          </p:cNvPr>
          <p:cNvGraphicFramePr>
            <a:graphicFrameLocks noGrp="1"/>
          </p:cNvGraphicFramePr>
          <p:nvPr>
            <p:extLst>
              <p:ext uri="{D42A27DB-BD31-4B8C-83A1-F6EECF244321}">
                <p14:modId xmlns:p14="http://schemas.microsoft.com/office/powerpoint/2010/main" val="3801310903"/>
              </p:ext>
            </p:extLst>
          </p:nvPr>
        </p:nvGraphicFramePr>
        <p:xfrm>
          <a:off x="-139337" y="1567539"/>
          <a:ext cx="7062652" cy="4147456"/>
        </p:xfrm>
        <a:graphic>
          <a:graphicData uri="http://schemas.openxmlformats.org/drawingml/2006/table">
            <a:tbl>
              <a:tblPr firstRow="1" bandRow="1">
                <a:tableStyleId>{2D5ABB26-0587-4C30-8999-92F81FD0307C}</a:tableStyleId>
              </a:tblPr>
              <a:tblGrid>
                <a:gridCol w="4841966">
                  <a:extLst>
                    <a:ext uri="{9D8B030D-6E8A-4147-A177-3AD203B41FA5}">
                      <a16:colId xmlns:a16="http://schemas.microsoft.com/office/drawing/2014/main" val="2678956001"/>
                    </a:ext>
                  </a:extLst>
                </a:gridCol>
                <a:gridCol w="2220686">
                  <a:extLst>
                    <a:ext uri="{9D8B030D-6E8A-4147-A177-3AD203B41FA5}">
                      <a16:colId xmlns:a16="http://schemas.microsoft.com/office/drawing/2014/main" val="3426078918"/>
                    </a:ext>
                  </a:extLst>
                </a:gridCol>
              </a:tblGrid>
              <a:tr h="259216">
                <a:tc>
                  <a:txBody>
                    <a:bodyPr/>
                    <a:lstStyle/>
                    <a:p>
                      <a:pPr algn="r" fontAlgn="b"/>
                      <a:r>
                        <a:rPr lang="et-EE" sz="1200" b="0" i="0" u="none" strike="noStrike" noProof="0">
                          <a:solidFill>
                            <a:schemeClr val="tx1"/>
                          </a:solidFill>
                          <a:effectLst/>
                          <a:latin typeface="+mn-lt"/>
                        </a:rPr>
                        <a:t>elekter, energia</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4743089"/>
                  </a:ext>
                </a:extLst>
              </a:tr>
              <a:tr h="259216">
                <a:tc>
                  <a:txBody>
                    <a:bodyPr/>
                    <a:lstStyle/>
                    <a:p>
                      <a:pPr algn="r" fontAlgn="b"/>
                      <a:r>
                        <a:rPr lang="et-EE" sz="1200" b="0" i="0" u="none" strike="noStrike" noProof="0">
                          <a:solidFill>
                            <a:schemeClr val="tx1"/>
                          </a:solidFill>
                          <a:effectLst/>
                          <a:latin typeface="+mn-lt"/>
                        </a:rPr>
                        <a:t>tuulik, tiivik, tuulegeneraator, tuugen, tuuleveski, mast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9164289"/>
                  </a:ext>
                </a:extLst>
              </a:tr>
              <a:tr h="259216">
                <a:tc>
                  <a:txBody>
                    <a:bodyPr/>
                    <a:lstStyle/>
                    <a:p>
                      <a:pPr algn="r" fontAlgn="b"/>
                      <a:r>
                        <a:rPr lang="et-EE" sz="1200" b="0" i="0" u="none" strike="noStrike" noProof="0">
                          <a:solidFill>
                            <a:schemeClr val="tx1"/>
                          </a:solidFill>
                          <a:effectLst/>
                          <a:latin typeface="+mn-lt"/>
                        </a:rPr>
                        <a:t>roheline, rohe-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6201561"/>
                  </a:ext>
                </a:extLst>
              </a:tr>
              <a:tr h="259216">
                <a:tc>
                  <a:txBody>
                    <a:bodyPr/>
                    <a:lstStyle/>
                    <a:p>
                      <a:pPr algn="r" fontAlgn="b"/>
                      <a:r>
                        <a:rPr lang="et-EE" sz="1200" b="0" i="0" u="none" strike="noStrike" noProof="0">
                          <a:solidFill>
                            <a:schemeClr val="tx1"/>
                          </a:solidFill>
                          <a:effectLst/>
                          <a:latin typeface="+mn-lt"/>
                        </a:rPr>
                        <a:t>tuul, tuuline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7073679"/>
                  </a:ext>
                </a:extLst>
              </a:tr>
              <a:tr h="259216">
                <a:tc>
                  <a:txBody>
                    <a:bodyPr/>
                    <a:lstStyle/>
                    <a:p>
                      <a:pPr algn="r" fontAlgn="b"/>
                      <a:r>
                        <a:rPr lang="et-EE" sz="1200" b="0" i="0" u="none" strike="noStrike" noProof="0">
                          <a:solidFill>
                            <a:schemeClr val="tx1"/>
                          </a:solidFill>
                          <a:effectLst/>
                          <a:latin typeface="+mn-lt"/>
                        </a:rPr>
                        <a:t>loodus, loodussõbralik, loodushoid, keskkonnasõbralik, ökoloogiline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5388418"/>
                  </a:ext>
                </a:extLst>
              </a:tr>
              <a:tr h="259216">
                <a:tc>
                  <a:txBody>
                    <a:bodyPr/>
                    <a:lstStyle/>
                    <a:p>
                      <a:pPr algn="r" fontAlgn="b"/>
                      <a:r>
                        <a:rPr lang="et-EE" sz="1200" b="0" i="0" u="none" strike="noStrike" noProof="0" dirty="0">
                          <a:solidFill>
                            <a:schemeClr val="tx1"/>
                          </a:solidFill>
                          <a:effectLst/>
                          <a:latin typeface="+mn-lt"/>
                        </a:rPr>
                        <a:t>müra, undamine, häiriv heli</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6735420"/>
                  </a:ext>
                </a:extLst>
              </a:tr>
              <a:tr h="259216">
                <a:tc>
                  <a:txBody>
                    <a:bodyPr/>
                    <a:lstStyle/>
                    <a:p>
                      <a:pPr algn="r" fontAlgn="b"/>
                      <a:r>
                        <a:rPr lang="et-EE" sz="1200" b="0" i="0" u="none" strike="noStrike" noProof="0">
                          <a:solidFill>
                            <a:schemeClr val="tx1"/>
                          </a:solidFill>
                          <a:effectLst/>
                          <a:latin typeface="+mn-lt"/>
                        </a:rPr>
                        <a:t>taastuvenergia, taastuv ressurss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9334"/>
                  </a:ext>
                </a:extLst>
              </a:tr>
              <a:tr h="259216">
                <a:tc>
                  <a:txBody>
                    <a:bodyPr/>
                    <a:lstStyle/>
                    <a:p>
                      <a:pPr algn="r" fontAlgn="b"/>
                      <a:r>
                        <a:rPr lang="et-EE" sz="1200" b="0" i="0" u="none" strike="noStrike" noProof="0">
                          <a:solidFill>
                            <a:schemeClr val="tx1"/>
                          </a:solidFill>
                          <a:effectLst/>
                          <a:latin typeface="+mn-lt"/>
                        </a:rPr>
                        <a:t>suur, massiivne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6397782"/>
                  </a:ext>
                </a:extLst>
              </a:tr>
              <a:tr h="259216">
                <a:tc>
                  <a:txBody>
                    <a:bodyPr/>
                    <a:lstStyle/>
                    <a:p>
                      <a:pPr algn="r" fontAlgn="b"/>
                      <a:r>
                        <a:rPr lang="et-EE" sz="1200" b="0" i="0" u="none" strike="noStrike" noProof="0">
                          <a:solidFill>
                            <a:schemeClr val="tx1"/>
                          </a:solidFill>
                          <a:effectLst/>
                          <a:latin typeface="+mn-lt"/>
                        </a:rPr>
                        <a:t>innovaatiline, uudne, moodne, modernne, tulevik</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1294493"/>
                  </a:ext>
                </a:extLst>
              </a:tr>
              <a:tr h="259216">
                <a:tc>
                  <a:txBody>
                    <a:bodyPr/>
                    <a:lstStyle/>
                    <a:p>
                      <a:pPr algn="r" fontAlgn="b"/>
                      <a:r>
                        <a:rPr lang="et-EE" sz="1200" b="0" i="0" u="none" strike="noStrike" noProof="0">
                          <a:solidFill>
                            <a:schemeClr val="tx1"/>
                          </a:solidFill>
                          <a:effectLst/>
                          <a:latin typeface="+mn-lt"/>
                        </a:rPr>
                        <a:t>linnud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671363"/>
                  </a:ext>
                </a:extLst>
              </a:tr>
              <a:tr h="259216">
                <a:tc>
                  <a:txBody>
                    <a:bodyPr/>
                    <a:lstStyle/>
                    <a:p>
                      <a:pPr algn="r" fontAlgn="b"/>
                      <a:r>
                        <a:rPr lang="et-EE" sz="1200" b="0" i="0" u="none" strike="noStrike" noProof="0">
                          <a:solidFill>
                            <a:schemeClr val="tx1"/>
                          </a:solidFill>
                          <a:effectLst/>
                          <a:latin typeface="+mn-lt"/>
                        </a:rPr>
                        <a:t>konflikt, vastuolud, võitlus, (kohtu)vaidlused, eriarvamused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1185381"/>
                  </a:ext>
                </a:extLst>
              </a:tr>
              <a:tr h="259216">
                <a:tc>
                  <a:txBody>
                    <a:bodyPr/>
                    <a:lstStyle/>
                    <a:p>
                      <a:pPr algn="r" fontAlgn="b"/>
                      <a:r>
                        <a:rPr lang="et-EE" sz="1200" b="0" i="0" u="none" strike="noStrike" noProof="0">
                          <a:solidFill>
                            <a:schemeClr val="tx1"/>
                          </a:solidFill>
                          <a:effectLst/>
                          <a:latin typeface="+mn-lt"/>
                        </a:rPr>
                        <a:t>avarus, suured väljad, põllud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842462"/>
                  </a:ext>
                </a:extLst>
              </a:tr>
              <a:tr h="259216">
                <a:tc>
                  <a:txBody>
                    <a:bodyPr/>
                    <a:lstStyle/>
                    <a:p>
                      <a:pPr algn="r" fontAlgn="b"/>
                      <a:r>
                        <a:rPr lang="et-EE" sz="1200" b="0" i="0" u="none" strike="noStrike" noProof="0">
                          <a:solidFill>
                            <a:schemeClr val="tx1"/>
                          </a:solidFill>
                          <a:effectLst/>
                          <a:latin typeface="+mn-lt"/>
                        </a:rPr>
                        <a:t>ilus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6564520"/>
                  </a:ext>
                </a:extLst>
              </a:tr>
              <a:tr h="259216">
                <a:tc>
                  <a:txBody>
                    <a:bodyPr/>
                    <a:lstStyle/>
                    <a:p>
                      <a:pPr algn="r" fontAlgn="b"/>
                      <a:r>
                        <a:rPr lang="et-EE" sz="1200" b="0" i="0" u="none" strike="noStrike" noProof="0">
                          <a:solidFill>
                            <a:schemeClr val="tx1"/>
                          </a:solidFill>
                          <a:effectLst/>
                          <a:latin typeface="+mn-lt"/>
                        </a:rPr>
                        <a:t>visuaalne reostus, inetu vaatepilt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3686377"/>
                  </a:ext>
                </a:extLst>
              </a:tr>
              <a:tr h="259216">
                <a:tc>
                  <a:txBody>
                    <a:bodyPr/>
                    <a:lstStyle/>
                    <a:p>
                      <a:pPr algn="r" fontAlgn="b"/>
                      <a:r>
                        <a:rPr lang="et-EE" sz="1200" b="0" i="0" u="none" strike="noStrike" noProof="0">
                          <a:solidFill>
                            <a:schemeClr val="tx1"/>
                          </a:solidFill>
                          <a:effectLst/>
                          <a:latin typeface="+mn-lt"/>
                        </a:rPr>
                        <a:t>odav</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640263"/>
                  </a:ext>
                </a:extLst>
              </a:tr>
              <a:tr h="259216">
                <a:tc>
                  <a:txBody>
                    <a:bodyPr/>
                    <a:lstStyle/>
                    <a:p>
                      <a:pPr algn="r" fontAlgn="b"/>
                      <a:r>
                        <a:rPr lang="et-EE" sz="1200" b="0" i="0" u="none" strike="noStrike" noProof="0" dirty="0">
                          <a:solidFill>
                            <a:schemeClr val="tx1"/>
                          </a:solidFill>
                          <a:effectLst/>
                          <a:latin typeface="+mn-lt"/>
                        </a:rPr>
                        <a:t>kallis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5495745"/>
                  </a:ext>
                </a:extLst>
              </a:tr>
            </a:tbl>
          </a:graphicData>
        </a:graphic>
      </p:graphicFrame>
      <p:graphicFrame>
        <p:nvGraphicFramePr>
          <p:cNvPr id="5" name="Chart 4">
            <a:extLst>
              <a:ext uri="{FF2B5EF4-FFF2-40B4-BE49-F238E27FC236}">
                <a16:creationId xmlns:a16="http://schemas.microsoft.com/office/drawing/2014/main" id="{CC1D120D-ECCE-47F5-A791-DE6F30C9CA8E}"/>
              </a:ext>
            </a:extLst>
          </p:cNvPr>
          <p:cNvGraphicFramePr/>
          <p:nvPr>
            <p:extLst>
              <p:ext uri="{D42A27DB-BD31-4B8C-83A1-F6EECF244321}">
                <p14:modId xmlns:p14="http://schemas.microsoft.com/office/powerpoint/2010/main" val="761388042"/>
              </p:ext>
            </p:extLst>
          </p:nvPr>
        </p:nvGraphicFramePr>
        <p:xfrm>
          <a:off x="4615542" y="1402080"/>
          <a:ext cx="2499361" cy="44152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7">
            <a:extLst>
              <a:ext uri="{FF2B5EF4-FFF2-40B4-BE49-F238E27FC236}">
                <a16:creationId xmlns:a16="http://schemas.microsoft.com/office/drawing/2014/main" id="{AB419513-881D-4865-8A30-37AA11C5B892}"/>
              </a:ext>
            </a:extLst>
          </p:cNvPr>
          <p:cNvGraphicFramePr>
            <a:graphicFrameLocks noGrp="1"/>
          </p:cNvGraphicFramePr>
          <p:nvPr>
            <p:extLst>
              <p:ext uri="{D42A27DB-BD31-4B8C-83A1-F6EECF244321}">
                <p14:modId xmlns:p14="http://schemas.microsoft.com/office/powerpoint/2010/main" val="2065979239"/>
              </p:ext>
            </p:extLst>
          </p:nvPr>
        </p:nvGraphicFramePr>
        <p:xfrm>
          <a:off x="4994381" y="1538847"/>
          <a:ext cx="7062652" cy="4199603"/>
        </p:xfrm>
        <a:graphic>
          <a:graphicData uri="http://schemas.openxmlformats.org/drawingml/2006/table">
            <a:tbl>
              <a:tblPr firstRow="1" bandRow="1">
                <a:tableStyleId>{2D5ABB26-0587-4C30-8999-92F81FD0307C}</a:tableStyleId>
              </a:tblPr>
              <a:tblGrid>
                <a:gridCol w="4841966">
                  <a:extLst>
                    <a:ext uri="{9D8B030D-6E8A-4147-A177-3AD203B41FA5}">
                      <a16:colId xmlns:a16="http://schemas.microsoft.com/office/drawing/2014/main" val="2678956001"/>
                    </a:ext>
                  </a:extLst>
                </a:gridCol>
                <a:gridCol w="2220686">
                  <a:extLst>
                    <a:ext uri="{9D8B030D-6E8A-4147-A177-3AD203B41FA5}">
                      <a16:colId xmlns:a16="http://schemas.microsoft.com/office/drawing/2014/main" val="3426078918"/>
                    </a:ext>
                  </a:extLst>
                </a:gridCol>
              </a:tblGrid>
              <a:tr h="237517">
                <a:tc>
                  <a:txBody>
                    <a:bodyPr/>
                    <a:lstStyle/>
                    <a:p>
                      <a:pPr algn="r" fontAlgn="b"/>
                      <a:r>
                        <a:rPr lang="et-EE" sz="1200" b="0" i="0" u="none" strike="noStrike" dirty="0">
                          <a:solidFill>
                            <a:schemeClr val="tx1"/>
                          </a:solidFill>
                          <a:effectLst/>
                          <a:latin typeface="+mn-lt"/>
                        </a:rPr>
                        <a:t>kasulik, säästlik, ökonoomne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4743089"/>
                  </a:ext>
                </a:extLst>
              </a:tr>
              <a:tr h="237517">
                <a:tc>
                  <a:txBody>
                    <a:bodyPr/>
                    <a:lstStyle/>
                    <a:p>
                      <a:pPr algn="r" fontAlgn="b"/>
                      <a:r>
                        <a:rPr lang="et-EE" sz="1200" b="0" i="0" u="none" strike="noStrike" dirty="0">
                          <a:solidFill>
                            <a:schemeClr val="tx1"/>
                          </a:solidFill>
                          <a:effectLst/>
                          <a:latin typeface="+mn-lt"/>
                        </a:rPr>
                        <a:t>kahjulik, loodust reostav</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9164289"/>
                  </a:ext>
                </a:extLst>
              </a:tr>
              <a:tr h="237517">
                <a:tc>
                  <a:txBody>
                    <a:bodyPr/>
                    <a:lstStyle/>
                    <a:p>
                      <a:pPr algn="r" fontAlgn="b"/>
                      <a:r>
                        <a:rPr lang="et-EE" sz="1200" b="0" i="0" u="none" strike="noStrike" dirty="0">
                          <a:solidFill>
                            <a:schemeClr val="tx1"/>
                          </a:solidFill>
                          <a:effectLst/>
                          <a:latin typeface="+mn-lt"/>
                        </a:rPr>
                        <a:t>meri</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6201561"/>
                  </a:ext>
                </a:extLst>
              </a:tr>
              <a:tr h="237517">
                <a:tc>
                  <a:txBody>
                    <a:bodyPr/>
                    <a:lstStyle/>
                    <a:p>
                      <a:pPr algn="r" fontAlgn="b"/>
                      <a:r>
                        <a:rPr lang="et-EE" sz="1200" b="0" i="0" u="none" strike="noStrike" dirty="0">
                          <a:solidFill>
                            <a:schemeClr val="tx1"/>
                          </a:solidFill>
                          <a:effectLst/>
                          <a:latin typeface="+mn-lt"/>
                        </a:rPr>
                        <a:t>puhas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7073679"/>
                  </a:ext>
                </a:extLst>
              </a:tr>
              <a:tr h="237517">
                <a:tc>
                  <a:txBody>
                    <a:bodyPr/>
                    <a:lstStyle/>
                    <a:p>
                      <a:pPr algn="r" fontAlgn="b"/>
                      <a:r>
                        <a:rPr lang="et-EE" sz="1200" b="0" i="0" u="none" strike="noStrike" dirty="0">
                          <a:solidFill>
                            <a:schemeClr val="tx1"/>
                          </a:solidFill>
                          <a:effectLst/>
                          <a:latin typeface="+mn-lt"/>
                        </a:rPr>
                        <a:t>kõrge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5388418"/>
                  </a:ext>
                </a:extLst>
              </a:tr>
              <a:tr h="237517">
                <a:tc>
                  <a:txBody>
                    <a:bodyPr/>
                    <a:lstStyle/>
                    <a:p>
                      <a:pPr algn="r" fontAlgn="b"/>
                      <a:r>
                        <a:rPr lang="et-EE" sz="1200" b="0" i="0" u="none" strike="noStrike" dirty="0">
                          <a:solidFill>
                            <a:schemeClr val="tx1"/>
                          </a:solidFill>
                          <a:effectLst/>
                          <a:latin typeface="+mn-lt"/>
                        </a:rPr>
                        <a:t>ebastabiilne, ebakindel</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6735420"/>
                  </a:ext>
                </a:extLst>
              </a:tr>
              <a:tr h="237517">
                <a:tc>
                  <a:txBody>
                    <a:bodyPr/>
                    <a:lstStyle/>
                    <a:p>
                      <a:pPr algn="r" fontAlgn="b"/>
                      <a:r>
                        <a:rPr lang="fi-FI" sz="1200" b="0" i="0" u="none" strike="noStrike">
                          <a:solidFill>
                            <a:schemeClr val="tx1"/>
                          </a:solidFill>
                          <a:effectLst/>
                          <a:latin typeface="+mn-lt"/>
                        </a:rPr>
                        <a:t>Aidu, Virtsu, Paldiski vm konkreetne tuulepark</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9334"/>
                  </a:ext>
                </a:extLst>
              </a:tr>
              <a:tr h="237517">
                <a:tc>
                  <a:txBody>
                    <a:bodyPr/>
                    <a:lstStyle/>
                    <a:p>
                      <a:pPr algn="r" fontAlgn="b"/>
                      <a:r>
                        <a:rPr lang="et-EE" sz="1200" b="0" i="0" u="none" strike="noStrike" dirty="0">
                          <a:solidFill>
                            <a:schemeClr val="tx1"/>
                          </a:solidFill>
                          <a:effectLst/>
                          <a:latin typeface="+mn-lt"/>
                        </a:rPr>
                        <a:t>oht, ohtlik</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6397782"/>
                  </a:ext>
                </a:extLst>
              </a:tr>
              <a:tr h="237517">
                <a:tc>
                  <a:txBody>
                    <a:bodyPr/>
                    <a:lstStyle/>
                    <a:p>
                      <a:pPr algn="r" fontAlgn="b"/>
                      <a:r>
                        <a:rPr lang="et-EE" sz="1200" b="0" i="0" u="none" strike="noStrike">
                          <a:solidFill>
                            <a:schemeClr val="tx1"/>
                          </a:solidFill>
                          <a:effectLst/>
                          <a:latin typeface="+mn-lt"/>
                        </a:rPr>
                        <a:t>valge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1294493"/>
                  </a:ext>
                </a:extLst>
              </a:tr>
              <a:tr h="237517">
                <a:tc>
                  <a:txBody>
                    <a:bodyPr/>
                    <a:lstStyle/>
                    <a:p>
                      <a:pPr algn="r" fontAlgn="b"/>
                      <a:r>
                        <a:rPr lang="et-EE" sz="1200" b="0" i="0" u="none" strike="noStrike" dirty="0">
                          <a:solidFill>
                            <a:schemeClr val="tx1"/>
                          </a:solidFill>
                          <a:effectLst/>
                          <a:latin typeface="+mn-lt"/>
                        </a:rPr>
                        <a:t>perekond Sõnajalad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671363"/>
                  </a:ext>
                </a:extLst>
              </a:tr>
              <a:tr h="237517">
                <a:tc>
                  <a:txBody>
                    <a:bodyPr/>
                    <a:lstStyle/>
                    <a:p>
                      <a:pPr algn="r" fontAlgn="b"/>
                      <a:r>
                        <a:rPr lang="et-EE" sz="1200" b="0" i="0" u="none" strike="noStrike">
                          <a:solidFill>
                            <a:schemeClr val="tx1"/>
                          </a:solidFill>
                          <a:effectLst/>
                          <a:latin typeface="+mn-lt"/>
                        </a:rPr>
                        <a:t>vibratsioon</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1185381"/>
                  </a:ext>
                </a:extLst>
              </a:tr>
              <a:tr h="237517">
                <a:tc>
                  <a:txBody>
                    <a:bodyPr/>
                    <a:lstStyle/>
                    <a:p>
                      <a:pPr algn="r" fontAlgn="b"/>
                      <a:r>
                        <a:rPr lang="et-EE" sz="1200" b="0" i="0" u="none" strike="noStrike" dirty="0">
                          <a:solidFill>
                            <a:schemeClr val="tx1"/>
                          </a:solidFill>
                          <a:effectLst/>
                          <a:latin typeface="+mn-lt"/>
                        </a:rPr>
                        <a:t>võimas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842462"/>
                  </a:ext>
                </a:extLst>
              </a:tr>
              <a:tr h="237517">
                <a:tc>
                  <a:txBody>
                    <a:bodyPr/>
                    <a:lstStyle/>
                    <a:p>
                      <a:pPr algn="r" fontAlgn="b"/>
                      <a:r>
                        <a:rPr lang="et-EE" sz="1200" b="0" i="0" u="none" strike="noStrike" dirty="0">
                          <a:solidFill>
                            <a:schemeClr val="tx1"/>
                          </a:solidFill>
                          <a:effectLst/>
                          <a:latin typeface="+mn-lt"/>
                        </a:rPr>
                        <a:t>vari, varjud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6564520"/>
                  </a:ext>
                </a:extLst>
              </a:tr>
              <a:tr h="237517">
                <a:tc>
                  <a:txBody>
                    <a:bodyPr/>
                    <a:lstStyle/>
                    <a:p>
                      <a:pPr algn="r" fontAlgn="b"/>
                      <a:r>
                        <a:rPr lang="et-EE" sz="1200" b="0" i="0" u="none" strike="noStrike" dirty="0">
                          <a:solidFill>
                            <a:schemeClr val="tx1"/>
                          </a:solidFill>
                          <a:effectLst/>
                          <a:latin typeface="+mn-lt"/>
                        </a:rPr>
                        <a:t>hirmutav</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3686377"/>
                  </a:ext>
                </a:extLst>
              </a:tr>
              <a:tr h="203215">
                <a:tc>
                  <a:txBody>
                    <a:bodyPr/>
                    <a:lstStyle/>
                    <a:p>
                      <a:pPr algn="r" fontAlgn="b"/>
                      <a:r>
                        <a:rPr lang="et-EE" sz="1200" b="0" i="0" u="none" strike="noStrike" dirty="0">
                          <a:solidFill>
                            <a:schemeClr val="tx1"/>
                          </a:solidFill>
                          <a:effectLst/>
                          <a:latin typeface="+mn-lt"/>
                        </a:rPr>
                        <a:t>alternatiiv, alternatiivne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640263"/>
                  </a:ext>
                </a:extLst>
              </a:tr>
              <a:tr h="194900">
                <a:tc>
                  <a:txBody>
                    <a:bodyPr/>
                    <a:lstStyle/>
                    <a:p>
                      <a:pPr algn="r" fontAlgn="b"/>
                      <a:r>
                        <a:rPr lang="et-EE" sz="1200" b="0" i="0" u="none" strike="noStrike" dirty="0">
                          <a:solidFill>
                            <a:schemeClr val="tx1"/>
                          </a:solidFill>
                          <a:effectLst/>
                          <a:latin typeface="+mn-lt"/>
                        </a:rPr>
                        <a:t>vajalik</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5495745"/>
                  </a:ext>
                </a:extLst>
              </a:tr>
              <a:tr h="281350">
                <a:tc>
                  <a:txBody>
                    <a:bodyPr/>
                    <a:lstStyle/>
                    <a:p>
                      <a:pPr algn="r" fontAlgn="b"/>
                      <a:r>
                        <a:rPr lang="et-EE" sz="1200" b="0" i="0" u="none" strike="noStrike" dirty="0">
                          <a:solidFill>
                            <a:schemeClr val="tx1"/>
                          </a:solidFill>
                          <a:effectLst/>
                          <a:latin typeface="+mn-lt"/>
                        </a:rPr>
                        <a:t>muu</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extLst>
                  <a:ext uri="{0D108BD9-81ED-4DB2-BD59-A6C34878D82A}">
                    <a16:rowId xmlns:a16="http://schemas.microsoft.com/office/drawing/2014/main" val="514754177"/>
                  </a:ext>
                </a:extLst>
              </a:tr>
              <a:tr h="194900">
                <a:tc>
                  <a:txBody>
                    <a:bodyPr/>
                    <a:lstStyle/>
                    <a:p>
                      <a:pPr algn="r" fontAlgn="b"/>
                      <a:r>
                        <a:rPr lang="et-EE" sz="1200" b="0" i="0" u="none" strike="noStrike" dirty="0">
                          <a:solidFill>
                            <a:schemeClr val="tx1"/>
                          </a:solidFill>
                          <a:effectLst/>
                          <a:latin typeface="+mn-lt"/>
                        </a:rPr>
                        <a:t>ei oska öelda</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extLst>
                  <a:ext uri="{0D108BD9-81ED-4DB2-BD59-A6C34878D82A}">
                    <a16:rowId xmlns:a16="http://schemas.microsoft.com/office/drawing/2014/main" val="3846885036"/>
                  </a:ext>
                </a:extLst>
              </a:tr>
            </a:tbl>
          </a:graphicData>
        </a:graphic>
      </p:graphicFrame>
      <p:graphicFrame>
        <p:nvGraphicFramePr>
          <p:cNvPr id="7" name="Chart 6">
            <a:extLst>
              <a:ext uri="{FF2B5EF4-FFF2-40B4-BE49-F238E27FC236}">
                <a16:creationId xmlns:a16="http://schemas.microsoft.com/office/drawing/2014/main" id="{21B4D5C6-8C2F-4C59-9AC4-80EFEA61ED6B}"/>
              </a:ext>
            </a:extLst>
          </p:cNvPr>
          <p:cNvGraphicFramePr/>
          <p:nvPr>
            <p:extLst>
              <p:ext uri="{D42A27DB-BD31-4B8C-83A1-F6EECF244321}">
                <p14:modId xmlns:p14="http://schemas.microsoft.com/office/powerpoint/2010/main" val="778237296"/>
              </p:ext>
            </p:extLst>
          </p:nvPr>
        </p:nvGraphicFramePr>
        <p:xfrm>
          <a:off x="9749260" y="1406428"/>
          <a:ext cx="2499361" cy="441524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A74B0188-E7BF-460F-BF01-7070BCB5C700}"/>
              </a:ext>
            </a:extLst>
          </p:cNvPr>
          <p:cNvSpPr/>
          <p:nvPr/>
        </p:nvSpPr>
        <p:spPr bwMode="ltGray">
          <a:xfrm>
            <a:off x="4763589" y="1323707"/>
            <a:ext cx="121920" cy="113212"/>
          </a:xfrm>
          <a:prstGeom prst="rect">
            <a:avLst/>
          </a:prstGeom>
          <a:solidFill>
            <a:schemeClr val="tx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t-EE" sz="1600" b="0" dirty="0" err="1"/>
          </a:p>
        </p:txBody>
      </p:sp>
      <p:sp>
        <p:nvSpPr>
          <p:cNvPr id="9" name="TextBox 8">
            <a:extLst>
              <a:ext uri="{FF2B5EF4-FFF2-40B4-BE49-F238E27FC236}">
                <a16:creationId xmlns:a16="http://schemas.microsoft.com/office/drawing/2014/main" id="{F9336E7B-84EE-46DB-9C7C-6D8BC880973D}"/>
              </a:ext>
            </a:extLst>
          </p:cNvPr>
          <p:cNvSpPr txBox="1"/>
          <p:nvPr/>
        </p:nvSpPr>
        <p:spPr>
          <a:xfrm>
            <a:off x="4924696" y="1288873"/>
            <a:ext cx="1384666" cy="184666"/>
          </a:xfrm>
          <a:prstGeom prst="rect">
            <a:avLst/>
          </a:prstGeom>
          <a:noFill/>
        </p:spPr>
        <p:txBody>
          <a:bodyPr wrap="square" lIns="0" tIns="0" rIns="0" bIns="0" rtlCol="0">
            <a:spAutoFit/>
          </a:bodyPr>
          <a:lstStyle/>
          <a:p>
            <a:r>
              <a:rPr lang="et-EE" sz="1200"/>
              <a:t>esimesena mainiti</a:t>
            </a:r>
          </a:p>
        </p:txBody>
      </p:sp>
      <p:sp>
        <p:nvSpPr>
          <p:cNvPr id="10" name="Rectangle 9">
            <a:extLst>
              <a:ext uri="{FF2B5EF4-FFF2-40B4-BE49-F238E27FC236}">
                <a16:creationId xmlns:a16="http://schemas.microsoft.com/office/drawing/2014/main" id="{11A56BA5-9099-4CB1-8D4E-BE333517684A}"/>
              </a:ext>
            </a:extLst>
          </p:cNvPr>
          <p:cNvSpPr/>
          <p:nvPr/>
        </p:nvSpPr>
        <p:spPr bwMode="ltGray">
          <a:xfrm>
            <a:off x="6348549" y="1336770"/>
            <a:ext cx="121920" cy="113212"/>
          </a:xfrm>
          <a:prstGeom prst="rect">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t-EE" sz="1600" b="0" dirty="0" err="1"/>
          </a:p>
        </p:txBody>
      </p:sp>
      <p:sp>
        <p:nvSpPr>
          <p:cNvPr id="11" name="TextBox 10">
            <a:extLst>
              <a:ext uri="{FF2B5EF4-FFF2-40B4-BE49-F238E27FC236}">
                <a16:creationId xmlns:a16="http://schemas.microsoft.com/office/drawing/2014/main" id="{83F58C40-374C-40F7-B89B-0D0D53706D5B}"/>
              </a:ext>
            </a:extLst>
          </p:cNvPr>
          <p:cNvSpPr txBox="1"/>
          <p:nvPr/>
        </p:nvSpPr>
        <p:spPr>
          <a:xfrm>
            <a:off x="6509655" y="1301936"/>
            <a:ext cx="1210491" cy="184666"/>
          </a:xfrm>
          <a:prstGeom prst="rect">
            <a:avLst/>
          </a:prstGeom>
          <a:noFill/>
        </p:spPr>
        <p:txBody>
          <a:bodyPr wrap="square" lIns="0" tIns="0" rIns="0" bIns="0" rtlCol="0">
            <a:spAutoFit/>
          </a:bodyPr>
          <a:lstStyle/>
          <a:p>
            <a:r>
              <a:rPr lang="et-EE" sz="1200"/>
              <a:t>kokku mainiti</a:t>
            </a:r>
          </a:p>
        </p:txBody>
      </p:sp>
      <p:sp>
        <p:nvSpPr>
          <p:cNvPr id="12" name="Slide Number Placeholder 11">
            <a:extLst>
              <a:ext uri="{FF2B5EF4-FFF2-40B4-BE49-F238E27FC236}">
                <a16:creationId xmlns:a16="http://schemas.microsoft.com/office/drawing/2014/main" id="{49F867E7-5BD5-42AB-8970-AB46488DE02A}"/>
              </a:ext>
            </a:extLst>
          </p:cNvPr>
          <p:cNvSpPr>
            <a:spLocks noGrp="1"/>
          </p:cNvSpPr>
          <p:nvPr>
            <p:ph type="sldNum" sz="quarter" idx="10"/>
          </p:nvPr>
        </p:nvSpPr>
        <p:spPr/>
        <p:txBody>
          <a:bodyPr/>
          <a:lstStyle/>
          <a:p>
            <a:fld id="{4034BEE3-566C-4068-A777-C3A4762E861B}" type="slidenum">
              <a:rPr lang="en-GB" smtClean="0"/>
              <a:pPr/>
              <a:t>15</a:t>
            </a:fld>
            <a:endParaRPr lang="en-GB" dirty="0"/>
          </a:p>
        </p:txBody>
      </p:sp>
    </p:spTree>
    <p:extLst>
      <p:ext uri="{BB962C8B-B14F-4D97-AF65-F5344CB8AC3E}">
        <p14:creationId xmlns:p14="http://schemas.microsoft.com/office/powerpoint/2010/main" val="286680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9E8F5A-58F1-4BAC-BBD3-8527E77C66D6}"/>
              </a:ext>
            </a:extLst>
          </p:cNvPr>
          <p:cNvSpPr>
            <a:spLocks noGrp="1"/>
          </p:cNvSpPr>
          <p:nvPr>
            <p:ph type="sldNum" sz="quarter" idx="10"/>
          </p:nvPr>
        </p:nvSpPr>
        <p:spPr/>
        <p:txBody>
          <a:bodyPr/>
          <a:lstStyle/>
          <a:p>
            <a:fld id="{4034BEE3-566C-4068-A777-C3A4762E861B}" type="slidenum">
              <a:rPr lang="en-GB" smtClean="0"/>
              <a:pPr/>
              <a:t>16</a:t>
            </a:fld>
            <a:endParaRPr lang="en-GB" dirty="0"/>
          </a:p>
        </p:txBody>
      </p:sp>
      <p:grpSp>
        <p:nvGrpSpPr>
          <p:cNvPr id="12" name="Group 11">
            <a:extLst>
              <a:ext uri="{FF2B5EF4-FFF2-40B4-BE49-F238E27FC236}">
                <a16:creationId xmlns:a16="http://schemas.microsoft.com/office/drawing/2014/main" id="{72746749-DD57-452B-B73C-D04C4C86D8D3}"/>
              </a:ext>
            </a:extLst>
          </p:cNvPr>
          <p:cNvGrpSpPr/>
          <p:nvPr/>
        </p:nvGrpSpPr>
        <p:grpSpPr>
          <a:xfrm>
            <a:off x="403141" y="430718"/>
            <a:ext cx="9327478" cy="5671318"/>
            <a:chOff x="1274130" y="265621"/>
            <a:chExt cx="9327478" cy="5775020"/>
          </a:xfrm>
        </p:grpSpPr>
        <p:grpSp>
          <p:nvGrpSpPr>
            <p:cNvPr id="8" name="Group 7">
              <a:extLst>
                <a:ext uri="{FF2B5EF4-FFF2-40B4-BE49-F238E27FC236}">
                  <a16:creationId xmlns:a16="http://schemas.microsoft.com/office/drawing/2014/main" id="{38BF348B-504D-4055-9E42-2D8E66B37688}"/>
                </a:ext>
              </a:extLst>
            </p:cNvPr>
            <p:cNvGrpSpPr/>
            <p:nvPr/>
          </p:nvGrpSpPr>
          <p:grpSpPr>
            <a:xfrm>
              <a:off x="1274130" y="265621"/>
              <a:ext cx="9327478" cy="5775020"/>
              <a:chOff x="1274130" y="265621"/>
              <a:chExt cx="9327478" cy="5775020"/>
            </a:xfrm>
          </p:grpSpPr>
          <p:pic>
            <p:nvPicPr>
              <p:cNvPr id="6" name="Picture 5">
                <a:extLst>
                  <a:ext uri="{FF2B5EF4-FFF2-40B4-BE49-F238E27FC236}">
                    <a16:creationId xmlns:a16="http://schemas.microsoft.com/office/drawing/2014/main" id="{5BCE98E8-C764-4CEA-AB11-D8A0B6286239}"/>
                  </a:ext>
                </a:extLst>
              </p:cNvPr>
              <p:cNvPicPr>
                <a:picLocks noChangeAspect="1"/>
              </p:cNvPicPr>
              <p:nvPr/>
            </p:nvPicPr>
            <p:blipFill>
              <a:blip r:embed="rId2"/>
              <a:stretch>
                <a:fillRect/>
              </a:stretch>
            </p:blipFill>
            <p:spPr>
              <a:xfrm>
                <a:off x="1274130" y="265621"/>
                <a:ext cx="9327478" cy="5775020"/>
              </a:xfrm>
              <a:prstGeom prst="rect">
                <a:avLst/>
              </a:prstGeom>
            </p:spPr>
          </p:pic>
          <p:sp>
            <p:nvSpPr>
              <p:cNvPr id="7" name="Rectangle 6">
                <a:extLst>
                  <a:ext uri="{FF2B5EF4-FFF2-40B4-BE49-F238E27FC236}">
                    <a16:creationId xmlns:a16="http://schemas.microsoft.com/office/drawing/2014/main" id="{D3C5EE89-C18E-478C-AAB4-FB55A5BDB659}"/>
                  </a:ext>
                </a:extLst>
              </p:cNvPr>
              <p:cNvSpPr/>
              <p:nvPr/>
            </p:nvSpPr>
            <p:spPr bwMode="ltGray">
              <a:xfrm>
                <a:off x="9288855" y="5622202"/>
                <a:ext cx="1312753" cy="4184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a:p>
            </p:txBody>
          </p:sp>
        </p:grpSp>
        <p:sp>
          <p:nvSpPr>
            <p:cNvPr id="9" name="Rectangle 8">
              <a:extLst>
                <a:ext uri="{FF2B5EF4-FFF2-40B4-BE49-F238E27FC236}">
                  <a16:creationId xmlns:a16="http://schemas.microsoft.com/office/drawing/2014/main" id="{C7F2DD48-54B0-4A1D-9D12-5313ADEF63A5}"/>
                </a:ext>
              </a:extLst>
            </p:cNvPr>
            <p:cNvSpPr/>
            <p:nvPr/>
          </p:nvSpPr>
          <p:spPr bwMode="ltGray">
            <a:xfrm>
              <a:off x="4057760" y="422663"/>
              <a:ext cx="740577" cy="30161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a:p>
          </p:txBody>
        </p:sp>
        <p:pic>
          <p:nvPicPr>
            <p:cNvPr id="10" name="Picture 9">
              <a:extLst>
                <a:ext uri="{FF2B5EF4-FFF2-40B4-BE49-F238E27FC236}">
                  <a16:creationId xmlns:a16="http://schemas.microsoft.com/office/drawing/2014/main" id="{2AF6306E-9DDA-49D4-9F41-B15BDCA56534}"/>
                </a:ext>
              </a:extLst>
            </p:cNvPr>
            <p:cNvPicPr>
              <a:picLocks noChangeAspect="1"/>
            </p:cNvPicPr>
            <p:nvPr/>
          </p:nvPicPr>
          <p:blipFill>
            <a:blip r:embed="rId3"/>
            <a:stretch>
              <a:fillRect/>
            </a:stretch>
          </p:blipFill>
          <p:spPr>
            <a:xfrm>
              <a:off x="4230444" y="2607398"/>
              <a:ext cx="486411" cy="162961"/>
            </a:xfrm>
            <a:prstGeom prst="rect">
              <a:avLst/>
            </a:prstGeom>
          </p:spPr>
        </p:pic>
        <p:pic>
          <p:nvPicPr>
            <p:cNvPr id="14" name="Picture 13">
              <a:extLst>
                <a:ext uri="{FF2B5EF4-FFF2-40B4-BE49-F238E27FC236}">
                  <a16:creationId xmlns:a16="http://schemas.microsoft.com/office/drawing/2014/main" id="{D6819AA2-D295-46EF-94AF-A026F180609B}"/>
                </a:ext>
              </a:extLst>
            </p:cNvPr>
            <p:cNvPicPr>
              <a:picLocks noChangeAspect="1"/>
            </p:cNvPicPr>
            <p:nvPr/>
          </p:nvPicPr>
          <p:blipFill>
            <a:blip r:embed="rId3"/>
            <a:stretch>
              <a:fillRect/>
            </a:stretch>
          </p:blipFill>
          <p:spPr>
            <a:xfrm>
              <a:off x="6093436" y="2688879"/>
              <a:ext cx="633289" cy="162962"/>
            </a:xfrm>
            <a:prstGeom prst="rect">
              <a:avLst/>
            </a:prstGeom>
          </p:spPr>
        </p:pic>
        <p:pic>
          <p:nvPicPr>
            <p:cNvPr id="15" name="Picture 14">
              <a:extLst>
                <a:ext uri="{FF2B5EF4-FFF2-40B4-BE49-F238E27FC236}">
                  <a16:creationId xmlns:a16="http://schemas.microsoft.com/office/drawing/2014/main" id="{CD9880E7-EDEF-40C6-9CF4-C8D15D28C62D}"/>
                </a:ext>
              </a:extLst>
            </p:cNvPr>
            <p:cNvPicPr>
              <a:picLocks noChangeAspect="1"/>
            </p:cNvPicPr>
            <p:nvPr/>
          </p:nvPicPr>
          <p:blipFill>
            <a:blip r:embed="rId3"/>
            <a:stretch>
              <a:fillRect/>
            </a:stretch>
          </p:blipFill>
          <p:spPr>
            <a:xfrm>
              <a:off x="6245836" y="2841279"/>
              <a:ext cx="633289" cy="162962"/>
            </a:xfrm>
            <a:prstGeom prst="rect">
              <a:avLst/>
            </a:prstGeom>
          </p:spPr>
        </p:pic>
        <p:pic>
          <p:nvPicPr>
            <p:cNvPr id="16" name="Picture 15">
              <a:extLst>
                <a:ext uri="{FF2B5EF4-FFF2-40B4-BE49-F238E27FC236}">
                  <a16:creationId xmlns:a16="http://schemas.microsoft.com/office/drawing/2014/main" id="{492A9872-02F8-46AD-89CA-D56B1ED50221}"/>
                </a:ext>
              </a:extLst>
            </p:cNvPr>
            <p:cNvPicPr>
              <a:picLocks noChangeAspect="1"/>
            </p:cNvPicPr>
            <p:nvPr/>
          </p:nvPicPr>
          <p:blipFill>
            <a:blip r:embed="rId3"/>
            <a:stretch>
              <a:fillRect/>
            </a:stretch>
          </p:blipFill>
          <p:spPr>
            <a:xfrm flipV="1">
              <a:off x="6908386" y="2770360"/>
              <a:ext cx="592235" cy="233879"/>
            </a:xfrm>
            <a:prstGeom prst="rect">
              <a:avLst/>
            </a:prstGeom>
          </p:spPr>
        </p:pic>
        <p:pic>
          <p:nvPicPr>
            <p:cNvPr id="17" name="Picture 16">
              <a:extLst>
                <a:ext uri="{FF2B5EF4-FFF2-40B4-BE49-F238E27FC236}">
                  <a16:creationId xmlns:a16="http://schemas.microsoft.com/office/drawing/2014/main" id="{A57C316E-E80D-464D-B487-132AA0C1CB64}"/>
                </a:ext>
              </a:extLst>
            </p:cNvPr>
            <p:cNvPicPr>
              <a:picLocks noChangeAspect="1"/>
            </p:cNvPicPr>
            <p:nvPr/>
          </p:nvPicPr>
          <p:blipFill>
            <a:blip r:embed="rId3"/>
            <a:stretch>
              <a:fillRect/>
            </a:stretch>
          </p:blipFill>
          <p:spPr>
            <a:xfrm>
              <a:off x="5730844" y="3359344"/>
              <a:ext cx="362592" cy="162961"/>
            </a:xfrm>
            <a:prstGeom prst="rect">
              <a:avLst/>
            </a:prstGeom>
          </p:spPr>
        </p:pic>
      </p:grpSp>
      <p:sp>
        <p:nvSpPr>
          <p:cNvPr id="18" name="Rectangle 17">
            <a:extLst>
              <a:ext uri="{FF2B5EF4-FFF2-40B4-BE49-F238E27FC236}">
                <a16:creationId xmlns:a16="http://schemas.microsoft.com/office/drawing/2014/main" id="{081E20E3-446C-4C46-9F4D-C6E74475BA0B}"/>
              </a:ext>
            </a:extLst>
          </p:cNvPr>
          <p:cNvSpPr/>
          <p:nvPr/>
        </p:nvSpPr>
        <p:spPr bwMode="ltGray">
          <a:xfrm>
            <a:off x="4570144" y="3815133"/>
            <a:ext cx="488887" cy="23116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a:p>
        </p:txBody>
      </p:sp>
      <p:sp>
        <p:nvSpPr>
          <p:cNvPr id="2" name="Title 1">
            <a:extLst>
              <a:ext uri="{FF2B5EF4-FFF2-40B4-BE49-F238E27FC236}">
                <a16:creationId xmlns:a16="http://schemas.microsoft.com/office/drawing/2014/main" id="{76D689DF-00F2-48AE-BCA1-C7E75736D903}"/>
              </a:ext>
            </a:extLst>
          </p:cNvPr>
          <p:cNvSpPr>
            <a:spLocks noGrp="1"/>
          </p:cNvSpPr>
          <p:nvPr>
            <p:ph type="title"/>
          </p:nvPr>
        </p:nvSpPr>
        <p:spPr/>
        <p:txBody>
          <a:bodyPr/>
          <a:lstStyle/>
          <a:p>
            <a:r>
              <a:rPr lang="et-EE" dirty="0"/>
              <a:t>Tuulepargid =</a:t>
            </a:r>
            <a:endParaRPr lang="en-GB" dirty="0"/>
          </a:p>
        </p:txBody>
      </p:sp>
      <p:sp>
        <p:nvSpPr>
          <p:cNvPr id="22" name="TextBox 21">
            <a:extLst>
              <a:ext uri="{FF2B5EF4-FFF2-40B4-BE49-F238E27FC236}">
                <a16:creationId xmlns:a16="http://schemas.microsoft.com/office/drawing/2014/main" id="{B04E6227-FAFB-44F2-83C8-E1F399B5B159}"/>
              </a:ext>
            </a:extLst>
          </p:cNvPr>
          <p:cNvSpPr txBox="1"/>
          <p:nvPr/>
        </p:nvSpPr>
        <p:spPr>
          <a:xfrm>
            <a:off x="9203711" y="881137"/>
            <a:ext cx="2317687" cy="3831818"/>
          </a:xfrm>
          <a:prstGeom prst="rect">
            <a:avLst/>
          </a:prstGeom>
          <a:noFill/>
        </p:spPr>
        <p:txBody>
          <a:bodyPr wrap="square">
            <a:spAutoFit/>
          </a:bodyPr>
          <a:lstStyle/>
          <a:p>
            <a:pPr marL="171450" indent="-171450">
              <a:spcBef>
                <a:spcPts val="600"/>
              </a:spcBef>
              <a:buFont typeface="Arial" panose="020B0604020202020204" pitchFamily="34" charset="0"/>
              <a:buChar char="─"/>
            </a:pPr>
            <a:r>
              <a:rPr lang="et-EE" sz="1200" dirty="0"/>
              <a:t>Tuuleparkidega seostuvad eelkõige märksõnad elekter, energia, tuulikud, roheline/rohe- ja tuul/tuuline.</a:t>
            </a:r>
          </a:p>
          <a:p>
            <a:pPr marL="171450" indent="-171450">
              <a:spcBef>
                <a:spcPts val="600"/>
              </a:spcBef>
              <a:buFont typeface="Arial" panose="020B0604020202020204" pitchFamily="34" charset="0"/>
              <a:buChar char="─"/>
            </a:pPr>
            <a:r>
              <a:rPr lang="et-EE" sz="1200" dirty="0"/>
              <a:t>Samuti seostatakse tuuleparke loodus- ja keskkonnasõbralikkusega ning taastuvenergia ja taastuva ressursiga. </a:t>
            </a:r>
          </a:p>
          <a:p>
            <a:pPr marL="171450" indent="-171450">
              <a:spcBef>
                <a:spcPts val="600"/>
              </a:spcBef>
              <a:buFont typeface="Arial" panose="020B0604020202020204" pitchFamily="34" charset="0"/>
              <a:buChar char="─"/>
            </a:pPr>
            <a:r>
              <a:rPr lang="et-EE" sz="1200" dirty="0"/>
              <a:t>Negatiivsetest seostest on esikohal müra/undamine. Veidi harvem nimetatakse visuaalset reostust, kahjulikkust loodusele, ebastabiilsust.</a:t>
            </a:r>
          </a:p>
          <a:p>
            <a:pPr marL="171450" indent="-171450">
              <a:spcBef>
                <a:spcPts val="600"/>
              </a:spcBef>
              <a:buFont typeface="Arial" panose="020B0604020202020204" pitchFamily="34" charset="0"/>
              <a:buChar char="─"/>
            </a:pPr>
            <a:r>
              <a:rPr lang="et-EE" sz="1200" dirty="0"/>
              <a:t>Tuuleparkidega seostub veel suurus ja massiivsus, innovaatilisus, konfliktid ja vastuolud, avarus, ilu.   </a:t>
            </a:r>
          </a:p>
        </p:txBody>
      </p:sp>
      <p:pic>
        <p:nvPicPr>
          <p:cNvPr id="23" name="Picture 22">
            <a:extLst>
              <a:ext uri="{FF2B5EF4-FFF2-40B4-BE49-F238E27FC236}">
                <a16:creationId xmlns:a16="http://schemas.microsoft.com/office/drawing/2014/main" id="{AA0718DC-8D4A-442C-9393-192179FA5EC4}"/>
              </a:ext>
            </a:extLst>
          </p:cNvPr>
          <p:cNvPicPr>
            <a:picLocks noChangeAspect="1"/>
          </p:cNvPicPr>
          <p:nvPr/>
        </p:nvPicPr>
        <p:blipFill>
          <a:blip r:embed="rId3"/>
          <a:stretch>
            <a:fillRect/>
          </a:stretch>
        </p:blipFill>
        <p:spPr>
          <a:xfrm>
            <a:off x="3584068" y="2692377"/>
            <a:ext cx="261798" cy="373824"/>
          </a:xfrm>
          <a:prstGeom prst="rect">
            <a:avLst/>
          </a:prstGeom>
        </p:spPr>
      </p:pic>
    </p:spTree>
    <p:extLst>
      <p:ext uri="{BB962C8B-B14F-4D97-AF65-F5344CB8AC3E}">
        <p14:creationId xmlns:p14="http://schemas.microsoft.com/office/powerpoint/2010/main" val="46721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B617-CCDB-4696-A3CC-B6560055CA21}"/>
              </a:ext>
            </a:extLst>
          </p:cNvPr>
          <p:cNvSpPr>
            <a:spLocks noGrp="1"/>
          </p:cNvSpPr>
          <p:nvPr>
            <p:ph type="title"/>
          </p:nvPr>
        </p:nvSpPr>
        <p:spPr/>
        <p:txBody>
          <a:bodyPr/>
          <a:lstStyle/>
          <a:p>
            <a:r>
              <a:rPr lang="et-EE"/>
              <a:t>Teadlikkus ja üldine meelsus</a:t>
            </a:r>
            <a:br>
              <a:rPr lang="et-EE"/>
            </a:br>
            <a:r>
              <a:rPr lang="et-EE" sz="1200" i="0" u="none" strike="noStrike">
                <a:solidFill>
                  <a:schemeClr val="tx1"/>
                </a:solidFill>
                <a:effectLst/>
                <a:latin typeface="+mn-lt"/>
              </a:rPr>
              <a:t>Palun hinnake oma teadlikkust Euroopa Liidu seatud kliimaeesmärkidest. Palun hinnake oma teadlikkust Eesti seatud kliimaeesmärkidest</a:t>
            </a:r>
            <a:r>
              <a:rPr lang="et-EE" sz="1200" b="0" i="0" u="none" strike="noStrike">
                <a:solidFill>
                  <a:schemeClr val="tx1"/>
                </a:solidFill>
                <a:effectLst/>
                <a:latin typeface="+mn-lt"/>
              </a:rPr>
              <a:t>.</a:t>
            </a:r>
            <a:br>
              <a:rPr lang="et-EE" sz="1200" b="0" i="0" u="none" strike="noStrike">
                <a:solidFill>
                  <a:schemeClr val="tx1"/>
                </a:solidFill>
                <a:effectLst/>
                <a:latin typeface="+mn-lt"/>
              </a:rPr>
            </a:br>
            <a:r>
              <a:rPr lang="et-EE" sz="1200" b="0"/>
              <a:t>Kõik vastajad, n=1351</a:t>
            </a:r>
            <a:endParaRPr lang="et-EE" sz="1200"/>
          </a:p>
        </p:txBody>
      </p:sp>
      <p:graphicFrame>
        <p:nvGraphicFramePr>
          <p:cNvPr id="13" name="Chart 12">
            <a:extLst>
              <a:ext uri="{FF2B5EF4-FFF2-40B4-BE49-F238E27FC236}">
                <a16:creationId xmlns:a16="http://schemas.microsoft.com/office/drawing/2014/main" id="{5B33B801-1DCA-4719-A0A3-6DC8AD093485}"/>
              </a:ext>
            </a:extLst>
          </p:cNvPr>
          <p:cNvGraphicFramePr/>
          <p:nvPr>
            <p:extLst>
              <p:ext uri="{D42A27DB-BD31-4B8C-83A1-F6EECF244321}">
                <p14:modId xmlns:p14="http://schemas.microsoft.com/office/powerpoint/2010/main" val="4010561723"/>
              </p:ext>
            </p:extLst>
          </p:nvPr>
        </p:nvGraphicFramePr>
        <p:xfrm>
          <a:off x="9881619" y="2618913"/>
          <a:ext cx="2023338" cy="11452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7">
            <a:extLst>
              <a:ext uri="{FF2B5EF4-FFF2-40B4-BE49-F238E27FC236}">
                <a16:creationId xmlns:a16="http://schemas.microsoft.com/office/drawing/2014/main" id="{86B8E9C0-6186-41BC-BDF7-1C1C44F84F56}"/>
              </a:ext>
            </a:extLst>
          </p:cNvPr>
          <p:cNvGraphicFramePr>
            <a:graphicFrameLocks/>
          </p:cNvGraphicFramePr>
          <p:nvPr>
            <p:extLst>
              <p:ext uri="{D42A27DB-BD31-4B8C-83A1-F6EECF244321}">
                <p14:modId xmlns:p14="http://schemas.microsoft.com/office/powerpoint/2010/main" val="3072363746"/>
              </p:ext>
            </p:extLst>
          </p:nvPr>
        </p:nvGraphicFramePr>
        <p:xfrm>
          <a:off x="361950" y="2238104"/>
          <a:ext cx="11445352" cy="1437252"/>
        </p:xfrm>
        <a:graphic>
          <a:graphicData uri="http://schemas.openxmlformats.org/drawingml/2006/table">
            <a:tbl>
              <a:tblPr firstRow="1" bandRow="1">
                <a:tableStyleId>{5C22544A-7EE6-4342-B048-85BDC9FD1C3A}</a:tableStyleId>
              </a:tblPr>
              <a:tblGrid>
                <a:gridCol w="3895154">
                  <a:extLst>
                    <a:ext uri="{9D8B030D-6E8A-4147-A177-3AD203B41FA5}">
                      <a16:colId xmlns:a16="http://schemas.microsoft.com/office/drawing/2014/main" val="20000"/>
                    </a:ext>
                  </a:extLst>
                </a:gridCol>
                <a:gridCol w="5719326">
                  <a:extLst>
                    <a:ext uri="{9D8B030D-6E8A-4147-A177-3AD203B41FA5}">
                      <a16:colId xmlns:a16="http://schemas.microsoft.com/office/drawing/2014/main" val="20001"/>
                    </a:ext>
                  </a:extLst>
                </a:gridCol>
                <a:gridCol w="1830872">
                  <a:extLst>
                    <a:ext uri="{9D8B030D-6E8A-4147-A177-3AD203B41FA5}">
                      <a16:colId xmlns:a16="http://schemas.microsoft.com/office/drawing/2014/main" val="20002"/>
                    </a:ext>
                  </a:extLst>
                </a:gridCol>
              </a:tblGrid>
              <a:tr h="479084">
                <a:tc>
                  <a:txBody>
                    <a:bodyPr/>
                    <a:lstStyle/>
                    <a:p>
                      <a:pPr marL="0" marR="0" indent="0" algn="l" defTabSz="914400" rtl="0" eaLnBrk="1" fontAlgn="auto" latinLnBrk="0" hangingPunct="1">
                        <a:lnSpc>
                          <a:spcPct val="100000"/>
                        </a:lnSpc>
                        <a:spcBef>
                          <a:spcPts val="0"/>
                        </a:spcBef>
                        <a:spcAft>
                          <a:spcPts val="0"/>
                        </a:spcAft>
                        <a:buClrTx/>
                        <a:buSzTx/>
                        <a:buFontTx/>
                        <a:buNone/>
                        <a:tabLst>
                          <a:tab pos="450215" algn="r"/>
                          <a:tab pos="540385" algn="l"/>
                        </a:tabLst>
                        <a:defRPr/>
                      </a:pPr>
                      <a:r>
                        <a:rPr lang="et-EE" sz="1200" b="1" i="0" u="none" strike="noStrike" noProof="0">
                          <a:solidFill>
                            <a:schemeClr val="tx1"/>
                          </a:solidFill>
                          <a:effectLst/>
                          <a:latin typeface="+mn-lt"/>
                        </a:rPr>
                        <a:t>Palun hinnake oma teadlikkust </a:t>
                      </a:r>
                      <a:endParaRPr lang="et-EE" sz="1200" b="1" i="0" u="none" strike="noStrike"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t-EE" sz="1200" noProof="0" dirty="0">
                          <a:solidFill>
                            <a:schemeClr val="tx1"/>
                          </a:solidFill>
                          <a:latin typeface="+mn-lt"/>
                        </a:rPr>
                        <a:t>keskmine</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9084">
                <a:tc>
                  <a:txBody>
                    <a:bodyPr/>
                    <a:lstStyle/>
                    <a:p>
                      <a:pPr algn="r" fontAlgn="b"/>
                      <a:r>
                        <a:rPr lang="et-EE" sz="1200" b="0" i="0" u="none" strike="noStrike" noProof="0">
                          <a:solidFill>
                            <a:schemeClr val="tx1"/>
                          </a:solidFill>
                          <a:effectLst/>
                          <a:latin typeface="+mn-lt"/>
                        </a:rPr>
                        <a:t>Euroopa Liidu seatud kliimaeesmärkidest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9084">
                <a:tc>
                  <a:txBody>
                    <a:bodyPr/>
                    <a:lstStyle/>
                    <a:p>
                      <a:pPr algn="r" fontAlgn="b"/>
                      <a:r>
                        <a:rPr lang="et-EE" sz="1200" b="0" i="0" u="none" strike="noStrike" noProof="0">
                          <a:solidFill>
                            <a:schemeClr val="tx1"/>
                          </a:solidFill>
                          <a:effectLst/>
                          <a:latin typeface="+mn-lt"/>
                        </a:rPr>
                        <a:t>Eesti seatud kliimaeesmärkidest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4" name="Chart 13">
            <a:extLst>
              <a:ext uri="{FF2B5EF4-FFF2-40B4-BE49-F238E27FC236}">
                <a16:creationId xmlns:a16="http://schemas.microsoft.com/office/drawing/2014/main" id="{6C910C52-687F-41A8-8E38-70BCD81E9418}"/>
              </a:ext>
            </a:extLst>
          </p:cNvPr>
          <p:cNvGraphicFramePr/>
          <p:nvPr>
            <p:extLst>
              <p:ext uri="{D42A27DB-BD31-4B8C-83A1-F6EECF244321}">
                <p14:modId xmlns:p14="http://schemas.microsoft.com/office/powerpoint/2010/main" val="3005735391"/>
              </p:ext>
            </p:extLst>
          </p:nvPr>
        </p:nvGraphicFramePr>
        <p:xfrm>
          <a:off x="3178206" y="2272937"/>
          <a:ext cx="6793901" cy="1680754"/>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5FE5EFB9-7C66-4C42-915C-6F78CD116496}"/>
              </a:ext>
            </a:extLst>
          </p:cNvPr>
          <p:cNvSpPr>
            <a:spLocks noGrp="1"/>
          </p:cNvSpPr>
          <p:nvPr>
            <p:ph type="sldNum" sz="quarter" idx="10"/>
          </p:nvPr>
        </p:nvSpPr>
        <p:spPr/>
        <p:txBody>
          <a:bodyPr/>
          <a:lstStyle/>
          <a:p>
            <a:fld id="{4034BEE3-566C-4068-A777-C3A4762E861B}" type="slidenum">
              <a:rPr lang="en-GB" smtClean="0"/>
              <a:pPr/>
              <a:t>17</a:t>
            </a:fld>
            <a:endParaRPr lang="en-GB" dirty="0"/>
          </a:p>
        </p:txBody>
      </p:sp>
      <p:sp>
        <p:nvSpPr>
          <p:cNvPr id="3" name="TextBox 2">
            <a:extLst>
              <a:ext uri="{FF2B5EF4-FFF2-40B4-BE49-F238E27FC236}">
                <a16:creationId xmlns:a16="http://schemas.microsoft.com/office/drawing/2014/main" id="{BEE148E2-816D-4FEC-AEC6-37E7C5065CD8}"/>
              </a:ext>
            </a:extLst>
          </p:cNvPr>
          <p:cNvSpPr txBox="1"/>
          <p:nvPr/>
        </p:nvSpPr>
        <p:spPr>
          <a:xfrm>
            <a:off x="452673" y="4544840"/>
            <a:ext cx="11354629" cy="707886"/>
          </a:xfrm>
          <a:prstGeom prst="rect">
            <a:avLst/>
          </a:prstGeom>
          <a:noFill/>
        </p:spPr>
        <p:txBody>
          <a:bodyPr wrap="square" lIns="0" tIns="0" rIns="0" bIns="0" rtlCol="0">
            <a:spAutoFit/>
          </a:bodyPr>
          <a:lstStyle/>
          <a:p>
            <a:pPr marL="285750" indent="-285750">
              <a:spcBef>
                <a:spcPts val="600"/>
              </a:spcBef>
              <a:buFont typeface="Arial" panose="020B0604020202020204" pitchFamily="34" charset="0"/>
              <a:buChar char="─"/>
            </a:pPr>
            <a:r>
              <a:rPr lang="et-EE" sz="1200" dirty="0"/>
              <a:t>Elanikud hindavad oma teadlikkust Euroopa Liidu kliimaeesmärkidest isegi veidi kõrgemalt kui Eesti omadest. </a:t>
            </a:r>
          </a:p>
          <a:p>
            <a:pPr marL="285750" indent="-285750">
              <a:spcBef>
                <a:spcPts val="600"/>
              </a:spcBef>
              <a:buFont typeface="Arial" panose="020B0604020202020204" pitchFamily="34" charset="0"/>
              <a:buChar char="─"/>
            </a:pPr>
            <a:r>
              <a:rPr lang="et-EE" sz="1200" dirty="0"/>
              <a:t>51% vastajatest on EL-i kliimaeesmärkidest teadlik või pigem teadlik ning 43% ei ole pigem või üldse teadlik. </a:t>
            </a:r>
          </a:p>
          <a:p>
            <a:pPr marL="285750" indent="-285750">
              <a:spcBef>
                <a:spcPts val="600"/>
              </a:spcBef>
              <a:buFont typeface="Arial" panose="020B0604020202020204" pitchFamily="34" charset="0"/>
              <a:buChar char="─"/>
            </a:pPr>
            <a:r>
              <a:rPr lang="et-EE" sz="1200" dirty="0"/>
              <a:t>Eesti kliimaeesmärkide osas on vastavad näitajad 44% ja 51%. </a:t>
            </a:r>
            <a:endParaRPr lang="en-GB" sz="1200" dirty="0" err="1"/>
          </a:p>
        </p:txBody>
      </p:sp>
    </p:spTree>
    <p:extLst>
      <p:ext uri="{BB962C8B-B14F-4D97-AF65-F5344CB8AC3E}">
        <p14:creationId xmlns:p14="http://schemas.microsoft.com/office/powerpoint/2010/main" val="105279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B617-CCDB-4696-A3CC-B6560055CA21}"/>
              </a:ext>
            </a:extLst>
          </p:cNvPr>
          <p:cNvSpPr>
            <a:spLocks noGrp="1"/>
          </p:cNvSpPr>
          <p:nvPr>
            <p:ph type="title"/>
          </p:nvPr>
        </p:nvSpPr>
        <p:spPr/>
        <p:txBody>
          <a:bodyPr/>
          <a:lstStyle/>
          <a:p>
            <a:r>
              <a:rPr lang="et-EE" dirty="0"/>
              <a:t>Teadlikkus ja üldine meelsus sotsiaaldemograafilistes lõigetes</a:t>
            </a:r>
            <a:br>
              <a:rPr lang="et-EE" dirty="0"/>
            </a:br>
            <a:endParaRPr lang="et-EE" sz="1200" dirty="0"/>
          </a:p>
        </p:txBody>
      </p:sp>
      <p:graphicFrame>
        <p:nvGraphicFramePr>
          <p:cNvPr id="7" name="Table 7">
            <a:extLst>
              <a:ext uri="{FF2B5EF4-FFF2-40B4-BE49-F238E27FC236}">
                <a16:creationId xmlns:a16="http://schemas.microsoft.com/office/drawing/2014/main" id="{23F3F2CE-DF35-4907-90BA-627F417173E3}"/>
              </a:ext>
            </a:extLst>
          </p:cNvPr>
          <p:cNvGraphicFramePr>
            <a:graphicFrameLocks noGrp="1"/>
          </p:cNvGraphicFramePr>
          <p:nvPr>
            <p:extLst>
              <p:ext uri="{D42A27DB-BD31-4B8C-83A1-F6EECF244321}">
                <p14:modId xmlns:p14="http://schemas.microsoft.com/office/powerpoint/2010/main" val="154372177"/>
              </p:ext>
            </p:extLst>
          </p:nvPr>
        </p:nvGraphicFramePr>
        <p:xfrm>
          <a:off x="362135" y="869133"/>
          <a:ext cx="7613965" cy="5194729"/>
        </p:xfrm>
        <a:graphic>
          <a:graphicData uri="http://schemas.openxmlformats.org/drawingml/2006/table">
            <a:tbl>
              <a:tblPr firstRow="1" bandRow="1">
                <a:tableStyleId>{2D5ABB26-0587-4C30-8999-92F81FD0307C}</a:tableStyleId>
              </a:tblPr>
              <a:tblGrid>
                <a:gridCol w="2261101">
                  <a:extLst>
                    <a:ext uri="{9D8B030D-6E8A-4147-A177-3AD203B41FA5}">
                      <a16:colId xmlns:a16="http://schemas.microsoft.com/office/drawing/2014/main" val="2678956001"/>
                    </a:ext>
                  </a:extLst>
                </a:gridCol>
                <a:gridCol w="2676432">
                  <a:extLst>
                    <a:ext uri="{9D8B030D-6E8A-4147-A177-3AD203B41FA5}">
                      <a16:colId xmlns:a16="http://schemas.microsoft.com/office/drawing/2014/main" val="3426078918"/>
                    </a:ext>
                  </a:extLst>
                </a:gridCol>
                <a:gridCol w="2676432">
                  <a:extLst>
                    <a:ext uri="{9D8B030D-6E8A-4147-A177-3AD203B41FA5}">
                      <a16:colId xmlns:a16="http://schemas.microsoft.com/office/drawing/2014/main" val="2936488036"/>
                    </a:ext>
                  </a:extLst>
                </a:gridCol>
              </a:tblGrid>
              <a:tr h="201421">
                <a:tc>
                  <a:txBody>
                    <a:bodyPr/>
                    <a:lstStyle/>
                    <a:p>
                      <a:pPr algn="r" fontAlgn="b">
                        <a:lnSpc>
                          <a:spcPts val="1000"/>
                        </a:lnSpc>
                      </a:pPr>
                      <a:endParaRPr lang="et-EE" sz="1000" b="1" i="0" u="none" strike="noStrike" noProof="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lang="et-EE" sz="1000" b="0" kern="1200" noProof="0">
                          <a:solidFill>
                            <a:schemeClr val="tx1"/>
                          </a:solidFill>
                          <a:latin typeface="+mn-lt"/>
                          <a:ea typeface="+mn-ea"/>
                          <a:cs typeface="+mn-cs"/>
                        </a:rPr>
                        <a:t>Euroopa Liidu seatud kliimaeesmärgid</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lang="et-EE" sz="1000" b="0" kern="1200" noProof="0">
                          <a:solidFill>
                            <a:schemeClr val="tx1"/>
                          </a:solidFill>
                          <a:latin typeface="+mn-lt"/>
                          <a:ea typeface="+mn-ea"/>
                          <a:cs typeface="+mn-cs"/>
                        </a:rPr>
                        <a:t>Eesti seatud kliimaeesmärgid</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4129245"/>
                  </a:ext>
                </a:extLst>
              </a:tr>
              <a:tr h="138703">
                <a:tc>
                  <a:txBody>
                    <a:bodyPr/>
                    <a:lstStyle/>
                    <a:p>
                      <a:pPr algn="r" fontAlgn="b">
                        <a:lnSpc>
                          <a:spcPts val="1000"/>
                        </a:lnSpc>
                      </a:pPr>
                      <a:r>
                        <a:rPr lang="et-EE" sz="1000" b="1" i="0" u="none" strike="noStrike" noProof="0">
                          <a:solidFill>
                            <a:schemeClr val="tx1"/>
                          </a:solidFill>
                          <a:effectLst/>
                          <a:latin typeface="+mn-lt"/>
                        </a:rPr>
                        <a:t>KOKKU</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8297151"/>
                  </a:ext>
                </a:extLst>
              </a:tr>
              <a:tr h="138703">
                <a:tc>
                  <a:txBody>
                    <a:bodyPr/>
                    <a:lstStyle/>
                    <a:p>
                      <a:pPr algn="l" fontAlgn="b">
                        <a:lnSpc>
                          <a:spcPts val="1000"/>
                        </a:lnSpc>
                      </a:pPr>
                      <a:r>
                        <a:rPr lang="et-EE" sz="1000" b="1" i="0" u="none" strike="noStrike" noProof="0">
                          <a:solidFill>
                            <a:schemeClr val="tx1"/>
                          </a:solidFill>
                          <a:effectLst/>
                          <a:latin typeface="+mn-lt"/>
                        </a:rPr>
                        <a:t>Vanus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4743089"/>
                  </a:ext>
                </a:extLst>
              </a:tr>
              <a:tr h="138703">
                <a:tc>
                  <a:txBody>
                    <a:bodyPr/>
                    <a:lstStyle/>
                    <a:p>
                      <a:pPr algn="r" fontAlgn="b">
                        <a:lnSpc>
                          <a:spcPts val="1000"/>
                        </a:lnSpc>
                      </a:pPr>
                      <a:r>
                        <a:rPr lang="et-EE" sz="1000" b="0" i="0" u="none" strike="noStrike" noProof="0">
                          <a:solidFill>
                            <a:schemeClr val="tx1"/>
                          </a:solidFill>
                          <a:effectLst/>
                          <a:latin typeface="+mn-lt"/>
                        </a:rPr>
                        <a:t>15 - 24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9164289"/>
                  </a:ext>
                </a:extLst>
              </a:tr>
              <a:tr h="138703">
                <a:tc>
                  <a:txBody>
                    <a:bodyPr/>
                    <a:lstStyle/>
                    <a:p>
                      <a:pPr algn="r" fontAlgn="b">
                        <a:lnSpc>
                          <a:spcPts val="1000"/>
                        </a:lnSpc>
                      </a:pPr>
                      <a:r>
                        <a:rPr lang="et-EE" sz="1000" b="0" i="0" u="none" strike="noStrike" noProof="0">
                          <a:solidFill>
                            <a:schemeClr val="tx1"/>
                          </a:solidFill>
                          <a:effectLst/>
                          <a:latin typeface="+mn-lt"/>
                        </a:rPr>
                        <a:t>25 - 34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6201561"/>
                  </a:ext>
                </a:extLst>
              </a:tr>
              <a:tr h="138703">
                <a:tc>
                  <a:txBody>
                    <a:bodyPr/>
                    <a:lstStyle/>
                    <a:p>
                      <a:pPr algn="r" fontAlgn="b">
                        <a:lnSpc>
                          <a:spcPts val="1000"/>
                        </a:lnSpc>
                      </a:pPr>
                      <a:r>
                        <a:rPr lang="et-EE" sz="1000" b="0" i="0" u="none" strike="noStrike" noProof="0">
                          <a:solidFill>
                            <a:schemeClr val="tx1"/>
                          </a:solidFill>
                          <a:effectLst/>
                          <a:latin typeface="+mn-lt"/>
                        </a:rPr>
                        <a:t>35 - 49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7073679"/>
                  </a:ext>
                </a:extLst>
              </a:tr>
              <a:tr h="138703">
                <a:tc>
                  <a:txBody>
                    <a:bodyPr/>
                    <a:lstStyle/>
                    <a:p>
                      <a:pPr algn="r" fontAlgn="b">
                        <a:lnSpc>
                          <a:spcPts val="1000"/>
                        </a:lnSpc>
                      </a:pPr>
                      <a:r>
                        <a:rPr lang="et-EE" sz="1000" b="0" i="0" u="none" strike="noStrike" noProof="0">
                          <a:solidFill>
                            <a:schemeClr val="tx1"/>
                          </a:solidFill>
                          <a:effectLst/>
                          <a:latin typeface="+mn-lt"/>
                        </a:rPr>
                        <a:t>50 - 64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6114748"/>
                  </a:ext>
                </a:extLst>
              </a:tr>
              <a:tr h="138703">
                <a:tc>
                  <a:txBody>
                    <a:bodyPr/>
                    <a:lstStyle/>
                    <a:p>
                      <a:pPr algn="r" fontAlgn="b">
                        <a:lnSpc>
                          <a:spcPts val="1000"/>
                        </a:lnSpc>
                      </a:pPr>
                      <a:r>
                        <a:rPr lang="et-EE" sz="1000" b="0" i="0" u="none" strike="noStrike" noProof="0">
                          <a:solidFill>
                            <a:schemeClr val="tx1"/>
                          </a:solidFill>
                          <a:effectLst/>
                          <a:latin typeface="+mn-lt"/>
                        </a:rPr>
                        <a:t>65 - 74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0243810"/>
                  </a:ext>
                </a:extLst>
              </a:tr>
              <a:tr h="138703">
                <a:tc>
                  <a:txBody>
                    <a:bodyPr/>
                    <a:lstStyle/>
                    <a:p>
                      <a:pPr algn="r" fontAlgn="b">
                        <a:lnSpc>
                          <a:spcPts val="1000"/>
                        </a:lnSpc>
                      </a:pPr>
                      <a:r>
                        <a:rPr lang="et-EE" sz="1000" b="0" i="0" u="none" strike="noStrike" noProof="0">
                          <a:solidFill>
                            <a:schemeClr val="tx1"/>
                          </a:solidFill>
                          <a:effectLst/>
                          <a:latin typeface="+mn-lt"/>
                        </a:rPr>
                        <a:t>75 - 84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5595599"/>
                  </a:ext>
                </a:extLst>
              </a:tr>
              <a:tr h="138703">
                <a:tc>
                  <a:txBody>
                    <a:bodyPr/>
                    <a:lstStyle/>
                    <a:p>
                      <a:pPr algn="l" fontAlgn="b">
                        <a:lnSpc>
                          <a:spcPts val="1000"/>
                        </a:lnSpc>
                      </a:pPr>
                      <a:r>
                        <a:rPr lang="et-EE" sz="1000" b="1" i="0" u="none" strike="noStrike" noProof="0">
                          <a:solidFill>
                            <a:schemeClr val="tx1"/>
                          </a:solidFill>
                          <a:effectLst/>
                          <a:latin typeface="+mn-lt"/>
                        </a:rPr>
                        <a:t>Sugu</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4120621"/>
                  </a:ext>
                </a:extLst>
              </a:tr>
              <a:tr h="138703">
                <a:tc>
                  <a:txBody>
                    <a:bodyPr/>
                    <a:lstStyle/>
                    <a:p>
                      <a:pPr algn="r" fontAlgn="b">
                        <a:lnSpc>
                          <a:spcPts val="1000"/>
                        </a:lnSpc>
                      </a:pPr>
                      <a:r>
                        <a:rPr lang="et-EE" sz="1000" b="0" i="0" u="none" strike="noStrike" noProof="0">
                          <a:solidFill>
                            <a:schemeClr val="tx1"/>
                          </a:solidFill>
                          <a:effectLst/>
                          <a:latin typeface="+mn-lt"/>
                        </a:rPr>
                        <a:t>Mees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0548199"/>
                  </a:ext>
                </a:extLst>
              </a:tr>
              <a:tr h="138703">
                <a:tc>
                  <a:txBody>
                    <a:bodyPr/>
                    <a:lstStyle/>
                    <a:p>
                      <a:pPr algn="r" fontAlgn="b">
                        <a:lnSpc>
                          <a:spcPts val="1000"/>
                        </a:lnSpc>
                      </a:pPr>
                      <a:r>
                        <a:rPr lang="et-EE" sz="1000" b="0" i="0" u="none" strike="noStrike" noProof="0">
                          <a:solidFill>
                            <a:schemeClr val="tx1"/>
                          </a:solidFill>
                          <a:effectLst/>
                          <a:latin typeface="+mn-lt"/>
                        </a:rPr>
                        <a:t>Naine</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3763597"/>
                  </a:ext>
                </a:extLst>
              </a:tr>
              <a:tr h="138703">
                <a:tc>
                  <a:txBody>
                    <a:bodyPr/>
                    <a:lstStyle/>
                    <a:p>
                      <a:pPr algn="l" fontAlgn="b">
                        <a:lnSpc>
                          <a:spcPts val="1000"/>
                        </a:lnSpc>
                      </a:pPr>
                      <a:r>
                        <a:rPr lang="et-EE" sz="1000" b="1" i="0" u="none" strike="noStrike" noProof="0">
                          <a:solidFill>
                            <a:schemeClr val="tx1"/>
                          </a:solidFill>
                          <a:effectLst/>
                          <a:latin typeface="+mn-lt"/>
                        </a:rPr>
                        <a:t>Rahvus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4225718"/>
                  </a:ext>
                </a:extLst>
              </a:tr>
              <a:tr h="138703">
                <a:tc>
                  <a:txBody>
                    <a:bodyPr/>
                    <a:lstStyle/>
                    <a:p>
                      <a:pPr algn="r" fontAlgn="b">
                        <a:lnSpc>
                          <a:spcPts val="1000"/>
                        </a:lnSpc>
                      </a:pPr>
                      <a:r>
                        <a:rPr lang="et-EE" sz="1000" b="0" i="0" u="none" strike="noStrike" noProof="0">
                          <a:solidFill>
                            <a:schemeClr val="tx1"/>
                          </a:solidFill>
                          <a:effectLst/>
                          <a:latin typeface="+mn-lt"/>
                        </a:rPr>
                        <a:t>Eestlane</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5050458"/>
                  </a:ext>
                </a:extLst>
              </a:tr>
              <a:tr h="138703">
                <a:tc>
                  <a:txBody>
                    <a:bodyPr/>
                    <a:lstStyle/>
                    <a:p>
                      <a:pPr algn="r" fontAlgn="b">
                        <a:lnSpc>
                          <a:spcPts val="1000"/>
                        </a:lnSpc>
                      </a:pPr>
                      <a:r>
                        <a:rPr lang="et-EE" sz="1000" b="0" i="0" u="none" strike="noStrike" noProof="0">
                          <a:solidFill>
                            <a:schemeClr val="tx1"/>
                          </a:solidFill>
                          <a:effectLst/>
                          <a:latin typeface="+mn-lt"/>
                        </a:rPr>
                        <a:t>Muu rahvus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8031130"/>
                  </a:ext>
                </a:extLst>
              </a:tr>
              <a:tr h="138703">
                <a:tc>
                  <a:txBody>
                    <a:bodyPr/>
                    <a:lstStyle/>
                    <a:p>
                      <a:pPr algn="l" fontAlgn="b">
                        <a:lnSpc>
                          <a:spcPts val="1000"/>
                        </a:lnSpc>
                      </a:pPr>
                      <a:r>
                        <a:rPr lang="et-EE" sz="1000" b="1" i="0" u="none" strike="noStrike" noProof="0">
                          <a:solidFill>
                            <a:schemeClr val="tx1"/>
                          </a:solidFill>
                          <a:effectLst/>
                          <a:latin typeface="+mn-lt"/>
                        </a:rPr>
                        <a:t>Haridus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3675017"/>
                  </a:ext>
                </a:extLst>
              </a:tr>
              <a:tr h="138703">
                <a:tc>
                  <a:txBody>
                    <a:bodyPr/>
                    <a:lstStyle/>
                    <a:p>
                      <a:pPr algn="r" fontAlgn="b">
                        <a:lnSpc>
                          <a:spcPts val="1000"/>
                        </a:lnSpc>
                      </a:pPr>
                      <a:r>
                        <a:rPr lang="et-EE" sz="1000" b="0" i="0" u="none" strike="noStrike" noProof="0">
                          <a:solidFill>
                            <a:schemeClr val="tx1"/>
                          </a:solidFill>
                          <a:effectLst/>
                          <a:latin typeface="+mn-lt"/>
                        </a:rPr>
                        <a:t>Alg- ja põhiharidus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2992653"/>
                  </a:ext>
                </a:extLst>
              </a:tr>
              <a:tr h="138703">
                <a:tc>
                  <a:txBody>
                    <a:bodyPr/>
                    <a:lstStyle/>
                    <a:p>
                      <a:pPr algn="r" fontAlgn="b">
                        <a:lnSpc>
                          <a:spcPts val="1000"/>
                        </a:lnSpc>
                      </a:pPr>
                      <a:r>
                        <a:rPr lang="et-EE" sz="1000" b="0" i="0" u="none" strike="noStrike" noProof="0">
                          <a:solidFill>
                            <a:schemeClr val="tx1"/>
                          </a:solidFill>
                          <a:effectLst/>
                          <a:latin typeface="+mn-lt"/>
                        </a:rPr>
                        <a:t>Kesk-ja keskeriharidus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2974765"/>
                  </a:ext>
                </a:extLst>
              </a:tr>
              <a:tr h="138703">
                <a:tc>
                  <a:txBody>
                    <a:bodyPr/>
                    <a:lstStyle/>
                    <a:p>
                      <a:pPr algn="r" fontAlgn="b">
                        <a:lnSpc>
                          <a:spcPts val="1000"/>
                        </a:lnSpc>
                      </a:pPr>
                      <a:r>
                        <a:rPr lang="et-EE" sz="1000" b="0" i="0" u="none" strike="noStrike" noProof="0">
                          <a:solidFill>
                            <a:schemeClr val="tx1"/>
                          </a:solidFill>
                          <a:effectLst/>
                          <a:latin typeface="+mn-lt"/>
                        </a:rPr>
                        <a:t>Kõrgharidus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142294"/>
                  </a:ext>
                </a:extLst>
              </a:tr>
              <a:tr h="138703">
                <a:tc>
                  <a:txBody>
                    <a:bodyPr/>
                    <a:lstStyle/>
                    <a:p>
                      <a:pPr algn="l" fontAlgn="b">
                        <a:lnSpc>
                          <a:spcPts val="1000"/>
                        </a:lnSpc>
                      </a:pPr>
                      <a:r>
                        <a:rPr lang="et-EE" sz="1000" b="1" i="0" u="none" strike="noStrike" noProof="0">
                          <a:solidFill>
                            <a:schemeClr val="tx1"/>
                          </a:solidFill>
                          <a:effectLst/>
                          <a:latin typeface="+mn-lt"/>
                        </a:rPr>
                        <a:t>Elukoht</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2973894"/>
                  </a:ext>
                </a:extLst>
              </a:tr>
              <a:tr h="138703">
                <a:tc>
                  <a:txBody>
                    <a:bodyPr/>
                    <a:lstStyle/>
                    <a:p>
                      <a:pPr algn="r" fontAlgn="b">
                        <a:lnSpc>
                          <a:spcPts val="1000"/>
                        </a:lnSpc>
                      </a:pPr>
                      <a:r>
                        <a:rPr lang="et-EE" sz="1000" b="0" i="0" u="none" strike="noStrike" noProof="0">
                          <a:solidFill>
                            <a:schemeClr val="tx1"/>
                          </a:solidFill>
                          <a:effectLst/>
                          <a:latin typeface="+mn-lt"/>
                        </a:rPr>
                        <a:t>Pealinn</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9180393"/>
                  </a:ext>
                </a:extLst>
              </a:tr>
              <a:tr h="138703">
                <a:tc>
                  <a:txBody>
                    <a:bodyPr/>
                    <a:lstStyle/>
                    <a:p>
                      <a:pPr algn="r" fontAlgn="b">
                        <a:lnSpc>
                          <a:spcPts val="1000"/>
                        </a:lnSpc>
                      </a:pPr>
                      <a:r>
                        <a:rPr lang="et-EE" sz="1000" b="0" i="0" u="none" strike="noStrike" noProof="0">
                          <a:solidFill>
                            <a:schemeClr val="tx1"/>
                          </a:solidFill>
                          <a:effectLst/>
                          <a:latin typeface="+mn-lt"/>
                        </a:rPr>
                        <a:t>Suur linn</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1879715"/>
                  </a:ext>
                </a:extLst>
              </a:tr>
              <a:tr h="138703">
                <a:tc>
                  <a:txBody>
                    <a:bodyPr/>
                    <a:lstStyle/>
                    <a:p>
                      <a:pPr algn="r" fontAlgn="b">
                        <a:lnSpc>
                          <a:spcPts val="1000"/>
                        </a:lnSpc>
                      </a:pPr>
                      <a:r>
                        <a:rPr lang="et-EE" sz="1000" b="0" i="0" u="none" strike="noStrike" noProof="0">
                          <a:solidFill>
                            <a:schemeClr val="tx1"/>
                          </a:solidFill>
                          <a:effectLst/>
                          <a:latin typeface="+mn-lt"/>
                        </a:rPr>
                        <a:t>Muu linn</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6522724"/>
                  </a:ext>
                </a:extLst>
              </a:tr>
              <a:tr h="138703">
                <a:tc>
                  <a:txBody>
                    <a:bodyPr/>
                    <a:lstStyle/>
                    <a:p>
                      <a:pPr algn="r" fontAlgn="b">
                        <a:lnSpc>
                          <a:spcPts val="1000"/>
                        </a:lnSpc>
                      </a:pPr>
                      <a:r>
                        <a:rPr lang="et-EE" sz="1000" b="0" i="0" u="none" strike="noStrike" noProof="0">
                          <a:solidFill>
                            <a:schemeClr val="tx1"/>
                          </a:solidFill>
                          <a:effectLst/>
                          <a:latin typeface="+mn-lt"/>
                        </a:rPr>
                        <a:t>Maa-asula</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6832661"/>
                  </a:ext>
                </a:extLst>
              </a:tr>
              <a:tr h="138703">
                <a:tc>
                  <a:txBody>
                    <a:bodyPr/>
                    <a:lstStyle/>
                    <a:p>
                      <a:pPr algn="l" fontAlgn="b">
                        <a:lnSpc>
                          <a:spcPts val="1000"/>
                        </a:lnSpc>
                      </a:pPr>
                      <a:r>
                        <a:rPr lang="et-EE" sz="1000" b="1" i="0" u="none" strike="noStrike" noProof="0">
                          <a:solidFill>
                            <a:schemeClr val="tx1"/>
                          </a:solidFill>
                          <a:effectLst/>
                          <a:latin typeface="+mn-lt"/>
                        </a:rPr>
                        <a:t>Regioon</a:t>
                      </a:r>
                      <a:endParaRPr lang="et-EE" sz="1000" b="1" i="0" u="none" strike="noStrike" noProof="0" dirty="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4740562"/>
                  </a:ext>
                </a:extLst>
              </a:tr>
              <a:tr h="138703">
                <a:tc>
                  <a:txBody>
                    <a:bodyPr/>
                    <a:lstStyle/>
                    <a:p>
                      <a:pPr algn="r" fontAlgn="b">
                        <a:lnSpc>
                          <a:spcPts val="1000"/>
                        </a:lnSpc>
                      </a:pPr>
                      <a:r>
                        <a:rPr lang="et-EE" sz="1000" b="0" i="0" u="none" strike="noStrike" noProof="0">
                          <a:solidFill>
                            <a:schemeClr val="tx1"/>
                          </a:solidFill>
                          <a:effectLst/>
                          <a:latin typeface="+mn-lt"/>
                        </a:rPr>
                        <a:t>Tallinn</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5088853"/>
                  </a:ext>
                </a:extLst>
              </a:tr>
              <a:tr h="138703">
                <a:tc>
                  <a:txBody>
                    <a:bodyPr/>
                    <a:lstStyle/>
                    <a:p>
                      <a:pPr algn="r" fontAlgn="b">
                        <a:lnSpc>
                          <a:spcPts val="1000"/>
                        </a:lnSpc>
                      </a:pPr>
                      <a:r>
                        <a:rPr lang="et-EE" sz="1000" b="0" i="0" u="none" strike="noStrike" noProof="0">
                          <a:solidFill>
                            <a:schemeClr val="tx1"/>
                          </a:solidFill>
                          <a:effectLst/>
                          <a:latin typeface="+mn-lt"/>
                        </a:rPr>
                        <a:t>Põhja-Eesti</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9559793"/>
                  </a:ext>
                </a:extLst>
              </a:tr>
              <a:tr h="138703">
                <a:tc>
                  <a:txBody>
                    <a:bodyPr/>
                    <a:lstStyle/>
                    <a:p>
                      <a:pPr algn="r" fontAlgn="b">
                        <a:lnSpc>
                          <a:spcPts val="1000"/>
                        </a:lnSpc>
                      </a:pPr>
                      <a:r>
                        <a:rPr lang="et-EE" sz="1000" b="0" i="0" u="none" strike="noStrike" noProof="0">
                          <a:solidFill>
                            <a:schemeClr val="tx1"/>
                          </a:solidFill>
                          <a:effectLst/>
                          <a:latin typeface="+mn-lt"/>
                        </a:rPr>
                        <a:t>Lääne-Eesti</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5188239"/>
                  </a:ext>
                </a:extLst>
              </a:tr>
              <a:tr h="138703">
                <a:tc>
                  <a:txBody>
                    <a:bodyPr/>
                    <a:lstStyle/>
                    <a:p>
                      <a:pPr algn="r" fontAlgn="b">
                        <a:lnSpc>
                          <a:spcPts val="1000"/>
                        </a:lnSpc>
                      </a:pPr>
                      <a:r>
                        <a:rPr lang="et-EE" sz="1000" b="0" i="0" u="none" strike="noStrike" noProof="0">
                          <a:solidFill>
                            <a:schemeClr val="tx1"/>
                          </a:solidFill>
                          <a:effectLst/>
                          <a:latin typeface="+mn-lt"/>
                        </a:rPr>
                        <a:t>Tartu piirkond</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5163230"/>
                  </a:ext>
                </a:extLst>
              </a:tr>
              <a:tr h="138703">
                <a:tc>
                  <a:txBody>
                    <a:bodyPr/>
                    <a:lstStyle/>
                    <a:p>
                      <a:pPr algn="r" fontAlgn="b">
                        <a:lnSpc>
                          <a:spcPts val="1000"/>
                        </a:lnSpc>
                      </a:pPr>
                      <a:r>
                        <a:rPr lang="et-EE" sz="1000" b="0" i="0" u="none" strike="noStrike" noProof="0">
                          <a:solidFill>
                            <a:schemeClr val="tx1"/>
                          </a:solidFill>
                          <a:effectLst/>
                          <a:latin typeface="+mn-lt"/>
                        </a:rPr>
                        <a:t>Lõuna-Eesti</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5185542"/>
                  </a:ext>
                </a:extLst>
              </a:tr>
              <a:tr h="138703">
                <a:tc>
                  <a:txBody>
                    <a:bodyPr/>
                    <a:lstStyle/>
                    <a:p>
                      <a:pPr algn="r" fontAlgn="b">
                        <a:lnSpc>
                          <a:spcPts val="1000"/>
                        </a:lnSpc>
                      </a:pPr>
                      <a:r>
                        <a:rPr lang="et-EE" sz="1000" b="0" i="0" u="none" strike="noStrike" noProof="0">
                          <a:solidFill>
                            <a:schemeClr val="tx1"/>
                          </a:solidFill>
                          <a:effectLst/>
                          <a:latin typeface="+mn-lt"/>
                        </a:rPr>
                        <a:t>Virumaal</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0624860"/>
                  </a:ext>
                </a:extLst>
              </a:tr>
              <a:tr h="138703">
                <a:tc>
                  <a:txBody>
                    <a:bodyPr/>
                    <a:lstStyle/>
                    <a:p>
                      <a:pPr algn="l" fontAlgn="b">
                        <a:lnSpc>
                          <a:spcPts val="1000"/>
                        </a:lnSpc>
                      </a:pPr>
                      <a:r>
                        <a:rPr lang="et-EE" sz="1000" b="1" i="0" u="none" strike="noStrike" noProof="0">
                          <a:solidFill>
                            <a:schemeClr val="tx1"/>
                          </a:solidFill>
                          <a:effectLst/>
                          <a:latin typeface="+mn-lt"/>
                        </a:rPr>
                        <a:t>Pere sissetulek ühe inimese kohta</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2812810"/>
                  </a:ext>
                </a:extLst>
              </a:tr>
              <a:tr h="138703">
                <a:tc>
                  <a:txBody>
                    <a:bodyPr/>
                    <a:lstStyle/>
                    <a:p>
                      <a:pPr algn="r" fontAlgn="b">
                        <a:lnSpc>
                          <a:spcPts val="1000"/>
                        </a:lnSpc>
                      </a:pPr>
                      <a:r>
                        <a:rPr lang="et-EE" sz="1000" b="0" i="0" u="none" strike="noStrike" noProof="0">
                          <a:solidFill>
                            <a:schemeClr val="tx1"/>
                          </a:solidFill>
                          <a:effectLst/>
                          <a:latin typeface="+mn-lt"/>
                        </a:rPr>
                        <a:t>Kuni 600 eurot</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5932129"/>
                  </a:ext>
                </a:extLst>
              </a:tr>
              <a:tr h="138703">
                <a:tc>
                  <a:txBody>
                    <a:bodyPr/>
                    <a:lstStyle/>
                    <a:p>
                      <a:pPr algn="r" fontAlgn="b">
                        <a:lnSpc>
                          <a:spcPts val="1000"/>
                        </a:lnSpc>
                      </a:pPr>
                      <a:r>
                        <a:rPr lang="et-EE" sz="1000" b="0" i="0" u="none" strike="noStrike" noProof="0">
                          <a:solidFill>
                            <a:schemeClr val="tx1"/>
                          </a:solidFill>
                          <a:effectLst/>
                          <a:latin typeface="+mn-lt"/>
                        </a:rPr>
                        <a:t>601 – 800 eurot</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3284796"/>
                  </a:ext>
                </a:extLst>
              </a:tr>
              <a:tr h="138703">
                <a:tc>
                  <a:txBody>
                    <a:bodyPr/>
                    <a:lstStyle/>
                    <a:p>
                      <a:pPr algn="r" fontAlgn="b">
                        <a:lnSpc>
                          <a:spcPts val="1000"/>
                        </a:lnSpc>
                      </a:pPr>
                      <a:r>
                        <a:rPr lang="et-EE" sz="1000" b="0" i="0" u="none" strike="noStrike" noProof="0">
                          <a:solidFill>
                            <a:schemeClr val="tx1"/>
                          </a:solidFill>
                          <a:effectLst/>
                          <a:latin typeface="+mn-lt"/>
                        </a:rPr>
                        <a:t>801– 1100 eurot</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5140288"/>
                  </a:ext>
                </a:extLst>
              </a:tr>
              <a:tr h="138703">
                <a:tc>
                  <a:txBody>
                    <a:bodyPr/>
                    <a:lstStyle/>
                    <a:p>
                      <a:pPr algn="r" fontAlgn="b">
                        <a:lnSpc>
                          <a:spcPts val="1000"/>
                        </a:lnSpc>
                      </a:pPr>
                      <a:r>
                        <a:rPr lang="et-EE" sz="1000" b="0" i="0" u="none" strike="noStrike" noProof="0">
                          <a:solidFill>
                            <a:schemeClr val="tx1"/>
                          </a:solidFill>
                          <a:effectLst/>
                          <a:latin typeface="+mn-lt"/>
                        </a:rPr>
                        <a:t>Üle 1100 euro</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2616352"/>
                  </a:ext>
                </a:extLst>
              </a:tr>
              <a:tr h="138703">
                <a:tc>
                  <a:txBody>
                    <a:bodyPr/>
                    <a:lstStyle/>
                    <a:p>
                      <a:pPr algn="r" fontAlgn="b">
                        <a:lnSpc>
                          <a:spcPts val="1000"/>
                        </a:lnSpc>
                      </a:pPr>
                      <a:r>
                        <a:rPr lang="et-EE" sz="1000" b="0" i="0" u="none" strike="noStrike" noProof="0">
                          <a:solidFill>
                            <a:schemeClr val="tx1"/>
                          </a:solidFill>
                          <a:effectLst/>
                          <a:latin typeface="+mn-lt"/>
                        </a:rPr>
                        <a:t>sissetulek puudus/ keeldun vastamast</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9616820"/>
                  </a:ext>
                </a:extLst>
              </a:tr>
            </a:tbl>
          </a:graphicData>
        </a:graphic>
      </p:graphicFrame>
      <p:graphicFrame>
        <p:nvGraphicFramePr>
          <p:cNvPr id="9" name="Object 152">
            <a:extLst>
              <a:ext uri="{FF2B5EF4-FFF2-40B4-BE49-F238E27FC236}">
                <a16:creationId xmlns:a16="http://schemas.microsoft.com/office/drawing/2014/main" id="{9BF82205-164E-4EB7-84AF-4DDB873AA61B}"/>
              </a:ext>
            </a:extLst>
          </p:cNvPr>
          <p:cNvGraphicFramePr>
            <a:graphicFrameLocks noChangeAspect="1"/>
          </p:cNvGraphicFramePr>
          <p:nvPr>
            <p:extLst>
              <p:ext uri="{D42A27DB-BD31-4B8C-83A1-F6EECF244321}">
                <p14:modId xmlns:p14="http://schemas.microsoft.com/office/powerpoint/2010/main" val="3234354040"/>
              </p:ext>
            </p:extLst>
          </p:nvPr>
        </p:nvGraphicFramePr>
        <p:xfrm>
          <a:off x="2534970" y="968721"/>
          <a:ext cx="2806575" cy="52510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152">
            <a:extLst>
              <a:ext uri="{FF2B5EF4-FFF2-40B4-BE49-F238E27FC236}">
                <a16:creationId xmlns:a16="http://schemas.microsoft.com/office/drawing/2014/main" id="{4B91123C-69A6-444C-9EA7-3030F62C3CFE}"/>
              </a:ext>
            </a:extLst>
          </p:cNvPr>
          <p:cNvGraphicFramePr>
            <a:graphicFrameLocks noChangeAspect="1"/>
          </p:cNvGraphicFramePr>
          <p:nvPr>
            <p:extLst>
              <p:ext uri="{D42A27DB-BD31-4B8C-83A1-F6EECF244321}">
                <p14:modId xmlns:p14="http://schemas.microsoft.com/office/powerpoint/2010/main" val="1117638245"/>
              </p:ext>
            </p:extLst>
          </p:nvPr>
        </p:nvGraphicFramePr>
        <p:xfrm>
          <a:off x="5204234" y="968721"/>
          <a:ext cx="2806575" cy="525101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D42BB493-783A-4AC3-A228-8B65AA5A26C0}"/>
              </a:ext>
            </a:extLst>
          </p:cNvPr>
          <p:cNvSpPr>
            <a:spLocks noGrp="1"/>
          </p:cNvSpPr>
          <p:nvPr>
            <p:ph type="sldNum" sz="quarter" idx="10"/>
          </p:nvPr>
        </p:nvSpPr>
        <p:spPr/>
        <p:txBody>
          <a:bodyPr/>
          <a:lstStyle/>
          <a:p>
            <a:fld id="{4034BEE3-566C-4068-A777-C3A4762E861B}" type="slidenum">
              <a:rPr lang="en-GB" smtClean="0"/>
              <a:pPr/>
              <a:t>18</a:t>
            </a:fld>
            <a:endParaRPr lang="en-GB" dirty="0"/>
          </a:p>
        </p:txBody>
      </p:sp>
      <p:sp>
        <p:nvSpPr>
          <p:cNvPr id="3" name="TextBox 2">
            <a:extLst>
              <a:ext uri="{FF2B5EF4-FFF2-40B4-BE49-F238E27FC236}">
                <a16:creationId xmlns:a16="http://schemas.microsoft.com/office/drawing/2014/main" id="{6AE4FCDF-B1ED-4DB1-B372-E8D8196273DD}"/>
              </a:ext>
            </a:extLst>
          </p:cNvPr>
          <p:cNvSpPr txBox="1"/>
          <p:nvPr/>
        </p:nvSpPr>
        <p:spPr>
          <a:xfrm>
            <a:off x="8428776" y="1195057"/>
            <a:ext cx="3398098" cy="4154984"/>
          </a:xfrm>
          <a:prstGeom prst="rect">
            <a:avLst/>
          </a:prstGeom>
          <a:noFill/>
        </p:spPr>
        <p:txBody>
          <a:bodyPr wrap="square" lIns="0" tIns="0" rIns="0" bIns="0" rtlCol="0">
            <a:spAutoFit/>
          </a:bodyPr>
          <a:lstStyle/>
          <a:p>
            <a:pPr marL="285750" indent="-285750">
              <a:spcBef>
                <a:spcPts val="600"/>
              </a:spcBef>
              <a:buFont typeface="Arial" panose="020B0604020202020204" pitchFamily="34" charset="0"/>
              <a:buChar char="─"/>
            </a:pPr>
            <a:r>
              <a:rPr lang="et-EE" sz="1200" dirty="0"/>
              <a:t>Hinnangute proportsioonid on suhteliselt sarnased nii EL-i kui ka Eesti kliimaeesmärkide osas (st kui nt ühes vanuserühmas on teadlikkus EL-i osas madalam, on selles grupis madalam ka teadlikkus Eesti kliimaeesmärkidest)</a:t>
            </a:r>
          </a:p>
          <a:p>
            <a:pPr marL="285750" indent="-285750">
              <a:spcBef>
                <a:spcPts val="600"/>
              </a:spcBef>
              <a:buFont typeface="Arial" panose="020B0604020202020204" pitchFamily="34" charset="0"/>
              <a:buChar char="─"/>
            </a:pPr>
            <a:r>
              <a:rPr lang="et-EE" sz="1200" dirty="0"/>
              <a:t>Madalaim hinnang teadlikkusele on vanuserühmas 25-34, järgneb 35-49.</a:t>
            </a:r>
          </a:p>
          <a:p>
            <a:pPr marL="285750" indent="-285750">
              <a:spcBef>
                <a:spcPts val="600"/>
              </a:spcBef>
              <a:buFont typeface="Arial" panose="020B0604020202020204" pitchFamily="34" charset="0"/>
              <a:buChar char="─"/>
            </a:pPr>
            <a:r>
              <a:rPr lang="et-EE" sz="1200" dirty="0"/>
              <a:t>Mehed hindavad enda teadlikkust kõrgemalt kui naised.</a:t>
            </a:r>
          </a:p>
          <a:p>
            <a:pPr marL="285750" indent="-285750">
              <a:spcBef>
                <a:spcPts val="600"/>
              </a:spcBef>
              <a:buFont typeface="Arial" panose="020B0604020202020204" pitchFamily="34" charset="0"/>
              <a:buChar char="─"/>
            </a:pPr>
            <a:r>
              <a:rPr lang="et-EE" sz="1200" dirty="0"/>
              <a:t>Rahvuse ja elukoha lõikes hinnang teadlikkusele ei erine.</a:t>
            </a:r>
          </a:p>
          <a:p>
            <a:pPr marL="285750" indent="-285750">
              <a:spcBef>
                <a:spcPts val="600"/>
              </a:spcBef>
              <a:buFont typeface="Arial" panose="020B0604020202020204" pitchFamily="34" charset="0"/>
              <a:buChar char="─"/>
            </a:pPr>
            <a:r>
              <a:rPr lang="et-EE" sz="1200" dirty="0"/>
              <a:t>Keskharidusega elanikud hindavad oma teadlikkust madalamalt kui alg- ja põhi- või kõrgharidusega vastajad.</a:t>
            </a:r>
          </a:p>
          <a:p>
            <a:pPr marL="285750" indent="-285750">
              <a:spcBef>
                <a:spcPts val="600"/>
              </a:spcBef>
              <a:buFont typeface="Arial" panose="020B0604020202020204" pitchFamily="34" charset="0"/>
              <a:buChar char="─"/>
            </a:pPr>
            <a:r>
              <a:rPr lang="et-EE" sz="1200" dirty="0"/>
              <a:t>Lõuna-Eesti elanike hinnangud oma teadlikkusele on veidi madalamad kui teistes regioonides.</a:t>
            </a:r>
          </a:p>
          <a:p>
            <a:pPr marL="285750" indent="-285750">
              <a:spcBef>
                <a:spcPts val="600"/>
              </a:spcBef>
              <a:buFont typeface="Arial" panose="020B0604020202020204" pitchFamily="34" charset="0"/>
              <a:buChar char="─"/>
            </a:pPr>
            <a:r>
              <a:rPr lang="et-EE" sz="1200" dirty="0"/>
              <a:t>Kõige teadlikumad on kõige kõrgema sissetulekugruppi jäävad elanikud. </a:t>
            </a:r>
            <a:endParaRPr lang="en-GB" sz="1200" dirty="0" err="1"/>
          </a:p>
        </p:txBody>
      </p:sp>
    </p:spTree>
    <p:extLst>
      <p:ext uri="{BB962C8B-B14F-4D97-AF65-F5344CB8AC3E}">
        <p14:creationId xmlns:p14="http://schemas.microsoft.com/office/powerpoint/2010/main" val="239585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7">
            <a:extLst>
              <a:ext uri="{FF2B5EF4-FFF2-40B4-BE49-F238E27FC236}">
                <a16:creationId xmlns:a16="http://schemas.microsoft.com/office/drawing/2014/main" id="{86B8E9C0-6186-41BC-BDF7-1C1C44F84F56}"/>
              </a:ext>
            </a:extLst>
          </p:cNvPr>
          <p:cNvGraphicFramePr>
            <a:graphicFrameLocks/>
          </p:cNvGraphicFramePr>
          <p:nvPr>
            <p:extLst>
              <p:ext uri="{D42A27DB-BD31-4B8C-83A1-F6EECF244321}">
                <p14:modId xmlns:p14="http://schemas.microsoft.com/office/powerpoint/2010/main" val="2048513037"/>
              </p:ext>
            </p:extLst>
          </p:nvPr>
        </p:nvGraphicFramePr>
        <p:xfrm>
          <a:off x="361950" y="2238104"/>
          <a:ext cx="11445352" cy="2395420"/>
        </p:xfrm>
        <a:graphic>
          <a:graphicData uri="http://schemas.openxmlformats.org/drawingml/2006/table">
            <a:tbl>
              <a:tblPr firstRow="1" bandRow="1">
                <a:tableStyleId>{5C22544A-7EE6-4342-B048-85BDC9FD1C3A}</a:tableStyleId>
              </a:tblPr>
              <a:tblGrid>
                <a:gridCol w="3895154">
                  <a:extLst>
                    <a:ext uri="{9D8B030D-6E8A-4147-A177-3AD203B41FA5}">
                      <a16:colId xmlns:a16="http://schemas.microsoft.com/office/drawing/2014/main" val="20000"/>
                    </a:ext>
                  </a:extLst>
                </a:gridCol>
                <a:gridCol w="5719326">
                  <a:extLst>
                    <a:ext uri="{9D8B030D-6E8A-4147-A177-3AD203B41FA5}">
                      <a16:colId xmlns:a16="http://schemas.microsoft.com/office/drawing/2014/main" val="20001"/>
                    </a:ext>
                  </a:extLst>
                </a:gridCol>
                <a:gridCol w="1830872">
                  <a:extLst>
                    <a:ext uri="{9D8B030D-6E8A-4147-A177-3AD203B41FA5}">
                      <a16:colId xmlns:a16="http://schemas.microsoft.com/office/drawing/2014/main" val="20002"/>
                    </a:ext>
                  </a:extLst>
                </a:gridCol>
              </a:tblGrid>
              <a:tr h="479084">
                <a:tc>
                  <a:txBody>
                    <a:bodyPr/>
                    <a:lstStyle/>
                    <a:p>
                      <a:pPr marL="0" marR="0" indent="0" algn="l" defTabSz="914400" rtl="0" eaLnBrk="1" fontAlgn="auto" latinLnBrk="0" hangingPunct="1">
                        <a:lnSpc>
                          <a:spcPct val="100000"/>
                        </a:lnSpc>
                        <a:spcBef>
                          <a:spcPts val="0"/>
                        </a:spcBef>
                        <a:spcAft>
                          <a:spcPts val="0"/>
                        </a:spcAft>
                        <a:buClrTx/>
                        <a:buSzTx/>
                        <a:buFontTx/>
                        <a:buNone/>
                        <a:tabLst>
                          <a:tab pos="450215" algn="r"/>
                          <a:tab pos="540385" algn="l"/>
                        </a:tabLst>
                        <a:defRPr/>
                      </a:pPr>
                      <a:endParaRPr lang="en-US" sz="1200" b="1" i="0" u="none" strike="noStrike"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t-EE" sz="1200" noProof="0" dirty="0">
                          <a:solidFill>
                            <a:schemeClr val="tx1"/>
                          </a:solidFill>
                          <a:latin typeface="+mn-lt"/>
                        </a:rPr>
                        <a:t>keskmine</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9084">
                <a:tc>
                  <a:txBody>
                    <a:bodyPr/>
                    <a:lstStyle/>
                    <a:p>
                      <a:pPr algn="r" fontAlgn="b"/>
                      <a:r>
                        <a:rPr lang="et-EE" sz="1200" b="0" i="0" u="none" strike="noStrike" dirty="0">
                          <a:solidFill>
                            <a:schemeClr val="tx1"/>
                          </a:solidFill>
                          <a:effectLst/>
                          <a:latin typeface="+mn-lt"/>
                        </a:rPr>
                        <a:t>Energiatootmise tõhususe suurendamine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9084">
                <a:tc>
                  <a:txBody>
                    <a:bodyPr/>
                    <a:lstStyle/>
                    <a:p>
                      <a:pPr algn="r" fontAlgn="b"/>
                      <a:r>
                        <a:rPr lang="et-EE" sz="1200" b="0" i="0" u="none" strike="noStrike" dirty="0">
                          <a:solidFill>
                            <a:schemeClr val="tx1"/>
                          </a:solidFill>
                          <a:effectLst/>
                          <a:latin typeface="+mn-lt"/>
                        </a:rPr>
                        <a:t>Energiatarbimise tõhususe suurendamine</a:t>
                      </a:r>
                      <a:br>
                        <a:rPr lang="en-US" sz="1200" b="0" i="0" u="none" strike="noStrike" dirty="0">
                          <a:solidFill>
                            <a:schemeClr val="tx1"/>
                          </a:solidFill>
                          <a:effectLst/>
                          <a:latin typeface="+mn-lt"/>
                        </a:rPr>
                      </a:br>
                      <a:r>
                        <a:rPr lang="et-EE" sz="1200" b="0" i="0" u="none" strike="noStrike" dirty="0">
                          <a:solidFill>
                            <a:schemeClr val="tx1"/>
                          </a:solidFill>
                          <a:effectLst/>
                          <a:latin typeface="+mn-lt"/>
                        </a:rPr>
                        <a:t> (nt energiatõhusad hooned)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79084">
                <a:tc>
                  <a:txBody>
                    <a:bodyPr/>
                    <a:lstStyle/>
                    <a:p>
                      <a:pPr algn="r" fontAlgn="b"/>
                      <a:r>
                        <a:rPr lang="et-EE" sz="1200" b="0" i="0" u="none" strike="noStrike" dirty="0">
                          <a:solidFill>
                            <a:schemeClr val="tx1"/>
                          </a:solidFill>
                          <a:effectLst/>
                          <a:latin typeface="+mn-lt"/>
                        </a:rPr>
                        <a:t>Taastuvenergia kasutuse suurendamine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176625"/>
                  </a:ext>
                </a:extLst>
              </a:tr>
              <a:tr h="479084">
                <a:tc>
                  <a:txBody>
                    <a:bodyPr/>
                    <a:lstStyle/>
                    <a:p>
                      <a:pPr algn="r" fontAlgn="b"/>
                      <a:r>
                        <a:rPr lang="et-EE" sz="1200" b="0" i="0" u="none" strike="noStrike" dirty="0">
                          <a:solidFill>
                            <a:schemeClr val="tx1"/>
                          </a:solidFill>
                          <a:effectLst/>
                          <a:latin typeface="+mn-lt"/>
                        </a:rPr>
                        <a:t>Süsinikuheitmete (CO2) vähendamine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5849686"/>
                  </a:ext>
                </a:extLst>
              </a:tr>
            </a:tbl>
          </a:graphicData>
        </a:graphic>
      </p:graphicFrame>
      <p:sp>
        <p:nvSpPr>
          <p:cNvPr id="2" name="Title 1">
            <a:extLst>
              <a:ext uri="{FF2B5EF4-FFF2-40B4-BE49-F238E27FC236}">
                <a16:creationId xmlns:a16="http://schemas.microsoft.com/office/drawing/2014/main" id="{F090B617-CCDB-4696-A3CC-B6560055CA21}"/>
              </a:ext>
            </a:extLst>
          </p:cNvPr>
          <p:cNvSpPr>
            <a:spLocks noGrp="1"/>
          </p:cNvSpPr>
          <p:nvPr>
            <p:ph type="title"/>
          </p:nvPr>
        </p:nvSpPr>
        <p:spPr/>
        <p:txBody>
          <a:bodyPr/>
          <a:lstStyle/>
          <a:p>
            <a:r>
              <a:rPr lang="et-EE" dirty="0"/>
              <a:t>Teadlikkus ja üldine meelsus</a:t>
            </a:r>
            <a:br>
              <a:rPr lang="et-EE" dirty="0"/>
            </a:br>
            <a:r>
              <a:rPr lang="et-EE" sz="1200" i="0" u="none" strike="noStrike" dirty="0">
                <a:solidFill>
                  <a:schemeClr val="tx1"/>
                </a:solidFill>
                <a:effectLst/>
                <a:latin typeface="+mn-lt"/>
              </a:rPr>
              <a:t>Kui Te mõtlete üldiselt kliimaeesmärkidele, kuivõrd olulised on need Teie jaoks? </a:t>
            </a:r>
            <a:br>
              <a:rPr lang="et-EE" sz="1200" i="0" u="none" strike="noStrike" dirty="0">
                <a:solidFill>
                  <a:schemeClr val="tx1"/>
                </a:solidFill>
                <a:effectLst/>
                <a:latin typeface="+mn-lt"/>
              </a:rPr>
            </a:br>
            <a:r>
              <a:rPr lang="et-EE" sz="1200" b="0" dirty="0">
                <a:latin typeface="+mn-lt"/>
              </a:rPr>
              <a:t>E</a:t>
            </a:r>
            <a:r>
              <a:rPr lang="et-EE" sz="1200" b="0" i="0" u="none" strike="noStrike" dirty="0">
                <a:solidFill>
                  <a:schemeClr val="tx1"/>
                </a:solidFill>
                <a:effectLst/>
                <a:latin typeface="+mn-lt"/>
              </a:rPr>
              <a:t>uroopa Liidu seatud kliimaeesmärgid, millest lähtub ka Eesti riiklik energia- ja kliimakava aastani 2030, hõlmab järgmist:  kasvuhoonegaaside heitkoguste vähendamine, taastuvenergia osakaalu suurendamine, energiatõhususe osakaalu suurendamine.</a:t>
            </a:r>
            <a:br>
              <a:rPr lang="et-EE" sz="1200" b="0" i="0" u="none" strike="noStrike" dirty="0">
                <a:solidFill>
                  <a:schemeClr val="tx1"/>
                </a:solidFill>
                <a:effectLst/>
                <a:latin typeface="+mn-lt"/>
              </a:rPr>
            </a:br>
            <a:r>
              <a:rPr lang="et-EE" sz="1200" b="0" dirty="0"/>
              <a:t>Kõik vastajad, n=1351</a:t>
            </a:r>
            <a:endParaRPr lang="et-EE" sz="1200" dirty="0"/>
          </a:p>
        </p:txBody>
      </p:sp>
      <p:graphicFrame>
        <p:nvGraphicFramePr>
          <p:cNvPr id="13" name="Chart 12">
            <a:extLst>
              <a:ext uri="{FF2B5EF4-FFF2-40B4-BE49-F238E27FC236}">
                <a16:creationId xmlns:a16="http://schemas.microsoft.com/office/drawing/2014/main" id="{5B33B801-1DCA-4719-A0A3-6DC8AD093485}"/>
              </a:ext>
            </a:extLst>
          </p:cNvPr>
          <p:cNvGraphicFramePr/>
          <p:nvPr>
            <p:extLst>
              <p:ext uri="{D42A27DB-BD31-4B8C-83A1-F6EECF244321}">
                <p14:modId xmlns:p14="http://schemas.microsoft.com/office/powerpoint/2010/main" val="2335944604"/>
              </p:ext>
            </p:extLst>
          </p:nvPr>
        </p:nvGraphicFramePr>
        <p:xfrm>
          <a:off x="9881619" y="2618913"/>
          <a:ext cx="2023338" cy="21533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6C910C52-687F-41A8-8E38-70BCD81E9418}"/>
              </a:ext>
            </a:extLst>
          </p:cNvPr>
          <p:cNvGraphicFramePr/>
          <p:nvPr>
            <p:extLst>
              <p:ext uri="{D42A27DB-BD31-4B8C-83A1-F6EECF244321}">
                <p14:modId xmlns:p14="http://schemas.microsoft.com/office/powerpoint/2010/main" val="3588804261"/>
              </p:ext>
            </p:extLst>
          </p:nvPr>
        </p:nvGraphicFramePr>
        <p:xfrm>
          <a:off x="3178206" y="2272937"/>
          <a:ext cx="6793901" cy="283028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4E46C2BC-BC15-4624-B273-EF3471F0F15C}"/>
              </a:ext>
            </a:extLst>
          </p:cNvPr>
          <p:cNvSpPr>
            <a:spLocks noGrp="1"/>
          </p:cNvSpPr>
          <p:nvPr>
            <p:ph type="sldNum" sz="quarter" idx="10"/>
          </p:nvPr>
        </p:nvSpPr>
        <p:spPr/>
        <p:txBody>
          <a:bodyPr/>
          <a:lstStyle/>
          <a:p>
            <a:fld id="{4034BEE3-566C-4068-A777-C3A4762E861B}" type="slidenum">
              <a:rPr lang="en-GB" smtClean="0"/>
              <a:pPr/>
              <a:t>19</a:t>
            </a:fld>
            <a:endParaRPr lang="en-GB" dirty="0"/>
          </a:p>
        </p:txBody>
      </p:sp>
      <p:sp>
        <p:nvSpPr>
          <p:cNvPr id="3" name="TextBox 2">
            <a:extLst>
              <a:ext uri="{FF2B5EF4-FFF2-40B4-BE49-F238E27FC236}">
                <a16:creationId xmlns:a16="http://schemas.microsoft.com/office/drawing/2014/main" id="{FA665625-4257-4E0A-AF52-A1A283299051}"/>
              </a:ext>
            </a:extLst>
          </p:cNvPr>
          <p:cNvSpPr txBox="1"/>
          <p:nvPr/>
        </p:nvSpPr>
        <p:spPr>
          <a:xfrm>
            <a:off x="359999" y="5267325"/>
            <a:ext cx="11466875" cy="877163"/>
          </a:xfrm>
          <a:prstGeom prst="rect">
            <a:avLst/>
          </a:prstGeom>
          <a:noFill/>
        </p:spPr>
        <p:txBody>
          <a:bodyPr wrap="square" lIns="0" tIns="0" rIns="0" bIns="0" rtlCol="0">
            <a:spAutoFit/>
          </a:bodyPr>
          <a:lstStyle/>
          <a:p>
            <a:pPr marL="285750" indent="-285750">
              <a:spcBef>
                <a:spcPts val="600"/>
              </a:spcBef>
              <a:buFont typeface="Arial" panose="020B0604020202020204" pitchFamily="34" charset="0"/>
              <a:buChar char="─"/>
            </a:pPr>
            <a:r>
              <a:rPr lang="et-EE" sz="1200" dirty="0"/>
              <a:t>Kliimaeesmärkidest olulisim on elanike jaoks energiatootmise tõhususe suurendamine, mida peab väga või pigem oluliseks 90%.</a:t>
            </a:r>
          </a:p>
          <a:p>
            <a:pPr marL="285750" indent="-285750">
              <a:spcBef>
                <a:spcPts val="600"/>
              </a:spcBef>
              <a:buFont typeface="Arial" panose="020B0604020202020204" pitchFamily="34" charset="0"/>
              <a:buChar char="─"/>
            </a:pPr>
            <a:r>
              <a:rPr lang="et-EE" sz="1200" dirty="0"/>
              <a:t>Kõige vähem oluliseks peetakse süsinikuheitmete vähendamist, kuigi ka see on oluline 77% vastajate jaoks.</a:t>
            </a:r>
          </a:p>
          <a:p>
            <a:pPr marL="285750" indent="-285750">
              <a:buFont typeface="Arial" panose="020B0604020202020204" pitchFamily="34" charset="0"/>
              <a:buChar char="─"/>
            </a:pPr>
            <a:endParaRPr lang="et-EE" sz="1200" dirty="0"/>
          </a:p>
          <a:p>
            <a:pPr marL="285750" indent="-285750">
              <a:buFont typeface="Arial" panose="020B0604020202020204" pitchFamily="34" charset="0"/>
              <a:buChar char="─"/>
            </a:pPr>
            <a:endParaRPr lang="en-GB" sz="1600" dirty="0" err="1"/>
          </a:p>
        </p:txBody>
      </p:sp>
    </p:spTree>
    <p:extLst>
      <p:ext uri="{BB962C8B-B14F-4D97-AF65-F5344CB8AC3E}">
        <p14:creationId xmlns:p14="http://schemas.microsoft.com/office/powerpoint/2010/main" val="142246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60411-E96F-472E-847A-EDE89A93FA55}"/>
              </a:ext>
            </a:extLst>
          </p:cNvPr>
          <p:cNvSpPr>
            <a:spLocks noGrp="1"/>
          </p:cNvSpPr>
          <p:nvPr>
            <p:ph type="title"/>
          </p:nvPr>
        </p:nvSpPr>
        <p:spPr/>
        <p:txBody>
          <a:bodyPr/>
          <a:lstStyle/>
          <a:p>
            <a:r>
              <a:rPr lang="et-EE" dirty="0"/>
              <a:t>Sisukord</a:t>
            </a:r>
          </a:p>
        </p:txBody>
      </p:sp>
      <p:graphicFrame>
        <p:nvGraphicFramePr>
          <p:cNvPr id="5" name="Table 4">
            <a:extLst>
              <a:ext uri="{FF2B5EF4-FFF2-40B4-BE49-F238E27FC236}">
                <a16:creationId xmlns:a16="http://schemas.microsoft.com/office/drawing/2014/main" id="{5D84033A-40EC-4384-9AB5-0A95FCC63255}"/>
              </a:ext>
            </a:extLst>
          </p:cNvPr>
          <p:cNvGraphicFramePr>
            <a:graphicFrameLocks noGrp="1"/>
          </p:cNvGraphicFramePr>
          <p:nvPr>
            <p:extLst>
              <p:ext uri="{D42A27DB-BD31-4B8C-83A1-F6EECF244321}">
                <p14:modId xmlns:p14="http://schemas.microsoft.com/office/powerpoint/2010/main" val="2843522954"/>
              </p:ext>
            </p:extLst>
          </p:nvPr>
        </p:nvGraphicFramePr>
        <p:xfrm>
          <a:off x="365122" y="1676400"/>
          <a:ext cx="11462400" cy="4702965"/>
        </p:xfrm>
        <a:graphic>
          <a:graphicData uri="http://schemas.openxmlformats.org/drawingml/2006/table">
            <a:tbl>
              <a:tblPr>
                <a:tableStyleId>{5C22544A-7EE6-4342-B048-85BDC9FD1C3A}</a:tableStyleId>
              </a:tblPr>
              <a:tblGrid>
                <a:gridCol w="406800">
                  <a:extLst>
                    <a:ext uri="{9D8B030D-6E8A-4147-A177-3AD203B41FA5}">
                      <a16:colId xmlns:a16="http://schemas.microsoft.com/office/drawing/2014/main" val="20000"/>
                    </a:ext>
                  </a:extLst>
                </a:gridCol>
                <a:gridCol w="8762400">
                  <a:extLst>
                    <a:ext uri="{9D8B030D-6E8A-4147-A177-3AD203B41FA5}">
                      <a16:colId xmlns:a16="http://schemas.microsoft.com/office/drawing/2014/main" val="20001"/>
                    </a:ext>
                  </a:extLst>
                </a:gridCol>
                <a:gridCol w="2293200">
                  <a:extLst>
                    <a:ext uri="{9D8B030D-6E8A-4147-A177-3AD203B41FA5}">
                      <a16:colId xmlns:a16="http://schemas.microsoft.com/office/drawing/2014/main" val="20002"/>
                    </a:ext>
                  </a:extLst>
                </a:gridCol>
              </a:tblGrid>
              <a:tr h="336285">
                <a:tc>
                  <a:txBody>
                    <a:bodyPr/>
                    <a:lstStyle/>
                    <a:p>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1400" kern="1200" dirty="0">
                          <a:solidFill>
                            <a:schemeClr val="tx1"/>
                          </a:solidFill>
                          <a:latin typeface="+mn-lt"/>
                          <a:ea typeface="+mn-ea"/>
                          <a:cs typeface="+mn-cs"/>
                        </a:rPr>
                        <a:t>Sissejuhatus</a:t>
                      </a:r>
                      <a:endParaRPr lang="en-GB" sz="1400" kern="1200" dirty="0">
                        <a:solidFill>
                          <a:schemeClr val="tx1"/>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t-EE" sz="1400" dirty="0">
                          <a:solidFill>
                            <a:schemeClr val="tx1"/>
                          </a:solidFill>
                        </a:rPr>
                        <a:t>3</a:t>
                      </a:r>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6285">
                <a:tc>
                  <a:txBody>
                    <a:bodyPr/>
                    <a:lstStyle/>
                    <a:p>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1400" kern="1200" dirty="0">
                          <a:solidFill>
                            <a:schemeClr val="tx1"/>
                          </a:solidFill>
                          <a:latin typeface="+mn-lt"/>
                          <a:ea typeface="+mn-ea"/>
                          <a:cs typeface="+mn-cs"/>
                        </a:rPr>
                        <a:t>Kokkuvõte põhitulemustest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t-EE" sz="1400" dirty="0">
                          <a:solidFill>
                            <a:schemeClr val="tx1"/>
                          </a:solidFill>
                        </a:rPr>
                        <a:t>6</a:t>
                      </a:r>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6285">
                <a:tc>
                  <a:txBody>
                    <a:bodyPr/>
                    <a:lstStyle/>
                    <a:p>
                      <a:r>
                        <a:rPr lang="en-GB" sz="1400" b="1"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400" b="1" dirty="0"/>
                        <a:t>Tulemused: Elanikkond</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t-EE" sz="1400" b="1" dirty="0">
                          <a:solidFill>
                            <a:schemeClr val="tx1"/>
                          </a:solidFill>
                        </a:rPr>
                        <a:t>13</a:t>
                      </a:r>
                      <a:endParaRPr lang="en-GB" sz="1400" b="1"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6285">
                <a:tc>
                  <a:txBody>
                    <a:bodyPr/>
                    <a:lstStyle/>
                    <a:p>
                      <a:r>
                        <a:rPr lang="et-EE" sz="1400" dirty="0">
                          <a:solidFill>
                            <a:schemeClr val="tx1"/>
                          </a:solidFill>
                        </a:rPr>
                        <a:t>1.1</a:t>
                      </a:r>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400" dirty="0"/>
                        <a:t>Teadlikkus ja üldine meelsus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t-EE" sz="1400" dirty="0">
                          <a:solidFill>
                            <a:schemeClr val="tx1"/>
                          </a:solidFill>
                        </a:rPr>
                        <a:t>14</a:t>
                      </a:r>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3419280"/>
                  </a:ext>
                </a:extLst>
              </a:tr>
              <a:tr h="331260">
                <a:tc>
                  <a:txBody>
                    <a:bodyPr/>
                    <a:lstStyle/>
                    <a:p>
                      <a:r>
                        <a:rPr lang="et-EE" sz="1400" dirty="0">
                          <a:solidFill>
                            <a:schemeClr val="tx1"/>
                          </a:solidFill>
                        </a:rPr>
                        <a:t>1.2</a:t>
                      </a:r>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400" dirty="0"/>
                        <a:t>Tuuleparkide mõju elanike heaolule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t-EE" sz="1400" dirty="0">
                          <a:solidFill>
                            <a:schemeClr val="tx1"/>
                          </a:solidFill>
                        </a:rPr>
                        <a:t>31</a:t>
                      </a:r>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160508"/>
                  </a:ext>
                </a:extLst>
              </a:tr>
              <a:tr h="336285">
                <a:tc>
                  <a:txBody>
                    <a:bodyPr/>
                    <a:lstStyle/>
                    <a:p>
                      <a:r>
                        <a:rPr lang="et-EE" sz="1400" dirty="0">
                          <a:solidFill>
                            <a:schemeClr val="tx1"/>
                          </a:solidFill>
                        </a:rPr>
                        <a:t>1.3</a:t>
                      </a:r>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400" dirty="0"/>
                        <a:t>Hüvitismeetmete mõju</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t-EE" sz="1400" dirty="0">
                          <a:solidFill>
                            <a:schemeClr val="tx1"/>
                          </a:solidFill>
                        </a:rPr>
                        <a:t>37</a:t>
                      </a:r>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7831829"/>
                  </a:ext>
                </a:extLst>
              </a:tr>
              <a:tr h="336285">
                <a:tc>
                  <a:txBody>
                    <a:bodyPr/>
                    <a:lstStyle/>
                    <a:p>
                      <a:r>
                        <a:rPr lang="et-EE" sz="1400" dirty="0">
                          <a:solidFill>
                            <a:schemeClr val="tx1"/>
                          </a:solidFill>
                        </a:rPr>
                        <a:t>1.4</a:t>
                      </a:r>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400" dirty="0"/>
                        <a:t>Mõju kohalikule elule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t-EE" sz="1400" dirty="0">
                          <a:solidFill>
                            <a:schemeClr val="tx1"/>
                          </a:solidFill>
                        </a:rPr>
                        <a:t>42</a:t>
                      </a:r>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897935"/>
                  </a:ext>
                </a:extLst>
              </a:tr>
              <a:tr h="336285">
                <a:tc>
                  <a:txBody>
                    <a:bodyPr/>
                    <a:lstStyle/>
                    <a:p>
                      <a:r>
                        <a:rPr lang="et-EE" sz="1400" dirty="0">
                          <a:solidFill>
                            <a:schemeClr val="tx1"/>
                          </a:solidFill>
                        </a:rPr>
                        <a:t>1.5</a:t>
                      </a:r>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400" dirty="0"/>
                        <a:t>Inforuum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t-EE" sz="1400" dirty="0">
                          <a:solidFill>
                            <a:schemeClr val="tx1"/>
                          </a:solidFill>
                        </a:rPr>
                        <a:t>44</a:t>
                      </a:r>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0530202"/>
                  </a:ext>
                </a:extLst>
              </a:tr>
              <a:tr h="336285">
                <a:tc>
                  <a:txBody>
                    <a:bodyPr/>
                    <a:lstStyle/>
                    <a:p>
                      <a:r>
                        <a:rPr lang="et-EE" sz="1400" dirty="0">
                          <a:solidFill>
                            <a:schemeClr val="tx1"/>
                          </a:solidFill>
                        </a:rPr>
                        <a:t>1.6</a:t>
                      </a:r>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400" dirty="0"/>
                        <a:t>Vastajate taust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t-EE" sz="1400" dirty="0">
                          <a:solidFill>
                            <a:schemeClr val="tx1"/>
                          </a:solidFill>
                        </a:rPr>
                        <a:t>50</a:t>
                      </a:r>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5029224"/>
                  </a:ext>
                </a:extLst>
              </a:tr>
              <a:tr h="336285">
                <a:tc>
                  <a:txBody>
                    <a:bodyPr/>
                    <a:lstStyle/>
                    <a:p>
                      <a:r>
                        <a:rPr lang="en-GB" sz="1400" b="1" dirty="0">
                          <a:solidFill>
                            <a:schemeClr val="tx1"/>
                          </a:solidFill>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1400" b="1" kern="1200" dirty="0">
                          <a:solidFill>
                            <a:schemeClr val="tx1"/>
                          </a:solidFill>
                          <a:latin typeface="+mn-lt"/>
                          <a:ea typeface="+mn-ea"/>
                          <a:cs typeface="+mn-cs"/>
                        </a:rPr>
                        <a:t>Tulemused: Tuuleparkide läheduses või perspektiivsetes alades elavad inimesed</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t-EE" sz="1400" b="1" dirty="0">
                          <a:solidFill>
                            <a:schemeClr val="tx1"/>
                          </a:solidFill>
                        </a:rPr>
                        <a:t>56</a:t>
                      </a:r>
                      <a:endParaRPr lang="en-GB" sz="1400" b="1"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6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400" b="1" noProof="0" dirty="0"/>
                        <a:t>Tulemused: Ettevõtted</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t-EE" sz="1400" b="1" dirty="0">
                          <a:solidFill>
                            <a:schemeClr val="tx1"/>
                          </a:solidFill>
                        </a:rPr>
                        <a:t>68</a:t>
                      </a:r>
                      <a:endParaRPr lang="en-GB" sz="1400" b="1"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266995"/>
                  </a:ext>
                </a:extLst>
              </a:tr>
              <a:tr h="336285">
                <a:tc>
                  <a:txBody>
                    <a:bodyPr/>
                    <a:lstStyle/>
                    <a:p>
                      <a:r>
                        <a:rPr lang="et-EE" sz="1400" dirty="0">
                          <a:solidFill>
                            <a:schemeClr val="tx1"/>
                          </a:solidFill>
                        </a:rPr>
                        <a:t>4</a:t>
                      </a:r>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400" dirty="0"/>
                        <a:t>Lisad: Valimijaotused. Projekti meeskond. Vestluskava</a:t>
                      </a:r>
                      <a:endParaRPr lang="en-GB" sz="1400" kern="1200" dirty="0">
                        <a:solidFill>
                          <a:schemeClr val="tx1"/>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t-EE" sz="1400" dirty="0">
                          <a:solidFill>
                            <a:schemeClr val="tx1"/>
                          </a:solidFill>
                        </a:rPr>
                        <a:t>69</a:t>
                      </a:r>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9507090"/>
                  </a:ext>
                </a:extLst>
              </a:tr>
              <a:tr h="336285">
                <a:tc>
                  <a:txBody>
                    <a:bodyPr/>
                    <a:lstStyle/>
                    <a:p>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kern="1200" dirty="0">
                        <a:solidFill>
                          <a:schemeClr val="tx1"/>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9273482"/>
                  </a:ext>
                </a:extLst>
              </a:tr>
              <a:tr h="336285">
                <a:tc>
                  <a:txBody>
                    <a:bodyPr/>
                    <a:lstStyle/>
                    <a:p>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kern="1200" dirty="0">
                        <a:solidFill>
                          <a:schemeClr val="tx1"/>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7764425"/>
                  </a:ext>
                </a:extLst>
              </a:tr>
            </a:tbl>
          </a:graphicData>
        </a:graphic>
      </p:graphicFrame>
      <p:sp>
        <p:nvSpPr>
          <p:cNvPr id="3" name="Slide Number Placeholder 2">
            <a:extLst>
              <a:ext uri="{FF2B5EF4-FFF2-40B4-BE49-F238E27FC236}">
                <a16:creationId xmlns:a16="http://schemas.microsoft.com/office/drawing/2014/main" id="{61B053E4-59F6-498D-9C8D-FCFD7F4AADBF}"/>
              </a:ext>
            </a:extLst>
          </p:cNvPr>
          <p:cNvSpPr>
            <a:spLocks noGrp="1"/>
          </p:cNvSpPr>
          <p:nvPr>
            <p:ph type="sldNum" sz="quarter" idx="10"/>
          </p:nvPr>
        </p:nvSpPr>
        <p:spPr/>
        <p:txBody>
          <a:bodyPr/>
          <a:lstStyle/>
          <a:p>
            <a:fld id="{4034BEE3-566C-4068-A777-C3A4762E861B}" type="slidenum">
              <a:rPr lang="en-GB" smtClean="0"/>
              <a:pPr/>
              <a:t>2</a:t>
            </a:fld>
            <a:endParaRPr lang="en-GB" dirty="0"/>
          </a:p>
        </p:txBody>
      </p:sp>
    </p:spTree>
    <p:extLst>
      <p:ext uri="{BB962C8B-B14F-4D97-AF65-F5344CB8AC3E}">
        <p14:creationId xmlns:p14="http://schemas.microsoft.com/office/powerpoint/2010/main" val="195491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B617-CCDB-4696-A3CC-B6560055CA21}"/>
              </a:ext>
            </a:extLst>
          </p:cNvPr>
          <p:cNvSpPr>
            <a:spLocks noGrp="1"/>
          </p:cNvSpPr>
          <p:nvPr>
            <p:ph type="title"/>
          </p:nvPr>
        </p:nvSpPr>
        <p:spPr/>
        <p:txBody>
          <a:bodyPr/>
          <a:lstStyle/>
          <a:p>
            <a:r>
              <a:rPr lang="et-EE" dirty="0"/>
              <a:t>Teadlikkus ja üldine meelsus</a:t>
            </a:r>
            <a:br>
              <a:rPr lang="et-EE" dirty="0"/>
            </a:br>
            <a:r>
              <a:rPr lang="et-EE" sz="1200" i="0" u="none" strike="noStrike" dirty="0">
                <a:solidFill>
                  <a:schemeClr val="tx1"/>
                </a:solidFill>
                <a:effectLst/>
                <a:latin typeface="+mn-lt"/>
              </a:rPr>
              <a:t>Kui oluline on Teie hinnangul, et riik seab ambitsioonikad eesmärgid taastuvenergia, sh tuule- ja päikeseenergia, kasutuselevõtuks?</a:t>
            </a:r>
            <a:br>
              <a:rPr lang="et-EE" sz="1200" b="0" i="0" u="none" strike="noStrike" dirty="0">
                <a:solidFill>
                  <a:schemeClr val="tx1"/>
                </a:solidFill>
                <a:effectLst/>
                <a:latin typeface="+mn-lt"/>
              </a:rPr>
            </a:br>
            <a:r>
              <a:rPr lang="et-EE" sz="1200" b="0" dirty="0"/>
              <a:t>Kõik vastajad, n=1351</a:t>
            </a:r>
            <a:endParaRPr lang="et-EE" sz="1200" dirty="0"/>
          </a:p>
        </p:txBody>
      </p:sp>
      <p:graphicFrame>
        <p:nvGraphicFramePr>
          <p:cNvPr id="7" name="Chart 6">
            <a:extLst>
              <a:ext uri="{FF2B5EF4-FFF2-40B4-BE49-F238E27FC236}">
                <a16:creationId xmlns:a16="http://schemas.microsoft.com/office/drawing/2014/main" id="{6C18BD39-4DAF-4DFD-B3C2-535997B8D79E}"/>
              </a:ext>
            </a:extLst>
          </p:cNvPr>
          <p:cNvGraphicFramePr/>
          <p:nvPr>
            <p:extLst>
              <p:ext uri="{D42A27DB-BD31-4B8C-83A1-F6EECF244321}">
                <p14:modId xmlns:p14="http://schemas.microsoft.com/office/powerpoint/2010/main" val="386690588"/>
              </p:ext>
            </p:extLst>
          </p:nvPr>
        </p:nvGraphicFramePr>
        <p:xfrm>
          <a:off x="757646" y="1959428"/>
          <a:ext cx="5971177" cy="33515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43C2E668-F466-4C80-8EBD-B7EF4752E908}"/>
              </a:ext>
            </a:extLst>
          </p:cNvPr>
          <p:cNvSpPr>
            <a:spLocks noGrp="1"/>
          </p:cNvSpPr>
          <p:nvPr>
            <p:ph type="sldNum" sz="quarter" idx="10"/>
          </p:nvPr>
        </p:nvSpPr>
        <p:spPr/>
        <p:txBody>
          <a:bodyPr/>
          <a:lstStyle/>
          <a:p>
            <a:fld id="{4034BEE3-566C-4068-A777-C3A4762E861B}" type="slidenum">
              <a:rPr lang="en-GB" smtClean="0"/>
              <a:pPr/>
              <a:t>20</a:t>
            </a:fld>
            <a:endParaRPr lang="en-GB" dirty="0"/>
          </a:p>
        </p:txBody>
      </p:sp>
      <p:sp>
        <p:nvSpPr>
          <p:cNvPr id="6" name="TextBox 5">
            <a:extLst>
              <a:ext uri="{FF2B5EF4-FFF2-40B4-BE49-F238E27FC236}">
                <a16:creationId xmlns:a16="http://schemas.microsoft.com/office/drawing/2014/main" id="{11D24975-4248-42C9-A78F-AFCAA589399D}"/>
              </a:ext>
            </a:extLst>
          </p:cNvPr>
          <p:cNvSpPr txBox="1"/>
          <p:nvPr/>
        </p:nvSpPr>
        <p:spPr>
          <a:xfrm>
            <a:off x="7424329" y="2913102"/>
            <a:ext cx="4010025" cy="55399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t-EE" sz="1200" dirty="0"/>
              <a:t>Elanike jaoks on oluline, et riik seab ambitsioonikad eesmärgid taastuvenergia kasutuselevõtuks: nii arvab 76% vastanutest.</a:t>
            </a:r>
            <a:endParaRPr lang="en-GB" sz="1200" dirty="0" err="1"/>
          </a:p>
        </p:txBody>
      </p:sp>
    </p:spTree>
    <p:extLst>
      <p:ext uri="{BB962C8B-B14F-4D97-AF65-F5344CB8AC3E}">
        <p14:creationId xmlns:p14="http://schemas.microsoft.com/office/powerpoint/2010/main" val="99340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B617-CCDB-4696-A3CC-B6560055CA21}"/>
              </a:ext>
            </a:extLst>
          </p:cNvPr>
          <p:cNvSpPr>
            <a:spLocks noGrp="1"/>
          </p:cNvSpPr>
          <p:nvPr>
            <p:ph type="title"/>
          </p:nvPr>
        </p:nvSpPr>
        <p:spPr/>
        <p:txBody>
          <a:bodyPr/>
          <a:lstStyle/>
          <a:p>
            <a:r>
              <a:rPr lang="et-EE" dirty="0"/>
              <a:t>Teadlikkus ja üldine meelsus</a:t>
            </a:r>
            <a:br>
              <a:rPr lang="et-EE" dirty="0"/>
            </a:br>
            <a:r>
              <a:rPr lang="et-EE" sz="1200" i="0" u="none" strike="noStrike" dirty="0">
                <a:solidFill>
                  <a:schemeClr val="tx1"/>
                </a:solidFill>
                <a:effectLst/>
                <a:latin typeface="+mn-lt"/>
              </a:rPr>
              <a:t>Palun hinnake oma teadlikkust  energia tootmise erinevatest aspektidest. </a:t>
            </a:r>
            <a:r>
              <a:rPr lang="et-EE" sz="1200" b="0" i="0" u="none" strike="noStrike" dirty="0">
                <a:solidFill>
                  <a:schemeClr val="tx1"/>
                </a:solidFill>
                <a:effectLst/>
                <a:latin typeface="+mn-lt"/>
              </a:rPr>
              <a:t>Mõelge nt märksõnadele CO2 kvoodimüük, avatud elektriturg/elektribörs, isevarustatus/import, võrgutaristu, elektri- ja soojustootmine,  fossiilsed ja taastuvenergiaallikad. </a:t>
            </a:r>
            <a:br>
              <a:rPr lang="et-EE" sz="1200" i="0" u="none" strike="noStrike" dirty="0">
                <a:solidFill>
                  <a:schemeClr val="tx1"/>
                </a:solidFill>
                <a:effectLst/>
                <a:latin typeface="+mn-lt"/>
              </a:rPr>
            </a:br>
            <a:r>
              <a:rPr lang="et-EE" sz="1200" b="0" dirty="0"/>
              <a:t>Kõik vastajad, n=1351</a:t>
            </a:r>
            <a:endParaRPr lang="et-EE" sz="1200" dirty="0"/>
          </a:p>
        </p:txBody>
      </p:sp>
      <p:graphicFrame>
        <p:nvGraphicFramePr>
          <p:cNvPr id="7" name="Chart 6">
            <a:extLst>
              <a:ext uri="{FF2B5EF4-FFF2-40B4-BE49-F238E27FC236}">
                <a16:creationId xmlns:a16="http://schemas.microsoft.com/office/drawing/2014/main" id="{6C18BD39-4DAF-4DFD-B3C2-535997B8D79E}"/>
              </a:ext>
            </a:extLst>
          </p:cNvPr>
          <p:cNvGraphicFramePr/>
          <p:nvPr>
            <p:extLst>
              <p:ext uri="{D42A27DB-BD31-4B8C-83A1-F6EECF244321}">
                <p14:modId xmlns:p14="http://schemas.microsoft.com/office/powerpoint/2010/main" val="2681499016"/>
              </p:ext>
            </p:extLst>
          </p:nvPr>
        </p:nvGraphicFramePr>
        <p:xfrm>
          <a:off x="757646" y="1959428"/>
          <a:ext cx="5971177" cy="33515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8A7D7B6B-DE38-4926-8635-06590B0DF573}"/>
              </a:ext>
            </a:extLst>
          </p:cNvPr>
          <p:cNvSpPr>
            <a:spLocks noGrp="1"/>
          </p:cNvSpPr>
          <p:nvPr>
            <p:ph type="sldNum" sz="quarter" idx="10"/>
          </p:nvPr>
        </p:nvSpPr>
        <p:spPr/>
        <p:txBody>
          <a:bodyPr/>
          <a:lstStyle/>
          <a:p>
            <a:fld id="{4034BEE3-566C-4068-A777-C3A4762E861B}" type="slidenum">
              <a:rPr lang="en-GB" smtClean="0"/>
              <a:pPr/>
              <a:t>21</a:t>
            </a:fld>
            <a:endParaRPr lang="en-GB" dirty="0"/>
          </a:p>
        </p:txBody>
      </p:sp>
    </p:spTree>
    <p:extLst>
      <p:ext uri="{BB962C8B-B14F-4D97-AF65-F5344CB8AC3E}">
        <p14:creationId xmlns:p14="http://schemas.microsoft.com/office/powerpoint/2010/main" val="34194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7">
            <a:extLst>
              <a:ext uri="{FF2B5EF4-FFF2-40B4-BE49-F238E27FC236}">
                <a16:creationId xmlns:a16="http://schemas.microsoft.com/office/drawing/2014/main" id="{86B8E9C0-6186-41BC-BDF7-1C1C44F84F56}"/>
              </a:ext>
            </a:extLst>
          </p:cNvPr>
          <p:cNvGraphicFramePr>
            <a:graphicFrameLocks/>
          </p:cNvGraphicFramePr>
          <p:nvPr>
            <p:extLst>
              <p:ext uri="{D42A27DB-BD31-4B8C-83A1-F6EECF244321}">
                <p14:modId xmlns:p14="http://schemas.microsoft.com/office/powerpoint/2010/main" val="236171118"/>
              </p:ext>
            </p:extLst>
          </p:nvPr>
        </p:nvGraphicFramePr>
        <p:xfrm>
          <a:off x="-690993" y="1746598"/>
          <a:ext cx="11450251" cy="3476891"/>
        </p:xfrm>
        <a:graphic>
          <a:graphicData uri="http://schemas.openxmlformats.org/drawingml/2006/table">
            <a:tbl>
              <a:tblPr firstRow="1" bandRow="1">
                <a:tableStyleId>{5C22544A-7EE6-4342-B048-85BDC9FD1C3A}</a:tableStyleId>
              </a:tblPr>
              <a:tblGrid>
                <a:gridCol w="3896821">
                  <a:extLst>
                    <a:ext uri="{9D8B030D-6E8A-4147-A177-3AD203B41FA5}">
                      <a16:colId xmlns:a16="http://schemas.microsoft.com/office/drawing/2014/main" val="20000"/>
                    </a:ext>
                  </a:extLst>
                </a:gridCol>
                <a:gridCol w="5721774">
                  <a:extLst>
                    <a:ext uri="{9D8B030D-6E8A-4147-A177-3AD203B41FA5}">
                      <a16:colId xmlns:a16="http://schemas.microsoft.com/office/drawing/2014/main" val="20001"/>
                    </a:ext>
                  </a:extLst>
                </a:gridCol>
                <a:gridCol w="1831656">
                  <a:extLst>
                    <a:ext uri="{9D8B030D-6E8A-4147-A177-3AD203B41FA5}">
                      <a16:colId xmlns:a16="http://schemas.microsoft.com/office/drawing/2014/main" val="20002"/>
                    </a:ext>
                  </a:extLst>
                </a:gridCol>
              </a:tblGrid>
              <a:tr h="316081">
                <a:tc>
                  <a:txBody>
                    <a:bodyPr/>
                    <a:lstStyle/>
                    <a:p>
                      <a:pPr marL="0" marR="0" indent="0" algn="l" defTabSz="914400" rtl="0" eaLnBrk="1" fontAlgn="auto" latinLnBrk="0" hangingPunct="1">
                        <a:lnSpc>
                          <a:spcPct val="100000"/>
                        </a:lnSpc>
                        <a:spcBef>
                          <a:spcPts val="0"/>
                        </a:spcBef>
                        <a:spcAft>
                          <a:spcPts val="0"/>
                        </a:spcAft>
                        <a:buClrTx/>
                        <a:buSzTx/>
                        <a:buFontTx/>
                        <a:buNone/>
                        <a:tabLst>
                          <a:tab pos="450215" algn="r"/>
                          <a:tab pos="540385" algn="l"/>
                        </a:tabLst>
                        <a:defRPr/>
                      </a:pPr>
                      <a:endParaRPr lang="et-EE" sz="1200" b="1" i="0" u="none" strike="noStrike"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t-EE" sz="1200" noProof="0">
                          <a:solidFill>
                            <a:schemeClr val="tx1"/>
                          </a:solidFill>
                          <a:latin typeface="+mn-lt"/>
                        </a:rPr>
                        <a:t>keskmine</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6081">
                <a:tc>
                  <a:txBody>
                    <a:bodyPr/>
                    <a:lstStyle/>
                    <a:p>
                      <a:pPr algn="r" fontAlgn="b"/>
                      <a:r>
                        <a:rPr lang="et-EE" sz="1200" b="0" i="0" u="none" strike="noStrike" noProof="0" dirty="0">
                          <a:solidFill>
                            <a:schemeClr val="tx1"/>
                          </a:solidFill>
                          <a:effectLst/>
                          <a:latin typeface="+mn-lt"/>
                        </a:rPr>
                        <a:t>Päikeseenergia</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6081">
                <a:tc>
                  <a:txBody>
                    <a:bodyPr/>
                    <a:lstStyle/>
                    <a:p>
                      <a:pPr algn="r" fontAlgn="b"/>
                      <a:r>
                        <a:rPr lang="et-EE" sz="1200" b="0" i="0" u="none" strike="noStrike" noProof="0">
                          <a:solidFill>
                            <a:schemeClr val="tx1"/>
                          </a:solidFill>
                          <a:effectLst/>
                          <a:latin typeface="+mn-lt"/>
                        </a:rPr>
                        <a:t>Maasoojusenergia</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6081">
                <a:tc>
                  <a:txBody>
                    <a:bodyPr/>
                    <a:lstStyle/>
                    <a:p>
                      <a:pPr algn="r" fontAlgn="b"/>
                      <a:r>
                        <a:rPr lang="et-EE" sz="1200" b="0" i="0" u="none" strike="noStrike" noProof="0">
                          <a:solidFill>
                            <a:schemeClr val="tx1"/>
                          </a:solidFill>
                          <a:effectLst/>
                          <a:latin typeface="+mn-lt"/>
                        </a:rPr>
                        <a:t>Tuuleenergia</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176625"/>
                  </a:ext>
                </a:extLst>
              </a:tr>
              <a:tr h="316081">
                <a:tc>
                  <a:txBody>
                    <a:bodyPr/>
                    <a:lstStyle/>
                    <a:p>
                      <a:pPr algn="r" fontAlgn="b"/>
                      <a:r>
                        <a:rPr lang="et-EE" sz="1200" b="0" i="0" u="none" strike="noStrike" noProof="0" dirty="0">
                          <a:solidFill>
                            <a:schemeClr val="tx1"/>
                          </a:solidFill>
                          <a:effectLst/>
                          <a:latin typeface="+mn-lt"/>
                        </a:rPr>
                        <a:t>Hüdroenergia</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486111"/>
                  </a:ext>
                </a:extLst>
              </a:tr>
              <a:tr h="316081">
                <a:tc>
                  <a:txBody>
                    <a:bodyPr/>
                    <a:lstStyle/>
                    <a:p>
                      <a:pPr algn="r" fontAlgn="b"/>
                      <a:r>
                        <a:rPr lang="et-EE" sz="1200" b="0" i="0" u="none" strike="noStrike" noProof="0">
                          <a:solidFill>
                            <a:schemeClr val="tx1"/>
                          </a:solidFill>
                          <a:effectLst/>
                          <a:latin typeface="+mn-lt"/>
                        </a:rPr>
                        <a:t>Vesinikuenergeetika</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1348379"/>
                  </a:ext>
                </a:extLst>
              </a:tr>
              <a:tr h="316081">
                <a:tc>
                  <a:txBody>
                    <a:bodyPr/>
                    <a:lstStyle/>
                    <a:p>
                      <a:pPr algn="r" fontAlgn="b"/>
                      <a:r>
                        <a:rPr lang="et-EE" sz="1200" b="0" i="0" u="none" strike="noStrike" noProof="0" dirty="0">
                          <a:solidFill>
                            <a:schemeClr val="tx1"/>
                          </a:solidFill>
                          <a:effectLst/>
                          <a:latin typeface="+mn-lt"/>
                        </a:rPr>
                        <a:t>Puiduhake ja -jäätmed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4782713"/>
                  </a:ext>
                </a:extLst>
              </a:tr>
              <a:tr h="316081">
                <a:tc>
                  <a:txBody>
                    <a:bodyPr/>
                    <a:lstStyle/>
                    <a:p>
                      <a:pPr algn="r" fontAlgn="b"/>
                      <a:r>
                        <a:rPr lang="et-EE" sz="1200" b="0" i="0" u="none" strike="noStrike" noProof="0">
                          <a:solidFill>
                            <a:schemeClr val="tx1"/>
                          </a:solidFill>
                          <a:effectLst/>
                          <a:latin typeface="+mn-lt"/>
                        </a:rPr>
                        <a:t>Maagaas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0228566"/>
                  </a:ext>
                </a:extLst>
              </a:tr>
              <a:tr h="316081">
                <a:tc>
                  <a:txBody>
                    <a:bodyPr/>
                    <a:lstStyle/>
                    <a:p>
                      <a:pPr algn="r" fontAlgn="b"/>
                      <a:r>
                        <a:rPr lang="et-EE" sz="1200" b="0" i="0" u="none" strike="noStrike" noProof="0">
                          <a:solidFill>
                            <a:schemeClr val="tx1"/>
                          </a:solidFill>
                          <a:effectLst/>
                          <a:latin typeface="+mn-lt"/>
                        </a:rPr>
                        <a:t>Tuumaenergia</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7726297"/>
                  </a:ext>
                </a:extLst>
              </a:tr>
              <a:tr h="316081">
                <a:tc>
                  <a:txBody>
                    <a:bodyPr/>
                    <a:lstStyle/>
                    <a:p>
                      <a:pPr algn="r" fontAlgn="b"/>
                      <a:r>
                        <a:rPr lang="et-EE" sz="1200" b="0" i="0" u="none" strike="noStrike" noProof="0">
                          <a:solidFill>
                            <a:schemeClr val="tx1"/>
                          </a:solidFill>
                          <a:effectLst/>
                          <a:latin typeface="+mn-lt"/>
                        </a:rPr>
                        <a:t>Põlevkivi</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5150055"/>
                  </a:ext>
                </a:extLst>
              </a:tr>
              <a:tr h="316081">
                <a:tc>
                  <a:txBody>
                    <a:bodyPr/>
                    <a:lstStyle/>
                    <a:p>
                      <a:pPr algn="r" fontAlgn="b"/>
                      <a:r>
                        <a:rPr lang="et-EE" sz="1200" b="0" i="0" u="none" strike="noStrike" noProof="0">
                          <a:solidFill>
                            <a:schemeClr val="tx1"/>
                          </a:solidFill>
                          <a:effectLst/>
                          <a:latin typeface="+mn-lt"/>
                        </a:rPr>
                        <a:t>Turvas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5849686"/>
                  </a:ext>
                </a:extLst>
              </a:tr>
            </a:tbl>
          </a:graphicData>
        </a:graphic>
      </p:graphicFrame>
      <p:sp>
        <p:nvSpPr>
          <p:cNvPr id="2" name="Title 1">
            <a:extLst>
              <a:ext uri="{FF2B5EF4-FFF2-40B4-BE49-F238E27FC236}">
                <a16:creationId xmlns:a16="http://schemas.microsoft.com/office/drawing/2014/main" id="{F090B617-CCDB-4696-A3CC-B6560055CA21}"/>
              </a:ext>
            </a:extLst>
          </p:cNvPr>
          <p:cNvSpPr>
            <a:spLocks noGrp="1"/>
          </p:cNvSpPr>
          <p:nvPr>
            <p:ph type="title"/>
          </p:nvPr>
        </p:nvSpPr>
        <p:spPr/>
        <p:txBody>
          <a:bodyPr/>
          <a:lstStyle/>
          <a:p>
            <a:r>
              <a:rPr lang="et-EE" dirty="0"/>
              <a:t>Teadlikkus ja üldine meelsus</a:t>
            </a:r>
            <a:br>
              <a:rPr lang="et-EE" dirty="0"/>
            </a:br>
            <a:r>
              <a:rPr lang="et-EE" sz="1200" i="0" u="none" strike="noStrike" dirty="0">
                <a:solidFill>
                  <a:schemeClr val="tx1"/>
                </a:solidFill>
                <a:effectLst/>
                <a:latin typeface="+mn-lt"/>
              </a:rPr>
              <a:t>Kui Te mõtlete elektri tootmise peale, siis kas Teil on eelistus elektriallika osas?</a:t>
            </a:r>
            <a:br>
              <a:rPr lang="et-EE" sz="1200" b="0" i="0" u="none" strike="noStrike" dirty="0">
                <a:solidFill>
                  <a:schemeClr val="tx1"/>
                </a:solidFill>
                <a:effectLst/>
                <a:latin typeface="+mn-lt"/>
              </a:rPr>
            </a:br>
            <a:r>
              <a:rPr lang="et-EE" sz="1200" b="0" dirty="0"/>
              <a:t>Kõik vastajad, n=1351</a:t>
            </a:r>
            <a:endParaRPr lang="et-EE" sz="1200" dirty="0"/>
          </a:p>
        </p:txBody>
      </p:sp>
      <p:graphicFrame>
        <p:nvGraphicFramePr>
          <p:cNvPr id="13" name="Chart 12">
            <a:extLst>
              <a:ext uri="{FF2B5EF4-FFF2-40B4-BE49-F238E27FC236}">
                <a16:creationId xmlns:a16="http://schemas.microsoft.com/office/drawing/2014/main" id="{5B33B801-1DCA-4719-A0A3-6DC8AD093485}"/>
              </a:ext>
            </a:extLst>
          </p:cNvPr>
          <p:cNvGraphicFramePr/>
          <p:nvPr>
            <p:extLst>
              <p:ext uri="{D42A27DB-BD31-4B8C-83A1-F6EECF244321}">
                <p14:modId xmlns:p14="http://schemas.microsoft.com/office/powerpoint/2010/main" val="3881703508"/>
              </p:ext>
            </p:extLst>
          </p:nvPr>
        </p:nvGraphicFramePr>
        <p:xfrm>
          <a:off x="8832709" y="1920773"/>
          <a:ext cx="2024204" cy="34224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6C910C52-687F-41A8-8E38-70BCD81E9418}"/>
              </a:ext>
            </a:extLst>
          </p:cNvPr>
          <p:cNvGraphicFramePr/>
          <p:nvPr>
            <p:extLst>
              <p:ext uri="{D42A27DB-BD31-4B8C-83A1-F6EECF244321}">
                <p14:modId xmlns:p14="http://schemas.microsoft.com/office/powerpoint/2010/main" val="4247181172"/>
              </p:ext>
            </p:extLst>
          </p:nvPr>
        </p:nvGraphicFramePr>
        <p:xfrm>
          <a:off x="2127254" y="1608534"/>
          <a:ext cx="6796809" cy="400685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9284A4FC-6D62-43E8-808C-CC9238C74C7A}"/>
              </a:ext>
            </a:extLst>
          </p:cNvPr>
          <p:cNvSpPr>
            <a:spLocks noGrp="1"/>
          </p:cNvSpPr>
          <p:nvPr>
            <p:ph type="sldNum" sz="quarter" idx="10"/>
          </p:nvPr>
        </p:nvSpPr>
        <p:spPr/>
        <p:txBody>
          <a:bodyPr/>
          <a:lstStyle/>
          <a:p>
            <a:fld id="{4034BEE3-566C-4068-A777-C3A4762E861B}" type="slidenum">
              <a:rPr lang="en-GB" smtClean="0"/>
              <a:pPr/>
              <a:t>22</a:t>
            </a:fld>
            <a:endParaRPr lang="en-GB" dirty="0"/>
          </a:p>
        </p:txBody>
      </p:sp>
    </p:spTree>
    <p:extLst>
      <p:ext uri="{BB962C8B-B14F-4D97-AF65-F5344CB8AC3E}">
        <p14:creationId xmlns:p14="http://schemas.microsoft.com/office/powerpoint/2010/main" val="358266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73FFD-F383-4232-A25A-C714D40249DC}"/>
              </a:ext>
            </a:extLst>
          </p:cNvPr>
          <p:cNvSpPr>
            <a:spLocks noGrp="1"/>
          </p:cNvSpPr>
          <p:nvPr>
            <p:ph type="title"/>
          </p:nvPr>
        </p:nvSpPr>
        <p:spPr/>
        <p:txBody>
          <a:bodyPr/>
          <a:lstStyle/>
          <a:p>
            <a:r>
              <a:rPr lang="et-EE" dirty="0"/>
              <a:t>Eelistused energiaallika osas</a:t>
            </a:r>
            <a:endParaRPr lang="en-GB" dirty="0"/>
          </a:p>
        </p:txBody>
      </p:sp>
      <p:sp>
        <p:nvSpPr>
          <p:cNvPr id="3" name="Slide Number Placeholder 2">
            <a:extLst>
              <a:ext uri="{FF2B5EF4-FFF2-40B4-BE49-F238E27FC236}">
                <a16:creationId xmlns:a16="http://schemas.microsoft.com/office/drawing/2014/main" id="{B3AB5F59-2A5F-4877-8C3E-36FAFB567AF9}"/>
              </a:ext>
            </a:extLst>
          </p:cNvPr>
          <p:cNvSpPr>
            <a:spLocks noGrp="1"/>
          </p:cNvSpPr>
          <p:nvPr>
            <p:ph type="sldNum" sz="quarter" idx="10"/>
          </p:nvPr>
        </p:nvSpPr>
        <p:spPr/>
        <p:txBody>
          <a:bodyPr/>
          <a:lstStyle/>
          <a:p>
            <a:fld id="{4034BEE3-566C-4068-A777-C3A4762E861B}" type="slidenum">
              <a:rPr lang="en-GB" smtClean="0"/>
              <a:pPr/>
              <a:t>23</a:t>
            </a:fld>
            <a:endParaRPr lang="en-GB" dirty="0"/>
          </a:p>
        </p:txBody>
      </p:sp>
      <p:sp>
        <p:nvSpPr>
          <p:cNvPr id="5" name="Content Placeholder 4">
            <a:extLst>
              <a:ext uri="{FF2B5EF4-FFF2-40B4-BE49-F238E27FC236}">
                <a16:creationId xmlns:a16="http://schemas.microsoft.com/office/drawing/2014/main" id="{DAE57F19-1FCB-40CB-BE16-9287AAA5C574}"/>
              </a:ext>
            </a:extLst>
          </p:cNvPr>
          <p:cNvSpPr>
            <a:spLocks noGrp="1"/>
          </p:cNvSpPr>
          <p:nvPr>
            <p:ph sz="quarter" idx="14"/>
          </p:nvPr>
        </p:nvSpPr>
        <p:spPr>
          <a:xfrm>
            <a:off x="360363" y="1710000"/>
            <a:ext cx="11466000" cy="738560"/>
          </a:xfrm>
        </p:spPr>
        <p:txBody>
          <a:bodyPr/>
          <a:lstStyle/>
          <a:p>
            <a:pPr marL="285750" indent="-285750">
              <a:buFont typeface="Arial" panose="020B0604020202020204" pitchFamily="34" charset="0"/>
              <a:buChar char="─"/>
            </a:pPr>
            <a:r>
              <a:rPr lang="et-EE" sz="1400" dirty="0"/>
              <a:t>Elanike eelistatuim energiaallikas on päike. Sellele järgnevad maasoojus-, tuule- ja hüdroenergia.</a:t>
            </a:r>
          </a:p>
          <a:p>
            <a:pPr marL="285750" indent="-285750">
              <a:buFont typeface="Arial" panose="020B0604020202020204" pitchFamily="34" charset="0"/>
              <a:buChar char="─"/>
            </a:pPr>
            <a:r>
              <a:rPr lang="et-EE" sz="1400" dirty="0"/>
              <a:t>Neid, kes tuuleenergiat ei eelista, on keskmisest rohkem Lääne-Eestis</a:t>
            </a:r>
            <a:r>
              <a:rPr lang="et-EE" dirty="0"/>
              <a:t>. </a:t>
            </a:r>
            <a:endParaRPr lang="en-GB" dirty="0"/>
          </a:p>
        </p:txBody>
      </p:sp>
      <p:sp>
        <p:nvSpPr>
          <p:cNvPr id="7" name="Speech Bubble: Rectangle 6">
            <a:extLst>
              <a:ext uri="{FF2B5EF4-FFF2-40B4-BE49-F238E27FC236}">
                <a16:creationId xmlns:a16="http://schemas.microsoft.com/office/drawing/2014/main" id="{FD6A633E-1351-4CB2-9BBA-7ECFF9574590}"/>
              </a:ext>
            </a:extLst>
          </p:cNvPr>
          <p:cNvSpPr/>
          <p:nvPr/>
        </p:nvSpPr>
        <p:spPr bwMode="ltGray">
          <a:xfrm>
            <a:off x="5516880" y="2778441"/>
            <a:ext cx="6116320" cy="650560"/>
          </a:xfrm>
          <a:prstGeom prst="wedgeRectCallout">
            <a:avLst>
              <a:gd name="adj1" fmla="val 38303"/>
              <a:gd name="adj2" fmla="val -94048"/>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t-EE" sz="1200" i="1" dirty="0"/>
              <a:t>Mina eelistan kõike, mis ei ole põlevkivi. Nii lihtne see ongi. Aga kui ma peaksin valima nendest, mis praegu mainitud on, siis ma kaldun sinna tuumaenergia poole isegi. (N, 32)</a:t>
            </a:r>
          </a:p>
          <a:p>
            <a:pPr algn="l"/>
            <a:endParaRPr lang="en-GB" sz="1600" b="0" i="1" dirty="0" err="1"/>
          </a:p>
        </p:txBody>
      </p:sp>
      <p:sp>
        <p:nvSpPr>
          <p:cNvPr id="8" name="Speech Bubble: Rectangle 7">
            <a:extLst>
              <a:ext uri="{FF2B5EF4-FFF2-40B4-BE49-F238E27FC236}">
                <a16:creationId xmlns:a16="http://schemas.microsoft.com/office/drawing/2014/main" id="{D2503A0B-85DF-4141-BA8D-914227C7EA99}"/>
              </a:ext>
            </a:extLst>
          </p:cNvPr>
          <p:cNvSpPr/>
          <p:nvPr/>
        </p:nvSpPr>
        <p:spPr bwMode="ltGray">
          <a:xfrm>
            <a:off x="1253744" y="3641434"/>
            <a:ext cx="6116320" cy="650560"/>
          </a:xfrm>
          <a:prstGeom prst="wedgeRectCallout">
            <a:avLst>
              <a:gd name="adj1" fmla="val -37943"/>
              <a:gd name="adj2" fmla="val 73214"/>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t-EE" sz="1200" i="1" dirty="0"/>
              <a:t>Kõige vähem eelistan fossiilkütuseid ja tuumajaama, just selle sama ohtlikkuse pärast. Aga eelistan tegelikult ka Eestis geotermaalenergiat. Lihtsalt on vaja seda tehnoloogiat, millega piisavalt sügavale puurida. (M, 35)</a:t>
            </a:r>
          </a:p>
          <a:p>
            <a:pPr algn="l"/>
            <a:endParaRPr lang="en-GB" sz="1600" b="0" i="1" dirty="0" err="1"/>
          </a:p>
        </p:txBody>
      </p:sp>
      <p:sp>
        <p:nvSpPr>
          <p:cNvPr id="9" name="Speech Bubble: Rectangle 8">
            <a:extLst>
              <a:ext uri="{FF2B5EF4-FFF2-40B4-BE49-F238E27FC236}">
                <a16:creationId xmlns:a16="http://schemas.microsoft.com/office/drawing/2014/main" id="{DC7D13BB-2468-40EC-B5FE-92D123A3ED78}"/>
              </a:ext>
            </a:extLst>
          </p:cNvPr>
          <p:cNvSpPr/>
          <p:nvPr/>
        </p:nvSpPr>
        <p:spPr bwMode="ltGray">
          <a:xfrm>
            <a:off x="6827520" y="4504427"/>
            <a:ext cx="4805680" cy="541862"/>
          </a:xfrm>
          <a:prstGeom prst="wedgeRectCallout">
            <a:avLst>
              <a:gd name="adj1" fmla="val -37943"/>
              <a:gd name="adj2" fmla="val 73214"/>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t-EE" sz="1200" i="1" dirty="0"/>
              <a:t>Oleks meil </a:t>
            </a:r>
            <a:r>
              <a:rPr lang="et-EE" sz="1200" i="1" dirty="0" err="1"/>
              <a:t>hüdrovärki</a:t>
            </a:r>
            <a:r>
              <a:rPr lang="et-EE" sz="1200" i="1" dirty="0"/>
              <a:t> nii nagu Norras, siis ma muidugi eelistaksin </a:t>
            </a:r>
            <a:r>
              <a:rPr lang="et-EE" sz="1200" i="1" dirty="0" err="1"/>
              <a:t>hüdroenergiat</a:t>
            </a:r>
            <a:r>
              <a:rPr lang="et-EE" sz="1200" i="1" dirty="0"/>
              <a:t>. (M, 65)</a:t>
            </a:r>
            <a:endParaRPr lang="en-GB" sz="1600" b="0" i="1" dirty="0" err="1"/>
          </a:p>
        </p:txBody>
      </p:sp>
      <p:sp>
        <p:nvSpPr>
          <p:cNvPr id="10" name="Speech Bubble: Rectangle 9">
            <a:extLst>
              <a:ext uri="{FF2B5EF4-FFF2-40B4-BE49-F238E27FC236}">
                <a16:creationId xmlns:a16="http://schemas.microsoft.com/office/drawing/2014/main" id="{94A474C3-8A35-4EAB-A242-6C6F334F28B5}"/>
              </a:ext>
            </a:extLst>
          </p:cNvPr>
          <p:cNvSpPr/>
          <p:nvPr/>
        </p:nvSpPr>
        <p:spPr bwMode="ltGray">
          <a:xfrm>
            <a:off x="1694688" y="4775358"/>
            <a:ext cx="4805680" cy="650560"/>
          </a:xfrm>
          <a:prstGeom prst="wedgeRectCallout">
            <a:avLst>
              <a:gd name="adj1" fmla="val -37943"/>
              <a:gd name="adj2" fmla="val 73214"/>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t-EE" sz="1200" i="1" dirty="0"/>
              <a:t>Põlevkivi - see on üks parimaid asju Eestis. Kui ikka tuulepargid või päikesejaamad ära ei toida, siis on tark ikkagi seda põlevkivi alles hoida, mis energiat juurde toodab. (M, 55)</a:t>
            </a:r>
            <a:endParaRPr lang="en-GB" sz="1600" b="0" i="1" dirty="0" err="1"/>
          </a:p>
        </p:txBody>
      </p:sp>
    </p:spTree>
    <p:extLst>
      <p:ext uri="{BB962C8B-B14F-4D97-AF65-F5344CB8AC3E}">
        <p14:creationId xmlns:p14="http://schemas.microsoft.com/office/powerpoint/2010/main" val="258068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7">
            <a:extLst>
              <a:ext uri="{FF2B5EF4-FFF2-40B4-BE49-F238E27FC236}">
                <a16:creationId xmlns:a16="http://schemas.microsoft.com/office/drawing/2014/main" id="{86B8E9C0-6186-41BC-BDF7-1C1C44F84F56}"/>
              </a:ext>
            </a:extLst>
          </p:cNvPr>
          <p:cNvGraphicFramePr>
            <a:graphicFrameLocks/>
          </p:cNvGraphicFramePr>
          <p:nvPr>
            <p:extLst>
              <p:ext uri="{D42A27DB-BD31-4B8C-83A1-F6EECF244321}">
                <p14:modId xmlns:p14="http://schemas.microsoft.com/office/powerpoint/2010/main" val="2602093147"/>
              </p:ext>
            </p:extLst>
          </p:nvPr>
        </p:nvGraphicFramePr>
        <p:xfrm>
          <a:off x="361950" y="1846214"/>
          <a:ext cx="11445350" cy="3476891"/>
        </p:xfrm>
        <a:graphic>
          <a:graphicData uri="http://schemas.openxmlformats.org/drawingml/2006/table">
            <a:tbl>
              <a:tblPr firstRow="1" bandRow="1">
                <a:tableStyleId>{5C22544A-7EE6-4342-B048-85BDC9FD1C3A}</a:tableStyleId>
              </a:tblPr>
              <a:tblGrid>
                <a:gridCol w="1635050">
                  <a:extLst>
                    <a:ext uri="{9D8B030D-6E8A-4147-A177-3AD203B41FA5}">
                      <a16:colId xmlns:a16="http://schemas.microsoft.com/office/drawing/2014/main" val="20000"/>
                    </a:ext>
                  </a:extLst>
                </a:gridCol>
                <a:gridCol w="1635050">
                  <a:extLst>
                    <a:ext uri="{9D8B030D-6E8A-4147-A177-3AD203B41FA5}">
                      <a16:colId xmlns:a16="http://schemas.microsoft.com/office/drawing/2014/main" val="20001"/>
                    </a:ext>
                  </a:extLst>
                </a:gridCol>
                <a:gridCol w="1635050">
                  <a:extLst>
                    <a:ext uri="{9D8B030D-6E8A-4147-A177-3AD203B41FA5}">
                      <a16:colId xmlns:a16="http://schemas.microsoft.com/office/drawing/2014/main" val="20002"/>
                    </a:ext>
                  </a:extLst>
                </a:gridCol>
                <a:gridCol w="1635050">
                  <a:extLst>
                    <a:ext uri="{9D8B030D-6E8A-4147-A177-3AD203B41FA5}">
                      <a16:colId xmlns:a16="http://schemas.microsoft.com/office/drawing/2014/main" val="113736065"/>
                    </a:ext>
                  </a:extLst>
                </a:gridCol>
                <a:gridCol w="1635050">
                  <a:extLst>
                    <a:ext uri="{9D8B030D-6E8A-4147-A177-3AD203B41FA5}">
                      <a16:colId xmlns:a16="http://schemas.microsoft.com/office/drawing/2014/main" val="2414686213"/>
                    </a:ext>
                  </a:extLst>
                </a:gridCol>
                <a:gridCol w="1635050">
                  <a:extLst>
                    <a:ext uri="{9D8B030D-6E8A-4147-A177-3AD203B41FA5}">
                      <a16:colId xmlns:a16="http://schemas.microsoft.com/office/drawing/2014/main" val="2020852133"/>
                    </a:ext>
                  </a:extLst>
                </a:gridCol>
                <a:gridCol w="1635050">
                  <a:extLst>
                    <a:ext uri="{9D8B030D-6E8A-4147-A177-3AD203B41FA5}">
                      <a16:colId xmlns:a16="http://schemas.microsoft.com/office/drawing/2014/main" val="3054378566"/>
                    </a:ext>
                  </a:extLst>
                </a:gridCol>
              </a:tblGrid>
              <a:tr h="316081">
                <a:tc>
                  <a:txBody>
                    <a:bodyPr/>
                    <a:lstStyle/>
                    <a:p>
                      <a:pPr marL="0" marR="0" indent="0" algn="l" defTabSz="914400" rtl="0" eaLnBrk="1" fontAlgn="auto" latinLnBrk="0" hangingPunct="1">
                        <a:lnSpc>
                          <a:spcPct val="100000"/>
                        </a:lnSpc>
                        <a:spcBef>
                          <a:spcPts val="0"/>
                        </a:spcBef>
                        <a:spcAft>
                          <a:spcPts val="0"/>
                        </a:spcAft>
                        <a:buClrTx/>
                        <a:buSzTx/>
                        <a:buFontTx/>
                        <a:buNone/>
                        <a:tabLst>
                          <a:tab pos="450215" algn="r"/>
                          <a:tab pos="540385" algn="l"/>
                        </a:tabLst>
                        <a:defRPr/>
                      </a:pPr>
                      <a:endParaRPr lang="en-US" sz="1200" b="0" i="0" u="none" strike="noStrike"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t-EE" sz="1200" b="0" i="0" u="none" strike="noStrike" dirty="0">
                          <a:solidFill>
                            <a:schemeClr val="tx1"/>
                          </a:solidFill>
                          <a:effectLst/>
                          <a:latin typeface="+mn-lt"/>
                        </a:rPr>
                        <a:t>Põlevkivi</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t-EE" sz="1200" b="0" i="0" u="none" strike="noStrike" noProof="0" dirty="0">
                          <a:solidFill>
                            <a:schemeClr val="tx1"/>
                          </a:solidFill>
                          <a:effectLst/>
                          <a:latin typeface="+mn-lt"/>
                        </a:rPr>
                        <a:t>Puiduhake ja -jäätmed</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t-EE" sz="1200" b="0" i="0" u="none" strike="noStrike">
                          <a:solidFill>
                            <a:schemeClr val="tx1"/>
                          </a:solidFill>
                          <a:effectLst/>
                          <a:latin typeface="+mn-lt"/>
                        </a:rPr>
                        <a:t>Tuulepark merel</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t-EE" sz="1200" b="0" i="0" u="none" strike="noStrike" dirty="0">
                          <a:solidFill>
                            <a:schemeClr val="tx1"/>
                          </a:solidFill>
                          <a:effectLst/>
                          <a:latin typeface="+mn-lt"/>
                        </a:rPr>
                        <a:t>Tuulepark maismaal</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t-EE" sz="1200" b="0" i="0" u="none" strike="noStrike" dirty="0">
                          <a:solidFill>
                            <a:schemeClr val="tx1"/>
                          </a:solidFill>
                          <a:effectLst/>
                          <a:latin typeface="+mn-lt"/>
                        </a:rPr>
                        <a:t>Päike</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t-EE" sz="1200" b="0" i="0" u="none" strike="noStrike" dirty="0">
                          <a:solidFill>
                            <a:schemeClr val="tx1"/>
                          </a:solidFill>
                          <a:effectLst/>
                          <a:latin typeface="+mn-lt"/>
                        </a:rPr>
                        <a:t>Tuumaenergia</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6081">
                <a:tc>
                  <a:txBody>
                    <a:bodyPr/>
                    <a:lstStyle/>
                    <a:p>
                      <a:pPr algn="r" fontAlgn="b"/>
                      <a:r>
                        <a:rPr lang="et-EE" sz="1200" b="0" i="0" u="none" strike="noStrike" dirty="0">
                          <a:solidFill>
                            <a:schemeClr val="tx1"/>
                          </a:solidFill>
                          <a:effectLst/>
                          <a:latin typeface="+mn-lt"/>
                        </a:rPr>
                        <a:t>Loodust hoidev</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6081">
                <a:tc>
                  <a:txBody>
                    <a:bodyPr/>
                    <a:lstStyle/>
                    <a:p>
                      <a:pPr algn="r" fontAlgn="b"/>
                      <a:r>
                        <a:rPr lang="et-EE" sz="1200" b="0" i="0" u="none" strike="noStrike">
                          <a:solidFill>
                            <a:schemeClr val="tx1"/>
                          </a:solidFill>
                          <a:effectLst/>
                          <a:latin typeface="+mn-lt"/>
                        </a:rPr>
                        <a:t>Varustuskindel</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6081">
                <a:tc>
                  <a:txBody>
                    <a:bodyPr/>
                    <a:lstStyle/>
                    <a:p>
                      <a:pPr algn="r" fontAlgn="b"/>
                      <a:r>
                        <a:rPr lang="et-EE" sz="1200" b="0" i="0" u="none" strike="noStrike" dirty="0">
                          <a:solidFill>
                            <a:schemeClr val="tx1"/>
                          </a:solidFill>
                          <a:effectLst/>
                          <a:latin typeface="+mn-lt"/>
                        </a:rPr>
                        <a:t>Ohutu</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176625"/>
                  </a:ext>
                </a:extLst>
              </a:tr>
              <a:tr h="316081">
                <a:tc>
                  <a:txBody>
                    <a:bodyPr/>
                    <a:lstStyle/>
                    <a:p>
                      <a:pPr algn="r" fontAlgn="b"/>
                      <a:r>
                        <a:rPr lang="et-EE" sz="1200" b="0" i="0" u="none" strike="noStrike" dirty="0">
                          <a:solidFill>
                            <a:schemeClr val="tx1"/>
                          </a:solidFill>
                          <a:effectLst/>
                          <a:latin typeface="+mn-lt"/>
                        </a:rPr>
                        <a:t>Soodsa hinnaga</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486111"/>
                  </a:ext>
                </a:extLst>
              </a:tr>
              <a:tr h="316081">
                <a:tc>
                  <a:txBody>
                    <a:bodyPr/>
                    <a:lstStyle/>
                    <a:p>
                      <a:pPr algn="r" fontAlgn="b"/>
                      <a:r>
                        <a:rPr lang="et-EE" sz="1200" b="0" i="0" u="none" strike="noStrike">
                          <a:solidFill>
                            <a:schemeClr val="tx1"/>
                          </a:solidFill>
                          <a:effectLst/>
                          <a:latin typeface="+mn-lt"/>
                        </a:rPr>
                        <a:t>Mugav</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1348379"/>
                  </a:ext>
                </a:extLst>
              </a:tr>
              <a:tr h="316081">
                <a:tc>
                  <a:txBody>
                    <a:bodyPr/>
                    <a:lstStyle/>
                    <a:p>
                      <a:pPr algn="r" fontAlgn="b"/>
                      <a:r>
                        <a:rPr lang="et-EE" sz="1200" b="0" i="0" u="none" strike="noStrike" dirty="0">
                          <a:solidFill>
                            <a:schemeClr val="tx1"/>
                          </a:solidFill>
                          <a:effectLst/>
                          <a:latin typeface="+mn-lt"/>
                        </a:rPr>
                        <a:t>Jätkusuutlik</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4782713"/>
                  </a:ext>
                </a:extLst>
              </a:tr>
              <a:tr h="316081">
                <a:tc>
                  <a:txBody>
                    <a:bodyPr/>
                    <a:lstStyle/>
                    <a:p>
                      <a:pPr algn="r" fontAlgn="b"/>
                      <a:r>
                        <a:rPr lang="et-EE" sz="1200" b="0" i="0" u="none" strike="noStrike">
                          <a:solidFill>
                            <a:schemeClr val="tx1"/>
                          </a:solidFill>
                          <a:effectLst/>
                          <a:latin typeface="+mn-lt"/>
                        </a:rPr>
                        <a:t>Kodumaist päritolu</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0228566"/>
                  </a:ext>
                </a:extLst>
              </a:tr>
              <a:tr h="316081">
                <a:tc>
                  <a:txBody>
                    <a:bodyPr/>
                    <a:lstStyle/>
                    <a:p>
                      <a:pPr algn="r" fontAlgn="b"/>
                      <a:r>
                        <a:rPr lang="et-EE" sz="1200" b="0" i="0" u="none" strike="noStrike" dirty="0">
                          <a:solidFill>
                            <a:schemeClr val="tx1"/>
                          </a:solidFill>
                          <a:effectLst/>
                          <a:latin typeface="+mn-lt"/>
                        </a:rPr>
                        <a:t>Visuaalselt häiriv</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7726297"/>
                  </a:ext>
                </a:extLst>
              </a:tr>
              <a:tr h="316081">
                <a:tc>
                  <a:txBody>
                    <a:bodyPr/>
                    <a:lstStyle/>
                    <a:p>
                      <a:pPr algn="r" fontAlgn="b"/>
                      <a:r>
                        <a:rPr lang="et-EE" sz="1200" b="0" i="0" u="none" strike="noStrike" dirty="0">
                          <a:solidFill>
                            <a:schemeClr val="tx1"/>
                          </a:solidFill>
                          <a:effectLst/>
                          <a:latin typeface="+mn-lt"/>
                        </a:rPr>
                        <a:t>Ohtlik</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5150055"/>
                  </a:ext>
                </a:extLst>
              </a:tr>
              <a:tr h="316081">
                <a:tc>
                  <a:txBody>
                    <a:bodyPr/>
                    <a:lstStyle/>
                    <a:p>
                      <a:pPr algn="r" fontAlgn="b"/>
                      <a:r>
                        <a:rPr lang="et-EE" sz="1200" b="0" i="0" u="none" strike="noStrike" dirty="0">
                          <a:solidFill>
                            <a:schemeClr val="tx1"/>
                          </a:solidFill>
                          <a:effectLst/>
                          <a:latin typeface="+mn-lt"/>
                        </a:rPr>
                        <a:t>Kalli hinnaga</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5849686"/>
                  </a:ext>
                </a:extLst>
              </a:tr>
            </a:tbl>
          </a:graphicData>
        </a:graphic>
      </p:graphicFrame>
      <p:sp>
        <p:nvSpPr>
          <p:cNvPr id="2" name="Title 1">
            <a:extLst>
              <a:ext uri="{FF2B5EF4-FFF2-40B4-BE49-F238E27FC236}">
                <a16:creationId xmlns:a16="http://schemas.microsoft.com/office/drawing/2014/main" id="{F090B617-CCDB-4696-A3CC-B6560055CA21}"/>
              </a:ext>
            </a:extLst>
          </p:cNvPr>
          <p:cNvSpPr>
            <a:spLocks noGrp="1"/>
          </p:cNvSpPr>
          <p:nvPr>
            <p:ph type="title"/>
          </p:nvPr>
        </p:nvSpPr>
        <p:spPr/>
        <p:txBody>
          <a:bodyPr/>
          <a:lstStyle/>
          <a:p>
            <a:r>
              <a:rPr lang="et-EE" dirty="0"/>
              <a:t>Teadlikkus ja üldine meelsus</a:t>
            </a:r>
            <a:br>
              <a:rPr lang="et-EE" dirty="0"/>
            </a:br>
            <a:r>
              <a:rPr lang="et-EE" sz="1200" i="0" u="none" strike="noStrike" dirty="0">
                <a:solidFill>
                  <a:schemeClr val="tx1"/>
                </a:solidFill>
                <a:effectLst/>
                <a:latin typeface="+mn-lt"/>
              </a:rPr>
              <a:t>Milliste omadussõnadega Te seda elektriallikat iseloomustaksite?</a:t>
            </a:r>
            <a:br>
              <a:rPr lang="et-EE" sz="1200" b="0" i="0" u="none" strike="noStrike" dirty="0">
                <a:solidFill>
                  <a:schemeClr val="tx1"/>
                </a:solidFill>
                <a:effectLst/>
                <a:latin typeface="+mn-lt"/>
              </a:rPr>
            </a:br>
            <a:r>
              <a:rPr lang="et-EE" sz="1200" b="0" dirty="0"/>
              <a:t>Kõik vastajad, n=1351</a:t>
            </a:r>
            <a:endParaRPr lang="et-EE" sz="1200" dirty="0"/>
          </a:p>
        </p:txBody>
      </p:sp>
      <p:graphicFrame>
        <p:nvGraphicFramePr>
          <p:cNvPr id="7" name="Chart 6">
            <a:extLst>
              <a:ext uri="{FF2B5EF4-FFF2-40B4-BE49-F238E27FC236}">
                <a16:creationId xmlns:a16="http://schemas.microsoft.com/office/drawing/2014/main" id="{EB0E5739-338A-4F1D-AA7F-08F79DDCA725}"/>
              </a:ext>
            </a:extLst>
          </p:cNvPr>
          <p:cNvGraphicFramePr/>
          <p:nvPr>
            <p:extLst>
              <p:ext uri="{D42A27DB-BD31-4B8C-83A1-F6EECF244321}">
                <p14:modId xmlns:p14="http://schemas.microsoft.com/office/powerpoint/2010/main" val="1160557098"/>
              </p:ext>
            </p:extLst>
          </p:nvPr>
        </p:nvGraphicFramePr>
        <p:xfrm>
          <a:off x="1811636" y="2011680"/>
          <a:ext cx="2089802" cy="33876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4D230EE9-C962-4813-A915-D938E6B372DC}"/>
              </a:ext>
            </a:extLst>
          </p:cNvPr>
          <p:cNvGraphicFramePr/>
          <p:nvPr>
            <p:extLst>
              <p:ext uri="{D42A27DB-BD31-4B8C-83A1-F6EECF244321}">
                <p14:modId xmlns:p14="http://schemas.microsoft.com/office/powerpoint/2010/main" val="3753447215"/>
              </p:ext>
            </p:extLst>
          </p:nvPr>
        </p:nvGraphicFramePr>
        <p:xfrm>
          <a:off x="3453203" y="2011680"/>
          <a:ext cx="2089802" cy="33876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08799CC-6D3E-497C-A01E-0126B5653B2D}"/>
              </a:ext>
            </a:extLst>
          </p:cNvPr>
          <p:cNvGraphicFramePr/>
          <p:nvPr>
            <p:extLst>
              <p:ext uri="{D42A27DB-BD31-4B8C-83A1-F6EECF244321}">
                <p14:modId xmlns:p14="http://schemas.microsoft.com/office/powerpoint/2010/main" val="2198312730"/>
              </p:ext>
            </p:extLst>
          </p:nvPr>
        </p:nvGraphicFramePr>
        <p:xfrm>
          <a:off x="5094770" y="2011680"/>
          <a:ext cx="2089802" cy="33876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44D9EFA0-B2A5-4903-8115-AA5B47EE4AC6}"/>
              </a:ext>
            </a:extLst>
          </p:cNvPr>
          <p:cNvGraphicFramePr/>
          <p:nvPr>
            <p:extLst>
              <p:ext uri="{D42A27DB-BD31-4B8C-83A1-F6EECF244321}">
                <p14:modId xmlns:p14="http://schemas.microsoft.com/office/powerpoint/2010/main" val="3577529868"/>
              </p:ext>
            </p:extLst>
          </p:nvPr>
        </p:nvGraphicFramePr>
        <p:xfrm>
          <a:off x="6736337" y="2011680"/>
          <a:ext cx="2089802" cy="338763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38A0AE0E-2B6C-44C8-AA98-B6D6E62D1EF5}"/>
              </a:ext>
            </a:extLst>
          </p:cNvPr>
          <p:cNvGraphicFramePr/>
          <p:nvPr>
            <p:extLst>
              <p:ext uri="{D42A27DB-BD31-4B8C-83A1-F6EECF244321}">
                <p14:modId xmlns:p14="http://schemas.microsoft.com/office/powerpoint/2010/main" val="2242694877"/>
              </p:ext>
            </p:extLst>
          </p:nvPr>
        </p:nvGraphicFramePr>
        <p:xfrm>
          <a:off x="8377904" y="2011680"/>
          <a:ext cx="2089802" cy="338763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a:extLst>
              <a:ext uri="{FF2B5EF4-FFF2-40B4-BE49-F238E27FC236}">
                <a16:creationId xmlns:a16="http://schemas.microsoft.com/office/drawing/2014/main" id="{F2B64ACD-F815-4E73-997B-B3C604BDA632}"/>
              </a:ext>
            </a:extLst>
          </p:cNvPr>
          <p:cNvGraphicFramePr/>
          <p:nvPr>
            <p:extLst>
              <p:ext uri="{D42A27DB-BD31-4B8C-83A1-F6EECF244321}">
                <p14:modId xmlns:p14="http://schemas.microsoft.com/office/powerpoint/2010/main" val="2667924083"/>
              </p:ext>
            </p:extLst>
          </p:nvPr>
        </p:nvGraphicFramePr>
        <p:xfrm>
          <a:off x="10019470" y="2011680"/>
          <a:ext cx="2089802" cy="3387634"/>
        </p:xfrm>
        <a:graphic>
          <a:graphicData uri="http://schemas.openxmlformats.org/drawingml/2006/chart">
            <c:chart xmlns:c="http://schemas.openxmlformats.org/drawingml/2006/chart" xmlns:r="http://schemas.openxmlformats.org/officeDocument/2006/relationships" r:id="rId7"/>
          </a:graphicData>
        </a:graphic>
      </p:graphicFrame>
      <p:sp>
        <p:nvSpPr>
          <p:cNvPr id="4" name="Slide Number Placeholder 3">
            <a:extLst>
              <a:ext uri="{FF2B5EF4-FFF2-40B4-BE49-F238E27FC236}">
                <a16:creationId xmlns:a16="http://schemas.microsoft.com/office/drawing/2014/main" id="{85DCDB78-E685-4362-8834-8C64C47066AF}"/>
              </a:ext>
            </a:extLst>
          </p:cNvPr>
          <p:cNvSpPr>
            <a:spLocks noGrp="1"/>
          </p:cNvSpPr>
          <p:nvPr>
            <p:ph type="sldNum" sz="quarter" idx="10"/>
          </p:nvPr>
        </p:nvSpPr>
        <p:spPr/>
        <p:txBody>
          <a:bodyPr/>
          <a:lstStyle/>
          <a:p>
            <a:fld id="{4034BEE3-566C-4068-A777-C3A4762E861B}" type="slidenum">
              <a:rPr lang="en-GB" smtClean="0"/>
              <a:pPr/>
              <a:t>24</a:t>
            </a:fld>
            <a:endParaRPr lang="en-GB" dirty="0"/>
          </a:p>
        </p:txBody>
      </p:sp>
    </p:spTree>
    <p:extLst>
      <p:ext uri="{BB962C8B-B14F-4D97-AF65-F5344CB8AC3E}">
        <p14:creationId xmlns:p14="http://schemas.microsoft.com/office/powerpoint/2010/main" val="270179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73FFD-F383-4232-A25A-C714D40249DC}"/>
              </a:ext>
            </a:extLst>
          </p:cNvPr>
          <p:cNvSpPr>
            <a:spLocks noGrp="1"/>
          </p:cNvSpPr>
          <p:nvPr>
            <p:ph type="title"/>
          </p:nvPr>
        </p:nvSpPr>
        <p:spPr/>
        <p:txBody>
          <a:bodyPr/>
          <a:lstStyle/>
          <a:p>
            <a:r>
              <a:rPr lang="et-EE" dirty="0"/>
              <a:t>Seosed mere- ja maismaa tuuleparkidega</a:t>
            </a:r>
            <a:endParaRPr lang="en-GB" dirty="0"/>
          </a:p>
        </p:txBody>
      </p:sp>
      <p:sp>
        <p:nvSpPr>
          <p:cNvPr id="3" name="Slide Number Placeholder 2">
            <a:extLst>
              <a:ext uri="{FF2B5EF4-FFF2-40B4-BE49-F238E27FC236}">
                <a16:creationId xmlns:a16="http://schemas.microsoft.com/office/drawing/2014/main" id="{B3AB5F59-2A5F-4877-8C3E-36FAFB567AF9}"/>
              </a:ext>
            </a:extLst>
          </p:cNvPr>
          <p:cNvSpPr>
            <a:spLocks noGrp="1"/>
          </p:cNvSpPr>
          <p:nvPr>
            <p:ph type="sldNum" sz="quarter" idx="10"/>
          </p:nvPr>
        </p:nvSpPr>
        <p:spPr/>
        <p:txBody>
          <a:bodyPr/>
          <a:lstStyle/>
          <a:p>
            <a:fld id="{4034BEE3-566C-4068-A777-C3A4762E861B}" type="slidenum">
              <a:rPr lang="en-GB" smtClean="0"/>
              <a:pPr/>
              <a:t>25</a:t>
            </a:fld>
            <a:endParaRPr lang="en-GB" dirty="0"/>
          </a:p>
        </p:txBody>
      </p:sp>
      <p:sp>
        <p:nvSpPr>
          <p:cNvPr id="5" name="Content Placeholder 4">
            <a:extLst>
              <a:ext uri="{FF2B5EF4-FFF2-40B4-BE49-F238E27FC236}">
                <a16:creationId xmlns:a16="http://schemas.microsoft.com/office/drawing/2014/main" id="{DAE57F19-1FCB-40CB-BE16-9287AAA5C574}"/>
              </a:ext>
            </a:extLst>
          </p:cNvPr>
          <p:cNvSpPr>
            <a:spLocks noGrp="1"/>
          </p:cNvSpPr>
          <p:nvPr>
            <p:ph sz="quarter" idx="14"/>
          </p:nvPr>
        </p:nvSpPr>
        <p:spPr/>
        <p:txBody>
          <a:bodyPr/>
          <a:lstStyle/>
          <a:p>
            <a:pPr marL="285750" indent="-285750">
              <a:buFont typeface="Arial" panose="020B0604020202020204" pitchFamily="34" charset="0"/>
              <a:buChar char="─"/>
            </a:pPr>
            <a:r>
              <a:rPr lang="et-EE" sz="1200" dirty="0"/>
              <a:t>Teiste energiaallikatega võrreldes peetakse mere- ja maismaatuuleparke küllaltki </a:t>
            </a:r>
            <a:r>
              <a:rPr lang="et-EE" sz="1200" b="1" dirty="0"/>
              <a:t>loodust hoidvateks </a:t>
            </a:r>
            <a:r>
              <a:rPr lang="et-EE" sz="1200" dirty="0"/>
              <a:t>– need jäävad alla vaid päikeseenergiale. Seejuures on elanike arvates meretuulepargid loodussõbralikum alternatiiv kui maismaa tuulepargid. Vanuse lõikes peavad nooremad vastajad (15-34 a) tuuleparke keskmisest enam loodust hoidvateks. Samuti on Tallinna elanike hinnangud tuuleparkide loodussõbralikkusele keskmisest kõrgemad. </a:t>
            </a:r>
          </a:p>
          <a:p>
            <a:pPr marL="285750" indent="-285750">
              <a:buFont typeface="Arial" panose="020B0604020202020204" pitchFamily="34" charset="0"/>
              <a:buChar char="─"/>
            </a:pPr>
            <a:r>
              <a:rPr lang="et-EE" sz="1200" dirty="0"/>
              <a:t>Nii päikeseenergia kui ka tuuleparkide varustuskindlust hinnatakse suhteliselt madalalt.</a:t>
            </a:r>
          </a:p>
          <a:p>
            <a:pPr marL="285750" indent="-285750">
              <a:buFont typeface="Arial" panose="020B0604020202020204" pitchFamily="34" charset="0"/>
              <a:buChar char="─"/>
            </a:pPr>
            <a:r>
              <a:rPr lang="et-EE" sz="1200" dirty="0"/>
              <a:t>Tuuleparke peetakse pigem </a:t>
            </a:r>
            <a:r>
              <a:rPr lang="et-EE" sz="1200" b="1" dirty="0"/>
              <a:t>kõrgema hinnaga </a:t>
            </a:r>
            <a:r>
              <a:rPr lang="et-EE" sz="1200" dirty="0"/>
              <a:t>energiaallikaks. Meretuuleparke seostatakse veidi kõrgema hinnaga kui maismaa tuuleparke.</a:t>
            </a:r>
          </a:p>
          <a:p>
            <a:pPr marL="285750" indent="-285750">
              <a:buFont typeface="Arial" panose="020B0604020202020204" pitchFamily="34" charset="0"/>
              <a:buChar char="─"/>
            </a:pPr>
            <a:r>
              <a:rPr lang="et-EE" sz="1200" dirty="0"/>
              <a:t>Tuulepargid tunduvad elanikele </a:t>
            </a:r>
            <a:r>
              <a:rPr lang="et-EE" sz="1200" b="1" dirty="0"/>
              <a:t>visuaalselt häirivad</a:t>
            </a:r>
            <a:r>
              <a:rPr lang="et-EE" sz="1200" dirty="0"/>
              <a:t>: kolmandik vastajatest arvab nii mere- ja ligi pooled maismaa tuuleparkide kohta. Kõrgem hinnang visuaalsele häirivusele on nende elanike hulgas, kes elavad tuuleparkide läheduses.</a:t>
            </a:r>
          </a:p>
          <a:p>
            <a:pPr marL="285750" indent="-285750">
              <a:buFont typeface="Arial" panose="020B0604020202020204" pitchFamily="34" charset="0"/>
              <a:buChar char="─"/>
            </a:pPr>
            <a:r>
              <a:rPr lang="et-EE" sz="1200" dirty="0"/>
              <a:t>Tuuleparke peavad keskmisest </a:t>
            </a:r>
            <a:r>
              <a:rPr lang="et-EE" sz="1200" b="1" dirty="0"/>
              <a:t>ohutumaks</a:t>
            </a:r>
            <a:r>
              <a:rPr lang="et-EE" sz="1200" dirty="0"/>
              <a:t> nooremad vastajad (15-34 a), samuti mitte-eestlased ja Tallinna elanikud. Keskmisest </a:t>
            </a:r>
            <a:r>
              <a:rPr lang="et-EE" sz="1200" b="1" dirty="0"/>
              <a:t>ohtlikumaks</a:t>
            </a:r>
            <a:r>
              <a:rPr lang="et-EE" sz="1200" dirty="0"/>
              <a:t> peavad tuuleparke Läänemaa elanikud, samuti tuulikute läheduses elavad inimesed.   </a:t>
            </a:r>
          </a:p>
        </p:txBody>
      </p:sp>
    </p:spTree>
    <p:extLst>
      <p:ext uri="{BB962C8B-B14F-4D97-AF65-F5344CB8AC3E}">
        <p14:creationId xmlns:p14="http://schemas.microsoft.com/office/powerpoint/2010/main" val="339588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7">
            <a:extLst>
              <a:ext uri="{FF2B5EF4-FFF2-40B4-BE49-F238E27FC236}">
                <a16:creationId xmlns:a16="http://schemas.microsoft.com/office/drawing/2014/main" id="{86B8E9C0-6186-41BC-BDF7-1C1C44F84F56}"/>
              </a:ext>
            </a:extLst>
          </p:cNvPr>
          <p:cNvGraphicFramePr>
            <a:graphicFrameLocks/>
          </p:cNvGraphicFramePr>
          <p:nvPr>
            <p:extLst>
              <p:ext uri="{D42A27DB-BD31-4B8C-83A1-F6EECF244321}">
                <p14:modId xmlns:p14="http://schemas.microsoft.com/office/powerpoint/2010/main" val="540716812"/>
              </p:ext>
            </p:extLst>
          </p:nvPr>
        </p:nvGraphicFramePr>
        <p:xfrm>
          <a:off x="359999" y="1624600"/>
          <a:ext cx="11445352" cy="2751912"/>
        </p:xfrm>
        <a:graphic>
          <a:graphicData uri="http://schemas.openxmlformats.org/drawingml/2006/table">
            <a:tbl>
              <a:tblPr firstRow="1" bandRow="1">
                <a:tableStyleId>{5C22544A-7EE6-4342-B048-85BDC9FD1C3A}</a:tableStyleId>
              </a:tblPr>
              <a:tblGrid>
                <a:gridCol w="3895154">
                  <a:extLst>
                    <a:ext uri="{9D8B030D-6E8A-4147-A177-3AD203B41FA5}">
                      <a16:colId xmlns:a16="http://schemas.microsoft.com/office/drawing/2014/main" val="20000"/>
                    </a:ext>
                  </a:extLst>
                </a:gridCol>
                <a:gridCol w="5719326">
                  <a:extLst>
                    <a:ext uri="{9D8B030D-6E8A-4147-A177-3AD203B41FA5}">
                      <a16:colId xmlns:a16="http://schemas.microsoft.com/office/drawing/2014/main" val="20001"/>
                    </a:ext>
                  </a:extLst>
                </a:gridCol>
                <a:gridCol w="1830872">
                  <a:extLst>
                    <a:ext uri="{9D8B030D-6E8A-4147-A177-3AD203B41FA5}">
                      <a16:colId xmlns:a16="http://schemas.microsoft.com/office/drawing/2014/main" val="20002"/>
                    </a:ext>
                  </a:extLst>
                </a:gridCol>
              </a:tblGrid>
              <a:tr h="343989">
                <a:tc>
                  <a:txBody>
                    <a:bodyPr/>
                    <a:lstStyle/>
                    <a:p>
                      <a:pPr marL="0" marR="0" indent="0" algn="l" defTabSz="914400" rtl="0" eaLnBrk="1" fontAlgn="auto" latinLnBrk="0" hangingPunct="1">
                        <a:lnSpc>
                          <a:spcPct val="100000"/>
                        </a:lnSpc>
                        <a:spcBef>
                          <a:spcPts val="0"/>
                        </a:spcBef>
                        <a:spcAft>
                          <a:spcPts val="0"/>
                        </a:spcAft>
                        <a:buClrTx/>
                        <a:buSzTx/>
                        <a:buFontTx/>
                        <a:buNone/>
                        <a:tabLst>
                          <a:tab pos="450215" algn="r"/>
                          <a:tab pos="540385" algn="l"/>
                        </a:tabLst>
                        <a:defRPr/>
                      </a:pPr>
                      <a:endParaRPr lang="en-US" sz="1200" b="1" i="0" u="none" strike="noStrike"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t-EE" sz="1200" noProof="0">
                          <a:solidFill>
                            <a:schemeClr val="tx1"/>
                          </a:solidFill>
                          <a:latin typeface="+mn-lt"/>
                        </a:rPr>
                        <a:t>keskmine</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3989">
                <a:tc>
                  <a:txBody>
                    <a:bodyPr/>
                    <a:lstStyle/>
                    <a:p>
                      <a:pPr algn="r" fontAlgn="b"/>
                      <a:r>
                        <a:rPr lang="et-EE" sz="1200" b="0" i="0" u="none" strike="noStrike">
                          <a:solidFill>
                            <a:schemeClr val="tx1"/>
                          </a:solidFill>
                          <a:effectLst/>
                          <a:latin typeface="+mn-lt"/>
                        </a:rPr>
                        <a:t>Päikesepaneelid majade katustel</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3989">
                <a:tc>
                  <a:txBody>
                    <a:bodyPr/>
                    <a:lstStyle/>
                    <a:p>
                      <a:pPr algn="r" fontAlgn="b"/>
                      <a:r>
                        <a:rPr lang="et-EE" sz="1200" b="0" i="0" u="none" strike="noStrike" dirty="0">
                          <a:solidFill>
                            <a:schemeClr val="tx1"/>
                          </a:solidFill>
                          <a:effectLst/>
                          <a:latin typeface="+mn-lt"/>
                        </a:rPr>
                        <a:t>Tuulepargid merel</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3989">
                <a:tc>
                  <a:txBody>
                    <a:bodyPr/>
                    <a:lstStyle/>
                    <a:p>
                      <a:pPr algn="r" fontAlgn="b"/>
                      <a:r>
                        <a:rPr lang="et-EE" sz="1200" b="0" i="0" u="none" strike="noStrike">
                          <a:solidFill>
                            <a:schemeClr val="tx1"/>
                          </a:solidFill>
                          <a:effectLst/>
                          <a:latin typeface="+mn-lt"/>
                        </a:rPr>
                        <a:t>Päikesepaneelid põllul</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176625"/>
                  </a:ext>
                </a:extLst>
              </a:tr>
              <a:tr h="343989">
                <a:tc>
                  <a:txBody>
                    <a:bodyPr/>
                    <a:lstStyle/>
                    <a:p>
                      <a:pPr algn="r" fontAlgn="b"/>
                      <a:r>
                        <a:rPr lang="et-EE" sz="1200" b="0" i="0" u="none" strike="noStrike">
                          <a:solidFill>
                            <a:schemeClr val="tx1"/>
                          </a:solidFill>
                          <a:effectLst/>
                          <a:latin typeface="+mn-lt"/>
                        </a:rPr>
                        <a:t>Tuulepargid maismaal</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486111"/>
                  </a:ext>
                </a:extLst>
              </a:tr>
              <a:tr h="343989">
                <a:tc>
                  <a:txBody>
                    <a:bodyPr/>
                    <a:lstStyle/>
                    <a:p>
                      <a:pPr algn="r" fontAlgn="b"/>
                      <a:r>
                        <a:rPr lang="fi-FI" sz="1200" b="0" i="0" u="none" strike="noStrike">
                          <a:solidFill>
                            <a:schemeClr val="tx1"/>
                          </a:solidFill>
                          <a:effectLst/>
                          <a:latin typeface="+mn-lt"/>
                        </a:rPr>
                        <a:t>Puiduhake ja -jäätmed/säästlikult majandatud biomass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1348379"/>
                  </a:ext>
                </a:extLst>
              </a:tr>
              <a:tr h="343989">
                <a:tc>
                  <a:txBody>
                    <a:bodyPr/>
                    <a:lstStyle/>
                    <a:p>
                      <a:pPr algn="r" fontAlgn="b"/>
                      <a:r>
                        <a:rPr lang="et-EE" sz="1200" b="0" i="0" u="none" strike="noStrike">
                          <a:solidFill>
                            <a:schemeClr val="tx1"/>
                          </a:solidFill>
                          <a:effectLst/>
                          <a:latin typeface="+mn-lt"/>
                        </a:rPr>
                        <a:t>Tuumaenergia</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4782713"/>
                  </a:ext>
                </a:extLst>
              </a:tr>
              <a:tr h="343989">
                <a:tc>
                  <a:txBody>
                    <a:bodyPr/>
                    <a:lstStyle/>
                    <a:p>
                      <a:pPr algn="r" fontAlgn="b"/>
                      <a:r>
                        <a:rPr lang="et-EE" sz="1200" b="0" i="0" u="none" strike="noStrike">
                          <a:solidFill>
                            <a:schemeClr val="tx1"/>
                          </a:solidFill>
                          <a:effectLst/>
                          <a:latin typeface="+mn-lt"/>
                        </a:rPr>
                        <a:t>Sisseostmine teistest riikidest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0228566"/>
                  </a:ext>
                </a:extLst>
              </a:tr>
            </a:tbl>
          </a:graphicData>
        </a:graphic>
      </p:graphicFrame>
      <p:sp>
        <p:nvSpPr>
          <p:cNvPr id="2" name="Title 1">
            <a:extLst>
              <a:ext uri="{FF2B5EF4-FFF2-40B4-BE49-F238E27FC236}">
                <a16:creationId xmlns:a16="http://schemas.microsoft.com/office/drawing/2014/main" id="{F090B617-CCDB-4696-A3CC-B6560055CA21}"/>
              </a:ext>
            </a:extLst>
          </p:cNvPr>
          <p:cNvSpPr>
            <a:spLocks noGrp="1"/>
          </p:cNvSpPr>
          <p:nvPr>
            <p:ph type="title"/>
          </p:nvPr>
        </p:nvSpPr>
        <p:spPr/>
        <p:txBody>
          <a:bodyPr/>
          <a:lstStyle/>
          <a:p>
            <a:r>
              <a:rPr lang="et-EE" dirty="0"/>
              <a:t>Teadlikkus ja üldine meelsus</a:t>
            </a:r>
            <a:br>
              <a:rPr lang="et-EE" dirty="0"/>
            </a:br>
            <a:r>
              <a:rPr lang="et-EE" sz="1200" i="0" u="none" strike="noStrike" dirty="0">
                <a:solidFill>
                  <a:schemeClr val="tx1"/>
                </a:solidFill>
                <a:effectLst/>
                <a:latin typeface="+mn-lt"/>
              </a:rPr>
              <a:t>Palun hinnake, kuivõrd Te toetate järgmiste energiaallikate kasutamise suurendamist või kasutuselevõttu Eestis?</a:t>
            </a:r>
            <a:br>
              <a:rPr lang="et-EE" sz="1200" b="0" i="0" u="none" strike="noStrike" dirty="0">
                <a:solidFill>
                  <a:schemeClr val="tx1"/>
                </a:solidFill>
                <a:effectLst/>
                <a:latin typeface="+mn-lt"/>
              </a:rPr>
            </a:br>
            <a:r>
              <a:rPr lang="et-EE" sz="1200" b="0" dirty="0"/>
              <a:t>Kõik vastajad, n=1351</a:t>
            </a:r>
            <a:endParaRPr lang="et-EE" sz="1200" dirty="0"/>
          </a:p>
        </p:txBody>
      </p:sp>
      <p:graphicFrame>
        <p:nvGraphicFramePr>
          <p:cNvPr id="13" name="Chart 12">
            <a:extLst>
              <a:ext uri="{FF2B5EF4-FFF2-40B4-BE49-F238E27FC236}">
                <a16:creationId xmlns:a16="http://schemas.microsoft.com/office/drawing/2014/main" id="{5B33B801-1DCA-4719-A0A3-6DC8AD093485}"/>
              </a:ext>
            </a:extLst>
          </p:cNvPr>
          <p:cNvGraphicFramePr/>
          <p:nvPr>
            <p:extLst>
              <p:ext uri="{D42A27DB-BD31-4B8C-83A1-F6EECF244321}">
                <p14:modId xmlns:p14="http://schemas.microsoft.com/office/powerpoint/2010/main" val="4288517775"/>
              </p:ext>
            </p:extLst>
          </p:nvPr>
        </p:nvGraphicFramePr>
        <p:xfrm>
          <a:off x="9879668" y="1737814"/>
          <a:ext cx="2023338" cy="34224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6C910C52-687F-41A8-8E38-70BCD81E9418}"/>
              </a:ext>
            </a:extLst>
          </p:cNvPr>
          <p:cNvGraphicFramePr/>
          <p:nvPr>
            <p:extLst>
              <p:ext uri="{D42A27DB-BD31-4B8C-83A1-F6EECF244321}">
                <p14:modId xmlns:p14="http://schemas.microsoft.com/office/powerpoint/2010/main" val="2666519409"/>
              </p:ext>
            </p:extLst>
          </p:nvPr>
        </p:nvGraphicFramePr>
        <p:xfrm>
          <a:off x="433479" y="1425575"/>
          <a:ext cx="9536678" cy="400685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6C005F2A-0067-4A1F-A47C-D3EB20C02D2A}"/>
              </a:ext>
            </a:extLst>
          </p:cNvPr>
          <p:cNvSpPr>
            <a:spLocks noGrp="1"/>
          </p:cNvSpPr>
          <p:nvPr>
            <p:ph type="sldNum" sz="quarter" idx="10"/>
          </p:nvPr>
        </p:nvSpPr>
        <p:spPr/>
        <p:txBody>
          <a:bodyPr/>
          <a:lstStyle/>
          <a:p>
            <a:fld id="{4034BEE3-566C-4068-A777-C3A4762E861B}" type="slidenum">
              <a:rPr lang="en-GB" smtClean="0"/>
              <a:pPr/>
              <a:t>26</a:t>
            </a:fld>
            <a:endParaRPr lang="en-GB" dirty="0"/>
          </a:p>
        </p:txBody>
      </p:sp>
      <p:sp>
        <p:nvSpPr>
          <p:cNvPr id="3" name="TextBox 2">
            <a:extLst>
              <a:ext uri="{FF2B5EF4-FFF2-40B4-BE49-F238E27FC236}">
                <a16:creationId xmlns:a16="http://schemas.microsoft.com/office/drawing/2014/main" id="{B71C281A-E8B5-4A9A-9703-7B169C8BDC51}"/>
              </a:ext>
            </a:extLst>
          </p:cNvPr>
          <p:cNvSpPr txBox="1"/>
          <p:nvPr/>
        </p:nvSpPr>
        <p:spPr>
          <a:xfrm>
            <a:off x="436131" y="5000508"/>
            <a:ext cx="11466875" cy="630942"/>
          </a:xfrm>
          <a:prstGeom prst="rect">
            <a:avLst/>
          </a:prstGeom>
          <a:noFill/>
        </p:spPr>
        <p:txBody>
          <a:bodyPr wrap="square" lIns="0" tIns="0" rIns="0" bIns="0" rtlCol="0">
            <a:spAutoFit/>
          </a:bodyPr>
          <a:lstStyle/>
          <a:p>
            <a:pPr marL="285750" indent="-285750" algn="just">
              <a:spcBef>
                <a:spcPts val="300"/>
              </a:spcBef>
              <a:buFont typeface="Arial" panose="020B0604020202020204" pitchFamily="34" charset="0"/>
              <a:buChar char="─"/>
            </a:pPr>
            <a:r>
              <a:rPr lang="et-EE" sz="1200" b="1" dirty="0"/>
              <a:t>72%</a:t>
            </a:r>
            <a:r>
              <a:rPr lang="et-EE" sz="1200" dirty="0"/>
              <a:t> elanikest </a:t>
            </a:r>
            <a:r>
              <a:rPr lang="et-EE" sz="1200" b="1" dirty="0"/>
              <a:t>toetab meretuuleparkide </a:t>
            </a:r>
            <a:r>
              <a:rPr lang="et-EE" sz="1200" dirty="0"/>
              <a:t>ja </a:t>
            </a:r>
            <a:r>
              <a:rPr lang="et-EE" sz="1200" b="1" dirty="0"/>
              <a:t>62% maismaa tuuleparkide laiendamist</a:t>
            </a:r>
            <a:r>
              <a:rPr lang="et-EE" sz="1200" dirty="0"/>
              <a:t>.</a:t>
            </a:r>
          </a:p>
          <a:p>
            <a:pPr marL="285750" indent="-285750" algn="just">
              <a:spcBef>
                <a:spcPts val="300"/>
              </a:spcBef>
              <a:buFont typeface="Arial" panose="020B0604020202020204" pitchFamily="34" charset="0"/>
              <a:buChar char="─"/>
            </a:pPr>
            <a:r>
              <a:rPr lang="et-EE" sz="1200" dirty="0"/>
              <a:t>Keskmisest oluliselt enam toetab nii mere- kui ka maismaa tuuleparkide laiendamist vanuserühm 15-34 a.</a:t>
            </a:r>
          </a:p>
          <a:p>
            <a:pPr marL="285750" indent="-285750" algn="just">
              <a:spcBef>
                <a:spcPts val="300"/>
              </a:spcBef>
              <a:buFont typeface="Arial" panose="020B0604020202020204" pitchFamily="34" charset="0"/>
              <a:buChar char="─"/>
            </a:pPr>
            <a:r>
              <a:rPr lang="et-EE" sz="1200" dirty="0"/>
              <a:t>Tuuleparkide laiendamise vastu on keskmisest rohkem need inimesed, kes elevad tuuleparkide läheduses või kelle lähedale kavandatakse tuuleparki. </a:t>
            </a:r>
            <a:endParaRPr lang="en-GB" sz="1200" dirty="0" err="1"/>
          </a:p>
        </p:txBody>
      </p:sp>
    </p:spTree>
    <p:extLst>
      <p:ext uri="{BB962C8B-B14F-4D97-AF65-F5344CB8AC3E}">
        <p14:creationId xmlns:p14="http://schemas.microsoft.com/office/powerpoint/2010/main" val="126189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B617-CCDB-4696-A3CC-B6560055CA21}"/>
              </a:ext>
            </a:extLst>
          </p:cNvPr>
          <p:cNvSpPr>
            <a:spLocks noGrp="1"/>
          </p:cNvSpPr>
          <p:nvPr>
            <p:ph type="title"/>
          </p:nvPr>
        </p:nvSpPr>
        <p:spPr/>
        <p:txBody>
          <a:bodyPr/>
          <a:lstStyle/>
          <a:p>
            <a:r>
              <a:rPr lang="et-EE" dirty="0"/>
              <a:t>Teadlikkus ja üldine meelsus</a:t>
            </a:r>
            <a:br>
              <a:rPr lang="et-EE" dirty="0"/>
            </a:br>
            <a:r>
              <a:rPr lang="et-EE" sz="1200" i="0" u="none" strike="noStrike" dirty="0">
                <a:solidFill>
                  <a:schemeClr val="tx1"/>
                </a:solidFill>
                <a:effectLst/>
                <a:latin typeface="+mn-lt"/>
              </a:rPr>
              <a:t>Palun hinnake järgmisel skaalal, kuivõrd oluline on Teile järgnev?</a:t>
            </a:r>
            <a:br>
              <a:rPr lang="et-EE" sz="1200" i="0" u="none" strike="noStrike" dirty="0">
                <a:solidFill>
                  <a:schemeClr val="tx1"/>
                </a:solidFill>
                <a:effectLst/>
                <a:latin typeface="+mn-lt"/>
              </a:rPr>
            </a:br>
            <a:r>
              <a:rPr lang="et-EE" sz="1200" b="0" dirty="0"/>
              <a:t>Kõik vastajad, n=1351</a:t>
            </a:r>
            <a:endParaRPr lang="et-EE" sz="1200" dirty="0"/>
          </a:p>
        </p:txBody>
      </p:sp>
      <p:graphicFrame>
        <p:nvGraphicFramePr>
          <p:cNvPr id="12" name="Content Placeholder 7">
            <a:extLst>
              <a:ext uri="{FF2B5EF4-FFF2-40B4-BE49-F238E27FC236}">
                <a16:creationId xmlns:a16="http://schemas.microsoft.com/office/drawing/2014/main" id="{86B8E9C0-6186-41BC-BDF7-1C1C44F84F56}"/>
              </a:ext>
            </a:extLst>
          </p:cNvPr>
          <p:cNvGraphicFramePr>
            <a:graphicFrameLocks/>
          </p:cNvGraphicFramePr>
          <p:nvPr>
            <p:extLst>
              <p:ext uri="{D42A27DB-BD31-4B8C-83A1-F6EECF244321}">
                <p14:modId xmlns:p14="http://schemas.microsoft.com/office/powerpoint/2010/main" val="4234248940"/>
              </p:ext>
            </p:extLst>
          </p:nvPr>
        </p:nvGraphicFramePr>
        <p:xfrm>
          <a:off x="283867" y="1631950"/>
          <a:ext cx="11445352" cy="2592390"/>
        </p:xfrm>
        <a:graphic>
          <a:graphicData uri="http://schemas.openxmlformats.org/drawingml/2006/table">
            <a:tbl>
              <a:tblPr firstRow="1" bandRow="1">
                <a:tableStyleId>{5C22544A-7EE6-4342-B048-85BDC9FD1C3A}</a:tableStyleId>
              </a:tblPr>
              <a:tblGrid>
                <a:gridCol w="3895154">
                  <a:extLst>
                    <a:ext uri="{9D8B030D-6E8A-4147-A177-3AD203B41FA5}">
                      <a16:colId xmlns:a16="http://schemas.microsoft.com/office/drawing/2014/main" val="20000"/>
                    </a:ext>
                  </a:extLst>
                </a:gridCol>
                <a:gridCol w="5719326">
                  <a:extLst>
                    <a:ext uri="{9D8B030D-6E8A-4147-A177-3AD203B41FA5}">
                      <a16:colId xmlns:a16="http://schemas.microsoft.com/office/drawing/2014/main" val="20001"/>
                    </a:ext>
                  </a:extLst>
                </a:gridCol>
                <a:gridCol w="1830872">
                  <a:extLst>
                    <a:ext uri="{9D8B030D-6E8A-4147-A177-3AD203B41FA5}">
                      <a16:colId xmlns:a16="http://schemas.microsoft.com/office/drawing/2014/main" val="20002"/>
                    </a:ext>
                  </a:extLst>
                </a:gridCol>
              </a:tblGrid>
              <a:tr h="432065">
                <a:tc>
                  <a:txBody>
                    <a:bodyPr/>
                    <a:lstStyle/>
                    <a:p>
                      <a:pPr marL="0" marR="0" indent="0" algn="l" defTabSz="914400" rtl="0" eaLnBrk="1" fontAlgn="auto" latinLnBrk="0" hangingPunct="1">
                        <a:lnSpc>
                          <a:spcPct val="100000"/>
                        </a:lnSpc>
                        <a:spcBef>
                          <a:spcPts val="0"/>
                        </a:spcBef>
                        <a:spcAft>
                          <a:spcPts val="0"/>
                        </a:spcAft>
                        <a:buClrTx/>
                        <a:buSzTx/>
                        <a:buFontTx/>
                        <a:buNone/>
                        <a:tabLst>
                          <a:tab pos="450215" algn="r"/>
                          <a:tab pos="540385" algn="l"/>
                        </a:tabLst>
                        <a:defRPr/>
                      </a:pPr>
                      <a:endParaRPr lang="en-US" sz="1200" b="1" i="0" u="none" strike="noStrike"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t-EE" sz="1200" noProof="0" dirty="0">
                          <a:solidFill>
                            <a:schemeClr val="tx1"/>
                          </a:solidFill>
                          <a:latin typeface="+mn-lt"/>
                        </a:rPr>
                        <a:t>keskmine</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2065">
                <a:tc>
                  <a:txBody>
                    <a:bodyPr/>
                    <a:lstStyle/>
                    <a:p>
                      <a:pPr algn="r" fontAlgn="b"/>
                      <a:r>
                        <a:rPr lang="et-EE" sz="1200" b="0" i="0" u="none" strike="noStrike" dirty="0">
                          <a:solidFill>
                            <a:schemeClr val="tx1"/>
                          </a:solidFill>
                          <a:effectLst/>
                          <a:latin typeface="+mn-lt"/>
                        </a:rPr>
                        <a:t>Tagatud on </a:t>
                      </a:r>
                      <a:r>
                        <a:rPr lang="et-EE" sz="1200" b="0" i="0" u="none" strike="noStrike" noProof="0" dirty="0">
                          <a:solidFill>
                            <a:schemeClr val="tx1"/>
                          </a:solidFill>
                          <a:effectLst/>
                          <a:latin typeface="+mn-lt"/>
                        </a:rPr>
                        <a:t>elektrienergia</a:t>
                      </a:r>
                      <a:r>
                        <a:rPr lang="et-EE" sz="1200" b="0" i="0" u="none" strike="noStrike" dirty="0">
                          <a:solidFill>
                            <a:schemeClr val="tx1"/>
                          </a:solidFill>
                          <a:effectLst/>
                          <a:latin typeface="+mn-lt"/>
                        </a:rPr>
                        <a:t> varustuskindlus</a:t>
                      </a:r>
                      <a:br>
                        <a:rPr lang="en-US" sz="1200" b="0" i="0" u="none" strike="noStrike" dirty="0">
                          <a:solidFill>
                            <a:schemeClr val="tx1"/>
                          </a:solidFill>
                          <a:effectLst/>
                          <a:latin typeface="+mn-lt"/>
                        </a:rPr>
                      </a:br>
                      <a:r>
                        <a:rPr lang="et-EE" sz="1200" b="0" i="0" u="none" strike="noStrike" dirty="0">
                          <a:solidFill>
                            <a:schemeClr val="tx1"/>
                          </a:solidFill>
                          <a:effectLst/>
                          <a:latin typeface="+mn-lt"/>
                        </a:rPr>
                        <a:t> (st võimalik on katta tarbimisvajadus igal ajahetkel)</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65">
                <a:tc>
                  <a:txBody>
                    <a:bodyPr/>
                    <a:lstStyle/>
                    <a:p>
                      <a:pPr algn="r" fontAlgn="b"/>
                      <a:r>
                        <a:rPr lang="et-EE" sz="1200" b="0" i="0" u="none" strike="noStrike" dirty="0">
                          <a:solidFill>
                            <a:schemeClr val="tx1"/>
                          </a:solidFill>
                          <a:effectLst/>
                          <a:latin typeface="+mn-lt"/>
                        </a:rPr>
                        <a:t>Elektrienergia hind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2065">
                <a:tc>
                  <a:txBody>
                    <a:bodyPr/>
                    <a:lstStyle/>
                    <a:p>
                      <a:pPr algn="r" fontAlgn="b"/>
                      <a:r>
                        <a:rPr lang="et-EE" sz="1200" b="0" i="0" u="none" strike="noStrike" noProof="0" dirty="0">
                          <a:solidFill>
                            <a:schemeClr val="tx1"/>
                          </a:solidFill>
                          <a:effectLst/>
                          <a:latin typeface="+mn-lt"/>
                        </a:rPr>
                        <a:t>Elektri tootmisel on kasutatud taastuvaid allikaid</a:t>
                      </a:r>
                    </a:p>
                    <a:p>
                      <a:pPr algn="r" fontAlgn="b"/>
                      <a:r>
                        <a:rPr lang="et-EE" sz="1200" b="0" i="0" u="none" strike="noStrike" noProof="0" dirty="0">
                          <a:solidFill>
                            <a:schemeClr val="tx1"/>
                          </a:solidFill>
                          <a:effectLst/>
                          <a:latin typeface="+mn-lt"/>
                        </a:rPr>
                        <a:t> (nt päike, tuul, puiduhake ja -jäätmed)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841457"/>
                  </a:ext>
                </a:extLst>
              </a:tr>
              <a:tr h="432065">
                <a:tc>
                  <a:txBody>
                    <a:bodyPr/>
                    <a:lstStyle/>
                    <a:p>
                      <a:pPr algn="r" fontAlgn="b"/>
                      <a:r>
                        <a:rPr lang="et-EE" sz="1200" b="0" i="0" u="none" strike="noStrike" noProof="0" dirty="0">
                          <a:solidFill>
                            <a:schemeClr val="tx1"/>
                          </a:solidFill>
                          <a:effectLst/>
                          <a:latin typeface="+mn-lt"/>
                        </a:rPr>
                        <a:t>Elektri tootmise allikas</a:t>
                      </a:r>
                      <a:br>
                        <a:rPr lang="et-EE" sz="1200" b="0" i="0" u="none" strike="noStrike" noProof="0" dirty="0">
                          <a:solidFill>
                            <a:schemeClr val="tx1"/>
                          </a:solidFill>
                          <a:effectLst/>
                          <a:latin typeface="+mn-lt"/>
                        </a:rPr>
                      </a:br>
                      <a:r>
                        <a:rPr lang="et-EE" sz="1200" b="0" i="0" u="none" strike="noStrike" noProof="0" dirty="0">
                          <a:solidFill>
                            <a:schemeClr val="tx1"/>
                          </a:solidFill>
                          <a:effectLst/>
                          <a:latin typeface="+mn-lt"/>
                        </a:rPr>
                        <a:t> (nt päike, tuul, puiduhake ja -jäätmed, põlevkivi)</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968694"/>
                  </a:ext>
                </a:extLst>
              </a:tr>
              <a:tr h="432065">
                <a:tc>
                  <a:txBody>
                    <a:bodyPr/>
                    <a:lstStyle/>
                    <a:p>
                      <a:pPr algn="r" fontAlgn="b"/>
                      <a:r>
                        <a:rPr lang="et-EE" sz="1200" b="0" i="0" u="none" strike="noStrike" dirty="0">
                          <a:solidFill>
                            <a:schemeClr val="tx1"/>
                          </a:solidFill>
                          <a:effectLst/>
                          <a:latin typeface="+mn-lt"/>
                        </a:rPr>
                        <a:t>Elekter on toodetud Eestis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0220448"/>
                  </a:ext>
                </a:extLst>
              </a:tr>
            </a:tbl>
          </a:graphicData>
        </a:graphic>
      </p:graphicFrame>
      <p:graphicFrame>
        <p:nvGraphicFramePr>
          <p:cNvPr id="14" name="Chart 13">
            <a:extLst>
              <a:ext uri="{FF2B5EF4-FFF2-40B4-BE49-F238E27FC236}">
                <a16:creationId xmlns:a16="http://schemas.microsoft.com/office/drawing/2014/main" id="{6C910C52-687F-41A8-8E38-70BCD81E9418}"/>
              </a:ext>
            </a:extLst>
          </p:cNvPr>
          <p:cNvGraphicFramePr/>
          <p:nvPr>
            <p:extLst>
              <p:ext uri="{D42A27DB-BD31-4B8C-83A1-F6EECF244321}">
                <p14:modId xmlns:p14="http://schemas.microsoft.com/office/powerpoint/2010/main" val="3449869861"/>
              </p:ext>
            </p:extLst>
          </p:nvPr>
        </p:nvGraphicFramePr>
        <p:xfrm>
          <a:off x="3100123" y="1663336"/>
          <a:ext cx="6793901" cy="31263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5B33B801-1DCA-4719-A0A3-6DC8AD093485}"/>
              </a:ext>
            </a:extLst>
          </p:cNvPr>
          <p:cNvGraphicFramePr/>
          <p:nvPr>
            <p:extLst>
              <p:ext uri="{D42A27DB-BD31-4B8C-83A1-F6EECF244321}">
                <p14:modId xmlns:p14="http://schemas.microsoft.com/office/powerpoint/2010/main" val="3720577504"/>
              </p:ext>
            </p:extLst>
          </p:nvPr>
        </p:nvGraphicFramePr>
        <p:xfrm>
          <a:off x="9803536" y="1959429"/>
          <a:ext cx="2023338" cy="242098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7F84EBC5-4D52-4359-87A0-F261DF248135}"/>
              </a:ext>
            </a:extLst>
          </p:cNvPr>
          <p:cNvSpPr>
            <a:spLocks noGrp="1"/>
          </p:cNvSpPr>
          <p:nvPr>
            <p:ph type="sldNum" sz="quarter" idx="10"/>
          </p:nvPr>
        </p:nvSpPr>
        <p:spPr/>
        <p:txBody>
          <a:bodyPr/>
          <a:lstStyle/>
          <a:p>
            <a:fld id="{4034BEE3-566C-4068-A777-C3A4762E861B}" type="slidenum">
              <a:rPr lang="en-GB" smtClean="0"/>
              <a:pPr/>
              <a:t>27</a:t>
            </a:fld>
            <a:endParaRPr lang="en-GB" dirty="0"/>
          </a:p>
        </p:txBody>
      </p:sp>
      <p:sp>
        <p:nvSpPr>
          <p:cNvPr id="7" name="TextBox 6">
            <a:extLst>
              <a:ext uri="{FF2B5EF4-FFF2-40B4-BE49-F238E27FC236}">
                <a16:creationId xmlns:a16="http://schemas.microsoft.com/office/drawing/2014/main" id="{EEE9E4E0-EBB1-410A-9FD3-C8CD1EC40661}"/>
              </a:ext>
            </a:extLst>
          </p:cNvPr>
          <p:cNvSpPr txBox="1"/>
          <p:nvPr/>
        </p:nvSpPr>
        <p:spPr>
          <a:xfrm>
            <a:off x="436131" y="5000508"/>
            <a:ext cx="11466875" cy="630942"/>
          </a:xfrm>
          <a:prstGeom prst="rect">
            <a:avLst/>
          </a:prstGeom>
          <a:noFill/>
        </p:spPr>
        <p:txBody>
          <a:bodyPr wrap="square" lIns="0" tIns="0" rIns="0" bIns="0" rtlCol="0">
            <a:spAutoFit/>
          </a:bodyPr>
          <a:lstStyle/>
          <a:p>
            <a:pPr marL="285750" indent="-285750" algn="just">
              <a:spcBef>
                <a:spcPts val="300"/>
              </a:spcBef>
              <a:buFont typeface="Arial" panose="020B0604020202020204" pitchFamily="34" charset="0"/>
              <a:buChar char="─"/>
            </a:pPr>
            <a:r>
              <a:rPr lang="et-EE" sz="1200" dirty="0"/>
              <a:t>Elektrienergia puhul on elanike jaoks kõige olulisemad tegurid </a:t>
            </a:r>
            <a:r>
              <a:rPr lang="et-EE" sz="1200" b="1" dirty="0"/>
              <a:t>varustuskindlus</a:t>
            </a:r>
            <a:r>
              <a:rPr lang="et-EE" sz="1200" dirty="0"/>
              <a:t> ja </a:t>
            </a:r>
            <a:r>
              <a:rPr lang="et-EE" sz="1200" b="1" dirty="0"/>
              <a:t>hind</a:t>
            </a:r>
            <a:r>
              <a:rPr lang="et-EE" sz="1200" dirty="0"/>
              <a:t>. </a:t>
            </a:r>
          </a:p>
          <a:p>
            <a:pPr marL="285750" indent="-285750" algn="just">
              <a:spcBef>
                <a:spcPts val="300"/>
              </a:spcBef>
              <a:buFont typeface="Arial" panose="020B0604020202020204" pitchFamily="34" charset="0"/>
              <a:buChar char="─"/>
            </a:pPr>
            <a:r>
              <a:rPr lang="et-EE" sz="1200" dirty="0"/>
              <a:t>See, et elektri tootmisel on kasutatud taastuvaid allikaid, on pigem oluline või väga oluline 80% elanikest.</a:t>
            </a:r>
          </a:p>
          <a:p>
            <a:pPr marL="285750" indent="-285750" algn="just">
              <a:spcBef>
                <a:spcPts val="300"/>
              </a:spcBef>
              <a:buFont typeface="Arial" panose="020B0604020202020204" pitchFamily="34" charset="0"/>
              <a:buChar char="─"/>
            </a:pPr>
            <a:r>
              <a:rPr lang="et-EE" sz="1200" dirty="0"/>
              <a:t>Elektri tootmist Eestis peab pigem või väga oluliseks 72%.</a:t>
            </a:r>
          </a:p>
        </p:txBody>
      </p:sp>
    </p:spTree>
    <p:extLst>
      <p:ext uri="{BB962C8B-B14F-4D97-AF65-F5344CB8AC3E}">
        <p14:creationId xmlns:p14="http://schemas.microsoft.com/office/powerpoint/2010/main" val="170043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0BB4D-14F6-4DEC-B311-926D9E57FF7B}"/>
              </a:ext>
            </a:extLst>
          </p:cNvPr>
          <p:cNvSpPr>
            <a:spLocks noGrp="1"/>
          </p:cNvSpPr>
          <p:nvPr>
            <p:ph type="title"/>
          </p:nvPr>
        </p:nvSpPr>
        <p:spPr/>
        <p:txBody>
          <a:bodyPr/>
          <a:lstStyle/>
          <a:p>
            <a:r>
              <a:rPr lang="et-EE" dirty="0"/>
              <a:t>Mis põhjusel eelistate üht või teist energiaallikat?</a:t>
            </a:r>
            <a:endParaRPr lang="en-GB" dirty="0"/>
          </a:p>
        </p:txBody>
      </p:sp>
      <p:sp>
        <p:nvSpPr>
          <p:cNvPr id="3" name="Slide Number Placeholder 2">
            <a:extLst>
              <a:ext uri="{FF2B5EF4-FFF2-40B4-BE49-F238E27FC236}">
                <a16:creationId xmlns:a16="http://schemas.microsoft.com/office/drawing/2014/main" id="{7CBC6B33-EA7D-4CF3-AC69-3F1DF685FCE7}"/>
              </a:ext>
            </a:extLst>
          </p:cNvPr>
          <p:cNvSpPr>
            <a:spLocks noGrp="1"/>
          </p:cNvSpPr>
          <p:nvPr>
            <p:ph type="sldNum" sz="quarter" idx="10"/>
          </p:nvPr>
        </p:nvSpPr>
        <p:spPr/>
        <p:txBody>
          <a:bodyPr/>
          <a:lstStyle/>
          <a:p>
            <a:fld id="{4034BEE3-566C-4068-A777-C3A4762E861B}" type="slidenum">
              <a:rPr lang="en-GB" smtClean="0"/>
              <a:pPr/>
              <a:t>28</a:t>
            </a:fld>
            <a:endParaRPr lang="en-GB" dirty="0"/>
          </a:p>
        </p:txBody>
      </p:sp>
      <p:sp>
        <p:nvSpPr>
          <p:cNvPr id="7" name="Content Placeholder 6">
            <a:extLst>
              <a:ext uri="{FF2B5EF4-FFF2-40B4-BE49-F238E27FC236}">
                <a16:creationId xmlns:a16="http://schemas.microsoft.com/office/drawing/2014/main" id="{CB609ABA-9E81-47F7-9E0F-DC9ECB5EF24B}"/>
              </a:ext>
            </a:extLst>
          </p:cNvPr>
          <p:cNvSpPr>
            <a:spLocks noGrp="1"/>
          </p:cNvSpPr>
          <p:nvPr>
            <p:ph sz="quarter" idx="13"/>
          </p:nvPr>
        </p:nvSpPr>
        <p:spPr bwMode="ltGray">
          <a:xfrm>
            <a:off x="806323" y="1208423"/>
            <a:ext cx="3865245" cy="1549400"/>
          </a:xfrm>
          <a:prstGeom prst="wedgeRectCallout">
            <a:avLst>
              <a:gd name="adj1" fmla="val 71825"/>
              <a:gd name="adj2" fmla="val -9999"/>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t-EE" sz="1200" i="1" dirty="0"/>
              <a:t>Põhiline minu jaoks on keskkonnasõbralikkus, et mitte </a:t>
            </a:r>
            <a:r>
              <a:rPr lang="et-EE" sz="1200" i="1" dirty="0" err="1"/>
              <a:t>saastada</a:t>
            </a:r>
            <a:r>
              <a:rPr lang="et-EE" sz="1200" i="1" dirty="0"/>
              <a:t>. CO2 mind eriti ei huvita - ma arvan, et meil hakkab külmemaks minema varsti siin, et nagu loodusliku tsükli lõpp. Seega siis – CO2 ma ei näe nagu probleemi, aga ma näen probleemi saastamises, et kui on tahm ja osakesed, mis inimeste tervist rikuvad ja raskemetallid ja mis iganes õhku võidakse paisata või siis tuumajaama puhul jäätmed. (M, 35)</a:t>
            </a:r>
          </a:p>
          <a:p>
            <a:pPr algn="l"/>
            <a:endParaRPr lang="en-GB" sz="1600" b="0" i="1" dirty="0" err="1"/>
          </a:p>
        </p:txBody>
      </p:sp>
      <p:sp>
        <p:nvSpPr>
          <p:cNvPr id="8" name="Content Placeholder 6">
            <a:extLst>
              <a:ext uri="{FF2B5EF4-FFF2-40B4-BE49-F238E27FC236}">
                <a16:creationId xmlns:a16="http://schemas.microsoft.com/office/drawing/2014/main" id="{8F556E1B-13A2-45C7-826F-8CAFA3229235}"/>
              </a:ext>
            </a:extLst>
          </p:cNvPr>
          <p:cNvSpPr txBox="1">
            <a:spLocks/>
          </p:cNvSpPr>
          <p:nvPr/>
        </p:nvSpPr>
        <p:spPr bwMode="ltGray">
          <a:xfrm>
            <a:off x="6416675" y="1104900"/>
            <a:ext cx="3865245" cy="1008380"/>
          </a:xfrm>
          <a:prstGeom prst="wedgeRectCallout">
            <a:avLst>
              <a:gd name="adj1" fmla="val -37943"/>
              <a:gd name="adj2" fmla="val 73214"/>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Visuaalne pool ka. Kui sul on majast pool kilomeetrit eemal lõuna pool tuulikud ... või vaate asemel merele on päikesepaneelide põld, siis on ... see ikka mõjutab jah. Mida vähem seda visuaalset reostust, seda parem. (M, 35)</a:t>
            </a:r>
          </a:p>
          <a:p>
            <a:endParaRPr lang="en-GB" i="1" dirty="0" err="1"/>
          </a:p>
        </p:txBody>
      </p:sp>
      <p:sp>
        <p:nvSpPr>
          <p:cNvPr id="9" name="Content Placeholder 6">
            <a:extLst>
              <a:ext uri="{FF2B5EF4-FFF2-40B4-BE49-F238E27FC236}">
                <a16:creationId xmlns:a16="http://schemas.microsoft.com/office/drawing/2014/main" id="{C4B22D62-13F2-4DE2-ABC1-6418EA33F740}"/>
              </a:ext>
            </a:extLst>
          </p:cNvPr>
          <p:cNvSpPr txBox="1">
            <a:spLocks/>
          </p:cNvSpPr>
          <p:nvPr/>
        </p:nvSpPr>
        <p:spPr bwMode="ltGray">
          <a:xfrm>
            <a:off x="7520434" y="2735580"/>
            <a:ext cx="3865245" cy="1386839"/>
          </a:xfrm>
          <a:prstGeom prst="wedgeRectCallout">
            <a:avLst>
              <a:gd name="adj1" fmla="val -56632"/>
              <a:gd name="adj2" fmla="val 15192"/>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Jätkusuutlikkus. Ma isegi ei oska öelda, mis termin see on, et kui analüüsida päikest, tuult, lainet ... et mis nagu kõige tõenäolisemalt kataks Eesti vajaduse. Et sa võid piirkonniti nagu </a:t>
            </a:r>
            <a:r>
              <a:rPr lang="et-EE" sz="1200" i="1" dirty="0" err="1"/>
              <a:t>sutsutada</a:t>
            </a:r>
            <a:r>
              <a:rPr lang="et-EE" sz="1200" i="1" dirty="0"/>
              <a:t> nende erinevate asjadega, aga kas sa saaksid hakkama terve Eesti katmisega või peabki see lahendus olema siis piirkondlik? (N, 32)</a:t>
            </a:r>
            <a:endParaRPr lang="en-GB" i="1" dirty="0" err="1"/>
          </a:p>
        </p:txBody>
      </p:sp>
      <p:sp>
        <p:nvSpPr>
          <p:cNvPr id="10" name="Content Placeholder 6">
            <a:extLst>
              <a:ext uri="{FF2B5EF4-FFF2-40B4-BE49-F238E27FC236}">
                <a16:creationId xmlns:a16="http://schemas.microsoft.com/office/drawing/2014/main" id="{60595623-5AFC-42D2-9EA2-EEA8B0C488F2}"/>
              </a:ext>
            </a:extLst>
          </p:cNvPr>
          <p:cNvSpPr txBox="1">
            <a:spLocks/>
          </p:cNvSpPr>
          <p:nvPr/>
        </p:nvSpPr>
        <p:spPr bwMode="ltGray">
          <a:xfrm>
            <a:off x="1267777" y="3132328"/>
            <a:ext cx="3865245" cy="541020"/>
          </a:xfrm>
          <a:prstGeom prst="wedgeRectCallout">
            <a:avLst>
              <a:gd name="adj1" fmla="val 57868"/>
              <a:gd name="adj2" fmla="val -29885"/>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(Kodumaisuse aspektist) Mul on börsielekter. Ma küll ei tea, kust see elekter täpselt tuleb. (M, 65)</a:t>
            </a:r>
            <a:endParaRPr lang="en-GB" i="1" dirty="0" err="1"/>
          </a:p>
        </p:txBody>
      </p:sp>
      <p:sp>
        <p:nvSpPr>
          <p:cNvPr id="11" name="Content Placeholder 6">
            <a:extLst>
              <a:ext uri="{FF2B5EF4-FFF2-40B4-BE49-F238E27FC236}">
                <a16:creationId xmlns:a16="http://schemas.microsoft.com/office/drawing/2014/main" id="{2DDDFD19-8BD2-4E88-9909-F94230D3D55F}"/>
              </a:ext>
            </a:extLst>
          </p:cNvPr>
          <p:cNvSpPr txBox="1">
            <a:spLocks/>
          </p:cNvSpPr>
          <p:nvPr/>
        </p:nvSpPr>
        <p:spPr bwMode="ltGray">
          <a:xfrm>
            <a:off x="594360" y="4216144"/>
            <a:ext cx="5212080" cy="1549401"/>
          </a:xfrm>
          <a:prstGeom prst="wedgeRectCallout">
            <a:avLst>
              <a:gd name="adj1" fmla="val 51004"/>
              <a:gd name="adj2" fmla="val -64861"/>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Ideaal oleks kõige puhtam energia. Kõige puhtam energia, mida on võimalik saada, on vist päikeseenergia. Kahjuks praegusel hetkel on kasutegur väga madal ning selle hind on veel hullem. Praegu see rõõm on liiga kallis ning tehnoloogiliselt vähe arendatud. Aga kui üks päev see arendatakse korralikult välja ning luuakse normaalsed energia hoiustamise ja transportimise tingimused, siis muud allikad võib täitsa ära unustada. Järgmine allikas, mis tekitab sama palju entusiasmi on ilmselt </a:t>
            </a:r>
            <a:r>
              <a:rPr lang="et-EE" sz="1200" i="1" dirty="0" err="1"/>
              <a:t>termotuuma</a:t>
            </a:r>
            <a:r>
              <a:rPr lang="et-EE" sz="1200" i="1" dirty="0"/>
              <a:t> energia, aga sellega on asjalood samuti praegu halvad. (M, 58)</a:t>
            </a:r>
            <a:endParaRPr lang="en-GB" i="1" dirty="0" err="1"/>
          </a:p>
        </p:txBody>
      </p:sp>
    </p:spTree>
    <p:extLst>
      <p:ext uri="{BB962C8B-B14F-4D97-AF65-F5344CB8AC3E}">
        <p14:creationId xmlns:p14="http://schemas.microsoft.com/office/powerpoint/2010/main" val="29361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B617-CCDB-4696-A3CC-B6560055CA21}"/>
              </a:ext>
            </a:extLst>
          </p:cNvPr>
          <p:cNvSpPr>
            <a:spLocks noGrp="1"/>
          </p:cNvSpPr>
          <p:nvPr>
            <p:ph type="title"/>
          </p:nvPr>
        </p:nvSpPr>
        <p:spPr/>
        <p:txBody>
          <a:bodyPr/>
          <a:lstStyle/>
          <a:p>
            <a:r>
              <a:rPr lang="et-EE" dirty="0"/>
              <a:t>Teadlikkus ja üldine meelsus</a:t>
            </a:r>
            <a:br>
              <a:rPr lang="et-EE" dirty="0"/>
            </a:br>
            <a:r>
              <a:rPr lang="et-EE" sz="1200" i="0" u="none" strike="noStrike" dirty="0">
                <a:solidFill>
                  <a:schemeClr val="tx1"/>
                </a:solidFill>
                <a:effectLst/>
                <a:latin typeface="+mn-lt"/>
              </a:rPr>
              <a:t>Kas Teie arvates peaks Eesti ise tootma oma riigi jaoks vajaliku elektrienergia?</a:t>
            </a:r>
            <a:br>
              <a:rPr lang="et-EE" sz="1200" i="0" u="none" strike="noStrike" dirty="0">
                <a:solidFill>
                  <a:schemeClr val="tx1"/>
                </a:solidFill>
                <a:effectLst/>
                <a:latin typeface="+mn-lt"/>
              </a:rPr>
            </a:br>
            <a:r>
              <a:rPr lang="et-EE" sz="1200" b="0" dirty="0"/>
              <a:t>Kõik vastajad, n=1351</a:t>
            </a:r>
            <a:endParaRPr lang="et-EE" sz="1200" dirty="0"/>
          </a:p>
        </p:txBody>
      </p:sp>
      <p:graphicFrame>
        <p:nvGraphicFramePr>
          <p:cNvPr id="7" name="Chart 6">
            <a:extLst>
              <a:ext uri="{FF2B5EF4-FFF2-40B4-BE49-F238E27FC236}">
                <a16:creationId xmlns:a16="http://schemas.microsoft.com/office/drawing/2014/main" id="{6C18BD39-4DAF-4DFD-B3C2-535997B8D79E}"/>
              </a:ext>
            </a:extLst>
          </p:cNvPr>
          <p:cNvGraphicFramePr/>
          <p:nvPr>
            <p:extLst>
              <p:ext uri="{D42A27DB-BD31-4B8C-83A1-F6EECF244321}">
                <p14:modId xmlns:p14="http://schemas.microsoft.com/office/powerpoint/2010/main" val="2238442870"/>
              </p:ext>
            </p:extLst>
          </p:nvPr>
        </p:nvGraphicFramePr>
        <p:xfrm>
          <a:off x="487680" y="1959428"/>
          <a:ext cx="7437120" cy="33515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FC540891-ADA0-4C26-8726-1F14A371AED1}"/>
              </a:ext>
            </a:extLst>
          </p:cNvPr>
          <p:cNvSpPr>
            <a:spLocks noGrp="1"/>
          </p:cNvSpPr>
          <p:nvPr>
            <p:ph type="sldNum" sz="quarter" idx="10"/>
          </p:nvPr>
        </p:nvSpPr>
        <p:spPr/>
        <p:txBody>
          <a:bodyPr/>
          <a:lstStyle/>
          <a:p>
            <a:fld id="{4034BEE3-566C-4068-A777-C3A4762E861B}" type="slidenum">
              <a:rPr lang="en-GB" smtClean="0"/>
              <a:pPr/>
              <a:t>29</a:t>
            </a:fld>
            <a:endParaRPr lang="en-GB" dirty="0"/>
          </a:p>
        </p:txBody>
      </p:sp>
      <p:sp>
        <p:nvSpPr>
          <p:cNvPr id="3" name="TextBox 2">
            <a:extLst>
              <a:ext uri="{FF2B5EF4-FFF2-40B4-BE49-F238E27FC236}">
                <a16:creationId xmlns:a16="http://schemas.microsoft.com/office/drawing/2014/main" id="{B35E64BA-225B-4B90-BE72-55A5BD4D0BE5}"/>
              </a:ext>
            </a:extLst>
          </p:cNvPr>
          <p:cNvSpPr txBox="1"/>
          <p:nvPr/>
        </p:nvSpPr>
        <p:spPr>
          <a:xfrm>
            <a:off x="8011796" y="1714500"/>
            <a:ext cx="3692524" cy="1631216"/>
          </a:xfrm>
          <a:prstGeom prst="rect">
            <a:avLst/>
          </a:prstGeom>
          <a:noFill/>
        </p:spPr>
        <p:txBody>
          <a:bodyPr wrap="square" lIns="0" tIns="0" rIns="0" bIns="0" rtlCol="0">
            <a:spAutoFit/>
          </a:bodyPr>
          <a:lstStyle/>
          <a:p>
            <a:pPr marL="285750" indent="-285750">
              <a:spcBef>
                <a:spcPts val="600"/>
              </a:spcBef>
              <a:buFont typeface="Arial" panose="020B0604020202020204" pitchFamily="34" charset="0"/>
              <a:buChar char="─"/>
            </a:pPr>
            <a:r>
              <a:rPr lang="et-EE" sz="1200" dirty="0"/>
              <a:t>Eesti elanike arvates </a:t>
            </a:r>
            <a:r>
              <a:rPr lang="et-EE" sz="1200" b="1" dirty="0"/>
              <a:t>peaks Eesti oma riigi jaoks vajaliku elektrienergia ise tootma </a:t>
            </a:r>
            <a:r>
              <a:rPr lang="et-EE" sz="1200" dirty="0"/>
              <a:t>ning osaliselt võiks toota ka ekspordiks.</a:t>
            </a:r>
          </a:p>
          <a:p>
            <a:pPr marL="285750" indent="-285750">
              <a:spcBef>
                <a:spcPts val="600"/>
              </a:spcBef>
              <a:buFont typeface="Arial" panose="020B0604020202020204" pitchFamily="34" charset="0"/>
              <a:buChar char="─"/>
            </a:pPr>
            <a:r>
              <a:rPr lang="et-EE" sz="1200" dirty="0"/>
              <a:t>23% leidis, et osaliselt võiks energia sisse osta.</a:t>
            </a:r>
          </a:p>
          <a:p>
            <a:pPr marL="285750" indent="-285750">
              <a:spcBef>
                <a:spcPts val="600"/>
              </a:spcBef>
              <a:buFont typeface="Arial" panose="020B0604020202020204" pitchFamily="34" charset="0"/>
              <a:buChar char="─"/>
            </a:pPr>
            <a:r>
              <a:rPr lang="et-EE" sz="1200" dirty="0"/>
              <a:t>Vaid üks vastaja 1351-st arvas, et Eesti võiks vajaliku elektrienergia sisse osta.</a:t>
            </a:r>
          </a:p>
          <a:p>
            <a:pPr marL="285750" indent="-285750">
              <a:buFont typeface="Arial" panose="020B0604020202020204" pitchFamily="34" charset="0"/>
              <a:buChar char="─"/>
            </a:pPr>
            <a:endParaRPr lang="et-EE" sz="1200" dirty="0"/>
          </a:p>
          <a:p>
            <a:pPr marL="285750" indent="-285750">
              <a:buFont typeface="Arial" panose="020B0604020202020204" pitchFamily="34" charset="0"/>
              <a:buChar char="─"/>
            </a:pPr>
            <a:endParaRPr lang="en-GB" sz="1200" dirty="0" err="1"/>
          </a:p>
        </p:txBody>
      </p:sp>
    </p:spTree>
    <p:extLst>
      <p:ext uri="{BB962C8B-B14F-4D97-AF65-F5344CB8AC3E}">
        <p14:creationId xmlns:p14="http://schemas.microsoft.com/office/powerpoint/2010/main" val="378753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CE2E94-5C4E-4741-8E3B-A27937CC9B4D}"/>
              </a:ext>
            </a:extLst>
          </p:cNvPr>
          <p:cNvSpPr>
            <a:spLocks noGrp="1"/>
          </p:cNvSpPr>
          <p:nvPr>
            <p:ph type="body" sz="quarter" idx="15"/>
          </p:nvPr>
        </p:nvSpPr>
        <p:spPr/>
        <p:txBody>
          <a:bodyPr/>
          <a:lstStyle/>
          <a:p>
            <a:r>
              <a:rPr lang="et-EE" dirty="0"/>
              <a:t>Sissejuhatus</a:t>
            </a:r>
          </a:p>
        </p:txBody>
      </p:sp>
    </p:spTree>
    <p:extLst>
      <p:ext uri="{BB962C8B-B14F-4D97-AF65-F5344CB8AC3E}">
        <p14:creationId xmlns:p14="http://schemas.microsoft.com/office/powerpoint/2010/main" val="67438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B617-CCDB-4696-A3CC-B6560055CA21}"/>
              </a:ext>
            </a:extLst>
          </p:cNvPr>
          <p:cNvSpPr>
            <a:spLocks noGrp="1"/>
          </p:cNvSpPr>
          <p:nvPr>
            <p:ph type="title"/>
          </p:nvPr>
        </p:nvSpPr>
        <p:spPr/>
        <p:txBody>
          <a:bodyPr/>
          <a:lstStyle/>
          <a:p>
            <a:r>
              <a:rPr lang="et-EE" dirty="0"/>
              <a:t>Teadlikkus ja üldine meelsus</a:t>
            </a:r>
            <a:br>
              <a:rPr lang="et-EE" dirty="0"/>
            </a:br>
            <a:r>
              <a:rPr lang="et-EE" sz="1200" i="0" u="none" strike="noStrike" dirty="0">
                <a:solidFill>
                  <a:schemeClr val="tx1"/>
                </a:solidFill>
                <a:effectLst/>
                <a:latin typeface="+mn-lt"/>
              </a:rPr>
              <a:t>Kas Teil on kokkupuude tuuleparkidega?</a:t>
            </a:r>
            <a:br>
              <a:rPr lang="et-EE" sz="1200" i="0" u="none" strike="noStrike" dirty="0">
                <a:solidFill>
                  <a:schemeClr val="tx1"/>
                </a:solidFill>
                <a:effectLst/>
                <a:latin typeface="+mn-lt"/>
              </a:rPr>
            </a:br>
            <a:r>
              <a:rPr lang="et-EE" sz="1200" b="0" dirty="0"/>
              <a:t>Kõik vastajad, n=1351</a:t>
            </a:r>
            <a:endParaRPr lang="et-EE" sz="1200" dirty="0"/>
          </a:p>
        </p:txBody>
      </p:sp>
      <p:graphicFrame>
        <p:nvGraphicFramePr>
          <p:cNvPr id="5" name="Table 7">
            <a:extLst>
              <a:ext uri="{FF2B5EF4-FFF2-40B4-BE49-F238E27FC236}">
                <a16:creationId xmlns:a16="http://schemas.microsoft.com/office/drawing/2014/main" id="{453E2C98-4A8F-4D98-9B31-006D470A3A3E}"/>
              </a:ext>
            </a:extLst>
          </p:cNvPr>
          <p:cNvGraphicFramePr>
            <a:graphicFrameLocks noGrp="1"/>
          </p:cNvGraphicFramePr>
          <p:nvPr>
            <p:extLst>
              <p:ext uri="{D42A27DB-BD31-4B8C-83A1-F6EECF244321}">
                <p14:modId xmlns:p14="http://schemas.microsoft.com/office/powerpoint/2010/main" val="3834016078"/>
              </p:ext>
            </p:extLst>
          </p:nvPr>
        </p:nvGraphicFramePr>
        <p:xfrm>
          <a:off x="418011" y="2177148"/>
          <a:ext cx="6479432" cy="2765136"/>
        </p:xfrm>
        <a:graphic>
          <a:graphicData uri="http://schemas.openxmlformats.org/drawingml/2006/table">
            <a:tbl>
              <a:tblPr firstRow="1" bandRow="1">
                <a:tableStyleId>{2D5ABB26-0587-4C30-8999-92F81FD0307C}</a:tableStyleId>
              </a:tblPr>
              <a:tblGrid>
                <a:gridCol w="3704932">
                  <a:extLst>
                    <a:ext uri="{9D8B030D-6E8A-4147-A177-3AD203B41FA5}">
                      <a16:colId xmlns:a16="http://schemas.microsoft.com/office/drawing/2014/main" val="2678956001"/>
                    </a:ext>
                  </a:extLst>
                </a:gridCol>
                <a:gridCol w="2206633">
                  <a:extLst>
                    <a:ext uri="{9D8B030D-6E8A-4147-A177-3AD203B41FA5}">
                      <a16:colId xmlns:a16="http://schemas.microsoft.com/office/drawing/2014/main" val="3426078918"/>
                    </a:ext>
                  </a:extLst>
                </a:gridCol>
                <a:gridCol w="567867">
                  <a:extLst>
                    <a:ext uri="{9D8B030D-6E8A-4147-A177-3AD203B41FA5}">
                      <a16:colId xmlns:a16="http://schemas.microsoft.com/office/drawing/2014/main" val="3881682470"/>
                    </a:ext>
                  </a:extLst>
                </a:gridCol>
              </a:tblGrid>
              <a:tr h="345642">
                <a:tc>
                  <a:txBody>
                    <a:bodyPr/>
                    <a:lstStyle/>
                    <a:p>
                      <a:pPr algn="r" fontAlgn="b"/>
                      <a:r>
                        <a:rPr lang="et-EE" sz="1200" b="0" i="0" u="none" strike="noStrike">
                          <a:solidFill>
                            <a:schemeClr val="tx1"/>
                          </a:solidFill>
                          <a:effectLst/>
                          <a:latin typeface="+mn-lt"/>
                        </a:rPr>
                        <a:t>Jah, elan nende lähedal</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a:solidFill>
                          <a:schemeClr val="tx1"/>
                        </a:solidFill>
                        <a:effectLst/>
                        <a:latin typeface="+mn-lt"/>
                      </a:endParaRP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4743089"/>
                  </a:ext>
                </a:extLst>
              </a:tr>
              <a:tr h="345642">
                <a:tc>
                  <a:txBody>
                    <a:bodyPr/>
                    <a:lstStyle/>
                    <a:p>
                      <a:pPr algn="r" fontAlgn="b"/>
                      <a:r>
                        <a:rPr lang="fi-FI" sz="1200" b="0" i="0" u="none" strike="noStrike">
                          <a:solidFill>
                            <a:schemeClr val="tx1"/>
                          </a:solidFill>
                          <a:effectLst/>
                          <a:latin typeface="+mn-lt"/>
                        </a:rPr>
                        <a:t>Jah, suvekodu on nende lähedal</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9164289"/>
                  </a:ext>
                </a:extLst>
              </a:tr>
              <a:tr h="345642">
                <a:tc>
                  <a:txBody>
                    <a:bodyPr/>
                    <a:lstStyle/>
                    <a:p>
                      <a:pPr algn="r" fontAlgn="b"/>
                      <a:r>
                        <a:rPr lang="et-EE" sz="1200" b="0" i="0" u="none" strike="noStrike" noProof="0" dirty="0">
                          <a:solidFill>
                            <a:schemeClr val="tx1"/>
                          </a:solidFill>
                          <a:effectLst/>
                          <a:latin typeface="+mn-lt"/>
                        </a:rPr>
                        <a:t>Jah, minu lähedale kavandatakse tuuleparki</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6201561"/>
                  </a:ext>
                </a:extLst>
              </a:tr>
              <a:tr h="345642">
                <a:tc>
                  <a:txBody>
                    <a:bodyPr/>
                    <a:lstStyle/>
                    <a:p>
                      <a:pPr algn="r" fontAlgn="b"/>
                      <a:r>
                        <a:rPr lang="fi-FI" sz="1200" b="0" i="0" u="none" strike="noStrike" dirty="0">
                          <a:solidFill>
                            <a:schemeClr val="tx1"/>
                          </a:solidFill>
                          <a:effectLst/>
                          <a:latin typeface="+mn-lt"/>
                        </a:rPr>
                        <a:t>Jah, olen sattunud piirkonda, kus need on lähedal</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dirty="0">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7073679"/>
                  </a:ext>
                </a:extLst>
              </a:tr>
              <a:tr h="345642">
                <a:tc>
                  <a:txBody>
                    <a:bodyPr/>
                    <a:lstStyle/>
                    <a:p>
                      <a:pPr algn="r" fontAlgn="b"/>
                      <a:r>
                        <a:rPr lang="et-EE" sz="1200" b="0" i="0" u="none" strike="noStrike">
                          <a:solidFill>
                            <a:schemeClr val="tx1"/>
                          </a:solidFill>
                          <a:effectLst/>
                          <a:latin typeface="+mn-lt"/>
                        </a:rPr>
                        <a:t>Ametialane kokkupuude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dirty="0">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5388418"/>
                  </a:ext>
                </a:extLst>
              </a:tr>
              <a:tr h="345642">
                <a:tc>
                  <a:txBody>
                    <a:bodyPr/>
                    <a:lstStyle/>
                    <a:p>
                      <a:pPr algn="r" fontAlgn="b"/>
                      <a:r>
                        <a:rPr lang="et-EE" sz="1200" b="0" i="0" u="none" strike="noStrike">
                          <a:solidFill>
                            <a:schemeClr val="tx1"/>
                          </a:solidFill>
                          <a:effectLst/>
                          <a:latin typeface="+mn-lt"/>
                        </a:rPr>
                        <a:t>Muu</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dirty="0">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6735420"/>
                  </a:ext>
                </a:extLst>
              </a:tr>
              <a:tr h="345642">
                <a:tc>
                  <a:txBody>
                    <a:bodyPr/>
                    <a:lstStyle/>
                    <a:p>
                      <a:pPr algn="r" fontAlgn="b"/>
                      <a:r>
                        <a:rPr lang="et-EE" sz="1200" b="0" i="0" u="none" strike="noStrike">
                          <a:solidFill>
                            <a:schemeClr val="tx1"/>
                          </a:solidFill>
                          <a:effectLst/>
                          <a:latin typeface="+mn-lt"/>
                        </a:rPr>
                        <a:t>Olen mööda sõitnud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dirty="0">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9334"/>
                  </a:ext>
                </a:extLst>
              </a:tr>
              <a:tr h="345642">
                <a:tc>
                  <a:txBody>
                    <a:bodyPr/>
                    <a:lstStyle/>
                    <a:p>
                      <a:pPr algn="r" fontAlgn="b"/>
                      <a:r>
                        <a:rPr lang="et-EE" sz="1200" b="0" i="0" u="none" strike="noStrike" dirty="0">
                          <a:solidFill>
                            <a:schemeClr val="tx1"/>
                          </a:solidFill>
                          <a:effectLst/>
                          <a:latin typeface="+mn-lt"/>
                        </a:rPr>
                        <a:t>Ei ole kokkupuudet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dirty="0">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6397782"/>
                  </a:ext>
                </a:extLst>
              </a:tr>
            </a:tbl>
          </a:graphicData>
        </a:graphic>
      </p:graphicFrame>
      <p:graphicFrame>
        <p:nvGraphicFramePr>
          <p:cNvPr id="6" name="Chart 5">
            <a:extLst>
              <a:ext uri="{FF2B5EF4-FFF2-40B4-BE49-F238E27FC236}">
                <a16:creationId xmlns:a16="http://schemas.microsoft.com/office/drawing/2014/main" id="{AE199262-2C7A-462E-AA06-C8BB182B10C8}"/>
              </a:ext>
            </a:extLst>
          </p:cNvPr>
          <p:cNvGraphicFramePr/>
          <p:nvPr>
            <p:extLst>
              <p:ext uri="{D42A27DB-BD31-4B8C-83A1-F6EECF244321}">
                <p14:modId xmlns:p14="http://schemas.microsoft.com/office/powerpoint/2010/main" val="635573141"/>
              </p:ext>
            </p:extLst>
          </p:nvPr>
        </p:nvGraphicFramePr>
        <p:xfrm>
          <a:off x="3962655" y="2055227"/>
          <a:ext cx="3091542" cy="30044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4F514CBC-04E1-4C44-A205-85D4E56F8329}"/>
              </a:ext>
            </a:extLst>
          </p:cNvPr>
          <p:cNvGraphicFramePr/>
          <p:nvPr>
            <p:extLst>
              <p:ext uri="{D42A27DB-BD31-4B8C-83A1-F6EECF244321}">
                <p14:modId xmlns:p14="http://schemas.microsoft.com/office/powerpoint/2010/main" val="321708952"/>
              </p:ext>
            </p:extLst>
          </p:nvPr>
        </p:nvGraphicFramePr>
        <p:xfrm>
          <a:off x="7114903" y="1959432"/>
          <a:ext cx="4908732" cy="3351590"/>
        </p:xfrm>
        <a:graphic>
          <a:graphicData uri="http://schemas.openxmlformats.org/drawingml/2006/chart">
            <c:chart xmlns:c="http://schemas.openxmlformats.org/drawingml/2006/chart" xmlns:r="http://schemas.openxmlformats.org/officeDocument/2006/relationships" r:id="rId3"/>
          </a:graphicData>
        </a:graphic>
      </p:graphicFrame>
      <p:sp>
        <p:nvSpPr>
          <p:cNvPr id="4" name="Arrow: Right 3">
            <a:extLst>
              <a:ext uri="{FF2B5EF4-FFF2-40B4-BE49-F238E27FC236}">
                <a16:creationId xmlns:a16="http://schemas.microsoft.com/office/drawing/2014/main" id="{D3C831E5-26BA-4F15-8CAB-DED8653FDA27}"/>
              </a:ext>
            </a:extLst>
          </p:cNvPr>
          <p:cNvSpPr/>
          <p:nvPr/>
        </p:nvSpPr>
        <p:spPr bwMode="ltGray">
          <a:xfrm>
            <a:off x="4859382" y="2264234"/>
            <a:ext cx="505097" cy="836023"/>
          </a:xfrm>
          <a:prstGeom prst="rightArrow">
            <a:avLst/>
          </a:prstGeom>
          <a:no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t-EE" sz="1600" b="0" dirty="0" err="1"/>
          </a:p>
        </p:txBody>
      </p:sp>
      <p:sp>
        <p:nvSpPr>
          <p:cNvPr id="9" name="TextBox 8">
            <a:extLst>
              <a:ext uri="{FF2B5EF4-FFF2-40B4-BE49-F238E27FC236}">
                <a16:creationId xmlns:a16="http://schemas.microsoft.com/office/drawing/2014/main" id="{EC6DCA24-ED64-4DAB-9386-48259C637FDA}"/>
              </a:ext>
            </a:extLst>
          </p:cNvPr>
          <p:cNvSpPr txBox="1"/>
          <p:nvPr/>
        </p:nvSpPr>
        <p:spPr>
          <a:xfrm>
            <a:off x="7315201" y="1687552"/>
            <a:ext cx="4441370" cy="553998"/>
          </a:xfrm>
          <a:prstGeom prst="rect">
            <a:avLst/>
          </a:prstGeom>
          <a:noFill/>
        </p:spPr>
        <p:txBody>
          <a:bodyPr wrap="square" lIns="0" tIns="0" rIns="0" bIns="0" rtlCol="0">
            <a:spAutoFit/>
          </a:bodyPr>
          <a:lstStyle/>
          <a:p>
            <a:r>
              <a:rPr lang="et-EE" sz="1200" b="1" dirty="0"/>
              <a:t>Kui kaugel on Teie kodu/suvekodu lähimast olemasolevast või kavandatavast tuulepargist?</a:t>
            </a:r>
          </a:p>
          <a:p>
            <a:r>
              <a:rPr lang="et-EE" sz="1200" dirty="0"/>
              <a:t>on kokkupuude tuuleparkidega, n=199</a:t>
            </a:r>
          </a:p>
        </p:txBody>
      </p:sp>
      <p:sp>
        <p:nvSpPr>
          <p:cNvPr id="7" name="Slide Number Placeholder 6">
            <a:extLst>
              <a:ext uri="{FF2B5EF4-FFF2-40B4-BE49-F238E27FC236}">
                <a16:creationId xmlns:a16="http://schemas.microsoft.com/office/drawing/2014/main" id="{4DCFA3A7-DBDC-4564-8CE6-852FB20A92CB}"/>
              </a:ext>
            </a:extLst>
          </p:cNvPr>
          <p:cNvSpPr>
            <a:spLocks noGrp="1"/>
          </p:cNvSpPr>
          <p:nvPr>
            <p:ph type="sldNum" sz="quarter" idx="10"/>
          </p:nvPr>
        </p:nvSpPr>
        <p:spPr/>
        <p:txBody>
          <a:bodyPr/>
          <a:lstStyle/>
          <a:p>
            <a:fld id="{4034BEE3-566C-4068-A777-C3A4762E861B}" type="slidenum">
              <a:rPr lang="en-GB" smtClean="0"/>
              <a:pPr/>
              <a:t>30</a:t>
            </a:fld>
            <a:endParaRPr lang="en-GB" dirty="0"/>
          </a:p>
        </p:txBody>
      </p:sp>
    </p:spTree>
    <p:extLst>
      <p:ext uri="{BB962C8B-B14F-4D97-AF65-F5344CB8AC3E}">
        <p14:creationId xmlns:p14="http://schemas.microsoft.com/office/powerpoint/2010/main" val="135419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EC6170-986A-44AE-A5DA-76B5FD8C2524}"/>
              </a:ext>
            </a:extLst>
          </p:cNvPr>
          <p:cNvSpPr>
            <a:spLocks noGrp="1"/>
          </p:cNvSpPr>
          <p:nvPr>
            <p:ph type="body" sz="quarter" idx="15"/>
          </p:nvPr>
        </p:nvSpPr>
        <p:spPr/>
        <p:txBody>
          <a:bodyPr/>
          <a:lstStyle/>
          <a:p>
            <a:r>
              <a:rPr lang="et-EE" dirty="0"/>
              <a:t>Tuuleparkide mõju elanike heaolule</a:t>
            </a:r>
          </a:p>
        </p:txBody>
      </p:sp>
      <p:sp>
        <p:nvSpPr>
          <p:cNvPr id="3" name="Text Placeholder 2">
            <a:extLst>
              <a:ext uri="{FF2B5EF4-FFF2-40B4-BE49-F238E27FC236}">
                <a16:creationId xmlns:a16="http://schemas.microsoft.com/office/drawing/2014/main" id="{58970622-B0D9-4889-A1F1-8FA9A4986911}"/>
              </a:ext>
            </a:extLst>
          </p:cNvPr>
          <p:cNvSpPr>
            <a:spLocks noGrp="1"/>
          </p:cNvSpPr>
          <p:nvPr>
            <p:ph type="body" sz="quarter" idx="16"/>
          </p:nvPr>
        </p:nvSpPr>
        <p:spPr/>
        <p:txBody>
          <a:bodyPr/>
          <a:lstStyle/>
          <a:p>
            <a:r>
              <a:rPr lang="et-EE" dirty="0"/>
              <a:t>1.2</a:t>
            </a:r>
          </a:p>
        </p:txBody>
      </p:sp>
    </p:spTree>
    <p:extLst>
      <p:ext uri="{BB962C8B-B14F-4D97-AF65-F5344CB8AC3E}">
        <p14:creationId xmlns:p14="http://schemas.microsoft.com/office/powerpoint/2010/main" val="322515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B617-CCDB-4696-A3CC-B6560055CA21}"/>
              </a:ext>
            </a:extLst>
          </p:cNvPr>
          <p:cNvSpPr>
            <a:spLocks noGrp="1"/>
          </p:cNvSpPr>
          <p:nvPr>
            <p:ph type="title"/>
          </p:nvPr>
        </p:nvSpPr>
        <p:spPr/>
        <p:txBody>
          <a:bodyPr/>
          <a:lstStyle/>
          <a:p>
            <a:r>
              <a:rPr lang="et-EE" dirty="0"/>
              <a:t>Tuuleparkide mõju elanike heaolule</a:t>
            </a:r>
            <a:br>
              <a:rPr lang="et-EE" dirty="0"/>
            </a:br>
            <a:r>
              <a:rPr lang="et-EE" sz="1200" i="0" u="none" strike="noStrike" dirty="0">
                <a:solidFill>
                  <a:schemeClr val="tx1"/>
                </a:solidFill>
                <a:effectLst/>
                <a:latin typeface="+mn-lt"/>
              </a:rPr>
              <a:t>Kuidas Te üldiselt suhtute maismaatuuleparkide rajamisse?</a:t>
            </a:r>
            <a:br>
              <a:rPr lang="et-EE" sz="1200" i="0" u="none" strike="noStrike" dirty="0">
                <a:solidFill>
                  <a:schemeClr val="tx1"/>
                </a:solidFill>
                <a:effectLst/>
                <a:latin typeface="+mn-lt"/>
              </a:rPr>
            </a:br>
            <a:r>
              <a:rPr lang="et-EE" sz="1200" b="0" dirty="0"/>
              <a:t>Kõik vastajad, n=1351</a:t>
            </a:r>
            <a:endParaRPr lang="et-EE" sz="1200" dirty="0"/>
          </a:p>
        </p:txBody>
      </p:sp>
      <p:graphicFrame>
        <p:nvGraphicFramePr>
          <p:cNvPr id="7" name="Chart 6">
            <a:extLst>
              <a:ext uri="{FF2B5EF4-FFF2-40B4-BE49-F238E27FC236}">
                <a16:creationId xmlns:a16="http://schemas.microsoft.com/office/drawing/2014/main" id="{6C18BD39-4DAF-4DFD-B3C2-535997B8D79E}"/>
              </a:ext>
            </a:extLst>
          </p:cNvPr>
          <p:cNvGraphicFramePr/>
          <p:nvPr>
            <p:extLst>
              <p:ext uri="{D42A27DB-BD31-4B8C-83A1-F6EECF244321}">
                <p14:modId xmlns:p14="http://schemas.microsoft.com/office/powerpoint/2010/main" val="3161668173"/>
              </p:ext>
            </p:extLst>
          </p:nvPr>
        </p:nvGraphicFramePr>
        <p:xfrm>
          <a:off x="757646" y="1959428"/>
          <a:ext cx="5971177" cy="33515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3843DE72-CEE9-4DC9-9F93-B5DBC4A4DE18}"/>
              </a:ext>
            </a:extLst>
          </p:cNvPr>
          <p:cNvSpPr>
            <a:spLocks noGrp="1"/>
          </p:cNvSpPr>
          <p:nvPr>
            <p:ph type="sldNum" sz="quarter" idx="10"/>
          </p:nvPr>
        </p:nvSpPr>
        <p:spPr/>
        <p:txBody>
          <a:bodyPr/>
          <a:lstStyle/>
          <a:p>
            <a:fld id="{4034BEE3-566C-4068-A777-C3A4762E861B}" type="slidenum">
              <a:rPr lang="en-GB" smtClean="0"/>
              <a:pPr/>
              <a:t>32</a:t>
            </a:fld>
            <a:endParaRPr lang="en-GB" dirty="0"/>
          </a:p>
        </p:txBody>
      </p:sp>
      <p:sp>
        <p:nvSpPr>
          <p:cNvPr id="5" name="TextBox 4">
            <a:extLst>
              <a:ext uri="{FF2B5EF4-FFF2-40B4-BE49-F238E27FC236}">
                <a16:creationId xmlns:a16="http://schemas.microsoft.com/office/drawing/2014/main" id="{E13794E7-9D89-418B-931E-5ACF4E443F1C}"/>
              </a:ext>
            </a:extLst>
          </p:cNvPr>
          <p:cNvSpPr txBox="1"/>
          <p:nvPr/>
        </p:nvSpPr>
        <p:spPr>
          <a:xfrm>
            <a:off x="8011796" y="1714500"/>
            <a:ext cx="3692524" cy="1184940"/>
          </a:xfrm>
          <a:prstGeom prst="rect">
            <a:avLst/>
          </a:prstGeom>
          <a:noFill/>
        </p:spPr>
        <p:txBody>
          <a:bodyPr wrap="square" lIns="0" tIns="0" rIns="0" bIns="0" rtlCol="0">
            <a:spAutoFit/>
          </a:bodyPr>
          <a:lstStyle/>
          <a:p>
            <a:pPr marL="285750" indent="-285750">
              <a:spcBef>
                <a:spcPts val="600"/>
              </a:spcBef>
              <a:buFont typeface="Arial" panose="020B0604020202020204" pitchFamily="34" charset="0"/>
              <a:buChar char="─"/>
            </a:pPr>
            <a:r>
              <a:rPr lang="et-EE" sz="1200" dirty="0"/>
              <a:t>Eesti elanike suhtumine </a:t>
            </a:r>
            <a:r>
              <a:rPr lang="et-EE" sz="1200" b="1" dirty="0"/>
              <a:t>maismaa</a:t>
            </a:r>
            <a:r>
              <a:rPr lang="et-EE" sz="1200" dirty="0"/>
              <a:t> tuuleparkide rajamisse on pigem positiivne: 62% suhtub sellesse kas pigem või väga positiivselt.</a:t>
            </a:r>
          </a:p>
          <a:p>
            <a:pPr marL="285750" indent="-285750">
              <a:spcBef>
                <a:spcPts val="600"/>
              </a:spcBef>
              <a:buFont typeface="Arial" panose="020B0604020202020204" pitchFamily="34" charset="0"/>
              <a:buChar char="─"/>
            </a:pPr>
            <a:r>
              <a:rPr lang="et-EE" sz="1200" dirty="0"/>
              <a:t>Pigem või väga negatiivsed on 27%.</a:t>
            </a:r>
          </a:p>
          <a:p>
            <a:pPr marL="285750" indent="-285750">
              <a:buFont typeface="Arial" panose="020B0604020202020204" pitchFamily="34" charset="0"/>
              <a:buChar char="─"/>
            </a:pPr>
            <a:endParaRPr lang="et-EE" sz="1200" dirty="0"/>
          </a:p>
          <a:p>
            <a:pPr marL="285750" indent="-285750">
              <a:buFont typeface="Arial" panose="020B0604020202020204" pitchFamily="34" charset="0"/>
              <a:buChar char="─"/>
            </a:pPr>
            <a:endParaRPr lang="en-GB" sz="1200" dirty="0" err="1"/>
          </a:p>
        </p:txBody>
      </p:sp>
      <p:sp>
        <p:nvSpPr>
          <p:cNvPr id="6" name="Content Placeholder 6">
            <a:extLst>
              <a:ext uri="{FF2B5EF4-FFF2-40B4-BE49-F238E27FC236}">
                <a16:creationId xmlns:a16="http://schemas.microsoft.com/office/drawing/2014/main" id="{C4CCB242-AF10-4737-A0F6-33A48CFF7ED1}"/>
              </a:ext>
            </a:extLst>
          </p:cNvPr>
          <p:cNvSpPr txBox="1">
            <a:spLocks/>
          </p:cNvSpPr>
          <p:nvPr/>
        </p:nvSpPr>
        <p:spPr bwMode="ltGray">
          <a:xfrm>
            <a:off x="7569109" y="3635223"/>
            <a:ext cx="3865245" cy="800071"/>
          </a:xfrm>
          <a:prstGeom prst="wedgeRectCallout">
            <a:avLst>
              <a:gd name="adj1" fmla="val -60890"/>
              <a:gd name="adj2" fmla="val 4640"/>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Põhimõtteliselt pooldan, aga peaksid olema mõningad tingimused, et lihtsalt rahvast üle ei sõideta. Arendaja huvid ei tohiks ületada avalikku huvi, et seal nagu on hästi suur konflikt täna. (M, 48)</a:t>
            </a:r>
            <a:endParaRPr lang="en-GB" i="1" dirty="0" err="1"/>
          </a:p>
        </p:txBody>
      </p:sp>
      <p:sp>
        <p:nvSpPr>
          <p:cNvPr id="8" name="Content Placeholder 6">
            <a:extLst>
              <a:ext uri="{FF2B5EF4-FFF2-40B4-BE49-F238E27FC236}">
                <a16:creationId xmlns:a16="http://schemas.microsoft.com/office/drawing/2014/main" id="{DA6D91FC-E1A3-4656-BB13-DE163DD6DE42}"/>
              </a:ext>
            </a:extLst>
          </p:cNvPr>
          <p:cNvSpPr txBox="1">
            <a:spLocks/>
          </p:cNvSpPr>
          <p:nvPr/>
        </p:nvSpPr>
        <p:spPr bwMode="ltGray">
          <a:xfrm>
            <a:off x="7007797" y="5014148"/>
            <a:ext cx="4266755" cy="713064"/>
          </a:xfrm>
          <a:prstGeom prst="wedgeRectCallout">
            <a:avLst>
              <a:gd name="adj1" fmla="val -59374"/>
              <a:gd name="adj2" fmla="val -55022"/>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Tuuleparke jah toetan üldiselt, sellepärast et alternatiivid on nigelamad. Ei ole veel tehnoloogia nii kaugele arenenud, et täiesti ilma negatiivsete mõjudeta saaks hakkama. (M, 48)</a:t>
            </a:r>
            <a:endParaRPr lang="en-GB" i="1" dirty="0" err="1"/>
          </a:p>
        </p:txBody>
      </p:sp>
    </p:spTree>
    <p:extLst>
      <p:ext uri="{BB962C8B-B14F-4D97-AF65-F5344CB8AC3E}">
        <p14:creationId xmlns:p14="http://schemas.microsoft.com/office/powerpoint/2010/main" val="91511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B617-CCDB-4696-A3CC-B6560055CA21}"/>
              </a:ext>
            </a:extLst>
          </p:cNvPr>
          <p:cNvSpPr>
            <a:spLocks noGrp="1"/>
          </p:cNvSpPr>
          <p:nvPr>
            <p:ph type="title"/>
          </p:nvPr>
        </p:nvSpPr>
        <p:spPr/>
        <p:txBody>
          <a:bodyPr/>
          <a:lstStyle/>
          <a:p>
            <a:r>
              <a:rPr lang="et-EE" dirty="0"/>
              <a:t>Tuuleparkide mõju elanike heaolule</a:t>
            </a:r>
            <a:br>
              <a:rPr lang="et-EE" dirty="0"/>
            </a:br>
            <a:r>
              <a:rPr lang="et-EE" sz="1200" i="0" u="none" strike="noStrike" dirty="0">
                <a:solidFill>
                  <a:schemeClr val="tx1"/>
                </a:solidFill>
                <a:effectLst/>
                <a:latin typeface="+mn-lt"/>
              </a:rPr>
              <a:t>Kuidas Te üldiselt suhtute meretuuleparkide rajamisse?</a:t>
            </a:r>
            <a:br>
              <a:rPr lang="et-EE" sz="1200" i="0" u="none" strike="noStrike" dirty="0">
                <a:solidFill>
                  <a:schemeClr val="tx1"/>
                </a:solidFill>
                <a:effectLst/>
                <a:latin typeface="+mn-lt"/>
              </a:rPr>
            </a:br>
            <a:r>
              <a:rPr lang="et-EE" sz="1200" b="0" dirty="0"/>
              <a:t>Kõik vastajad, n=1351</a:t>
            </a:r>
            <a:endParaRPr lang="et-EE" sz="1200" dirty="0"/>
          </a:p>
        </p:txBody>
      </p:sp>
      <p:graphicFrame>
        <p:nvGraphicFramePr>
          <p:cNvPr id="7" name="Chart 6">
            <a:extLst>
              <a:ext uri="{FF2B5EF4-FFF2-40B4-BE49-F238E27FC236}">
                <a16:creationId xmlns:a16="http://schemas.microsoft.com/office/drawing/2014/main" id="{6C18BD39-4DAF-4DFD-B3C2-535997B8D79E}"/>
              </a:ext>
            </a:extLst>
          </p:cNvPr>
          <p:cNvGraphicFramePr/>
          <p:nvPr>
            <p:extLst>
              <p:ext uri="{D42A27DB-BD31-4B8C-83A1-F6EECF244321}">
                <p14:modId xmlns:p14="http://schemas.microsoft.com/office/powerpoint/2010/main" val="3821675107"/>
              </p:ext>
            </p:extLst>
          </p:nvPr>
        </p:nvGraphicFramePr>
        <p:xfrm>
          <a:off x="757646" y="1959428"/>
          <a:ext cx="5971177" cy="33515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9C8005E2-E41A-4207-9165-3A988BB79387}"/>
              </a:ext>
            </a:extLst>
          </p:cNvPr>
          <p:cNvSpPr>
            <a:spLocks noGrp="1"/>
          </p:cNvSpPr>
          <p:nvPr>
            <p:ph type="sldNum" sz="quarter" idx="10"/>
          </p:nvPr>
        </p:nvSpPr>
        <p:spPr/>
        <p:txBody>
          <a:bodyPr/>
          <a:lstStyle/>
          <a:p>
            <a:fld id="{4034BEE3-566C-4068-A777-C3A4762E861B}" type="slidenum">
              <a:rPr lang="en-GB" smtClean="0"/>
              <a:pPr/>
              <a:t>33</a:t>
            </a:fld>
            <a:endParaRPr lang="en-GB" dirty="0"/>
          </a:p>
        </p:txBody>
      </p:sp>
      <p:sp>
        <p:nvSpPr>
          <p:cNvPr id="5" name="TextBox 4">
            <a:extLst>
              <a:ext uri="{FF2B5EF4-FFF2-40B4-BE49-F238E27FC236}">
                <a16:creationId xmlns:a16="http://schemas.microsoft.com/office/drawing/2014/main" id="{A413653E-A53F-4384-A4AC-FF1D3829D77A}"/>
              </a:ext>
            </a:extLst>
          </p:cNvPr>
          <p:cNvSpPr txBox="1"/>
          <p:nvPr/>
        </p:nvSpPr>
        <p:spPr>
          <a:xfrm>
            <a:off x="8011796" y="1714500"/>
            <a:ext cx="3692524" cy="1369606"/>
          </a:xfrm>
          <a:prstGeom prst="rect">
            <a:avLst/>
          </a:prstGeom>
          <a:noFill/>
        </p:spPr>
        <p:txBody>
          <a:bodyPr wrap="square" lIns="0" tIns="0" rIns="0" bIns="0" rtlCol="0">
            <a:spAutoFit/>
          </a:bodyPr>
          <a:lstStyle/>
          <a:p>
            <a:pPr marL="285750" indent="-285750">
              <a:spcBef>
                <a:spcPts val="600"/>
              </a:spcBef>
              <a:buFont typeface="Arial" panose="020B0604020202020204" pitchFamily="34" charset="0"/>
              <a:buChar char="─"/>
            </a:pPr>
            <a:r>
              <a:rPr lang="et-EE" sz="1200" dirty="0"/>
              <a:t>Eesti elanike suhtumine </a:t>
            </a:r>
            <a:r>
              <a:rPr lang="et-EE" sz="1200" b="1" dirty="0"/>
              <a:t>meretuuleparkide</a:t>
            </a:r>
            <a:r>
              <a:rPr lang="et-EE" sz="1200" dirty="0"/>
              <a:t> rajamisse on positiivsem kui maismaa omadesse: 71% suhtub sellesse kas pigem või väga positiivselt.</a:t>
            </a:r>
          </a:p>
          <a:p>
            <a:pPr marL="285750" indent="-285750">
              <a:spcBef>
                <a:spcPts val="600"/>
              </a:spcBef>
              <a:buFont typeface="Arial" panose="020B0604020202020204" pitchFamily="34" charset="0"/>
              <a:buChar char="─"/>
            </a:pPr>
            <a:r>
              <a:rPr lang="et-EE" sz="1200" dirty="0"/>
              <a:t>Pigem või väga negatiivsed on 17%.</a:t>
            </a:r>
          </a:p>
          <a:p>
            <a:pPr marL="285750" indent="-285750">
              <a:buFont typeface="Arial" panose="020B0604020202020204" pitchFamily="34" charset="0"/>
              <a:buChar char="─"/>
            </a:pPr>
            <a:endParaRPr lang="et-EE" sz="1200" dirty="0"/>
          </a:p>
          <a:p>
            <a:pPr marL="285750" indent="-285750">
              <a:buFont typeface="Arial" panose="020B0604020202020204" pitchFamily="34" charset="0"/>
              <a:buChar char="─"/>
            </a:pPr>
            <a:endParaRPr lang="en-GB" sz="1200" dirty="0" err="1"/>
          </a:p>
        </p:txBody>
      </p:sp>
      <p:sp>
        <p:nvSpPr>
          <p:cNvPr id="6" name="Content Placeholder 6">
            <a:extLst>
              <a:ext uri="{FF2B5EF4-FFF2-40B4-BE49-F238E27FC236}">
                <a16:creationId xmlns:a16="http://schemas.microsoft.com/office/drawing/2014/main" id="{99925246-2CD5-4C2F-A8DF-E619E7060BCB}"/>
              </a:ext>
            </a:extLst>
          </p:cNvPr>
          <p:cNvSpPr txBox="1">
            <a:spLocks/>
          </p:cNvSpPr>
          <p:nvPr/>
        </p:nvSpPr>
        <p:spPr bwMode="ltGray">
          <a:xfrm>
            <a:off x="7701629" y="3283233"/>
            <a:ext cx="3865245" cy="981323"/>
          </a:xfrm>
          <a:prstGeom prst="wedgeRectCallout">
            <a:avLst>
              <a:gd name="adj1" fmla="val -64439"/>
              <a:gd name="adj2" fmla="val 9851"/>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Pigem meretuulepargid. Ma olen käinud piknikul tuuleelektrijaama all, ei olnud ka hull, aga ma ei tea, kas ma... Ei, ma ilmselt harjuks ära, kui ta mul siin maja kõrval oleks, aga mere juures nagu kuidagi on ikkagi parem. (N, 62)</a:t>
            </a:r>
            <a:endParaRPr lang="en-GB" i="1" dirty="0" err="1"/>
          </a:p>
        </p:txBody>
      </p:sp>
      <p:sp>
        <p:nvSpPr>
          <p:cNvPr id="9" name="Content Placeholder 6">
            <a:extLst>
              <a:ext uri="{FF2B5EF4-FFF2-40B4-BE49-F238E27FC236}">
                <a16:creationId xmlns:a16="http://schemas.microsoft.com/office/drawing/2014/main" id="{EACE0315-3066-4190-907E-D653A4C0B0F4}"/>
              </a:ext>
            </a:extLst>
          </p:cNvPr>
          <p:cNvSpPr txBox="1">
            <a:spLocks/>
          </p:cNvSpPr>
          <p:nvPr/>
        </p:nvSpPr>
        <p:spPr bwMode="ltGray">
          <a:xfrm>
            <a:off x="7626007" y="4608944"/>
            <a:ext cx="4200867" cy="1377083"/>
          </a:xfrm>
          <a:prstGeom prst="wedgeRectCallout">
            <a:avLst>
              <a:gd name="adj1" fmla="val -63846"/>
              <a:gd name="adj2" fmla="val -46309"/>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Minu arvamus on ka, et merel on eelistatud nad, aga seda peavad ütlema ikkagi need inimesed, kes ranniku ääres elavad, ja kalurid ja siis keskkonnainimesed, kes teavad, kuidas ta kaladele ja lindudele mõjub seal. Aga põhimõtteliselt maismaale võiks ka panna jah, aga siin ongi kõige olulisem kohalike, mitte avaliku arvamusega arvestada. (M, 35)</a:t>
            </a:r>
            <a:endParaRPr lang="en-GB" i="1" dirty="0" err="1"/>
          </a:p>
        </p:txBody>
      </p:sp>
      <p:sp>
        <p:nvSpPr>
          <p:cNvPr id="10" name="Content Placeholder 6">
            <a:extLst>
              <a:ext uri="{FF2B5EF4-FFF2-40B4-BE49-F238E27FC236}">
                <a16:creationId xmlns:a16="http://schemas.microsoft.com/office/drawing/2014/main" id="{43E104E6-A625-4D20-AFBC-159D44C56D65}"/>
              </a:ext>
            </a:extLst>
          </p:cNvPr>
          <p:cNvSpPr txBox="1">
            <a:spLocks/>
          </p:cNvSpPr>
          <p:nvPr/>
        </p:nvSpPr>
        <p:spPr bwMode="ltGray">
          <a:xfrm>
            <a:off x="2425200" y="5157216"/>
            <a:ext cx="4487664" cy="833199"/>
          </a:xfrm>
          <a:prstGeom prst="wedgeRectCallout">
            <a:avLst>
              <a:gd name="adj1" fmla="val 7488"/>
              <a:gd name="adj2" fmla="val -79043"/>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Muidugi meri, meie jaoks see ei riku keskkonda mitte kuidagi ning mere peal on lihtsalt kordades parem </a:t>
            </a:r>
            <a:r>
              <a:rPr lang="et-EE" sz="1200" i="1" dirty="0" err="1"/>
              <a:t>aerodünaamika</a:t>
            </a:r>
            <a:r>
              <a:rPr lang="et-EE" sz="1200" i="1" dirty="0"/>
              <a:t>. Ma ei näi mitte ühtegi põhjust, miks oleks parem ehitada see suur asi maal ja mitte merel. (M, 58)</a:t>
            </a:r>
            <a:endParaRPr lang="en-GB" i="1" dirty="0" err="1"/>
          </a:p>
        </p:txBody>
      </p:sp>
    </p:spTree>
    <p:extLst>
      <p:ext uri="{BB962C8B-B14F-4D97-AF65-F5344CB8AC3E}">
        <p14:creationId xmlns:p14="http://schemas.microsoft.com/office/powerpoint/2010/main" val="27989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7">
            <a:extLst>
              <a:ext uri="{FF2B5EF4-FFF2-40B4-BE49-F238E27FC236}">
                <a16:creationId xmlns:a16="http://schemas.microsoft.com/office/drawing/2014/main" id="{86B8E9C0-6186-41BC-BDF7-1C1C44F84F56}"/>
              </a:ext>
            </a:extLst>
          </p:cNvPr>
          <p:cNvGraphicFramePr>
            <a:graphicFrameLocks/>
          </p:cNvGraphicFramePr>
          <p:nvPr>
            <p:extLst>
              <p:ext uri="{D42A27DB-BD31-4B8C-83A1-F6EECF244321}">
                <p14:modId xmlns:p14="http://schemas.microsoft.com/office/powerpoint/2010/main" val="2825625263"/>
              </p:ext>
            </p:extLst>
          </p:nvPr>
        </p:nvGraphicFramePr>
        <p:xfrm>
          <a:off x="235892" y="1608534"/>
          <a:ext cx="11720216" cy="2751912"/>
        </p:xfrm>
        <a:graphic>
          <a:graphicData uri="http://schemas.openxmlformats.org/drawingml/2006/table">
            <a:tbl>
              <a:tblPr firstRow="1" bandRow="1">
                <a:tableStyleId>{5C22544A-7EE6-4342-B048-85BDC9FD1C3A}</a:tableStyleId>
              </a:tblPr>
              <a:tblGrid>
                <a:gridCol w="4170018">
                  <a:extLst>
                    <a:ext uri="{9D8B030D-6E8A-4147-A177-3AD203B41FA5}">
                      <a16:colId xmlns:a16="http://schemas.microsoft.com/office/drawing/2014/main" val="20000"/>
                    </a:ext>
                  </a:extLst>
                </a:gridCol>
                <a:gridCol w="5719326">
                  <a:extLst>
                    <a:ext uri="{9D8B030D-6E8A-4147-A177-3AD203B41FA5}">
                      <a16:colId xmlns:a16="http://schemas.microsoft.com/office/drawing/2014/main" val="20001"/>
                    </a:ext>
                  </a:extLst>
                </a:gridCol>
                <a:gridCol w="1830872">
                  <a:extLst>
                    <a:ext uri="{9D8B030D-6E8A-4147-A177-3AD203B41FA5}">
                      <a16:colId xmlns:a16="http://schemas.microsoft.com/office/drawing/2014/main" val="20002"/>
                    </a:ext>
                  </a:extLst>
                </a:gridCol>
              </a:tblGrid>
              <a:tr h="343989">
                <a:tc>
                  <a:txBody>
                    <a:bodyPr/>
                    <a:lstStyle/>
                    <a:p>
                      <a:pPr marL="0" marR="0" indent="0" algn="l" defTabSz="914400" rtl="0" eaLnBrk="1" fontAlgn="auto" latinLnBrk="0" hangingPunct="1">
                        <a:lnSpc>
                          <a:spcPct val="100000"/>
                        </a:lnSpc>
                        <a:spcBef>
                          <a:spcPts val="0"/>
                        </a:spcBef>
                        <a:spcAft>
                          <a:spcPts val="0"/>
                        </a:spcAft>
                        <a:buClrTx/>
                        <a:buSzTx/>
                        <a:buFontTx/>
                        <a:buNone/>
                        <a:tabLst>
                          <a:tab pos="450215" algn="r"/>
                          <a:tab pos="540385" algn="l"/>
                        </a:tabLst>
                        <a:defRPr/>
                      </a:pPr>
                      <a:endParaRPr lang="en-US" sz="1200" b="1" i="0" u="none" strike="noStrike"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t-EE" sz="1200" noProof="0">
                          <a:solidFill>
                            <a:schemeClr val="tx1"/>
                          </a:solidFill>
                          <a:latin typeface="+mn-lt"/>
                        </a:rPr>
                        <a:t>keskmine</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3989">
                <a:tc>
                  <a:txBody>
                    <a:bodyPr/>
                    <a:lstStyle/>
                    <a:p>
                      <a:pPr algn="r" fontAlgn="b"/>
                      <a:r>
                        <a:rPr lang="et-EE" sz="1200" b="0" i="0" u="none" strike="noStrike">
                          <a:solidFill>
                            <a:schemeClr val="tx1"/>
                          </a:solidFill>
                          <a:effectLst/>
                          <a:latin typeface="+mn-lt"/>
                        </a:rPr>
                        <a:t>Isiklik majanduslik heaolu (st tasu lähedal asuvast tuulikust)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3989">
                <a:tc>
                  <a:txBody>
                    <a:bodyPr/>
                    <a:lstStyle/>
                    <a:p>
                      <a:pPr algn="r" fontAlgn="b"/>
                      <a:r>
                        <a:rPr lang="et-EE" sz="1200" b="0" i="0" u="none" strike="noStrike">
                          <a:solidFill>
                            <a:schemeClr val="tx1"/>
                          </a:solidFill>
                          <a:effectLst/>
                          <a:latin typeface="+mn-lt"/>
                        </a:rPr>
                        <a:t>Isiklik tervis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3989">
                <a:tc>
                  <a:txBody>
                    <a:bodyPr/>
                    <a:lstStyle/>
                    <a:p>
                      <a:pPr algn="r" fontAlgn="b"/>
                      <a:r>
                        <a:rPr lang="et-EE" sz="1200" b="0" i="0" u="none" strike="noStrike">
                          <a:solidFill>
                            <a:schemeClr val="tx1"/>
                          </a:solidFill>
                          <a:effectLst/>
                          <a:latin typeface="+mn-lt"/>
                        </a:rPr>
                        <a:t>Vaade maastikule/silmapiirile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176625"/>
                  </a:ext>
                </a:extLst>
              </a:tr>
              <a:tr h="343989">
                <a:tc>
                  <a:txBody>
                    <a:bodyPr/>
                    <a:lstStyle/>
                    <a:p>
                      <a:pPr algn="r" fontAlgn="b"/>
                      <a:r>
                        <a:rPr lang="fi-FI" sz="1200" b="0" i="0" u="none" strike="noStrike">
                          <a:solidFill>
                            <a:schemeClr val="tx1"/>
                          </a:solidFill>
                          <a:effectLst/>
                          <a:latin typeface="+mn-lt"/>
                        </a:rPr>
                        <a:t>Kinnisvara ja maa hindade muutus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486111"/>
                  </a:ext>
                </a:extLst>
              </a:tr>
              <a:tr h="343989">
                <a:tc>
                  <a:txBody>
                    <a:bodyPr/>
                    <a:lstStyle/>
                    <a:p>
                      <a:pPr algn="r" fontAlgn="b"/>
                      <a:r>
                        <a:rPr lang="et-EE" sz="1200" b="0" i="0" u="none" strike="noStrike">
                          <a:solidFill>
                            <a:schemeClr val="tx1"/>
                          </a:solidFill>
                          <a:effectLst/>
                          <a:latin typeface="+mn-lt"/>
                        </a:rPr>
                        <a:t>Varjutus/valguse vilkumine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1348379"/>
                  </a:ext>
                </a:extLst>
              </a:tr>
              <a:tr h="343989">
                <a:tc>
                  <a:txBody>
                    <a:bodyPr/>
                    <a:lstStyle/>
                    <a:p>
                      <a:pPr algn="r" fontAlgn="b"/>
                      <a:r>
                        <a:rPr lang="et-EE" sz="1200" b="0" i="0" u="none" strike="noStrike">
                          <a:solidFill>
                            <a:schemeClr val="tx1"/>
                          </a:solidFill>
                          <a:effectLst/>
                          <a:latin typeface="+mn-lt"/>
                        </a:rPr>
                        <a:t>Müra/vibratsioon</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4782713"/>
                  </a:ext>
                </a:extLst>
              </a:tr>
              <a:tr h="343989">
                <a:tc>
                  <a:txBody>
                    <a:bodyPr/>
                    <a:lstStyle/>
                    <a:p>
                      <a:pPr algn="r" fontAlgn="b"/>
                      <a:r>
                        <a:rPr lang="et-EE" sz="1200" b="0" i="0" u="none" strike="noStrike" dirty="0">
                          <a:solidFill>
                            <a:schemeClr val="tx1"/>
                          </a:solidFill>
                          <a:effectLst/>
                          <a:latin typeface="+mn-lt"/>
                        </a:rPr>
                        <a:t>Muu</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0228566"/>
                  </a:ext>
                </a:extLst>
              </a:tr>
            </a:tbl>
          </a:graphicData>
        </a:graphic>
      </p:graphicFrame>
      <p:sp>
        <p:nvSpPr>
          <p:cNvPr id="2" name="Title 1">
            <a:extLst>
              <a:ext uri="{FF2B5EF4-FFF2-40B4-BE49-F238E27FC236}">
                <a16:creationId xmlns:a16="http://schemas.microsoft.com/office/drawing/2014/main" id="{F090B617-CCDB-4696-A3CC-B6560055CA21}"/>
              </a:ext>
            </a:extLst>
          </p:cNvPr>
          <p:cNvSpPr>
            <a:spLocks noGrp="1"/>
          </p:cNvSpPr>
          <p:nvPr>
            <p:ph type="title"/>
          </p:nvPr>
        </p:nvSpPr>
        <p:spPr/>
        <p:txBody>
          <a:bodyPr/>
          <a:lstStyle/>
          <a:p>
            <a:r>
              <a:rPr lang="et-EE" dirty="0"/>
              <a:t>Tuuleparkide mõju elanike heaolule</a:t>
            </a:r>
            <a:br>
              <a:rPr lang="et-EE" dirty="0"/>
            </a:br>
            <a:r>
              <a:rPr lang="et-EE" sz="1200" i="0" u="none" strike="noStrike" dirty="0">
                <a:solidFill>
                  <a:schemeClr val="tx1"/>
                </a:solidFill>
                <a:effectLst/>
                <a:latin typeface="+mn-lt"/>
              </a:rPr>
              <a:t>Palun märkige, kuidas tuulepargid mõjutavad nende naabruses elavate inimeste heaolu? </a:t>
            </a:r>
            <a:br>
              <a:rPr lang="et-EE" sz="1200" i="0" u="none" strike="noStrike" dirty="0">
                <a:solidFill>
                  <a:schemeClr val="tx1"/>
                </a:solidFill>
                <a:effectLst/>
                <a:latin typeface="+mn-lt"/>
              </a:rPr>
            </a:br>
            <a:r>
              <a:rPr lang="et-EE" sz="1200" b="0" dirty="0"/>
              <a:t>Kõik vastajad, n=1351</a:t>
            </a:r>
            <a:endParaRPr lang="et-EE" sz="1200" dirty="0"/>
          </a:p>
        </p:txBody>
      </p:sp>
      <p:graphicFrame>
        <p:nvGraphicFramePr>
          <p:cNvPr id="13" name="Chart 12">
            <a:extLst>
              <a:ext uri="{FF2B5EF4-FFF2-40B4-BE49-F238E27FC236}">
                <a16:creationId xmlns:a16="http://schemas.microsoft.com/office/drawing/2014/main" id="{5B33B801-1DCA-4719-A0A3-6DC8AD093485}"/>
              </a:ext>
            </a:extLst>
          </p:cNvPr>
          <p:cNvGraphicFramePr/>
          <p:nvPr>
            <p:extLst>
              <p:ext uri="{D42A27DB-BD31-4B8C-83A1-F6EECF244321}">
                <p14:modId xmlns:p14="http://schemas.microsoft.com/office/powerpoint/2010/main" val="1526099724"/>
              </p:ext>
            </p:extLst>
          </p:nvPr>
        </p:nvGraphicFramePr>
        <p:xfrm>
          <a:off x="10030425" y="1721748"/>
          <a:ext cx="2023338" cy="34224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6C910C52-687F-41A8-8E38-70BCD81E9418}"/>
              </a:ext>
            </a:extLst>
          </p:cNvPr>
          <p:cNvGraphicFramePr/>
          <p:nvPr>
            <p:extLst>
              <p:ext uri="{D42A27DB-BD31-4B8C-83A1-F6EECF244321}">
                <p14:modId xmlns:p14="http://schemas.microsoft.com/office/powerpoint/2010/main" val="3468304244"/>
              </p:ext>
            </p:extLst>
          </p:nvPr>
        </p:nvGraphicFramePr>
        <p:xfrm>
          <a:off x="2979092" y="1409509"/>
          <a:ext cx="7141821" cy="400685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88E146F3-FC40-4DFC-AD7E-C932F03462F6}"/>
              </a:ext>
            </a:extLst>
          </p:cNvPr>
          <p:cNvSpPr>
            <a:spLocks noGrp="1"/>
          </p:cNvSpPr>
          <p:nvPr>
            <p:ph type="sldNum" sz="quarter" idx="10"/>
          </p:nvPr>
        </p:nvSpPr>
        <p:spPr/>
        <p:txBody>
          <a:bodyPr/>
          <a:lstStyle/>
          <a:p>
            <a:fld id="{4034BEE3-566C-4068-A777-C3A4762E861B}" type="slidenum">
              <a:rPr lang="et-EE" noProof="1" dirty="0" smtClean="0"/>
              <a:pPr/>
              <a:t>34</a:t>
            </a:fld>
            <a:endParaRPr lang="et-EE" noProof="1"/>
          </a:p>
        </p:txBody>
      </p:sp>
      <p:sp>
        <p:nvSpPr>
          <p:cNvPr id="5" name="TextBox 4">
            <a:extLst>
              <a:ext uri="{FF2B5EF4-FFF2-40B4-BE49-F238E27FC236}">
                <a16:creationId xmlns:a16="http://schemas.microsoft.com/office/drawing/2014/main" id="{3A3BEFC1-D905-4379-9F78-D925709D7553}"/>
              </a:ext>
            </a:extLst>
          </p:cNvPr>
          <p:cNvSpPr txBox="1"/>
          <p:nvPr/>
        </p:nvSpPr>
        <p:spPr>
          <a:xfrm>
            <a:off x="359999" y="5059009"/>
            <a:ext cx="11466875" cy="630942"/>
          </a:xfrm>
          <a:prstGeom prst="rect">
            <a:avLst/>
          </a:prstGeom>
          <a:noFill/>
        </p:spPr>
        <p:txBody>
          <a:bodyPr wrap="square" lIns="0" tIns="0" rIns="0" bIns="0" rtlCol="0">
            <a:spAutoFit/>
          </a:bodyPr>
          <a:lstStyle/>
          <a:p>
            <a:pPr marL="285750" indent="-285750">
              <a:spcBef>
                <a:spcPts val="300"/>
              </a:spcBef>
              <a:buFont typeface="Arial" panose="020B0604020202020204" pitchFamily="34" charset="0"/>
              <a:buChar char="─"/>
            </a:pPr>
            <a:r>
              <a:rPr lang="et-EE" sz="1200" dirty="0"/>
              <a:t>Tuuleparkide olulisimaks negatiivseks mõjuks peetakse </a:t>
            </a:r>
            <a:r>
              <a:rPr lang="et-EE" sz="1200" b="1" dirty="0"/>
              <a:t>vibratsiooni:</a:t>
            </a:r>
            <a:r>
              <a:rPr lang="et-EE" sz="1200" dirty="0"/>
              <a:t> ligi 2/3 elanikest peab seda väga või pigem negatiivseks asjaoluks</a:t>
            </a:r>
          </a:p>
          <a:p>
            <a:pPr marL="285750" indent="-285750">
              <a:spcBef>
                <a:spcPts val="300"/>
              </a:spcBef>
              <a:buFont typeface="Arial" panose="020B0604020202020204" pitchFamily="34" charset="0"/>
              <a:buChar char="─"/>
            </a:pPr>
            <a:r>
              <a:rPr lang="et-EE" sz="1200" dirty="0"/>
              <a:t>Veel peljatakse, et tuuleparkidega kaasneb </a:t>
            </a:r>
            <a:r>
              <a:rPr lang="et-EE" sz="1200" b="1" dirty="0"/>
              <a:t>kinnisvara ja maa hindade muutus </a:t>
            </a:r>
            <a:r>
              <a:rPr lang="et-EE" sz="1200" dirty="0"/>
              <a:t>ning </a:t>
            </a:r>
            <a:r>
              <a:rPr lang="et-EE" sz="1200" b="1" dirty="0"/>
              <a:t>varjutus/valguse vilkumine</a:t>
            </a:r>
          </a:p>
          <a:p>
            <a:pPr marL="285750" indent="-285750">
              <a:spcBef>
                <a:spcPts val="300"/>
              </a:spcBef>
              <a:buFont typeface="Arial" panose="020B0604020202020204" pitchFamily="34" charset="0"/>
              <a:buChar char="─"/>
            </a:pPr>
            <a:r>
              <a:rPr lang="et-EE" sz="1200" dirty="0"/>
              <a:t>36% elanikest hindab tuuleparkide </a:t>
            </a:r>
            <a:r>
              <a:rPr lang="et-EE" sz="1200" b="1" dirty="0"/>
              <a:t>mõju tervisele </a:t>
            </a:r>
            <a:r>
              <a:rPr lang="et-EE" sz="1200" dirty="0"/>
              <a:t>pigem või väga negatiivseks; 31% aga leiab, et mõju puudub. </a:t>
            </a:r>
            <a:endParaRPr lang="en-GB" sz="1200" dirty="0" err="1"/>
          </a:p>
        </p:txBody>
      </p:sp>
    </p:spTree>
    <p:extLst>
      <p:ext uri="{BB962C8B-B14F-4D97-AF65-F5344CB8AC3E}">
        <p14:creationId xmlns:p14="http://schemas.microsoft.com/office/powerpoint/2010/main" val="309180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1D20C-611B-422A-BFDB-BE54BC931A59}"/>
              </a:ext>
            </a:extLst>
          </p:cNvPr>
          <p:cNvSpPr>
            <a:spLocks noGrp="1"/>
          </p:cNvSpPr>
          <p:nvPr>
            <p:ph type="title"/>
          </p:nvPr>
        </p:nvSpPr>
        <p:spPr/>
        <p:txBody>
          <a:bodyPr/>
          <a:lstStyle/>
          <a:p>
            <a:r>
              <a:rPr lang="et-EE" dirty="0"/>
              <a:t>Kommentaarid mõjudele</a:t>
            </a:r>
            <a:endParaRPr lang="en-GB" dirty="0"/>
          </a:p>
        </p:txBody>
      </p:sp>
      <p:sp>
        <p:nvSpPr>
          <p:cNvPr id="3" name="Slide Number Placeholder 2">
            <a:extLst>
              <a:ext uri="{FF2B5EF4-FFF2-40B4-BE49-F238E27FC236}">
                <a16:creationId xmlns:a16="http://schemas.microsoft.com/office/drawing/2014/main" id="{F6728B70-7BE9-467C-8C48-7690AB034C27}"/>
              </a:ext>
            </a:extLst>
          </p:cNvPr>
          <p:cNvSpPr>
            <a:spLocks noGrp="1"/>
          </p:cNvSpPr>
          <p:nvPr>
            <p:ph type="sldNum" sz="quarter" idx="10"/>
          </p:nvPr>
        </p:nvSpPr>
        <p:spPr/>
        <p:txBody>
          <a:bodyPr/>
          <a:lstStyle/>
          <a:p>
            <a:fld id="{4034BEE3-566C-4068-A777-C3A4762E861B}" type="slidenum">
              <a:rPr lang="en-GB" smtClean="0"/>
              <a:pPr/>
              <a:t>35</a:t>
            </a:fld>
            <a:endParaRPr lang="en-GB" dirty="0"/>
          </a:p>
        </p:txBody>
      </p:sp>
      <p:sp>
        <p:nvSpPr>
          <p:cNvPr id="5" name="Content Placeholder 6">
            <a:extLst>
              <a:ext uri="{FF2B5EF4-FFF2-40B4-BE49-F238E27FC236}">
                <a16:creationId xmlns:a16="http://schemas.microsoft.com/office/drawing/2014/main" id="{4F284AC6-12F9-42CF-BFF5-148C153C4BED}"/>
              </a:ext>
            </a:extLst>
          </p:cNvPr>
          <p:cNvSpPr txBox="1">
            <a:spLocks noGrp="1"/>
          </p:cNvSpPr>
          <p:nvPr>
            <p:ph sz="quarter" idx="14"/>
          </p:nvPr>
        </p:nvSpPr>
        <p:spPr bwMode="ltGray">
          <a:xfrm>
            <a:off x="1031169" y="1206186"/>
            <a:ext cx="3909640" cy="1098102"/>
          </a:xfrm>
          <a:prstGeom prst="wedgeRectCallout">
            <a:avLst>
              <a:gd name="adj1" fmla="val 54909"/>
              <a:gd name="adj2" fmla="val 81541"/>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Visuaalne pool on see, et ilu on vaataja silmades. Ma ütleks, et hästi kõrged tuulikud, mis seal Ida-Virus on, mis vist ei tööta veel. Nad on seal ükshaaval, et kui neid oleks terve mets, siis oleks kole, aga ükshaaval nad ei ole üldsegi koledad. (N, 62) </a:t>
            </a:r>
            <a:endParaRPr lang="en-GB" i="1" dirty="0" err="1"/>
          </a:p>
        </p:txBody>
      </p:sp>
      <p:sp>
        <p:nvSpPr>
          <p:cNvPr id="8" name="Content Placeholder 6">
            <a:extLst>
              <a:ext uri="{FF2B5EF4-FFF2-40B4-BE49-F238E27FC236}">
                <a16:creationId xmlns:a16="http://schemas.microsoft.com/office/drawing/2014/main" id="{133543C9-6829-42A8-8430-FCE2DEBC9A29}"/>
              </a:ext>
            </a:extLst>
          </p:cNvPr>
          <p:cNvSpPr txBox="1">
            <a:spLocks/>
          </p:cNvSpPr>
          <p:nvPr/>
        </p:nvSpPr>
        <p:spPr bwMode="ltGray">
          <a:xfrm>
            <a:off x="7432254" y="966424"/>
            <a:ext cx="3909640" cy="1708704"/>
          </a:xfrm>
          <a:prstGeom prst="wedgeRectCallout">
            <a:avLst>
              <a:gd name="adj1" fmla="val -37943"/>
              <a:gd name="adj2" fmla="val 73214"/>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Ma vaatan seda visuaalset reostust hoopis teistmoodi, et see ongi meie tulevik. Näiteks kui Tallinnasse pannakse mingi torn püsti, on ka alguses hästi-hästi kummaline, aga kuna meil tuul on üks parimaid alternatiive põlevkivile, siis see ... mina kui näen seda </a:t>
            </a:r>
            <a:r>
              <a:rPr lang="et-EE" sz="1200" i="1" dirty="0" err="1"/>
              <a:t>tuugenit</a:t>
            </a:r>
            <a:r>
              <a:rPr lang="et-EE" sz="1200" i="1" dirty="0"/>
              <a:t>, siis minu arust ta on ilus, sest see tähendab vähem kivi põlemas kateldes. Ma arvan, et see on tulevik ja see ongi asi, millega me peame harjuma. (N, 32) </a:t>
            </a:r>
            <a:endParaRPr lang="en-GB" i="1" dirty="0" err="1"/>
          </a:p>
        </p:txBody>
      </p:sp>
      <p:sp>
        <p:nvSpPr>
          <p:cNvPr id="9" name="Content Placeholder 6">
            <a:extLst>
              <a:ext uri="{FF2B5EF4-FFF2-40B4-BE49-F238E27FC236}">
                <a16:creationId xmlns:a16="http://schemas.microsoft.com/office/drawing/2014/main" id="{EC68AFB0-5B2C-46D2-BD4A-2341393B23CF}"/>
              </a:ext>
            </a:extLst>
          </p:cNvPr>
          <p:cNvSpPr txBox="1">
            <a:spLocks/>
          </p:cNvSpPr>
          <p:nvPr/>
        </p:nvSpPr>
        <p:spPr bwMode="ltGray">
          <a:xfrm>
            <a:off x="708081" y="2908656"/>
            <a:ext cx="3909640" cy="896112"/>
          </a:xfrm>
          <a:prstGeom prst="wedgeRectCallout">
            <a:avLst>
              <a:gd name="adj1" fmla="val 63095"/>
              <a:gd name="adj2" fmla="val 21173"/>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Kes seal päris lähedal elavad, seal väidetavalt tekivad mingid terviseprobleemid, on see siis helist või kasvõi selle stroboskoobi-efekti pealt, et sul tekib selline valguse vilkumine, kui see tuulik ringi käib. (N, 35) </a:t>
            </a:r>
            <a:endParaRPr lang="en-GB" i="1" dirty="0" err="1"/>
          </a:p>
        </p:txBody>
      </p:sp>
      <p:sp>
        <p:nvSpPr>
          <p:cNvPr id="10" name="Content Placeholder 6">
            <a:extLst>
              <a:ext uri="{FF2B5EF4-FFF2-40B4-BE49-F238E27FC236}">
                <a16:creationId xmlns:a16="http://schemas.microsoft.com/office/drawing/2014/main" id="{E101EB17-8932-417D-B0A8-F21146B81B24}"/>
              </a:ext>
            </a:extLst>
          </p:cNvPr>
          <p:cNvSpPr txBox="1">
            <a:spLocks/>
          </p:cNvSpPr>
          <p:nvPr/>
        </p:nvSpPr>
        <p:spPr bwMode="ltGray">
          <a:xfrm>
            <a:off x="6093436" y="3527400"/>
            <a:ext cx="3909640" cy="1708704"/>
          </a:xfrm>
          <a:prstGeom prst="wedgeRectCallout">
            <a:avLst>
              <a:gd name="adj1" fmla="val -34201"/>
              <a:gd name="adj2" fmla="val -67661"/>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Mu Tallinna külje all asuva maa naabruses on hästi palju rajatud tuulikuid. Enne tuulikute paigaldamist  olid seal hästi levinud sellised taimed nagu jumalakäpp, selline lind nagu rukkirääk, taim hallkäpp, põõsasmaran, aaskarukell ja aasnelk. Mis oli minu üllatuseks, et kui nad olid juba paar aastat seal üleval keerutanud, siis kõik need eelnimetatud taimed ja rukkirääk on sealt kadunud. Nad lihtsalt lahkusid ja ka taimed on millegipärast kadunud. (M, 55)</a:t>
            </a:r>
            <a:endParaRPr lang="en-GB" i="1" dirty="0" err="1"/>
          </a:p>
        </p:txBody>
      </p:sp>
      <p:sp>
        <p:nvSpPr>
          <p:cNvPr id="11" name="Content Placeholder 6">
            <a:extLst>
              <a:ext uri="{FF2B5EF4-FFF2-40B4-BE49-F238E27FC236}">
                <a16:creationId xmlns:a16="http://schemas.microsoft.com/office/drawing/2014/main" id="{8831AE67-9519-46E8-9F77-D5A69DB30A4A}"/>
              </a:ext>
            </a:extLst>
          </p:cNvPr>
          <p:cNvSpPr txBox="1">
            <a:spLocks/>
          </p:cNvSpPr>
          <p:nvPr/>
        </p:nvSpPr>
        <p:spPr bwMode="ltGray">
          <a:xfrm>
            <a:off x="708081" y="4130904"/>
            <a:ext cx="3909640" cy="896112"/>
          </a:xfrm>
          <a:prstGeom prst="wedgeRectCallout">
            <a:avLst>
              <a:gd name="adj1" fmla="val 65902"/>
              <a:gd name="adj2" fmla="val -50256"/>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Mina ei ole suutnud fikseerida müra. Sellest räägitakse küll hirmujutte, aga olen mina siis kurt või Tallinna müraga nii harjunud, aga see tuuliku müra ei ole midagi sellist, mida märkaks.. (M, 46) </a:t>
            </a:r>
            <a:endParaRPr lang="en-GB" i="1" dirty="0" err="1"/>
          </a:p>
        </p:txBody>
      </p:sp>
    </p:spTree>
    <p:extLst>
      <p:ext uri="{BB962C8B-B14F-4D97-AF65-F5344CB8AC3E}">
        <p14:creationId xmlns:p14="http://schemas.microsoft.com/office/powerpoint/2010/main" val="199313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B617-CCDB-4696-A3CC-B6560055CA21}"/>
              </a:ext>
            </a:extLst>
          </p:cNvPr>
          <p:cNvSpPr>
            <a:spLocks noGrp="1"/>
          </p:cNvSpPr>
          <p:nvPr>
            <p:ph type="title"/>
          </p:nvPr>
        </p:nvSpPr>
        <p:spPr/>
        <p:txBody>
          <a:bodyPr/>
          <a:lstStyle/>
          <a:p>
            <a:r>
              <a:rPr lang="et-EE" dirty="0"/>
              <a:t>Tuuleparkide mõju elanike heaolule</a:t>
            </a:r>
            <a:br>
              <a:rPr lang="et-EE" dirty="0"/>
            </a:br>
            <a:r>
              <a:rPr lang="et-EE" sz="1200" i="0" u="none" strike="noStrike" dirty="0">
                <a:solidFill>
                  <a:schemeClr val="tx1"/>
                </a:solidFill>
                <a:effectLst/>
                <a:latin typeface="+mn-lt"/>
              </a:rPr>
              <a:t>Üldiselt, kui kaugele Teie hinnangul maismaa tuulepargi visuaalne mõju ulatub?</a:t>
            </a:r>
            <a:br>
              <a:rPr lang="et-EE" sz="1200" i="0" u="none" strike="noStrike" dirty="0">
                <a:solidFill>
                  <a:schemeClr val="tx1"/>
                </a:solidFill>
                <a:effectLst/>
                <a:latin typeface="+mn-lt"/>
              </a:rPr>
            </a:br>
            <a:r>
              <a:rPr lang="et-EE" sz="1200" b="0" dirty="0"/>
              <a:t>Kõik vastajad, n=1351</a:t>
            </a:r>
            <a:endParaRPr lang="et-EE" sz="1200" dirty="0"/>
          </a:p>
        </p:txBody>
      </p:sp>
      <p:graphicFrame>
        <p:nvGraphicFramePr>
          <p:cNvPr id="7" name="Chart 6">
            <a:extLst>
              <a:ext uri="{FF2B5EF4-FFF2-40B4-BE49-F238E27FC236}">
                <a16:creationId xmlns:a16="http://schemas.microsoft.com/office/drawing/2014/main" id="{6C18BD39-4DAF-4DFD-B3C2-535997B8D79E}"/>
              </a:ext>
            </a:extLst>
          </p:cNvPr>
          <p:cNvGraphicFramePr/>
          <p:nvPr>
            <p:extLst>
              <p:ext uri="{D42A27DB-BD31-4B8C-83A1-F6EECF244321}">
                <p14:modId xmlns:p14="http://schemas.microsoft.com/office/powerpoint/2010/main" val="2879911103"/>
              </p:ext>
            </p:extLst>
          </p:nvPr>
        </p:nvGraphicFramePr>
        <p:xfrm>
          <a:off x="757646" y="1959428"/>
          <a:ext cx="5971177" cy="33515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C9DB9D5E-F49F-4FDD-A21E-EF6E99179D7B}"/>
              </a:ext>
            </a:extLst>
          </p:cNvPr>
          <p:cNvSpPr>
            <a:spLocks noGrp="1"/>
          </p:cNvSpPr>
          <p:nvPr>
            <p:ph type="sldNum" sz="quarter" idx="10"/>
          </p:nvPr>
        </p:nvSpPr>
        <p:spPr/>
        <p:txBody>
          <a:bodyPr/>
          <a:lstStyle/>
          <a:p>
            <a:fld id="{4034BEE3-566C-4068-A777-C3A4762E861B}" type="slidenum">
              <a:rPr lang="en-GB" smtClean="0"/>
              <a:pPr/>
              <a:t>36</a:t>
            </a:fld>
            <a:endParaRPr lang="en-GB" dirty="0"/>
          </a:p>
        </p:txBody>
      </p:sp>
      <p:sp>
        <p:nvSpPr>
          <p:cNvPr id="5" name="Content Placeholder 6">
            <a:extLst>
              <a:ext uri="{FF2B5EF4-FFF2-40B4-BE49-F238E27FC236}">
                <a16:creationId xmlns:a16="http://schemas.microsoft.com/office/drawing/2014/main" id="{B0660C54-11B6-4D96-AC66-C6D99898E9EF}"/>
              </a:ext>
            </a:extLst>
          </p:cNvPr>
          <p:cNvSpPr txBox="1">
            <a:spLocks/>
          </p:cNvSpPr>
          <p:nvPr/>
        </p:nvSpPr>
        <p:spPr bwMode="ltGray">
          <a:xfrm>
            <a:off x="7504081" y="1332489"/>
            <a:ext cx="3865245" cy="507481"/>
          </a:xfrm>
          <a:prstGeom prst="wedgeRectCallout">
            <a:avLst>
              <a:gd name="adj1" fmla="val -37943"/>
              <a:gd name="adj2" fmla="val 73214"/>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Seda ei saa nii paika panna. See ju sõltub tuuliku kõrgusest. (M, 48)</a:t>
            </a:r>
            <a:endParaRPr lang="en-GB" i="1" dirty="0" err="1"/>
          </a:p>
        </p:txBody>
      </p:sp>
      <p:sp>
        <p:nvSpPr>
          <p:cNvPr id="6" name="Content Placeholder 6">
            <a:extLst>
              <a:ext uri="{FF2B5EF4-FFF2-40B4-BE49-F238E27FC236}">
                <a16:creationId xmlns:a16="http://schemas.microsoft.com/office/drawing/2014/main" id="{1F1D4D39-4B56-4502-92CD-FECC3258CA3A}"/>
              </a:ext>
            </a:extLst>
          </p:cNvPr>
          <p:cNvSpPr txBox="1">
            <a:spLocks/>
          </p:cNvSpPr>
          <p:nvPr/>
        </p:nvSpPr>
        <p:spPr bwMode="ltGray">
          <a:xfrm>
            <a:off x="7504080" y="2359154"/>
            <a:ext cx="3865245" cy="1084575"/>
          </a:xfrm>
          <a:prstGeom prst="wedgeRectCallout">
            <a:avLst>
              <a:gd name="adj1" fmla="val -37943"/>
              <a:gd name="adj2" fmla="val 73214"/>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Sõltub ka ilmakaarest, näiteks tuulikust põhja pool olevate inimeste jaoks see mõju võib olla kaugema maa pealt, 2 km võib-olla või 2,5. Ja need, kes on lõunapool tuulikutest, võib-olla 1,5-2, noh, ütleme 2 km. (M, 35)</a:t>
            </a:r>
            <a:endParaRPr lang="en-GB" i="1" dirty="0" err="1"/>
          </a:p>
        </p:txBody>
      </p:sp>
      <p:sp>
        <p:nvSpPr>
          <p:cNvPr id="8" name="Content Placeholder 6">
            <a:extLst>
              <a:ext uri="{FF2B5EF4-FFF2-40B4-BE49-F238E27FC236}">
                <a16:creationId xmlns:a16="http://schemas.microsoft.com/office/drawing/2014/main" id="{5A10DC50-1FFA-47C6-872F-2D163F2E7AE9}"/>
              </a:ext>
            </a:extLst>
          </p:cNvPr>
          <p:cNvSpPr txBox="1">
            <a:spLocks/>
          </p:cNvSpPr>
          <p:nvPr/>
        </p:nvSpPr>
        <p:spPr bwMode="ltGray">
          <a:xfrm>
            <a:off x="7504080" y="3962913"/>
            <a:ext cx="3865245" cy="507481"/>
          </a:xfrm>
          <a:prstGeom prst="wedgeRectCallout">
            <a:avLst>
              <a:gd name="adj1" fmla="val -37943"/>
              <a:gd name="adj2" fmla="val 73214"/>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Ühtset sellist kilometraaži ilmselt ei saagi välja pakkuda. Sõltub ikka piirkonnast täitsa. (M, 65)</a:t>
            </a:r>
            <a:endParaRPr lang="en-GB" i="1" dirty="0" err="1"/>
          </a:p>
        </p:txBody>
      </p:sp>
    </p:spTree>
    <p:extLst>
      <p:ext uri="{BB962C8B-B14F-4D97-AF65-F5344CB8AC3E}">
        <p14:creationId xmlns:p14="http://schemas.microsoft.com/office/powerpoint/2010/main" val="334560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EC6170-986A-44AE-A5DA-76B5FD8C2524}"/>
              </a:ext>
            </a:extLst>
          </p:cNvPr>
          <p:cNvSpPr>
            <a:spLocks noGrp="1"/>
          </p:cNvSpPr>
          <p:nvPr>
            <p:ph type="body" sz="quarter" idx="15"/>
          </p:nvPr>
        </p:nvSpPr>
        <p:spPr/>
        <p:txBody>
          <a:bodyPr/>
          <a:lstStyle/>
          <a:p>
            <a:r>
              <a:rPr lang="et-EE" dirty="0"/>
              <a:t>Hüvitismeetmete mõju</a:t>
            </a:r>
          </a:p>
        </p:txBody>
      </p:sp>
      <p:sp>
        <p:nvSpPr>
          <p:cNvPr id="3" name="Text Placeholder 2">
            <a:extLst>
              <a:ext uri="{FF2B5EF4-FFF2-40B4-BE49-F238E27FC236}">
                <a16:creationId xmlns:a16="http://schemas.microsoft.com/office/drawing/2014/main" id="{58970622-B0D9-4889-A1F1-8FA9A4986911}"/>
              </a:ext>
            </a:extLst>
          </p:cNvPr>
          <p:cNvSpPr>
            <a:spLocks noGrp="1"/>
          </p:cNvSpPr>
          <p:nvPr>
            <p:ph type="body" sz="quarter" idx="16"/>
          </p:nvPr>
        </p:nvSpPr>
        <p:spPr/>
        <p:txBody>
          <a:bodyPr/>
          <a:lstStyle/>
          <a:p>
            <a:r>
              <a:rPr lang="et-EE" dirty="0"/>
              <a:t>1.3</a:t>
            </a:r>
          </a:p>
        </p:txBody>
      </p:sp>
    </p:spTree>
    <p:extLst>
      <p:ext uri="{BB962C8B-B14F-4D97-AF65-F5344CB8AC3E}">
        <p14:creationId xmlns:p14="http://schemas.microsoft.com/office/powerpoint/2010/main" val="286249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B617-CCDB-4696-A3CC-B6560055CA21}"/>
              </a:ext>
            </a:extLst>
          </p:cNvPr>
          <p:cNvSpPr>
            <a:spLocks noGrp="1"/>
          </p:cNvSpPr>
          <p:nvPr>
            <p:ph type="title"/>
          </p:nvPr>
        </p:nvSpPr>
        <p:spPr/>
        <p:txBody>
          <a:bodyPr/>
          <a:lstStyle/>
          <a:p>
            <a:r>
              <a:rPr lang="et-EE" dirty="0"/>
              <a:t>Hüvitismeetmete mõju</a:t>
            </a:r>
            <a:br>
              <a:rPr lang="et-EE" dirty="0"/>
            </a:br>
            <a:r>
              <a:rPr lang="et-EE" sz="1200" i="0" u="none" strike="noStrike" dirty="0">
                <a:solidFill>
                  <a:schemeClr val="tx1"/>
                </a:solidFill>
                <a:effectLst/>
                <a:latin typeface="+mn-lt"/>
              </a:rPr>
              <a:t>Oletame, et Teie kodu või suvekodu lähedale (1-2km kaugusele) planeeritakse maismaa tuuleparki, kuidas Te sellesse suhtuksite?</a:t>
            </a:r>
            <a:br>
              <a:rPr lang="et-EE" sz="1200" i="0" u="none" strike="noStrike" dirty="0">
                <a:solidFill>
                  <a:schemeClr val="tx1"/>
                </a:solidFill>
                <a:effectLst/>
                <a:latin typeface="+mn-lt"/>
              </a:rPr>
            </a:br>
            <a:r>
              <a:rPr lang="et-EE" sz="1200" b="0" dirty="0"/>
              <a:t>Kõik vastajad, n=1351</a:t>
            </a:r>
            <a:endParaRPr lang="et-EE" sz="1200" dirty="0"/>
          </a:p>
        </p:txBody>
      </p:sp>
      <p:graphicFrame>
        <p:nvGraphicFramePr>
          <p:cNvPr id="7" name="Chart 6">
            <a:extLst>
              <a:ext uri="{FF2B5EF4-FFF2-40B4-BE49-F238E27FC236}">
                <a16:creationId xmlns:a16="http://schemas.microsoft.com/office/drawing/2014/main" id="{6C18BD39-4DAF-4DFD-B3C2-535997B8D79E}"/>
              </a:ext>
            </a:extLst>
          </p:cNvPr>
          <p:cNvGraphicFramePr/>
          <p:nvPr>
            <p:extLst>
              <p:ext uri="{D42A27DB-BD31-4B8C-83A1-F6EECF244321}">
                <p14:modId xmlns:p14="http://schemas.microsoft.com/office/powerpoint/2010/main" val="1944939447"/>
              </p:ext>
            </p:extLst>
          </p:nvPr>
        </p:nvGraphicFramePr>
        <p:xfrm>
          <a:off x="757646" y="1959428"/>
          <a:ext cx="5971177" cy="33515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AF1CFC6-E568-4508-AB56-FF9FFEC8491B}"/>
              </a:ext>
            </a:extLst>
          </p:cNvPr>
          <p:cNvSpPr>
            <a:spLocks noGrp="1"/>
          </p:cNvSpPr>
          <p:nvPr>
            <p:ph type="sldNum" sz="quarter" idx="10"/>
          </p:nvPr>
        </p:nvSpPr>
        <p:spPr/>
        <p:txBody>
          <a:bodyPr/>
          <a:lstStyle/>
          <a:p>
            <a:fld id="{4034BEE3-566C-4068-A777-C3A4762E861B}" type="slidenum">
              <a:rPr lang="en-GB" smtClean="0"/>
              <a:pPr/>
              <a:t>38</a:t>
            </a:fld>
            <a:endParaRPr lang="en-GB" dirty="0"/>
          </a:p>
        </p:txBody>
      </p:sp>
      <p:sp>
        <p:nvSpPr>
          <p:cNvPr id="6" name="TextBox 5">
            <a:extLst>
              <a:ext uri="{FF2B5EF4-FFF2-40B4-BE49-F238E27FC236}">
                <a16:creationId xmlns:a16="http://schemas.microsoft.com/office/drawing/2014/main" id="{51308903-4286-4FCB-9FC9-4F1CCAC157F8}"/>
              </a:ext>
            </a:extLst>
          </p:cNvPr>
          <p:cNvSpPr txBox="1"/>
          <p:nvPr/>
        </p:nvSpPr>
        <p:spPr>
          <a:xfrm>
            <a:off x="7738712" y="1959428"/>
            <a:ext cx="3695642" cy="830997"/>
          </a:xfrm>
          <a:prstGeom prst="rect">
            <a:avLst/>
          </a:prstGeom>
          <a:noFill/>
        </p:spPr>
        <p:txBody>
          <a:bodyPr wrap="square">
            <a:spAutoFit/>
          </a:bodyPr>
          <a:lstStyle/>
          <a:p>
            <a:r>
              <a:rPr kumimoji="0" lang="et-EE" sz="1200" b="0" i="0" u="none" strike="noStrike" kern="1200" cap="none" spc="0" normalizeH="0" baseline="0" noProof="0" dirty="0">
                <a:ln>
                  <a:noFill/>
                </a:ln>
                <a:solidFill>
                  <a:srgbClr val="333333"/>
                </a:solidFill>
                <a:effectLst/>
                <a:uLnTx/>
                <a:uFillTx/>
                <a:latin typeface="Arial"/>
                <a:ea typeface="+mn-ea"/>
                <a:cs typeface="+mn-cs"/>
              </a:rPr>
              <a:t>Kui üldiselt suhtub </a:t>
            </a:r>
            <a:r>
              <a:rPr kumimoji="0" lang="et-EE" sz="1200" b="1" i="0" u="none" strike="noStrike" kern="1200" cap="none" spc="0" normalizeH="0" baseline="0" noProof="0" dirty="0">
                <a:ln>
                  <a:noFill/>
                </a:ln>
                <a:solidFill>
                  <a:srgbClr val="333333"/>
                </a:solidFill>
                <a:effectLst/>
                <a:uLnTx/>
                <a:uFillTx/>
                <a:latin typeface="Arial"/>
                <a:ea typeface="+mn-ea"/>
                <a:cs typeface="+mn-cs"/>
              </a:rPr>
              <a:t>62%</a:t>
            </a:r>
            <a:r>
              <a:rPr kumimoji="0" lang="et-EE" sz="1200" b="0" i="0" u="none" strike="noStrike" kern="1200" cap="none" spc="0" normalizeH="0" baseline="0" noProof="0" dirty="0">
                <a:ln>
                  <a:noFill/>
                </a:ln>
                <a:solidFill>
                  <a:srgbClr val="333333"/>
                </a:solidFill>
                <a:effectLst/>
                <a:uLnTx/>
                <a:uFillTx/>
                <a:latin typeface="Arial"/>
                <a:ea typeface="+mn-ea"/>
                <a:cs typeface="+mn-cs"/>
              </a:rPr>
              <a:t> elanikest </a:t>
            </a:r>
            <a:r>
              <a:rPr kumimoji="0" lang="et-EE" sz="1200" b="1" i="0" u="none" strike="noStrike" kern="1200" cap="none" spc="0" normalizeH="0" baseline="0" noProof="0" dirty="0">
                <a:ln>
                  <a:noFill/>
                </a:ln>
                <a:solidFill>
                  <a:srgbClr val="333333"/>
                </a:solidFill>
                <a:effectLst/>
                <a:uLnTx/>
                <a:uFillTx/>
                <a:latin typeface="Arial"/>
                <a:ea typeface="+mn-ea"/>
                <a:cs typeface="+mn-cs"/>
              </a:rPr>
              <a:t>maismaa tuuleparkide</a:t>
            </a:r>
            <a:r>
              <a:rPr kumimoji="0" lang="et-EE" sz="1200" b="0" i="0" u="none" strike="noStrike" kern="1200" cap="none" spc="0" normalizeH="0" baseline="0" noProof="0" dirty="0">
                <a:ln>
                  <a:noFill/>
                </a:ln>
                <a:solidFill>
                  <a:srgbClr val="333333"/>
                </a:solidFill>
                <a:effectLst/>
                <a:uLnTx/>
                <a:uFillTx/>
                <a:latin typeface="Arial"/>
                <a:ea typeface="+mn-ea"/>
                <a:cs typeface="+mn-cs"/>
              </a:rPr>
              <a:t> rajamisse </a:t>
            </a:r>
            <a:r>
              <a:rPr kumimoji="0" lang="et-EE" sz="1200" b="1" i="0" u="none" strike="noStrike" kern="1200" cap="none" spc="0" normalizeH="0" baseline="0" noProof="0" dirty="0">
                <a:ln>
                  <a:noFill/>
                </a:ln>
                <a:solidFill>
                  <a:srgbClr val="333333"/>
                </a:solidFill>
                <a:effectLst/>
                <a:uLnTx/>
                <a:uFillTx/>
                <a:latin typeface="Arial"/>
                <a:ea typeface="+mn-ea"/>
                <a:cs typeface="+mn-cs"/>
              </a:rPr>
              <a:t>pigem või väga positiivselt</a:t>
            </a:r>
            <a:r>
              <a:rPr kumimoji="0" lang="et-EE" sz="1200" b="0" i="0" u="none" strike="noStrike" kern="1200" cap="none" spc="0" normalizeH="0" baseline="0" noProof="0" dirty="0">
                <a:ln>
                  <a:noFill/>
                </a:ln>
                <a:solidFill>
                  <a:srgbClr val="333333"/>
                </a:solidFill>
                <a:effectLst/>
                <a:uLnTx/>
                <a:uFillTx/>
                <a:latin typeface="Arial"/>
                <a:ea typeface="+mn-ea"/>
                <a:cs typeface="+mn-cs"/>
              </a:rPr>
              <a:t>, siis oma </a:t>
            </a:r>
            <a:r>
              <a:rPr kumimoji="0" lang="et-EE" sz="1200" b="1" i="0" u="none" strike="noStrike" kern="1200" cap="none" spc="0" normalizeH="0" baseline="0" noProof="0" dirty="0">
                <a:ln>
                  <a:noFill/>
                </a:ln>
                <a:solidFill>
                  <a:srgbClr val="333333"/>
                </a:solidFill>
                <a:effectLst/>
                <a:uLnTx/>
                <a:uFillTx/>
                <a:latin typeface="Arial"/>
                <a:ea typeface="+mn-ea"/>
                <a:cs typeface="+mn-cs"/>
              </a:rPr>
              <a:t>kodu/suvekodu lähedusse </a:t>
            </a:r>
            <a:r>
              <a:rPr kumimoji="0" lang="et-EE" sz="1200" b="0" i="0" u="none" strike="noStrike" kern="1200" cap="none" spc="0" normalizeH="0" baseline="0" noProof="0" dirty="0">
                <a:ln>
                  <a:noFill/>
                </a:ln>
                <a:solidFill>
                  <a:srgbClr val="333333"/>
                </a:solidFill>
                <a:effectLst/>
                <a:uLnTx/>
                <a:uFillTx/>
                <a:latin typeface="Arial"/>
                <a:ea typeface="+mn-ea"/>
                <a:cs typeface="+mn-cs"/>
              </a:rPr>
              <a:t>rajatava tuulepargi suhtes on vastav näitaja </a:t>
            </a:r>
            <a:r>
              <a:rPr kumimoji="0" lang="et-EE" sz="1200" b="1" i="0" u="none" strike="noStrike" kern="1200" cap="none" spc="0" normalizeH="0" baseline="0" noProof="0" dirty="0">
                <a:ln>
                  <a:noFill/>
                </a:ln>
                <a:solidFill>
                  <a:srgbClr val="333333"/>
                </a:solidFill>
                <a:effectLst/>
                <a:uLnTx/>
                <a:uFillTx/>
                <a:latin typeface="Arial"/>
                <a:ea typeface="+mn-ea"/>
                <a:cs typeface="+mn-cs"/>
              </a:rPr>
              <a:t>35%.</a:t>
            </a:r>
            <a:endParaRPr lang="en-GB" b="1" dirty="0"/>
          </a:p>
        </p:txBody>
      </p:sp>
      <p:sp>
        <p:nvSpPr>
          <p:cNvPr id="9" name="Content Placeholder 6">
            <a:extLst>
              <a:ext uri="{FF2B5EF4-FFF2-40B4-BE49-F238E27FC236}">
                <a16:creationId xmlns:a16="http://schemas.microsoft.com/office/drawing/2014/main" id="{8ACA2714-50CD-4186-9BB5-480AA6645108}"/>
              </a:ext>
            </a:extLst>
          </p:cNvPr>
          <p:cNvSpPr txBox="1">
            <a:spLocks/>
          </p:cNvSpPr>
          <p:nvPr/>
        </p:nvSpPr>
        <p:spPr bwMode="ltGray">
          <a:xfrm>
            <a:off x="7569109" y="4622303"/>
            <a:ext cx="3865245" cy="851905"/>
          </a:xfrm>
          <a:prstGeom prst="wedgeRectCallout">
            <a:avLst>
              <a:gd name="adj1" fmla="val -60654"/>
              <a:gd name="adj2" fmla="val -49149"/>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Pooldan. Mõlemat pooldan (st nii mere- kui maismaa tuuleparki). Võib ka minu aia taha teha, ma ei keela. 2-3 kilomeetrit minust eemal - ei ole probleemi, pange püsti. (M, 48)</a:t>
            </a:r>
            <a:endParaRPr lang="en-GB" i="1" dirty="0" err="1"/>
          </a:p>
        </p:txBody>
      </p:sp>
    </p:spTree>
    <p:extLst>
      <p:ext uri="{BB962C8B-B14F-4D97-AF65-F5344CB8AC3E}">
        <p14:creationId xmlns:p14="http://schemas.microsoft.com/office/powerpoint/2010/main" val="308325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B617-CCDB-4696-A3CC-B6560055CA21}"/>
              </a:ext>
            </a:extLst>
          </p:cNvPr>
          <p:cNvSpPr>
            <a:spLocks noGrp="1"/>
          </p:cNvSpPr>
          <p:nvPr>
            <p:ph type="title"/>
          </p:nvPr>
        </p:nvSpPr>
        <p:spPr/>
        <p:txBody>
          <a:bodyPr/>
          <a:lstStyle/>
          <a:p>
            <a:r>
              <a:rPr lang="et-EE" dirty="0"/>
              <a:t>Hüvitismeetmete mõju</a:t>
            </a:r>
            <a:br>
              <a:rPr lang="et-EE" dirty="0"/>
            </a:br>
            <a:r>
              <a:rPr lang="et-EE" sz="1200" i="0" u="none" strike="noStrike" dirty="0">
                <a:solidFill>
                  <a:schemeClr val="tx1"/>
                </a:solidFill>
                <a:effectLst/>
                <a:latin typeface="+mn-lt"/>
              </a:rPr>
              <a:t>Oletame, et Teie kodu või suvekodu lähedale planeeritakse meretuuleparki, kuidas Te sellesse suhtuksite?</a:t>
            </a:r>
            <a:br>
              <a:rPr lang="et-EE" sz="1200" i="0" u="none" strike="noStrike" dirty="0">
                <a:solidFill>
                  <a:schemeClr val="tx1"/>
                </a:solidFill>
                <a:effectLst/>
                <a:latin typeface="+mn-lt"/>
              </a:rPr>
            </a:br>
            <a:r>
              <a:rPr lang="et-EE" sz="1200" b="0" dirty="0"/>
              <a:t>Kõik vastajad, n=1351</a:t>
            </a:r>
            <a:endParaRPr lang="et-EE" sz="1200" dirty="0"/>
          </a:p>
        </p:txBody>
      </p:sp>
      <p:graphicFrame>
        <p:nvGraphicFramePr>
          <p:cNvPr id="7" name="Chart 6">
            <a:extLst>
              <a:ext uri="{FF2B5EF4-FFF2-40B4-BE49-F238E27FC236}">
                <a16:creationId xmlns:a16="http://schemas.microsoft.com/office/drawing/2014/main" id="{6C18BD39-4DAF-4DFD-B3C2-535997B8D79E}"/>
              </a:ext>
            </a:extLst>
          </p:cNvPr>
          <p:cNvGraphicFramePr/>
          <p:nvPr>
            <p:extLst>
              <p:ext uri="{D42A27DB-BD31-4B8C-83A1-F6EECF244321}">
                <p14:modId xmlns:p14="http://schemas.microsoft.com/office/powerpoint/2010/main" val="631137260"/>
              </p:ext>
            </p:extLst>
          </p:nvPr>
        </p:nvGraphicFramePr>
        <p:xfrm>
          <a:off x="757646" y="1959428"/>
          <a:ext cx="5971177" cy="33515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E7A5277-95F6-4A4F-86CC-06991409F24B}"/>
              </a:ext>
            </a:extLst>
          </p:cNvPr>
          <p:cNvSpPr>
            <a:spLocks noGrp="1"/>
          </p:cNvSpPr>
          <p:nvPr>
            <p:ph type="sldNum" sz="quarter" idx="10"/>
          </p:nvPr>
        </p:nvSpPr>
        <p:spPr/>
        <p:txBody>
          <a:bodyPr/>
          <a:lstStyle/>
          <a:p>
            <a:fld id="{4034BEE3-566C-4068-A777-C3A4762E861B}" type="slidenum">
              <a:rPr lang="en-GB" smtClean="0"/>
              <a:pPr/>
              <a:t>39</a:t>
            </a:fld>
            <a:endParaRPr lang="en-GB" dirty="0"/>
          </a:p>
        </p:txBody>
      </p:sp>
      <p:sp>
        <p:nvSpPr>
          <p:cNvPr id="5" name="TextBox 4">
            <a:extLst>
              <a:ext uri="{FF2B5EF4-FFF2-40B4-BE49-F238E27FC236}">
                <a16:creationId xmlns:a16="http://schemas.microsoft.com/office/drawing/2014/main" id="{01C01228-F207-4F54-B910-436C6989A0D4}"/>
              </a:ext>
            </a:extLst>
          </p:cNvPr>
          <p:cNvSpPr txBox="1"/>
          <p:nvPr/>
        </p:nvSpPr>
        <p:spPr>
          <a:xfrm>
            <a:off x="7738712" y="1959428"/>
            <a:ext cx="3695642" cy="1938992"/>
          </a:xfrm>
          <a:prstGeom prst="rect">
            <a:avLst/>
          </a:prstGeom>
          <a:noFill/>
        </p:spPr>
        <p:txBody>
          <a:bodyPr wrap="square">
            <a:spAutoFit/>
          </a:bodyPr>
          <a:lstStyle/>
          <a:p>
            <a:r>
              <a:rPr kumimoji="0" lang="et-EE" sz="1200" b="0" i="0" u="none" strike="noStrike" kern="1200" cap="none" spc="0" normalizeH="0" baseline="0" noProof="0" dirty="0">
                <a:ln>
                  <a:noFill/>
                </a:ln>
                <a:solidFill>
                  <a:srgbClr val="333333"/>
                </a:solidFill>
                <a:effectLst/>
                <a:uLnTx/>
                <a:uFillTx/>
                <a:latin typeface="Arial"/>
                <a:ea typeface="+mn-ea"/>
                <a:cs typeface="+mn-cs"/>
              </a:rPr>
              <a:t>Kui üldiselt suhtub </a:t>
            </a:r>
            <a:r>
              <a:rPr kumimoji="0" lang="et-EE" sz="1200" b="1" i="0" u="none" strike="noStrike" kern="1200" cap="none" spc="0" normalizeH="0" baseline="0" noProof="0" dirty="0">
                <a:ln>
                  <a:noFill/>
                </a:ln>
                <a:solidFill>
                  <a:srgbClr val="333333"/>
                </a:solidFill>
                <a:effectLst/>
                <a:uLnTx/>
                <a:uFillTx/>
                <a:latin typeface="Arial"/>
                <a:ea typeface="+mn-ea"/>
                <a:cs typeface="+mn-cs"/>
              </a:rPr>
              <a:t>71%</a:t>
            </a:r>
            <a:r>
              <a:rPr kumimoji="0" lang="et-EE" sz="1200" b="0" i="0" u="none" strike="noStrike" kern="1200" cap="none" spc="0" normalizeH="0" baseline="0" noProof="0" dirty="0">
                <a:ln>
                  <a:noFill/>
                </a:ln>
                <a:solidFill>
                  <a:srgbClr val="333333"/>
                </a:solidFill>
                <a:effectLst/>
                <a:uLnTx/>
                <a:uFillTx/>
                <a:latin typeface="Arial"/>
                <a:ea typeface="+mn-ea"/>
                <a:cs typeface="+mn-cs"/>
              </a:rPr>
              <a:t> elanikest </a:t>
            </a:r>
            <a:r>
              <a:rPr kumimoji="0" lang="et-EE" sz="1200" b="1" i="0" u="none" strike="noStrike" kern="1200" cap="none" spc="0" normalizeH="0" baseline="0" noProof="0" dirty="0">
                <a:ln>
                  <a:noFill/>
                </a:ln>
                <a:solidFill>
                  <a:srgbClr val="333333"/>
                </a:solidFill>
                <a:effectLst/>
                <a:uLnTx/>
                <a:uFillTx/>
                <a:latin typeface="Arial"/>
                <a:ea typeface="+mn-ea"/>
                <a:cs typeface="+mn-cs"/>
              </a:rPr>
              <a:t>meretuuleparkide</a:t>
            </a:r>
            <a:r>
              <a:rPr kumimoji="0" lang="et-EE" sz="1200" b="0" i="0" u="none" strike="noStrike" kern="1200" cap="none" spc="0" normalizeH="0" baseline="0" noProof="0" dirty="0">
                <a:ln>
                  <a:noFill/>
                </a:ln>
                <a:solidFill>
                  <a:srgbClr val="333333"/>
                </a:solidFill>
                <a:effectLst/>
                <a:uLnTx/>
                <a:uFillTx/>
                <a:latin typeface="Arial"/>
                <a:ea typeface="+mn-ea"/>
                <a:cs typeface="+mn-cs"/>
              </a:rPr>
              <a:t> </a:t>
            </a:r>
            <a:r>
              <a:rPr kumimoji="0" lang="et-EE" sz="1200" b="1" i="0" u="none" strike="noStrike" kern="1200" cap="none" spc="0" normalizeH="0" baseline="0" noProof="0" dirty="0">
                <a:ln>
                  <a:noFill/>
                </a:ln>
                <a:solidFill>
                  <a:srgbClr val="333333"/>
                </a:solidFill>
                <a:effectLst/>
                <a:uLnTx/>
                <a:uFillTx/>
                <a:latin typeface="Arial"/>
                <a:ea typeface="+mn-ea"/>
                <a:cs typeface="+mn-cs"/>
              </a:rPr>
              <a:t>rajamisse pigem või väga positiivselt</a:t>
            </a:r>
            <a:r>
              <a:rPr kumimoji="0" lang="et-EE" sz="1200" b="0" i="0" u="none" strike="noStrike" kern="1200" cap="none" spc="0" normalizeH="0" baseline="0" noProof="0" dirty="0">
                <a:ln>
                  <a:noFill/>
                </a:ln>
                <a:solidFill>
                  <a:srgbClr val="333333"/>
                </a:solidFill>
                <a:effectLst/>
                <a:uLnTx/>
                <a:uFillTx/>
                <a:latin typeface="Arial"/>
                <a:ea typeface="+mn-ea"/>
                <a:cs typeface="+mn-cs"/>
              </a:rPr>
              <a:t>, siis oma </a:t>
            </a:r>
            <a:r>
              <a:rPr kumimoji="0" lang="et-EE" sz="1200" b="1" i="0" u="none" strike="noStrike" kern="1200" cap="none" spc="0" normalizeH="0" baseline="0" noProof="0" dirty="0">
                <a:ln>
                  <a:noFill/>
                </a:ln>
                <a:solidFill>
                  <a:srgbClr val="333333"/>
                </a:solidFill>
                <a:effectLst/>
                <a:uLnTx/>
                <a:uFillTx/>
                <a:latin typeface="Arial"/>
                <a:ea typeface="+mn-ea"/>
                <a:cs typeface="+mn-cs"/>
              </a:rPr>
              <a:t>kodu/suvekodu lähedusse </a:t>
            </a:r>
            <a:r>
              <a:rPr kumimoji="0" lang="et-EE" sz="1200" b="0" i="0" u="none" strike="noStrike" kern="1200" cap="none" spc="0" normalizeH="0" baseline="0" noProof="0" dirty="0">
                <a:ln>
                  <a:noFill/>
                </a:ln>
                <a:solidFill>
                  <a:srgbClr val="333333"/>
                </a:solidFill>
                <a:effectLst/>
                <a:uLnTx/>
                <a:uFillTx/>
                <a:latin typeface="Arial"/>
                <a:ea typeface="+mn-ea"/>
                <a:cs typeface="+mn-cs"/>
              </a:rPr>
              <a:t>rajatava tuulepargi suhtes on (pigem) positiivsed </a:t>
            </a:r>
            <a:r>
              <a:rPr kumimoji="0" lang="et-EE" sz="1200" b="1" i="0" u="none" strike="noStrike" kern="1200" cap="none" spc="0" normalizeH="0" baseline="0" noProof="0" dirty="0">
                <a:ln>
                  <a:noFill/>
                </a:ln>
                <a:solidFill>
                  <a:srgbClr val="333333"/>
                </a:solidFill>
                <a:effectLst/>
                <a:uLnTx/>
                <a:uFillTx/>
                <a:latin typeface="Arial"/>
                <a:ea typeface="+mn-ea"/>
                <a:cs typeface="+mn-cs"/>
              </a:rPr>
              <a:t>64%. </a:t>
            </a:r>
          </a:p>
          <a:p>
            <a:endParaRPr lang="et-EE" sz="1200" b="1" dirty="0">
              <a:solidFill>
                <a:srgbClr val="333333"/>
              </a:solidFill>
              <a:latin typeface="Arial"/>
            </a:endParaRPr>
          </a:p>
          <a:p>
            <a:r>
              <a:rPr lang="et-EE" sz="1200" dirty="0">
                <a:solidFill>
                  <a:srgbClr val="333333"/>
                </a:solidFill>
                <a:latin typeface="Arial"/>
              </a:rPr>
              <a:t>Seega on üldine suhtumine meretuuleparkide rajamise osas positiivsem ja nendega ollakse ka oma kodu läheduses leplikumad kui maismaa tuuleparkidega.</a:t>
            </a:r>
            <a:endParaRPr lang="en-GB" dirty="0"/>
          </a:p>
        </p:txBody>
      </p:sp>
      <p:sp>
        <p:nvSpPr>
          <p:cNvPr id="6" name="Content Placeholder 6">
            <a:extLst>
              <a:ext uri="{FF2B5EF4-FFF2-40B4-BE49-F238E27FC236}">
                <a16:creationId xmlns:a16="http://schemas.microsoft.com/office/drawing/2014/main" id="{C7AD75EF-6378-4013-8728-2AE7D3F1C762}"/>
              </a:ext>
            </a:extLst>
          </p:cNvPr>
          <p:cNvSpPr txBox="1">
            <a:spLocks/>
          </p:cNvSpPr>
          <p:nvPr/>
        </p:nvSpPr>
        <p:spPr bwMode="ltGray">
          <a:xfrm>
            <a:off x="7476649" y="4436264"/>
            <a:ext cx="3865245" cy="851905"/>
          </a:xfrm>
          <a:prstGeom prst="wedgeRectCallout">
            <a:avLst>
              <a:gd name="adj1" fmla="val -37943"/>
              <a:gd name="adj2" fmla="val 73214"/>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Ma ei ütleks, et nad mind häirivad, selles mõttes, et nad on piisavalt kaugel. Teine asi on, et kui sa lähed Aulepasse või päris sealt Virtsust läbi sõidad, ma ei tea, kas ma tahaks seal päris tuuliku all elada. (M, 65)</a:t>
            </a:r>
            <a:endParaRPr lang="en-GB" i="1" dirty="0" err="1"/>
          </a:p>
        </p:txBody>
      </p:sp>
    </p:spTree>
    <p:extLst>
      <p:ext uri="{BB962C8B-B14F-4D97-AF65-F5344CB8AC3E}">
        <p14:creationId xmlns:p14="http://schemas.microsoft.com/office/powerpoint/2010/main" val="40479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3D956-F21B-4099-BEDE-5F79A8CDE96D}"/>
              </a:ext>
            </a:extLst>
          </p:cNvPr>
          <p:cNvSpPr>
            <a:spLocks noGrp="1"/>
          </p:cNvSpPr>
          <p:nvPr>
            <p:ph type="title"/>
          </p:nvPr>
        </p:nvSpPr>
        <p:spPr>
          <a:noFill/>
        </p:spPr>
        <p:txBody>
          <a:bodyPr/>
          <a:lstStyle/>
          <a:p>
            <a:r>
              <a:rPr lang="et-EE" dirty="0"/>
              <a:t>Uuringu eesmärk ja sihtrühmad</a:t>
            </a:r>
          </a:p>
        </p:txBody>
      </p:sp>
      <p:sp>
        <p:nvSpPr>
          <p:cNvPr id="4" name="Content Placeholder 3">
            <a:extLst>
              <a:ext uri="{FF2B5EF4-FFF2-40B4-BE49-F238E27FC236}">
                <a16:creationId xmlns:a16="http://schemas.microsoft.com/office/drawing/2014/main" id="{3D9570FB-823C-4548-B269-C10F1FAA2A8D}"/>
              </a:ext>
            </a:extLst>
          </p:cNvPr>
          <p:cNvSpPr>
            <a:spLocks noGrp="1"/>
          </p:cNvSpPr>
          <p:nvPr>
            <p:ph sz="quarter" idx="14"/>
          </p:nvPr>
        </p:nvSpPr>
        <p:spPr>
          <a:xfrm>
            <a:off x="360363" y="1187486"/>
            <a:ext cx="11466000" cy="4470930"/>
          </a:xfrm>
        </p:spPr>
        <p:txBody>
          <a:bodyPr/>
          <a:lstStyle/>
          <a:p>
            <a:r>
              <a:rPr lang="et-EE" sz="1200" b="1" dirty="0"/>
              <a:t>Uuringu eesmärk</a:t>
            </a:r>
          </a:p>
          <a:p>
            <a:pPr marL="0" lvl="1" indent="0">
              <a:buNone/>
              <a:tabLst>
                <a:tab pos="271463" algn="l"/>
              </a:tabLst>
            </a:pPr>
            <a:r>
              <a:rPr lang="et-EE" sz="1200" dirty="0"/>
              <a:t>	Käesoleva uuringu eesmärgiks on saada erapooletu teadmine Eesti elanike meelsusest tuuleenergia osas.</a:t>
            </a:r>
          </a:p>
          <a:p>
            <a:pPr marL="0" lvl="1" indent="0">
              <a:spcBef>
                <a:spcPts val="1800"/>
              </a:spcBef>
              <a:buNone/>
              <a:tabLst>
                <a:tab pos="271463" algn="l"/>
              </a:tabLst>
            </a:pPr>
            <a:r>
              <a:rPr lang="et-EE" sz="1200" dirty="0"/>
              <a:t>Uuring annab:</a:t>
            </a:r>
          </a:p>
          <a:p>
            <a:pPr lvl="3">
              <a:buFont typeface="Arial" panose="020B0604020202020204" pitchFamily="34" charset="0"/>
              <a:buChar char="─"/>
              <a:tabLst>
                <a:tab pos="271463" algn="l"/>
              </a:tabLst>
            </a:pPr>
            <a:r>
              <a:rPr lang="et-EE" sz="1200" dirty="0"/>
              <a:t>ülevaate Eesti elanike meelsusest tuuleparkide osas;</a:t>
            </a:r>
          </a:p>
          <a:p>
            <a:pPr lvl="3">
              <a:buFont typeface="Arial" panose="020B0604020202020204" pitchFamily="34" charset="0"/>
              <a:buChar char="─"/>
              <a:tabLst>
                <a:tab pos="271463" algn="l"/>
              </a:tabLst>
            </a:pPr>
            <a:r>
              <a:rPr lang="et-EE" sz="1200" dirty="0"/>
              <a:t>teadmise olulistest tuuleparkidele vastuseisu põhjustest;</a:t>
            </a:r>
          </a:p>
          <a:p>
            <a:pPr lvl="3">
              <a:buFont typeface="Arial" panose="020B0604020202020204" pitchFamily="34" charset="0"/>
              <a:buChar char="─"/>
              <a:tabLst>
                <a:tab pos="271463" algn="l"/>
              </a:tabLst>
            </a:pPr>
            <a:r>
              <a:rPr lang="et-EE" sz="1200" dirty="0"/>
              <a:t>elanike hinnangud, kuidas tuuleparkide negatiivseid mõjusid leevendada;</a:t>
            </a:r>
          </a:p>
          <a:p>
            <a:pPr lvl="3">
              <a:buFont typeface="Arial" panose="020B0604020202020204" pitchFamily="34" charset="0"/>
              <a:buChar char="─"/>
              <a:tabLst>
                <a:tab pos="271463" algn="l"/>
              </a:tabLst>
            </a:pPr>
            <a:r>
              <a:rPr lang="et-EE" sz="1200" dirty="0"/>
              <a:t>põgusa sissevaate ettevõtete meelsusesse;</a:t>
            </a:r>
          </a:p>
          <a:p>
            <a:pPr lvl="3">
              <a:buFont typeface="Arial" panose="020B0604020202020204" pitchFamily="34" charset="0"/>
              <a:buChar char="─"/>
              <a:tabLst>
                <a:tab pos="271463" algn="l"/>
              </a:tabLst>
            </a:pPr>
            <a:r>
              <a:rPr lang="et-EE" sz="1200" dirty="0"/>
              <a:t>võimaluse edaspidi läbi viia võrdlevaid tuuleparkide meelsuse kordusuuringuid.</a:t>
            </a:r>
          </a:p>
          <a:p>
            <a:pPr marL="0" lvl="1" indent="0">
              <a:spcBef>
                <a:spcPts val="1800"/>
              </a:spcBef>
              <a:buNone/>
              <a:tabLst>
                <a:tab pos="271463" algn="l"/>
              </a:tabLst>
            </a:pPr>
            <a:r>
              <a:rPr lang="et-EE" sz="1200" dirty="0"/>
              <a:t>Uuring viidi läbi </a:t>
            </a:r>
            <a:r>
              <a:rPr lang="et-EE" sz="1200" b="1" dirty="0"/>
              <a:t>kolmes sihtrühmas</a:t>
            </a:r>
            <a:r>
              <a:rPr lang="et-EE" sz="1200" dirty="0"/>
              <a:t>:</a:t>
            </a:r>
          </a:p>
          <a:p>
            <a:pPr marL="361950" lvl="1" indent="0">
              <a:buNone/>
              <a:tabLst>
                <a:tab pos="271463" algn="l"/>
              </a:tabLst>
            </a:pPr>
            <a:r>
              <a:rPr lang="et-EE" sz="1200" b="1" dirty="0"/>
              <a:t>1) </a:t>
            </a:r>
            <a:r>
              <a:rPr lang="et-EE" sz="1200" dirty="0"/>
              <a:t>Eesti elanikud</a:t>
            </a:r>
          </a:p>
          <a:p>
            <a:pPr marL="361950" lvl="1" indent="0">
              <a:buNone/>
              <a:tabLst>
                <a:tab pos="271463" algn="l"/>
              </a:tabLst>
            </a:pPr>
            <a:r>
              <a:rPr lang="et-EE" sz="1200" dirty="0"/>
              <a:t>Elanikkonna uuringu valimisse kaasati Eesti Vabariigi alalised elanikud vanuses 15–84 (</a:t>
            </a:r>
            <a:r>
              <a:rPr lang="it-IT" sz="1200" dirty="0"/>
              <a:t>Statistikaameti andmetel seisuga 01.01.2021. a kokku 1 072 161 inimest). </a:t>
            </a:r>
            <a:r>
              <a:rPr lang="et-EE" sz="1200" dirty="0"/>
              <a:t>Valim on esinduslik samas vanuses Eesti elanikkonna suhtes.</a:t>
            </a:r>
          </a:p>
          <a:p>
            <a:pPr marL="361950" lvl="1" indent="0">
              <a:buNone/>
              <a:tabLst>
                <a:tab pos="271463" algn="l"/>
              </a:tabLst>
            </a:pPr>
            <a:r>
              <a:rPr lang="et-EE" sz="1200" b="1" dirty="0"/>
              <a:t>2) </a:t>
            </a:r>
            <a:r>
              <a:rPr lang="et-EE" sz="1200" dirty="0"/>
              <a:t>Inimesed, kes elavad </a:t>
            </a:r>
            <a:r>
              <a:rPr lang="fi-FI" sz="1200" dirty="0"/>
              <a:t>olemasolevate tuuleparkide läheduses või piirkondades, kuhu tulevikus on võimalik</a:t>
            </a:r>
            <a:r>
              <a:rPr lang="et-EE" sz="1200" dirty="0"/>
              <a:t> </a:t>
            </a:r>
            <a:r>
              <a:rPr lang="fi-FI" sz="1200" dirty="0"/>
              <a:t>tuuleparke rajada</a:t>
            </a:r>
            <a:r>
              <a:rPr lang="et-EE" sz="1200" dirty="0"/>
              <a:t>.</a:t>
            </a:r>
          </a:p>
          <a:p>
            <a:pPr marL="361950" lvl="1" indent="0">
              <a:buNone/>
              <a:tabLst>
                <a:tab pos="271463" algn="l"/>
              </a:tabLst>
            </a:pPr>
            <a:r>
              <a:rPr lang="et-EE" sz="1200" b="1" dirty="0"/>
              <a:t>3) </a:t>
            </a:r>
            <a:r>
              <a:rPr lang="et-EE" sz="1200" dirty="0"/>
              <a:t>Ettevõtted.</a:t>
            </a:r>
            <a:r>
              <a:rPr lang="et-EE" sz="1200" dirty="0">
                <a:highlight>
                  <a:srgbClr val="FFFFFF"/>
                </a:highlight>
              </a:rPr>
              <a:t> Ettevõtete meelsus on uuringus kõrvalfookuses ning põhitähelepanu on elanike meelsuse uurimisel.</a:t>
            </a:r>
          </a:p>
          <a:p>
            <a:pPr marL="0" lvl="1" indent="0">
              <a:buNone/>
              <a:tabLst>
                <a:tab pos="271463" algn="l"/>
              </a:tabLst>
            </a:pPr>
            <a:r>
              <a:rPr lang="et-EE" sz="1200" dirty="0">
                <a:highlight>
                  <a:srgbClr val="FFFFFF"/>
                </a:highlight>
              </a:rPr>
              <a:t>Kõigi sihtrühmade valimijaotused/täpsemad kirjeldused tuuakse ära lõpparuande lisas.</a:t>
            </a:r>
          </a:p>
        </p:txBody>
      </p:sp>
      <p:sp>
        <p:nvSpPr>
          <p:cNvPr id="3" name="Slide Number Placeholder 2">
            <a:extLst>
              <a:ext uri="{FF2B5EF4-FFF2-40B4-BE49-F238E27FC236}">
                <a16:creationId xmlns:a16="http://schemas.microsoft.com/office/drawing/2014/main" id="{4CA28BEB-8182-47EF-B7FF-EB18AC671E92}"/>
              </a:ext>
            </a:extLst>
          </p:cNvPr>
          <p:cNvSpPr>
            <a:spLocks noGrp="1"/>
          </p:cNvSpPr>
          <p:nvPr>
            <p:ph type="sldNum" sz="quarter" idx="10"/>
          </p:nvPr>
        </p:nvSpPr>
        <p:spPr/>
        <p:txBody>
          <a:bodyPr/>
          <a:lstStyle/>
          <a:p>
            <a:fld id="{4034BEE3-566C-4068-A777-C3A4762E861B}" type="slidenum">
              <a:rPr lang="en-GB" smtClean="0"/>
              <a:pPr/>
              <a:t>4</a:t>
            </a:fld>
            <a:endParaRPr lang="en-GB" dirty="0"/>
          </a:p>
        </p:txBody>
      </p:sp>
    </p:spTree>
    <p:extLst>
      <p:ext uri="{BB962C8B-B14F-4D97-AF65-F5344CB8AC3E}">
        <p14:creationId xmlns:p14="http://schemas.microsoft.com/office/powerpoint/2010/main" val="215298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7">
            <a:extLst>
              <a:ext uri="{FF2B5EF4-FFF2-40B4-BE49-F238E27FC236}">
                <a16:creationId xmlns:a16="http://schemas.microsoft.com/office/drawing/2014/main" id="{86B8E9C0-6186-41BC-BDF7-1C1C44F84F56}"/>
              </a:ext>
            </a:extLst>
          </p:cNvPr>
          <p:cNvGraphicFramePr>
            <a:graphicFrameLocks/>
          </p:cNvGraphicFramePr>
          <p:nvPr>
            <p:extLst>
              <p:ext uri="{D42A27DB-BD31-4B8C-83A1-F6EECF244321}">
                <p14:modId xmlns:p14="http://schemas.microsoft.com/office/powerpoint/2010/main" val="1250571837"/>
              </p:ext>
            </p:extLst>
          </p:nvPr>
        </p:nvGraphicFramePr>
        <p:xfrm>
          <a:off x="361950" y="2238104"/>
          <a:ext cx="11445352" cy="2395420"/>
        </p:xfrm>
        <a:graphic>
          <a:graphicData uri="http://schemas.openxmlformats.org/drawingml/2006/table">
            <a:tbl>
              <a:tblPr firstRow="1" bandRow="1">
                <a:tableStyleId>{5C22544A-7EE6-4342-B048-85BDC9FD1C3A}</a:tableStyleId>
              </a:tblPr>
              <a:tblGrid>
                <a:gridCol w="3895154">
                  <a:extLst>
                    <a:ext uri="{9D8B030D-6E8A-4147-A177-3AD203B41FA5}">
                      <a16:colId xmlns:a16="http://schemas.microsoft.com/office/drawing/2014/main" val="20000"/>
                    </a:ext>
                  </a:extLst>
                </a:gridCol>
                <a:gridCol w="5719326">
                  <a:extLst>
                    <a:ext uri="{9D8B030D-6E8A-4147-A177-3AD203B41FA5}">
                      <a16:colId xmlns:a16="http://schemas.microsoft.com/office/drawing/2014/main" val="20001"/>
                    </a:ext>
                  </a:extLst>
                </a:gridCol>
                <a:gridCol w="1830872">
                  <a:extLst>
                    <a:ext uri="{9D8B030D-6E8A-4147-A177-3AD203B41FA5}">
                      <a16:colId xmlns:a16="http://schemas.microsoft.com/office/drawing/2014/main" val="20002"/>
                    </a:ext>
                  </a:extLst>
                </a:gridCol>
              </a:tblGrid>
              <a:tr h="479084">
                <a:tc>
                  <a:txBody>
                    <a:bodyPr/>
                    <a:lstStyle/>
                    <a:p>
                      <a:pPr marL="0" marR="0" indent="0" algn="l" defTabSz="914400" rtl="0" eaLnBrk="1" fontAlgn="auto" latinLnBrk="0" hangingPunct="1">
                        <a:lnSpc>
                          <a:spcPct val="100000"/>
                        </a:lnSpc>
                        <a:spcBef>
                          <a:spcPts val="0"/>
                        </a:spcBef>
                        <a:spcAft>
                          <a:spcPts val="0"/>
                        </a:spcAft>
                        <a:buClrTx/>
                        <a:buSzTx/>
                        <a:buFontTx/>
                        <a:buNone/>
                        <a:tabLst>
                          <a:tab pos="450215" algn="r"/>
                          <a:tab pos="540385" algn="l"/>
                        </a:tabLst>
                        <a:defRPr/>
                      </a:pPr>
                      <a:endParaRPr lang="et-EE" sz="1200" b="1" i="0" u="none" strike="noStrike"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t-EE" sz="1200" noProof="0" dirty="0">
                          <a:solidFill>
                            <a:schemeClr val="tx1"/>
                          </a:solidFill>
                          <a:latin typeface="+mn-lt"/>
                        </a:rPr>
                        <a:t>keskmine</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9084">
                <a:tc>
                  <a:txBody>
                    <a:bodyPr/>
                    <a:lstStyle/>
                    <a:p>
                      <a:pPr algn="r" fontAlgn="b"/>
                      <a:r>
                        <a:rPr lang="et-EE" sz="1200" b="0" i="0" u="none" strike="noStrike" noProof="0" dirty="0">
                          <a:solidFill>
                            <a:schemeClr val="tx1"/>
                          </a:solidFill>
                          <a:effectLst/>
                          <a:latin typeface="+mn-lt"/>
                        </a:rPr>
                        <a:t>Rahaline kompensatsioon </a:t>
                      </a:r>
                      <a:r>
                        <a:rPr lang="et-EE" sz="1200" b="0" i="0" u="none" strike="noStrike" noProof="0" dirty="0" err="1">
                          <a:solidFill>
                            <a:schemeClr val="tx1"/>
                          </a:solidFill>
                          <a:effectLst/>
                          <a:latin typeface="+mn-lt"/>
                        </a:rPr>
                        <a:t>KOV-le</a:t>
                      </a:r>
                      <a:r>
                        <a:rPr lang="et-EE" sz="1200" b="0" i="0" u="none" strike="noStrike" noProof="0" dirty="0">
                          <a:solidFill>
                            <a:schemeClr val="tx1"/>
                          </a:solidFill>
                          <a:effectLst/>
                          <a:latin typeface="+mn-lt"/>
                        </a:rPr>
                        <a:t>,</a:t>
                      </a:r>
                    </a:p>
                    <a:p>
                      <a:pPr algn="r" fontAlgn="b"/>
                      <a:r>
                        <a:rPr lang="et-EE" sz="1200" b="0" i="0" u="none" strike="noStrike" noProof="0" dirty="0">
                          <a:solidFill>
                            <a:schemeClr val="tx1"/>
                          </a:solidFill>
                          <a:effectLst/>
                          <a:latin typeface="+mn-lt"/>
                        </a:rPr>
                        <a:t> millest osa makstakse otse välja ka elanikele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9084">
                <a:tc>
                  <a:txBody>
                    <a:bodyPr/>
                    <a:lstStyle/>
                    <a:p>
                      <a:pPr algn="r" fontAlgn="b"/>
                      <a:r>
                        <a:rPr lang="et-EE" sz="1200" b="0" i="0" u="none" strike="noStrike" noProof="0">
                          <a:solidFill>
                            <a:schemeClr val="tx1"/>
                          </a:solidFill>
                          <a:effectLst/>
                          <a:latin typeface="+mn-lt"/>
                        </a:rPr>
                        <a:t>Rahaline kompensatsioon KOV-le,</a:t>
                      </a:r>
                      <a:br>
                        <a:rPr lang="et-EE" sz="1200" b="0" i="0" u="none" strike="noStrike" noProof="0">
                          <a:solidFill>
                            <a:schemeClr val="tx1"/>
                          </a:solidFill>
                          <a:effectLst/>
                          <a:latin typeface="+mn-lt"/>
                        </a:rPr>
                      </a:br>
                      <a:r>
                        <a:rPr lang="et-EE" sz="1200" b="0" i="0" u="none" strike="noStrike" noProof="0">
                          <a:solidFill>
                            <a:schemeClr val="tx1"/>
                          </a:solidFill>
                          <a:effectLst/>
                          <a:latin typeface="+mn-lt"/>
                        </a:rPr>
                        <a:t> millest toetatakse kohalikke projekte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79084">
                <a:tc>
                  <a:txBody>
                    <a:bodyPr/>
                    <a:lstStyle/>
                    <a:p>
                      <a:pPr algn="r" fontAlgn="b"/>
                      <a:r>
                        <a:rPr lang="et-EE" sz="1200" b="0" i="0" u="none" strike="noStrike" noProof="0">
                          <a:solidFill>
                            <a:schemeClr val="tx1"/>
                          </a:solidFill>
                          <a:effectLst/>
                          <a:latin typeface="+mn-lt"/>
                        </a:rPr>
                        <a:t>KOV-i või otse elanike osalus elektrit tootvas ettevõttes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176625"/>
                  </a:ext>
                </a:extLst>
              </a:tr>
              <a:tr h="479084">
                <a:tc>
                  <a:txBody>
                    <a:bodyPr/>
                    <a:lstStyle/>
                    <a:p>
                      <a:pPr algn="r" fontAlgn="b"/>
                      <a:r>
                        <a:rPr lang="et-EE" sz="1200" b="0" i="0" u="none" strike="noStrike" noProof="0">
                          <a:solidFill>
                            <a:schemeClr val="tx1"/>
                          </a:solidFill>
                          <a:effectLst/>
                          <a:latin typeface="+mn-lt"/>
                        </a:rPr>
                        <a:t>Muu hüvitis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200" noProof="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5849686"/>
                  </a:ext>
                </a:extLst>
              </a:tr>
            </a:tbl>
          </a:graphicData>
        </a:graphic>
      </p:graphicFrame>
      <p:sp>
        <p:nvSpPr>
          <p:cNvPr id="2" name="Title 1">
            <a:extLst>
              <a:ext uri="{FF2B5EF4-FFF2-40B4-BE49-F238E27FC236}">
                <a16:creationId xmlns:a16="http://schemas.microsoft.com/office/drawing/2014/main" id="{F090B617-CCDB-4696-A3CC-B6560055CA21}"/>
              </a:ext>
            </a:extLst>
          </p:cNvPr>
          <p:cNvSpPr>
            <a:spLocks noGrp="1"/>
          </p:cNvSpPr>
          <p:nvPr>
            <p:ph type="title"/>
          </p:nvPr>
        </p:nvSpPr>
        <p:spPr/>
        <p:txBody>
          <a:bodyPr/>
          <a:lstStyle/>
          <a:p>
            <a:r>
              <a:rPr lang="et-EE" dirty="0"/>
              <a:t>Hüvitismeetmete mõju</a:t>
            </a:r>
            <a:br>
              <a:rPr lang="et-EE" dirty="0"/>
            </a:br>
            <a:r>
              <a:rPr lang="et-EE" sz="1200" i="0" u="none" strike="noStrike" dirty="0">
                <a:solidFill>
                  <a:schemeClr val="tx1"/>
                </a:solidFill>
                <a:effectLst/>
                <a:latin typeface="+mn-lt"/>
              </a:rPr>
              <a:t>Missugune järgnevatest oleks Teie hinnangul kõige mõjusam? </a:t>
            </a:r>
            <a:br>
              <a:rPr lang="et-EE" sz="1200" i="0" u="none" strike="noStrike" dirty="0">
                <a:solidFill>
                  <a:schemeClr val="tx1"/>
                </a:solidFill>
                <a:effectLst/>
                <a:latin typeface="+mn-lt"/>
              </a:rPr>
            </a:br>
            <a:r>
              <a:rPr lang="et-EE" sz="1200" b="0" dirty="0"/>
              <a:t>Kõik vastajad, n=1351</a:t>
            </a:r>
            <a:endParaRPr lang="et-EE" sz="1200" dirty="0"/>
          </a:p>
        </p:txBody>
      </p:sp>
      <p:graphicFrame>
        <p:nvGraphicFramePr>
          <p:cNvPr id="13" name="Chart 12">
            <a:extLst>
              <a:ext uri="{FF2B5EF4-FFF2-40B4-BE49-F238E27FC236}">
                <a16:creationId xmlns:a16="http://schemas.microsoft.com/office/drawing/2014/main" id="{5B33B801-1DCA-4719-A0A3-6DC8AD093485}"/>
              </a:ext>
            </a:extLst>
          </p:cNvPr>
          <p:cNvGraphicFramePr/>
          <p:nvPr>
            <p:extLst>
              <p:ext uri="{D42A27DB-BD31-4B8C-83A1-F6EECF244321}">
                <p14:modId xmlns:p14="http://schemas.microsoft.com/office/powerpoint/2010/main" val="70829673"/>
              </p:ext>
            </p:extLst>
          </p:nvPr>
        </p:nvGraphicFramePr>
        <p:xfrm>
          <a:off x="9881619" y="2618913"/>
          <a:ext cx="2023338" cy="21533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6C910C52-687F-41A8-8E38-70BCD81E9418}"/>
              </a:ext>
            </a:extLst>
          </p:cNvPr>
          <p:cNvGraphicFramePr/>
          <p:nvPr>
            <p:extLst>
              <p:ext uri="{D42A27DB-BD31-4B8C-83A1-F6EECF244321}">
                <p14:modId xmlns:p14="http://schemas.microsoft.com/office/powerpoint/2010/main" val="488221059"/>
              </p:ext>
            </p:extLst>
          </p:nvPr>
        </p:nvGraphicFramePr>
        <p:xfrm>
          <a:off x="3178206" y="2272937"/>
          <a:ext cx="6793901" cy="283028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1E06CB61-2AE9-4EC3-A5FD-CFBCE8F0AED2}"/>
              </a:ext>
            </a:extLst>
          </p:cNvPr>
          <p:cNvSpPr>
            <a:spLocks noGrp="1"/>
          </p:cNvSpPr>
          <p:nvPr>
            <p:ph type="sldNum" sz="quarter" idx="10"/>
          </p:nvPr>
        </p:nvSpPr>
        <p:spPr/>
        <p:txBody>
          <a:bodyPr/>
          <a:lstStyle/>
          <a:p>
            <a:fld id="{4034BEE3-566C-4068-A777-C3A4762E861B}" type="slidenum">
              <a:rPr lang="en-GB" smtClean="0"/>
              <a:pPr/>
              <a:t>40</a:t>
            </a:fld>
            <a:endParaRPr lang="en-GB" dirty="0"/>
          </a:p>
        </p:txBody>
      </p:sp>
      <p:sp>
        <p:nvSpPr>
          <p:cNvPr id="7" name="Content Placeholder 6">
            <a:extLst>
              <a:ext uri="{FF2B5EF4-FFF2-40B4-BE49-F238E27FC236}">
                <a16:creationId xmlns:a16="http://schemas.microsoft.com/office/drawing/2014/main" id="{027429A2-7B52-43CC-B642-4ADBD252ECC8}"/>
              </a:ext>
            </a:extLst>
          </p:cNvPr>
          <p:cNvSpPr txBox="1">
            <a:spLocks/>
          </p:cNvSpPr>
          <p:nvPr/>
        </p:nvSpPr>
        <p:spPr bwMode="ltGray">
          <a:xfrm>
            <a:off x="7771733" y="833918"/>
            <a:ext cx="3865245" cy="1073260"/>
          </a:xfrm>
          <a:prstGeom prst="wedgeRectCallout">
            <a:avLst>
              <a:gd name="adj1" fmla="val -37943"/>
              <a:gd name="adj2" fmla="val 73214"/>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Kohaliku</a:t>
            </a:r>
            <a:r>
              <a:rPr lang="et-EE" sz="1200" dirty="0"/>
              <a:t> </a:t>
            </a:r>
            <a:r>
              <a:rPr lang="et-EE" sz="1200" i="1" dirty="0"/>
              <a:t>kasu instrument - absoluutselt päri sellega ja see on väga hea lahendus, aga kohalik omavalitsus ei vääri sealt mingit taluvustasu, sest et kohalik omavalitsus ei talu midagi, taluvad need kohalikud inimesed, kes seal ümberringi elavad. (M, 35)</a:t>
            </a:r>
            <a:endParaRPr lang="en-GB" i="1" dirty="0" err="1"/>
          </a:p>
        </p:txBody>
      </p:sp>
      <p:sp>
        <p:nvSpPr>
          <p:cNvPr id="8" name="Content Placeholder 6">
            <a:extLst>
              <a:ext uri="{FF2B5EF4-FFF2-40B4-BE49-F238E27FC236}">
                <a16:creationId xmlns:a16="http://schemas.microsoft.com/office/drawing/2014/main" id="{7AC342F7-8872-4320-98DF-0FB53FA9DAAF}"/>
              </a:ext>
            </a:extLst>
          </p:cNvPr>
          <p:cNvSpPr txBox="1">
            <a:spLocks/>
          </p:cNvSpPr>
          <p:nvPr/>
        </p:nvSpPr>
        <p:spPr bwMode="ltGray">
          <a:xfrm>
            <a:off x="360992" y="5029200"/>
            <a:ext cx="4275016" cy="1008510"/>
          </a:xfrm>
          <a:prstGeom prst="wedgeRectCallout">
            <a:avLst>
              <a:gd name="adj1" fmla="val -7425"/>
              <a:gd name="adj2" fmla="val -67785"/>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Seal Lääne-Nigula vallas inimesed oleks olnud nõus (tuulepargiga), kui neile oleks makstud mingi teatud summa raha. Ma toon näite: kui mu elektriarve kuus on 100 </a:t>
            </a:r>
            <a:r>
              <a:rPr lang="et-EE" sz="1200" i="1" dirty="0" err="1"/>
              <a:t>euri</a:t>
            </a:r>
            <a:r>
              <a:rPr lang="et-EE" sz="1200" i="1" dirty="0"/>
              <a:t>, mulle makstakse iga kuu 100 </a:t>
            </a:r>
            <a:r>
              <a:rPr lang="et-EE" sz="1200" i="1" dirty="0" err="1"/>
              <a:t>euri</a:t>
            </a:r>
            <a:r>
              <a:rPr lang="et-EE" sz="1200" i="1" dirty="0"/>
              <a:t>, ma saan oma elektri tasuta, siis need inimesed oleks olnud nõus sellega. (N, 49)</a:t>
            </a:r>
            <a:endParaRPr lang="en-GB" i="1" dirty="0" err="1"/>
          </a:p>
        </p:txBody>
      </p:sp>
      <p:sp>
        <p:nvSpPr>
          <p:cNvPr id="9" name="Content Placeholder 6">
            <a:extLst>
              <a:ext uri="{FF2B5EF4-FFF2-40B4-BE49-F238E27FC236}">
                <a16:creationId xmlns:a16="http://schemas.microsoft.com/office/drawing/2014/main" id="{7AB93747-EF39-40DC-9FF9-8F5257E861DF}"/>
              </a:ext>
            </a:extLst>
          </p:cNvPr>
          <p:cNvSpPr txBox="1">
            <a:spLocks/>
          </p:cNvSpPr>
          <p:nvPr/>
        </p:nvSpPr>
        <p:spPr bwMode="ltGray">
          <a:xfrm>
            <a:off x="7555994" y="5153106"/>
            <a:ext cx="4251309" cy="867556"/>
          </a:xfrm>
          <a:prstGeom prst="wedgeRectCallout">
            <a:avLst>
              <a:gd name="adj1" fmla="val -58524"/>
              <a:gd name="adj2" fmla="val -36692"/>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Osalus. See on vist Skandinaavias hästi levinud, nagu ma olen aru saanud. Paljud piirkonnad saadigi tuuleparkidega nõusse just selle kaudu, et sulle antakse võimalus olla aktsionär. See häirib vähem, kui see on sinu oma. (M, 65)</a:t>
            </a:r>
            <a:endParaRPr lang="en-GB" i="1" dirty="0" err="1"/>
          </a:p>
        </p:txBody>
      </p:sp>
      <p:sp>
        <p:nvSpPr>
          <p:cNvPr id="10" name="Content Placeholder 6">
            <a:extLst>
              <a:ext uri="{FF2B5EF4-FFF2-40B4-BE49-F238E27FC236}">
                <a16:creationId xmlns:a16="http://schemas.microsoft.com/office/drawing/2014/main" id="{AF17F374-57AD-4D97-8CDE-60E186503F1D}"/>
              </a:ext>
            </a:extLst>
          </p:cNvPr>
          <p:cNvSpPr txBox="1">
            <a:spLocks/>
          </p:cNvSpPr>
          <p:nvPr/>
        </p:nvSpPr>
        <p:spPr bwMode="ltGray">
          <a:xfrm>
            <a:off x="173736" y="1627631"/>
            <a:ext cx="4246532" cy="645305"/>
          </a:xfrm>
          <a:prstGeom prst="wedgeRectCallout">
            <a:avLst>
              <a:gd name="adj1" fmla="val -4954"/>
              <a:gd name="adj2" fmla="val 69812"/>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Mida rohkem üksikindiviide motiveerida otsetasuga, seda vähem vastuseisu, sest ta ikkagi on ju enam-vähem indiviidi tasemel see plokk. Raha maal loeb väga palju. (N, 32)</a:t>
            </a:r>
            <a:endParaRPr lang="en-GB" i="1" dirty="0" err="1"/>
          </a:p>
        </p:txBody>
      </p:sp>
    </p:spTree>
    <p:extLst>
      <p:ext uri="{BB962C8B-B14F-4D97-AF65-F5344CB8AC3E}">
        <p14:creationId xmlns:p14="http://schemas.microsoft.com/office/powerpoint/2010/main" val="48979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B617-CCDB-4696-A3CC-B6560055CA21}"/>
              </a:ext>
            </a:extLst>
          </p:cNvPr>
          <p:cNvSpPr>
            <a:spLocks noGrp="1"/>
          </p:cNvSpPr>
          <p:nvPr>
            <p:ph type="title"/>
          </p:nvPr>
        </p:nvSpPr>
        <p:spPr/>
        <p:txBody>
          <a:bodyPr/>
          <a:lstStyle/>
          <a:p>
            <a:r>
              <a:rPr lang="et-EE" dirty="0"/>
              <a:t>Hüvitismeetmete mõju</a:t>
            </a:r>
            <a:br>
              <a:rPr lang="et-EE" dirty="0"/>
            </a:br>
            <a:r>
              <a:rPr lang="et-EE" sz="1200" i="0" u="none" strike="noStrike" dirty="0">
                <a:solidFill>
                  <a:schemeClr val="tx1"/>
                </a:solidFill>
                <a:effectLst/>
                <a:latin typeface="+mn-lt"/>
              </a:rPr>
              <a:t>Koos Teie jaoks kõige mõjusama meetmega, kuidas suhtuksite naabrusesse rajatavasse tuuleparki?</a:t>
            </a:r>
            <a:br>
              <a:rPr lang="et-EE" sz="1200" i="0" u="none" strike="noStrike" dirty="0">
                <a:solidFill>
                  <a:schemeClr val="tx1"/>
                </a:solidFill>
                <a:effectLst/>
                <a:latin typeface="+mn-lt"/>
              </a:rPr>
            </a:br>
            <a:r>
              <a:rPr lang="et-EE" sz="1200" b="0" dirty="0"/>
              <a:t>Kõik vastajad, n=1351</a:t>
            </a:r>
            <a:endParaRPr lang="et-EE" sz="1200" dirty="0"/>
          </a:p>
        </p:txBody>
      </p:sp>
      <p:graphicFrame>
        <p:nvGraphicFramePr>
          <p:cNvPr id="7" name="Chart 6">
            <a:extLst>
              <a:ext uri="{FF2B5EF4-FFF2-40B4-BE49-F238E27FC236}">
                <a16:creationId xmlns:a16="http://schemas.microsoft.com/office/drawing/2014/main" id="{6C18BD39-4DAF-4DFD-B3C2-535997B8D79E}"/>
              </a:ext>
            </a:extLst>
          </p:cNvPr>
          <p:cNvGraphicFramePr/>
          <p:nvPr>
            <p:extLst>
              <p:ext uri="{D42A27DB-BD31-4B8C-83A1-F6EECF244321}">
                <p14:modId xmlns:p14="http://schemas.microsoft.com/office/powerpoint/2010/main" val="2639494600"/>
              </p:ext>
            </p:extLst>
          </p:nvPr>
        </p:nvGraphicFramePr>
        <p:xfrm>
          <a:off x="757646" y="1959428"/>
          <a:ext cx="5971177" cy="33515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84FB43E-85B8-4D7E-BE2B-B455DC82DF13}"/>
              </a:ext>
            </a:extLst>
          </p:cNvPr>
          <p:cNvSpPr>
            <a:spLocks noGrp="1"/>
          </p:cNvSpPr>
          <p:nvPr>
            <p:ph type="sldNum" sz="quarter" idx="10"/>
          </p:nvPr>
        </p:nvSpPr>
        <p:spPr/>
        <p:txBody>
          <a:bodyPr/>
          <a:lstStyle/>
          <a:p>
            <a:fld id="{4034BEE3-566C-4068-A777-C3A4762E861B}" type="slidenum">
              <a:rPr lang="en-GB" smtClean="0"/>
              <a:pPr/>
              <a:t>41</a:t>
            </a:fld>
            <a:endParaRPr lang="en-GB" dirty="0"/>
          </a:p>
        </p:txBody>
      </p:sp>
      <p:sp>
        <p:nvSpPr>
          <p:cNvPr id="5" name="Content Placeholder 6">
            <a:extLst>
              <a:ext uri="{FF2B5EF4-FFF2-40B4-BE49-F238E27FC236}">
                <a16:creationId xmlns:a16="http://schemas.microsoft.com/office/drawing/2014/main" id="{A59A18F0-1958-4251-A9DB-F56A66691BD8}"/>
              </a:ext>
            </a:extLst>
          </p:cNvPr>
          <p:cNvSpPr txBox="1">
            <a:spLocks/>
          </p:cNvSpPr>
          <p:nvPr/>
        </p:nvSpPr>
        <p:spPr bwMode="ltGray">
          <a:xfrm>
            <a:off x="7961629" y="1461988"/>
            <a:ext cx="3865245" cy="504748"/>
          </a:xfrm>
          <a:prstGeom prst="wedgeRectCallout">
            <a:avLst>
              <a:gd name="adj1" fmla="val -37943"/>
              <a:gd name="adj2" fmla="val 73214"/>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Mina ütlen 80% jah, 20% ei. Ja kõige lähemale võiks tuulik tulla põhjakülge kusagil 1,2 km näiteks. (M, 35)</a:t>
            </a:r>
            <a:endParaRPr lang="en-GB" i="1" dirty="0" err="1"/>
          </a:p>
        </p:txBody>
      </p:sp>
      <p:sp>
        <p:nvSpPr>
          <p:cNvPr id="6" name="Content Placeholder 6">
            <a:extLst>
              <a:ext uri="{FF2B5EF4-FFF2-40B4-BE49-F238E27FC236}">
                <a16:creationId xmlns:a16="http://schemas.microsoft.com/office/drawing/2014/main" id="{90036C28-F7D1-422D-A5CF-F9922B88DBBB}"/>
              </a:ext>
            </a:extLst>
          </p:cNvPr>
          <p:cNvSpPr txBox="1">
            <a:spLocks/>
          </p:cNvSpPr>
          <p:nvPr/>
        </p:nvSpPr>
        <p:spPr bwMode="ltGray">
          <a:xfrm>
            <a:off x="8031733" y="2592795"/>
            <a:ext cx="3865245" cy="1476285"/>
          </a:xfrm>
          <a:prstGeom prst="wedgeRectCallout">
            <a:avLst>
              <a:gd name="adj1" fmla="val -37943"/>
              <a:gd name="adj2" fmla="val 73214"/>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Mina olen ka poolt, aga mina ütlen, et sõltub tuulikust ja ka asukohast näiteks. Kassarisse ma siiski ei lubaks mitte ühtegi tuulikut. Kuna see Kassari on ju ise üks suur maastikukaitseala, et sinna nagu ei lubaks. Aga kui peaks tulema, siis ka võib-olla mingi 1,5 või 2 km kaugusele. Selle vastu mul ei oleks midagi või tähendab... sellega ma lepiks. (M, 65)</a:t>
            </a:r>
            <a:endParaRPr lang="en-GB" i="1" dirty="0" err="1"/>
          </a:p>
        </p:txBody>
      </p:sp>
    </p:spTree>
    <p:extLst>
      <p:ext uri="{BB962C8B-B14F-4D97-AF65-F5344CB8AC3E}">
        <p14:creationId xmlns:p14="http://schemas.microsoft.com/office/powerpoint/2010/main" val="58442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EC6170-986A-44AE-A5DA-76B5FD8C2524}"/>
              </a:ext>
            </a:extLst>
          </p:cNvPr>
          <p:cNvSpPr>
            <a:spLocks noGrp="1"/>
          </p:cNvSpPr>
          <p:nvPr>
            <p:ph type="body" sz="quarter" idx="15"/>
          </p:nvPr>
        </p:nvSpPr>
        <p:spPr/>
        <p:txBody>
          <a:bodyPr/>
          <a:lstStyle/>
          <a:p>
            <a:r>
              <a:rPr lang="et-EE" dirty="0"/>
              <a:t>Mõju kohalikule elule</a:t>
            </a:r>
          </a:p>
        </p:txBody>
      </p:sp>
      <p:sp>
        <p:nvSpPr>
          <p:cNvPr id="3" name="Text Placeholder 2">
            <a:extLst>
              <a:ext uri="{FF2B5EF4-FFF2-40B4-BE49-F238E27FC236}">
                <a16:creationId xmlns:a16="http://schemas.microsoft.com/office/drawing/2014/main" id="{58970622-B0D9-4889-A1F1-8FA9A4986911}"/>
              </a:ext>
            </a:extLst>
          </p:cNvPr>
          <p:cNvSpPr>
            <a:spLocks noGrp="1"/>
          </p:cNvSpPr>
          <p:nvPr>
            <p:ph type="body" sz="quarter" idx="16"/>
          </p:nvPr>
        </p:nvSpPr>
        <p:spPr/>
        <p:txBody>
          <a:bodyPr/>
          <a:lstStyle/>
          <a:p>
            <a:r>
              <a:rPr lang="et-EE" dirty="0"/>
              <a:t>1.4</a:t>
            </a:r>
          </a:p>
        </p:txBody>
      </p:sp>
    </p:spTree>
    <p:extLst>
      <p:ext uri="{BB962C8B-B14F-4D97-AF65-F5344CB8AC3E}">
        <p14:creationId xmlns:p14="http://schemas.microsoft.com/office/powerpoint/2010/main" val="7436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7">
            <a:extLst>
              <a:ext uri="{FF2B5EF4-FFF2-40B4-BE49-F238E27FC236}">
                <a16:creationId xmlns:a16="http://schemas.microsoft.com/office/drawing/2014/main" id="{86B8E9C0-6186-41BC-BDF7-1C1C44F84F56}"/>
              </a:ext>
            </a:extLst>
          </p:cNvPr>
          <p:cNvGraphicFramePr>
            <a:graphicFrameLocks/>
          </p:cNvGraphicFramePr>
          <p:nvPr>
            <p:extLst>
              <p:ext uri="{D42A27DB-BD31-4B8C-83A1-F6EECF244321}">
                <p14:modId xmlns:p14="http://schemas.microsoft.com/office/powerpoint/2010/main" val="4079865064"/>
              </p:ext>
            </p:extLst>
          </p:nvPr>
        </p:nvGraphicFramePr>
        <p:xfrm>
          <a:off x="361950" y="2238104"/>
          <a:ext cx="11445352" cy="2395420"/>
        </p:xfrm>
        <a:graphic>
          <a:graphicData uri="http://schemas.openxmlformats.org/drawingml/2006/table">
            <a:tbl>
              <a:tblPr firstRow="1" bandRow="1">
                <a:tableStyleId>{5C22544A-7EE6-4342-B048-85BDC9FD1C3A}</a:tableStyleId>
              </a:tblPr>
              <a:tblGrid>
                <a:gridCol w="3895154">
                  <a:extLst>
                    <a:ext uri="{9D8B030D-6E8A-4147-A177-3AD203B41FA5}">
                      <a16:colId xmlns:a16="http://schemas.microsoft.com/office/drawing/2014/main" val="20000"/>
                    </a:ext>
                  </a:extLst>
                </a:gridCol>
                <a:gridCol w="5719326">
                  <a:extLst>
                    <a:ext uri="{9D8B030D-6E8A-4147-A177-3AD203B41FA5}">
                      <a16:colId xmlns:a16="http://schemas.microsoft.com/office/drawing/2014/main" val="20001"/>
                    </a:ext>
                  </a:extLst>
                </a:gridCol>
                <a:gridCol w="1830872">
                  <a:extLst>
                    <a:ext uri="{9D8B030D-6E8A-4147-A177-3AD203B41FA5}">
                      <a16:colId xmlns:a16="http://schemas.microsoft.com/office/drawing/2014/main" val="20002"/>
                    </a:ext>
                  </a:extLst>
                </a:gridCol>
              </a:tblGrid>
              <a:tr h="479084">
                <a:tc>
                  <a:txBody>
                    <a:bodyPr/>
                    <a:lstStyle/>
                    <a:p>
                      <a:pPr marL="0" marR="0" indent="0" algn="l" defTabSz="914400" rtl="0" eaLnBrk="1" fontAlgn="auto" latinLnBrk="0" hangingPunct="1">
                        <a:lnSpc>
                          <a:spcPct val="100000"/>
                        </a:lnSpc>
                        <a:spcBef>
                          <a:spcPts val="0"/>
                        </a:spcBef>
                        <a:spcAft>
                          <a:spcPts val="0"/>
                        </a:spcAft>
                        <a:buClrTx/>
                        <a:buSzTx/>
                        <a:buFontTx/>
                        <a:buNone/>
                        <a:tabLst>
                          <a:tab pos="450215" algn="r"/>
                          <a:tab pos="540385" algn="l"/>
                        </a:tabLst>
                        <a:defRPr/>
                      </a:pPr>
                      <a:endParaRPr lang="en-US" sz="1200" b="1" i="0" u="none" strike="noStrike"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t-EE" sz="1200" noProof="0" dirty="0">
                          <a:solidFill>
                            <a:schemeClr val="tx1"/>
                          </a:solidFill>
                          <a:latin typeface="+mn-lt"/>
                        </a:rPr>
                        <a:t>keskmine</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9084">
                <a:tc>
                  <a:txBody>
                    <a:bodyPr/>
                    <a:lstStyle/>
                    <a:p>
                      <a:pPr algn="r" fontAlgn="b"/>
                      <a:r>
                        <a:rPr lang="et-EE" sz="1200" b="0" i="0" u="none" strike="noStrike">
                          <a:solidFill>
                            <a:schemeClr val="tx1"/>
                          </a:solidFill>
                          <a:effectLst/>
                          <a:latin typeface="+mn-lt"/>
                        </a:rPr>
                        <a:t>Rohelise energia osakaalu suurenemisele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9084">
                <a:tc>
                  <a:txBody>
                    <a:bodyPr/>
                    <a:lstStyle/>
                    <a:p>
                      <a:pPr algn="r" fontAlgn="b"/>
                      <a:r>
                        <a:rPr lang="et-EE" sz="1200" b="0" i="0" u="none" strike="noStrike" noProof="0" dirty="0">
                          <a:solidFill>
                            <a:schemeClr val="tx1"/>
                          </a:solidFill>
                          <a:effectLst/>
                          <a:latin typeface="+mn-lt"/>
                        </a:rPr>
                        <a:t>Piirkonda</a:t>
                      </a:r>
                      <a:r>
                        <a:rPr lang="et-EE" sz="1200" b="0" i="0" u="none" strike="noStrike" dirty="0">
                          <a:solidFill>
                            <a:schemeClr val="tx1"/>
                          </a:solidFill>
                          <a:effectLst/>
                          <a:latin typeface="+mn-lt"/>
                        </a:rPr>
                        <a:t> rajatavale taristule</a:t>
                      </a:r>
                    </a:p>
                    <a:p>
                      <a:pPr algn="r" fontAlgn="b"/>
                      <a:r>
                        <a:rPr lang="et-EE" sz="1200" b="0" i="0" u="none" strike="noStrike" dirty="0">
                          <a:solidFill>
                            <a:schemeClr val="tx1"/>
                          </a:solidFill>
                          <a:effectLst/>
                          <a:latin typeface="+mn-lt"/>
                        </a:rPr>
                        <a:t> (nt elektrivarustus, sõiduteed</a:t>
                      </a:r>
                      <a:r>
                        <a:rPr lang="fi-FI" sz="1200" b="0" i="0" u="none" strike="noStrike" dirty="0">
                          <a:solidFill>
                            <a:schemeClr val="tx1"/>
                          </a:solidFill>
                          <a:effectLst/>
                          <a:latin typeface="+mn-lt"/>
                        </a:rPr>
                        <a: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79084">
                <a:tc>
                  <a:txBody>
                    <a:bodyPr/>
                    <a:lstStyle/>
                    <a:p>
                      <a:pPr algn="r" fontAlgn="b"/>
                      <a:r>
                        <a:rPr lang="et-EE" sz="1200" b="0" i="0" u="none" strike="noStrike" dirty="0">
                          <a:solidFill>
                            <a:schemeClr val="tx1"/>
                          </a:solidFill>
                          <a:effectLst/>
                          <a:latin typeface="+mn-lt"/>
                        </a:rPr>
                        <a:t>Kohaliku elu edendamisele taluvustasu arvelt</a:t>
                      </a:r>
                      <a:br>
                        <a:rPr lang="en-US" sz="1200" b="0" i="0" u="none" strike="noStrike" dirty="0">
                          <a:solidFill>
                            <a:schemeClr val="tx1"/>
                          </a:solidFill>
                          <a:effectLst/>
                          <a:latin typeface="+mn-lt"/>
                        </a:rPr>
                      </a:br>
                      <a:r>
                        <a:rPr lang="et-EE" sz="1200" b="0" i="0" u="none" strike="noStrike" dirty="0">
                          <a:solidFill>
                            <a:schemeClr val="tx1"/>
                          </a:solidFill>
                          <a:effectLst/>
                          <a:latin typeface="+mn-lt"/>
                        </a:rPr>
                        <a:t> (nt lasteaedade, koolide, terviseradade parendamine)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176625"/>
                  </a:ext>
                </a:extLst>
              </a:tr>
              <a:tr h="479084">
                <a:tc>
                  <a:txBody>
                    <a:bodyPr/>
                    <a:lstStyle/>
                    <a:p>
                      <a:pPr algn="r" fontAlgn="b"/>
                      <a:r>
                        <a:rPr lang="et-EE" sz="1200" b="0" i="0" u="none" strike="noStrike" dirty="0">
                          <a:solidFill>
                            <a:schemeClr val="tx1"/>
                          </a:solidFill>
                          <a:effectLst/>
                          <a:latin typeface="+mn-lt"/>
                        </a:rPr>
                        <a:t>Piirkonda loodavatele töökohtadele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5849686"/>
                  </a:ext>
                </a:extLst>
              </a:tr>
            </a:tbl>
          </a:graphicData>
        </a:graphic>
      </p:graphicFrame>
      <p:sp>
        <p:nvSpPr>
          <p:cNvPr id="2" name="Title 1">
            <a:extLst>
              <a:ext uri="{FF2B5EF4-FFF2-40B4-BE49-F238E27FC236}">
                <a16:creationId xmlns:a16="http://schemas.microsoft.com/office/drawing/2014/main" id="{F090B617-CCDB-4696-A3CC-B6560055CA21}"/>
              </a:ext>
            </a:extLst>
          </p:cNvPr>
          <p:cNvSpPr>
            <a:spLocks noGrp="1"/>
          </p:cNvSpPr>
          <p:nvPr>
            <p:ph type="title"/>
          </p:nvPr>
        </p:nvSpPr>
        <p:spPr/>
        <p:txBody>
          <a:bodyPr/>
          <a:lstStyle/>
          <a:p>
            <a:r>
              <a:rPr lang="et-EE" dirty="0"/>
              <a:t>Mõju kohalikule elule</a:t>
            </a:r>
            <a:br>
              <a:rPr lang="et-EE" dirty="0"/>
            </a:br>
            <a:r>
              <a:rPr lang="et-EE" sz="1200" i="0" u="none" strike="noStrike" dirty="0">
                <a:solidFill>
                  <a:schemeClr val="tx1"/>
                </a:solidFill>
                <a:effectLst/>
                <a:latin typeface="+mn-lt"/>
              </a:rPr>
              <a:t>Palun hinnake järgmisel skaalal, kuivõrd oluline on tuuleparkide mõju kohalikule elule? </a:t>
            </a:r>
            <a:br>
              <a:rPr lang="et-EE" sz="1200" i="0" u="none" strike="noStrike" dirty="0">
                <a:solidFill>
                  <a:schemeClr val="tx1"/>
                </a:solidFill>
                <a:effectLst/>
                <a:latin typeface="+mn-lt"/>
              </a:rPr>
            </a:br>
            <a:r>
              <a:rPr lang="et-EE" sz="1200" b="0" dirty="0"/>
              <a:t>Kõik vastajad, n=1351</a:t>
            </a:r>
            <a:endParaRPr lang="et-EE" sz="1200" dirty="0"/>
          </a:p>
        </p:txBody>
      </p:sp>
      <p:graphicFrame>
        <p:nvGraphicFramePr>
          <p:cNvPr id="13" name="Chart 12">
            <a:extLst>
              <a:ext uri="{FF2B5EF4-FFF2-40B4-BE49-F238E27FC236}">
                <a16:creationId xmlns:a16="http://schemas.microsoft.com/office/drawing/2014/main" id="{5B33B801-1DCA-4719-A0A3-6DC8AD093485}"/>
              </a:ext>
            </a:extLst>
          </p:cNvPr>
          <p:cNvGraphicFramePr/>
          <p:nvPr>
            <p:extLst>
              <p:ext uri="{D42A27DB-BD31-4B8C-83A1-F6EECF244321}">
                <p14:modId xmlns:p14="http://schemas.microsoft.com/office/powerpoint/2010/main" val="1587773175"/>
              </p:ext>
            </p:extLst>
          </p:nvPr>
        </p:nvGraphicFramePr>
        <p:xfrm>
          <a:off x="9881619" y="2618913"/>
          <a:ext cx="2023338" cy="21533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6C910C52-687F-41A8-8E38-70BCD81E9418}"/>
              </a:ext>
            </a:extLst>
          </p:cNvPr>
          <p:cNvGraphicFramePr/>
          <p:nvPr>
            <p:extLst>
              <p:ext uri="{D42A27DB-BD31-4B8C-83A1-F6EECF244321}">
                <p14:modId xmlns:p14="http://schemas.microsoft.com/office/powerpoint/2010/main" val="1935194198"/>
              </p:ext>
            </p:extLst>
          </p:nvPr>
        </p:nvGraphicFramePr>
        <p:xfrm>
          <a:off x="3178206" y="2272937"/>
          <a:ext cx="6793901" cy="283028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F0CB4576-7622-4725-ADEC-1DBBFC0D0984}"/>
              </a:ext>
            </a:extLst>
          </p:cNvPr>
          <p:cNvSpPr>
            <a:spLocks noGrp="1"/>
          </p:cNvSpPr>
          <p:nvPr>
            <p:ph type="sldNum" sz="quarter" idx="10"/>
          </p:nvPr>
        </p:nvSpPr>
        <p:spPr/>
        <p:txBody>
          <a:bodyPr/>
          <a:lstStyle/>
          <a:p>
            <a:fld id="{4034BEE3-566C-4068-A777-C3A4762E861B}" type="slidenum">
              <a:rPr lang="en-GB" smtClean="0"/>
              <a:pPr/>
              <a:t>43</a:t>
            </a:fld>
            <a:endParaRPr lang="en-GB" dirty="0"/>
          </a:p>
        </p:txBody>
      </p:sp>
      <p:sp>
        <p:nvSpPr>
          <p:cNvPr id="7" name="Content Placeholder 7">
            <a:extLst>
              <a:ext uri="{FF2B5EF4-FFF2-40B4-BE49-F238E27FC236}">
                <a16:creationId xmlns:a16="http://schemas.microsoft.com/office/drawing/2014/main" id="{B7103BE0-B363-48B5-B05A-CBCD16DA1354}"/>
              </a:ext>
            </a:extLst>
          </p:cNvPr>
          <p:cNvSpPr txBox="1">
            <a:spLocks/>
          </p:cNvSpPr>
          <p:nvPr/>
        </p:nvSpPr>
        <p:spPr bwMode="ltGray">
          <a:xfrm>
            <a:off x="7549899" y="833918"/>
            <a:ext cx="4663440" cy="1013676"/>
          </a:xfrm>
          <a:prstGeom prst="wedgeRectCallout">
            <a:avLst>
              <a:gd name="adj1" fmla="val -61396"/>
              <a:gd name="adj2" fmla="val 52157"/>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Ma sain ka kohaliku rahva viimaks nõusse ja nõusse sain sellega, et küsisin: „Mida te tahate selle eest, et te mulle selle nõusoleku annaksite?“ Keegi ütles, et meil ei ole siin rahvamaja või klubi ja ma lubasin ehitada selle asja. Siis öeldi, et selle asja nimel topi need postid püsti kuhu tahad. (M, 55)</a:t>
            </a:r>
            <a:endParaRPr lang="en-GB" sz="1200" i="1" dirty="0" err="1"/>
          </a:p>
        </p:txBody>
      </p:sp>
    </p:spTree>
    <p:extLst>
      <p:ext uri="{BB962C8B-B14F-4D97-AF65-F5344CB8AC3E}">
        <p14:creationId xmlns:p14="http://schemas.microsoft.com/office/powerpoint/2010/main" val="239334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EC6170-986A-44AE-A5DA-76B5FD8C2524}"/>
              </a:ext>
            </a:extLst>
          </p:cNvPr>
          <p:cNvSpPr>
            <a:spLocks noGrp="1"/>
          </p:cNvSpPr>
          <p:nvPr>
            <p:ph type="body" sz="quarter" idx="15"/>
          </p:nvPr>
        </p:nvSpPr>
        <p:spPr/>
        <p:txBody>
          <a:bodyPr/>
          <a:lstStyle/>
          <a:p>
            <a:r>
              <a:rPr lang="et-EE" dirty="0"/>
              <a:t>Inforuum</a:t>
            </a:r>
          </a:p>
        </p:txBody>
      </p:sp>
      <p:sp>
        <p:nvSpPr>
          <p:cNvPr id="3" name="Text Placeholder 2">
            <a:extLst>
              <a:ext uri="{FF2B5EF4-FFF2-40B4-BE49-F238E27FC236}">
                <a16:creationId xmlns:a16="http://schemas.microsoft.com/office/drawing/2014/main" id="{58970622-B0D9-4889-A1F1-8FA9A4986911}"/>
              </a:ext>
            </a:extLst>
          </p:cNvPr>
          <p:cNvSpPr>
            <a:spLocks noGrp="1"/>
          </p:cNvSpPr>
          <p:nvPr>
            <p:ph type="body" sz="quarter" idx="16"/>
          </p:nvPr>
        </p:nvSpPr>
        <p:spPr/>
        <p:txBody>
          <a:bodyPr/>
          <a:lstStyle/>
          <a:p>
            <a:r>
              <a:rPr lang="et-EE" dirty="0"/>
              <a:t>1.5</a:t>
            </a:r>
          </a:p>
        </p:txBody>
      </p:sp>
    </p:spTree>
    <p:extLst>
      <p:ext uri="{BB962C8B-B14F-4D97-AF65-F5344CB8AC3E}">
        <p14:creationId xmlns:p14="http://schemas.microsoft.com/office/powerpoint/2010/main" val="133001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7">
            <a:extLst>
              <a:ext uri="{FF2B5EF4-FFF2-40B4-BE49-F238E27FC236}">
                <a16:creationId xmlns:a16="http://schemas.microsoft.com/office/drawing/2014/main" id="{86B8E9C0-6186-41BC-BDF7-1C1C44F84F56}"/>
              </a:ext>
            </a:extLst>
          </p:cNvPr>
          <p:cNvGraphicFramePr>
            <a:graphicFrameLocks/>
          </p:cNvGraphicFramePr>
          <p:nvPr>
            <p:extLst>
              <p:ext uri="{D42A27DB-BD31-4B8C-83A1-F6EECF244321}">
                <p14:modId xmlns:p14="http://schemas.microsoft.com/office/powerpoint/2010/main" val="1026808714"/>
              </p:ext>
            </p:extLst>
          </p:nvPr>
        </p:nvGraphicFramePr>
        <p:xfrm>
          <a:off x="361950" y="2238104"/>
          <a:ext cx="11445352" cy="2395420"/>
        </p:xfrm>
        <a:graphic>
          <a:graphicData uri="http://schemas.openxmlformats.org/drawingml/2006/table">
            <a:tbl>
              <a:tblPr firstRow="1" bandRow="1">
                <a:tableStyleId>{5C22544A-7EE6-4342-B048-85BDC9FD1C3A}</a:tableStyleId>
              </a:tblPr>
              <a:tblGrid>
                <a:gridCol w="3895154">
                  <a:extLst>
                    <a:ext uri="{9D8B030D-6E8A-4147-A177-3AD203B41FA5}">
                      <a16:colId xmlns:a16="http://schemas.microsoft.com/office/drawing/2014/main" val="20000"/>
                    </a:ext>
                  </a:extLst>
                </a:gridCol>
                <a:gridCol w="5719326">
                  <a:extLst>
                    <a:ext uri="{9D8B030D-6E8A-4147-A177-3AD203B41FA5}">
                      <a16:colId xmlns:a16="http://schemas.microsoft.com/office/drawing/2014/main" val="20001"/>
                    </a:ext>
                  </a:extLst>
                </a:gridCol>
                <a:gridCol w="1830872">
                  <a:extLst>
                    <a:ext uri="{9D8B030D-6E8A-4147-A177-3AD203B41FA5}">
                      <a16:colId xmlns:a16="http://schemas.microsoft.com/office/drawing/2014/main" val="20002"/>
                    </a:ext>
                  </a:extLst>
                </a:gridCol>
              </a:tblGrid>
              <a:tr h="479084">
                <a:tc>
                  <a:txBody>
                    <a:bodyPr/>
                    <a:lstStyle/>
                    <a:p>
                      <a:pPr marL="0" marR="0" indent="0" algn="l" defTabSz="914400" rtl="0" eaLnBrk="1" fontAlgn="auto" latinLnBrk="0" hangingPunct="1">
                        <a:lnSpc>
                          <a:spcPct val="100000"/>
                        </a:lnSpc>
                        <a:spcBef>
                          <a:spcPts val="0"/>
                        </a:spcBef>
                        <a:spcAft>
                          <a:spcPts val="0"/>
                        </a:spcAft>
                        <a:buClrTx/>
                        <a:buSzTx/>
                        <a:buFontTx/>
                        <a:buNone/>
                        <a:tabLst>
                          <a:tab pos="450215" algn="r"/>
                          <a:tab pos="540385" algn="l"/>
                        </a:tabLst>
                        <a:defRPr/>
                      </a:pPr>
                      <a:endParaRPr lang="en-US" sz="1200" b="1" i="0" u="none" strike="noStrike"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t-EE" sz="1200" noProof="0" dirty="0">
                          <a:solidFill>
                            <a:schemeClr val="tx1"/>
                          </a:solidFill>
                          <a:latin typeface="+mn-lt"/>
                        </a:rPr>
                        <a:t>keskmine</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9084">
                <a:tc>
                  <a:txBody>
                    <a:bodyPr/>
                    <a:lstStyle/>
                    <a:p>
                      <a:pPr algn="r" fontAlgn="b"/>
                      <a:r>
                        <a:rPr lang="et-EE" sz="1200" b="0" i="0" u="none" strike="noStrike">
                          <a:solidFill>
                            <a:schemeClr val="tx1"/>
                          </a:solidFill>
                          <a:effectLst/>
                          <a:latin typeface="+mn-lt"/>
                        </a:rPr>
                        <a:t>Tuuleparkide seotud info edastajad on usaldusväärsed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9084">
                <a:tc>
                  <a:txBody>
                    <a:bodyPr/>
                    <a:lstStyle/>
                    <a:p>
                      <a:pPr algn="r" fontAlgn="b"/>
                      <a:r>
                        <a:rPr lang="et-EE" sz="1200" b="0" i="0" u="none" strike="noStrike">
                          <a:solidFill>
                            <a:schemeClr val="tx1"/>
                          </a:solidFill>
                          <a:effectLst/>
                          <a:latin typeface="+mn-lt"/>
                        </a:rPr>
                        <a:t>Maismaatuuleparkide planeerimise ning rajamisega seotud infot (sh mõjude kohta) on piisavalt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79084">
                <a:tc>
                  <a:txBody>
                    <a:bodyPr/>
                    <a:lstStyle/>
                    <a:p>
                      <a:pPr algn="r" fontAlgn="b"/>
                      <a:r>
                        <a:rPr lang="fi-FI" sz="1200" b="0" i="0" u="none" strike="noStrike">
                          <a:solidFill>
                            <a:schemeClr val="tx1"/>
                          </a:solidFill>
                          <a:effectLst/>
                          <a:latin typeface="+mn-lt"/>
                        </a:rPr>
                        <a:t>Kohalike elanike arvamusega arvestatakse tuuleparkide rajamisel piisavalt/on piisavad osalusvõimalused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176625"/>
                  </a:ext>
                </a:extLst>
              </a:tr>
              <a:tr h="479084">
                <a:tc>
                  <a:txBody>
                    <a:bodyPr/>
                    <a:lstStyle/>
                    <a:p>
                      <a:pPr algn="r" fontAlgn="b"/>
                      <a:r>
                        <a:rPr lang="et-EE" sz="1200" b="0" i="0" u="none" strike="noStrike" dirty="0">
                          <a:solidFill>
                            <a:schemeClr val="tx1"/>
                          </a:solidFill>
                          <a:effectLst/>
                          <a:latin typeface="+mn-lt"/>
                        </a:rPr>
                        <a:t>Meretuuleparkide planeerimise ning rajamisega soetud infot (sh mõjude kohta) on piisavalt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5849686"/>
                  </a:ext>
                </a:extLst>
              </a:tr>
            </a:tbl>
          </a:graphicData>
        </a:graphic>
      </p:graphicFrame>
      <p:sp>
        <p:nvSpPr>
          <p:cNvPr id="2" name="Title 1">
            <a:extLst>
              <a:ext uri="{FF2B5EF4-FFF2-40B4-BE49-F238E27FC236}">
                <a16:creationId xmlns:a16="http://schemas.microsoft.com/office/drawing/2014/main" id="{F090B617-CCDB-4696-A3CC-B6560055CA21}"/>
              </a:ext>
            </a:extLst>
          </p:cNvPr>
          <p:cNvSpPr>
            <a:spLocks noGrp="1"/>
          </p:cNvSpPr>
          <p:nvPr>
            <p:ph type="title"/>
          </p:nvPr>
        </p:nvSpPr>
        <p:spPr/>
        <p:txBody>
          <a:bodyPr/>
          <a:lstStyle/>
          <a:p>
            <a:r>
              <a:rPr lang="et-EE" dirty="0"/>
              <a:t>Inforuum</a:t>
            </a:r>
            <a:br>
              <a:rPr lang="et-EE" dirty="0"/>
            </a:br>
            <a:r>
              <a:rPr lang="et-EE" sz="1200" i="0" u="none" strike="noStrike" dirty="0">
                <a:solidFill>
                  <a:schemeClr val="tx1"/>
                </a:solidFill>
                <a:effectLst/>
                <a:latin typeface="+mn-lt"/>
              </a:rPr>
              <a:t>Kuivõrd nõustute järgmiste väidetega? </a:t>
            </a:r>
            <a:br>
              <a:rPr lang="et-EE" sz="1200" i="0" u="none" strike="noStrike" dirty="0">
                <a:solidFill>
                  <a:schemeClr val="tx1"/>
                </a:solidFill>
                <a:effectLst/>
                <a:latin typeface="+mn-lt"/>
              </a:rPr>
            </a:br>
            <a:r>
              <a:rPr lang="et-EE" sz="1200" b="0" dirty="0"/>
              <a:t>Kõik vastajad, n=1351</a:t>
            </a:r>
            <a:endParaRPr lang="et-EE" sz="1200" dirty="0"/>
          </a:p>
        </p:txBody>
      </p:sp>
      <p:graphicFrame>
        <p:nvGraphicFramePr>
          <p:cNvPr id="13" name="Chart 12">
            <a:extLst>
              <a:ext uri="{FF2B5EF4-FFF2-40B4-BE49-F238E27FC236}">
                <a16:creationId xmlns:a16="http://schemas.microsoft.com/office/drawing/2014/main" id="{5B33B801-1DCA-4719-A0A3-6DC8AD093485}"/>
              </a:ext>
            </a:extLst>
          </p:cNvPr>
          <p:cNvGraphicFramePr/>
          <p:nvPr>
            <p:extLst>
              <p:ext uri="{D42A27DB-BD31-4B8C-83A1-F6EECF244321}">
                <p14:modId xmlns:p14="http://schemas.microsoft.com/office/powerpoint/2010/main" val="302126698"/>
              </p:ext>
            </p:extLst>
          </p:nvPr>
        </p:nvGraphicFramePr>
        <p:xfrm>
          <a:off x="9881619" y="2618913"/>
          <a:ext cx="2023338" cy="21533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6C910C52-687F-41A8-8E38-70BCD81E9418}"/>
              </a:ext>
            </a:extLst>
          </p:cNvPr>
          <p:cNvGraphicFramePr/>
          <p:nvPr>
            <p:extLst>
              <p:ext uri="{D42A27DB-BD31-4B8C-83A1-F6EECF244321}">
                <p14:modId xmlns:p14="http://schemas.microsoft.com/office/powerpoint/2010/main" val="2910208373"/>
              </p:ext>
            </p:extLst>
          </p:nvPr>
        </p:nvGraphicFramePr>
        <p:xfrm>
          <a:off x="3178206" y="2272937"/>
          <a:ext cx="6793901" cy="283028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4FE7AFB6-DB9C-418A-8B6A-C191F343C8D3}"/>
              </a:ext>
            </a:extLst>
          </p:cNvPr>
          <p:cNvSpPr>
            <a:spLocks noGrp="1"/>
          </p:cNvSpPr>
          <p:nvPr>
            <p:ph type="sldNum" sz="quarter" idx="10"/>
          </p:nvPr>
        </p:nvSpPr>
        <p:spPr/>
        <p:txBody>
          <a:bodyPr/>
          <a:lstStyle/>
          <a:p>
            <a:fld id="{4034BEE3-566C-4068-A777-C3A4762E861B}" type="slidenum">
              <a:rPr lang="en-GB" smtClean="0"/>
              <a:pPr/>
              <a:t>45</a:t>
            </a:fld>
            <a:endParaRPr lang="en-GB" dirty="0"/>
          </a:p>
        </p:txBody>
      </p:sp>
      <p:sp>
        <p:nvSpPr>
          <p:cNvPr id="7" name="Content Placeholder 7">
            <a:extLst>
              <a:ext uri="{FF2B5EF4-FFF2-40B4-BE49-F238E27FC236}">
                <a16:creationId xmlns:a16="http://schemas.microsoft.com/office/drawing/2014/main" id="{263AFE88-4CBB-4E6A-AA1F-E8B00BB271A7}"/>
              </a:ext>
            </a:extLst>
          </p:cNvPr>
          <p:cNvSpPr txBox="1">
            <a:spLocks/>
          </p:cNvSpPr>
          <p:nvPr/>
        </p:nvSpPr>
        <p:spPr bwMode="ltGray">
          <a:xfrm>
            <a:off x="6821424" y="5026898"/>
            <a:ext cx="5083533" cy="1023377"/>
          </a:xfrm>
          <a:prstGeom prst="wedgeRectCallout">
            <a:avLst>
              <a:gd name="adj1" fmla="val -60312"/>
              <a:gd name="adj2" fmla="val -47006"/>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Planeerimise kohta - planeerimine on väga avalik, selle kohta peab planeerija ise infot jagama. Seal nagu ei ole üldse valikutki. Aga just sellist tuulikute mõjust ja kuidas on teiste maade kogemused ja kuidas nad välja näevad ja kuidas nad on arenenud. Praegu see info, mis siin liigub, see on tegelikult ka juba ma ütleks, et aegunud.(N, 62) </a:t>
            </a:r>
            <a:endParaRPr lang="en-GB" sz="1200" i="1" dirty="0" err="1"/>
          </a:p>
        </p:txBody>
      </p:sp>
      <p:sp>
        <p:nvSpPr>
          <p:cNvPr id="8" name="Content Placeholder 7">
            <a:extLst>
              <a:ext uri="{FF2B5EF4-FFF2-40B4-BE49-F238E27FC236}">
                <a16:creationId xmlns:a16="http://schemas.microsoft.com/office/drawing/2014/main" id="{2030958E-9C4C-48DB-A677-93D6799F6026}"/>
              </a:ext>
            </a:extLst>
          </p:cNvPr>
          <p:cNvSpPr txBox="1">
            <a:spLocks/>
          </p:cNvSpPr>
          <p:nvPr/>
        </p:nvSpPr>
        <p:spPr bwMode="ltGray">
          <a:xfrm>
            <a:off x="7793840" y="557784"/>
            <a:ext cx="4111117" cy="1541547"/>
          </a:xfrm>
          <a:prstGeom prst="wedgeRectCallout">
            <a:avLst>
              <a:gd name="adj1" fmla="val -63540"/>
              <a:gd name="adj2" fmla="val 41433"/>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Põhimõtteliselt on (piisavalt infot). Ma olen neid tuulikute PDF faile omal ajal lugenud. Kui neid jagada või avalikuks teha, et kui on mingi konkreetne tuulepark, millised tuulikud tulevad, kuidas üksik tuulik oma mõjuga on seal ja need graafikud, et valgustsoon ja müratsoon ja siis kuidas nad koos modelleerides toimuvad põhituule suunas. Sellest peaks nagu piisama, et põhiinfo kätte saada selle mõju kohta. (M, 35) </a:t>
            </a:r>
            <a:endParaRPr lang="en-GB" sz="1200" i="1" dirty="0" err="1"/>
          </a:p>
        </p:txBody>
      </p:sp>
      <p:sp>
        <p:nvSpPr>
          <p:cNvPr id="9" name="Content Placeholder 7">
            <a:extLst>
              <a:ext uri="{FF2B5EF4-FFF2-40B4-BE49-F238E27FC236}">
                <a16:creationId xmlns:a16="http://schemas.microsoft.com/office/drawing/2014/main" id="{63FD44EC-7D0C-4F1F-A6C9-1DB1F6EC3F6E}"/>
              </a:ext>
            </a:extLst>
          </p:cNvPr>
          <p:cNvSpPr txBox="1">
            <a:spLocks/>
          </p:cNvSpPr>
          <p:nvPr/>
        </p:nvSpPr>
        <p:spPr bwMode="ltGray">
          <a:xfrm>
            <a:off x="367344" y="5251683"/>
            <a:ext cx="5717282" cy="786027"/>
          </a:xfrm>
          <a:prstGeom prst="wedgeRectCallout">
            <a:avLst>
              <a:gd name="adj1" fmla="val -1160"/>
              <a:gd name="adj2" fmla="val -68521"/>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Ei avaldata eriti tehnikaga seotud informatsiooni, mis oleks arusaadav iga inimese jaoks. Sellest tunnen mina puudust. Kui võimsad on need generaatorid, kui palju see kõik maksab, milline on kasutegur. Seda ei ole ning seda peab otsima. Muidu olen nõust, kajastus on enamasti positiivne. (M, 58) </a:t>
            </a:r>
            <a:endParaRPr lang="en-GB" sz="1200" i="1" dirty="0" err="1"/>
          </a:p>
        </p:txBody>
      </p:sp>
    </p:spTree>
    <p:extLst>
      <p:ext uri="{BB962C8B-B14F-4D97-AF65-F5344CB8AC3E}">
        <p14:creationId xmlns:p14="http://schemas.microsoft.com/office/powerpoint/2010/main" val="3433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B617-CCDB-4696-A3CC-B6560055CA21}"/>
              </a:ext>
            </a:extLst>
          </p:cNvPr>
          <p:cNvSpPr>
            <a:spLocks noGrp="1"/>
          </p:cNvSpPr>
          <p:nvPr>
            <p:ph type="title"/>
          </p:nvPr>
        </p:nvSpPr>
        <p:spPr/>
        <p:txBody>
          <a:bodyPr/>
          <a:lstStyle/>
          <a:p>
            <a:r>
              <a:rPr lang="et-EE" dirty="0"/>
              <a:t>Inforuum</a:t>
            </a:r>
            <a:br>
              <a:rPr lang="et-EE" dirty="0"/>
            </a:br>
            <a:r>
              <a:rPr lang="et-EE" sz="1200" i="0" u="none" strike="noStrike" dirty="0">
                <a:solidFill>
                  <a:schemeClr val="tx1"/>
                </a:solidFill>
                <a:effectLst/>
                <a:latin typeface="+mn-lt"/>
              </a:rPr>
              <a:t>Palun täpsustage, mida võiks info edastamisel ning elanike arvamusega arvestamisel paremini teha?</a:t>
            </a:r>
            <a:br>
              <a:rPr lang="et-EE" sz="1200" i="0" u="none" strike="noStrike" dirty="0">
                <a:solidFill>
                  <a:schemeClr val="tx1"/>
                </a:solidFill>
                <a:effectLst/>
                <a:latin typeface="+mn-lt"/>
              </a:rPr>
            </a:br>
            <a:r>
              <a:rPr lang="et-EE" sz="1200" b="0" dirty="0"/>
              <a:t>Ei nõustu väidetega, n=1014</a:t>
            </a:r>
            <a:endParaRPr lang="et-EE" sz="1200" dirty="0"/>
          </a:p>
        </p:txBody>
      </p:sp>
      <p:graphicFrame>
        <p:nvGraphicFramePr>
          <p:cNvPr id="5" name="Table 7">
            <a:extLst>
              <a:ext uri="{FF2B5EF4-FFF2-40B4-BE49-F238E27FC236}">
                <a16:creationId xmlns:a16="http://schemas.microsoft.com/office/drawing/2014/main" id="{453E2C98-4A8F-4D98-9B31-006D470A3A3E}"/>
              </a:ext>
            </a:extLst>
          </p:cNvPr>
          <p:cNvGraphicFramePr>
            <a:graphicFrameLocks noGrp="1"/>
          </p:cNvGraphicFramePr>
          <p:nvPr>
            <p:extLst>
              <p:ext uri="{D42A27DB-BD31-4B8C-83A1-F6EECF244321}">
                <p14:modId xmlns:p14="http://schemas.microsoft.com/office/powerpoint/2010/main" val="3223264874"/>
              </p:ext>
            </p:extLst>
          </p:nvPr>
        </p:nvGraphicFramePr>
        <p:xfrm>
          <a:off x="82688" y="1968136"/>
          <a:ext cx="8412734" cy="3370220"/>
        </p:xfrm>
        <a:graphic>
          <a:graphicData uri="http://schemas.openxmlformats.org/drawingml/2006/table">
            <a:tbl>
              <a:tblPr firstRow="1" bandRow="1">
                <a:tableStyleId>{2D5ABB26-0587-4C30-8999-92F81FD0307C}</a:tableStyleId>
              </a:tblPr>
              <a:tblGrid>
                <a:gridCol w="5638234">
                  <a:extLst>
                    <a:ext uri="{9D8B030D-6E8A-4147-A177-3AD203B41FA5}">
                      <a16:colId xmlns:a16="http://schemas.microsoft.com/office/drawing/2014/main" val="2678956001"/>
                    </a:ext>
                  </a:extLst>
                </a:gridCol>
                <a:gridCol w="2206633">
                  <a:extLst>
                    <a:ext uri="{9D8B030D-6E8A-4147-A177-3AD203B41FA5}">
                      <a16:colId xmlns:a16="http://schemas.microsoft.com/office/drawing/2014/main" val="3426078918"/>
                    </a:ext>
                  </a:extLst>
                </a:gridCol>
                <a:gridCol w="567867">
                  <a:extLst>
                    <a:ext uri="{9D8B030D-6E8A-4147-A177-3AD203B41FA5}">
                      <a16:colId xmlns:a16="http://schemas.microsoft.com/office/drawing/2014/main" val="3881682470"/>
                    </a:ext>
                  </a:extLst>
                </a:gridCol>
              </a:tblGrid>
              <a:tr h="337022">
                <a:tc>
                  <a:txBody>
                    <a:bodyPr/>
                    <a:lstStyle/>
                    <a:p>
                      <a:pPr algn="r" fontAlgn="b"/>
                      <a:r>
                        <a:rPr lang="et-EE" sz="1200" b="0" i="0" u="none" strike="noStrike">
                          <a:solidFill>
                            <a:schemeClr val="tx1"/>
                          </a:solidFill>
                          <a:effectLst/>
                          <a:latin typeface="+mn-lt"/>
                        </a:rPr>
                        <a:t>Info peaks olema aus, läbipaistev, sõltumatu</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a:solidFill>
                          <a:schemeClr val="tx1"/>
                        </a:solidFill>
                        <a:effectLst/>
                        <a:latin typeface="+mn-lt"/>
                      </a:endParaRP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4743089"/>
                  </a:ext>
                </a:extLst>
              </a:tr>
              <a:tr h="337022">
                <a:tc>
                  <a:txBody>
                    <a:bodyPr/>
                    <a:lstStyle/>
                    <a:p>
                      <a:pPr algn="r" fontAlgn="b"/>
                      <a:r>
                        <a:rPr lang="et-EE" sz="1200" b="0" i="0" u="none" strike="noStrike">
                          <a:solidFill>
                            <a:schemeClr val="tx1"/>
                          </a:solidFill>
                          <a:effectLst/>
                          <a:latin typeface="+mn-lt"/>
                        </a:rPr>
                        <a:t>Suhtlema peaks otse elanikega, kuulama nende soove ja tagasisidet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9164289"/>
                  </a:ext>
                </a:extLst>
              </a:tr>
              <a:tr h="337022">
                <a:tc>
                  <a:txBody>
                    <a:bodyPr/>
                    <a:lstStyle/>
                    <a:p>
                      <a:pPr algn="r" fontAlgn="b"/>
                      <a:r>
                        <a:rPr lang="et-EE" sz="1200" b="0" i="0" u="none" strike="noStrike">
                          <a:solidFill>
                            <a:schemeClr val="tx1"/>
                          </a:solidFill>
                          <a:effectLst/>
                          <a:latin typeface="+mn-lt"/>
                        </a:rPr>
                        <a:t>Infot peaks olema rohkem</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6201561"/>
                  </a:ext>
                </a:extLst>
              </a:tr>
              <a:tr h="337022">
                <a:tc>
                  <a:txBody>
                    <a:bodyPr/>
                    <a:lstStyle/>
                    <a:p>
                      <a:pPr algn="r" fontAlgn="b"/>
                      <a:r>
                        <a:rPr lang="fi-FI" sz="1200" b="0" i="0" u="none" strike="noStrike">
                          <a:solidFill>
                            <a:schemeClr val="tx1"/>
                          </a:solidFill>
                          <a:effectLst/>
                          <a:latin typeface="+mn-lt"/>
                        </a:rPr>
                        <a:t>Ei tea, ei oska midagi juurde lisada</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dirty="0">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7073679"/>
                  </a:ext>
                </a:extLst>
              </a:tr>
              <a:tr h="337022">
                <a:tc>
                  <a:txBody>
                    <a:bodyPr/>
                    <a:lstStyle/>
                    <a:p>
                      <a:pPr algn="r" fontAlgn="b"/>
                      <a:r>
                        <a:rPr lang="fi-FI" sz="1200" b="0" i="0" u="none" strike="noStrike">
                          <a:solidFill>
                            <a:schemeClr val="tx1"/>
                          </a:solidFill>
                          <a:effectLst/>
                          <a:latin typeface="+mn-lt"/>
                        </a:rPr>
                        <a:t>Info peaks olema lihtsamalt esitatud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dirty="0">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5388418"/>
                  </a:ext>
                </a:extLst>
              </a:tr>
              <a:tr h="337022">
                <a:tc>
                  <a:txBody>
                    <a:bodyPr/>
                    <a:lstStyle/>
                    <a:p>
                      <a:pPr algn="r" fontAlgn="b"/>
                      <a:r>
                        <a:rPr lang="fi-FI" sz="1200" b="0" i="0" u="none" strike="noStrike">
                          <a:solidFill>
                            <a:schemeClr val="tx1"/>
                          </a:solidFill>
                          <a:effectLst/>
                          <a:latin typeface="+mn-lt"/>
                        </a:rPr>
                        <a:t>Avalikud diskussioonid eri valdkonna inimeste vahel</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dirty="0">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6735420"/>
                  </a:ext>
                </a:extLst>
              </a:tr>
              <a:tr h="337022">
                <a:tc>
                  <a:txBody>
                    <a:bodyPr/>
                    <a:lstStyle/>
                    <a:p>
                      <a:pPr algn="r" fontAlgn="b"/>
                      <a:r>
                        <a:rPr lang="et-EE" sz="1200" b="0" i="0" u="none" strike="noStrike">
                          <a:solidFill>
                            <a:schemeClr val="tx1"/>
                          </a:solidFill>
                          <a:effectLst/>
                          <a:latin typeface="+mn-lt"/>
                        </a:rPr>
                        <a:t>Info peaks kättesaadav olema piisavalt varakult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dirty="0">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9334"/>
                  </a:ext>
                </a:extLst>
              </a:tr>
              <a:tr h="337022">
                <a:tc>
                  <a:txBody>
                    <a:bodyPr/>
                    <a:lstStyle/>
                    <a:p>
                      <a:pPr algn="r" fontAlgn="b"/>
                      <a:r>
                        <a:rPr lang="et-EE" sz="1200" b="0" i="0" u="none" strike="noStrike">
                          <a:solidFill>
                            <a:schemeClr val="tx1"/>
                          </a:solidFill>
                          <a:effectLst/>
                          <a:latin typeface="+mn-lt"/>
                        </a:rPr>
                        <a:t>Peaks pakkuma infot reaalse kogemuse (st juba töötavate tuuleparkide) kohta</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dirty="0">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6397782"/>
                  </a:ext>
                </a:extLst>
              </a:tr>
              <a:tr h="337022">
                <a:tc>
                  <a:txBody>
                    <a:bodyPr/>
                    <a:lstStyle/>
                    <a:p>
                      <a:pPr algn="r" fontAlgn="b"/>
                      <a:r>
                        <a:rPr lang="et-EE" sz="1200" b="0" i="0" u="none" strike="noStrike">
                          <a:solidFill>
                            <a:schemeClr val="tx1"/>
                          </a:solidFill>
                          <a:effectLst/>
                          <a:latin typeface="+mn-lt"/>
                        </a:rPr>
                        <a:t>Muu</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dirty="0">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6360656"/>
                  </a:ext>
                </a:extLst>
              </a:tr>
              <a:tr h="337022">
                <a:tc>
                  <a:txBody>
                    <a:bodyPr/>
                    <a:lstStyle/>
                    <a:p>
                      <a:pPr algn="r" fontAlgn="b"/>
                      <a:r>
                        <a:rPr lang="et-EE" sz="1200" b="0" i="0" u="none" strike="noStrike" dirty="0">
                          <a:solidFill>
                            <a:schemeClr val="tx1"/>
                          </a:solidFill>
                          <a:effectLst/>
                          <a:latin typeface="+mn-lt"/>
                        </a:rPr>
                        <a:t>Vastamata</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dirty="0">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1314154"/>
                  </a:ext>
                </a:extLst>
              </a:tr>
            </a:tbl>
          </a:graphicData>
        </a:graphic>
      </p:graphicFrame>
      <p:graphicFrame>
        <p:nvGraphicFramePr>
          <p:cNvPr id="6" name="Chart 5">
            <a:extLst>
              <a:ext uri="{FF2B5EF4-FFF2-40B4-BE49-F238E27FC236}">
                <a16:creationId xmlns:a16="http://schemas.microsoft.com/office/drawing/2014/main" id="{AE199262-2C7A-462E-AA06-C8BB182B10C8}"/>
              </a:ext>
            </a:extLst>
          </p:cNvPr>
          <p:cNvGraphicFramePr/>
          <p:nvPr>
            <p:extLst>
              <p:ext uri="{D42A27DB-BD31-4B8C-83A1-F6EECF244321}">
                <p14:modId xmlns:p14="http://schemas.microsoft.com/office/powerpoint/2010/main" val="3411102962"/>
              </p:ext>
            </p:extLst>
          </p:nvPr>
        </p:nvGraphicFramePr>
        <p:xfrm>
          <a:off x="5560634" y="1815530"/>
          <a:ext cx="3091542" cy="363536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F6F9651-4AA2-47E2-998C-007E7C7AA4FB}"/>
              </a:ext>
            </a:extLst>
          </p:cNvPr>
          <p:cNvSpPr>
            <a:spLocks noGrp="1"/>
          </p:cNvSpPr>
          <p:nvPr>
            <p:ph type="sldNum" sz="quarter" idx="10"/>
          </p:nvPr>
        </p:nvSpPr>
        <p:spPr/>
        <p:txBody>
          <a:bodyPr/>
          <a:lstStyle/>
          <a:p>
            <a:fld id="{4034BEE3-566C-4068-A777-C3A4762E861B}" type="slidenum">
              <a:rPr lang="en-GB" smtClean="0"/>
              <a:pPr/>
              <a:t>46</a:t>
            </a:fld>
            <a:endParaRPr lang="en-GB" dirty="0"/>
          </a:p>
        </p:txBody>
      </p:sp>
      <p:sp>
        <p:nvSpPr>
          <p:cNvPr id="7" name="Content Placeholder 7">
            <a:extLst>
              <a:ext uri="{FF2B5EF4-FFF2-40B4-BE49-F238E27FC236}">
                <a16:creationId xmlns:a16="http://schemas.microsoft.com/office/drawing/2014/main" id="{837E45D8-8A22-4052-9EC3-C8353D7A6472}"/>
              </a:ext>
            </a:extLst>
          </p:cNvPr>
          <p:cNvSpPr txBox="1">
            <a:spLocks/>
          </p:cNvSpPr>
          <p:nvPr/>
        </p:nvSpPr>
        <p:spPr bwMode="ltGray">
          <a:xfrm>
            <a:off x="7982711" y="1335024"/>
            <a:ext cx="2874201" cy="1014984"/>
          </a:xfrm>
          <a:prstGeom prst="wedgeRectCallout">
            <a:avLst>
              <a:gd name="adj1" fmla="val -47280"/>
              <a:gd name="adj2" fmla="val 64448"/>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Peaks alustama sellest, et rohkem seda infot jagada. Inimesed ju kardavad seda, mis on uus ja mis on võõras. Tegelikult ju seda infot liigub </a:t>
            </a:r>
            <a:r>
              <a:rPr lang="et-EE" sz="1200" i="1" dirty="0" err="1"/>
              <a:t>suht</a:t>
            </a:r>
            <a:r>
              <a:rPr lang="et-EE" sz="1200" i="1" dirty="0"/>
              <a:t> vähe ikkagi. (N, 62) </a:t>
            </a:r>
            <a:endParaRPr lang="en-GB" sz="1200" i="1" dirty="0" err="1"/>
          </a:p>
        </p:txBody>
      </p:sp>
      <p:sp>
        <p:nvSpPr>
          <p:cNvPr id="9" name="Content Placeholder 7">
            <a:extLst>
              <a:ext uri="{FF2B5EF4-FFF2-40B4-BE49-F238E27FC236}">
                <a16:creationId xmlns:a16="http://schemas.microsoft.com/office/drawing/2014/main" id="{12EDDBC6-B306-4ED0-91C7-C7657EF1C395}"/>
              </a:ext>
            </a:extLst>
          </p:cNvPr>
          <p:cNvSpPr txBox="1">
            <a:spLocks/>
          </p:cNvSpPr>
          <p:nvPr/>
        </p:nvSpPr>
        <p:spPr bwMode="ltGray">
          <a:xfrm>
            <a:off x="8772733" y="3429000"/>
            <a:ext cx="2874201" cy="2308414"/>
          </a:xfrm>
          <a:prstGeom prst="wedgeRectCallout">
            <a:avLst>
              <a:gd name="adj1" fmla="val -79412"/>
              <a:gd name="adj2" fmla="val 28"/>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Kui minu ema tahaks seda informatsiooni, siis ta kindlasti ei saaks seda, et pigem minul on okei, aga keskmisel kodanikul ei ole. /…/ Ma küsisin </a:t>
            </a:r>
            <a:r>
              <a:rPr lang="et-EE" sz="1200" i="1" dirty="0" err="1"/>
              <a:t>empsi</a:t>
            </a:r>
            <a:r>
              <a:rPr lang="et-EE" sz="1200" i="1" dirty="0"/>
              <a:t> käest, et kuule, kas sa tead, et Ristnasse tahetakse tuuleparki teha. See on tema lemmik marjakorjamise koht, aga mitte midagi ei tea. See ongi see kohaliku kaasamine. /…/ Kui see tuleb merre, et võib-olla ei peagi teadma, aga ta tõesti ei teadnud ja ta elab Hiiumaal. (N, 32) </a:t>
            </a:r>
            <a:endParaRPr lang="en-GB" sz="1200" i="1" dirty="0" err="1"/>
          </a:p>
        </p:txBody>
      </p:sp>
      <p:sp>
        <p:nvSpPr>
          <p:cNvPr id="10" name="Content Placeholder 7">
            <a:extLst>
              <a:ext uri="{FF2B5EF4-FFF2-40B4-BE49-F238E27FC236}">
                <a16:creationId xmlns:a16="http://schemas.microsoft.com/office/drawing/2014/main" id="{1D59DCD1-4BF4-42B4-A1E8-85212BDAFFC9}"/>
              </a:ext>
            </a:extLst>
          </p:cNvPr>
          <p:cNvSpPr txBox="1">
            <a:spLocks/>
          </p:cNvSpPr>
          <p:nvPr/>
        </p:nvSpPr>
        <p:spPr bwMode="ltGray">
          <a:xfrm>
            <a:off x="359999" y="4983470"/>
            <a:ext cx="3203449" cy="1014984"/>
          </a:xfrm>
          <a:prstGeom prst="wedgeRectCallout">
            <a:avLst>
              <a:gd name="adj1" fmla="val 55544"/>
              <a:gd name="adj2" fmla="val -35552"/>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Kogukonnaga räägiti üks kord, et tuleb siia nurka (tuulik). Peale planeeringut saime teada, et tuleb nelja nurka. Need asjad ei lähe kokku ja need ei tohi nii käia. Ärge valetage lihtsalt inimestele. (M, 48) </a:t>
            </a:r>
            <a:endParaRPr lang="en-GB" sz="1200" i="1" dirty="0" err="1"/>
          </a:p>
        </p:txBody>
      </p:sp>
    </p:spTree>
    <p:extLst>
      <p:ext uri="{BB962C8B-B14F-4D97-AF65-F5344CB8AC3E}">
        <p14:creationId xmlns:p14="http://schemas.microsoft.com/office/powerpoint/2010/main" val="375333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04F6-8655-4EE4-A48C-3A77CE70AE1A}"/>
              </a:ext>
            </a:extLst>
          </p:cNvPr>
          <p:cNvSpPr>
            <a:spLocks noGrp="1"/>
          </p:cNvSpPr>
          <p:nvPr>
            <p:ph type="title"/>
          </p:nvPr>
        </p:nvSpPr>
        <p:spPr/>
        <p:txBody>
          <a:bodyPr/>
          <a:lstStyle/>
          <a:p>
            <a:r>
              <a:rPr lang="et-EE" dirty="0"/>
              <a:t>Kuidas paremini kohalikke elanikke kaasata?</a:t>
            </a:r>
            <a:endParaRPr lang="en-GB" dirty="0"/>
          </a:p>
        </p:txBody>
      </p:sp>
      <p:sp>
        <p:nvSpPr>
          <p:cNvPr id="3" name="Slide Number Placeholder 2">
            <a:extLst>
              <a:ext uri="{FF2B5EF4-FFF2-40B4-BE49-F238E27FC236}">
                <a16:creationId xmlns:a16="http://schemas.microsoft.com/office/drawing/2014/main" id="{E22C4C2A-F606-44ED-BD3D-9253C6B4C3CB}"/>
              </a:ext>
            </a:extLst>
          </p:cNvPr>
          <p:cNvSpPr>
            <a:spLocks noGrp="1"/>
          </p:cNvSpPr>
          <p:nvPr>
            <p:ph type="sldNum" sz="quarter" idx="10"/>
          </p:nvPr>
        </p:nvSpPr>
        <p:spPr/>
        <p:txBody>
          <a:bodyPr/>
          <a:lstStyle/>
          <a:p>
            <a:fld id="{4034BEE3-566C-4068-A777-C3A4762E861B}" type="slidenum">
              <a:rPr lang="en-GB" smtClean="0"/>
              <a:pPr/>
              <a:t>47</a:t>
            </a:fld>
            <a:endParaRPr lang="en-GB" dirty="0"/>
          </a:p>
        </p:txBody>
      </p:sp>
      <p:sp>
        <p:nvSpPr>
          <p:cNvPr id="5" name="Speech Bubble: Rectangle 4">
            <a:extLst>
              <a:ext uri="{FF2B5EF4-FFF2-40B4-BE49-F238E27FC236}">
                <a16:creationId xmlns:a16="http://schemas.microsoft.com/office/drawing/2014/main" id="{02F49DD2-D35B-44D8-8AC9-C25D12B27FAF}"/>
              </a:ext>
            </a:extLst>
          </p:cNvPr>
          <p:cNvSpPr/>
          <p:nvPr/>
        </p:nvSpPr>
        <p:spPr bwMode="ltGray">
          <a:xfrm>
            <a:off x="686816" y="1231257"/>
            <a:ext cx="2987040" cy="1574800"/>
          </a:xfrm>
          <a:prstGeom prst="wedgeRectCallout">
            <a:avLst>
              <a:gd name="adj1" fmla="val 58453"/>
              <a:gd name="adj2" fmla="val 64823"/>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t-EE" sz="1200" i="1" dirty="0"/>
              <a:t>Kohalikke elanikke peab kaasama algusest peale. Seal (st Lääne-Nigulas) nad (st arendajad) tulid kuidagi niimoodi, et hüppasid lihtsalt peale ja tundus, et neil oli see lahendus juba enne valmis, kui nad seal üldse midagi planeerima hakkasid. Siis rahvas ajas jälle jalad püsti. (N, 62) </a:t>
            </a:r>
            <a:endParaRPr lang="en-GB" sz="1200" b="0" i="1" dirty="0" err="1"/>
          </a:p>
        </p:txBody>
      </p:sp>
      <p:sp>
        <p:nvSpPr>
          <p:cNvPr id="8" name="Content Placeholder 7">
            <a:extLst>
              <a:ext uri="{FF2B5EF4-FFF2-40B4-BE49-F238E27FC236}">
                <a16:creationId xmlns:a16="http://schemas.microsoft.com/office/drawing/2014/main" id="{A5EABF68-F00A-4823-9B7D-17FF6C4A3ED7}"/>
              </a:ext>
            </a:extLst>
          </p:cNvPr>
          <p:cNvSpPr>
            <a:spLocks noGrp="1"/>
          </p:cNvSpPr>
          <p:nvPr>
            <p:ph sz="quarter" idx="14"/>
          </p:nvPr>
        </p:nvSpPr>
        <p:spPr bwMode="ltGray">
          <a:xfrm>
            <a:off x="7163434" y="3311207"/>
            <a:ext cx="4663440" cy="832322"/>
          </a:xfrm>
          <a:prstGeom prst="wedgeRectCallout">
            <a:avLst>
              <a:gd name="adj1" fmla="val -37083"/>
              <a:gd name="adj2" fmla="val 81037"/>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t-EE" sz="1200" i="1" dirty="0"/>
              <a:t>Esimene kord lennati ikka väga ülbelt peale ka ju. See nagu tekitas kohe tõrke inimestes, et noh, umbes nii, et mis te siin köhite, me teeme selle ikka ära ja meil on suured rahad taga. (M, 65) </a:t>
            </a:r>
            <a:endParaRPr lang="en-GB" sz="1200" b="0" i="1" dirty="0" err="1"/>
          </a:p>
        </p:txBody>
      </p:sp>
      <p:sp>
        <p:nvSpPr>
          <p:cNvPr id="9" name="Content Placeholder 7">
            <a:extLst>
              <a:ext uri="{FF2B5EF4-FFF2-40B4-BE49-F238E27FC236}">
                <a16:creationId xmlns:a16="http://schemas.microsoft.com/office/drawing/2014/main" id="{E9E573B4-8E5E-45A6-8FDD-594B11C1A7AB}"/>
              </a:ext>
            </a:extLst>
          </p:cNvPr>
          <p:cNvSpPr txBox="1">
            <a:spLocks/>
          </p:cNvSpPr>
          <p:nvPr/>
        </p:nvSpPr>
        <p:spPr bwMode="ltGray">
          <a:xfrm>
            <a:off x="7163434" y="4666033"/>
            <a:ext cx="4663440" cy="1245885"/>
          </a:xfrm>
          <a:prstGeom prst="wedgeRectCallout">
            <a:avLst>
              <a:gd name="adj1" fmla="val -59827"/>
              <a:gd name="adj2" fmla="val -38951"/>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Arvesse võtmise asemel peaks olema nagu võrdne võrdsega tegelikult. See sama kohalik inimene, kes saab puudutatud sellest, temaga tuleb nagu võrdsega läbi rääkida, mitte et me arvestame siis natuke sinuga või siis kuulame ära, aga siis teeme nagu vaja on. Ja päris nii ka ei saa, et mina olen vastu ja üldse midagi ei tule siia ümber minu, et noh... võimalikult võrdsel tasandi. (M, 35)</a:t>
            </a:r>
            <a:endParaRPr lang="en-GB" sz="1200" i="1" dirty="0" err="1"/>
          </a:p>
        </p:txBody>
      </p:sp>
      <p:sp>
        <p:nvSpPr>
          <p:cNvPr id="10" name="Speech Bubble: Rectangle 9">
            <a:extLst>
              <a:ext uri="{FF2B5EF4-FFF2-40B4-BE49-F238E27FC236}">
                <a16:creationId xmlns:a16="http://schemas.microsoft.com/office/drawing/2014/main" id="{08C69612-F549-48EC-AD2C-88AAD8F25673}"/>
              </a:ext>
            </a:extLst>
          </p:cNvPr>
          <p:cNvSpPr/>
          <p:nvPr/>
        </p:nvSpPr>
        <p:spPr bwMode="ltGray">
          <a:xfrm>
            <a:off x="359999" y="3985768"/>
            <a:ext cx="5967649" cy="1802384"/>
          </a:xfrm>
          <a:prstGeom prst="wedgeRectCallout">
            <a:avLst>
              <a:gd name="adj1" fmla="val 29885"/>
              <a:gd name="adj2" fmla="val -65854"/>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t-EE" sz="1200" i="1" dirty="0"/>
              <a:t>Mina kujutan seda hea tavana ette, et kui ettevõtjal on reaalne soov ja hakkab konkreetseks minema selle tuulikupargi planeeringuga, siis kohalikust omavalitsusest töötaja helistab või käib läbi need talud või majad. Helistab ja ütleb, et tere, meil on siin ettevõtja, kes soovib teha tuuleparki. Kas teil on sellega küsimusi? Me tahaks saada mõlemad osapooled nõusse või ühise laua taha ja läbi rääkima, et saaks mõjud kompenseeritud ja et me hoolime teist, et kas teile see sobib või kuidas see sobiks. Selline isiklik kontakt aitab ka väga palju ja kui inimene tunneb, et kohalik omavalitsus arvestab temaga, et okei, mina elan nüüd siin lähedal, et minuga arvestatakse, siis see aitab ka palju kaasa vastuseisu vähendamisele. (M, 35) </a:t>
            </a:r>
            <a:endParaRPr lang="en-GB" sz="1200" b="0" i="1" dirty="0" err="1"/>
          </a:p>
        </p:txBody>
      </p:sp>
      <p:sp>
        <p:nvSpPr>
          <p:cNvPr id="12" name="Content Placeholder 7">
            <a:extLst>
              <a:ext uri="{FF2B5EF4-FFF2-40B4-BE49-F238E27FC236}">
                <a16:creationId xmlns:a16="http://schemas.microsoft.com/office/drawing/2014/main" id="{526C1A25-4CBD-4C2D-B6BA-5D73D005E9BE}"/>
              </a:ext>
            </a:extLst>
          </p:cNvPr>
          <p:cNvSpPr txBox="1">
            <a:spLocks/>
          </p:cNvSpPr>
          <p:nvPr/>
        </p:nvSpPr>
        <p:spPr bwMode="ltGray">
          <a:xfrm>
            <a:off x="5315648" y="927441"/>
            <a:ext cx="5721159" cy="2016927"/>
          </a:xfrm>
          <a:prstGeom prst="wedgeRectCallout">
            <a:avLst>
              <a:gd name="adj1" fmla="val -56630"/>
              <a:gd name="adj2" fmla="val 29507"/>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lt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t-EE" sz="1200" i="1" dirty="0"/>
              <a:t>Meedia suhtumine on minu jaoks pigem negatiivne. Nad ei too välja mitte ühtegi sihukest poolt, millest maainimene aru saaks. Linnamees saab aru, sest nad oskavad suhelda nende keeles. Aga meie sellest aru ei saa. /…/ No kui keegi tuleb nende võõrsõnadega, siis meil Setus ei saa aru. /…/ Sellises popis euroopa keeles, nagu nad räägivad, ei jõua kuhugi poole. Minnakse ikka välja ja lüüakse rusikaga vastu seina, et no ei saanud aru, no ei anna õigust. Aga lihtsas maamehe keeles, mitte keerutada, öelda otse välja ja siis antakse ka kätte. Maainimesele, mis siin pattu salata, meeldib raha. Ja kui makstakse mingisugust kompensatsiooni, siis on nad muidugi nõus. Minusuguseid üdini rohelisi on hästi vähe ja need kes ei ole üdini rohelised, annavad nõusoleku päris kiiresti. (M, 55)</a:t>
            </a:r>
            <a:endParaRPr lang="en-GB" sz="1200" i="1" dirty="0" err="1"/>
          </a:p>
        </p:txBody>
      </p:sp>
    </p:spTree>
    <p:extLst>
      <p:ext uri="{BB962C8B-B14F-4D97-AF65-F5344CB8AC3E}">
        <p14:creationId xmlns:p14="http://schemas.microsoft.com/office/powerpoint/2010/main" val="38078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B617-CCDB-4696-A3CC-B6560055CA21}"/>
              </a:ext>
            </a:extLst>
          </p:cNvPr>
          <p:cNvSpPr>
            <a:spLocks noGrp="1"/>
          </p:cNvSpPr>
          <p:nvPr>
            <p:ph type="title"/>
          </p:nvPr>
        </p:nvSpPr>
        <p:spPr/>
        <p:txBody>
          <a:bodyPr/>
          <a:lstStyle/>
          <a:p>
            <a:r>
              <a:rPr lang="et-EE" dirty="0"/>
              <a:t>Inforuum</a:t>
            </a:r>
            <a:br>
              <a:rPr lang="et-EE" dirty="0"/>
            </a:br>
            <a:r>
              <a:rPr lang="et-EE" sz="1200" i="0" u="none" strike="noStrike" dirty="0">
                <a:solidFill>
                  <a:schemeClr val="tx1"/>
                </a:solidFill>
                <a:effectLst/>
                <a:latin typeface="+mn-lt"/>
              </a:rPr>
              <a:t>Kust Te olete saanud peamise info tuuleparkide planeeringute ning rajamise kohta?</a:t>
            </a:r>
            <a:br>
              <a:rPr lang="et-EE" sz="1200" i="0" u="none" strike="noStrike" dirty="0">
                <a:solidFill>
                  <a:schemeClr val="tx1"/>
                </a:solidFill>
                <a:effectLst/>
                <a:latin typeface="+mn-lt"/>
              </a:rPr>
            </a:br>
            <a:r>
              <a:rPr lang="et-EE" sz="1200" b="0" dirty="0"/>
              <a:t>Ei nõustu väidetega, n=1014</a:t>
            </a:r>
            <a:endParaRPr lang="et-EE" sz="1200" dirty="0"/>
          </a:p>
        </p:txBody>
      </p:sp>
      <p:graphicFrame>
        <p:nvGraphicFramePr>
          <p:cNvPr id="5" name="Table 7">
            <a:extLst>
              <a:ext uri="{FF2B5EF4-FFF2-40B4-BE49-F238E27FC236}">
                <a16:creationId xmlns:a16="http://schemas.microsoft.com/office/drawing/2014/main" id="{453E2C98-4A8F-4D98-9B31-006D470A3A3E}"/>
              </a:ext>
            </a:extLst>
          </p:cNvPr>
          <p:cNvGraphicFramePr>
            <a:graphicFrameLocks noGrp="1"/>
          </p:cNvGraphicFramePr>
          <p:nvPr>
            <p:extLst>
              <p:ext uri="{D42A27DB-BD31-4B8C-83A1-F6EECF244321}">
                <p14:modId xmlns:p14="http://schemas.microsoft.com/office/powerpoint/2010/main" val="2412469358"/>
              </p:ext>
            </p:extLst>
          </p:nvPr>
        </p:nvGraphicFramePr>
        <p:xfrm>
          <a:off x="82688" y="1968136"/>
          <a:ext cx="8412734" cy="3365865"/>
        </p:xfrm>
        <a:graphic>
          <a:graphicData uri="http://schemas.openxmlformats.org/drawingml/2006/table">
            <a:tbl>
              <a:tblPr firstRow="1" bandRow="1">
                <a:tableStyleId>{2D5ABB26-0587-4C30-8999-92F81FD0307C}</a:tableStyleId>
              </a:tblPr>
              <a:tblGrid>
                <a:gridCol w="5638234">
                  <a:extLst>
                    <a:ext uri="{9D8B030D-6E8A-4147-A177-3AD203B41FA5}">
                      <a16:colId xmlns:a16="http://schemas.microsoft.com/office/drawing/2014/main" val="2678956001"/>
                    </a:ext>
                  </a:extLst>
                </a:gridCol>
                <a:gridCol w="2206633">
                  <a:extLst>
                    <a:ext uri="{9D8B030D-6E8A-4147-A177-3AD203B41FA5}">
                      <a16:colId xmlns:a16="http://schemas.microsoft.com/office/drawing/2014/main" val="3426078918"/>
                    </a:ext>
                  </a:extLst>
                </a:gridCol>
                <a:gridCol w="567867">
                  <a:extLst>
                    <a:ext uri="{9D8B030D-6E8A-4147-A177-3AD203B41FA5}">
                      <a16:colId xmlns:a16="http://schemas.microsoft.com/office/drawing/2014/main" val="3881682470"/>
                    </a:ext>
                  </a:extLst>
                </a:gridCol>
              </a:tblGrid>
              <a:tr h="373985">
                <a:tc>
                  <a:txBody>
                    <a:bodyPr/>
                    <a:lstStyle/>
                    <a:p>
                      <a:pPr algn="r" fontAlgn="b"/>
                      <a:r>
                        <a:rPr lang="et-EE" sz="1200" b="0" i="0" u="none" strike="noStrike">
                          <a:solidFill>
                            <a:schemeClr val="tx1"/>
                          </a:solidFill>
                          <a:effectLst/>
                          <a:latin typeface="+mn-lt"/>
                        </a:rPr>
                        <a:t>Meediast (ajalehtedest, televisioonist, raadiost)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a:solidFill>
                          <a:schemeClr val="tx1"/>
                        </a:solidFill>
                        <a:effectLst/>
                        <a:latin typeface="+mn-lt"/>
                      </a:endParaRP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4743089"/>
                  </a:ext>
                </a:extLst>
              </a:tr>
              <a:tr h="373985">
                <a:tc>
                  <a:txBody>
                    <a:bodyPr/>
                    <a:lstStyle/>
                    <a:p>
                      <a:pPr algn="r" fontAlgn="b"/>
                      <a:r>
                        <a:rPr lang="et-EE" sz="1200" b="0" i="0" u="none" strike="noStrike" dirty="0">
                          <a:solidFill>
                            <a:schemeClr val="tx1"/>
                          </a:solidFill>
                          <a:effectLst/>
                          <a:latin typeface="+mn-lt"/>
                        </a:rPr>
                        <a:t>Internetist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9164289"/>
                  </a:ext>
                </a:extLst>
              </a:tr>
              <a:tr h="373985">
                <a:tc>
                  <a:txBody>
                    <a:bodyPr/>
                    <a:lstStyle/>
                    <a:p>
                      <a:pPr algn="r" fontAlgn="b"/>
                      <a:r>
                        <a:rPr lang="et-EE" sz="1200" b="0" i="0" u="none" strike="noStrike">
                          <a:solidFill>
                            <a:schemeClr val="tx1"/>
                          </a:solidFill>
                          <a:effectLst/>
                          <a:latin typeface="+mn-lt"/>
                        </a:rPr>
                        <a:t>Sõpradelt, sugulastelt, naabritelt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6201561"/>
                  </a:ext>
                </a:extLst>
              </a:tr>
              <a:tr h="373985">
                <a:tc>
                  <a:txBody>
                    <a:bodyPr/>
                    <a:lstStyle/>
                    <a:p>
                      <a:pPr algn="r" fontAlgn="b"/>
                      <a:r>
                        <a:rPr lang="et-EE" sz="1200" b="0" i="0" u="none" strike="noStrike">
                          <a:solidFill>
                            <a:schemeClr val="tx1"/>
                          </a:solidFill>
                          <a:effectLst/>
                          <a:latin typeface="+mn-lt"/>
                        </a:rPr>
                        <a:t>Tuulikupargi arendajalt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dirty="0">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7073679"/>
                  </a:ext>
                </a:extLst>
              </a:tr>
              <a:tr h="373985">
                <a:tc>
                  <a:txBody>
                    <a:bodyPr/>
                    <a:lstStyle/>
                    <a:p>
                      <a:pPr algn="r" fontAlgn="b"/>
                      <a:r>
                        <a:rPr lang="fi-FI" sz="1200" b="0" i="0" u="none" strike="noStrike">
                          <a:solidFill>
                            <a:schemeClr val="tx1"/>
                          </a:solidFill>
                          <a:effectLst/>
                          <a:latin typeface="+mn-lt"/>
                        </a:rPr>
                        <a:t>Avalike arutelude käigus planeerijalt ja keskkonnamõju hindajalt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dirty="0">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5388418"/>
                  </a:ext>
                </a:extLst>
              </a:tr>
              <a:tr h="373985">
                <a:tc>
                  <a:txBody>
                    <a:bodyPr/>
                    <a:lstStyle/>
                    <a:p>
                      <a:pPr algn="r" fontAlgn="b"/>
                      <a:r>
                        <a:rPr lang="et-EE" sz="1200" b="0" i="0" u="none" strike="noStrike">
                          <a:solidFill>
                            <a:schemeClr val="tx1"/>
                          </a:solidFill>
                          <a:effectLst/>
                          <a:latin typeface="+mn-lt"/>
                        </a:rPr>
                        <a:t>Ministeeriumite kanalitest ja kõneisikutelt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dirty="0">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6735420"/>
                  </a:ext>
                </a:extLst>
              </a:tr>
              <a:tr h="373985">
                <a:tc>
                  <a:txBody>
                    <a:bodyPr/>
                    <a:lstStyle/>
                    <a:p>
                      <a:pPr algn="r" fontAlgn="b"/>
                      <a:r>
                        <a:rPr lang="et-EE" sz="1200" b="0" i="0" u="none" strike="noStrike">
                          <a:solidFill>
                            <a:schemeClr val="tx1"/>
                          </a:solidFill>
                          <a:effectLst/>
                          <a:latin typeface="+mn-lt"/>
                        </a:rPr>
                        <a:t>Kohaliku omavalitsuse spetsialistilt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dirty="0">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9334"/>
                  </a:ext>
                </a:extLst>
              </a:tr>
              <a:tr h="373985">
                <a:tc>
                  <a:txBody>
                    <a:bodyPr/>
                    <a:lstStyle/>
                    <a:p>
                      <a:pPr algn="r" fontAlgn="b"/>
                      <a:r>
                        <a:rPr lang="et-EE" sz="1200" b="0" i="0" u="none" strike="noStrike">
                          <a:solidFill>
                            <a:schemeClr val="tx1"/>
                          </a:solidFill>
                          <a:effectLst/>
                          <a:latin typeface="+mn-lt"/>
                        </a:rPr>
                        <a:t>Mujalt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dirty="0">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6397782"/>
                  </a:ext>
                </a:extLst>
              </a:tr>
              <a:tr h="373985">
                <a:tc>
                  <a:txBody>
                    <a:bodyPr/>
                    <a:lstStyle/>
                    <a:p>
                      <a:pPr algn="r" fontAlgn="b"/>
                      <a:r>
                        <a:rPr lang="et-EE" sz="1200" b="0" i="0" u="none" strike="noStrike" dirty="0">
                          <a:solidFill>
                            <a:schemeClr val="tx1"/>
                          </a:solidFill>
                          <a:effectLst/>
                          <a:latin typeface="+mn-lt"/>
                        </a:rPr>
                        <a:t>Ei saanud üldse infot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dirty="0">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6360656"/>
                  </a:ext>
                </a:extLst>
              </a:tr>
            </a:tbl>
          </a:graphicData>
        </a:graphic>
      </p:graphicFrame>
      <p:graphicFrame>
        <p:nvGraphicFramePr>
          <p:cNvPr id="6" name="Chart 5">
            <a:extLst>
              <a:ext uri="{FF2B5EF4-FFF2-40B4-BE49-F238E27FC236}">
                <a16:creationId xmlns:a16="http://schemas.microsoft.com/office/drawing/2014/main" id="{AE199262-2C7A-462E-AA06-C8BB182B10C8}"/>
              </a:ext>
            </a:extLst>
          </p:cNvPr>
          <p:cNvGraphicFramePr/>
          <p:nvPr>
            <p:extLst>
              <p:ext uri="{D42A27DB-BD31-4B8C-83A1-F6EECF244321}">
                <p14:modId xmlns:p14="http://schemas.microsoft.com/office/powerpoint/2010/main" val="2104518115"/>
              </p:ext>
            </p:extLst>
          </p:nvPr>
        </p:nvGraphicFramePr>
        <p:xfrm>
          <a:off x="5560634" y="1815530"/>
          <a:ext cx="3091542" cy="363536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4B5F7D84-BB0A-4D8B-9CF8-813E0C196793}"/>
              </a:ext>
            </a:extLst>
          </p:cNvPr>
          <p:cNvSpPr>
            <a:spLocks noGrp="1"/>
          </p:cNvSpPr>
          <p:nvPr>
            <p:ph type="sldNum" sz="quarter" idx="10"/>
          </p:nvPr>
        </p:nvSpPr>
        <p:spPr/>
        <p:txBody>
          <a:bodyPr/>
          <a:lstStyle/>
          <a:p>
            <a:fld id="{4034BEE3-566C-4068-A777-C3A4762E861B}" type="slidenum">
              <a:rPr lang="en-GB" smtClean="0"/>
              <a:pPr/>
              <a:t>48</a:t>
            </a:fld>
            <a:endParaRPr lang="en-GB" dirty="0"/>
          </a:p>
        </p:txBody>
      </p:sp>
    </p:spTree>
    <p:extLst>
      <p:ext uri="{BB962C8B-B14F-4D97-AF65-F5344CB8AC3E}">
        <p14:creationId xmlns:p14="http://schemas.microsoft.com/office/powerpoint/2010/main" val="387788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B617-CCDB-4696-A3CC-B6560055CA21}"/>
              </a:ext>
            </a:extLst>
          </p:cNvPr>
          <p:cNvSpPr>
            <a:spLocks noGrp="1"/>
          </p:cNvSpPr>
          <p:nvPr>
            <p:ph type="title"/>
          </p:nvPr>
        </p:nvSpPr>
        <p:spPr/>
        <p:txBody>
          <a:bodyPr/>
          <a:lstStyle/>
          <a:p>
            <a:r>
              <a:rPr lang="et-EE" dirty="0"/>
              <a:t>Inforuum</a:t>
            </a:r>
            <a:br>
              <a:rPr lang="et-EE" dirty="0"/>
            </a:br>
            <a:r>
              <a:rPr lang="et-EE" sz="1200" i="0" u="none" strike="noStrike" dirty="0">
                <a:solidFill>
                  <a:schemeClr val="tx1"/>
                </a:solidFill>
                <a:effectLst/>
                <a:latin typeface="+mn-lt"/>
              </a:rPr>
              <a:t>Kuidas või millise kanali kaudu Te sooviksite rohkem informatsiooni tuuleparkide kohta?</a:t>
            </a:r>
            <a:br>
              <a:rPr lang="et-EE" sz="1200" i="0" u="none" strike="noStrike" dirty="0">
                <a:solidFill>
                  <a:schemeClr val="tx1"/>
                </a:solidFill>
                <a:effectLst/>
                <a:latin typeface="+mn-lt"/>
              </a:rPr>
            </a:br>
            <a:r>
              <a:rPr lang="et-EE" sz="1200" b="0" dirty="0"/>
              <a:t>Ei nõustu väidetega, n=1014</a:t>
            </a:r>
            <a:endParaRPr lang="et-EE" sz="1200" dirty="0"/>
          </a:p>
        </p:txBody>
      </p:sp>
      <p:graphicFrame>
        <p:nvGraphicFramePr>
          <p:cNvPr id="5" name="Table 7">
            <a:extLst>
              <a:ext uri="{FF2B5EF4-FFF2-40B4-BE49-F238E27FC236}">
                <a16:creationId xmlns:a16="http://schemas.microsoft.com/office/drawing/2014/main" id="{453E2C98-4A8F-4D98-9B31-006D470A3A3E}"/>
              </a:ext>
            </a:extLst>
          </p:cNvPr>
          <p:cNvGraphicFramePr>
            <a:graphicFrameLocks noGrp="1"/>
          </p:cNvGraphicFramePr>
          <p:nvPr>
            <p:extLst>
              <p:ext uri="{D42A27DB-BD31-4B8C-83A1-F6EECF244321}">
                <p14:modId xmlns:p14="http://schemas.microsoft.com/office/powerpoint/2010/main" val="557808583"/>
              </p:ext>
            </p:extLst>
          </p:nvPr>
        </p:nvGraphicFramePr>
        <p:xfrm>
          <a:off x="342900" y="1968136"/>
          <a:ext cx="8600197" cy="3365865"/>
        </p:xfrm>
        <a:graphic>
          <a:graphicData uri="http://schemas.openxmlformats.org/drawingml/2006/table">
            <a:tbl>
              <a:tblPr firstRow="1" bandRow="1">
                <a:tableStyleId>{2D5ABB26-0587-4C30-8999-92F81FD0307C}</a:tableStyleId>
              </a:tblPr>
              <a:tblGrid>
                <a:gridCol w="5825697">
                  <a:extLst>
                    <a:ext uri="{9D8B030D-6E8A-4147-A177-3AD203B41FA5}">
                      <a16:colId xmlns:a16="http://schemas.microsoft.com/office/drawing/2014/main" val="2678956001"/>
                    </a:ext>
                  </a:extLst>
                </a:gridCol>
                <a:gridCol w="2206633">
                  <a:extLst>
                    <a:ext uri="{9D8B030D-6E8A-4147-A177-3AD203B41FA5}">
                      <a16:colId xmlns:a16="http://schemas.microsoft.com/office/drawing/2014/main" val="3426078918"/>
                    </a:ext>
                  </a:extLst>
                </a:gridCol>
                <a:gridCol w="567867">
                  <a:extLst>
                    <a:ext uri="{9D8B030D-6E8A-4147-A177-3AD203B41FA5}">
                      <a16:colId xmlns:a16="http://schemas.microsoft.com/office/drawing/2014/main" val="3881682470"/>
                    </a:ext>
                  </a:extLst>
                </a:gridCol>
              </a:tblGrid>
              <a:tr h="373985">
                <a:tc>
                  <a:txBody>
                    <a:bodyPr/>
                    <a:lstStyle/>
                    <a:p>
                      <a:pPr algn="r" fontAlgn="b"/>
                      <a:r>
                        <a:rPr lang="fi-FI" sz="1200" b="0" i="0" u="none" strike="noStrike">
                          <a:solidFill>
                            <a:schemeClr val="tx1"/>
                          </a:solidFill>
                          <a:effectLst/>
                          <a:latin typeface="+mn-lt"/>
                        </a:rPr>
                        <a:t>Meedias üldiselt (televisioon, ajalehed, raadio)</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a:solidFill>
                          <a:schemeClr val="tx1"/>
                        </a:solidFill>
                        <a:effectLst/>
                        <a:latin typeface="+mn-lt"/>
                      </a:endParaRP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4743089"/>
                  </a:ext>
                </a:extLst>
              </a:tr>
              <a:tr h="373985">
                <a:tc>
                  <a:txBody>
                    <a:bodyPr/>
                    <a:lstStyle/>
                    <a:p>
                      <a:pPr algn="r" fontAlgn="b"/>
                      <a:r>
                        <a:rPr lang="et-EE" sz="1200" b="0" i="0" u="none" strike="noStrike">
                          <a:solidFill>
                            <a:schemeClr val="tx1"/>
                          </a:solidFill>
                          <a:effectLst/>
                          <a:latin typeface="+mn-lt"/>
                        </a:rPr>
                        <a:t>Kohalikus ajalehes, veebiväljaandes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9164289"/>
                  </a:ext>
                </a:extLst>
              </a:tr>
              <a:tr h="373985">
                <a:tc>
                  <a:txBody>
                    <a:bodyPr/>
                    <a:lstStyle/>
                    <a:p>
                      <a:pPr algn="r" fontAlgn="b"/>
                      <a:r>
                        <a:rPr lang="et-EE" sz="1200" b="0" i="0" u="none" strike="noStrike">
                          <a:solidFill>
                            <a:schemeClr val="tx1"/>
                          </a:solidFill>
                          <a:effectLst/>
                          <a:latin typeface="+mn-lt"/>
                        </a:rPr>
                        <a:t>Internetist (arendaja kodulehekülg, muu osapoole kodulehekülg nt energiatalgud.ee)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6201561"/>
                  </a:ext>
                </a:extLst>
              </a:tr>
              <a:tr h="373985">
                <a:tc>
                  <a:txBody>
                    <a:bodyPr/>
                    <a:lstStyle/>
                    <a:p>
                      <a:pPr algn="r" fontAlgn="b"/>
                      <a:r>
                        <a:rPr lang="fi-FI" sz="1200" b="0" i="0" u="none" strike="noStrike">
                          <a:solidFill>
                            <a:schemeClr val="tx1"/>
                          </a:solidFill>
                          <a:effectLst/>
                          <a:latin typeface="+mn-lt"/>
                        </a:rPr>
                        <a:t>Avalike arutelude käigus planeerijalt ja keskkonnamõju hindajalt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dirty="0">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7073679"/>
                  </a:ext>
                </a:extLst>
              </a:tr>
              <a:tr h="373985">
                <a:tc>
                  <a:txBody>
                    <a:bodyPr/>
                    <a:lstStyle/>
                    <a:p>
                      <a:pPr algn="r" fontAlgn="b"/>
                      <a:r>
                        <a:rPr lang="et-EE" sz="1200" b="0" i="0" u="none" strike="noStrike" dirty="0">
                          <a:solidFill>
                            <a:schemeClr val="tx1"/>
                          </a:solidFill>
                          <a:effectLst/>
                          <a:latin typeface="+mn-lt"/>
                        </a:rPr>
                        <a:t>Tuulikupargi arendajalt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dirty="0">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5388418"/>
                  </a:ext>
                </a:extLst>
              </a:tr>
              <a:tr h="373985">
                <a:tc>
                  <a:txBody>
                    <a:bodyPr/>
                    <a:lstStyle/>
                    <a:p>
                      <a:pPr algn="r" fontAlgn="b"/>
                      <a:r>
                        <a:rPr lang="et-EE" sz="1200" b="0" i="0" u="none" strike="noStrike" dirty="0">
                          <a:solidFill>
                            <a:schemeClr val="tx1"/>
                          </a:solidFill>
                          <a:effectLst/>
                          <a:latin typeface="+mn-lt"/>
                        </a:rPr>
                        <a:t>Kogukonna koosoleku/arutelu/teavitussündmuse kaudu</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dirty="0">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6735420"/>
                  </a:ext>
                </a:extLst>
              </a:tr>
              <a:tr h="373985">
                <a:tc>
                  <a:txBody>
                    <a:bodyPr/>
                    <a:lstStyle/>
                    <a:p>
                      <a:pPr algn="r" fontAlgn="b"/>
                      <a:r>
                        <a:rPr lang="et-EE" sz="1200" b="0" i="0" u="none" strike="noStrike">
                          <a:solidFill>
                            <a:schemeClr val="tx1"/>
                          </a:solidFill>
                          <a:effectLst/>
                          <a:latin typeface="+mn-lt"/>
                        </a:rPr>
                        <a:t>Otsepostitusena</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dirty="0">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9334"/>
                  </a:ext>
                </a:extLst>
              </a:tr>
              <a:tr h="373985">
                <a:tc>
                  <a:txBody>
                    <a:bodyPr/>
                    <a:lstStyle/>
                    <a:p>
                      <a:pPr algn="r" fontAlgn="b"/>
                      <a:r>
                        <a:rPr lang="et-EE" sz="1200" b="0" i="0" u="none" strike="noStrike">
                          <a:solidFill>
                            <a:schemeClr val="tx1"/>
                          </a:solidFill>
                          <a:effectLst/>
                          <a:latin typeface="+mn-lt"/>
                        </a:rPr>
                        <a:t>Kohaliku omavalitsuse spetsialistilt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dirty="0">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6397782"/>
                  </a:ext>
                </a:extLst>
              </a:tr>
              <a:tr h="373985">
                <a:tc>
                  <a:txBody>
                    <a:bodyPr/>
                    <a:lstStyle/>
                    <a:p>
                      <a:pPr algn="r" fontAlgn="b"/>
                      <a:r>
                        <a:rPr lang="et-EE" sz="1200" b="0" i="0" u="none" strike="noStrike" dirty="0">
                          <a:solidFill>
                            <a:schemeClr val="tx1"/>
                          </a:solidFill>
                          <a:effectLst/>
                          <a:latin typeface="+mn-lt"/>
                        </a:rPr>
                        <a:t>Ei soovigi rohkem infot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dirty="0">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6360656"/>
                  </a:ext>
                </a:extLst>
              </a:tr>
            </a:tbl>
          </a:graphicData>
        </a:graphic>
      </p:graphicFrame>
      <p:graphicFrame>
        <p:nvGraphicFramePr>
          <p:cNvPr id="6" name="Chart 5">
            <a:extLst>
              <a:ext uri="{FF2B5EF4-FFF2-40B4-BE49-F238E27FC236}">
                <a16:creationId xmlns:a16="http://schemas.microsoft.com/office/drawing/2014/main" id="{AE199262-2C7A-462E-AA06-C8BB182B10C8}"/>
              </a:ext>
            </a:extLst>
          </p:cNvPr>
          <p:cNvGraphicFramePr/>
          <p:nvPr>
            <p:extLst>
              <p:ext uri="{D42A27DB-BD31-4B8C-83A1-F6EECF244321}">
                <p14:modId xmlns:p14="http://schemas.microsoft.com/office/powerpoint/2010/main" val="2549996405"/>
              </p:ext>
            </p:extLst>
          </p:nvPr>
        </p:nvGraphicFramePr>
        <p:xfrm>
          <a:off x="6008309" y="1815530"/>
          <a:ext cx="3091542" cy="363536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CA11DB4-D08D-4571-9218-6342BD999BED}"/>
              </a:ext>
            </a:extLst>
          </p:cNvPr>
          <p:cNvSpPr>
            <a:spLocks noGrp="1"/>
          </p:cNvSpPr>
          <p:nvPr>
            <p:ph type="sldNum" sz="quarter" idx="10"/>
          </p:nvPr>
        </p:nvSpPr>
        <p:spPr/>
        <p:txBody>
          <a:bodyPr/>
          <a:lstStyle/>
          <a:p>
            <a:fld id="{4034BEE3-566C-4068-A777-C3A4762E861B}" type="slidenum">
              <a:rPr lang="en-GB" smtClean="0"/>
              <a:pPr/>
              <a:t>49</a:t>
            </a:fld>
            <a:endParaRPr lang="en-GB" dirty="0"/>
          </a:p>
        </p:txBody>
      </p:sp>
    </p:spTree>
    <p:extLst>
      <p:ext uri="{BB962C8B-B14F-4D97-AF65-F5344CB8AC3E}">
        <p14:creationId xmlns:p14="http://schemas.microsoft.com/office/powerpoint/2010/main" val="172072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3D956-F21B-4099-BEDE-5F79A8CDE96D}"/>
              </a:ext>
            </a:extLst>
          </p:cNvPr>
          <p:cNvSpPr>
            <a:spLocks noGrp="1"/>
          </p:cNvSpPr>
          <p:nvPr>
            <p:ph type="title"/>
          </p:nvPr>
        </p:nvSpPr>
        <p:spPr>
          <a:noFill/>
        </p:spPr>
        <p:txBody>
          <a:bodyPr/>
          <a:lstStyle/>
          <a:p>
            <a:r>
              <a:rPr lang="et-EE" dirty="0"/>
              <a:t>Uuringu metoodika</a:t>
            </a:r>
          </a:p>
        </p:txBody>
      </p:sp>
      <p:sp>
        <p:nvSpPr>
          <p:cNvPr id="4" name="Content Placeholder 3">
            <a:extLst>
              <a:ext uri="{FF2B5EF4-FFF2-40B4-BE49-F238E27FC236}">
                <a16:creationId xmlns:a16="http://schemas.microsoft.com/office/drawing/2014/main" id="{3D9570FB-823C-4548-B269-C10F1FAA2A8D}"/>
              </a:ext>
            </a:extLst>
          </p:cNvPr>
          <p:cNvSpPr>
            <a:spLocks noGrp="1"/>
          </p:cNvSpPr>
          <p:nvPr>
            <p:ph sz="quarter" idx="14"/>
          </p:nvPr>
        </p:nvSpPr>
        <p:spPr>
          <a:xfrm>
            <a:off x="360436" y="1071982"/>
            <a:ext cx="11466000" cy="3999600"/>
          </a:xfrm>
        </p:spPr>
        <p:txBody>
          <a:bodyPr/>
          <a:lstStyle/>
          <a:p>
            <a:pPr algn="just"/>
            <a:r>
              <a:rPr lang="et-EE" sz="1200" dirty="0"/>
              <a:t>Uuring viidi läbi </a:t>
            </a:r>
            <a:r>
              <a:rPr lang="et-EE" sz="1200" b="1" dirty="0"/>
              <a:t>kombineeritud meetodil</a:t>
            </a:r>
            <a:r>
              <a:rPr lang="et-EE" sz="1200" dirty="0"/>
              <a:t>. </a:t>
            </a:r>
          </a:p>
          <a:p>
            <a:pPr lvl="2" algn="just">
              <a:buSzPct val="100000"/>
              <a:buFont typeface="Wingdings" panose="05000000000000000000" pitchFamily="2" charset="2"/>
              <a:buChar char="§"/>
            </a:pPr>
            <a:r>
              <a:rPr lang="et-EE" sz="1200" b="1" dirty="0"/>
              <a:t>Elanikkonna uuring</a:t>
            </a:r>
            <a:r>
              <a:rPr lang="et-EE" sz="1200" dirty="0"/>
              <a:t> viidi läbi kvantitatiivsel meetodil </a:t>
            </a:r>
            <a:r>
              <a:rPr lang="et-EE" sz="1200" b="1" dirty="0"/>
              <a:t>veebiküsitlusena</a:t>
            </a:r>
            <a:r>
              <a:rPr lang="et-EE" sz="1200" dirty="0"/>
              <a:t>. </a:t>
            </a:r>
          </a:p>
          <a:p>
            <a:pPr lvl="3" algn="just"/>
            <a:r>
              <a:rPr lang="et-EE" sz="1200" dirty="0"/>
              <a:t>Kokku vastas küsitlusele 1351 inimest. Küsitlus toimus ajavahemikus 08.–20.09.2021.</a:t>
            </a:r>
          </a:p>
          <a:p>
            <a:pPr algn="just">
              <a:spcBef>
                <a:spcPts val="600"/>
              </a:spcBef>
            </a:pPr>
            <a:r>
              <a:rPr lang="et-EE" sz="1200" dirty="0"/>
              <a:t>Veebiküsitluseks kasutati tarkvaraprogrammi NIPO Nfield. Keskmiseks veebiintervjuule vastamise ajaks kujunes 18,5 minutit. Andmeanalüüsiks kasutati professionaalseid andmeanalüüsi pakette SPSS ja </a:t>
            </a:r>
            <a:r>
              <a:rPr lang="et-EE" sz="1200" dirty="0" err="1"/>
              <a:t>Galileo</a:t>
            </a:r>
            <a:r>
              <a:rPr lang="et-EE" sz="1200" dirty="0"/>
              <a:t>, mis võimaldavad kõiki antud uuringuülesande täitmiseks vajalikke statistilise andmeanalüüsi viise. Lahtiste küsimuste vastused kodeeriti. Selleks tuvastati esmalt ühte gruppi koonduvad sarnased vastused, leiti vastuste grupile sobiv </a:t>
            </a:r>
            <a:r>
              <a:rPr lang="et-EE" sz="1200" dirty="0" err="1"/>
              <a:t>tähistaja</a:t>
            </a:r>
            <a:r>
              <a:rPr lang="et-EE" sz="1200" dirty="0"/>
              <a:t> (märksõna või lause näol) ning moodustati lisatunnus gruppidesse kodeeritud vastustega. Andmed kaaluti </a:t>
            </a:r>
            <a:r>
              <a:rPr lang="fi-FI" sz="1200" dirty="0"/>
              <a:t>soo, vanuse, rahvuse, elukoha ja hariduse lõikes.</a:t>
            </a:r>
            <a:r>
              <a:rPr lang="et-EE" sz="1200" dirty="0"/>
              <a:t> </a:t>
            </a:r>
          </a:p>
          <a:p>
            <a:pPr algn="just"/>
            <a:r>
              <a:rPr lang="et-EE" sz="1200" dirty="0"/>
              <a:t>Analüüsimeetoditena kasutati peamiselt risttabeleid. Aruandes välja toodud sotsiaaldemograafiliste lõigete vahel ilmnevad statistiliselt olulised erinevused baseeruvad </a:t>
            </a:r>
            <a:r>
              <a:rPr lang="et-EE" sz="1200" dirty="0" err="1"/>
              <a:t>Hii-ruut</a:t>
            </a:r>
            <a:r>
              <a:rPr lang="et-EE" sz="1200" dirty="0"/>
              <a:t> statistikul usaldusnivool 95% või enam.</a:t>
            </a:r>
            <a:endParaRPr lang="et-EE" sz="1200" dirty="0">
              <a:highlight>
                <a:srgbClr val="FFFF00"/>
              </a:highlight>
            </a:endParaRPr>
          </a:p>
          <a:p>
            <a:pPr lvl="2" algn="just">
              <a:spcBef>
                <a:spcPts val="1200"/>
              </a:spcBef>
              <a:buFont typeface="Wingdings" panose="05000000000000000000" pitchFamily="2" charset="2"/>
              <a:buChar char="§"/>
            </a:pPr>
            <a:r>
              <a:rPr lang="nb-NO" sz="1200" b="1" dirty="0"/>
              <a:t>Tuuleparkide läheduses või perspektiivsetes alades elavate </a:t>
            </a:r>
            <a:r>
              <a:rPr lang="et-EE" sz="1200" b="1" dirty="0"/>
              <a:t>inimestega </a:t>
            </a:r>
            <a:r>
              <a:rPr lang="et-EE" sz="1200" dirty="0"/>
              <a:t>viidi läbi </a:t>
            </a:r>
            <a:r>
              <a:rPr lang="et-EE" sz="1200" b="1" dirty="0"/>
              <a:t>fookusgrupid</a:t>
            </a:r>
            <a:r>
              <a:rPr lang="et-EE" sz="1200" dirty="0"/>
              <a:t>.</a:t>
            </a:r>
          </a:p>
          <a:p>
            <a:pPr lvl="3" algn="just"/>
            <a:r>
              <a:rPr lang="et-EE" sz="1200" dirty="0"/>
              <a:t>Kokku intervjueeriti viie grupi käigus </a:t>
            </a:r>
            <a:r>
              <a:rPr lang="et-EE" sz="1200" dirty="0">
                <a:highlight>
                  <a:srgbClr val="FFFFFF"/>
                </a:highlight>
              </a:rPr>
              <a:t>21</a:t>
            </a:r>
            <a:r>
              <a:rPr lang="et-EE" sz="1200" dirty="0"/>
              <a:t> inimest. </a:t>
            </a:r>
          </a:p>
          <a:p>
            <a:pPr marL="0" lvl="3" indent="0" algn="just">
              <a:buNone/>
            </a:pPr>
            <a:r>
              <a:rPr lang="et-EE" sz="1200" dirty="0"/>
              <a:t>Fookusgruppide osalejad leiti ankeetküsitlusega. Ankeedi lõpus oli inimetel, kes elavad </a:t>
            </a:r>
            <a:r>
              <a:rPr lang="fi-FI" sz="1200" dirty="0"/>
              <a:t>olemasolevate tuuleparkide läheduses või piirkondades, kuhu tulevikus on võimalik</a:t>
            </a:r>
            <a:r>
              <a:rPr lang="et-EE" sz="1200" dirty="0"/>
              <a:t> </a:t>
            </a:r>
            <a:r>
              <a:rPr lang="fi-FI" sz="1200" dirty="0"/>
              <a:t>tuuleparke rajada</a:t>
            </a:r>
            <a:r>
              <a:rPr lang="et-EE" sz="1200" dirty="0"/>
              <a:t>, võimalik jätta oma kontaktandmed, juhul kui nad on nõus osalema tuuleparkide teemalises vestlusringis. Huvi avaldanud inimestest moodustati 5 gruppi, kus olid esindatud nii tuuleparkide suhtes pigem positiivselt, pigem negatiivselt ja ka neutraalselt meelestatud inimesed. Üks grupp toimus vene keeles. Grupid viidi läbi MS Teams keskkonnas ja ühe grupi kestus oli keskmiselt 1,5 h. Vestluse juhtimisel oli aluseks vestluskava, mis käsitles peamisi meelsusuuringu teemapunkte (teadlikkus, peamised barjäärid ja pooltargumendid, info ja kommunikatsioon, leevendusmeetmed). Fookusgrupid toimusid vahemikus 22.09.−05.10.2021.</a:t>
            </a:r>
            <a:endParaRPr lang="nb-NO" sz="1200" dirty="0"/>
          </a:p>
          <a:p>
            <a:pPr lvl="2" algn="just">
              <a:spcBef>
                <a:spcPts val="1200"/>
              </a:spcBef>
              <a:buFont typeface="Wingdings" panose="05000000000000000000" pitchFamily="2" charset="2"/>
              <a:buChar char="§"/>
            </a:pPr>
            <a:r>
              <a:rPr lang="et-EE" sz="1200" dirty="0"/>
              <a:t>Ettevõtete esindajate käest kogutakse infot </a:t>
            </a:r>
            <a:r>
              <a:rPr lang="et-EE" sz="1200" b="1" dirty="0"/>
              <a:t>süvaintervjuudega</a:t>
            </a:r>
            <a:r>
              <a:rPr lang="et-EE" sz="1200" dirty="0"/>
              <a:t>. </a:t>
            </a:r>
          </a:p>
          <a:p>
            <a:pPr lvl="3" algn="just"/>
            <a:r>
              <a:rPr lang="et-EE" sz="1200" dirty="0"/>
              <a:t>Intervjuud toimuvad oktoobris 2021. Kokku intervjueeritakse 3-5 ettevõtte esindajat. </a:t>
            </a:r>
            <a:endParaRPr lang="et-EE" sz="1200" dirty="0">
              <a:highlight>
                <a:srgbClr val="FFFF00"/>
              </a:highlight>
            </a:endParaRPr>
          </a:p>
          <a:p>
            <a:pPr marL="0" lvl="1" indent="0" algn="just">
              <a:buFont typeface="Arial" panose="020B0604020202020204" pitchFamily="34" charset="0"/>
              <a:buNone/>
            </a:pPr>
            <a:r>
              <a:rPr lang="et-EE" sz="1200" dirty="0"/>
              <a:t>Võimalikud ettevõtted lepitakse kokku koostöös Tellijaga. Ettevõtete esindajatele saadetakse uuringukutse, et valimisse sattunuid uuringu toimumisest teavitada ning tutvustada neile uuringu eesmärke. Seejärel helistab Emori kvalitatiivuuringute värbamisjuht kutse saanud kontaktid üle ning lepib kokku sobiva intervjuu toimumise aja. Vastaja eelistusest lähtuvalt viiakse süvaintervjuud läbi kas telefoni või MS </a:t>
            </a:r>
            <a:r>
              <a:rPr lang="et-EE" sz="1200" dirty="0" err="1"/>
              <a:t>Teamsi</a:t>
            </a:r>
            <a:r>
              <a:rPr lang="et-EE" sz="1200" dirty="0"/>
              <a:t> teel. Ühe intervjuu läbiviimiseks on arvestatud 45 minutit. Aruande koostamise aluseks on süvaintervjuudest tehtud helisalvestused. Anonüümsuse tagamiseks ei lisata aruandes kasutatud tsitaatidele ettevõtte esindaja nime ega asutust. 		</a:t>
            </a:r>
            <a:endParaRPr lang="et-EE" sz="1200" dirty="0">
              <a:highlight>
                <a:srgbClr val="FFFF00"/>
              </a:highlight>
            </a:endParaRPr>
          </a:p>
        </p:txBody>
      </p:sp>
      <p:sp>
        <p:nvSpPr>
          <p:cNvPr id="3" name="Slide Number Placeholder 2">
            <a:extLst>
              <a:ext uri="{FF2B5EF4-FFF2-40B4-BE49-F238E27FC236}">
                <a16:creationId xmlns:a16="http://schemas.microsoft.com/office/drawing/2014/main" id="{4CA28BEB-8182-47EF-B7FF-EB18AC671E92}"/>
              </a:ext>
            </a:extLst>
          </p:cNvPr>
          <p:cNvSpPr>
            <a:spLocks noGrp="1"/>
          </p:cNvSpPr>
          <p:nvPr>
            <p:ph type="sldNum" sz="quarter" idx="10"/>
          </p:nvPr>
        </p:nvSpPr>
        <p:spPr/>
        <p:txBody>
          <a:bodyPr/>
          <a:lstStyle/>
          <a:p>
            <a:fld id="{4034BEE3-566C-4068-A777-C3A4762E861B}" type="slidenum">
              <a:rPr lang="en-GB" smtClean="0"/>
              <a:pPr/>
              <a:t>5</a:t>
            </a:fld>
            <a:endParaRPr lang="en-GB" dirty="0"/>
          </a:p>
        </p:txBody>
      </p:sp>
    </p:spTree>
    <p:extLst>
      <p:ext uri="{BB962C8B-B14F-4D97-AF65-F5344CB8AC3E}">
        <p14:creationId xmlns:p14="http://schemas.microsoft.com/office/powerpoint/2010/main" val="58770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EC6170-986A-44AE-A5DA-76B5FD8C2524}"/>
              </a:ext>
            </a:extLst>
          </p:cNvPr>
          <p:cNvSpPr>
            <a:spLocks noGrp="1"/>
          </p:cNvSpPr>
          <p:nvPr>
            <p:ph type="body" sz="quarter" idx="15"/>
          </p:nvPr>
        </p:nvSpPr>
        <p:spPr/>
        <p:txBody>
          <a:bodyPr/>
          <a:lstStyle/>
          <a:p>
            <a:r>
              <a:rPr lang="et-EE" dirty="0"/>
              <a:t>Vastajate taust</a:t>
            </a:r>
          </a:p>
        </p:txBody>
      </p:sp>
      <p:sp>
        <p:nvSpPr>
          <p:cNvPr id="3" name="Text Placeholder 2">
            <a:extLst>
              <a:ext uri="{FF2B5EF4-FFF2-40B4-BE49-F238E27FC236}">
                <a16:creationId xmlns:a16="http://schemas.microsoft.com/office/drawing/2014/main" id="{58970622-B0D9-4889-A1F1-8FA9A4986911}"/>
              </a:ext>
            </a:extLst>
          </p:cNvPr>
          <p:cNvSpPr>
            <a:spLocks noGrp="1"/>
          </p:cNvSpPr>
          <p:nvPr>
            <p:ph type="body" sz="quarter" idx="16"/>
          </p:nvPr>
        </p:nvSpPr>
        <p:spPr/>
        <p:txBody>
          <a:bodyPr/>
          <a:lstStyle/>
          <a:p>
            <a:r>
              <a:rPr lang="et-EE" dirty="0"/>
              <a:t>1.6</a:t>
            </a:r>
          </a:p>
        </p:txBody>
      </p:sp>
    </p:spTree>
    <p:extLst>
      <p:ext uri="{BB962C8B-B14F-4D97-AF65-F5344CB8AC3E}">
        <p14:creationId xmlns:p14="http://schemas.microsoft.com/office/powerpoint/2010/main" val="343477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9A5BC-2918-4B33-B663-69971E80B805}"/>
              </a:ext>
            </a:extLst>
          </p:cNvPr>
          <p:cNvSpPr>
            <a:spLocks noGrp="1"/>
          </p:cNvSpPr>
          <p:nvPr>
            <p:ph type="title"/>
          </p:nvPr>
        </p:nvSpPr>
        <p:spPr/>
        <p:txBody>
          <a:bodyPr/>
          <a:lstStyle/>
          <a:p>
            <a:r>
              <a:rPr lang="et-EE" dirty="0"/>
              <a:t>Taust</a:t>
            </a:r>
            <a:br>
              <a:rPr lang="et-EE" dirty="0"/>
            </a:br>
            <a:r>
              <a:rPr lang="et-EE" sz="1200" dirty="0"/>
              <a:t>Millistele järgnevatele tegevustele Teil kodus kulub elektrit?</a:t>
            </a:r>
            <a:br>
              <a:rPr lang="et-EE" sz="1200" dirty="0"/>
            </a:br>
            <a:r>
              <a:rPr lang="et-EE" sz="1200" b="0" dirty="0"/>
              <a:t>Kõik vastajad, n=1351</a:t>
            </a:r>
          </a:p>
        </p:txBody>
      </p:sp>
      <p:graphicFrame>
        <p:nvGraphicFramePr>
          <p:cNvPr id="7" name="Table 7">
            <a:extLst>
              <a:ext uri="{FF2B5EF4-FFF2-40B4-BE49-F238E27FC236}">
                <a16:creationId xmlns:a16="http://schemas.microsoft.com/office/drawing/2014/main" id="{FA9530ED-8BC4-4798-A954-0E247DC4066E}"/>
              </a:ext>
            </a:extLst>
          </p:cNvPr>
          <p:cNvGraphicFramePr>
            <a:graphicFrameLocks noGrp="1"/>
          </p:cNvGraphicFramePr>
          <p:nvPr/>
        </p:nvGraphicFramePr>
        <p:xfrm>
          <a:off x="696686" y="2011682"/>
          <a:ext cx="5399315" cy="2020388"/>
        </p:xfrm>
        <a:graphic>
          <a:graphicData uri="http://schemas.openxmlformats.org/drawingml/2006/table">
            <a:tbl>
              <a:tblPr firstRow="1" bandRow="1">
                <a:tableStyleId>{2D5ABB26-0587-4C30-8999-92F81FD0307C}</a:tableStyleId>
              </a:tblPr>
              <a:tblGrid>
                <a:gridCol w="2624815">
                  <a:extLst>
                    <a:ext uri="{9D8B030D-6E8A-4147-A177-3AD203B41FA5}">
                      <a16:colId xmlns:a16="http://schemas.microsoft.com/office/drawing/2014/main" val="2678956001"/>
                    </a:ext>
                  </a:extLst>
                </a:gridCol>
                <a:gridCol w="2206633">
                  <a:extLst>
                    <a:ext uri="{9D8B030D-6E8A-4147-A177-3AD203B41FA5}">
                      <a16:colId xmlns:a16="http://schemas.microsoft.com/office/drawing/2014/main" val="3426078918"/>
                    </a:ext>
                  </a:extLst>
                </a:gridCol>
                <a:gridCol w="567867">
                  <a:extLst>
                    <a:ext uri="{9D8B030D-6E8A-4147-A177-3AD203B41FA5}">
                      <a16:colId xmlns:a16="http://schemas.microsoft.com/office/drawing/2014/main" val="3881682470"/>
                    </a:ext>
                  </a:extLst>
                </a:gridCol>
              </a:tblGrid>
              <a:tr h="505097">
                <a:tc>
                  <a:txBody>
                    <a:bodyPr/>
                    <a:lstStyle/>
                    <a:p>
                      <a:pPr algn="r" fontAlgn="b"/>
                      <a:r>
                        <a:rPr lang="et-EE" sz="1200" b="0" i="0" u="none" strike="noStrike" dirty="0">
                          <a:solidFill>
                            <a:schemeClr val="tx1"/>
                          </a:solidFill>
                          <a:effectLst/>
                          <a:latin typeface="+mn-lt"/>
                        </a:rPr>
                        <a:t>Valgustamine ning elektriseadmed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a:solidFill>
                          <a:schemeClr val="tx1"/>
                        </a:solidFill>
                        <a:effectLst/>
                        <a:latin typeface="+mn-lt"/>
                      </a:endParaRP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4743089"/>
                  </a:ext>
                </a:extLst>
              </a:tr>
              <a:tr h="505097">
                <a:tc>
                  <a:txBody>
                    <a:bodyPr/>
                    <a:lstStyle/>
                    <a:p>
                      <a:pPr algn="r" fontAlgn="b"/>
                      <a:r>
                        <a:rPr lang="et-EE" sz="1200" b="0" i="0" u="none" strike="noStrike" dirty="0">
                          <a:solidFill>
                            <a:schemeClr val="tx1"/>
                          </a:solidFill>
                          <a:effectLst/>
                          <a:latin typeface="+mn-lt"/>
                        </a:rPr>
                        <a:t>Toiduvalmistamine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9164289"/>
                  </a:ext>
                </a:extLst>
              </a:tr>
              <a:tr h="505097">
                <a:tc>
                  <a:txBody>
                    <a:bodyPr/>
                    <a:lstStyle/>
                    <a:p>
                      <a:pPr algn="r" fontAlgn="b"/>
                      <a:r>
                        <a:rPr lang="et-EE" sz="1200" b="0" i="0" u="none" strike="noStrike" dirty="0">
                          <a:solidFill>
                            <a:schemeClr val="tx1"/>
                          </a:solidFill>
                          <a:effectLst/>
                          <a:latin typeface="+mn-lt"/>
                        </a:rPr>
                        <a:t>Vee soojendamine (sh boiler)</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6201561"/>
                  </a:ext>
                </a:extLst>
              </a:tr>
              <a:tr h="505097">
                <a:tc>
                  <a:txBody>
                    <a:bodyPr/>
                    <a:lstStyle/>
                    <a:p>
                      <a:pPr algn="r" fontAlgn="b"/>
                      <a:r>
                        <a:rPr lang="et-EE" sz="1200" b="0" i="0" u="none" strike="noStrike" dirty="0">
                          <a:solidFill>
                            <a:schemeClr val="tx1"/>
                          </a:solidFill>
                          <a:effectLst/>
                          <a:latin typeface="+mn-lt"/>
                        </a:rPr>
                        <a:t>Kütmine, ruumide soojendamine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dirty="0">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7073679"/>
                  </a:ext>
                </a:extLst>
              </a:tr>
            </a:tbl>
          </a:graphicData>
        </a:graphic>
      </p:graphicFrame>
      <p:graphicFrame>
        <p:nvGraphicFramePr>
          <p:cNvPr id="8" name="Chart 7">
            <a:extLst>
              <a:ext uri="{FF2B5EF4-FFF2-40B4-BE49-F238E27FC236}">
                <a16:creationId xmlns:a16="http://schemas.microsoft.com/office/drawing/2014/main" id="{BC2146F4-3576-4BFB-B83E-8FDC861EA68E}"/>
              </a:ext>
            </a:extLst>
          </p:cNvPr>
          <p:cNvGraphicFramePr/>
          <p:nvPr/>
        </p:nvGraphicFramePr>
        <p:xfrm>
          <a:off x="3161213" y="1925866"/>
          <a:ext cx="3091542" cy="214974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CAC7AB56-34AB-46DD-A1D6-0A2308D91A4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375230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9A5BC-2918-4B33-B663-69971E80B805}"/>
              </a:ext>
            </a:extLst>
          </p:cNvPr>
          <p:cNvSpPr>
            <a:spLocks noGrp="1"/>
          </p:cNvSpPr>
          <p:nvPr>
            <p:ph type="title"/>
          </p:nvPr>
        </p:nvSpPr>
        <p:spPr/>
        <p:txBody>
          <a:bodyPr/>
          <a:lstStyle/>
          <a:p>
            <a:r>
              <a:rPr lang="et-EE" dirty="0"/>
              <a:t>Taust</a:t>
            </a:r>
            <a:br>
              <a:rPr lang="et-EE" dirty="0"/>
            </a:br>
            <a:r>
              <a:rPr lang="et-EE" sz="1200" dirty="0"/>
              <a:t>Kuivõrd oluline on elektrikulu Teie pere igakuises eelarves?</a:t>
            </a:r>
            <a:br>
              <a:rPr lang="et-EE" sz="1200" dirty="0"/>
            </a:br>
            <a:r>
              <a:rPr lang="et-EE" sz="1200" b="0" dirty="0"/>
              <a:t>Kõik vastajad, n=1351</a:t>
            </a:r>
          </a:p>
        </p:txBody>
      </p:sp>
      <p:graphicFrame>
        <p:nvGraphicFramePr>
          <p:cNvPr id="11" name="Chart 10">
            <a:extLst>
              <a:ext uri="{FF2B5EF4-FFF2-40B4-BE49-F238E27FC236}">
                <a16:creationId xmlns:a16="http://schemas.microsoft.com/office/drawing/2014/main" id="{E297E286-21BE-4683-80DE-7AF08516FF2E}"/>
              </a:ext>
            </a:extLst>
          </p:cNvPr>
          <p:cNvGraphicFramePr/>
          <p:nvPr/>
        </p:nvGraphicFramePr>
        <p:xfrm>
          <a:off x="757646" y="1959428"/>
          <a:ext cx="5971177" cy="33515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9788737D-C71B-4AE3-A9A3-F608CFED3CA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267386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B617-CCDB-4696-A3CC-B6560055CA21}"/>
              </a:ext>
            </a:extLst>
          </p:cNvPr>
          <p:cNvSpPr>
            <a:spLocks noGrp="1"/>
          </p:cNvSpPr>
          <p:nvPr>
            <p:ph type="title"/>
          </p:nvPr>
        </p:nvSpPr>
        <p:spPr/>
        <p:txBody>
          <a:bodyPr/>
          <a:lstStyle/>
          <a:p>
            <a:r>
              <a:rPr lang="et-EE" sz="2400" dirty="0"/>
              <a:t>Kuivõrd oluline on elektrikulu Teie pere igakuises eelarves?</a:t>
            </a:r>
            <a:br>
              <a:rPr lang="en-US" dirty="0"/>
            </a:br>
            <a:endParaRPr lang="et-EE" sz="1200" dirty="0"/>
          </a:p>
        </p:txBody>
      </p:sp>
      <p:graphicFrame>
        <p:nvGraphicFramePr>
          <p:cNvPr id="7" name="Table 7">
            <a:extLst>
              <a:ext uri="{FF2B5EF4-FFF2-40B4-BE49-F238E27FC236}">
                <a16:creationId xmlns:a16="http://schemas.microsoft.com/office/drawing/2014/main" id="{23F3F2CE-DF35-4907-90BA-627F417173E3}"/>
              </a:ext>
            </a:extLst>
          </p:cNvPr>
          <p:cNvGraphicFramePr>
            <a:graphicFrameLocks noGrp="1"/>
          </p:cNvGraphicFramePr>
          <p:nvPr/>
        </p:nvGraphicFramePr>
        <p:xfrm>
          <a:off x="362135" y="869133"/>
          <a:ext cx="4937533" cy="5194729"/>
        </p:xfrm>
        <a:graphic>
          <a:graphicData uri="http://schemas.openxmlformats.org/drawingml/2006/table">
            <a:tbl>
              <a:tblPr firstRow="1" bandRow="1">
                <a:tableStyleId>{2D5ABB26-0587-4C30-8999-92F81FD0307C}</a:tableStyleId>
              </a:tblPr>
              <a:tblGrid>
                <a:gridCol w="2261101">
                  <a:extLst>
                    <a:ext uri="{9D8B030D-6E8A-4147-A177-3AD203B41FA5}">
                      <a16:colId xmlns:a16="http://schemas.microsoft.com/office/drawing/2014/main" val="2678956001"/>
                    </a:ext>
                  </a:extLst>
                </a:gridCol>
                <a:gridCol w="2676432">
                  <a:extLst>
                    <a:ext uri="{9D8B030D-6E8A-4147-A177-3AD203B41FA5}">
                      <a16:colId xmlns:a16="http://schemas.microsoft.com/office/drawing/2014/main" val="3426078918"/>
                    </a:ext>
                  </a:extLst>
                </a:gridCol>
              </a:tblGrid>
              <a:tr h="201421">
                <a:tc>
                  <a:txBody>
                    <a:bodyPr/>
                    <a:lstStyle/>
                    <a:p>
                      <a:pPr algn="r" fontAlgn="b">
                        <a:lnSpc>
                          <a:spcPts val="1000"/>
                        </a:lnSpc>
                      </a:pPr>
                      <a:endParaRPr lang="et-EE" sz="1000" b="1" i="0" u="none" strike="noStrike" noProof="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4129245"/>
                  </a:ext>
                </a:extLst>
              </a:tr>
              <a:tr h="138703">
                <a:tc>
                  <a:txBody>
                    <a:bodyPr/>
                    <a:lstStyle/>
                    <a:p>
                      <a:pPr algn="r" fontAlgn="b">
                        <a:lnSpc>
                          <a:spcPts val="1000"/>
                        </a:lnSpc>
                      </a:pPr>
                      <a:r>
                        <a:rPr lang="et-EE" sz="1000" b="1" i="0" u="none" strike="noStrike" noProof="0">
                          <a:solidFill>
                            <a:schemeClr val="tx1"/>
                          </a:solidFill>
                          <a:effectLst/>
                          <a:latin typeface="+mn-lt"/>
                        </a:rPr>
                        <a:t>KOKKU</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8297151"/>
                  </a:ext>
                </a:extLst>
              </a:tr>
              <a:tr h="138703">
                <a:tc>
                  <a:txBody>
                    <a:bodyPr/>
                    <a:lstStyle/>
                    <a:p>
                      <a:pPr algn="l" fontAlgn="b">
                        <a:lnSpc>
                          <a:spcPts val="1000"/>
                        </a:lnSpc>
                      </a:pPr>
                      <a:r>
                        <a:rPr lang="et-EE" sz="1000" b="1" i="0" u="none" strike="noStrike" noProof="0">
                          <a:solidFill>
                            <a:schemeClr val="tx1"/>
                          </a:solidFill>
                          <a:effectLst/>
                          <a:latin typeface="+mn-lt"/>
                        </a:rPr>
                        <a:t>Vanus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4743089"/>
                  </a:ext>
                </a:extLst>
              </a:tr>
              <a:tr h="138703">
                <a:tc>
                  <a:txBody>
                    <a:bodyPr/>
                    <a:lstStyle/>
                    <a:p>
                      <a:pPr algn="r" fontAlgn="b">
                        <a:lnSpc>
                          <a:spcPts val="1000"/>
                        </a:lnSpc>
                      </a:pPr>
                      <a:r>
                        <a:rPr lang="et-EE" sz="1000" b="0" i="0" u="none" strike="noStrike" noProof="0">
                          <a:solidFill>
                            <a:schemeClr val="tx1"/>
                          </a:solidFill>
                          <a:effectLst/>
                          <a:latin typeface="+mn-lt"/>
                        </a:rPr>
                        <a:t>15 - 24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9164289"/>
                  </a:ext>
                </a:extLst>
              </a:tr>
              <a:tr h="138703">
                <a:tc>
                  <a:txBody>
                    <a:bodyPr/>
                    <a:lstStyle/>
                    <a:p>
                      <a:pPr algn="r" fontAlgn="b">
                        <a:lnSpc>
                          <a:spcPts val="1000"/>
                        </a:lnSpc>
                      </a:pPr>
                      <a:r>
                        <a:rPr lang="et-EE" sz="1000" b="0" i="0" u="none" strike="noStrike" noProof="0">
                          <a:solidFill>
                            <a:schemeClr val="tx1"/>
                          </a:solidFill>
                          <a:effectLst/>
                          <a:latin typeface="+mn-lt"/>
                        </a:rPr>
                        <a:t>25 - 34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6201561"/>
                  </a:ext>
                </a:extLst>
              </a:tr>
              <a:tr h="138703">
                <a:tc>
                  <a:txBody>
                    <a:bodyPr/>
                    <a:lstStyle/>
                    <a:p>
                      <a:pPr algn="r" fontAlgn="b">
                        <a:lnSpc>
                          <a:spcPts val="1000"/>
                        </a:lnSpc>
                      </a:pPr>
                      <a:r>
                        <a:rPr lang="et-EE" sz="1000" b="0" i="0" u="none" strike="noStrike" noProof="0">
                          <a:solidFill>
                            <a:schemeClr val="tx1"/>
                          </a:solidFill>
                          <a:effectLst/>
                          <a:latin typeface="+mn-lt"/>
                        </a:rPr>
                        <a:t>35 - 49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7073679"/>
                  </a:ext>
                </a:extLst>
              </a:tr>
              <a:tr h="138703">
                <a:tc>
                  <a:txBody>
                    <a:bodyPr/>
                    <a:lstStyle/>
                    <a:p>
                      <a:pPr algn="r" fontAlgn="b">
                        <a:lnSpc>
                          <a:spcPts val="1000"/>
                        </a:lnSpc>
                      </a:pPr>
                      <a:r>
                        <a:rPr lang="et-EE" sz="1000" b="0" i="0" u="none" strike="noStrike" noProof="0">
                          <a:solidFill>
                            <a:schemeClr val="tx1"/>
                          </a:solidFill>
                          <a:effectLst/>
                          <a:latin typeface="+mn-lt"/>
                        </a:rPr>
                        <a:t>50 - 64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6114748"/>
                  </a:ext>
                </a:extLst>
              </a:tr>
              <a:tr h="138703">
                <a:tc>
                  <a:txBody>
                    <a:bodyPr/>
                    <a:lstStyle/>
                    <a:p>
                      <a:pPr algn="r" fontAlgn="b">
                        <a:lnSpc>
                          <a:spcPts val="1000"/>
                        </a:lnSpc>
                      </a:pPr>
                      <a:r>
                        <a:rPr lang="et-EE" sz="1000" b="0" i="0" u="none" strike="noStrike" noProof="0">
                          <a:solidFill>
                            <a:schemeClr val="tx1"/>
                          </a:solidFill>
                          <a:effectLst/>
                          <a:latin typeface="+mn-lt"/>
                        </a:rPr>
                        <a:t>65 - 74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0243810"/>
                  </a:ext>
                </a:extLst>
              </a:tr>
              <a:tr h="138703">
                <a:tc>
                  <a:txBody>
                    <a:bodyPr/>
                    <a:lstStyle/>
                    <a:p>
                      <a:pPr algn="r" fontAlgn="b">
                        <a:lnSpc>
                          <a:spcPts val="1000"/>
                        </a:lnSpc>
                      </a:pPr>
                      <a:r>
                        <a:rPr lang="et-EE" sz="1000" b="0" i="0" u="none" strike="noStrike" noProof="0">
                          <a:solidFill>
                            <a:schemeClr val="tx1"/>
                          </a:solidFill>
                          <a:effectLst/>
                          <a:latin typeface="+mn-lt"/>
                        </a:rPr>
                        <a:t>75 - 84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5595599"/>
                  </a:ext>
                </a:extLst>
              </a:tr>
              <a:tr h="138703">
                <a:tc>
                  <a:txBody>
                    <a:bodyPr/>
                    <a:lstStyle/>
                    <a:p>
                      <a:pPr algn="l" fontAlgn="b">
                        <a:lnSpc>
                          <a:spcPts val="1000"/>
                        </a:lnSpc>
                      </a:pPr>
                      <a:r>
                        <a:rPr lang="et-EE" sz="1000" b="1" i="0" u="none" strike="noStrike" noProof="0">
                          <a:solidFill>
                            <a:schemeClr val="tx1"/>
                          </a:solidFill>
                          <a:effectLst/>
                          <a:latin typeface="+mn-lt"/>
                        </a:rPr>
                        <a:t>Sugu</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4120621"/>
                  </a:ext>
                </a:extLst>
              </a:tr>
              <a:tr h="138703">
                <a:tc>
                  <a:txBody>
                    <a:bodyPr/>
                    <a:lstStyle/>
                    <a:p>
                      <a:pPr algn="r" fontAlgn="b">
                        <a:lnSpc>
                          <a:spcPts val="1000"/>
                        </a:lnSpc>
                      </a:pPr>
                      <a:r>
                        <a:rPr lang="et-EE" sz="1000" b="0" i="0" u="none" strike="noStrike" noProof="0">
                          <a:solidFill>
                            <a:schemeClr val="tx1"/>
                          </a:solidFill>
                          <a:effectLst/>
                          <a:latin typeface="+mn-lt"/>
                        </a:rPr>
                        <a:t>Mees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0548199"/>
                  </a:ext>
                </a:extLst>
              </a:tr>
              <a:tr h="138703">
                <a:tc>
                  <a:txBody>
                    <a:bodyPr/>
                    <a:lstStyle/>
                    <a:p>
                      <a:pPr algn="r" fontAlgn="b">
                        <a:lnSpc>
                          <a:spcPts val="1000"/>
                        </a:lnSpc>
                      </a:pPr>
                      <a:r>
                        <a:rPr lang="et-EE" sz="1000" b="0" i="0" u="none" strike="noStrike" noProof="0">
                          <a:solidFill>
                            <a:schemeClr val="tx1"/>
                          </a:solidFill>
                          <a:effectLst/>
                          <a:latin typeface="+mn-lt"/>
                        </a:rPr>
                        <a:t>Naine</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3763597"/>
                  </a:ext>
                </a:extLst>
              </a:tr>
              <a:tr h="138703">
                <a:tc>
                  <a:txBody>
                    <a:bodyPr/>
                    <a:lstStyle/>
                    <a:p>
                      <a:pPr algn="l" fontAlgn="b">
                        <a:lnSpc>
                          <a:spcPts val="1000"/>
                        </a:lnSpc>
                      </a:pPr>
                      <a:r>
                        <a:rPr lang="et-EE" sz="1000" b="1" i="0" u="none" strike="noStrike" noProof="0">
                          <a:solidFill>
                            <a:schemeClr val="tx1"/>
                          </a:solidFill>
                          <a:effectLst/>
                          <a:latin typeface="+mn-lt"/>
                        </a:rPr>
                        <a:t>Rahvus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4225718"/>
                  </a:ext>
                </a:extLst>
              </a:tr>
              <a:tr h="138703">
                <a:tc>
                  <a:txBody>
                    <a:bodyPr/>
                    <a:lstStyle/>
                    <a:p>
                      <a:pPr algn="r" fontAlgn="b">
                        <a:lnSpc>
                          <a:spcPts val="1000"/>
                        </a:lnSpc>
                      </a:pPr>
                      <a:r>
                        <a:rPr lang="et-EE" sz="1000" b="0" i="0" u="none" strike="noStrike" noProof="0">
                          <a:solidFill>
                            <a:schemeClr val="tx1"/>
                          </a:solidFill>
                          <a:effectLst/>
                          <a:latin typeface="+mn-lt"/>
                        </a:rPr>
                        <a:t>Eestlane</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5050458"/>
                  </a:ext>
                </a:extLst>
              </a:tr>
              <a:tr h="138703">
                <a:tc>
                  <a:txBody>
                    <a:bodyPr/>
                    <a:lstStyle/>
                    <a:p>
                      <a:pPr algn="r" fontAlgn="b">
                        <a:lnSpc>
                          <a:spcPts val="1000"/>
                        </a:lnSpc>
                      </a:pPr>
                      <a:r>
                        <a:rPr lang="et-EE" sz="1000" b="0" i="0" u="none" strike="noStrike" noProof="0">
                          <a:solidFill>
                            <a:schemeClr val="tx1"/>
                          </a:solidFill>
                          <a:effectLst/>
                          <a:latin typeface="+mn-lt"/>
                        </a:rPr>
                        <a:t>Muu rahvus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8031130"/>
                  </a:ext>
                </a:extLst>
              </a:tr>
              <a:tr h="138703">
                <a:tc>
                  <a:txBody>
                    <a:bodyPr/>
                    <a:lstStyle/>
                    <a:p>
                      <a:pPr algn="l" fontAlgn="b">
                        <a:lnSpc>
                          <a:spcPts val="1000"/>
                        </a:lnSpc>
                      </a:pPr>
                      <a:r>
                        <a:rPr lang="et-EE" sz="1000" b="1" i="0" u="none" strike="noStrike" noProof="0">
                          <a:solidFill>
                            <a:schemeClr val="tx1"/>
                          </a:solidFill>
                          <a:effectLst/>
                          <a:latin typeface="+mn-lt"/>
                        </a:rPr>
                        <a:t>Haridus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3675017"/>
                  </a:ext>
                </a:extLst>
              </a:tr>
              <a:tr h="138703">
                <a:tc>
                  <a:txBody>
                    <a:bodyPr/>
                    <a:lstStyle/>
                    <a:p>
                      <a:pPr algn="r" fontAlgn="b">
                        <a:lnSpc>
                          <a:spcPts val="1000"/>
                        </a:lnSpc>
                      </a:pPr>
                      <a:r>
                        <a:rPr lang="et-EE" sz="1000" b="0" i="0" u="none" strike="noStrike" noProof="0">
                          <a:solidFill>
                            <a:schemeClr val="tx1"/>
                          </a:solidFill>
                          <a:effectLst/>
                          <a:latin typeface="+mn-lt"/>
                        </a:rPr>
                        <a:t>Alg- ja põhiharidus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2992653"/>
                  </a:ext>
                </a:extLst>
              </a:tr>
              <a:tr h="138703">
                <a:tc>
                  <a:txBody>
                    <a:bodyPr/>
                    <a:lstStyle/>
                    <a:p>
                      <a:pPr algn="r" fontAlgn="b">
                        <a:lnSpc>
                          <a:spcPts val="1000"/>
                        </a:lnSpc>
                      </a:pPr>
                      <a:r>
                        <a:rPr lang="et-EE" sz="1000" b="0" i="0" u="none" strike="noStrike" noProof="0">
                          <a:solidFill>
                            <a:schemeClr val="tx1"/>
                          </a:solidFill>
                          <a:effectLst/>
                          <a:latin typeface="+mn-lt"/>
                        </a:rPr>
                        <a:t>Kesk-ja keskeriharidus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2974765"/>
                  </a:ext>
                </a:extLst>
              </a:tr>
              <a:tr h="138703">
                <a:tc>
                  <a:txBody>
                    <a:bodyPr/>
                    <a:lstStyle/>
                    <a:p>
                      <a:pPr algn="r" fontAlgn="b">
                        <a:lnSpc>
                          <a:spcPts val="1000"/>
                        </a:lnSpc>
                      </a:pPr>
                      <a:r>
                        <a:rPr lang="et-EE" sz="1000" b="0" i="0" u="none" strike="noStrike" noProof="0">
                          <a:solidFill>
                            <a:schemeClr val="tx1"/>
                          </a:solidFill>
                          <a:effectLst/>
                          <a:latin typeface="+mn-lt"/>
                        </a:rPr>
                        <a:t>Kõrgharidus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142294"/>
                  </a:ext>
                </a:extLst>
              </a:tr>
              <a:tr h="138703">
                <a:tc>
                  <a:txBody>
                    <a:bodyPr/>
                    <a:lstStyle/>
                    <a:p>
                      <a:pPr algn="l" fontAlgn="b">
                        <a:lnSpc>
                          <a:spcPts val="1000"/>
                        </a:lnSpc>
                      </a:pPr>
                      <a:r>
                        <a:rPr lang="et-EE" sz="1000" b="1" i="0" u="none" strike="noStrike" noProof="0">
                          <a:solidFill>
                            <a:schemeClr val="tx1"/>
                          </a:solidFill>
                          <a:effectLst/>
                          <a:latin typeface="+mn-lt"/>
                        </a:rPr>
                        <a:t>Elukoht</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2973894"/>
                  </a:ext>
                </a:extLst>
              </a:tr>
              <a:tr h="138703">
                <a:tc>
                  <a:txBody>
                    <a:bodyPr/>
                    <a:lstStyle/>
                    <a:p>
                      <a:pPr algn="r" fontAlgn="b">
                        <a:lnSpc>
                          <a:spcPts val="1000"/>
                        </a:lnSpc>
                      </a:pPr>
                      <a:r>
                        <a:rPr lang="et-EE" sz="1000" b="0" i="0" u="none" strike="noStrike" noProof="0">
                          <a:solidFill>
                            <a:schemeClr val="tx1"/>
                          </a:solidFill>
                          <a:effectLst/>
                          <a:latin typeface="+mn-lt"/>
                        </a:rPr>
                        <a:t>Pealinn</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9180393"/>
                  </a:ext>
                </a:extLst>
              </a:tr>
              <a:tr h="138703">
                <a:tc>
                  <a:txBody>
                    <a:bodyPr/>
                    <a:lstStyle/>
                    <a:p>
                      <a:pPr algn="r" fontAlgn="b">
                        <a:lnSpc>
                          <a:spcPts val="1000"/>
                        </a:lnSpc>
                      </a:pPr>
                      <a:r>
                        <a:rPr lang="et-EE" sz="1000" b="0" i="0" u="none" strike="noStrike" noProof="0">
                          <a:solidFill>
                            <a:schemeClr val="tx1"/>
                          </a:solidFill>
                          <a:effectLst/>
                          <a:latin typeface="+mn-lt"/>
                        </a:rPr>
                        <a:t>Suur linn</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1879715"/>
                  </a:ext>
                </a:extLst>
              </a:tr>
              <a:tr h="138703">
                <a:tc>
                  <a:txBody>
                    <a:bodyPr/>
                    <a:lstStyle/>
                    <a:p>
                      <a:pPr algn="r" fontAlgn="b">
                        <a:lnSpc>
                          <a:spcPts val="1000"/>
                        </a:lnSpc>
                      </a:pPr>
                      <a:r>
                        <a:rPr lang="et-EE" sz="1000" b="0" i="0" u="none" strike="noStrike" noProof="0">
                          <a:solidFill>
                            <a:schemeClr val="tx1"/>
                          </a:solidFill>
                          <a:effectLst/>
                          <a:latin typeface="+mn-lt"/>
                        </a:rPr>
                        <a:t>Muu linn</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6522724"/>
                  </a:ext>
                </a:extLst>
              </a:tr>
              <a:tr h="138703">
                <a:tc>
                  <a:txBody>
                    <a:bodyPr/>
                    <a:lstStyle/>
                    <a:p>
                      <a:pPr algn="r" fontAlgn="b">
                        <a:lnSpc>
                          <a:spcPts val="1000"/>
                        </a:lnSpc>
                      </a:pPr>
                      <a:r>
                        <a:rPr lang="et-EE" sz="1000" b="0" i="0" u="none" strike="noStrike" noProof="0">
                          <a:solidFill>
                            <a:schemeClr val="tx1"/>
                          </a:solidFill>
                          <a:effectLst/>
                          <a:latin typeface="+mn-lt"/>
                        </a:rPr>
                        <a:t>Maa-asula</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6832661"/>
                  </a:ext>
                </a:extLst>
              </a:tr>
              <a:tr h="138703">
                <a:tc>
                  <a:txBody>
                    <a:bodyPr/>
                    <a:lstStyle/>
                    <a:p>
                      <a:pPr algn="l" fontAlgn="b">
                        <a:lnSpc>
                          <a:spcPts val="1000"/>
                        </a:lnSpc>
                      </a:pPr>
                      <a:r>
                        <a:rPr lang="et-EE" sz="1000" b="1" i="0" u="none" strike="noStrike" noProof="0">
                          <a:solidFill>
                            <a:schemeClr val="tx1"/>
                          </a:solidFill>
                          <a:effectLst/>
                          <a:latin typeface="+mn-lt"/>
                        </a:rPr>
                        <a:t>Region</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4740562"/>
                  </a:ext>
                </a:extLst>
              </a:tr>
              <a:tr h="138703">
                <a:tc>
                  <a:txBody>
                    <a:bodyPr/>
                    <a:lstStyle/>
                    <a:p>
                      <a:pPr algn="r" fontAlgn="b">
                        <a:lnSpc>
                          <a:spcPts val="1000"/>
                        </a:lnSpc>
                      </a:pPr>
                      <a:r>
                        <a:rPr lang="et-EE" sz="1000" b="0" i="0" u="none" strike="noStrike" noProof="0">
                          <a:solidFill>
                            <a:schemeClr val="tx1"/>
                          </a:solidFill>
                          <a:effectLst/>
                          <a:latin typeface="+mn-lt"/>
                        </a:rPr>
                        <a:t>Tallinn</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5088853"/>
                  </a:ext>
                </a:extLst>
              </a:tr>
              <a:tr h="138703">
                <a:tc>
                  <a:txBody>
                    <a:bodyPr/>
                    <a:lstStyle/>
                    <a:p>
                      <a:pPr algn="r" fontAlgn="b">
                        <a:lnSpc>
                          <a:spcPts val="1000"/>
                        </a:lnSpc>
                      </a:pPr>
                      <a:r>
                        <a:rPr lang="et-EE" sz="1000" b="0" i="0" u="none" strike="noStrike" noProof="0">
                          <a:solidFill>
                            <a:schemeClr val="tx1"/>
                          </a:solidFill>
                          <a:effectLst/>
                          <a:latin typeface="+mn-lt"/>
                        </a:rPr>
                        <a:t>Põhja-Eesti</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9559793"/>
                  </a:ext>
                </a:extLst>
              </a:tr>
              <a:tr h="138703">
                <a:tc>
                  <a:txBody>
                    <a:bodyPr/>
                    <a:lstStyle/>
                    <a:p>
                      <a:pPr algn="r" fontAlgn="b">
                        <a:lnSpc>
                          <a:spcPts val="1000"/>
                        </a:lnSpc>
                      </a:pPr>
                      <a:r>
                        <a:rPr lang="et-EE" sz="1000" b="0" i="0" u="none" strike="noStrike" noProof="0">
                          <a:solidFill>
                            <a:schemeClr val="tx1"/>
                          </a:solidFill>
                          <a:effectLst/>
                          <a:latin typeface="+mn-lt"/>
                        </a:rPr>
                        <a:t>Lääne-Eesti</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5188239"/>
                  </a:ext>
                </a:extLst>
              </a:tr>
              <a:tr h="138703">
                <a:tc>
                  <a:txBody>
                    <a:bodyPr/>
                    <a:lstStyle/>
                    <a:p>
                      <a:pPr algn="r" fontAlgn="b">
                        <a:lnSpc>
                          <a:spcPts val="1000"/>
                        </a:lnSpc>
                      </a:pPr>
                      <a:r>
                        <a:rPr lang="et-EE" sz="1000" b="0" i="0" u="none" strike="noStrike" noProof="0">
                          <a:solidFill>
                            <a:schemeClr val="tx1"/>
                          </a:solidFill>
                          <a:effectLst/>
                          <a:latin typeface="+mn-lt"/>
                        </a:rPr>
                        <a:t>Tartu piirkond</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5163230"/>
                  </a:ext>
                </a:extLst>
              </a:tr>
              <a:tr h="138703">
                <a:tc>
                  <a:txBody>
                    <a:bodyPr/>
                    <a:lstStyle/>
                    <a:p>
                      <a:pPr algn="r" fontAlgn="b">
                        <a:lnSpc>
                          <a:spcPts val="1000"/>
                        </a:lnSpc>
                      </a:pPr>
                      <a:r>
                        <a:rPr lang="et-EE" sz="1000" b="0" i="0" u="none" strike="noStrike" noProof="0">
                          <a:solidFill>
                            <a:schemeClr val="tx1"/>
                          </a:solidFill>
                          <a:effectLst/>
                          <a:latin typeface="+mn-lt"/>
                        </a:rPr>
                        <a:t>Lõuna-Eesti</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5185542"/>
                  </a:ext>
                </a:extLst>
              </a:tr>
              <a:tr h="138703">
                <a:tc>
                  <a:txBody>
                    <a:bodyPr/>
                    <a:lstStyle/>
                    <a:p>
                      <a:pPr algn="r" fontAlgn="b">
                        <a:lnSpc>
                          <a:spcPts val="1000"/>
                        </a:lnSpc>
                      </a:pPr>
                      <a:r>
                        <a:rPr lang="et-EE" sz="1000" b="0" i="0" u="none" strike="noStrike" noProof="0">
                          <a:solidFill>
                            <a:schemeClr val="tx1"/>
                          </a:solidFill>
                          <a:effectLst/>
                          <a:latin typeface="+mn-lt"/>
                        </a:rPr>
                        <a:t>Virumaal</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0624860"/>
                  </a:ext>
                </a:extLst>
              </a:tr>
              <a:tr h="138703">
                <a:tc>
                  <a:txBody>
                    <a:bodyPr/>
                    <a:lstStyle/>
                    <a:p>
                      <a:pPr algn="l" fontAlgn="b">
                        <a:lnSpc>
                          <a:spcPts val="1000"/>
                        </a:lnSpc>
                      </a:pPr>
                      <a:r>
                        <a:rPr lang="et-EE" sz="1000" b="1" i="0" u="none" strike="noStrike" noProof="0">
                          <a:solidFill>
                            <a:schemeClr val="tx1"/>
                          </a:solidFill>
                          <a:effectLst/>
                          <a:latin typeface="+mn-lt"/>
                        </a:rPr>
                        <a:t>Pere sissetulek ühe inimese kohta</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2812810"/>
                  </a:ext>
                </a:extLst>
              </a:tr>
              <a:tr h="138703">
                <a:tc>
                  <a:txBody>
                    <a:bodyPr/>
                    <a:lstStyle/>
                    <a:p>
                      <a:pPr algn="r" fontAlgn="b">
                        <a:lnSpc>
                          <a:spcPts val="1000"/>
                        </a:lnSpc>
                      </a:pPr>
                      <a:r>
                        <a:rPr lang="et-EE" sz="1000" b="0" i="0" u="none" strike="noStrike" noProof="0">
                          <a:solidFill>
                            <a:schemeClr val="tx1"/>
                          </a:solidFill>
                          <a:effectLst/>
                          <a:latin typeface="+mn-lt"/>
                        </a:rPr>
                        <a:t>Kuni 600 eurot</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5932129"/>
                  </a:ext>
                </a:extLst>
              </a:tr>
              <a:tr h="138703">
                <a:tc>
                  <a:txBody>
                    <a:bodyPr/>
                    <a:lstStyle/>
                    <a:p>
                      <a:pPr algn="r" fontAlgn="b">
                        <a:lnSpc>
                          <a:spcPts val="1000"/>
                        </a:lnSpc>
                      </a:pPr>
                      <a:r>
                        <a:rPr lang="et-EE" sz="1000" b="0" i="0" u="none" strike="noStrike" noProof="0">
                          <a:solidFill>
                            <a:schemeClr val="tx1"/>
                          </a:solidFill>
                          <a:effectLst/>
                          <a:latin typeface="+mn-lt"/>
                        </a:rPr>
                        <a:t>601 – 800 eurot</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3284796"/>
                  </a:ext>
                </a:extLst>
              </a:tr>
              <a:tr h="138703">
                <a:tc>
                  <a:txBody>
                    <a:bodyPr/>
                    <a:lstStyle/>
                    <a:p>
                      <a:pPr algn="r" fontAlgn="b">
                        <a:lnSpc>
                          <a:spcPts val="1000"/>
                        </a:lnSpc>
                      </a:pPr>
                      <a:r>
                        <a:rPr lang="et-EE" sz="1000" b="0" i="0" u="none" strike="noStrike" noProof="0">
                          <a:solidFill>
                            <a:schemeClr val="tx1"/>
                          </a:solidFill>
                          <a:effectLst/>
                          <a:latin typeface="+mn-lt"/>
                        </a:rPr>
                        <a:t>801– 1100 eurot</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5140288"/>
                  </a:ext>
                </a:extLst>
              </a:tr>
              <a:tr h="138703">
                <a:tc>
                  <a:txBody>
                    <a:bodyPr/>
                    <a:lstStyle/>
                    <a:p>
                      <a:pPr algn="r" fontAlgn="b">
                        <a:lnSpc>
                          <a:spcPts val="1000"/>
                        </a:lnSpc>
                      </a:pPr>
                      <a:r>
                        <a:rPr lang="et-EE" sz="1000" b="0" i="0" u="none" strike="noStrike" noProof="0">
                          <a:solidFill>
                            <a:schemeClr val="tx1"/>
                          </a:solidFill>
                          <a:effectLst/>
                          <a:latin typeface="+mn-lt"/>
                        </a:rPr>
                        <a:t>Üle 1100 euro</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2616352"/>
                  </a:ext>
                </a:extLst>
              </a:tr>
              <a:tr h="138703">
                <a:tc>
                  <a:txBody>
                    <a:bodyPr/>
                    <a:lstStyle/>
                    <a:p>
                      <a:pPr algn="r" fontAlgn="b">
                        <a:lnSpc>
                          <a:spcPts val="1000"/>
                        </a:lnSpc>
                      </a:pPr>
                      <a:r>
                        <a:rPr lang="et-EE" sz="1000" b="0" i="0" u="none" strike="noStrike" noProof="0">
                          <a:solidFill>
                            <a:schemeClr val="tx1"/>
                          </a:solidFill>
                          <a:effectLst/>
                          <a:latin typeface="+mn-lt"/>
                        </a:rPr>
                        <a:t>sissetulek puudus/ keeldun vastamast</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endParaRPr lang="et-EE" sz="1000" b="0" kern="1200" noProof="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9616820"/>
                  </a:ext>
                </a:extLst>
              </a:tr>
            </a:tbl>
          </a:graphicData>
        </a:graphic>
      </p:graphicFrame>
      <p:graphicFrame>
        <p:nvGraphicFramePr>
          <p:cNvPr id="9" name="Object 152">
            <a:extLst>
              <a:ext uri="{FF2B5EF4-FFF2-40B4-BE49-F238E27FC236}">
                <a16:creationId xmlns:a16="http://schemas.microsoft.com/office/drawing/2014/main" id="{9BF82205-164E-4EB7-84AF-4DDB873AA61B}"/>
              </a:ext>
            </a:extLst>
          </p:cNvPr>
          <p:cNvGraphicFramePr>
            <a:graphicFrameLocks noChangeAspect="1"/>
          </p:cNvGraphicFramePr>
          <p:nvPr/>
        </p:nvGraphicFramePr>
        <p:xfrm>
          <a:off x="2534970" y="968721"/>
          <a:ext cx="2806575" cy="525101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8A118E4B-144C-40FB-827F-CCBF1693EAE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15776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9A5BC-2918-4B33-B663-69971E80B805}"/>
              </a:ext>
            </a:extLst>
          </p:cNvPr>
          <p:cNvSpPr>
            <a:spLocks noGrp="1"/>
          </p:cNvSpPr>
          <p:nvPr>
            <p:ph type="title"/>
          </p:nvPr>
        </p:nvSpPr>
        <p:spPr/>
        <p:txBody>
          <a:bodyPr/>
          <a:lstStyle/>
          <a:p>
            <a:r>
              <a:rPr lang="et-EE" dirty="0"/>
              <a:t>Taust</a:t>
            </a:r>
            <a:br>
              <a:rPr lang="et-EE" dirty="0"/>
            </a:br>
            <a:r>
              <a:rPr lang="et-EE" sz="1200" dirty="0"/>
              <a:t>Energia tarbimisel on võimalik teha keskkonnasäästlikke otsuseid. Kas olete teinud mõnda järgnevast?</a:t>
            </a:r>
            <a:br>
              <a:rPr lang="et-EE" sz="1200" dirty="0"/>
            </a:br>
            <a:r>
              <a:rPr lang="et-EE" sz="1200" b="0" dirty="0"/>
              <a:t>Kõik vastajad, n=1351</a:t>
            </a:r>
          </a:p>
        </p:txBody>
      </p:sp>
      <p:graphicFrame>
        <p:nvGraphicFramePr>
          <p:cNvPr id="7" name="Table 7">
            <a:extLst>
              <a:ext uri="{FF2B5EF4-FFF2-40B4-BE49-F238E27FC236}">
                <a16:creationId xmlns:a16="http://schemas.microsoft.com/office/drawing/2014/main" id="{FA9530ED-8BC4-4798-A954-0E247DC4066E}"/>
              </a:ext>
            </a:extLst>
          </p:cNvPr>
          <p:cNvGraphicFramePr>
            <a:graphicFrameLocks noGrp="1"/>
          </p:cNvGraphicFramePr>
          <p:nvPr/>
        </p:nvGraphicFramePr>
        <p:xfrm>
          <a:off x="-443883" y="1924594"/>
          <a:ext cx="7341326" cy="2967592"/>
        </p:xfrm>
        <a:graphic>
          <a:graphicData uri="http://schemas.openxmlformats.org/drawingml/2006/table">
            <a:tbl>
              <a:tblPr firstRow="1" bandRow="1">
                <a:tableStyleId>{2D5ABB26-0587-4C30-8999-92F81FD0307C}</a:tableStyleId>
              </a:tblPr>
              <a:tblGrid>
                <a:gridCol w="4566826">
                  <a:extLst>
                    <a:ext uri="{9D8B030D-6E8A-4147-A177-3AD203B41FA5}">
                      <a16:colId xmlns:a16="http://schemas.microsoft.com/office/drawing/2014/main" val="2678956001"/>
                    </a:ext>
                  </a:extLst>
                </a:gridCol>
                <a:gridCol w="2206633">
                  <a:extLst>
                    <a:ext uri="{9D8B030D-6E8A-4147-A177-3AD203B41FA5}">
                      <a16:colId xmlns:a16="http://schemas.microsoft.com/office/drawing/2014/main" val="3426078918"/>
                    </a:ext>
                  </a:extLst>
                </a:gridCol>
                <a:gridCol w="567867">
                  <a:extLst>
                    <a:ext uri="{9D8B030D-6E8A-4147-A177-3AD203B41FA5}">
                      <a16:colId xmlns:a16="http://schemas.microsoft.com/office/drawing/2014/main" val="3881682470"/>
                    </a:ext>
                  </a:extLst>
                </a:gridCol>
              </a:tblGrid>
              <a:tr h="370949">
                <a:tc>
                  <a:txBody>
                    <a:bodyPr/>
                    <a:lstStyle/>
                    <a:p>
                      <a:pPr algn="r" fontAlgn="b"/>
                      <a:r>
                        <a:rPr lang="et-EE" sz="1200" b="0" i="0" u="none" strike="noStrike" noProof="0" dirty="0">
                          <a:solidFill>
                            <a:schemeClr val="tx1"/>
                          </a:solidFill>
                          <a:effectLst/>
                          <a:latin typeface="+mn-lt"/>
                        </a:rPr>
                        <a:t>Renoveerinud</a:t>
                      </a:r>
                      <a:r>
                        <a:rPr lang="et-EE" sz="1200" b="0" i="0" u="none" strike="noStrike" dirty="0">
                          <a:solidFill>
                            <a:schemeClr val="tx1"/>
                          </a:solidFill>
                          <a:effectLst/>
                          <a:latin typeface="+mn-lt"/>
                        </a:rPr>
                        <a:t> elamu energiatõhusaks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a:solidFill>
                          <a:schemeClr val="tx1"/>
                        </a:solidFill>
                        <a:effectLst/>
                        <a:latin typeface="+mn-lt"/>
                      </a:endParaRP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4743089"/>
                  </a:ext>
                </a:extLst>
              </a:tr>
              <a:tr h="370949">
                <a:tc>
                  <a:txBody>
                    <a:bodyPr/>
                    <a:lstStyle/>
                    <a:p>
                      <a:pPr algn="r" fontAlgn="b"/>
                      <a:r>
                        <a:rPr lang="et-EE" sz="1200" b="0" i="0" u="none" strike="noStrike">
                          <a:solidFill>
                            <a:schemeClr val="tx1"/>
                          </a:solidFill>
                          <a:effectLst/>
                          <a:latin typeface="+mn-lt"/>
                        </a:rPr>
                        <a:t>Piiranud isikliku sõiduauto kasutamist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9164289"/>
                  </a:ext>
                </a:extLst>
              </a:tr>
              <a:tr h="370949">
                <a:tc>
                  <a:txBody>
                    <a:bodyPr/>
                    <a:lstStyle/>
                    <a:p>
                      <a:pPr algn="r" fontAlgn="b"/>
                      <a:r>
                        <a:rPr lang="et-EE" sz="1200" b="0" i="0" u="none" strike="noStrike" noProof="0" dirty="0">
                          <a:solidFill>
                            <a:schemeClr val="tx1"/>
                          </a:solidFill>
                          <a:effectLst/>
                          <a:latin typeface="+mn-lt"/>
                        </a:rPr>
                        <a:t>Valinud rohelise energia/taastuvenergia paketi</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6201561"/>
                  </a:ext>
                </a:extLst>
              </a:tr>
              <a:tr h="370949">
                <a:tc>
                  <a:txBody>
                    <a:bodyPr/>
                    <a:lstStyle/>
                    <a:p>
                      <a:pPr algn="r" fontAlgn="b"/>
                      <a:r>
                        <a:rPr lang="et-EE" sz="1200" b="0" i="0" u="none" strike="noStrike" dirty="0">
                          <a:solidFill>
                            <a:schemeClr val="tx1"/>
                          </a:solidFill>
                          <a:effectLst/>
                          <a:latin typeface="+mn-lt"/>
                        </a:rPr>
                        <a:t>Ostnud energiatõhusa elamu või korteri</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dirty="0">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7073679"/>
                  </a:ext>
                </a:extLst>
              </a:tr>
              <a:tr h="370949">
                <a:tc>
                  <a:txBody>
                    <a:bodyPr/>
                    <a:lstStyle/>
                    <a:p>
                      <a:pPr algn="r" fontAlgn="b"/>
                      <a:r>
                        <a:rPr lang="et-EE" sz="1200" b="0" i="0" u="none" strike="noStrike" noProof="0" dirty="0">
                          <a:solidFill>
                            <a:schemeClr val="tx1"/>
                          </a:solidFill>
                          <a:effectLst/>
                          <a:latin typeface="+mn-lt"/>
                        </a:rPr>
                        <a:t>Kodus on päikesepaneelid (nt vee soojendamiseks</a:t>
                      </a:r>
                      <a:r>
                        <a:rPr lang="fi-FI" sz="1200" b="0" i="0" u="none" strike="noStrike" dirty="0">
                          <a:solidFill>
                            <a:schemeClr val="tx1"/>
                          </a:solidFill>
                          <a:effectLst/>
                          <a:latin typeface="+mn-lt"/>
                        </a:rPr>
                        <a: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dirty="0">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5388418"/>
                  </a:ext>
                </a:extLst>
              </a:tr>
              <a:tr h="370949">
                <a:tc>
                  <a:txBody>
                    <a:bodyPr/>
                    <a:lstStyle/>
                    <a:p>
                      <a:pPr algn="r" fontAlgn="b"/>
                      <a:r>
                        <a:rPr lang="et-EE" sz="1200" b="0" i="0" u="none" strike="noStrike">
                          <a:solidFill>
                            <a:schemeClr val="tx1"/>
                          </a:solidFill>
                          <a:effectLst/>
                          <a:latin typeface="+mn-lt"/>
                        </a:rPr>
                        <a:t>Ostnud elektriauto</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dirty="0">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6735420"/>
                  </a:ext>
                </a:extLst>
              </a:tr>
              <a:tr h="370949">
                <a:tc>
                  <a:txBody>
                    <a:bodyPr/>
                    <a:lstStyle/>
                    <a:p>
                      <a:pPr algn="r" fontAlgn="b"/>
                      <a:r>
                        <a:rPr lang="et-EE" sz="1200" b="0" i="0" u="none" strike="noStrike">
                          <a:solidFill>
                            <a:schemeClr val="tx1"/>
                          </a:solidFill>
                          <a:effectLst/>
                          <a:latin typeface="+mn-lt"/>
                        </a:rPr>
                        <a:t>Kodus on väiketuulik</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dirty="0">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9334"/>
                  </a:ext>
                </a:extLst>
              </a:tr>
              <a:tr h="370949">
                <a:tc>
                  <a:txBody>
                    <a:bodyPr/>
                    <a:lstStyle/>
                    <a:p>
                      <a:pPr algn="r" fontAlgn="b"/>
                      <a:r>
                        <a:rPr lang="fi-FI" sz="1200" b="0" i="0" u="none" strike="noStrike">
                          <a:solidFill>
                            <a:schemeClr val="tx1"/>
                          </a:solidFill>
                          <a:effectLst/>
                          <a:latin typeface="+mn-lt"/>
                        </a:rPr>
                        <a:t>Ei ole teinud midagi eelnevalt nimetatutest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dirty="0">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6397782"/>
                  </a:ext>
                </a:extLst>
              </a:tr>
            </a:tbl>
          </a:graphicData>
        </a:graphic>
      </p:graphicFrame>
      <p:graphicFrame>
        <p:nvGraphicFramePr>
          <p:cNvPr id="8" name="Chart 7">
            <a:extLst>
              <a:ext uri="{FF2B5EF4-FFF2-40B4-BE49-F238E27FC236}">
                <a16:creationId xmlns:a16="http://schemas.microsoft.com/office/drawing/2014/main" id="{BC2146F4-3576-4BFB-B83E-8FDC861EA68E}"/>
              </a:ext>
            </a:extLst>
          </p:cNvPr>
          <p:cNvGraphicFramePr/>
          <p:nvPr/>
        </p:nvGraphicFramePr>
        <p:xfrm>
          <a:off x="3962655" y="1818152"/>
          <a:ext cx="3091542" cy="3181252"/>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4D0BBBFB-3026-439C-AB7B-A771F791B4E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272586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9A5BC-2918-4B33-B663-69971E80B805}"/>
              </a:ext>
            </a:extLst>
          </p:cNvPr>
          <p:cNvSpPr>
            <a:spLocks noGrp="1"/>
          </p:cNvSpPr>
          <p:nvPr>
            <p:ph type="title"/>
          </p:nvPr>
        </p:nvSpPr>
        <p:spPr/>
        <p:txBody>
          <a:bodyPr/>
          <a:lstStyle/>
          <a:p>
            <a:r>
              <a:rPr lang="et-EE" dirty="0"/>
              <a:t>Taust</a:t>
            </a:r>
            <a:br>
              <a:rPr lang="et-EE" dirty="0"/>
            </a:br>
            <a:r>
              <a:rPr lang="et-EE" sz="1200" dirty="0"/>
              <a:t>Kas Te oleksite nõus maksma lisatasu, et Teie poolt tarbitav elekter oleks toodetud keskkonnasõbralikult?</a:t>
            </a:r>
            <a:br>
              <a:rPr lang="et-EE" sz="1200" dirty="0"/>
            </a:br>
            <a:r>
              <a:rPr lang="et-EE" sz="1200" b="0" dirty="0"/>
              <a:t>Kõik vastajad, n=1351</a:t>
            </a:r>
          </a:p>
        </p:txBody>
      </p:sp>
      <p:graphicFrame>
        <p:nvGraphicFramePr>
          <p:cNvPr id="11" name="Chart 10">
            <a:extLst>
              <a:ext uri="{FF2B5EF4-FFF2-40B4-BE49-F238E27FC236}">
                <a16:creationId xmlns:a16="http://schemas.microsoft.com/office/drawing/2014/main" id="{E297E286-21BE-4683-80DE-7AF08516FF2E}"/>
              </a:ext>
            </a:extLst>
          </p:cNvPr>
          <p:cNvGraphicFramePr/>
          <p:nvPr/>
        </p:nvGraphicFramePr>
        <p:xfrm>
          <a:off x="757646" y="1959428"/>
          <a:ext cx="6871063" cy="33515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2BD42AA-E9CB-4CF7-A1C7-7A34875EB3B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37633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EC6170-986A-44AE-A5DA-76B5FD8C2524}"/>
              </a:ext>
            </a:extLst>
          </p:cNvPr>
          <p:cNvSpPr>
            <a:spLocks noGrp="1"/>
          </p:cNvSpPr>
          <p:nvPr>
            <p:ph type="body" sz="quarter" idx="15"/>
          </p:nvPr>
        </p:nvSpPr>
        <p:spPr/>
        <p:txBody>
          <a:bodyPr/>
          <a:lstStyle/>
          <a:p>
            <a:r>
              <a:rPr lang="et-EE" dirty="0"/>
              <a:t>Tulemused: </a:t>
            </a:r>
          </a:p>
          <a:p>
            <a:r>
              <a:rPr lang="et-EE" sz="2000" dirty="0"/>
              <a:t>Tuuleparkide läheduses või perspektiivsetes alades elavad inimesed</a:t>
            </a:r>
          </a:p>
        </p:txBody>
      </p:sp>
      <p:sp>
        <p:nvSpPr>
          <p:cNvPr id="3" name="Text Placeholder 2">
            <a:extLst>
              <a:ext uri="{FF2B5EF4-FFF2-40B4-BE49-F238E27FC236}">
                <a16:creationId xmlns:a16="http://schemas.microsoft.com/office/drawing/2014/main" id="{58970622-B0D9-4889-A1F1-8FA9A4986911}"/>
              </a:ext>
            </a:extLst>
          </p:cNvPr>
          <p:cNvSpPr>
            <a:spLocks noGrp="1"/>
          </p:cNvSpPr>
          <p:nvPr>
            <p:ph type="body" sz="quarter" idx="16"/>
          </p:nvPr>
        </p:nvSpPr>
        <p:spPr/>
        <p:txBody>
          <a:bodyPr/>
          <a:lstStyle/>
          <a:p>
            <a:r>
              <a:rPr lang="et-EE" dirty="0"/>
              <a:t>2</a:t>
            </a:r>
          </a:p>
        </p:txBody>
      </p:sp>
    </p:spTree>
    <p:extLst>
      <p:ext uri="{BB962C8B-B14F-4D97-AF65-F5344CB8AC3E}">
        <p14:creationId xmlns:p14="http://schemas.microsoft.com/office/powerpoint/2010/main" val="357945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E44F-0FD5-4082-9CB6-B7959EBC432E}"/>
              </a:ext>
            </a:extLst>
          </p:cNvPr>
          <p:cNvSpPr>
            <a:spLocks noGrp="1"/>
          </p:cNvSpPr>
          <p:nvPr>
            <p:ph type="title"/>
          </p:nvPr>
        </p:nvSpPr>
        <p:spPr/>
        <p:txBody>
          <a:bodyPr/>
          <a:lstStyle/>
          <a:p>
            <a:r>
              <a:rPr lang="et-EE" dirty="0"/>
              <a:t>Gruppide koosseis</a:t>
            </a:r>
            <a:endParaRPr lang="en-GB" dirty="0"/>
          </a:p>
        </p:txBody>
      </p:sp>
      <p:sp>
        <p:nvSpPr>
          <p:cNvPr id="3" name="Slide Number Placeholder 2">
            <a:extLst>
              <a:ext uri="{FF2B5EF4-FFF2-40B4-BE49-F238E27FC236}">
                <a16:creationId xmlns:a16="http://schemas.microsoft.com/office/drawing/2014/main" id="{F712271B-4F60-4156-B95F-636DC5320C37}"/>
              </a:ext>
            </a:extLst>
          </p:cNvPr>
          <p:cNvSpPr>
            <a:spLocks noGrp="1"/>
          </p:cNvSpPr>
          <p:nvPr>
            <p:ph type="sldNum" sz="quarter" idx="10"/>
          </p:nvPr>
        </p:nvSpPr>
        <p:spPr/>
        <p:txBody>
          <a:bodyPr/>
          <a:lstStyle/>
          <a:p>
            <a:fld id="{4034BEE3-566C-4068-A777-C3A4762E861B}" type="slidenum">
              <a:rPr lang="en-GB" smtClean="0"/>
              <a:pPr/>
              <a:t>57</a:t>
            </a:fld>
            <a:endParaRPr lang="en-GB" dirty="0"/>
          </a:p>
        </p:txBody>
      </p:sp>
      <p:graphicFrame>
        <p:nvGraphicFramePr>
          <p:cNvPr id="6" name="Table 6">
            <a:extLst>
              <a:ext uri="{FF2B5EF4-FFF2-40B4-BE49-F238E27FC236}">
                <a16:creationId xmlns:a16="http://schemas.microsoft.com/office/drawing/2014/main" id="{A94110B0-60CE-4AE6-8BCD-50D83BF7D5DB}"/>
              </a:ext>
            </a:extLst>
          </p:cNvPr>
          <p:cNvGraphicFramePr>
            <a:graphicFrameLocks noGrp="1"/>
          </p:cNvGraphicFramePr>
          <p:nvPr>
            <p:ph sz="quarter" idx="14"/>
            <p:extLst>
              <p:ext uri="{D42A27DB-BD31-4B8C-83A1-F6EECF244321}">
                <p14:modId xmlns:p14="http://schemas.microsoft.com/office/powerpoint/2010/main" val="3738556696"/>
              </p:ext>
            </p:extLst>
          </p:nvPr>
        </p:nvGraphicFramePr>
        <p:xfrm>
          <a:off x="360364" y="3144423"/>
          <a:ext cx="11466510" cy="2274600"/>
        </p:xfrm>
        <a:graphic>
          <a:graphicData uri="http://schemas.openxmlformats.org/drawingml/2006/table">
            <a:tbl>
              <a:tblPr firstRow="1" bandRow="1">
                <a:tableStyleId>{69012ECD-51FC-41F1-AA8D-1B2483CD663E}</a:tableStyleId>
              </a:tblPr>
              <a:tblGrid>
                <a:gridCol w="563662">
                  <a:extLst>
                    <a:ext uri="{9D8B030D-6E8A-4147-A177-3AD203B41FA5}">
                      <a16:colId xmlns:a16="http://schemas.microsoft.com/office/drawing/2014/main" val="3485813912"/>
                    </a:ext>
                  </a:extLst>
                </a:gridCol>
                <a:gridCol w="712270">
                  <a:extLst>
                    <a:ext uri="{9D8B030D-6E8A-4147-A177-3AD203B41FA5}">
                      <a16:colId xmlns:a16="http://schemas.microsoft.com/office/drawing/2014/main" val="1836977661"/>
                    </a:ext>
                  </a:extLst>
                </a:gridCol>
                <a:gridCol w="1164657">
                  <a:extLst>
                    <a:ext uri="{9D8B030D-6E8A-4147-A177-3AD203B41FA5}">
                      <a16:colId xmlns:a16="http://schemas.microsoft.com/office/drawing/2014/main" val="1954330503"/>
                    </a:ext>
                  </a:extLst>
                </a:gridCol>
                <a:gridCol w="731519">
                  <a:extLst>
                    <a:ext uri="{9D8B030D-6E8A-4147-A177-3AD203B41FA5}">
                      <a16:colId xmlns:a16="http://schemas.microsoft.com/office/drawing/2014/main" val="1994140777"/>
                    </a:ext>
                  </a:extLst>
                </a:gridCol>
                <a:gridCol w="1010652">
                  <a:extLst>
                    <a:ext uri="{9D8B030D-6E8A-4147-A177-3AD203B41FA5}">
                      <a16:colId xmlns:a16="http://schemas.microsoft.com/office/drawing/2014/main" val="3995330416"/>
                    </a:ext>
                  </a:extLst>
                </a:gridCol>
                <a:gridCol w="750771">
                  <a:extLst>
                    <a:ext uri="{9D8B030D-6E8A-4147-A177-3AD203B41FA5}">
                      <a16:colId xmlns:a16="http://schemas.microsoft.com/office/drawing/2014/main" val="2824280640"/>
                    </a:ext>
                  </a:extLst>
                </a:gridCol>
                <a:gridCol w="1020278">
                  <a:extLst>
                    <a:ext uri="{9D8B030D-6E8A-4147-A177-3AD203B41FA5}">
                      <a16:colId xmlns:a16="http://schemas.microsoft.com/office/drawing/2014/main" val="3099170220"/>
                    </a:ext>
                  </a:extLst>
                </a:gridCol>
                <a:gridCol w="895149">
                  <a:extLst>
                    <a:ext uri="{9D8B030D-6E8A-4147-A177-3AD203B41FA5}">
                      <a16:colId xmlns:a16="http://schemas.microsoft.com/office/drawing/2014/main" val="3053349011"/>
                    </a:ext>
                  </a:extLst>
                </a:gridCol>
                <a:gridCol w="1520792">
                  <a:extLst>
                    <a:ext uri="{9D8B030D-6E8A-4147-A177-3AD203B41FA5}">
                      <a16:colId xmlns:a16="http://schemas.microsoft.com/office/drawing/2014/main" val="4027372499"/>
                    </a:ext>
                  </a:extLst>
                </a:gridCol>
                <a:gridCol w="760395">
                  <a:extLst>
                    <a:ext uri="{9D8B030D-6E8A-4147-A177-3AD203B41FA5}">
                      <a16:colId xmlns:a16="http://schemas.microsoft.com/office/drawing/2014/main" val="380432755"/>
                    </a:ext>
                  </a:extLst>
                </a:gridCol>
                <a:gridCol w="2336365">
                  <a:extLst>
                    <a:ext uri="{9D8B030D-6E8A-4147-A177-3AD203B41FA5}">
                      <a16:colId xmlns:a16="http://schemas.microsoft.com/office/drawing/2014/main" val="3883322889"/>
                    </a:ext>
                  </a:extLst>
                </a:gridCol>
              </a:tblGrid>
              <a:tr h="287771">
                <a:tc>
                  <a:txBody>
                    <a:bodyPr/>
                    <a:lstStyle/>
                    <a:p>
                      <a:endParaRPr lang="en-GB" sz="1000" dirty="0"/>
                    </a:p>
                  </a:txBody>
                  <a:tcPr anchor="ctr">
                    <a:lnR w="12700" cap="flat" cmpd="sng" algn="ctr">
                      <a:noFill/>
                      <a:prstDash val="solid"/>
                      <a:round/>
                      <a:headEnd type="none" w="med" len="med"/>
                      <a:tailEnd type="none" w="med" len="med"/>
                    </a:lnR>
                    <a:solidFill>
                      <a:schemeClr val="bg1">
                        <a:lumMod val="75000"/>
                      </a:schemeClr>
                    </a:solidFill>
                  </a:tcPr>
                </a:tc>
                <a:tc gridSpan="2">
                  <a:txBody>
                    <a:bodyPr/>
                    <a:lstStyle/>
                    <a:p>
                      <a:r>
                        <a:rPr lang="et-EE" sz="1000" dirty="0"/>
                        <a:t>Läheduses elavad, neutraalselt meelestatud</a:t>
                      </a:r>
                      <a:endParaRPr lang="en-GB" sz="1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75000"/>
                      </a:schemeClr>
                    </a:solidFill>
                  </a:tcPr>
                </a:tc>
                <a:tc hMerge="1">
                  <a:txBody>
                    <a:bodyPr/>
                    <a:lstStyle/>
                    <a:p>
                      <a:endParaRPr lang="en-GB" sz="1000" dirty="0"/>
                    </a:p>
                  </a:txBody>
                  <a:tcP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solidFill>
                      <a:schemeClr val="bg1">
                        <a:lumMod val="7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000" dirty="0"/>
                        <a:t>Läheduses elavad, pigem positiivselt meelestatud</a:t>
                      </a:r>
                      <a:endParaRPr lang="en-GB" sz="1000" dirty="0"/>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bg1">
                        <a:lumMod val="7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000" dirty="0"/>
                        <a:t>Piirkond</a:t>
                      </a:r>
                      <a:endParaRPr lang="en-GB" sz="1000" dirty="0"/>
                    </a:p>
                    <a:p>
                      <a:endParaRPr lang="en-GB" sz="10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bg1">
                        <a:lumMod val="7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000" dirty="0"/>
                        <a:t>Läheduses elavad, pigem negatiivselt meelestatud</a:t>
                      </a:r>
                      <a:endParaRPr lang="en-GB" sz="1000"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bg1">
                        <a:lumMod val="7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000" dirty="0"/>
                        <a:t>Piirkond</a:t>
                      </a:r>
                      <a:endParaRPr lang="en-GB" sz="1000" dirty="0"/>
                    </a:p>
                    <a:p>
                      <a:endParaRPr lang="en-GB" sz="10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bg1">
                        <a:lumMod val="7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000" dirty="0"/>
                        <a:t>Läheduses elavad, pigem positiivselt meelestatud (vene keeles)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bg1">
                        <a:lumMod val="7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000" dirty="0"/>
                        <a:t>Piirkond</a:t>
                      </a:r>
                      <a:endParaRPr lang="en-GB" sz="1000" dirty="0"/>
                    </a:p>
                    <a:p>
                      <a:endParaRPr lang="en-GB" sz="10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bg1">
                        <a:lumMod val="75000"/>
                      </a:schemeClr>
                    </a:solidFill>
                  </a:tcPr>
                </a:tc>
                <a:tc gridSpan="2">
                  <a:txBody>
                    <a:bodyPr/>
                    <a:lstStyle/>
                    <a:p>
                      <a:r>
                        <a:rPr lang="et-EE" sz="1000" dirty="0"/>
                        <a:t>Potentsiaalsetes arengupiirkondades elavad inimesed</a:t>
                      </a:r>
                      <a:endParaRPr lang="en-GB" sz="1000" dirty="0"/>
                    </a:p>
                  </a:txBody>
                  <a:tcPr anchor="ctr">
                    <a:lnL w="12700" cap="flat" cmpd="sng" algn="ctr">
                      <a:solidFill>
                        <a:schemeClr val="accent1"/>
                      </a:solidFill>
                      <a:prstDash val="solid"/>
                      <a:round/>
                      <a:headEnd type="none" w="med" len="med"/>
                      <a:tailEnd type="none" w="med" len="med"/>
                    </a:lnL>
                    <a:solidFill>
                      <a:schemeClr val="bg1">
                        <a:lumMod val="75000"/>
                      </a:schemeClr>
                    </a:solidFill>
                  </a:tcPr>
                </a:tc>
                <a:tc hMerge="1">
                  <a:txBody>
                    <a:bodyPr/>
                    <a:lstStyle/>
                    <a:p>
                      <a:endParaRPr lang="en-GB" sz="1000" dirty="0"/>
                    </a:p>
                  </a:txBody>
                  <a:tcPr>
                    <a:lnL w="12700" cap="flat" cmpd="sng" algn="ctr">
                      <a:solidFill>
                        <a:schemeClr val="bg1">
                          <a:lumMod val="85000"/>
                        </a:schemeClr>
                      </a:solidFill>
                      <a:prstDash val="solid"/>
                      <a:round/>
                      <a:headEnd type="none" w="med" len="med"/>
                      <a:tailEnd type="none" w="med" len="med"/>
                    </a:lnL>
                    <a:solidFill>
                      <a:schemeClr val="bg1">
                        <a:lumMod val="75000"/>
                      </a:schemeClr>
                    </a:solidFill>
                  </a:tcPr>
                </a:tc>
                <a:extLst>
                  <a:ext uri="{0D108BD9-81ED-4DB2-BD59-A6C34878D82A}">
                    <a16:rowId xmlns:a16="http://schemas.microsoft.com/office/drawing/2014/main" val="1937858725"/>
                  </a:ext>
                </a:extLst>
              </a:tr>
              <a:tr h="292317">
                <a:tc>
                  <a:txBody>
                    <a:bodyPr/>
                    <a:lstStyle/>
                    <a:p>
                      <a:endParaRPr lang="en-GB" sz="1000" dirty="0"/>
                    </a:p>
                  </a:txBody>
                  <a:tcPr anchor="ctr">
                    <a:lnR w="12700" cap="flat" cmpd="sng" algn="ctr">
                      <a:solidFill>
                        <a:schemeClr val="accent1"/>
                      </a:solidFill>
                      <a:prstDash val="solid"/>
                      <a:round/>
                      <a:headEnd type="none" w="med" len="med"/>
                      <a:tailEnd type="none" w="med" len="med"/>
                    </a:lnR>
                  </a:tcPr>
                </a:tc>
                <a:tc>
                  <a:txBody>
                    <a:bodyPr/>
                    <a:lstStyle/>
                    <a:p>
                      <a:r>
                        <a:rPr lang="et-EE" sz="1000" b="1" dirty="0"/>
                        <a:t>Osaleja</a:t>
                      </a:r>
                      <a:endParaRPr lang="en-GB" sz="1000" b="1" dirty="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000" b="1" dirty="0"/>
                        <a:t>Piirkond</a:t>
                      </a:r>
                      <a:endParaRPr lang="en-GB" sz="1000" b="1"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000" b="1" dirty="0"/>
                        <a:t>Osaleja</a:t>
                      </a:r>
                      <a:endParaRPr lang="en-GB" sz="1000" b="1" dirty="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000" b="1" dirty="0"/>
                        <a:t>Piirkond</a:t>
                      </a:r>
                      <a:endParaRPr lang="en-GB" sz="1000" b="1"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000" b="1" dirty="0"/>
                        <a:t>Osaleja</a:t>
                      </a:r>
                      <a:endParaRPr lang="en-GB" sz="1000" b="1" dirty="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000" b="1" dirty="0"/>
                        <a:t>Piirkond</a:t>
                      </a:r>
                      <a:endParaRPr lang="en-GB" sz="1000" b="1"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000" b="1" dirty="0"/>
                        <a:t>Osaleja</a:t>
                      </a:r>
                      <a:endParaRPr lang="en-GB" sz="1000" b="1" dirty="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000" b="1" dirty="0"/>
                        <a:t>Piirkond</a:t>
                      </a:r>
                      <a:endParaRPr lang="en-GB" sz="1000" b="1"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000" b="1" dirty="0"/>
                        <a:t>Osaleja</a:t>
                      </a:r>
                      <a:endParaRPr lang="en-GB" sz="1000" b="1" dirty="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000" b="1" dirty="0"/>
                        <a:t>Piirkond</a:t>
                      </a:r>
                      <a:endParaRPr lang="en-GB" sz="1000" b="1" dirty="0"/>
                    </a:p>
                  </a:txBody>
                  <a:tcPr anchor="ctr">
                    <a:lnL w="1270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1615578321"/>
                  </a:ext>
                </a:extLst>
              </a:tr>
              <a:tr h="267986">
                <a:tc>
                  <a:txBody>
                    <a:bodyPr/>
                    <a:lstStyle/>
                    <a:p>
                      <a:r>
                        <a:rPr lang="et-EE" sz="1000" dirty="0"/>
                        <a:t>1</a:t>
                      </a:r>
                      <a:endParaRPr lang="en-GB" sz="1000" dirty="0"/>
                    </a:p>
                  </a:txBody>
                  <a:tcPr anchor="ctr">
                    <a:lnR w="12700" cap="flat" cmpd="sng" algn="ctr">
                      <a:solidFill>
                        <a:schemeClr val="accent1"/>
                      </a:solidFill>
                      <a:prstDash val="solid"/>
                      <a:round/>
                      <a:headEnd type="none" w="med" len="med"/>
                      <a:tailEnd type="none" w="med" len="med"/>
                    </a:lnR>
                  </a:tcPr>
                </a:tc>
                <a:tc>
                  <a:txBody>
                    <a:bodyPr/>
                    <a:lstStyle/>
                    <a:p>
                      <a:r>
                        <a:rPr lang="et-EE" sz="1000" dirty="0"/>
                        <a:t>N, 24</a:t>
                      </a:r>
                      <a:endParaRPr lang="en-GB" sz="1000" dirty="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r>
                        <a:rPr lang="et-EE" sz="1000" dirty="0"/>
                        <a:t>Lõuna-Eesti</a:t>
                      </a:r>
                      <a:endParaRPr lang="en-GB"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et-EE" sz="1000" dirty="0"/>
                        <a:t>N, 32</a:t>
                      </a:r>
                      <a:endParaRPr lang="en-GB" sz="1000" dirty="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r>
                        <a:rPr lang="et-EE" sz="1000" dirty="0"/>
                        <a:t>Põhja-Eesti</a:t>
                      </a:r>
                      <a:endParaRPr lang="en-GB"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et-EE" sz="1000" dirty="0"/>
                        <a:t>M, 55</a:t>
                      </a:r>
                      <a:endParaRPr lang="en-GB" sz="1000" dirty="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r>
                        <a:rPr lang="et-EE" sz="1000" dirty="0"/>
                        <a:t>Lõuna-Eesti</a:t>
                      </a:r>
                      <a:endParaRPr lang="en-GB"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et-EE" sz="1000" dirty="0"/>
                        <a:t>M, 50</a:t>
                      </a:r>
                      <a:endParaRPr lang="en-GB" sz="1000" dirty="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r>
                        <a:rPr lang="et-EE" sz="1000" dirty="0"/>
                        <a:t>Ida-Virumaa</a:t>
                      </a:r>
                      <a:endParaRPr lang="en-GB"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et-EE" sz="1000" dirty="0"/>
                        <a:t>N, 38</a:t>
                      </a:r>
                      <a:endParaRPr lang="en-GB" sz="1000" dirty="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r>
                        <a:rPr lang="et-EE" sz="1000" dirty="0"/>
                        <a:t>Lääne-Eesti (Häädemeeste vald)</a:t>
                      </a:r>
                      <a:endParaRPr lang="en-GB" sz="1000" dirty="0"/>
                    </a:p>
                  </a:txBody>
                  <a:tcPr anchor="ctr">
                    <a:lnL w="1270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3140484506"/>
                  </a:ext>
                </a:extLst>
              </a:tr>
              <a:tr h="250257">
                <a:tc>
                  <a:txBody>
                    <a:bodyPr/>
                    <a:lstStyle/>
                    <a:p>
                      <a:r>
                        <a:rPr lang="et-EE" sz="1000" dirty="0"/>
                        <a:t>2</a:t>
                      </a:r>
                    </a:p>
                  </a:txBody>
                  <a:tcPr anchor="ctr">
                    <a:lnR w="12700" cap="flat" cmpd="sng" algn="ctr">
                      <a:solidFill>
                        <a:schemeClr val="accent1"/>
                      </a:solidFill>
                      <a:prstDash val="solid"/>
                      <a:round/>
                      <a:headEnd type="none" w="med" len="med"/>
                      <a:tailEnd type="none" w="med" len="med"/>
                    </a:lnR>
                  </a:tcPr>
                </a:tc>
                <a:tc>
                  <a:txBody>
                    <a:bodyPr/>
                    <a:lstStyle/>
                    <a:p>
                      <a:r>
                        <a:rPr lang="et-EE" sz="1000" dirty="0"/>
                        <a:t>N, 49</a:t>
                      </a:r>
                      <a:endParaRPr lang="en-GB" sz="1000" dirty="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r>
                        <a:rPr lang="et-EE" sz="1000" dirty="0"/>
                        <a:t>Põhja-Eesti</a:t>
                      </a:r>
                      <a:endParaRPr lang="en-GB"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et-EE" sz="1000" dirty="0"/>
                        <a:t>M, 35</a:t>
                      </a:r>
                      <a:endParaRPr lang="en-GB" sz="1000" dirty="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r>
                        <a:rPr lang="et-EE" sz="1000" dirty="0"/>
                        <a:t>Lääne-Eesti</a:t>
                      </a:r>
                      <a:endParaRPr lang="en-GB"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et-EE" sz="1000" dirty="0"/>
                        <a:t>M, 46</a:t>
                      </a:r>
                      <a:endParaRPr lang="en-GB" sz="1000" dirty="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r>
                        <a:rPr lang="et-EE" sz="1000" dirty="0"/>
                        <a:t>Põhja-Eesti</a:t>
                      </a:r>
                      <a:endParaRPr lang="en-GB"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et-EE" sz="1000" dirty="0"/>
                        <a:t>N, 36</a:t>
                      </a:r>
                      <a:endParaRPr lang="en-GB" sz="1000" dirty="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r>
                        <a:rPr lang="et-EE" sz="1000" dirty="0"/>
                        <a:t>Põhja-Eesti</a:t>
                      </a:r>
                      <a:endParaRPr lang="en-GB"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et-EE" sz="1000" dirty="0"/>
                        <a:t>M, 55</a:t>
                      </a:r>
                      <a:endParaRPr lang="en-GB" sz="1000" dirty="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r>
                        <a:rPr lang="et-EE" sz="1000" dirty="0"/>
                        <a:t>Lääne-Eesti (Pärnu maakond)</a:t>
                      </a:r>
                      <a:endParaRPr lang="en-GB" sz="1000" dirty="0"/>
                    </a:p>
                  </a:txBody>
                  <a:tcPr anchor="ctr">
                    <a:lnL w="1270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4159873995"/>
                  </a:ext>
                </a:extLst>
              </a:tr>
              <a:tr h="259882">
                <a:tc>
                  <a:txBody>
                    <a:bodyPr/>
                    <a:lstStyle/>
                    <a:p>
                      <a:r>
                        <a:rPr lang="et-EE" sz="1000" dirty="0"/>
                        <a:t>3</a:t>
                      </a:r>
                      <a:endParaRPr lang="en-GB" sz="1000" dirty="0"/>
                    </a:p>
                  </a:txBody>
                  <a:tcPr anchor="ctr">
                    <a:lnR w="12700" cap="flat" cmpd="sng" algn="ctr">
                      <a:solidFill>
                        <a:schemeClr val="accent1"/>
                      </a:solidFill>
                      <a:prstDash val="solid"/>
                      <a:round/>
                      <a:headEnd type="none" w="med" len="med"/>
                      <a:tailEnd type="none" w="med" len="med"/>
                    </a:lnR>
                  </a:tcPr>
                </a:tc>
                <a:tc>
                  <a:txBody>
                    <a:bodyPr/>
                    <a:lstStyle/>
                    <a:p>
                      <a:r>
                        <a:rPr lang="et-EE" sz="1000" dirty="0"/>
                        <a:t>M, 44</a:t>
                      </a:r>
                      <a:endParaRPr lang="en-GB" sz="1000" dirty="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000" dirty="0"/>
                        <a:t>Põhja-Eesti</a:t>
                      </a:r>
                      <a:endParaRPr lang="en-GB"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et-EE" sz="1000" dirty="0"/>
                        <a:t>M, 65</a:t>
                      </a:r>
                      <a:endParaRPr lang="en-GB" sz="1000" dirty="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000" dirty="0"/>
                        <a:t>Lääne-Eesti</a:t>
                      </a:r>
                      <a:endParaRPr lang="en-GB"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endParaRPr lang="en-GB" sz="1000" dirty="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GB"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et-EE" sz="1000" dirty="0"/>
                        <a:t>M, 58</a:t>
                      </a:r>
                      <a:endParaRPr lang="en-GB" sz="1000" dirty="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r>
                        <a:rPr lang="et-EE" sz="1000" dirty="0"/>
                        <a:t>Ida-Virumaa</a:t>
                      </a:r>
                      <a:endParaRPr lang="en-GB"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et-EE" sz="1000" dirty="0"/>
                        <a:t>M, 70</a:t>
                      </a:r>
                      <a:endParaRPr lang="en-GB" sz="1000" dirty="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r>
                        <a:rPr lang="et-EE" sz="1000" dirty="0"/>
                        <a:t>Lääne-Eesti (Hiiumaa)</a:t>
                      </a:r>
                      <a:endParaRPr lang="en-GB" sz="1000" dirty="0"/>
                    </a:p>
                  </a:txBody>
                  <a:tcPr anchor="ctr">
                    <a:lnL w="1270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2622116600"/>
                  </a:ext>
                </a:extLst>
              </a:tr>
              <a:tr h="251778">
                <a:tc>
                  <a:txBody>
                    <a:bodyPr/>
                    <a:lstStyle/>
                    <a:p>
                      <a:r>
                        <a:rPr lang="et-EE" sz="1000" dirty="0"/>
                        <a:t>4</a:t>
                      </a:r>
                      <a:endParaRPr lang="en-GB" sz="1000" dirty="0"/>
                    </a:p>
                  </a:txBody>
                  <a:tcPr anchor="ctr">
                    <a:lnR w="12700" cap="flat" cmpd="sng" algn="ctr">
                      <a:solidFill>
                        <a:schemeClr val="accent1"/>
                      </a:solidFill>
                      <a:prstDash val="solid"/>
                      <a:round/>
                      <a:headEnd type="none" w="med" len="med"/>
                      <a:tailEnd type="none" w="med" len="med"/>
                    </a:lnR>
                  </a:tcPr>
                </a:tc>
                <a:tc>
                  <a:txBody>
                    <a:bodyPr/>
                    <a:lstStyle/>
                    <a:p>
                      <a:r>
                        <a:rPr lang="et-EE" sz="1000" dirty="0"/>
                        <a:t>M, 52</a:t>
                      </a:r>
                      <a:endParaRPr lang="en-GB" sz="1000" dirty="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r>
                        <a:rPr lang="et-EE" sz="1000" dirty="0"/>
                        <a:t>Lääne-Virumaa</a:t>
                      </a:r>
                      <a:endParaRPr lang="en-GB"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et-EE" sz="1000" dirty="0"/>
                        <a:t>M, 48</a:t>
                      </a:r>
                      <a:endParaRPr lang="en-GB" sz="1000" dirty="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r>
                        <a:rPr lang="et-EE" sz="1000" dirty="0"/>
                        <a:t>Ida-Virumaa</a:t>
                      </a:r>
                      <a:endParaRPr lang="en-GB"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endParaRPr lang="en-GB" sz="1000" dirty="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GB"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et-EE" sz="1000" dirty="0"/>
                        <a:t>M, 50</a:t>
                      </a:r>
                      <a:endParaRPr lang="en-GB" sz="1000" dirty="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r>
                        <a:rPr lang="et-EE" sz="1000" dirty="0"/>
                        <a:t>Ida-Virumaa</a:t>
                      </a:r>
                      <a:endParaRPr lang="en-GB"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et-EE" sz="1000" dirty="0"/>
                        <a:t>M, 76</a:t>
                      </a:r>
                      <a:endParaRPr lang="en-GB" sz="1000" dirty="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r>
                        <a:rPr lang="et-EE" sz="1000" dirty="0"/>
                        <a:t>Lääne-Eesti (Saarde vald)</a:t>
                      </a:r>
                      <a:endParaRPr lang="en-GB" sz="1000" dirty="0"/>
                    </a:p>
                  </a:txBody>
                  <a:tcPr anchor="ctr">
                    <a:lnL w="1270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2071314136"/>
                  </a:ext>
                </a:extLst>
              </a:tr>
              <a:tr h="280654">
                <a:tc>
                  <a:txBody>
                    <a:bodyPr/>
                    <a:lstStyle/>
                    <a:p>
                      <a:r>
                        <a:rPr lang="et-EE" sz="1000" dirty="0"/>
                        <a:t>5</a:t>
                      </a:r>
                      <a:endParaRPr lang="en-GB" sz="1000" dirty="0"/>
                    </a:p>
                  </a:txBody>
                  <a:tcPr anchor="ctr">
                    <a:lnR w="12700" cap="flat" cmpd="sng" algn="ctr">
                      <a:solidFill>
                        <a:schemeClr val="accent1"/>
                      </a:solidFill>
                      <a:prstDash val="solid"/>
                      <a:round/>
                      <a:headEnd type="none" w="med" len="med"/>
                      <a:tailEnd type="none" w="med" len="med"/>
                    </a:lnR>
                  </a:tcPr>
                </a:tc>
                <a:tc>
                  <a:txBody>
                    <a:bodyPr/>
                    <a:lstStyle/>
                    <a:p>
                      <a:endParaRPr lang="en-GB" sz="1000" dirty="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GB"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et-EE" sz="1000" dirty="0"/>
                        <a:t>N, 62</a:t>
                      </a:r>
                      <a:endParaRPr lang="en-GB" sz="1000" dirty="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r>
                        <a:rPr lang="et-EE" sz="1000" dirty="0"/>
                        <a:t>Hiiumaa</a:t>
                      </a:r>
                      <a:endParaRPr lang="en-GB"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endParaRPr lang="en-GB" sz="100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GB"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endParaRPr lang="en-GB" sz="1000" dirty="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GB"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et-EE" sz="1000" dirty="0"/>
                        <a:t>N, 41</a:t>
                      </a:r>
                      <a:endParaRPr lang="en-GB" sz="1000" dirty="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r>
                        <a:rPr lang="et-EE" sz="1000" dirty="0"/>
                        <a:t>Ida-Virumaa (Lüganuse vald)</a:t>
                      </a:r>
                      <a:endParaRPr lang="en-GB" sz="1000" dirty="0"/>
                    </a:p>
                  </a:txBody>
                  <a:tcPr anchor="ctr">
                    <a:lnL w="1270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1596902515"/>
                  </a:ext>
                </a:extLst>
              </a:tr>
              <a:tr h="275486">
                <a:tc>
                  <a:txBody>
                    <a:bodyPr/>
                    <a:lstStyle/>
                    <a:p>
                      <a:r>
                        <a:rPr lang="et-EE" sz="1000" dirty="0"/>
                        <a:t>6</a:t>
                      </a:r>
                      <a:endParaRPr lang="en-GB" sz="1000" dirty="0"/>
                    </a:p>
                  </a:txBody>
                  <a:tcPr anchor="ctr">
                    <a:lnR w="12700" cap="flat" cmpd="sng" algn="ctr">
                      <a:solidFill>
                        <a:schemeClr val="accent1"/>
                      </a:solidFill>
                      <a:prstDash val="solid"/>
                      <a:round/>
                      <a:headEnd type="none" w="med" len="med"/>
                      <a:tailEnd type="none" w="med" len="med"/>
                    </a:lnR>
                  </a:tcPr>
                </a:tc>
                <a:tc>
                  <a:txBody>
                    <a:bodyPr/>
                    <a:lstStyle/>
                    <a:p>
                      <a:endParaRPr lang="en-GB" sz="1000" dirty="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GB"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endParaRPr lang="en-GB" sz="100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GB"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endParaRPr lang="en-GB" sz="100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GB"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endParaRPr lang="en-GB" sz="100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GB"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et-EE" sz="1000" dirty="0"/>
                        <a:t>N, 69</a:t>
                      </a:r>
                      <a:endParaRPr lang="en-GB" sz="1000" dirty="0"/>
                    </a:p>
                  </a:txBody>
                  <a:tcPr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r>
                        <a:rPr lang="et-EE" sz="1000" dirty="0"/>
                        <a:t>Lääne-Eesti (Lääne-Nigula vald)</a:t>
                      </a:r>
                      <a:endParaRPr lang="en-GB" sz="1000" dirty="0"/>
                    </a:p>
                  </a:txBody>
                  <a:tcPr anchor="ctr">
                    <a:lnL w="1270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3293121652"/>
                  </a:ext>
                </a:extLst>
              </a:tr>
            </a:tbl>
          </a:graphicData>
        </a:graphic>
      </p:graphicFrame>
      <p:sp>
        <p:nvSpPr>
          <p:cNvPr id="7" name="TextBox 6">
            <a:extLst>
              <a:ext uri="{FF2B5EF4-FFF2-40B4-BE49-F238E27FC236}">
                <a16:creationId xmlns:a16="http://schemas.microsoft.com/office/drawing/2014/main" id="{4FB5BE9C-81A0-4A28-B664-90DAE7FEC297}"/>
              </a:ext>
            </a:extLst>
          </p:cNvPr>
          <p:cNvSpPr txBox="1"/>
          <p:nvPr/>
        </p:nvSpPr>
        <p:spPr>
          <a:xfrm>
            <a:off x="359999" y="5110853"/>
            <a:ext cx="11466875" cy="184666"/>
          </a:xfrm>
          <a:prstGeom prst="rect">
            <a:avLst/>
          </a:prstGeom>
          <a:noFill/>
        </p:spPr>
        <p:txBody>
          <a:bodyPr wrap="square" lIns="0" tIns="0" rIns="0" bIns="0" rtlCol="0">
            <a:spAutoFit/>
          </a:bodyPr>
          <a:lstStyle/>
          <a:p>
            <a:pPr>
              <a:spcBef>
                <a:spcPts val="600"/>
              </a:spcBef>
            </a:pPr>
            <a:r>
              <a:rPr lang="et-EE" sz="1200" dirty="0"/>
              <a:t>.</a:t>
            </a:r>
          </a:p>
        </p:txBody>
      </p:sp>
      <p:sp>
        <p:nvSpPr>
          <p:cNvPr id="8" name="TextBox 7">
            <a:extLst>
              <a:ext uri="{FF2B5EF4-FFF2-40B4-BE49-F238E27FC236}">
                <a16:creationId xmlns:a16="http://schemas.microsoft.com/office/drawing/2014/main" id="{5EB65810-DBF2-4AD1-9407-56DCF8C7A529}"/>
              </a:ext>
            </a:extLst>
          </p:cNvPr>
          <p:cNvSpPr txBox="1"/>
          <p:nvPr/>
        </p:nvSpPr>
        <p:spPr>
          <a:xfrm>
            <a:off x="359999" y="1558567"/>
            <a:ext cx="11466875" cy="1446550"/>
          </a:xfrm>
          <a:prstGeom prst="rect">
            <a:avLst/>
          </a:prstGeom>
          <a:noFill/>
        </p:spPr>
        <p:txBody>
          <a:bodyPr wrap="square" lIns="0" tIns="0" rIns="0" bIns="0" rtlCol="0">
            <a:spAutoFit/>
          </a:bodyPr>
          <a:lstStyle/>
          <a:p>
            <a:pPr algn="just">
              <a:spcBef>
                <a:spcPts val="600"/>
              </a:spcBef>
            </a:pPr>
            <a:r>
              <a:rPr lang="et-EE" sz="1200" dirty="0"/>
              <a:t>Kokku osales </a:t>
            </a:r>
            <a:r>
              <a:rPr lang="et-EE" sz="1200" b="1" dirty="0"/>
              <a:t>viies grupis 21 inimest</a:t>
            </a:r>
            <a:r>
              <a:rPr lang="et-EE" sz="1200" dirty="0"/>
              <a:t>, kes avaldasid ankeetküsitlusele vastates soovi osa võtta ka vestlusringist. Osalejate meelsuse määratlemisel võeti aluseks nende vastuseid tuuleparkide ja nende laiendamise kohta (st kas suhtumine on pigem positiivne või negatiivne). Fookusgrupi käigus selgus, et mõne osaleja meelsus ei pruugi olla nii absoluutne nagu ankeedi põhjal võis tunduda. Seega ei ole ka gruppide jaotus päris nii resoluutne nagu nimetuses kirjas (st pigem positiivses grupis võis olla ka neutraalseid, neutraalses pigem negatiivse või positiivse suhtumisega inimesi jne).  </a:t>
            </a:r>
          </a:p>
          <a:p>
            <a:pPr algn="just">
              <a:spcBef>
                <a:spcPts val="600"/>
              </a:spcBef>
            </a:pPr>
            <a:r>
              <a:rPr lang="et-EE" sz="1200" dirty="0"/>
              <a:t>Piirkond näitab osaleja peamist elukohta. Mitmel osalejal on suvekodud/maakodud või lapsepõlvekodud tuuleparkide läheduses ja seetõttu peavad nad ise ennast tuuleparkidega seotuks.</a:t>
            </a:r>
            <a:endParaRPr lang="en-GB" sz="1200" dirty="0"/>
          </a:p>
          <a:p>
            <a:pPr>
              <a:spcBef>
                <a:spcPts val="600"/>
              </a:spcBef>
            </a:pPr>
            <a:endParaRPr lang="en-GB" sz="1200" dirty="0" err="1"/>
          </a:p>
        </p:txBody>
      </p:sp>
    </p:spTree>
    <p:extLst>
      <p:ext uri="{BB962C8B-B14F-4D97-AF65-F5344CB8AC3E}">
        <p14:creationId xmlns:p14="http://schemas.microsoft.com/office/powerpoint/2010/main" val="274749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B05C5-A12C-47E0-9874-15997C8E9AFE}"/>
              </a:ext>
            </a:extLst>
          </p:cNvPr>
          <p:cNvSpPr>
            <a:spLocks noGrp="1"/>
          </p:cNvSpPr>
          <p:nvPr>
            <p:ph type="title"/>
          </p:nvPr>
        </p:nvSpPr>
        <p:spPr/>
        <p:txBody>
          <a:bodyPr/>
          <a:lstStyle/>
          <a:p>
            <a:r>
              <a:rPr lang="et-EE" dirty="0"/>
              <a:t>Üldine teadlikkus elektri tootmisest</a:t>
            </a:r>
            <a:endParaRPr lang="en-GB" dirty="0"/>
          </a:p>
        </p:txBody>
      </p:sp>
      <p:sp>
        <p:nvSpPr>
          <p:cNvPr id="3" name="Slide Number Placeholder 2">
            <a:extLst>
              <a:ext uri="{FF2B5EF4-FFF2-40B4-BE49-F238E27FC236}">
                <a16:creationId xmlns:a16="http://schemas.microsoft.com/office/drawing/2014/main" id="{D8F85909-4A99-4B08-9A45-9F2DD33068E2}"/>
              </a:ext>
            </a:extLst>
          </p:cNvPr>
          <p:cNvSpPr>
            <a:spLocks noGrp="1"/>
          </p:cNvSpPr>
          <p:nvPr>
            <p:ph type="sldNum" sz="quarter" idx="10"/>
          </p:nvPr>
        </p:nvSpPr>
        <p:spPr/>
        <p:txBody>
          <a:bodyPr/>
          <a:lstStyle/>
          <a:p>
            <a:fld id="{4034BEE3-566C-4068-A777-C3A4762E861B}" type="slidenum">
              <a:rPr lang="en-GB" smtClean="0"/>
              <a:pPr/>
              <a:t>58</a:t>
            </a:fld>
            <a:endParaRPr lang="en-GB" dirty="0"/>
          </a:p>
        </p:txBody>
      </p:sp>
      <p:sp>
        <p:nvSpPr>
          <p:cNvPr id="5" name="Content Placeholder 4">
            <a:extLst>
              <a:ext uri="{FF2B5EF4-FFF2-40B4-BE49-F238E27FC236}">
                <a16:creationId xmlns:a16="http://schemas.microsoft.com/office/drawing/2014/main" id="{0FECD898-06BF-44E9-8999-C8B431DCFEFB}"/>
              </a:ext>
            </a:extLst>
          </p:cNvPr>
          <p:cNvSpPr>
            <a:spLocks noGrp="1"/>
          </p:cNvSpPr>
          <p:nvPr>
            <p:ph sz="quarter" idx="14"/>
          </p:nvPr>
        </p:nvSpPr>
        <p:spPr>
          <a:xfrm>
            <a:off x="359560" y="1115568"/>
            <a:ext cx="11466875" cy="4928181"/>
          </a:xfrm>
        </p:spPr>
        <p:txBody>
          <a:bodyPr/>
          <a:lstStyle/>
          <a:p>
            <a:pPr algn="just"/>
            <a:r>
              <a:rPr lang="et-EE" sz="1200" dirty="0"/>
              <a:t>Eesti elanike jaoks on väga </a:t>
            </a:r>
            <a:r>
              <a:rPr lang="et-EE" sz="1200" b="1" dirty="0"/>
              <a:t>oluline, et eesti riik suudaks vähemalt mingi osa oma energiast ise toota</a:t>
            </a:r>
            <a:r>
              <a:rPr lang="et-EE" sz="1200" dirty="0"/>
              <a:t>. See on oluline varustuskindluse tagamiseks ning selgituseks mainitakse nii poliitilist riski kui ka majanduslikku. Leitakse, et energia sisseostmiseks peab ju Eestil ka olema midagi, mille eest seda osta.</a:t>
            </a:r>
          </a:p>
          <a:p>
            <a:pPr marL="269875" algn="just">
              <a:spcBef>
                <a:spcPts val="600"/>
              </a:spcBef>
            </a:pPr>
            <a:r>
              <a:rPr lang="et-EE" sz="1200" dirty="0"/>
              <a:t>„</a:t>
            </a:r>
            <a:r>
              <a:rPr lang="fi-FI" sz="1200" i="1" dirty="0"/>
              <a:t>Eesti on paratamatult selline maa, kus ma ei tea, kas turba ja räime eest õnnestuks energiat sisse osta</a:t>
            </a:r>
            <a:r>
              <a:rPr lang="et-EE" sz="1200" i="1" dirty="0"/>
              <a:t>. S</a:t>
            </a:r>
            <a:r>
              <a:rPr lang="fi-FI" sz="1200" i="1" dirty="0"/>
              <a:t>uhtelist kahtlane ja turvas saab ka ükskord otsa.</a:t>
            </a:r>
            <a:r>
              <a:rPr lang="et-EE" sz="1200" i="1" dirty="0"/>
              <a:t>“ (M, 52)</a:t>
            </a:r>
          </a:p>
          <a:p>
            <a:pPr marL="269875" algn="just">
              <a:spcBef>
                <a:spcPts val="600"/>
              </a:spcBef>
            </a:pPr>
            <a:r>
              <a:rPr lang="et-EE" sz="1200" i="1" dirty="0"/>
              <a:t>„Loomulikult peab olema oma elektrienergiat ka, kui midagi juhtub, midagi globaalset. Kui kõik keeravad oma kraanid kinni, siis me oleme siin ilma elektrita. Me peaks ikkagi suutma nii palju, et saame vähemalt midagigi, kui on mingi sõda või sõjaseisukord või mis iganes, et kõik keeravad oma kraanid kinni. /…/ See ei pea võib-olla kogu aeg töös olema, aga kui midagi muutub, siis oleme nagu Soome keeles on hea sõna – </a:t>
            </a:r>
            <a:r>
              <a:rPr lang="et-EE" sz="1200" dirty="0"/>
              <a:t>omavaralised </a:t>
            </a:r>
            <a:r>
              <a:rPr lang="et-EE" sz="1200" i="1" dirty="0"/>
              <a:t>– ehk meil on nagu omaenda vara.“ (M, 49)</a:t>
            </a:r>
          </a:p>
          <a:p>
            <a:pPr algn="just">
              <a:spcBef>
                <a:spcPts val="1800"/>
              </a:spcBef>
            </a:pPr>
            <a:r>
              <a:rPr lang="et-EE" sz="1200" dirty="0"/>
              <a:t>Leitakse, et Eesti ühiskonnas ei ole olnud piisavalt avalikku diskussiooni meie </a:t>
            </a:r>
            <a:r>
              <a:rPr lang="et-EE" sz="1200" b="1" dirty="0"/>
              <a:t>energiatootmise tulevikuvõimaluste </a:t>
            </a:r>
            <a:r>
              <a:rPr lang="et-EE" sz="1200" dirty="0"/>
              <a:t>üle. Osaliselt sellest on tingitud NIMBY (</a:t>
            </a:r>
            <a:r>
              <a:rPr lang="en-SG" sz="1200" i="1" dirty="0"/>
              <a:t>Not In My Backyard</a:t>
            </a:r>
            <a:r>
              <a:rPr lang="et-EE" sz="1200" dirty="0"/>
              <a:t>) suhtumine – väljapakutud lahendustele ollakse vastu, kuna ei teadvustata, et kuidagi peab elektrit ju siiski tootma ja sellega kaasnevad alati mingisugused mõjud. Seetõttu oleks vaja </a:t>
            </a:r>
            <a:r>
              <a:rPr lang="et-EE" sz="1200" b="1" dirty="0"/>
              <a:t>laiapõhjalist üldsust teavitavat ja kaasavat arutelu</a:t>
            </a:r>
            <a:r>
              <a:rPr lang="et-EE" sz="1200" dirty="0"/>
              <a:t>, kus räägitakse Eesti võimalustest ning erinevate alternatiivide plussidest ja miinustest. Oluline on teha seda </a:t>
            </a:r>
            <a:r>
              <a:rPr lang="et-EE" sz="1200" b="1" dirty="0"/>
              <a:t>kompleksselt</a:t>
            </a:r>
            <a:r>
              <a:rPr lang="et-EE" sz="1200" dirty="0"/>
              <a:t>, st käsitleda koos kõiki variante, sest üht alternatiivi on lihtne maha teha, aga kui vaatluse all on koos kõik alternatiivid, jõuab ehk elanikele selgemalt kohale valikute piiratus (st et kõigile alternatiividele ei saa „ei“ öelda). Samas rõhutatakse, et tulevikus ei peaks Eesti keskenduma vaid ühele energiatootmisviisile, vaid kasutama </a:t>
            </a:r>
            <a:r>
              <a:rPr lang="et-EE" sz="1200" b="1" dirty="0"/>
              <a:t>mitmeid energiaallikaid</a:t>
            </a:r>
            <a:r>
              <a:rPr lang="et-EE" sz="1200" dirty="0"/>
              <a:t>. </a:t>
            </a:r>
          </a:p>
          <a:p>
            <a:pPr marL="263525" algn="just">
              <a:spcBef>
                <a:spcPts val="600"/>
              </a:spcBef>
            </a:pPr>
            <a:r>
              <a:rPr lang="et-EE" sz="1200" i="1" dirty="0"/>
              <a:t>„Selline diskussiooni alustamine ühiskonnas puudub. Me ei ole veel hakanud rääkima, mis saab homme energeetikast. Kui me praegu ütleme, et põlevkivi läheb kinni, ülejäänud asjadega me nõus ei ole, mis siis edasi saab? Et edasi saada, siis peab ka teadma, mida üks või teine asi kaasa võib tuua, me ei tea ju seda praegu. /…/ See, millist energialiiki eelistada, sõltub sellest, kuidas kogu lahendus (st energiatootmine) on üles ehitatud. /…/ Fakt on see, et see põlevkiviajastu on meil Eestis möödas, aga me ei ole valmis ka mitte midagi uut sisse laskma. /…/ Me ei taha päikeseenergiat kasutada, me oleme tuuleparkidele vastu ja hüdroenergia on täiesti keskkonnavaenulikuks kuulutatud. /…/ Kui rahva käest küsida, siis ei tohiks mitte midagi tulla.“ (M, 52)</a:t>
            </a:r>
          </a:p>
          <a:p>
            <a:pPr marL="263525" algn="just">
              <a:spcBef>
                <a:spcPts val="600"/>
              </a:spcBef>
            </a:pPr>
            <a:r>
              <a:rPr lang="et-EE" sz="1200" i="1" dirty="0"/>
              <a:t>„Ma arvan, et edaspidi see asi ei ole niimoodi, et on üks suur energiatootja, mis iganes asi see on, praegu on see põlevkivielektrijaam ühes Eesti nurgas, vaid hakkabki olema nii, et neid tootjaid on palju ja üle Eesti ja just nii palju kui vaja. Pigem selline kohapõhine. Ja mitte niimoodi, et üks variant, et ainult tuulikud või ainult päike, võimalikult erinevaid variante ka. Erinevates kohtades erinevaid variante.“ (N, 62) </a:t>
            </a:r>
          </a:p>
          <a:p>
            <a:pPr marL="263525" algn="just">
              <a:spcBef>
                <a:spcPts val="600"/>
              </a:spcBef>
            </a:pPr>
            <a:r>
              <a:rPr lang="et-EE" sz="1200" i="1" dirty="0"/>
              <a:t>„See on küll õige, olgu see siis Hiiumaa või ka Läänemaa näitel, et see "mitte minu tagahoovis“. Kõik ütlevad, et tehke Ida-Virumaale, mis te siia tahate, tehke Ida-Virumale. Läänlased ütlesid, et tehku sinna Hiiumaa taha merre, mis te siia ronite, tehke sinna.“ (M, 65) </a:t>
            </a:r>
          </a:p>
          <a:p>
            <a:pPr algn="just"/>
            <a:endParaRPr lang="et-EE" sz="1200" dirty="0"/>
          </a:p>
          <a:p>
            <a:pPr algn="just"/>
            <a:r>
              <a:rPr lang="et-EE" sz="1200" dirty="0"/>
              <a:t> </a:t>
            </a:r>
          </a:p>
          <a:p>
            <a:pPr algn="just"/>
            <a:endParaRPr lang="en-GB" sz="1200" dirty="0"/>
          </a:p>
        </p:txBody>
      </p:sp>
    </p:spTree>
    <p:extLst>
      <p:ext uri="{BB962C8B-B14F-4D97-AF65-F5344CB8AC3E}">
        <p14:creationId xmlns:p14="http://schemas.microsoft.com/office/powerpoint/2010/main" val="210460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B30D5-65B7-41C6-8733-0C89AC437CB4}"/>
              </a:ext>
            </a:extLst>
          </p:cNvPr>
          <p:cNvSpPr>
            <a:spLocks noGrp="1"/>
          </p:cNvSpPr>
          <p:nvPr>
            <p:ph type="title"/>
          </p:nvPr>
        </p:nvSpPr>
        <p:spPr/>
        <p:txBody>
          <a:bodyPr/>
          <a:lstStyle/>
          <a:p>
            <a:r>
              <a:rPr lang="et-EE" dirty="0"/>
              <a:t>Seosed erinevate energiaallikatega</a:t>
            </a:r>
            <a:endParaRPr lang="en-GB" dirty="0"/>
          </a:p>
        </p:txBody>
      </p:sp>
      <p:sp>
        <p:nvSpPr>
          <p:cNvPr id="3" name="Slide Number Placeholder 2">
            <a:extLst>
              <a:ext uri="{FF2B5EF4-FFF2-40B4-BE49-F238E27FC236}">
                <a16:creationId xmlns:a16="http://schemas.microsoft.com/office/drawing/2014/main" id="{2DE6535C-DD19-47F2-91DF-115865DBDFAF}"/>
              </a:ext>
            </a:extLst>
          </p:cNvPr>
          <p:cNvSpPr>
            <a:spLocks noGrp="1"/>
          </p:cNvSpPr>
          <p:nvPr>
            <p:ph type="sldNum" sz="quarter" idx="10"/>
          </p:nvPr>
        </p:nvSpPr>
        <p:spPr/>
        <p:txBody>
          <a:bodyPr/>
          <a:lstStyle/>
          <a:p>
            <a:fld id="{4034BEE3-566C-4068-A777-C3A4762E861B}" type="slidenum">
              <a:rPr lang="en-GB" smtClean="0"/>
              <a:pPr/>
              <a:t>59</a:t>
            </a:fld>
            <a:endParaRPr lang="en-GB" dirty="0"/>
          </a:p>
        </p:txBody>
      </p:sp>
      <p:sp>
        <p:nvSpPr>
          <p:cNvPr id="5" name="Content Placeholder 4">
            <a:extLst>
              <a:ext uri="{FF2B5EF4-FFF2-40B4-BE49-F238E27FC236}">
                <a16:creationId xmlns:a16="http://schemas.microsoft.com/office/drawing/2014/main" id="{A49006DC-420A-4123-B63D-AF34B9928A1F}"/>
              </a:ext>
            </a:extLst>
          </p:cNvPr>
          <p:cNvSpPr>
            <a:spLocks noGrp="1"/>
          </p:cNvSpPr>
          <p:nvPr>
            <p:ph sz="quarter" idx="14"/>
          </p:nvPr>
        </p:nvSpPr>
        <p:spPr>
          <a:xfrm>
            <a:off x="363000" y="1409264"/>
            <a:ext cx="11466000" cy="4506904"/>
          </a:xfrm>
        </p:spPr>
        <p:txBody>
          <a:bodyPr/>
          <a:lstStyle/>
          <a:p>
            <a:pPr algn="just"/>
            <a:r>
              <a:rPr lang="et-EE" sz="1200" b="1" dirty="0"/>
              <a:t>Põlevkivi: </a:t>
            </a:r>
            <a:r>
              <a:rPr lang="et-EE" sz="1200" dirty="0"/>
              <a:t>ühelt poolt leitakse, et tegemist on väga keskkonnavaenuliku energiaallikaga, mille asemele oleks kindlasti vaja alternatiivi. Teisalt tuuakse välja, et momentaalselt ei ole võimalik üle minna ainult roheenergiale ja seetõttu peaks otsima tasakaalu.</a:t>
            </a:r>
          </a:p>
          <a:p>
            <a:pPr marL="182563" algn="just">
              <a:spcBef>
                <a:spcPts val="600"/>
              </a:spcBef>
            </a:pPr>
            <a:r>
              <a:rPr lang="et-EE" sz="1200" i="1" dirty="0"/>
              <a:t>„Minu meelest on põlevkivi üks keskkonnavaenulikumaid elektritootmise viise üleüldse. Ma ei räägi CO2-st praegu, ma räägin sellest, mis lahtistest ja kinnistest kaevandustest järgi jääb. Alates põhjaveega ja lõpetades ma ei tea millega.“ (M, 52)</a:t>
            </a:r>
          </a:p>
          <a:p>
            <a:pPr marL="182563" algn="just">
              <a:spcBef>
                <a:spcPts val="600"/>
              </a:spcBef>
            </a:pPr>
            <a:r>
              <a:rPr lang="et-EE" sz="1200" i="1" dirty="0"/>
              <a:t>„Mina eelistan kõike, mis ei ole põlevkivi. Nii lihtne see ongi. S</a:t>
            </a:r>
            <a:r>
              <a:rPr lang="fi-FI" sz="1200" i="1" dirty="0"/>
              <a:t>ee on kaduv ressurss ja teiseks on kohutavalt saastav ressurss</a:t>
            </a:r>
            <a:r>
              <a:rPr lang="et-EE" sz="1200" i="1" dirty="0"/>
              <a:t>. Aga kui ma peaksin valima nendest, mis praegu mainitud on, siis ma kaldun sinna tuumaenergia poole isegi.“ (N32)</a:t>
            </a:r>
          </a:p>
          <a:p>
            <a:pPr algn="just"/>
            <a:r>
              <a:rPr lang="et-EE" sz="1200" b="1" dirty="0"/>
              <a:t>Päikeseenergiat </a:t>
            </a:r>
            <a:r>
              <a:rPr lang="et-EE" sz="1200" dirty="0"/>
              <a:t>peetakse üldiselt üheks parimaks valikuks, kuna see on inimeste hinnangul puhas, taastuv, alati olemas. </a:t>
            </a:r>
          </a:p>
          <a:p>
            <a:pPr marL="182563" algn="just">
              <a:spcBef>
                <a:spcPts val="600"/>
              </a:spcBef>
            </a:pPr>
            <a:r>
              <a:rPr lang="et-EE" sz="1200" i="1" dirty="0"/>
              <a:t>„Ma pooldan päikeseparkide laienemist, päikeseenergia tootmist. Kui tuult ei ole, siis ta ei tooda. Aga päikeseenergia puhul on see, et ta ei tooda energiat ainult siis, kui päike igaveseks kustub. No öösel või talvel on meil siin natukene väiksem tootlus. Aga sellega toidab ära.“ (M, 55)</a:t>
            </a:r>
          </a:p>
          <a:p>
            <a:pPr algn="just"/>
            <a:r>
              <a:rPr lang="et-EE" sz="1200" dirty="0"/>
              <a:t>Nii päikese- kui tuuleenergia puhul tuuakse puudusena välja </a:t>
            </a:r>
            <a:r>
              <a:rPr lang="et-EE" sz="1200" b="1" dirty="0"/>
              <a:t>salvestustehnoloogiat, mis pole veel piisav</a:t>
            </a:r>
            <a:r>
              <a:rPr lang="et-EE" sz="1200" dirty="0"/>
              <a:t>. </a:t>
            </a:r>
          </a:p>
          <a:p>
            <a:pPr algn="just"/>
            <a:r>
              <a:rPr lang="et-EE" sz="1200" b="1" dirty="0"/>
              <a:t>Tuumaenergia </a:t>
            </a:r>
            <a:r>
              <a:rPr lang="et-EE" sz="1200" dirty="0"/>
              <a:t>osas lähevad arvamused lahku: osad peavad seda kõige ohutumaks ja kasulikumaks alternatiiviks, teised liiga ohtlikuks. Tuumaenergia pooldajad väidavad, et Eesti ümberkaudsetes riikides juba niigi on tuumajaamad (Venemaal, Soomes)</a:t>
            </a:r>
          </a:p>
          <a:p>
            <a:pPr marL="263525" algn="just">
              <a:spcBef>
                <a:spcPts val="600"/>
              </a:spcBef>
            </a:pPr>
            <a:r>
              <a:rPr lang="et-EE" sz="1200" dirty="0"/>
              <a:t> </a:t>
            </a:r>
            <a:r>
              <a:rPr lang="et-EE" sz="1200" i="1" dirty="0"/>
              <a:t>„Kõige ohutum ja kasulikum“ (N, 24)</a:t>
            </a:r>
          </a:p>
          <a:p>
            <a:pPr marL="263525" algn="just">
              <a:spcBef>
                <a:spcPts val="600"/>
              </a:spcBef>
            </a:pPr>
            <a:r>
              <a:rPr lang="et-EE" sz="1200" i="1" dirty="0"/>
              <a:t>„Kas osta Valgevene tuumajaamast või Venemaa tuumajaamast? Siis ma pooldan pigem kohapealset, et raha jääks siia. Kui need alternatiivid on laual.“ (M, 46) </a:t>
            </a:r>
          </a:p>
          <a:p>
            <a:pPr marL="263525" algn="just">
              <a:spcBef>
                <a:spcPts val="600"/>
              </a:spcBef>
            </a:pPr>
            <a:r>
              <a:rPr lang="et-EE" sz="1200" i="1" dirty="0"/>
              <a:t>„Põlevkivi jätkub veel väga pikaks ajaks ja kui eelistada, siis ma pigem eelistan põlevkivi kui tuumaenergiat, sest tuumaenergiaga on hästi palju lahtiseid otsi, mida pole veel nagu ära sõlmitud. Et kuhu need jäätmed ladustatakse ja mis nendega tehakse. Sealt tekib ka jäätmeid, ta on küll süsinikdioksiidi vaba, aga seal on hoopis teised jäätmed, mis on tükk maad ohtlikumad. Tänasel hetkel meie valda planeeritakse ka tuumajaama rajada ja see kompensatsioon, mis nad pakuvad, et ma arvutasin rahasse välja, et see on 8€ aastas, et see on naeruväärselt väike. Et sellise pakkumisega ei ole mõtet arendajatel tulla.“ (M, 48)</a:t>
            </a:r>
          </a:p>
          <a:p>
            <a:pPr algn="just"/>
            <a:r>
              <a:rPr lang="et-EE" sz="1200" dirty="0"/>
              <a:t>Harvem nimetatakse </a:t>
            </a:r>
            <a:r>
              <a:rPr lang="et-EE" sz="1200" b="1" dirty="0"/>
              <a:t>maasoojusenergiat</a:t>
            </a:r>
            <a:r>
              <a:rPr lang="et-EE" sz="1200" dirty="0"/>
              <a:t>, </a:t>
            </a:r>
            <a:r>
              <a:rPr lang="et-EE" sz="1200" b="1" dirty="0"/>
              <a:t>vesinikenergiat,</a:t>
            </a:r>
            <a:r>
              <a:rPr lang="et-EE" sz="1200" dirty="0"/>
              <a:t> mida peetakse liiga kalliks alternatiiviks, ja </a:t>
            </a:r>
            <a:r>
              <a:rPr lang="et-EE" sz="1200" b="1" dirty="0"/>
              <a:t>lainetusega seotud energiat</a:t>
            </a:r>
            <a:r>
              <a:rPr lang="et-EE" sz="1200" dirty="0"/>
              <a:t>, mis Eestis ilmselt ei toimiks.</a:t>
            </a:r>
          </a:p>
          <a:p>
            <a:endParaRPr lang="en-GB" dirty="0"/>
          </a:p>
        </p:txBody>
      </p:sp>
    </p:spTree>
    <p:extLst>
      <p:ext uri="{BB962C8B-B14F-4D97-AF65-F5344CB8AC3E}">
        <p14:creationId xmlns:p14="http://schemas.microsoft.com/office/powerpoint/2010/main" val="387165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CE2E94-5C4E-4741-8E3B-A27937CC9B4D}"/>
              </a:ext>
            </a:extLst>
          </p:cNvPr>
          <p:cNvSpPr>
            <a:spLocks noGrp="1"/>
          </p:cNvSpPr>
          <p:nvPr>
            <p:ph type="body" sz="quarter" idx="15"/>
          </p:nvPr>
        </p:nvSpPr>
        <p:spPr/>
        <p:txBody>
          <a:bodyPr/>
          <a:lstStyle/>
          <a:p>
            <a:r>
              <a:rPr lang="et-EE" dirty="0"/>
              <a:t>Kokkuvõte põhitulemustest</a:t>
            </a:r>
          </a:p>
        </p:txBody>
      </p:sp>
    </p:spTree>
    <p:extLst>
      <p:ext uri="{BB962C8B-B14F-4D97-AF65-F5344CB8AC3E}">
        <p14:creationId xmlns:p14="http://schemas.microsoft.com/office/powerpoint/2010/main" val="334489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058E-9DF4-4298-AEBD-965D7FC14848}"/>
              </a:ext>
            </a:extLst>
          </p:cNvPr>
          <p:cNvSpPr>
            <a:spLocks noGrp="1"/>
          </p:cNvSpPr>
          <p:nvPr>
            <p:ph type="title"/>
          </p:nvPr>
        </p:nvSpPr>
        <p:spPr/>
        <p:txBody>
          <a:bodyPr/>
          <a:lstStyle/>
          <a:p>
            <a:r>
              <a:rPr lang="et-EE" dirty="0"/>
              <a:t>Kõhklused seoses tuulikutega</a:t>
            </a:r>
            <a:endParaRPr lang="en-GB" dirty="0"/>
          </a:p>
        </p:txBody>
      </p:sp>
      <p:sp>
        <p:nvSpPr>
          <p:cNvPr id="3" name="Slide Number Placeholder 2">
            <a:extLst>
              <a:ext uri="{FF2B5EF4-FFF2-40B4-BE49-F238E27FC236}">
                <a16:creationId xmlns:a16="http://schemas.microsoft.com/office/drawing/2014/main" id="{EA7F2087-6D30-48FC-86DA-94949FD579BC}"/>
              </a:ext>
            </a:extLst>
          </p:cNvPr>
          <p:cNvSpPr>
            <a:spLocks noGrp="1"/>
          </p:cNvSpPr>
          <p:nvPr>
            <p:ph type="sldNum" sz="quarter" idx="10"/>
          </p:nvPr>
        </p:nvSpPr>
        <p:spPr/>
        <p:txBody>
          <a:bodyPr/>
          <a:lstStyle/>
          <a:p>
            <a:fld id="{4034BEE3-566C-4068-A777-C3A4762E861B}" type="slidenum">
              <a:rPr lang="en-GB" smtClean="0"/>
              <a:pPr/>
              <a:t>60</a:t>
            </a:fld>
            <a:endParaRPr lang="en-GB" dirty="0"/>
          </a:p>
        </p:txBody>
      </p:sp>
      <p:sp>
        <p:nvSpPr>
          <p:cNvPr id="4" name="Content Placeholder 3">
            <a:extLst>
              <a:ext uri="{FF2B5EF4-FFF2-40B4-BE49-F238E27FC236}">
                <a16:creationId xmlns:a16="http://schemas.microsoft.com/office/drawing/2014/main" id="{0DDB1AD2-92AC-42CA-B9E6-D7E3A274217D}"/>
              </a:ext>
            </a:extLst>
          </p:cNvPr>
          <p:cNvSpPr>
            <a:spLocks noGrp="1"/>
          </p:cNvSpPr>
          <p:nvPr>
            <p:ph sz="quarter" idx="14"/>
          </p:nvPr>
        </p:nvSpPr>
        <p:spPr/>
        <p:txBody>
          <a:bodyPr/>
          <a:lstStyle/>
          <a:p>
            <a:r>
              <a:rPr lang="et-EE" sz="1200" dirty="0"/>
              <a:t>Inimestes tekitab kõhklusi see, et </a:t>
            </a:r>
            <a:r>
              <a:rPr lang="et-EE" sz="1200" b="1" dirty="0"/>
              <a:t>ei teata tuulikute püstitamise tagamaid </a:t>
            </a:r>
            <a:r>
              <a:rPr lang="et-EE" sz="1200" dirty="0"/>
              <a:t>ja seetõttu on jäänud mulje, et neid pannakse püsti suuresti tänu </a:t>
            </a:r>
            <a:r>
              <a:rPr lang="et-EE" sz="1200" b="1" dirty="0"/>
              <a:t>doteerimisele</a:t>
            </a:r>
            <a:r>
              <a:rPr lang="et-EE" sz="1200" dirty="0"/>
              <a:t>. Doteerimine aga toob alati kaasa turu moonutamise ja kahtluse, kas tuulikud ka päriselt ennast ära tasuvad. Kuna tuulikute arendajateks on olnud erafirmad, siis eeldatakse, et nende jaoks peab olema tegemist väga tasuva ettevõtmisega. See omakorda tekitab küsimusi, kas ehk </a:t>
            </a:r>
            <a:r>
              <a:rPr lang="et-EE" sz="1200" b="1" dirty="0"/>
              <a:t>soovitakse rikastuda kohalike elanike arvelt</a:t>
            </a:r>
            <a:r>
              <a:rPr lang="et-EE" sz="1200" dirty="0"/>
              <a:t>. </a:t>
            </a:r>
          </a:p>
          <a:p>
            <a:r>
              <a:rPr lang="et-EE" sz="1200" dirty="0"/>
              <a:t>Samuti puudub teadmine, kui kallis on tuulikute ehitamine, hooldamine ning hilisem utiliseerimine ehk et </a:t>
            </a:r>
            <a:r>
              <a:rPr lang="et-EE" sz="1200" b="1" dirty="0"/>
              <a:t>kui kalliks kujuneb ühe tuuliku kogu elutsükkel</a:t>
            </a:r>
            <a:r>
              <a:rPr lang="et-EE" sz="1200" dirty="0"/>
              <a:t>.</a:t>
            </a:r>
          </a:p>
          <a:p>
            <a:pPr marL="265113">
              <a:spcBef>
                <a:spcPts val="600"/>
              </a:spcBef>
            </a:pPr>
            <a:r>
              <a:rPr lang="et-EE" sz="1200" i="1" dirty="0"/>
              <a:t>„Kui palju seal juppe peab vahetama, kui kallis see tootmine tegelikult on, kui kallis on hooldus, püsikulud eks ole. Me ei tea seda tegelikult, vähemalt mina ei tea. See on nagu üks pool, mis  on kaudselt selle keskkonna poolega seotud, kui palju maksab tuuliku tootmine, püstitamine või käigus hoidmine üldse.“ (M, 52)   </a:t>
            </a:r>
          </a:p>
          <a:p>
            <a:pPr marL="265113">
              <a:spcBef>
                <a:spcPts val="600"/>
              </a:spcBef>
            </a:pPr>
            <a:r>
              <a:rPr lang="et-EE" sz="1200" i="1" dirty="0"/>
              <a:t>„Selle </a:t>
            </a:r>
            <a:r>
              <a:rPr lang="et-EE" sz="1200" i="1" dirty="0" err="1"/>
              <a:t>tuugeni</a:t>
            </a:r>
            <a:r>
              <a:rPr lang="et-EE" sz="1200" i="1" dirty="0"/>
              <a:t> tootmine on nii ressursimahukas ehk siis nagu keskkonnale </a:t>
            </a:r>
            <a:r>
              <a:rPr lang="et-EE" sz="1200" i="1" dirty="0" err="1"/>
              <a:t>pressure</a:t>
            </a:r>
            <a:r>
              <a:rPr lang="et-EE" sz="1200" i="1" dirty="0"/>
              <a:t> või see kahju, et ta nagu praktiliselt ei tulegi nulli sellega, et ta justkui toodab taastuvat energiat. Need metallid ja kõik, mis seal kasutatakse. Ma ei ole nüüd viimasel ajal seda kuulnud, sest tehnika kogu aeg uueneb.“ (N, 32) </a:t>
            </a:r>
          </a:p>
          <a:p>
            <a:pPr marL="265113">
              <a:spcBef>
                <a:spcPts val="600"/>
              </a:spcBef>
            </a:pPr>
            <a:r>
              <a:rPr lang="et-EE" sz="1200" i="1" dirty="0"/>
              <a:t>„Mina olen kuulnud just, et ta tuleb päris kiiresti nulli ja läheb plussi.“ (N, 62)  </a:t>
            </a:r>
          </a:p>
          <a:p>
            <a:pPr marL="265113">
              <a:spcBef>
                <a:spcPts val="600"/>
              </a:spcBef>
            </a:pPr>
            <a:r>
              <a:rPr lang="et-EE" sz="1200" i="1" dirty="0"/>
              <a:t>„Sõltub, kes räägib. On loodust reostav, selles mõttes, et see tootmine on jõle kulukas ja teine pool, et tasub ennast kiiresti ära.“ (M,48) </a:t>
            </a:r>
          </a:p>
          <a:p>
            <a:r>
              <a:rPr lang="et-EE" sz="1200" dirty="0"/>
              <a:t>Samuti on laialt levinud kuuldused, et tuuleparkide </a:t>
            </a:r>
            <a:r>
              <a:rPr lang="et-EE" sz="1200" b="1" dirty="0"/>
              <a:t>utiliseerimine on keeruline</a:t>
            </a:r>
            <a:r>
              <a:rPr lang="et-EE" sz="1200" dirty="0"/>
              <a:t>.</a:t>
            </a:r>
          </a:p>
          <a:p>
            <a:pPr marL="265113">
              <a:spcBef>
                <a:spcPts val="600"/>
              </a:spcBef>
            </a:pPr>
            <a:r>
              <a:rPr lang="et-EE" sz="1200" i="1" dirty="0"/>
              <a:t>„Kui tuulik on oma ea ära elanud, siis nendest labadest pidavat olema praktiliselt võimatu lahti saada, et tekib nagu selline... hiljem tekib reostus.“ (M, 48) </a:t>
            </a:r>
          </a:p>
          <a:p>
            <a:pPr marL="265113">
              <a:spcBef>
                <a:spcPts val="600"/>
              </a:spcBef>
            </a:pPr>
            <a:r>
              <a:rPr lang="et-EE" sz="1200" i="1" dirty="0"/>
              <a:t>„Mind häiris see, et interneti keskkonnas levivad uudised, kus tuulikute labad, mis teevad oma töö ära ja siis kusagil ladustatakse. See on ikka räme reostus. Sellega ei ole mitte midagi teha, nad ei oska sellega midagi teha. Nad lihtsalt seal seisavad ja mädanevad. Mina olen nendele vastu.“ (M, 55)</a:t>
            </a:r>
          </a:p>
          <a:p>
            <a:endParaRPr lang="en-GB" sz="1200" dirty="0"/>
          </a:p>
        </p:txBody>
      </p:sp>
    </p:spTree>
    <p:extLst>
      <p:ext uri="{BB962C8B-B14F-4D97-AF65-F5344CB8AC3E}">
        <p14:creationId xmlns:p14="http://schemas.microsoft.com/office/powerpoint/2010/main" val="374618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40708-17EB-4C90-8E45-8C9BC9E1477C}"/>
              </a:ext>
            </a:extLst>
          </p:cNvPr>
          <p:cNvSpPr>
            <a:spLocks noGrp="1"/>
          </p:cNvSpPr>
          <p:nvPr>
            <p:ph type="title"/>
          </p:nvPr>
        </p:nvSpPr>
        <p:spPr/>
        <p:txBody>
          <a:bodyPr/>
          <a:lstStyle/>
          <a:p>
            <a:r>
              <a:rPr lang="et-EE" dirty="0"/>
              <a:t>Tuuleparkide asukoht</a:t>
            </a:r>
            <a:endParaRPr lang="en-GB" dirty="0"/>
          </a:p>
        </p:txBody>
      </p:sp>
      <p:sp>
        <p:nvSpPr>
          <p:cNvPr id="3" name="Slide Number Placeholder 2">
            <a:extLst>
              <a:ext uri="{FF2B5EF4-FFF2-40B4-BE49-F238E27FC236}">
                <a16:creationId xmlns:a16="http://schemas.microsoft.com/office/drawing/2014/main" id="{DE246BDF-F41E-48D7-8D43-101DE56DDE07}"/>
              </a:ext>
            </a:extLst>
          </p:cNvPr>
          <p:cNvSpPr>
            <a:spLocks noGrp="1"/>
          </p:cNvSpPr>
          <p:nvPr>
            <p:ph type="sldNum" sz="quarter" idx="10"/>
          </p:nvPr>
        </p:nvSpPr>
        <p:spPr/>
        <p:txBody>
          <a:bodyPr/>
          <a:lstStyle/>
          <a:p>
            <a:fld id="{4034BEE3-566C-4068-A777-C3A4762E861B}" type="slidenum">
              <a:rPr lang="en-GB" smtClean="0"/>
              <a:pPr/>
              <a:t>61</a:t>
            </a:fld>
            <a:endParaRPr lang="en-GB" dirty="0"/>
          </a:p>
        </p:txBody>
      </p:sp>
      <p:sp>
        <p:nvSpPr>
          <p:cNvPr id="5" name="Content Placeholder 4">
            <a:extLst>
              <a:ext uri="{FF2B5EF4-FFF2-40B4-BE49-F238E27FC236}">
                <a16:creationId xmlns:a16="http://schemas.microsoft.com/office/drawing/2014/main" id="{3790E795-0F28-4653-BD67-1F999BD88B2F}"/>
              </a:ext>
            </a:extLst>
          </p:cNvPr>
          <p:cNvSpPr>
            <a:spLocks noGrp="1"/>
          </p:cNvSpPr>
          <p:nvPr>
            <p:ph sz="quarter" idx="14"/>
          </p:nvPr>
        </p:nvSpPr>
        <p:spPr/>
        <p:txBody>
          <a:bodyPr/>
          <a:lstStyle/>
          <a:p>
            <a:r>
              <a:rPr lang="et-EE" sz="1200" dirty="0"/>
              <a:t>Tuuleparkide asukohana pakutakse välja </a:t>
            </a:r>
            <a:r>
              <a:rPr lang="et-EE" sz="1200" b="1" dirty="0"/>
              <a:t>väikseid saari</a:t>
            </a:r>
            <a:r>
              <a:rPr lang="et-EE" sz="1200" dirty="0"/>
              <a:t>, mis on rohkem eraldatud ja kus tuulikud elanikke ei häiriks. Samuti pakutakse välja üldiselt </a:t>
            </a:r>
            <a:r>
              <a:rPr lang="et-EE" sz="1200" b="1" dirty="0"/>
              <a:t>eraldatud alasid</a:t>
            </a:r>
            <a:r>
              <a:rPr lang="et-EE" sz="1200" dirty="0"/>
              <a:t>. Seejuures küll nenditakse, et sellised kohad on enamasti looduskaitse all, seega sinna on raske midagi teha. Samuti on kaugemalt vaja elekter ka inimesteni saada. Selles osas lähevad vastajate arvamused lahku: on neid, kes leiavad, et kaugemalt elektri kohale vedamine ilmselt ei tasu ennast ära, aga on ka neid, kes ei näe selles probleemi.</a:t>
            </a:r>
          </a:p>
          <a:p>
            <a:pPr marL="265113"/>
            <a:r>
              <a:rPr lang="et-EE" sz="1200" i="1" dirty="0"/>
              <a:t>„See oleks üks mõeldavaimaid, et ta inimesi ja loomi vähem häiriks ja oleks nii-öelda omaette. Ei segaks nagu kedagi, samas oleks ikka ära kasutatud maa. Mis see tühi saareke niisama seal on, las ta siis olla Eesti riigile kasulik.“ (M, 44)</a:t>
            </a:r>
          </a:p>
          <a:p>
            <a:pPr marL="265113"/>
            <a:r>
              <a:rPr lang="et-EE" sz="1200" i="1" dirty="0"/>
              <a:t>„Saared on tegelikult hea mõte, kuid küsimus tekib selles, kuidas saarelt elekter mandrile saada, Sa pead rohkem juhtmeid ja kõiki neid asju sinna panema. See tekitab omakorda mõtte, et lihtsalt ei tasu ära. Maismaa oleks parem, aga kui mõelda, kuhu maismaale, siis nagu ruumi on, aga samas oma tagahoovi ei taha. Kui praegu ringi vaadata, siis kõik kohad näiteks päikesepaneele on küll täis, need ei ole nagu nii häirivad. Nad müra ei tee, nad lihtsalt võtavad ruumi. Tuulepargid vist ikka nagu teevad rohkem müra, neid paneb rohkem tähele. Siis peaks leidma sellised inimtühjad kohad selle jaoks, aga kui palju neid enam siin järgi on, see on teine küsimus“ (N, 24)</a:t>
            </a:r>
          </a:p>
          <a:p>
            <a:pPr marL="265113"/>
            <a:r>
              <a:rPr lang="et-EE" sz="1200" i="1" dirty="0"/>
              <a:t>„Kui siiamaani tuli elekter ainult ühest kohast ehk Ida-Virumaalt ja jõudis Ruhnusse välja, siis asukoht pole probleem.“ (M, 52)</a:t>
            </a:r>
          </a:p>
        </p:txBody>
      </p:sp>
    </p:spTree>
    <p:extLst>
      <p:ext uri="{BB962C8B-B14F-4D97-AF65-F5344CB8AC3E}">
        <p14:creationId xmlns:p14="http://schemas.microsoft.com/office/powerpoint/2010/main" val="208351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B05C5-A12C-47E0-9874-15997C8E9AFE}"/>
              </a:ext>
            </a:extLst>
          </p:cNvPr>
          <p:cNvSpPr>
            <a:spLocks noGrp="1"/>
          </p:cNvSpPr>
          <p:nvPr>
            <p:ph type="title"/>
          </p:nvPr>
        </p:nvSpPr>
        <p:spPr/>
        <p:txBody>
          <a:bodyPr/>
          <a:lstStyle/>
          <a:p>
            <a:r>
              <a:rPr lang="et-EE" dirty="0"/>
              <a:t>Peamised pooltargumendid tuuleparkidele</a:t>
            </a:r>
            <a:endParaRPr lang="en-GB" dirty="0"/>
          </a:p>
        </p:txBody>
      </p:sp>
      <p:sp>
        <p:nvSpPr>
          <p:cNvPr id="3" name="Slide Number Placeholder 2">
            <a:extLst>
              <a:ext uri="{FF2B5EF4-FFF2-40B4-BE49-F238E27FC236}">
                <a16:creationId xmlns:a16="http://schemas.microsoft.com/office/drawing/2014/main" id="{D8F85909-4A99-4B08-9A45-9F2DD33068E2}"/>
              </a:ext>
            </a:extLst>
          </p:cNvPr>
          <p:cNvSpPr>
            <a:spLocks noGrp="1"/>
          </p:cNvSpPr>
          <p:nvPr>
            <p:ph type="sldNum" sz="quarter" idx="10"/>
          </p:nvPr>
        </p:nvSpPr>
        <p:spPr/>
        <p:txBody>
          <a:bodyPr/>
          <a:lstStyle/>
          <a:p>
            <a:fld id="{4034BEE3-566C-4068-A777-C3A4762E861B}" type="slidenum">
              <a:rPr lang="en-GB" smtClean="0"/>
              <a:pPr/>
              <a:t>62</a:t>
            </a:fld>
            <a:endParaRPr lang="en-GB" dirty="0"/>
          </a:p>
        </p:txBody>
      </p:sp>
      <p:sp>
        <p:nvSpPr>
          <p:cNvPr id="5" name="Content Placeholder 4">
            <a:extLst>
              <a:ext uri="{FF2B5EF4-FFF2-40B4-BE49-F238E27FC236}">
                <a16:creationId xmlns:a16="http://schemas.microsoft.com/office/drawing/2014/main" id="{0FECD898-06BF-44E9-8999-C8B431DCFEFB}"/>
              </a:ext>
            </a:extLst>
          </p:cNvPr>
          <p:cNvSpPr>
            <a:spLocks noGrp="1"/>
          </p:cNvSpPr>
          <p:nvPr>
            <p:ph sz="quarter" idx="14"/>
          </p:nvPr>
        </p:nvSpPr>
        <p:spPr/>
        <p:txBody>
          <a:bodyPr/>
          <a:lstStyle/>
          <a:p>
            <a:pPr marL="171450" indent="-171450">
              <a:buFont typeface="Arial" panose="020B0604020202020204" pitchFamily="34" charset="0"/>
              <a:buChar char="─"/>
            </a:pPr>
            <a:r>
              <a:rPr lang="et-EE" sz="1200" b="1" dirty="0"/>
              <a:t>Kättesaadavus</a:t>
            </a:r>
            <a:r>
              <a:rPr lang="et-EE" sz="1200" dirty="0"/>
              <a:t>, tuul on olemas. </a:t>
            </a:r>
            <a:r>
              <a:rPr lang="et-EE" sz="1200" i="1" dirty="0"/>
              <a:t>„S</a:t>
            </a:r>
            <a:r>
              <a:rPr lang="fi-FI" sz="1200" i="1" dirty="0"/>
              <a:t>ee on see ressurss, mis meil olemas on. Et kui ta meil olemas on, miks me seda ei kasuta.</a:t>
            </a:r>
            <a:r>
              <a:rPr lang="et-EE" sz="1200" i="1" dirty="0"/>
              <a:t>“ (N, 62)</a:t>
            </a:r>
            <a:r>
              <a:rPr lang="fi-FI" sz="1200" dirty="0"/>
              <a:t> </a:t>
            </a:r>
            <a:endParaRPr lang="et-EE" sz="1200" dirty="0"/>
          </a:p>
          <a:p>
            <a:pPr marL="171450" indent="-171450">
              <a:buFont typeface="Arial" panose="020B0604020202020204" pitchFamily="34" charset="0"/>
              <a:buChar char="─"/>
            </a:pPr>
            <a:r>
              <a:rPr lang="et-EE" sz="1200" b="1" dirty="0"/>
              <a:t>Lõppematu, ei saa otsa, taastuv</a:t>
            </a:r>
          </a:p>
          <a:p>
            <a:pPr marL="171450" indent="-171450">
              <a:buFont typeface="Arial" panose="020B0604020202020204" pitchFamily="34" charset="0"/>
              <a:buChar char="─"/>
            </a:pPr>
            <a:r>
              <a:rPr lang="et-EE" sz="1200" b="1" dirty="0"/>
              <a:t>Sõltumatus teistest riikidest</a:t>
            </a:r>
          </a:p>
          <a:p>
            <a:pPr marL="171450" indent="-171450">
              <a:buFont typeface="Arial" panose="020B0604020202020204" pitchFamily="34" charset="0"/>
              <a:buChar char="─"/>
            </a:pPr>
            <a:r>
              <a:rPr lang="et-EE" sz="1200" b="1" dirty="0"/>
              <a:t>Kohalik, kodumaine</a:t>
            </a:r>
          </a:p>
          <a:p>
            <a:pPr marL="171450" indent="-171450">
              <a:buFont typeface="Arial" panose="020B0604020202020204" pitchFamily="34" charset="0"/>
              <a:buChar char="─"/>
            </a:pPr>
            <a:r>
              <a:rPr lang="et-EE" sz="1200" b="1" dirty="0"/>
              <a:t>Tehniliselt lihtsam kasutusele võtta</a:t>
            </a:r>
          </a:p>
          <a:p>
            <a:pPr marL="171450" indent="-171450">
              <a:buFont typeface="Arial" panose="020B0604020202020204" pitchFamily="34" charset="0"/>
              <a:buChar char="─"/>
            </a:pPr>
            <a:r>
              <a:rPr lang="et-EE" sz="1200" b="1" dirty="0"/>
              <a:t>Ei reosta loodust </a:t>
            </a:r>
            <a:r>
              <a:rPr lang="et-EE" sz="1200" dirty="0"/>
              <a:t>(st kahjutegurid küll on, aga otsest või vahetut reostust (nt aheraine mäge) ei tekita)*</a:t>
            </a:r>
          </a:p>
          <a:p>
            <a:pPr marL="171450" indent="-171450">
              <a:buFont typeface="Arial" panose="020B0604020202020204" pitchFamily="34" charset="0"/>
              <a:buChar char="─"/>
            </a:pPr>
            <a:r>
              <a:rPr lang="et-EE" sz="1200" b="1" dirty="0"/>
              <a:t>Tundub odavam</a:t>
            </a:r>
            <a:r>
              <a:rPr lang="et-EE" sz="1200" dirty="0"/>
              <a:t>, vähemalt kui on juba valmis ehitatud (</a:t>
            </a:r>
            <a:r>
              <a:rPr lang="et-EE" sz="1200" i="1" dirty="0"/>
              <a:t>„Tundub odavam, aga kuna ma ei tea, palju see (hooldamine) maksma läheb.. Mulle tundub, et see on odavam.“ (N, 49))</a:t>
            </a:r>
            <a:endParaRPr lang="et-EE" sz="1200" dirty="0"/>
          </a:p>
          <a:p>
            <a:r>
              <a:rPr lang="et-EE" sz="1200" dirty="0"/>
              <a:t>*Reostuse osas on neid, kes leiavad, et me ei tea, kuidas tuuliku tootmine nt Hiina keskkonda mõjutab ja milline reostus seal sellest tekib.</a:t>
            </a:r>
          </a:p>
          <a:p>
            <a:r>
              <a:rPr lang="et-EE" sz="1200" dirty="0"/>
              <a:t>Tuuleparkide puhul toovad mitmed osalejad hetkel Eestis tavapäraste tuulikute asemel alternatiivina välja </a:t>
            </a:r>
            <a:r>
              <a:rPr lang="et-EE" sz="1200" b="1" dirty="0"/>
              <a:t>rootortuulikuid</a:t>
            </a:r>
            <a:r>
              <a:rPr lang="et-EE" sz="1200" dirty="0"/>
              <a:t>, mis tunduvad oluliselt vähem häirivad. </a:t>
            </a:r>
            <a:r>
              <a:rPr lang="et-EE" sz="1200" i="1" dirty="0"/>
              <a:t>„Ameerika variant on selline, kus turbiin on püstine. Võib-olla on hoopis see lahendus. Teeb vähem müra ja visuaalset maastikureostust.“ (M, 52) </a:t>
            </a:r>
            <a:r>
              <a:rPr lang="et-EE" sz="1200" dirty="0"/>
              <a:t>Pakutakse välja ka seda, et tuulikud võiks olla madalamad, et tekitaks vähem valguse vilkumist.</a:t>
            </a:r>
          </a:p>
        </p:txBody>
      </p:sp>
      <p:sp>
        <p:nvSpPr>
          <p:cNvPr id="6" name="Freeform 82">
            <a:extLst>
              <a:ext uri="{FF2B5EF4-FFF2-40B4-BE49-F238E27FC236}">
                <a16:creationId xmlns:a16="http://schemas.microsoft.com/office/drawing/2014/main" id="{BAA58249-FB2B-4FA5-A541-726B5DB75E0E}"/>
              </a:ext>
            </a:extLst>
          </p:cNvPr>
          <p:cNvSpPr>
            <a:spLocks/>
          </p:cNvSpPr>
          <p:nvPr/>
        </p:nvSpPr>
        <p:spPr bwMode="auto">
          <a:xfrm>
            <a:off x="723774" y="1229236"/>
            <a:ext cx="443682" cy="302492"/>
          </a:xfrm>
          <a:custGeom>
            <a:avLst/>
            <a:gdLst>
              <a:gd name="T0" fmla="*/ 3510 w 3672"/>
              <a:gd name="T1" fmla="*/ 0 h 2584"/>
              <a:gd name="T2" fmla="*/ 1251 w 3672"/>
              <a:gd name="T3" fmla="*/ 2262 h 2584"/>
              <a:gd name="T4" fmla="*/ 160 w 3672"/>
              <a:gd name="T5" fmla="*/ 1171 h 2584"/>
              <a:gd name="T6" fmla="*/ 0 w 3672"/>
              <a:gd name="T7" fmla="*/ 1331 h 2584"/>
              <a:gd name="T8" fmla="*/ 1251 w 3672"/>
              <a:gd name="T9" fmla="*/ 2584 h 2584"/>
              <a:gd name="T10" fmla="*/ 3672 w 3672"/>
              <a:gd name="T11" fmla="*/ 160 h 2584"/>
              <a:gd name="T12" fmla="*/ 3510 w 3672"/>
              <a:gd name="T13" fmla="*/ 0 h 2584"/>
            </a:gdLst>
            <a:ahLst/>
            <a:cxnLst>
              <a:cxn ang="0">
                <a:pos x="T0" y="T1"/>
              </a:cxn>
              <a:cxn ang="0">
                <a:pos x="T2" y="T3"/>
              </a:cxn>
              <a:cxn ang="0">
                <a:pos x="T4" y="T5"/>
              </a:cxn>
              <a:cxn ang="0">
                <a:pos x="T6" y="T7"/>
              </a:cxn>
              <a:cxn ang="0">
                <a:pos x="T8" y="T9"/>
              </a:cxn>
              <a:cxn ang="0">
                <a:pos x="T10" y="T11"/>
              </a:cxn>
              <a:cxn ang="0">
                <a:pos x="T12" y="T13"/>
              </a:cxn>
            </a:cxnLst>
            <a:rect l="0" t="0" r="r" b="b"/>
            <a:pathLst>
              <a:path w="3672" h="2584">
                <a:moveTo>
                  <a:pt x="3510" y="0"/>
                </a:moveTo>
                <a:lnTo>
                  <a:pt x="1251" y="2262"/>
                </a:lnTo>
                <a:lnTo>
                  <a:pt x="160" y="1171"/>
                </a:lnTo>
                <a:lnTo>
                  <a:pt x="0" y="1331"/>
                </a:lnTo>
                <a:lnTo>
                  <a:pt x="1251" y="2584"/>
                </a:lnTo>
                <a:lnTo>
                  <a:pt x="3672" y="160"/>
                </a:lnTo>
                <a:lnTo>
                  <a:pt x="35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chemeClr val="accent1"/>
              </a:solidFill>
            </a:endParaRPr>
          </a:p>
        </p:txBody>
      </p:sp>
    </p:spTree>
    <p:extLst>
      <p:ext uri="{BB962C8B-B14F-4D97-AF65-F5344CB8AC3E}">
        <p14:creationId xmlns:p14="http://schemas.microsoft.com/office/powerpoint/2010/main" val="348470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B05C5-A12C-47E0-9874-15997C8E9AFE}"/>
              </a:ext>
            </a:extLst>
          </p:cNvPr>
          <p:cNvSpPr>
            <a:spLocks noGrp="1"/>
          </p:cNvSpPr>
          <p:nvPr>
            <p:ph type="title"/>
          </p:nvPr>
        </p:nvSpPr>
        <p:spPr/>
        <p:txBody>
          <a:bodyPr/>
          <a:lstStyle/>
          <a:p>
            <a:r>
              <a:rPr lang="et-EE" dirty="0"/>
              <a:t>Peamised vastuargumendid tuuleparkidele (1/2)</a:t>
            </a:r>
            <a:endParaRPr lang="en-GB" dirty="0"/>
          </a:p>
        </p:txBody>
      </p:sp>
      <p:sp>
        <p:nvSpPr>
          <p:cNvPr id="3" name="Slide Number Placeholder 2">
            <a:extLst>
              <a:ext uri="{FF2B5EF4-FFF2-40B4-BE49-F238E27FC236}">
                <a16:creationId xmlns:a16="http://schemas.microsoft.com/office/drawing/2014/main" id="{D8F85909-4A99-4B08-9A45-9F2DD33068E2}"/>
              </a:ext>
            </a:extLst>
          </p:cNvPr>
          <p:cNvSpPr>
            <a:spLocks noGrp="1"/>
          </p:cNvSpPr>
          <p:nvPr>
            <p:ph type="sldNum" sz="quarter" idx="10"/>
          </p:nvPr>
        </p:nvSpPr>
        <p:spPr/>
        <p:txBody>
          <a:bodyPr/>
          <a:lstStyle/>
          <a:p>
            <a:fld id="{4034BEE3-566C-4068-A777-C3A4762E861B}" type="slidenum">
              <a:rPr lang="en-GB" smtClean="0"/>
              <a:pPr/>
              <a:t>63</a:t>
            </a:fld>
            <a:endParaRPr lang="en-GB" dirty="0"/>
          </a:p>
        </p:txBody>
      </p:sp>
      <p:sp>
        <p:nvSpPr>
          <p:cNvPr id="5" name="Content Placeholder 4">
            <a:extLst>
              <a:ext uri="{FF2B5EF4-FFF2-40B4-BE49-F238E27FC236}">
                <a16:creationId xmlns:a16="http://schemas.microsoft.com/office/drawing/2014/main" id="{0FECD898-06BF-44E9-8999-C8B431DCFEFB}"/>
              </a:ext>
            </a:extLst>
          </p:cNvPr>
          <p:cNvSpPr>
            <a:spLocks noGrp="1"/>
          </p:cNvSpPr>
          <p:nvPr>
            <p:ph sz="quarter" idx="14"/>
          </p:nvPr>
        </p:nvSpPr>
        <p:spPr>
          <a:xfrm>
            <a:off x="360363" y="1483727"/>
            <a:ext cx="11466000" cy="4624465"/>
          </a:xfrm>
        </p:spPr>
        <p:txBody>
          <a:bodyPr/>
          <a:lstStyle/>
          <a:p>
            <a:pPr algn="just"/>
            <a:r>
              <a:rPr lang="et-EE" sz="1200" dirty="0"/>
              <a:t>Inimeste </a:t>
            </a:r>
            <a:r>
              <a:rPr lang="et-EE" sz="1200" b="1" dirty="0"/>
              <a:t>teadlikkus</a:t>
            </a:r>
            <a:r>
              <a:rPr lang="et-EE" sz="1200" dirty="0"/>
              <a:t> tuuleparkide mõjudest </a:t>
            </a:r>
            <a:r>
              <a:rPr lang="et-EE" sz="1200" b="1" dirty="0"/>
              <a:t>põhineb sageli kuuldustel </a:t>
            </a:r>
            <a:r>
              <a:rPr lang="et-EE" sz="1200" dirty="0"/>
              <a:t>ja mitte isiklikul kogemusel või kindlatel teadmistel. Seetõttu tuuakse olulise märkimisväärse negatiivse mõjuna esile nt </a:t>
            </a:r>
            <a:r>
              <a:rPr lang="et-EE" sz="1200" b="1" dirty="0"/>
              <a:t>müra</a:t>
            </a:r>
            <a:r>
              <a:rPr lang="et-EE" sz="1200" dirty="0"/>
              <a:t>, samas mainib mitu osalejat, et ta on mürast ainult kuulnud ja tegelikult ise ei ole tuuleparkide läheduses viibinud. Sama lugu on ka vibratsiooniga. Samas rõhutatakse ka seda, et inimeste tundlikkus on erinev ja kui mõnda võib müra, vibratsioon või valguse vilkumine häirida, siis teist see tõenäoliselt ei sega.</a:t>
            </a:r>
          </a:p>
          <a:p>
            <a:r>
              <a:rPr lang="et-EE" sz="1200" dirty="0"/>
              <a:t>Negatiivsete mõjude hindamisel tuuakse välja seda, et inimesed kohati justkui unustavad, et </a:t>
            </a:r>
            <a:r>
              <a:rPr lang="et-EE" sz="1200" b="1" dirty="0"/>
              <a:t>ka põlevkivi kasutamisel on suured kõrvalmõjud</a:t>
            </a:r>
            <a:r>
              <a:rPr lang="et-EE" sz="1200" dirty="0"/>
              <a:t>.</a:t>
            </a:r>
          </a:p>
          <a:p>
            <a:pPr marL="269875">
              <a:spcBef>
                <a:spcPts val="600"/>
              </a:spcBef>
            </a:pPr>
            <a:r>
              <a:rPr lang="et-EE" sz="1200" i="1" dirty="0"/>
              <a:t>„Ükskõik mismoodi inimene elab või teeb, siis visuaalse pildiga paratamatult tuleb harjuda. Ega siiamaani kui me elame Tallinnas või Lõuna-Eestis ja ei tea ja ei ole näinud seda, mida põlevkivi tootmine kaas toob, siis me elame selles õndsas teadmatuses ju tegelikult.“ (M, 52)</a:t>
            </a:r>
          </a:p>
          <a:p>
            <a:pPr marL="269875">
              <a:spcBef>
                <a:spcPts val="600"/>
              </a:spcBef>
            </a:pPr>
            <a:r>
              <a:rPr lang="et-EE" sz="1200" i="1" dirty="0"/>
              <a:t>„Ega ma ise ei tahaks ka seal (st Ida-Virumaal) nende tossavate korstnate all elada kui päris aus olla. Pigem ma elaksin tuulikute all.“ (M, 62)</a:t>
            </a:r>
          </a:p>
          <a:p>
            <a:r>
              <a:rPr lang="et-EE" sz="1200" b="1" dirty="0"/>
              <a:t>Vilkumine</a:t>
            </a:r>
          </a:p>
          <a:p>
            <a:r>
              <a:rPr lang="et-EE" sz="1200" b="1" dirty="0"/>
              <a:t>Müra: </a:t>
            </a:r>
            <a:r>
              <a:rPr lang="et-EE" sz="1200" i="1" dirty="0"/>
              <a:t>„See müra tuleb pähe, aga ma ise ei ole niimoodi nende juures käinud. Ei tea väga hästi, mis seal toimub.“ (N, 24)</a:t>
            </a:r>
          </a:p>
          <a:p>
            <a:r>
              <a:rPr lang="et-EE" sz="1200" b="1" dirty="0"/>
              <a:t>Vibratsioon</a:t>
            </a:r>
          </a:p>
          <a:p>
            <a:pPr marL="269875">
              <a:spcBef>
                <a:spcPts val="600"/>
              </a:spcBef>
            </a:pPr>
            <a:r>
              <a:rPr lang="et-EE" sz="1200" i="1" dirty="0"/>
              <a:t>„Mina olen käinud nende tuulikute juures, mis on Peterburi maanteel, seal Virumaade piiril. Puht uudishimust ronisin sinna tuulikute alla. Kui sa lähed nagu turist, siis sa ei taju seda vibratsioon või maavärinat, võnkeid. Kui ma peaksin seal vahetult lähedal elama, siis sõltub ju ka pinnasest. Pinnased juhivad vibratsiooni ja müra erinevalt edasi.“ (M, 52) </a:t>
            </a:r>
          </a:p>
          <a:p>
            <a:r>
              <a:rPr lang="et-EE" sz="1200" b="1" dirty="0"/>
              <a:t>Oht lindudele: </a:t>
            </a:r>
            <a:r>
              <a:rPr lang="et-EE" sz="1200" dirty="0"/>
              <a:t>inimestel on kujunenud arvamus, et tuulikud on lindudele ohtlikud.</a:t>
            </a:r>
          </a:p>
          <a:p>
            <a:pPr marL="269875">
              <a:spcBef>
                <a:spcPts val="600"/>
              </a:spcBef>
            </a:pPr>
            <a:r>
              <a:rPr lang="et-EE" sz="1200" i="1" dirty="0"/>
              <a:t>„Mina olen ka kuulnud, et palju surnuid linde korjatakse sealt kokku.“ (N, 49)</a:t>
            </a:r>
          </a:p>
          <a:p>
            <a:pPr marL="269875">
              <a:spcBef>
                <a:spcPts val="600"/>
              </a:spcBef>
            </a:pPr>
            <a:r>
              <a:rPr lang="et-EE" sz="1200" i="1" dirty="0"/>
              <a:t>„Lindude osas kunagi räägiti veel seda, et rändlinnud, parvedena teinekord, võivad lennata nendesse labadesse sisse. Ma ei tea, kas mingeid uuringuid on selle alaseid üldse tehtud. Seda räägiti siis, kui neid ehitama hakati alles.“ (M, 52)</a:t>
            </a:r>
          </a:p>
        </p:txBody>
      </p:sp>
      <p:grpSp>
        <p:nvGrpSpPr>
          <p:cNvPr id="6" name="Group 5">
            <a:extLst>
              <a:ext uri="{FF2B5EF4-FFF2-40B4-BE49-F238E27FC236}">
                <a16:creationId xmlns:a16="http://schemas.microsoft.com/office/drawing/2014/main" id="{B772ABB4-2D29-4CD3-99DF-889665A13C84}"/>
              </a:ext>
            </a:extLst>
          </p:cNvPr>
          <p:cNvGrpSpPr/>
          <p:nvPr/>
        </p:nvGrpSpPr>
        <p:grpSpPr>
          <a:xfrm>
            <a:off x="654983" y="958745"/>
            <a:ext cx="466392" cy="441546"/>
            <a:chOff x="2895600" y="228600"/>
            <a:chExt cx="6388100" cy="6388100"/>
          </a:xfrm>
          <a:solidFill>
            <a:schemeClr val="accent1"/>
          </a:solidFill>
        </p:grpSpPr>
        <p:sp>
          <p:nvSpPr>
            <p:cNvPr id="7" name="Freeform 124">
              <a:extLst>
                <a:ext uri="{FF2B5EF4-FFF2-40B4-BE49-F238E27FC236}">
                  <a16:creationId xmlns:a16="http://schemas.microsoft.com/office/drawing/2014/main" id="{6C3D4817-1C6D-46CC-9BC9-BE944B2ED923}"/>
                </a:ext>
              </a:extLst>
            </p:cNvPr>
            <p:cNvSpPr>
              <a:spLocks noEditPoints="1"/>
            </p:cNvSpPr>
            <p:nvPr/>
          </p:nvSpPr>
          <p:spPr bwMode="auto">
            <a:xfrm>
              <a:off x="2895600" y="228600"/>
              <a:ext cx="6388100" cy="6388100"/>
            </a:xfrm>
            <a:custGeom>
              <a:avLst/>
              <a:gdLst>
                <a:gd name="T0" fmla="*/ 647 w 4024"/>
                <a:gd name="T1" fmla="*/ 2 h 4024"/>
                <a:gd name="T2" fmla="*/ 513 w 4024"/>
                <a:gd name="T3" fmla="*/ 22 h 4024"/>
                <a:gd name="T4" fmla="*/ 387 w 4024"/>
                <a:gd name="T5" fmla="*/ 68 h 4024"/>
                <a:gd name="T6" fmla="*/ 274 w 4024"/>
                <a:gd name="T7" fmla="*/ 136 h 4024"/>
                <a:gd name="T8" fmla="*/ 176 w 4024"/>
                <a:gd name="T9" fmla="*/ 224 h 4024"/>
                <a:gd name="T10" fmla="*/ 98 w 4024"/>
                <a:gd name="T11" fmla="*/ 328 h 4024"/>
                <a:gd name="T12" fmla="*/ 42 w 4024"/>
                <a:gd name="T13" fmla="*/ 448 h 4024"/>
                <a:gd name="T14" fmla="*/ 8 w 4024"/>
                <a:gd name="T15" fmla="*/ 579 h 4024"/>
                <a:gd name="T16" fmla="*/ 0 w 4024"/>
                <a:gd name="T17" fmla="*/ 3341 h 4024"/>
                <a:gd name="T18" fmla="*/ 8 w 4024"/>
                <a:gd name="T19" fmla="*/ 3445 h 4024"/>
                <a:gd name="T20" fmla="*/ 42 w 4024"/>
                <a:gd name="T21" fmla="*/ 3576 h 4024"/>
                <a:gd name="T22" fmla="*/ 98 w 4024"/>
                <a:gd name="T23" fmla="*/ 3696 h 4024"/>
                <a:gd name="T24" fmla="*/ 176 w 4024"/>
                <a:gd name="T25" fmla="*/ 3800 h 4024"/>
                <a:gd name="T26" fmla="*/ 274 w 4024"/>
                <a:gd name="T27" fmla="*/ 3888 h 4024"/>
                <a:gd name="T28" fmla="*/ 387 w 4024"/>
                <a:gd name="T29" fmla="*/ 3956 h 4024"/>
                <a:gd name="T30" fmla="*/ 513 w 4024"/>
                <a:gd name="T31" fmla="*/ 4002 h 4024"/>
                <a:gd name="T32" fmla="*/ 647 w 4024"/>
                <a:gd name="T33" fmla="*/ 4022 h 4024"/>
                <a:gd name="T34" fmla="*/ 3377 w 4024"/>
                <a:gd name="T35" fmla="*/ 4022 h 4024"/>
                <a:gd name="T36" fmla="*/ 3513 w 4024"/>
                <a:gd name="T37" fmla="*/ 4002 h 4024"/>
                <a:gd name="T38" fmla="*/ 3637 w 4024"/>
                <a:gd name="T39" fmla="*/ 3956 h 4024"/>
                <a:gd name="T40" fmla="*/ 3752 w 4024"/>
                <a:gd name="T41" fmla="*/ 3888 h 4024"/>
                <a:gd name="T42" fmla="*/ 3848 w 4024"/>
                <a:gd name="T43" fmla="*/ 3800 h 4024"/>
                <a:gd name="T44" fmla="*/ 3926 w 4024"/>
                <a:gd name="T45" fmla="*/ 3696 h 4024"/>
                <a:gd name="T46" fmla="*/ 3984 w 4024"/>
                <a:gd name="T47" fmla="*/ 3576 h 4024"/>
                <a:gd name="T48" fmla="*/ 4018 w 4024"/>
                <a:gd name="T49" fmla="*/ 3445 h 4024"/>
                <a:gd name="T50" fmla="*/ 4024 w 4024"/>
                <a:gd name="T51" fmla="*/ 683 h 4024"/>
                <a:gd name="T52" fmla="*/ 4018 w 4024"/>
                <a:gd name="T53" fmla="*/ 579 h 4024"/>
                <a:gd name="T54" fmla="*/ 3984 w 4024"/>
                <a:gd name="T55" fmla="*/ 448 h 4024"/>
                <a:gd name="T56" fmla="*/ 3926 w 4024"/>
                <a:gd name="T57" fmla="*/ 328 h 4024"/>
                <a:gd name="T58" fmla="*/ 3848 w 4024"/>
                <a:gd name="T59" fmla="*/ 224 h 4024"/>
                <a:gd name="T60" fmla="*/ 3752 w 4024"/>
                <a:gd name="T61" fmla="*/ 136 h 4024"/>
                <a:gd name="T62" fmla="*/ 3637 w 4024"/>
                <a:gd name="T63" fmla="*/ 68 h 4024"/>
                <a:gd name="T64" fmla="*/ 3513 w 4024"/>
                <a:gd name="T65" fmla="*/ 22 h 4024"/>
                <a:gd name="T66" fmla="*/ 3377 w 4024"/>
                <a:gd name="T67" fmla="*/ 2 h 4024"/>
                <a:gd name="T68" fmla="*/ 3798 w 4024"/>
                <a:gd name="T69" fmla="*/ 3341 h 4024"/>
                <a:gd name="T70" fmla="*/ 3762 w 4024"/>
                <a:gd name="T71" fmla="*/ 3517 h 4024"/>
                <a:gd name="T72" fmla="*/ 3663 w 4024"/>
                <a:gd name="T73" fmla="*/ 3664 h 4024"/>
                <a:gd name="T74" fmla="*/ 3519 w 4024"/>
                <a:gd name="T75" fmla="*/ 3760 h 4024"/>
                <a:gd name="T76" fmla="*/ 3343 w 4024"/>
                <a:gd name="T77" fmla="*/ 3796 h 4024"/>
                <a:gd name="T78" fmla="*/ 591 w 4024"/>
                <a:gd name="T79" fmla="*/ 3788 h 4024"/>
                <a:gd name="T80" fmla="*/ 429 w 4024"/>
                <a:gd name="T81" fmla="*/ 3718 h 4024"/>
                <a:gd name="T82" fmla="*/ 304 w 4024"/>
                <a:gd name="T83" fmla="*/ 3596 h 4024"/>
                <a:gd name="T84" fmla="*/ 236 w 4024"/>
                <a:gd name="T85" fmla="*/ 3433 h 4024"/>
                <a:gd name="T86" fmla="*/ 226 w 4024"/>
                <a:gd name="T87" fmla="*/ 683 h 4024"/>
                <a:gd name="T88" fmla="*/ 262 w 4024"/>
                <a:gd name="T89" fmla="*/ 505 h 4024"/>
                <a:gd name="T90" fmla="*/ 361 w 4024"/>
                <a:gd name="T91" fmla="*/ 360 h 4024"/>
                <a:gd name="T92" fmla="*/ 505 w 4024"/>
                <a:gd name="T93" fmla="*/ 264 h 4024"/>
                <a:gd name="T94" fmla="*/ 683 w 4024"/>
                <a:gd name="T95" fmla="*/ 228 h 4024"/>
                <a:gd name="T96" fmla="*/ 3435 w 4024"/>
                <a:gd name="T97" fmla="*/ 236 h 4024"/>
                <a:gd name="T98" fmla="*/ 3597 w 4024"/>
                <a:gd name="T99" fmla="*/ 304 h 4024"/>
                <a:gd name="T100" fmla="*/ 3720 w 4024"/>
                <a:gd name="T101" fmla="*/ 428 h 4024"/>
                <a:gd name="T102" fmla="*/ 3788 w 4024"/>
                <a:gd name="T103" fmla="*/ 59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24" h="4024">
                  <a:moveTo>
                    <a:pt x="3343" y="0"/>
                  </a:moveTo>
                  <a:lnTo>
                    <a:pt x="683" y="0"/>
                  </a:lnTo>
                  <a:lnTo>
                    <a:pt x="683" y="0"/>
                  </a:lnTo>
                  <a:lnTo>
                    <a:pt x="647" y="2"/>
                  </a:lnTo>
                  <a:lnTo>
                    <a:pt x="613" y="4"/>
                  </a:lnTo>
                  <a:lnTo>
                    <a:pt x="579" y="8"/>
                  </a:lnTo>
                  <a:lnTo>
                    <a:pt x="545" y="14"/>
                  </a:lnTo>
                  <a:lnTo>
                    <a:pt x="513" y="22"/>
                  </a:lnTo>
                  <a:lnTo>
                    <a:pt x="479" y="30"/>
                  </a:lnTo>
                  <a:lnTo>
                    <a:pt x="449" y="42"/>
                  </a:lnTo>
                  <a:lnTo>
                    <a:pt x="417" y="54"/>
                  </a:lnTo>
                  <a:lnTo>
                    <a:pt x="387" y="68"/>
                  </a:lnTo>
                  <a:lnTo>
                    <a:pt x="357" y="82"/>
                  </a:lnTo>
                  <a:lnTo>
                    <a:pt x="328" y="98"/>
                  </a:lnTo>
                  <a:lnTo>
                    <a:pt x="300" y="116"/>
                  </a:lnTo>
                  <a:lnTo>
                    <a:pt x="274" y="136"/>
                  </a:lnTo>
                  <a:lnTo>
                    <a:pt x="248" y="156"/>
                  </a:lnTo>
                  <a:lnTo>
                    <a:pt x="224" y="178"/>
                  </a:lnTo>
                  <a:lnTo>
                    <a:pt x="200" y="200"/>
                  </a:lnTo>
                  <a:lnTo>
                    <a:pt x="176" y="224"/>
                  </a:lnTo>
                  <a:lnTo>
                    <a:pt x="156" y="248"/>
                  </a:lnTo>
                  <a:lnTo>
                    <a:pt x="136" y="274"/>
                  </a:lnTo>
                  <a:lnTo>
                    <a:pt x="116" y="300"/>
                  </a:lnTo>
                  <a:lnTo>
                    <a:pt x="98" y="328"/>
                  </a:lnTo>
                  <a:lnTo>
                    <a:pt x="82" y="358"/>
                  </a:lnTo>
                  <a:lnTo>
                    <a:pt x="68" y="386"/>
                  </a:lnTo>
                  <a:lnTo>
                    <a:pt x="54" y="416"/>
                  </a:lnTo>
                  <a:lnTo>
                    <a:pt x="42" y="448"/>
                  </a:lnTo>
                  <a:lnTo>
                    <a:pt x="30" y="480"/>
                  </a:lnTo>
                  <a:lnTo>
                    <a:pt x="22" y="513"/>
                  </a:lnTo>
                  <a:lnTo>
                    <a:pt x="14" y="545"/>
                  </a:lnTo>
                  <a:lnTo>
                    <a:pt x="8" y="579"/>
                  </a:lnTo>
                  <a:lnTo>
                    <a:pt x="4" y="613"/>
                  </a:lnTo>
                  <a:lnTo>
                    <a:pt x="0" y="647"/>
                  </a:lnTo>
                  <a:lnTo>
                    <a:pt x="0" y="683"/>
                  </a:lnTo>
                  <a:lnTo>
                    <a:pt x="0" y="3341"/>
                  </a:lnTo>
                  <a:lnTo>
                    <a:pt x="0" y="3341"/>
                  </a:lnTo>
                  <a:lnTo>
                    <a:pt x="0" y="3377"/>
                  </a:lnTo>
                  <a:lnTo>
                    <a:pt x="4" y="3411"/>
                  </a:lnTo>
                  <a:lnTo>
                    <a:pt x="8" y="3445"/>
                  </a:lnTo>
                  <a:lnTo>
                    <a:pt x="14" y="3479"/>
                  </a:lnTo>
                  <a:lnTo>
                    <a:pt x="22" y="3511"/>
                  </a:lnTo>
                  <a:lnTo>
                    <a:pt x="30" y="3544"/>
                  </a:lnTo>
                  <a:lnTo>
                    <a:pt x="42" y="3576"/>
                  </a:lnTo>
                  <a:lnTo>
                    <a:pt x="54" y="3608"/>
                  </a:lnTo>
                  <a:lnTo>
                    <a:pt x="68" y="3638"/>
                  </a:lnTo>
                  <a:lnTo>
                    <a:pt x="82" y="3666"/>
                  </a:lnTo>
                  <a:lnTo>
                    <a:pt x="98" y="3696"/>
                  </a:lnTo>
                  <a:lnTo>
                    <a:pt x="116" y="3722"/>
                  </a:lnTo>
                  <a:lnTo>
                    <a:pt x="136" y="3750"/>
                  </a:lnTo>
                  <a:lnTo>
                    <a:pt x="156" y="3776"/>
                  </a:lnTo>
                  <a:lnTo>
                    <a:pt x="176" y="3800"/>
                  </a:lnTo>
                  <a:lnTo>
                    <a:pt x="200" y="3824"/>
                  </a:lnTo>
                  <a:lnTo>
                    <a:pt x="224" y="3846"/>
                  </a:lnTo>
                  <a:lnTo>
                    <a:pt x="248" y="3868"/>
                  </a:lnTo>
                  <a:lnTo>
                    <a:pt x="274" y="3888"/>
                  </a:lnTo>
                  <a:lnTo>
                    <a:pt x="300" y="3906"/>
                  </a:lnTo>
                  <a:lnTo>
                    <a:pt x="328" y="3924"/>
                  </a:lnTo>
                  <a:lnTo>
                    <a:pt x="357" y="3942"/>
                  </a:lnTo>
                  <a:lnTo>
                    <a:pt x="387" y="3956"/>
                  </a:lnTo>
                  <a:lnTo>
                    <a:pt x="417" y="3970"/>
                  </a:lnTo>
                  <a:lnTo>
                    <a:pt x="449" y="3982"/>
                  </a:lnTo>
                  <a:lnTo>
                    <a:pt x="479" y="3992"/>
                  </a:lnTo>
                  <a:lnTo>
                    <a:pt x="513" y="4002"/>
                  </a:lnTo>
                  <a:lnTo>
                    <a:pt x="545" y="4010"/>
                  </a:lnTo>
                  <a:lnTo>
                    <a:pt x="579" y="4016"/>
                  </a:lnTo>
                  <a:lnTo>
                    <a:pt x="613" y="4020"/>
                  </a:lnTo>
                  <a:lnTo>
                    <a:pt x="647" y="4022"/>
                  </a:lnTo>
                  <a:lnTo>
                    <a:pt x="683" y="4024"/>
                  </a:lnTo>
                  <a:lnTo>
                    <a:pt x="3343" y="4024"/>
                  </a:lnTo>
                  <a:lnTo>
                    <a:pt x="3343" y="4024"/>
                  </a:lnTo>
                  <a:lnTo>
                    <a:pt x="3377" y="4022"/>
                  </a:lnTo>
                  <a:lnTo>
                    <a:pt x="3413" y="4020"/>
                  </a:lnTo>
                  <a:lnTo>
                    <a:pt x="3447" y="4016"/>
                  </a:lnTo>
                  <a:lnTo>
                    <a:pt x="3479" y="4010"/>
                  </a:lnTo>
                  <a:lnTo>
                    <a:pt x="3513" y="4002"/>
                  </a:lnTo>
                  <a:lnTo>
                    <a:pt x="3545" y="3992"/>
                  </a:lnTo>
                  <a:lnTo>
                    <a:pt x="3577" y="3982"/>
                  </a:lnTo>
                  <a:lnTo>
                    <a:pt x="3607" y="3970"/>
                  </a:lnTo>
                  <a:lnTo>
                    <a:pt x="3637" y="3956"/>
                  </a:lnTo>
                  <a:lnTo>
                    <a:pt x="3667" y="3942"/>
                  </a:lnTo>
                  <a:lnTo>
                    <a:pt x="3696" y="3924"/>
                  </a:lnTo>
                  <a:lnTo>
                    <a:pt x="3724" y="3906"/>
                  </a:lnTo>
                  <a:lnTo>
                    <a:pt x="3752" y="3888"/>
                  </a:lnTo>
                  <a:lnTo>
                    <a:pt x="3776" y="3868"/>
                  </a:lnTo>
                  <a:lnTo>
                    <a:pt x="3802" y="3846"/>
                  </a:lnTo>
                  <a:lnTo>
                    <a:pt x="3826" y="3824"/>
                  </a:lnTo>
                  <a:lnTo>
                    <a:pt x="3848" y="3800"/>
                  </a:lnTo>
                  <a:lnTo>
                    <a:pt x="3870" y="3776"/>
                  </a:lnTo>
                  <a:lnTo>
                    <a:pt x="3890" y="3750"/>
                  </a:lnTo>
                  <a:lnTo>
                    <a:pt x="3908" y="3722"/>
                  </a:lnTo>
                  <a:lnTo>
                    <a:pt x="3926" y="3696"/>
                  </a:lnTo>
                  <a:lnTo>
                    <a:pt x="3942" y="3666"/>
                  </a:lnTo>
                  <a:lnTo>
                    <a:pt x="3958" y="3638"/>
                  </a:lnTo>
                  <a:lnTo>
                    <a:pt x="3972" y="3608"/>
                  </a:lnTo>
                  <a:lnTo>
                    <a:pt x="3984" y="3576"/>
                  </a:lnTo>
                  <a:lnTo>
                    <a:pt x="3994" y="3544"/>
                  </a:lnTo>
                  <a:lnTo>
                    <a:pt x="4004" y="3511"/>
                  </a:lnTo>
                  <a:lnTo>
                    <a:pt x="4012" y="3479"/>
                  </a:lnTo>
                  <a:lnTo>
                    <a:pt x="4018" y="3445"/>
                  </a:lnTo>
                  <a:lnTo>
                    <a:pt x="4022" y="3411"/>
                  </a:lnTo>
                  <a:lnTo>
                    <a:pt x="4024" y="3377"/>
                  </a:lnTo>
                  <a:lnTo>
                    <a:pt x="4024" y="3341"/>
                  </a:lnTo>
                  <a:lnTo>
                    <a:pt x="4024" y="683"/>
                  </a:lnTo>
                  <a:lnTo>
                    <a:pt x="4024" y="683"/>
                  </a:lnTo>
                  <a:lnTo>
                    <a:pt x="4024" y="647"/>
                  </a:lnTo>
                  <a:lnTo>
                    <a:pt x="4022" y="613"/>
                  </a:lnTo>
                  <a:lnTo>
                    <a:pt x="4018" y="579"/>
                  </a:lnTo>
                  <a:lnTo>
                    <a:pt x="4012" y="545"/>
                  </a:lnTo>
                  <a:lnTo>
                    <a:pt x="4004" y="513"/>
                  </a:lnTo>
                  <a:lnTo>
                    <a:pt x="3994" y="480"/>
                  </a:lnTo>
                  <a:lnTo>
                    <a:pt x="3984" y="448"/>
                  </a:lnTo>
                  <a:lnTo>
                    <a:pt x="3972" y="416"/>
                  </a:lnTo>
                  <a:lnTo>
                    <a:pt x="3958" y="386"/>
                  </a:lnTo>
                  <a:lnTo>
                    <a:pt x="3942" y="358"/>
                  </a:lnTo>
                  <a:lnTo>
                    <a:pt x="3926" y="328"/>
                  </a:lnTo>
                  <a:lnTo>
                    <a:pt x="3908" y="300"/>
                  </a:lnTo>
                  <a:lnTo>
                    <a:pt x="3890" y="274"/>
                  </a:lnTo>
                  <a:lnTo>
                    <a:pt x="3870" y="248"/>
                  </a:lnTo>
                  <a:lnTo>
                    <a:pt x="3848" y="224"/>
                  </a:lnTo>
                  <a:lnTo>
                    <a:pt x="3826" y="200"/>
                  </a:lnTo>
                  <a:lnTo>
                    <a:pt x="3802" y="178"/>
                  </a:lnTo>
                  <a:lnTo>
                    <a:pt x="3776" y="156"/>
                  </a:lnTo>
                  <a:lnTo>
                    <a:pt x="3752" y="136"/>
                  </a:lnTo>
                  <a:lnTo>
                    <a:pt x="3724" y="116"/>
                  </a:lnTo>
                  <a:lnTo>
                    <a:pt x="3696" y="98"/>
                  </a:lnTo>
                  <a:lnTo>
                    <a:pt x="3667" y="82"/>
                  </a:lnTo>
                  <a:lnTo>
                    <a:pt x="3637" y="68"/>
                  </a:lnTo>
                  <a:lnTo>
                    <a:pt x="3607" y="54"/>
                  </a:lnTo>
                  <a:lnTo>
                    <a:pt x="3577" y="42"/>
                  </a:lnTo>
                  <a:lnTo>
                    <a:pt x="3545" y="30"/>
                  </a:lnTo>
                  <a:lnTo>
                    <a:pt x="3513" y="22"/>
                  </a:lnTo>
                  <a:lnTo>
                    <a:pt x="3479" y="14"/>
                  </a:lnTo>
                  <a:lnTo>
                    <a:pt x="3447" y="8"/>
                  </a:lnTo>
                  <a:lnTo>
                    <a:pt x="3413" y="4"/>
                  </a:lnTo>
                  <a:lnTo>
                    <a:pt x="3377" y="2"/>
                  </a:lnTo>
                  <a:lnTo>
                    <a:pt x="3343" y="0"/>
                  </a:lnTo>
                  <a:lnTo>
                    <a:pt x="3343" y="0"/>
                  </a:lnTo>
                  <a:close/>
                  <a:moveTo>
                    <a:pt x="3798" y="3341"/>
                  </a:moveTo>
                  <a:lnTo>
                    <a:pt x="3798" y="3341"/>
                  </a:lnTo>
                  <a:lnTo>
                    <a:pt x="3796" y="3387"/>
                  </a:lnTo>
                  <a:lnTo>
                    <a:pt x="3788" y="3433"/>
                  </a:lnTo>
                  <a:lnTo>
                    <a:pt x="3778" y="3477"/>
                  </a:lnTo>
                  <a:lnTo>
                    <a:pt x="3762" y="3517"/>
                  </a:lnTo>
                  <a:lnTo>
                    <a:pt x="3742" y="3558"/>
                  </a:lnTo>
                  <a:lnTo>
                    <a:pt x="3720" y="3596"/>
                  </a:lnTo>
                  <a:lnTo>
                    <a:pt x="3694" y="3630"/>
                  </a:lnTo>
                  <a:lnTo>
                    <a:pt x="3663" y="3664"/>
                  </a:lnTo>
                  <a:lnTo>
                    <a:pt x="3631" y="3692"/>
                  </a:lnTo>
                  <a:lnTo>
                    <a:pt x="3597" y="3718"/>
                  </a:lnTo>
                  <a:lnTo>
                    <a:pt x="3559" y="3742"/>
                  </a:lnTo>
                  <a:lnTo>
                    <a:pt x="3519" y="3760"/>
                  </a:lnTo>
                  <a:lnTo>
                    <a:pt x="3477" y="3776"/>
                  </a:lnTo>
                  <a:lnTo>
                    <a:pt x="3435" y="3788"/>
                  </a:lnTo>
                  <a:lnTo>
                    <a:pt x="3389" y="3794"/>
                  </a:lnTo>
                  <a:lnTo>
                    <a:pt x="3343" y="3796"/>
                  </a:lnTo>
                  <a:lnTo>
                    <a:pt x="683" y="3796"/>
                  </a:lnTo>
                  <a:lnTo>
                    <a:pt x="683" y="3796"/>
                  </a:lnTo>
                  <a:lnTo>
                    <a:pt x="635" y="3794"/>
                  </a:lnTo>
                  <a:lnTo>
                    <a:pt x="591" y="3788"/>
                  </a:lnTo>
                  <a:lnTo>
                    <a:pt x="547" y="3776"/>
                  </a:lnTo>
                  <a:lnTo>
                    <a:pt x="505" y="3760"/>
                  </a:lnTo>
                  <a:lnTo>
                    <a:pt x="465" y="3742"/>
                  </a:lnTo>
                  <a:lnTo>
                    <a:pt x="429" y="3718"/>
                  </a:lnTo>
                  <a:lnTo>
                    <a:pt x="393" y="3692"/>
                  </a:lnTo>
                  <a:lnTo>
                    <a:pt x="361" y="3664"/>
                  </a:lnTo>
                  <a:lnTo>
                    <a:pt x="330" y="3630"/>
                  </a:lnTo>
                  <a:lnTo>
                    <a:pt x="304" y="3596"/>
                  </a:lnTo>
                  <a:lnTo>
                    <a:pt x="282" y="3558"/>
                  </a:lnTo>
                  <a:lnTo>
                    <a:pt x="262" y="3517"/>
                  </a:lnTo>
                  <a:lnTo>
                    <a:pt x="248" y="3477"/>
                  </a:lnTo>
                  <a:lnTo>
                    <a:pt x="236" y="3433"/>
                  </a:lnTo>
                  <a:lnTo>
                    <a:pt x="230" y="3387"/>
                  </a:lnTo>
                  <a:lnTo>
                    <a:pt x="226" y="3341"/>
                  </a:lnTo>
                  <a:lnTo>
                    <a:pt x="226" y="683"/>
                  </a:lnTo>
                  <a:lnTo>
                    <a:pt x="226" y="683"/>
                  </a:lnTo>
                  <a:lnTo>
                    <a:pt x="230" y="637"/>
                  </a:lnTo>
                  <a:lnTo>
                    <a:pt x="236" y="591"/>
                  </a:lnTo>
                  <a:lnTo>
                    <a:pt x="248" y="547"/>
                  </a:lnTo>
                  <a:lnTo>
                    <a:pt x="262" y="505"/>
                  </a:lnTo>
                  <a:lnTo>
                    <a:pt x="282" y="466"/>
                  </a:lnTo>
                  <a:lnTo>
                    <a:pt x="304" y="428"/>
                  </a:lnTo>
                  <a:lnTo>
                    <a:pt x="330" y="392"/>
                  </a:lnTo>
                  <a:lnTo>
                    <a:pt x="361" y="360"/>
                  </a:lnTo>
                  <a:lnTo>
                    <a:pt x="393" y="332"/>
                  </a:lnTo>
                  <a:lnTo>
                    <a:pt x="429" y="304"/>
                  </a:lnTo>
                  <a:lnTo>
                    <a:pt x="465" y="282"/>
                  </a:lnTo>
                  <a:lnTo>
                    <a:pt x="505" y="264"/>
                  </a:lnTo>
                  <a:lnTo>
                    <a:pt x="547" y="248"/>
                  </a:lnTo>
                  <a:lnTo>
                    <a:pt x="591" y="236"/>
                  </a:lnTo>
                  <a:lnTo>
                    <a:pt x="635" y="230"/>
                  </a:lnTo>
                  <a:lnTo>
                    <a:pt x="683" y="228"/>
                  </a:lnTo>
                  <a:lnTo>
                    <a:pt x="3343" y="228"/>
                  </a:lnTo>
                  <a:lnTo>
                    <a:pt x="3343" y="228"/>
                  </a:lnTo>
                  <a:lnTo>
                    <a:pt x="3389" y="230"/>
                  </a:lnTo>
                  <a:lnTo>
                    <a:pt x="3435" y="236"/>
                  </a:lnTo>
                  <a:lnTo>
                    <a:pt x="3477" y="248"/>
                  </a:lnTo>
                  <a:lnTo>
                    <a:pt x="3519" y="264"/>
                  </a:lnTo>
                  <a:lnTo>
                    <a:pt x="3559" y="282"/>
                  </a:lnTo>
                  <a:lnTo>
                    <a:pt x="3597" y="304"/>
                  </a:lnTo>
                  <a:lnTo>
                    <a:pt x="3631" y="332"/>
                  </a:lnTo>
                  <a:lnTo>
                    <a:pt x="3663" y="360"/>
                  </a:lnTo>
                  <a:lnTo>
                    <a:pt x="3694" y="392"/>
                  </a:lnTo>
                  <a:lnTo>
                    <a:pt x="3720" y="428"/>
                  </a:lnTo>
                  <a:lnTo>
                    <a:pt x="3742" y="466"/>
                  </a:lnTo>
                  <a:lnTo>
                    <a:pt x="3762" y="505"/>
                  </a:lnTo>
                  <a:lnTo>
                    <a:pt x="3778" y="547"/>
                  </a:lnTo>
                  <a:lnTo>
                    <a:pt x="3788" y="591"/>
                  </a:lnTo>
                  <a:lnTo>
                    <a:pt x="3796" y="637"/>
                  </a:lnTo>
                  <a:lnTo>
                    <a:pt x="3798" y="683"/>
                  </a:lnTo>
                  <a:lnTo>
                    <a:pt x="3798" y="33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8" name="Rectangle 7">
              <a:extLst>
                <a:ext uri="{FF2B5EF4-FFF2-40B4-BE49-F238E27FC236}">
                  <a16:creationId xmlns:a16="http://schemas.microsoft.com/office/drawing/2014/main" id="{9E9576C4-06A3-443C-87C5-AC56B33FDB4B}"/>
                </a:ext>
              </a:extLst>
            </p:cNvPr>
            <p:cNvSpPr>
              <a:spLocks noChangeArrowheads="1"/>
            </p:cNvSpPr>
            <p:nvPr/>
          </p:nvSpPr>
          <p:spPr bwMode="auto">
            <a:xfrm>
              <a:off x="4411663" y="3241675"/>
              <a:ext cx="3355975" cy="361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grpSp>
    </p:spTree>
    <p:extLst>
      <p:ext uri="{BB962C8B-B14F-4D97-AF65-F5344CB8AC3E}">
        <p14:creationId xmlns:p14="http://schemas.microsoft.com/office/powerpoint/2010/main" val="362376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B05C5-A12C-47E0-9874-15997C8E9AFE}"/>
              </a:ext>
            </a:extLst>
          </p:cNvPr>
          <p:cNvSpPr>
            <a:spLocks noGrp="1"/>
          </p:cNvSpPr>
          <p:nvPr>
            <p:ph type="title"/>
          </p:nvPr>
        </p:nvSpPr>
        <p:spPr/>
        <p:txBody>
          <a:bodyPr/>
          <a:lstStyle/>
          <a:p>
            <a:r>
              <a:rPr lang="et-EE" dirty="0"/>
              <a:t>Peamised vastuargumendid tuuleparkidele (2/2)</a:t>
            </a:r>
            <a:endParaRPr lang="en-GB" dirty="0"/>
          </a:p>
        </p:txBody>
      </p:sp>
      <p:sp>
        <p:nvSpPr>
          <p:cNvPr id="3" name="Slide Number Placeholder 2">
            <a:extLst>
              <a:ext uri="{FF2B5EF4-FFF2-40B4-BE49-F238E27FC236}">
                <a16:creationId xmlns:a16="http://schemas.microsoft.com/office/drawing/2014/main" id="{D8F85909-4A99-4B08-9A45-9F2DD33068E2}"/>
              </a:ext>
            </a:extLst>
          </p:cNvPr>
          <p:cNvSpPr>
            <a:spLocks noGrp="1"/>
          </p:cNvSpPr>
          <p:nvPr>
            <p:ph type="sldNum" sz="quarter" idx="10"/>
          </p:nvPr>
        </p:nvSpPr>
        <p:spPr/>
        <p:txBody>
          <a:bodyPr/>
          <a:lstStyle/>
          <a:p>
            <a:fld id="{4034BEE3-566C-4068-A777-C3A4762E861B}" type="slidenum">
              <a:rPr lang="en-GB" smtClean="0"/>
              <a:pPr/>
              <a:t>64</a:t>
            </a:fld>
            <a:endParaRPr lang="en-GB" dirty="0"/>
          </a:p>
        </p:txBody>
      </p:sp>
      <p:sp>
        <p:nvSpPr>
          <p:cNvPr id="5" name="Content Placeholder 4">
            <a:extLst>
              <a:ext uri="{FF2B5EF4-FFF2-40B4-BE49-F238E27FC236}">
                <a16:creationId xmlns:a16="http://schemas.microsoft.com/office/drawing/2014/main" id="{0FECD898-06BF-44E9-8999-C8B431DCFEFB}"/>
              </a:ext>
            </a:extLst>
          </p:cNvPr>
          <p:cNvSpPr>
            <a:spLocks noGrp="1"/>
          </p:cNvSpPr>
          <p:nvPr>
            <p:ph sz="quarter" idx="14"/>
          </p:nvPr>
        </p:nvSpPr>
        <p:spPr>
          <a:xfrm>
            <a:off x="360363" y="1097280"/>
            <a:ext cx="11466000" cy="4983479"/>
          </a:xfrm>
        </p:spPr>
        <p:txBody>
          <a:bodyPr/>
          <a:lstStyle/>
          <a:p>
            <a:pPr algn="just"/>
            <a:r>
              <a:rPr lang="et-EE" sz="1200" b="1" dirty="0"/>
              <a:t>Visuaalne reostus</a:t>
            </a:r>
            <a:r>
              <a:rPr lang="et-EE" sz="1200" dirty="0"/>
              <a:t>: selles osas lähevad osalejate arvamused lahku. On neid, kes laiavad, et tuulikud rikuvad ilusa loodusvaate, aga on ka neid, kelle arvates see käib elukeskkonna juurde. </a:t>
            </a:r>
          </a:p>
          <a:p>
            <a:pPr marL="269875" algn="just">
              <a:spcBef>
                <a:spcPts val="600"/>
              </a:spcBef>
            </a:pPr>
            <a:r>
              <a:rPr lang="et-EE" sz="1200" i="1" dirty="0"/>
              <a:t>„See on ajastu küsimus. Täpselt samasuguse hinnangu (st visuaalselt kole) võis anda mingi Hollandi talupoeg nendele tuulikutele, mille järgi Hollandit tuntakse. Kui energiatootmine kolib tarbijale lähemale ja on selline kohalikum ja väiksem, siis ma arvan, et nii või teisiti sellised visuaalsed pildid looduses muutuvad kasvõi nende päikeseparkide või tuuleparkide näol. See on paratamatus.“ (M, 52)</a:t>
            </a:r>
          </a:p>
          <a:p>
            <a:pPr marL="269875" algn="just">
              <a:spcBef>
                <a:spcPts val="600"/>
              </a:spcBef>
            </a:pPr>
            <a:r>
              <a:rPr lang="et-EE" sz="1200" i="1" dirty="0"/>
              <a:t>„Ma kujutan ette jah, et me oleme selles mõttes nagu eelmise sajandi 10ndatel või 20ndatel aastatel, kui kiruti, et mõtle kui jubedad on elektripostid ja kuidas see kõik reostab. Praegu... noh, nad muidugi on koledad, aga me oleme sellega nagu harjunud.“ (M, 65) </a:t>
            </a:r>
          </a:p>
          <a:p>
            <a:pPr algn="just"/>
            <a:r>
              <a:rPr lang="et-EE" sz="1200" b="1" dirty="0"/>
              <a:t>Privaatsuse häirimine: </a:t>
            </a:r>
            <a:r>
              <a:rPr lang="et-EE" sz="1200" dirty="0"/>
              <a:t>Kardetakse, et tuuleparkide ehitamisega kaasneb privaatsuse vähenemine seose </a:t>
            </a:r>
            <a:r>
              <a:rPr lang="et-EE" sz="1200" dirty="0" err="1"/>
              <a:t>tee-ehitusega</a:t>
            </a:r>
            <a:r>
              <a:rPr lang="et-EE" sz="1200" dirty="0"/>
              <a:t>, materjalide transpordi ja otsese ehitustegevusega. Samas leitakse, et kui maja taga on ka mets, siis ikka võivad inimesed seal käia.   </a:t>
            </a:r>
          </a:p>
          <a:p>
            <a:pPr marL="269875" algn="just">
              <a:spcBef>
                <a:spcPts val="600"/>
              </a:spcBef>
            </a:pPr>
            <a:r>
              <a:rPr lang="et-EE" sz="1200" i="1" dirty="0"/>
              <a:t>„Elasid enne metsatalus, kus keegi ei käinud, siis nüüd järsku tuleb sulle sinna korralik tee, mis ühes mõttes on tore, aga teisest küljest tuleb sulle sinna ka inimesi.“ (N, 49)</a:t>
            </a:r>
          </a:p>
          <a:p>
            <a:pPr algn="just"/>
            <a:r>
              <a:rPr lang="et-EE" sz="1200" b="1" dirty="0"/>
              <a:t>Tundub kallim: </a:t>
            </a:r>
            <a:r>
              <a:rPr lang="et-EE" sz="1200" i="1" dirty="0"/>
              <a:t>„Nende </a:t>
            </a:r>
            <a:r>
              <a:rPr lang="et-EE" sz="1200" i="1" dirty="0" err="1"/>
              <a:t>jubinate</a:t>
            </a:r>
            <a:r>
              <a:rPr lang="et-EE" sz="1200" i="1" dirty="0"/>
              <a:t> saamine on see kõige kallim osa ja ei tea, mida maailmaturg nüüd kohe varsti metallide ja kõige osas ütleb, et võib-olla just varsti on probleem, et see (st tuuleenergia) on kallim, et nendel ei ole neid osasid saada.“ (N, 24))</a:t>
            </a:r>
            <a:endParaRPr lang="et-EE" sz="1200" dirty="0"/>
          </a:p>
          <a:p>
            <a:pPr algn="just"/>
            <a:r>
              <a:rPr lang="et-EE" sz="1200" b="1" dirty="0"/>
              <a:t>Kalad: </a:t>
            </a:r>
            <a:r>
              <a:rPr lang="et-EE" sz="1200" dirty="0"/>
              <a:t>lisaks lindudele peljatakse ka negatiivset mõju kalastikule.</a:t>
            </a:r>
          </a:p>
          <a:p>
            <a:pPr marL="269875" algn="just">
              <a:spcBef>
                <a:spcPts val="600"/>
              </a:spcBef>
            </a:pPr>
            <a:r>
              <a:rPr lang="et-EE" sz="1200" i="1" dirty="0"/>
              <a:t>„Saaremaa inimesed vähemalt rääkisid aastakümneid tagasi, et mandri ja Saaremaa vahele tõmmatud elektrikaabel mõjutas oma elektriväljaga kalastikku. Kuivõrd tõsi see on, ma just mõtlen seda, et kui kaabeldused hakkavad olema kõik mere põhjas. Kas ja mis moodi see võib kalastikku mõjutada just sigimispaikade ja liikumisteede osas?“ (M, 52)</a:t>
            </a:r>
          </a:p>
          <a:p>
            <a:pPr algn="just"/>
            <a:r>
              <a:rPr lang="et-EE" sz="1200" b="1" dirty="0"/>
              <a:t>Segab lennuliiklust ja riigikaitset</a:t>
            </a:r>
          </a:p>
          <a:p>
            <a:pPr algn="just"/>
            <a:r>
              <a:rPr lang="et-EE" sz="1200" dirty="0"/>
              <a:t>Üks osaleja mainib </a:t>
            </a:r>
            <a:r>
              <a:rPr lang="et-EE" sz="1200" b="1" dirty="0"/>
              <a:t>ohuallikana </a:t>
            </a:r>
            <a:r>
              <a:rPr lang="et-EE" sz="1200" dirty="0"/>
              <a:t>tuulikute kontaktides kasutatavat </a:t>
            </a:r>
            <a:r>
              <a:rPr lang="et-EE" sz="1200" b="1" dirty="0"/>
              <a:t>fluorgaasi. </a:t>
            </a:r>
          </a:p>
          <a:p>
            <a:pPr marL="269875" algn="just"/>
            <a:endParaRPr lang="et-EE" sz="1200" i="1" dirty="0"/>
          </a:p>
        </p:txBody>
      </p:sp>
    </p:spTree>
    <p:extLst>
      <p:ext uri="{BB962C8B-B14F-4D97-AF65-F5344CB8AC3E}">
        <p14:creationId xmlns:p14="http://schemas.microsoft.com/office/powerpoint/2010/main" val="350679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B05C5-A12C-47E0-9874-15997C8E9AFE}"/>
              </a:ext>
            </a:extLst>
          </p:cNvPr>
          <p:cNvSpPr>
            <a:spLocks noGrp="1"/>
          </p:cNvSpPr>
          <p:nvPr>
            <p:ph type="title"/>
          </p:nvPr>
        </p:nvSpPr>
        <p:spPr/>
        <p:txBody>
          <a:bodyPr/>
          <a:lstStyle/>
          <a:p>
            <a:r>
              <a:rPr lang="et-EE" dirty="0"/>
              <a:t>Info ja kommunikatsioon</a:t>
            </a:r>
            <a:endParaRPr lang="en-GB" dirty="0"/>
          </a:p>
        </p:txBody>
      </p:sp>
      <p:sp>
        <p:nvSpPr>
          <p:cNvPr id="3" name="Slide Number Placeholder 2">
            <a:extLst>
              <a:ext uri="{FF2B5EF4-FFF2-40B4-BE49-F238E27FC236}">
                <a16:creationId xmlns:a16="http://schemas.microsoft.com/office/drawing/2014/main" id="{D8F85909-4A99-4B08-9A45-9F2DD33068E2}"/>
              </a:ext>
            </a:extLst>
          </p:cNvPr>
          <p:cNvSpPr>
            <a:spLocks noGrp="1"/>
          </p:cNvSpPr>
          <p:nvPr>
            <p:ph type="sldNum" sz="quarter" idx="10"/>
          </p:nvPr>
        </p:nvSpPr>
        <p:spPr/>
        <p:txBody>
          <a:bodyPr/>
          <a:lstStyle/>
          <a:p>
            <a:fld id="{4034BEE3-566C-4068-A777-C3A4762E861B}" type="slidenum">
              <a:rPr lang="en-GB" smtClean="0"/>
              <a:pPr/>
              <a:t>65</a:t>
            </a:fld>
            <a:endParaRPr lang="en-GB" dirty="0"/>
          </a:p>
        </p:txBody>
      </p:sp>
      <p:sp>
        <p:nvSpPr>
          <p:cNvPr id="5" name="Content Placeholder 4">
            <a:extLst>
              <a:ext uri="{FF2B5EF4-FFF2-40B4-BE49-F238E27FC236}">
                <a16:creationId xmlns:a16="http://schemas.microsoft.com/office/drawing/2014/main" id="{0FECD898-06BF-44E9-8999-C8B431DCFEFB}"/>
              </a:ext>
            </a:extLst>
          </p:cNvPr>
          <p:cNvSpPr>
            <a:spLocks noGrp="1"/>
          </p:cNvSpPr>
          <p:nvPr>
            <p:ph sz="quarter" idx="14"/>
          </p:nvPr>
        </p:nvSpPr>
        <p:spPr>
          <a:xfrm>
            <a:off x="360363" y="1216152"/>
            <a:ext cx="11466000" cy="4992624"/>
          </a:xfrm>
        </p:spPr>
        <p:txBody>
          <a:bodyPr/>
          <a:lstStyle/>
          <a:p>
            <a:r>
              <a:rPr lang="et-EE" sz="1200" dirty="0"/>
              <a:t>Osalejad on üldiselt seisukohal, et meedias on </a:t>
            </a:r>
            <a:r>
              <a:rPr lang="et-EE" sz="1200" b="1" dirty="0"/>
              <a:t>tuuleparkide temaatikat kajastatud nii positiivses kui ka negatiivses võtmes</a:t>
            </a:r>
            <a:r>
              <a:rPr lang="et-EE" sz="1200" dirty="0"/>
              <a:t>.</a:t>
            </a:r>
          </a:p>
          <a:p>
            <a:pPr marL="269875">
              <a:spcBef>
                <a:spcPts val="600"/>
              </a:spcBef>
            </a:pPr>
            <a:r>
              <a:rPr lang="et-EE" sz="1200" i="1" dirty="0"/>
              <a:t>„Räägitakse mõlemast poolest, on nii positiivseid omadusi kui ka negatiivseid omadusi. Mina ise vähemalt tunnen, et keegi ei survesta mind kummalegi poole.“ (N, 49)</a:t>
            </a:r>
          </a:p>
          <a:p>
            <a:r>
              <a:rPr lang="et-EE" sz="1200" dirty="0"/>
              <a:t>Leitakse, et üldiselt on tänapäeval infot piisavalt, iseasi, kui lihtsasti leitav ja arusaadav see on. Tuuakse välja, et info peaks olema </a:t>
            </a:r>
            <a:r>
              <a:rPr lang="et-EE" sz="1200" b="1" dirty="0"/>
              <a:t>lihtsamini esitletud</a:t>
            </a:r>
            <a:r>
              <a:rPr lang="et-EE" sz="1200" dirty="0"/>
              <a:t>, kindlasti </a:t>
            </a:r>
            <a:r>
              <a:rPr lang="et-EE" sz="1200" b="1" dirty="0"/>
              <a:t>aus, objektiivne ja tasakaalus</a:t>
            </a:r>
            <a:r>
              <a:rPr lang="et-EE" sz="1200" dirty="0"/>
              <a:t>. Samuti on oluline inimesi harida püsivalt, mitte vaid enne konkreetse tuulepargi ehitamist.</a:t>
            </a:r>
          </a:p>
          <a:p>
            <a:pPr marL="265113">
              <a:spcBef>
                <a:spcPts val="600"/>
              </a:spcBef>
            </a:pPr>
            <a:r>
              <a:rPr lang="et-EE" sz="1200" i="1" dirty="0"/>
              <a:t>„Registrites kolamine ei ole kõige lihtsam asi, eriti kui sa täpselt ei tea veel, mida pärida või kust pärida. Ja nagu me teame, siis ametnike vastamiste tähtaeg on päringule 30 päeva. Mõnikord ei saa üldse vastust. /…/ Info edastamise puhul on oluline, et see oleks tasakaalus, sest ega inimesed lollid ei ole – ei ole ju must ja valge, et on väga hea või väga halb, aga lihtsalt, et sa saaksid tasakaalustatud informatsiooni.“ (N, 32) </a:t>
            </a:r>
          </a:p>
          <a:p>
            <a:r>
              <a:rPr lang="et-EE" sz="1200" b="1" dirty="0"/>
              <a:t>Mõjude</a:t>
            </a:r>
            <a:r>
              <a:rPr lang="et-EE" sz="1200" dirty="0"/>
              <a:t> osas võiks olla rohkem infot, sh </a:t>
            </a:r>
            <a:r>
              <a:rPr lang="et-EE" sz="1200" b="1" dirty="0"/>
              <a:t>näiteid teiste riikide kohta</a:t>
            </a:r>
            <a:r>
              <a:rPr lang="et-EE" sz="1200" dirty="0"/>
              <a:t>, kus tuulepargid on jube pikemat aega olnud. </a:t>
            </a:r>
          </a:p>
          <a:p>
            <a:pPr marL="269875">
              <a:spcBef>
                <a:spcPts val="600"/>
              </a:spcBef>
            </a:pPr>
            <a:r>
              <a:rPr lang="et-EE" sz="1200" i="1" dirty="0"/>
              <a:t>„Ma kardan, et neid asju ei ole niimoodi uuritud, täpselt see sama teema, kuidas see kalastikule või linnustikule mõjub. Äkki on (uuritud), aga need tööd ei ole kättesaadavad ja nendest ei räägita.“ (M, 52)</a:t>
            </a:r>
          </a:p>
          <a:p>
            <a:pPr marL="269875">
              <a:spcBef>
                <a:spcPts val="600"/>
              </a:spcBef>
            </a:pPr>
            <a:r>
              <a:rPr lang="et-EE" sz="1200" i="1" dirty="0"/>
              <a:t>„Tahaks rohkem teada n</a:t>
            </a:r>
            <a:r>
              <a:rPr lang="fi-FI" sz="1200" i="1" dirty="0"/>
              <a:t>äiteks selle kohta, kus riikides on nad</a:t>
            </a:r>
            <a:r>
              <a:rPr lang="et-EE" sz="1200" i="1" dirty="0"/>
              <a:t> (tuulikud)</a:t>
            </a:r>
            <a:r>
              <a:rPr lang="fi-FI" sz="1200" i="1" dirty="0"/>
              <a:t> juba seal 20 aastat olnud, et millised on mõjud. See on piisav hea statistika meile ka jagada.</a:t>
            </a:r>
            <a:r>
              <a:rPr lang="et-EE" sz="1200" i="1" dirty="0"/>
              <a:t>“ (M, 48)</a:t>
            </a:r>
          </a:p>
          <a:p>
            <a:r>
              <a:rPr lang="et-EE" sz="1200" dirty="0"/>
              <a:t>Avalikkuse </a:t>
            </a:r>
            <a:r>
              <a:rPr lang="et-EE" sz="1200" b="1" dirty="0"/>
              <a:t>kaasamise </a:t>
            </a:r>
            <a:r>
              <a:rPr lang="et-EE" sz="1200" dirty="0"/>
              <a:t>osas leitakse, et seda küll tuleb teha, aga see on keeruline ülesanne, sest kui kaasata, siis keegi ei ole millegagi nõus. Arvatakse, et </a:t>
            </a:r>
            <a:r>
              <a:rPr lang="et-EE" sz="1200" b="1" dirty="0"/>
              <a:t>vastuseisu tekitab</a:t>
            </a:r>
            <a:r>
              <a:rPr lang="et-EE" sz="1200" dirty="0"/>
              <a:t> peamiselt see, kui inimesed tunnevad, et midagi tahetakse otsustada nende selja taga. Seetõttu ei tohiks tuuleparke puudutavad materjalid olla midagi sellist, mida KOV saaks salastada. Kohalikke peaks kaasama arendusprojektidesse algusest peale, jagama ausat infot nii positiivsete kui negatiivsete külgede kohta ja tekitama tunde, et kohalikke võetakse kui võrdseid partnereid, kelle arvamusega arvestatakse. Äärmiselt oluline on ka see, et </a:t>
            </a:r>
            <a:r>
              <a:rPr lang="et-EE" sz="1200" b="1" dirty="0"/>
              <a:t>arendaja mõjuks usaldusväärselt </a:t>
            </a:r>
            <a:r>
              <a:rPr lang="et-EE" sz="1200" dirty="0"/>
              <a:t>– tal peab olema konkreetne plaan, mida ta teha tahab, ja ka ettevõtte taust peab mõjuma usaldustäratavalt. Kui KOV annab ehitusloa ettevõttele, mis on tegutsenud vaid paar kuud ja mille esindaja ei oska kohalikele isegi kaardil näidata, kuhu tuulikuid kavandatakse, siis tekitab see vastuseisu nii </a:t>
            </a:r>
            <a:r>
              <a:rPr lang="et-EE" sz="1200" dirty="0" err="1"/>
              <a:t>KOV-i</a:t>
            </a:r>
            <a:r>
              <a:rPr lang="et-EE" sz="1200" dirty="0"/>
              <a:t> kui ka arendaja suhtes. </a:t>
            </a:r>
          </a:p>
          <a:p>
            <a:pPr marL="265113">
              <a:spcBef>
                <a:spcPts val="600"/>
              </a:spcBef>
            </a:pPr>
            <a:r>
              <a:rPr lang="et-EE" sz="1200" i="1" dirty="0"/>
              <a:t>„See võiks olla selline teema, mida omavalitsus ei saaks salastada. Sellised vaiksed sosistamised, planeerimised, mis toimuvad... Siis kui vaatad dokumendiregistris, siis on paksult „salastatud, ametkondlikuks kasutamiseks“. Planeering on avalik, aga enne seda mis toimub - kõik päringud, tuulepargid, päiksepargid - kõik dokumendid on salastatud, vähemalt meie vallas küll.“ (M, 48) </a:t>
            </a:r>
            <a:endParaRPr lang="et-EE" sz="1200" dirty="0"/>
          </a:p>
          <a:p>
            <a:endParaRPr lang="et-EE" sz="1200" dirty="0"/>
          </a:p>
        </p:txBody>
      </p:sp>
    </p:spTree>
    <p:extLst>
      <p:ext uri="{BB962C8B-B14F-4D97-AF65-F5344CB8AC3E}">
        <p14:creationId xmlns:p14="http://schemas.microsoft.com/office/powerpoint/2010/main" val="49988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B05C5-A12C-47E0-9874-15997C8E9AFE}"/>
              </a:ext>
            </a:extLst>
          </p:cNvPr>
          <p:cNvSpPr>
            <a:spLocks noGrp="1"/>
          </p:cNvSpPr>
          <p:nvPr>
            <p:ph type="title"/>
          </p:nvPr>
        </p:nvSpPr>
        <p:spPr/>
        <p:txBody>
          <a:bodyPr/>
          <a:lstStyle/>
          <a:p>
            <a:r>
              <a:rPr lang="et-EE" dirty="0"/>
              <a:t>Hinnang leevendusmeetmetele (1/2)</a:t>
            </a:r>
            <a:endParaRPr lang="en-GB" dirty="0"/>
          </a:p>
        </p:txBody>
      </p:sp>
      <p:sp>
        <p:nvSpPr>
          <p:cNvPr id="3" name="Slide Number Placeholder 2">
            <a:extLst>
              <a:ext uri="{FF2B5EF4-FFF2-40B4-BE49-F238E27FC236}">
                <a16:creationId xmlns:a16="http://schemas.microsoft.com/office/drawing/2014/main" id="{D8F85909-4A99-4B08-9A45-9F2DD33068E2}"/>
              </a:ext>
            </a:extLst>
          </p:cNvPr>
          <p:cNvSpPr>
            <a:spLocks noGrp="1"/>
          </p:cNvSpPr>
          <p:nvPr>
            <p:ph type="sldNum" sz="quarter" idx="10"/>
          </p:nvPr>
        </p:nvSpPr>
        <p:spPr/>
        <p:txBody>
          <a:bodyPr/>
          <a:lstStyle/>
          <a:p>
            <a:fld id="{4034BEE3-566C-4068-A777-C3A4762E861B}" type="slidenum">
              <a:rPr lang="en-GB" smtClean="0"/>
              <a:pPr/>
              <a:t>66</a:t>
            </a:fld>
            <a:endParaRPr lang="en-GB" dirty="0"/>
          </a:p>
        </p:txBody>
      </p:sp>
      <p:sp>
        <p:nvSpPr>
          <p:cNvPr id="5" name="Content Placeholder 4">
            <a:extLst>
              <a:ext uri="{FF2B5EF4-FFF2-40B4-BE49-F238E27FC236}">
                <a16:creationId xmlns:a16="http://schemas.microsoft.com/office/drawing/2014/main" id="{0FECD898-06BF-44E9-8999-C8B431DCFEFB}"/>
              </a:ext>
            </a:extLst>
          </p:cNvPr>
          <p:cNvSpPr>
            <a:spLocks noGrp="1"/>
          </p:cNvSpPr>
          <p:nvPr>
            <p:ph sz="quarter" idx="14"/>
          </p:nvPr>
        </p:nvSpPr>
        <p:spPr>
          <a:xfrm>
            <a:off x="360363" y="1188720"/>
            <a:ext cx="11466000" cy="4520880"/>
          </a:xfrm>
        </p:spPr>
        <p:txBody>
          <a:bodyPr/>
          <a:lstStyle/>
          <a:p>
            <a:r>
              <a:rPr lang="et-EE" sz="1200" dirty="0"/>
              <a:t>Kompensatsioon peaks olema nii </a:t>
            </a:r>
            <a:r>
              <a:rPr lang="et-EE" sz="1200" b="1" dirty="0" err="1"/>
              <a:t>KOV-ile</a:t>
            </a:r>
            <a:r>
              <a:rPr lang="et-EE" sz="1200" b="1" dirty="0"/>
              <a:t> </a:t>
            </a:r>
            <a:r>
              <a:rPr lang="et-EE" sz="1200" dirty="0"/>
              <a:t>kui ka otse </a:t>
            </a:r>
            <a:r>
              <a:rPr lang="et-EE" sz="1200" b="1" dirty="0"/>
              <a:t>kohalikele elanikele</a:t>
            </a:r>
            <a:r>
              <a:rPr lang="et-EE" sz="1200" dirty="0"/>
              <a:t>. Küsimusi tekitab aga see, </a:t>
            </a:r>
            <a:r>
              <a:rPr lang="et-EE" sz="1200" b="1" dirty="0"/>
              <a:t>kuidas taluvustasu jagada</a:t>
            </a:r>
            <a:r>
              <a:rPr lang="et-EE" sz="1200" dirty="0"/>
              <a:t>. Esmalt, </a:t>
            </a:r>
            <a:r>
              <a:rPr lang="et-EE" sz="1200" b="1" dirty="0"/>
              <a:t>kes peaks seda saama </a:t>
            </a:r>
            <a:r>
              <a:rPr lang="et-EE" sz="1200" dirty="0"/>
              <a:t>– kas ainult tuulikule kõige lähemal elavad inimesed või kogu valla elanikud? Kui kehtestada mingi mõjuala, võib see kaasa tuua JOKK-skeemid, kus tuulikud rajatakse täpselt nii kaugele, et nende mõjualasse ei jäägi elanikke. Kui aga mõjualas on palju elanikke ja lõplik taluvustasu ühele majapidamisele kujuneb väga väikeseks (nt 50 € aastas), siis see ei mõju motiveerivalt. Kompensatsioon peab siiski olema </a:t>
            </a:r>
            <a:r>
              <a:rPr lang="et-EE" sz="1200" b="1" dirty="0"/>
              <a:t>tuntav</a:t>
            </a:r>
            <a:r>
              <a:rPr lang="et-EE" sz="1200" dirty="0"/>
              <a:t>, et ta oleks mõjuv. Kui taluvustasu läheb ka </a:t>
            </a:r>
            <a:r>
              <a:rPr lang="et-EE" sz="1200" dirty="0" err="1"/>
              <a:t>KOV-ile</a:t>
            </a:r>
            <a:r>
              <a:rPr lang="et-EE" sz="1200" dirty="0"/>
              <a:t>, siis peljatakse, et KOV võib hakata tuuleparkide lubadega raha teenima.</a:t>
            </a:r>
          </a:p>
          <a:p>
            <a:pPr marL="263525">
              <a:spcBef>
                <a:spcPts val="600"/>
              </a:spcBef>
            </a:pPr>
            <a:r>
              <a:rPr lang="et-EE" sz="1200" i="1" dirty="0"/>
              <a:t>„Kes ongi kohe tuuliku kõrval, siis nad võiks ju rohkem saada. Nad peavad rohkem kannatama kui need, kes seal kaugemal, kellel neid vibratsioone ja asju ei ole. Kuidas sa seda raha niimoodi jagad. Sellepärast võivad ka tülid tekkida, et kui kõik saavad võrdselt, aga see ei ole tegelikult kõigi osas võrdne.“ (N, 24)</a:t>
            </a:r>
          </a:p>
          <a:p>
            <a:pPr marL="263525">
              <a:spcBef>
                <a:spcPts val="600"/>
              </a:spcBef>
            </a:pPr>
            <a:r>
              <a:rPr lang="et-EE" sz="1200" i="1" dirty="0"/>
              <a:t>„Mina ikkagi teeks eraldi: kuni 2 km on üks mõju, kuni 4 km on teine mõju, kuni 10 km on järgmine mõju ja siis veel niimoodi. Mina segmenteeriks seda kuidagi, et see mõju on ju ikkagi erinev erinevates kaugustes.“ (N, 49)</a:t>
            </a:r>
          </a:p>
          <a:p>
            <a:pPr marL="263525">
              <a:spcBef>
                <a:spcPts val="600"/>
              </a:spcBef>
            </a:pPr>
            <a:r>
              <a:rPr lang="et-EE" sz="1200" i="1" dirty="0"/>
              <a:t>„Omavalitsused on ju tavaliselt ikkagi suuremad. Seal omavalitsuse nurgas, kus see tuulikupark on, vaevalt et see tuulikutest tulenev raha siis ainult sinna piirkonda läheks. Kui ta juba läheb nii spetsiifiliselt, siis ta võiks juba ju otse inimestele minna.“ (M, 63) </a:t>
            </a:r>
          </a:p>
          <a:p>
            <a:pPr marL="263525">
              <a:spcBef>
                <a:spcPts val="600"/>
              </a:spcBef>
            </a:pPr>
            <a:r>
              <a:rPr lang="et-EE" sz="1200" i="1" dirty="0"/>
              <a:t>„Ma nii kategooriline ka ei oleks, et kohalik omavalitsus ei peaks midagi saama. Mingi mehhanism võiks selleks olla. Praegu on nii, et lepitakse kokku, et need, kes 2 km kaugusel on või kelle maa peal see on, need saavad siis mingit tasu. Kes on juba 3 km peal, et need nagu ei saa. Siis tekibki selline konflikt, et miks ühed saavad ja miks teised ei saa. See kaudne mõju võiks olla suurem. Ma pooldaks isegi seda, et näiteks Lääne-Nigula vald, mis on peaaegu poolteist Hiiumaad, et kui seal on näiteks üks osavald, Noarootsi osavald, et kui seal on tuulepark, siis see osavald saaks enda elu kuidagi paremini korraldada. Et see (raha) võib-olla ei jaguneks terve Lääne-Nigula peale, vaid mingi piirkonna peale.“ (M, 65)</a:t>
            </a:r>
          </a:p>
          <a:p>
            <a:pPr marL="263525">
              <a:spcBef>
                <a:spcPts val="600"/>
              </a:spcBef>
            </a:pPr>
            <a:r>
              <a:rPr lang="et-EE" sz="1200" i="1" dirty="0"/>
              <a:t>„Kes taluvad just, on inimesed. Kui omavalitsus saab seda raha, siis sealt tekib uus spordiala, et milleks meile inimesed – paneme tuulepargid ja meile tuleb raha.“ (M, 65)</a:t>
            </a:r>
          </a:p>
          <a:p>
            <a:r>
              <a:rPr lang="et-EE" sz="1200" b="1" dirty="0"/>
              <a:t>Mõjuala ulatuse </a:t>
            </a:r>
            <a:r>
              <a:rPr lang="et-EE" sz="1200" dirty="0"/>
              <a:t>defineerimisel peaks ilmselt </a:t>
            </a:r>
            <a:r>
              <a:rPr lang="et-EE" sz="1200" b="1" dirty="0"/>
              <a:t>lähtuma konkreetsest olukorrast</a:t>
            </a:r>
            <a:r>
              <a:rPr lang="et-EE" sz="1200" dirty="0"/>
              <a:t>, sest kui nt tuuliku ja majade vahele jääb mõni küngas, siis tuulik ei avaldagi nii suurt mõju. Samuti sõltub mõju eeldatavasti sellest, millisesse </a:t>
            </a:r>
            <a:r>
              <a:rPr lang="et-EE" sz="1200" b="1" dirty="0"/>
              <a:t>ilmakaarde </a:t>
            </a:r>
            <a:r>
              <a:rPr lang="et-EE" sz="1200" dirty="0"/>
              <a:t>jäävad tuulikud elumajade suhtes. Mõju ulatus sõltub kindlasti ka konkreetse </a:t>
            </a:r>
            <a:r>
              <a:rPr lang="et-EE" sz="1200" b="1" dirty="0"/>
              <a:t>tuuliku kõrgusest</a:t>
            </a:r>
            <a:r>
              <a:rPr lang="et-EE" sz="1200" dirty="0"/>
              <a:t>.</a:t>
            </a:r>
          </a:p>
          <a:p>
            <a:pPr marL="263525">
              <a:spcBef>
                <a:spcPts val="600"/>
              </a:spcBef>
            </a:pPr>
            <a:r>
              <a:rPr lang="et-EE" sz="1200" i="1" dirty="0"/>
              <a:t>„Kui ta (st tuulik) on minust põhja suunas, siis nagu eriti ei vingu midagi. Aga kui ta on lõuna poole ja ma peaksin terve päeva vilkumist kannatama, loomulikult mulle see ei meeldiks.“ (M, 52)</a:t>
            </a:r>
          </a:p>
        </p:txBody>
      </p:sp>
    </p:spTree>
    <p:extLst>
      <p:ext uri="{BB962C8B-B14F-4D97-AF65-F5344CB8AC3E}">
        <p14:creationId xmlns:p14="http://schemas.microsoft.com/office/powerpoint/2010/main" val="260291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B05C5-A12C-47E0-9874-15997C8E9AFE}"/>
              </a:ext>
            </a:extLst>
          </p:cNvPr>
          <p:cNvSpPr>
            <a:spLocks noGrp="1"/>
          </p:cNvSpPr>
          <p:nvPr>
            <p:ph type="title"/>
          </p:nvPr>
        </p:nvSpPr>
        <p:spPr/>
        <p:txBody>
          <a:bodyPr/>
          <a:lstStyle/>
          <a:p>
            <a:r>
              <a:rPr lang="et-EE" dirty="0"/>
              <a:t>Hinnang leevendusmeetmetele (2/2)</a:t>
            </a:r>
            <a:endParaRPr lang="en-GB" dirty="0"/>
          </a:p>
        </p:txBody>
      </p:sp>
      <p:sp>
        <p:nvSpPr>
          <p:cNvPr id="3" name="Slide Number Placeholder 2">
            <a:extLst>
              <a:ext uri="{FF2B5EF4-FFF2-40B4-BE49-F238E27FC236}">
                <a16:creationId xmlns:a16="http://schemas.microsoft.com/office/drawing/2014/main" id="{D8F85909-4A99-4B08-9A45-9F2DD33068E2}"/>
              </a:ext>
            </a:extLst>
          </p:cNvPr>
          <p:cNvSpPr>
            <a:spLocks noGrp="1"/>
          </p:cNvSpPr>
          <p:nvPr>
            <p:ph type="sldNum" sz="quarter" idx="10"/>
          </p:nvPr>
        </p:nvSpPr>
        <p:spPr/>
        <p:txBody>
          <a:bodyPr/>
          <a:lstStyle/>
          <a:p>
            <a:fld id="{4034BEE3-566C-4068-A777-C3A4762E861B}" type="slidenum">
              <a:rPr lang="en-GB" smtClean="0"/>
              <a:pPr/>
              <a:t>67</a:t>
            </a:fld>
            <a:endParaRPr lang="en-GB" dirty="0"/>
          </a:p>
        </p:txBody>
      </p:sp>
      <p:sp>
        <p:nvSpPr>
          <p:cNvPr id="5" name="Content Placeholder 4">
            <a:extLst>
              <a:ext uri="{FF2B5EF4-FFF2-40B4-BE49-F238E27FC236}">
                <a16:creationId xmlns:a16="http://schemas.microsoft.com/office/drawing/2014/main" id="{0FECD898-06BF-44E9-8999-C8B431DCFEFB}"/>
              </a:ext>
            </a:extLst>
          </p:cNvPr>
          <p:cNvSpPr>
            <a:spLocks noGrp="1"/>
          </p:cNvSpPr>
          <p:nvPr>
            <p:ph sz="quarter" idx="14"/>
          </p:nvPr>
        </p:nvSpPr>
        <p:spPr/>
        <p:txBody>
          <a:bodyPr/>
          <a:lstStyle/>
          <a:p>
            <a:r>
              <a:rPr lang="et-EE" sz="1200" dirty="0"/>
              <a:t>Veel pakutakse välja, et kompenseerida võiks nt </a:t>
            </a:r>
            <a:r>
              <a:rPr lang="et-EE" sz="1200" b="1" dirty="0"/>
              <a:t>elektri võrgutasu</a:t>
            </a:r>
            <a:r>
              <a:rPr lang="et-EE" sz="1200" dirty="0"/>
              <a:t>. Samas oleks ka see selline instrument, mis mõne majapidamise jaoks, kus elektritarbimine on väga väike, ei mõju üldse atraktiivselt. Lisaks tundub selle mehhanismi rakendamine keeruline.</a:t>
            </a:r>
          </a:p>
          <a:p>
            <a:pPr marL="263525">
              <a:spcBef>
                <a:spcPts val="600"/>
              </a:spcBef>
            </a:pPr>
            <a:r>
              <a:rPr lang="et-EE" sz="1200" i="1" dirty="0"/>
              <a:t>„</a:t>
            </a:r>
            <a:r>
              <a:rPr lang="fi-FI" sz="1200" i="1" dirty="0"/>
              <a:t>Kui mu elektriarve on 10 eur</a:t>
            </a:r>
            <a:r>
              <a:rPr lang="et-EE" sz="1200" i="1" dirty="0"/>
              <a:t>i</a:t>
            </a:r>
            <a:r>
              <a:rPr lang="fi-FI" sz="1200" i="1" dirty="0"/>
              <a:t> kuus, kui sedagi, siis tahaks nagu rahalist kompensatsiooni</a:t>
            </a:r>
            <a:r>
              <a:rPr lang="et-EE" sz="1200" i="1" dirty="0"/>
              <a:t>. /…/ Aga mu õel on neli last, seal see elektritarbimine on kohutav.“ (N, 24)</a:t>
            </a:r>
          </a:p>
          <a:p>
            <a:pPr marL="263525">
              <a:spcBef>
                <a:spcPts val="600"/>
              </a:spcBef>
            </a:pPr>
            <a:r>
              <a:rPr lang="fi-FI" sz="1200" i="1" dirty="0"/>
              <a:t> </a:t>
            </a:r>
            <a:r>
              <a:rPr lang="et-EE" sz="1200" i="1" dirty="0"/>
              <a:t>„</a:t>
            </a:r>
            <a:r>
              <a:rPr lang="fi-FI" sz="1200" i="1" dirty="0"/>
              <a:t>Seda odavama elektriga meil arutati tuulikupargi juures ja see tundub nii keeruline, et palju lihtsam on raha maksta, sest see elekter läheb üldiselt börsile ja kuidas sa siis sealt arvestad ja hakkad mingit kompensatsiooni inimestele maksma. Kõige lihtsam on raha maksta siis.</a:t>
            </a:r>
            <a:r>
              <a:rPr lang="et-EE" sz="1200" i="1" dirty="0"/>
              <a:t>“ (M, 35)</a:t>
            </a:r>
            <a:r>
              <a:rPr lang="fi-FI" sz="1200" i="1" dirty="0"/>
              <a:t> </a:t>
            </a:r>
            <a:endParaRPr lang="et-EE" sz="1200" i="1" dirty="0"/>
          </a:p>
          <a:p>
            <a:r>
              <a:rPr lang="et-EE" sz="1200" dirty="0"/>
              <a:t>Lisaks </a:t>
            </a:r>
            <a:r>
              <a:rPr lang="et-EE" sz="1200" dirty="0" err="1"/>
              <a:t>KOV-i</a:t>
            </a:r>
            <a:r>
              <a:rPr lang="et-EE" sz="1200" dirty="0"/>
              <a:t> või kohalike elanike osalusele tuulepargis pakuti välja võimalust, et ka ülejäänud Eesti elanikud võiksid saada võimaluse investeerida ühisprojektidesse nt tuulikuparkide näol. See võiks suurendada leppimist sellise elektritootmisega.</a:t>
            </a:r>
            <a:endParaRPr lang="en-GB" sz="1200" dirty="0"/>
          </a:p>
          <a:p>
            <a:r>
              <a:rPr lang="et-EE" sz="1200" dirty="0"/>
              <a:t>Üldiselt leitakse siiski, et </a:t>
            </a:r>
            <a:r>
              <a:rPr lang="et-EE" sz="1200" b="1" dirty="0"/>
              <a:t>raha või mingisuguse kasu saamine aitab kindlasti meelsust mõjutada</a:t>
            </a:r>
            <a:r>
              <a:rPr lang="et-EE" sz="1200" dirty="0"/>
              <a:t>.</a:t>
            </a:r>
          </a:p>
          <a:p>
            <a:pPr marL="265113">
              <a:spcBef>
                <a:spcPts val="600"/>
              </a:spcBef>
            </a:pPr>
            <a:r>
              <a:rPr lang="et-EE" sz="1200" i="1" dirty="0"/>
              <a:t>„K</a:t>
            </a:r>
            <a:r>
              <a:rPr lang="fi-FI" sz="1200" i="1" dirty="0"/>
              <a:t>ui sellest on piirkonnale mingi suurem materiaalne kasu, siis tõenäoliselt inimesed soostuvad sellega</a:t>
            </a:r>
            <a:r>
              <a:rPr lang="et-EE" sz="1200" i="1" dirty="0"/>
              <a:t>.“ (M, 65)</a:t>
            </a:r>
            <a:endParaRPr lang="en-GB" sz="1200" i="1" dirty="0"/>
          </a:p>
        </p:txBody>
      </p:sp>
    </p:spTree>
    <p:extLst>
      <p:ext uri="{BB962C8B-B14F-4D97-AF65-F5344CB8AC3E}">
        <p14:creationId xmlns:p14="http://schemas.microsoft.com/office/powerpoint/2010/main" val="12498870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EC6170-986A-44AE-A5DA-76B5FD8C2524}"/>
              </a:ext>
            </a:extLst>
          </p:cNvPr>
          <p:cNvSpPr>
            <a:spLocks noGrp="1"/>
          </p:cNvSpPr>
          <p:nvPr>
            <p:ph type="body" sz="quarter" idx="15"/>
          </p:nvPr>
        </p:nvSpPr>
        <p:spPr/>
        <p:txBody>
          <a:bodyPr/>
          <a:lstStyle/>
          <a:p>
            <a:r>
              <a:rPr lang="et-EE" dirty="0"/>
              <a:t>Tulemused: </a:t>
            </a:r>
          </a:p>
          <a:p>
            <a:r>
              <a:rPr lang="et-EE" sz="2000" dirty="0"/>
              <a:t>Ettevõtted</a:t>
            </a:r>
          </a:p>
        </p:txBody>
      </p:sp>
      <p:sp>
        <p:nvSpPr>
          <p:cNvPr id="3" name="Text Placeholder 2">
            <a:extLst>
              <a:ext uri="{FF2B5EF4-FFF2-40B4-BE49-F238E27FC236}">
                <a16:creationId xmlns:a16="http://schemas.microsoft.com/office/drawing/2014/main" id="{58970622-B0D9-4889-A1F1-8FA9A4986911}"/>
              </a:ext>
            </a:extLst>
          </p:cNvPr>
          <p:cNvSpPr>
            <a:spLocks noGrp="1"/>
          </p:cNvSpPr>
          <p:nvPr>
            <p:ph type="body" sz="quarter" idx="16"/>
          </p:nvPr>
        </p:nvSpPr>
        <p:spPr/>
        <p:txBody>
          <a:bodyPr/>
          <a:lstStyle/>
          <a:p>
            <a:r>
              <a:rPr lang="et-EE" dirty="0"/>
              <a:t>3</a:t>
            </a:r>
          </a:p>
        </p:txBody>
      </p:sp>
    </p:spTree>
    <p:extLst>
      <p:ext uri="{BB962C8B-B14F-4D97-AF65-F5344CB8AC3E}">
        <p14:creationId xmlns:p14="http://schemas.microsoft.com/office/powerpoint/2010/main" val="312335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t-EE" dirty="0"/>
              <a:t>Lisad:</a:t>
            </a:r>
          </a:p>
          <a:p>
            <a:r>
              <a:rPr lang="et-EE" sz="2000" dirty="0"/>
              <a:t>Valimijaotused </a:t>
            </a:r>
            <a:br>
              <a:rPr lang="et-EE" sz="2000" dirty="0"/>
            </a:br>
            <a:r>
              <a:rPr lang="et-EE" sz="2000" dirty="0"/>
              <a:t>Projekti meeskond</a:t>
            </a:r>
          </a:p>
          <a:p>
            <a:r>
              <a:rPr lang="et-EE" sz="2000" dirty="0"/>
              <a:t>Vestluskava</a:t>
            </a:r>
            <a:endParaRPr lang="en-GB" sz="2000" dirty="0"/>
          </a:p>
        </p:txBody>
      </p:sp>
      <p:sp>
        <p:nvSpPr>
          <p:cNvPr id="3" name="Text Placeholder 2">
            <a:extLst>
              <a:ext uri="{FF2B5EF4-FFF2-40B4-BE49-F238E27FC236}">
                <a16:creationId xmlns:a16="http://schemas.microsoft.com/office/drawing/2014/main" id="{5D1807DD-D7E6-46CA-B3D6-839F31A92CA6}"/>
              </a:ext>
            </a:extLst>
          </p:cNvPr>
          <p:cNvSpPr>
            <a:spLocks noGrp="1"/>
          </p:cNvSpPr>
          <p:nvPr>
            <p:ph type="body" sz="quarter" idx="16"/>
          </p:nvPr>
        </p:nvSpPr>
        <p:spPr>
          <a:xfrm>
            <a:off x="359999" y="1713600"/>
            <a:ext cx="976676" cy="540000"/>
          </a:xfrm>
        </p:spPr>
        <p:txBody>
          <a:bodyPr/>
          <a:lstStyle/>
          <a:p>
            <a:r>
              <a:rPr lang="et-EE" dirty="0"/>
              <a:t>4</a:t>
            </a:r>
          </a:p>
        </p:txBody>
      </p:sp>
    </p:spTree>
    <p:extLst>
      <p:ext uri="{BB962C8B-B14F-4D97-AF65-F5344CB8AC3E}">
        <p14:creationId xmlns:p14="http://schemas.microsoft.com/office/powerpoint/2010/main" val="226682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t-EE" dirty="0">
                <a:highlight>
                  <a:srgbClr val="FFFFFF"/>
                </a:highlight>
              </a:rPr>
              <a:t>Kokkuvõte (1/5)</a:t>
            </a:r>
          </a:p>
        </p:txBody>
      </p:sp>
      <p:sp>
        <p:nvSpPr>
          <p:cNvPr id="6" name="Content Placeholder 5"/>
          <p:cNvSpPr>
            <a:spLocks noGrp="1"/>
          </p:cNvSpPr>
          <p:nvPr>
            <p:ph sz="quarter" idx="11"/>
          </p:nvPr>
        </p:nvSpPr>
        <p:spPr>
          <a:xfrm>
            <a:off x="247164" y="1436914"/>
            <a:ext cx="11466875" cy="4693920"/>
          </a:xfrm>
        </p:spPr>
        <p:txBody>
          <a:bodyPr/>
          <a:lstStyle/>
          <a:p>
            <a:pPr marL="179025" lvl="2" indent="0">
              <a:spcAft>
                <a:spcPts val="600"/>
              </a:spcAft>
              <a:buNone/>
            </a:pPr>
            <a:r>
              <a:rPr lang="et-EE" sz="1200" b="1" cap="all" dirty="0"/>
              <a:t>TEADLIKKUS JA Üldine MEELSUS</a:t>
            </a:r>
          </a:p>
          <a:p>
            <a:pPr lvl="2" algn="just"/>
            <a:r>
              <a:rPr lang="et-EE" sz="1200" dirty="0"/>
              <a:t>Tuuleparkidega seostuvad eelkõige märksõnad </a:t>
            </a:r>
            <a:r>
              <a:rPr lang="et-EE" sz="1200" b="1" dirty="0"/>
              <a:t>elekter, energia, tuulikud, roheline/rohe- ja tuul/tuuline</a:t>
            </a:r>
            <a:r>
              <a:rPr lang="et-EE" sz="1200" dirty="0"/>
              <a:t>. Samuti seostatakse tuuleparke loodus- ja keskkonnasõbralikkusega ning taastuvenergia ja taastuva ressursiga. </a:t>
            </a:r>
            <a:r>
              <a:rPr lang="fi-FI" sz="1200" dirty="0"/>
              <a:t>Negatiivsetest seostest on esikohal müra/undamine</a:t>
            </a:r>
            <a:r>
              <a:rPr lang="et-EE" sz="1200" dirty="0"/>
              <a:t>.</a:t>
            </a:r>
          </a:p>
          <a:p>
            <a:pPr lvl="2" algn="just"/>
            <a:r>
              <a:rPr lang="et-EE" sz="1200" dirty="0"/>
              <a:t>51% elanikest on EL-i kliimaeesmärkidest teadlik või pigem teadlik ning 43% ei ole pigem või üldse teadlik. Seejuures hinnatakse oma teadlikkust EL-i kliimaeesmärkidest isegi veidi kõrgemalt kui teadlikkust Eesti kliimaeesmärkidest.</a:t>
            </a:r>
          </a:p>
          <a:p>
            <a:pPr lvl="2" algn="just"/>
            <a:r>
              <a:rPr lang="et-EE" sz="1200" dirty="0"/>
              <a:t>Kliimaeesmärkidest olulisim on elanike jaoks </a:t>
            </a:r>
            <a:r>
              <a:rPr lang="et-EE" sz="1200" b="1" dirty="0"/>
              <a:t>energiatootmise tõhususe suurendamine</a:t>
            </a:r>
            <a:r>
              <a:rPr lang="et-EE" sz="1200" dirty="0"/>
              <a:t>, mida peab väga või pigem oluliseks 90%.</a:t>
            </a:r>
          </a:p>
          <a:p>
            <a:pPr lvl="2" algn="just"/>
            <a:r>
              <a:rPr lang="et-EE" sz="1200" dirty="0"/>
              <a:t>Elanike jaoks on </a:t>
            </a:r>
            <a:r>
              <a:rPr lang="et-EE" sz="1200" b="1" dirty="0"/>
              <a:t>oluline</a:t>
            </a:r>
            <a:r>
              <a:rPr lang="et-EE" sz="1200" dirty="0"/>
              <a:t>, et riik seab </a:t>
            </a:r>
            <a:r>
              <a:rPr lang="et-EE" sz="1200" b="1" dirty="0"/>
              <a:t>ambitsioonikad eesmärgid taastuvenergia kasutuselevõtuks</a:t>
            </a:r>
            <a:r>
              <a:rPr lang="et-EE" sz="1200" dirty="0"/>
              <a:t>: nii arvab 76% vastanutest.</a:t>
            </a:r>
          </a:p>
          <a:p>
            <a:pPr lvl="2" algn="just"/>
            <a:r>
              <a:rPr lang="fi-FI" sz="1200" dirty="0"/>
              <a:t>Elanike eelistatuim energiaallikas on päike. Sellele järgnevad maasoojus-, tuule- ja hüdroenergia.</a:t>
            </a:r>
          </a:p>
          <a:p>
            <a:pPr lvl="2" algn="just"/>
            <a:r>
              <a:rPr lang="et-EE" sz="1200" dirty="0"/>
              <a:t>Teiste energiaallikatega võrreldes </a:t>
            </a:r>
            <a:r>
              <a:rPr lang="et-EE" sz="1200" b="1" dirty="0"/>
              <a:t>peetakse mere- ja maismaatuuleparke küllaltki loodust hoidvateks </a:t>
            </a:r>
            <a:r>
              <a:rPr lang="et-EE" sz="1200" dirty="0"/>
              <a:t>– need jäävad alla vaid päikeseenergiale. Seejuures on elanike arvates meretuulepargid loodussõbralikum alternatiiv kui maismaa tuulepargid. Tuuleparkide </a:t>
            </a:r>
            <a:r>
              <a:rPr lang="et-EE" sz="1200" b="1" dirty="0"/>
              <a:t>varustuskindlust</a:t>
            </a:r>
            <a:r>
              <a:rPr lang="et-EE" sz="1200" dirty="0"/>
              <a:t> ei hinnata väga kõrgelt. Lisaks peetakse tuuleparke </a:t>
            </a:r>
            <a:r>
              <a:rPr lang="et-EE" sz="1200" b="1" dirty="0"/>
              <a:t>pigem kõrgema hinnaga energiaallikaks</a:t>
            </a:r>
            <a:r>
              <a:rPr lang="et-EE" sz="1200" dirty="0"/>
              <a:t>. Tuulepargid tunduvad elanikele </a:t>
            </a:r>
            <a:r>
              <a:rPr lang="et-EE" sz="1200" b="1" dirty="0"/>
              <a:t>visuaalselt häirivad</a:t>
            </a:r>
            <a:r>
              <a:rPr lang="et-EE" sz="1200" dirty="0"/>
              <a:t>: kolmandik vastajatest arvab nii mere- ja ligi pooled maismaa tuuleparkide kohta. Kõrgem hinnang visuaalsele häirivusele on nende elanike hulgas, kes elavad tuuleparkide läheduses. Keskmisest </a:t>
            </a:r>
            <a:r>
              <a:rPr lang="et-EE" sz="1200" b="1" dirty="0"/>
              <a:t>ohtlikumaks </a:t>
            </a:r>
            <a:r>
              <a:rPr lang="et-EE" sz="1200" dirty="0"/>
              <a:t>peavad tuuleparke regioonide lõikes Läänemaa elanikud, samuti tuulikute läheduses elavad inimesed. </a:t>
            </a:r>
          </a:p>
          <a:p>
            <a:pPr lvl="2" algn="just"/>
            <a:r>
              <a:rPr lang="et-EE" sz="1200" b="1" dirty="0"/>
              <a:t>72%</a:t>
            </a:r>
            <a:r>
              <a:rPr lang="et-EE" sz="1200" dirty="0"/>
              <a:t> elanikest </a:t>
            </a:r>
            <a:r>
              <a:rPr lang="et-EE" sz="1200" b="1" dirty="0"/>
              <a:t>toetab meretuuleparkide </a:t>
            </a:r>
            <a:r>
              <a:rPr lang="et-EE" sz="1200" dirty="0"/>
              <a:t>ja </a:t>
            </a:r>
            <a:r>
              <a:rPr lang="et-EE" sz="1200" b="1" dirty="0"/>
              <a:t>62% maismaa tuuleparkide laiendamist</a:t>
            </a:r>
            <a:r>
              <a:rPr lang="et-EE" sz="1200" dirty="0"/>
              <a:t>. Keskmisest oluliselt enam toetab nii mere- kui ka maismaa tuuleparkide laiendamist vanuserühm 15-34 a. Tuuleparkide laiendamise vastu on keskmisest rohkem need inimesed, kes elevad tuuleparkide läheduses või kelle lähedale kavandatakse tuuleparki.</a:t>
            </a:r>
          </a:p>
          <a:p>
            <a:pPr lvl="2" algn="just"/>
            <a:r>
              <a:rPr lang="et-EE" sz="1200" dirty="0"/>
              <a:t>Elektrienergia puhul on elanike jaoks kõige olulisemad tegurid </a:t>
            </a:r>
            <a:r>
              <a:rPr lang="et-EE" sz="1200" b="1" dirty="0"/>
              <a:t>varustuskindlus</a:t>
            </a:r>
            <a:r>
              <a:rPr lang="et-EE" sz="1200" dirty="0"/>
              <a:t> ja </a:t>
            </a:r>
            <a:r>
              <a:rPr lang="et-EE" sz="1200" b="1" dirty="0"/>
              <a:t>hind</a:t>
            </a:r>
            <a:r>
              <a:rPr lang="et-EE" sz="1200" dirty="0"/>
              <a:t>. </a:t>
            </a:r>
          </a:p>
          <a:p>
            <a:pPr lvl="2" algn="just"/>
            <a:r>
              <a:rPr lang="et-EE" sz="1200" dirty="0"/>
              <a:t>Elanike arvates </a:t>
            </a:r>
            <a:r>
              <a:rPr lang="et-EE" sz="1200" b="1" dirty="0"/>
              <a:t>peaks Eesti oma riigi jaoks vajaliku elektrienergia ise tootma </a:t>
            </a:r>
            <a:r>
              <a:rPr lang="et-EE" sz="1200" dirty="0"/>
              <a:t>ning osaliselt võiks toota ka ekspordiks. Vaid üks vastaja 1351-st arvas, et Eesti võiks vajaliku elektrienergia sisse osta.</a:t>
            </a:r>
          </a:p>
          <a:p>
            <a:pPr lvl="2" algn="just"/>
            <a:endParaRPr lang="et-EE" sz="1200" dirty="0"/>
          </a:p>
          <a:p>
            <a:pPr lvl="2" algn="just"/>
            <a:endParaRPr lang="et-EE" sz="1200" dirty="0"/>
          </a:p>
          <a:p>
            <a:pPr lvl="2"/>
            <a:endParaRPr lang="et-EE" sz="1200" dirty="0"/>
          </a:p>
          <a:p>
            <a:pPr lvl="2"/>
            <a:endParaRPr lang="et-EE" sz="1200" dirty="0"/>
          </a:p>
        </p:txBody>
      </p:sp>
      <p:sp>
        <p:nvSpPr>
          <p:cNvPr id="2" name="Slide Number Placeholder 1">
            <a:extLst>
              <a:ext uri="{FF2B5EF4-FFF2-40B4-BE49-F238E27FC236}">
                <a16:creationId xmlns:a16="http://schemas.microsoft.com/office/drawing/2014/main" id="{043476F6-1514-441E-87AC-F0222DDFE70A}"/>
              </a:ext>
            </a:extLst>
          </p:cNvPr>
          <p:cNvSpPr>
            <a:spLocks noGrp="1"/>
          </p:cNvSpPr>
          <p:nvPr>
            <p:ph type="sldNum" sz="quarter" idx="10"/>
          </p:nvPr>
        </p:nvSpPr>
        <p:spPr/>
        <p:txBody>
          <a:bodyPr/>
          <a:lstStyle/>
          <a:p>
            <a:fld id="{9784CBA3-D598-4B1F-BAA3-EE14B5154290}" type="slidenum">
              <a:rPr lang="en-AU" smtClean="0"/>
              <a:pPr/>
              <a:t>7</a:t>
            </a:fld>
            <a:endParaRPr lang="en-AU" dirty="0"/>
          </a:p>
        </p:txBody>
      </p:sp>
    </p:spTree>
    <p:extLst>
      <p:ext uri="{BB962C8B-B14F-4D97-AF65-F5344CB8AC3E}">
        <p14:creationId xmlns:p14="http://schemas.microsoft.com/office/powerpoint/2010/main" val="17377850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712036BA-CDA6-4878-B3AC-4120C3C41A55}"/>
              </a:ext>
            </a:extLst>
          </p:cNvPr>
          <p:cNvGraphicFramePr>
            <a:graphicFrameLocks noGrp="1"/>
          </p:cNvGraphicFramePr>
          <p:nvPr>
            <p:extLst>
              <p:ext uri="{D42A27DB-BD31-4B8C-83A1-F6EECF244321}">
                <p14:modId xmlns:p14="http://schemas.microsoft.com/office/powerpoint/2010/main" val="1437284302"/>
              </p:ext>
            </p:extLst>
          </p:nvPr>
        </p:nvGraphicFramePr>
        <p:xfrm>
          <a:off x="187779" y="1485900"/>
          <a:ext cx="5202829" cy="3965658"/>
        </p:xfrm>
        <a:graphic>
          <a:graphicData uri="http://schemas.openxmlformats.org/drawingml/2006/table">
            <a:tbl>
              <a:tblPr firstRow="1" bandRow="1">
                <a:tableStyleId>{2D5ABB26-0587-4C30-8999-92F81FD0307C}</a:tableStyleId>
              </a:tblPr>
              <a:tblGrid>
                <a:gridCol w="2529296">
                  <a:extLst>
                    <a:ext uri="{9D8B030D-6E8A-4147-A177-3AD203B41FA5}">
                      <a16:colId xmlns:a16="http://schemas.microsoft.com/office/drawing/2014/main" val="2678956001"/>
                    </a:ext>
                  </a:extLst>
                </a:gridCol>
                <a:gridCol w="2126332">
                  <a:extLst>
                    <a:ext uri="{9D8B030D-6E8A-4147-A177-3AD203B41FA5}">
                      <a16:colId xmlns:a16="http://schemas.microsoft.com/office/drawing/2014/main" val="3426078918"/>
                    </a:ext>
                  </a:extLst>
                </a:gridCol>
                <a:gridCol w="547201">
                  <a:extLst>
                    <a:ext uri="{9D8B030D-6E8A-4147-A177-3AD203B41FA5}">
                      <a16:colId xmlns:a16="http://schemas.microsoft.com/office/drawing/2014/main" val="3881682470"/>
                    </a:ext>
                  </a:extLst>
                </a:gridCol>
              </a:tblGrid>
              <a:tr h="233274">
                <a:tc>
                  <a:txBody>
                    <a:bodyPr/>
                    <a:lstStyle/>
                    <a:p>
                      <a:pPr algn="r" fontAlgn="b"/>
                      <a:r>
                        <a:rPr lang="et-EE" sz="1200" b="1" i="0" u="none" strike="noStrike" dirty="0">
                          <a:solidFill>
                            <a:schemeClr val="tx1"/>
                          </a:solidFill>
                          <a:effectLst/>
                          <a:latin typeface="+mn-lt"/>
                        </a:rPr>
                        <a:t>Vanus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a:solidFill>
                          <a:schemeClr val="tx1"/>
                        </a:solidFill>
                        <a:effectLst/>
                        <a:latin typeface="+mn-lt"/>
                      </a:endParaRP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4743089"/>
                  </a:ext>
                </a:extLst>
              </a:tr>
              <a:tr h="233274">
                <a:tc>
                  <a:txBody>
                    <a:bodyPr/>
                    <a:lstStyle/>
                    <a:p>
                      <a:pPr algn="r" fontAlgn="b"/>
                      <a:r>
                        <a:rPr lang="et-EE" sz="1200" b="0" i="0" u="none" strike="noStrike">
                          <a:solidFill>
                            <a:schemeClr val="tx1"/>
                          </a:solidFill>
                          <a:effectLst/>
                          <a:latin typeface="+mn-lt"/>
                        </a:rPr>
                        <a:t>15 - 24</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mn-lt"/>
                        </a:rPr>
                        <a:t>n=68</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9164289"/>
                  </a:ext>
                </a:extLst>
              </a:tr>
              <a:tr h="233274">
                <a:tc>
                  <a:txBody>
                    <a:bodyPr/>
                    <a:lstStyle/>
                    <a:p>
                      <a:pPr algn="r" fontAlgn="b"/>
                      <a:r>
                        <a:rPr lang="et-EE" sz="1200" b="0" i="0" u="none" strike="noStrike">
                          <a:solidFill>
                            <a:schemeClr val="tx1"/>
                          </a:solidFill>
                          <a:effectLst/>
                          <a:latin typeface="+mn-lt"/>
                        </a:rPr>
                        <a:t>25 - 34</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mn-lt"/>
                        </a:rPr>
                        <a:t>n=170</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6201561"/>
                  </a:ext>
                </a:extLst>
              </a:tr>
              <a:tr h="233274">
                <a:tc>
                  <a:txBody>
                    <a:bodyPr/>
                    <a:lstStyle/>
                    <a:p>
                      <a:pPr algn="r" fontAlgn="b"/>
                      <a:r>
                        <a:rPr lang="et-EE" sz="1200" b="0" i="0" u="none" strike="noStrike" dirty="0">
                          <a:solidFill>
                            <a:schemeClr val="tx1"/>
                          </a:solidFill>
                          <a:effectLst/>
                          <a:latin typeface="+mn-lt"/>
                        </a:rPr>
                        <a:t>35 - 49</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mn-lt"/>
                        </a:rPr>
                        <a:t>n=357</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7073679"/>
                  </a:ext>
                </a:extLst>
              </a:tr>
              <a:tr h="233274">
                <a:tc>
                  <a:txBody>
                    <a:bodyPr/>
                    <a:lstStyle/>
                    <a:p>
                      <a:pPr algn="r" fontAlgn="b"/>
                      <a:r>
                        <a:rPr lang="et-EE" sz="1200" b="0" i="0" u="none" strike="noStrike" dirty="0">
                          <a:solidFill>
                            <a:schemeClr val="tx1"/>
                          </a:solidFill>
                          <a:effectLst/>
                          <a:latin typeface="+mn-lt"/>
                        </a:rPr>
                        <a:t>50 - 64</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mn-lt"/>
                        </a:rPr>
                        <a:t>n=400</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6114748"/>
                  </a:ext>
                </a:extLst>
              </a:tr>
              <a:tr h="233274">
                <a:tc>
                  <a:txBody>
                    <a:bodyPr/>
                    <a:lstStyle/>
                    <a:p>
                      <a:pPr algn="r" fontAlgn="b"/>
                      <a:r>
                        <a:rPr lang="et-EE" sz="1200" b="0" i="0" u="none" strike="noStrike">
                          <a:solidFill>
                            <a:schemeClr val="tx1"/>
                          </a:solidFill>
                          <a:effectLst/>
                          <a:latin typeface="+mn-lt"/>
                        </a:rPr>
                        <a:t>65 - 74</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mn-lt"/>
                        </a:rPr>
                        <a:t>n=216</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0243810"/>
                  </a:ext>
                </a:extLst>
              </a:tr>
              <a:tr h="233274">
                <a:tc>
                  <a:txBody>
                    <a:bodyPr/>
                    <a:lstStyle/>
                    <a:p>
                      <a:pPr algn="r" fontAlgn="b"/>
                      <a:r>
                        <a:rPr lang="et-EE" sz="1200" b="0" i="0" u="none" strike="noStrike">
                          <a:solidFill>
                            <a:schemeClr val="tx1"/>
                          </a:solidFill>
                          <a:effectLst/>
                          <a:latin typeface="+mn-lt"/>
                        </a:rPr>
                        <a:t>75 - 84</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mn-lt"/>
                        </a:rPr>
                        <a:t>n=140</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5595599"/>
                  </a:ext>
                </a:extLst>
              </a:tr>
              <a:tr h="233274">
                <a:tc>
                  <a:txBody>
                    <a:bodyPr/>
                    <a:lstStyle/>
                    <a:p>
                      <a:pPr algn="r" fontAlgn="b"/>
                      <a:r>
                        <a:rPr lang="et-EE" sz="1200" b="1" i="0" u="none" strike="noStrike">
                          <a:solidFill>
                            <a:schemeClr val="tx1"/>
                          </a:solidFill>
                          <a:effectLst/>
                          <a:latin typeface="+mn-lt"/>
                        </a:rPr>
                        <a:t>Sugu</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4120621"/>
                  </a:ext>
                </a:extLst>
              </a:tr>
              <a:tr h="233274">
                <a:tc>
                  <a:txBody>
                    <a:bodyPr/>
                    <a:lstStyle/>
                    <a:p>
                      <a:pPr algn="r" fontAlgn="b"/>
                      <a:r>
                        <a:rPr lang="et-EE" sz="1200" b="0" i="0" u="none" strike="noStrike">
                          <a:solidFill>
                            <a:schemeClr val="tx1"/>
                          </a:solidFill>
                          <a:effectLst/>
                          <a:latin typeface="+mn-lt"/>
                        </a:rPr>
                        <a:t>Mees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mn-lt"/>
                        </a:rPr>
                        <a:t>n=687</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0548199"/>
                  </a:ext>
                </a:extLst>
              </a:tr>
              <a:tr h="233274">
                <a:tc>
                  <a:txBody>
                    <a:bodyPr/>
                    <a:lstStyle/>
                    <a:p>
                      <a:pPr algn="r" fontAlgn="b"/>
                      <a:r>
                        <a:rPr lang="et-EE" sz="1200" b="0" i="0" u="none" strike="noStrike" dirty="0">
                          <a:solidFill>
                            <a:schemeClr val="tx1"/>
                          </a:solidFill>
                          <a:effectLst/>
                          <a:latin typeface="+mn-lt"/>
                        </a:rPr>
                        <a:t>Naine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dirty="0">
                          <a:solidFill>
                            <a:srgbClr val="000000"/>
                          </a:solidFill>
                          <a:effectLst/>
                          <a:latin typeface="+mn-lt"/>
                        </a:rPr>
                        <a:t>n=664</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3763597"/>
                  </a:ext>
                </a:extLst>
              </a:tr>
              <a:tr h="233274">
                <a:tc>
                  <a:txBody>
                    <a:bodyPr/>
                    <a:lstStyle/>
                    <a:p>
                      <a:pPr algn="r" fontAlgn="b"/>
                      <a:r>
                        <a:rPr lang="et-EE" sz="1200" b="1" i="0" u="none" strike="noStrike" dirty="0">
                          <a:solidFill>
                            <a:schemeClr val="tx1"/>
                          </a:solidFill>
                          <a:effectLst/>
                          <a:latin typeface="+mn-lt"/>
                        </a:rPr>
                        <a:t>Rahvus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dirty="0">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4225718"/>
                  </a:ext>
                </a:extLst>
              </a:tr>
              <a:tr h="233274">
                <a:tc>
                  <a:txBody>
                    <a:bodyPr/>
                    <a:lstStyle/>
                    <a:p>
                      <a:pPr algn="r" fontAlgn="b"/>
                      <a:r>
                        <a:rPr lang="et-EE" sz="1200" b="0" i="0" u="none" strike="noStrike" dirty="0">
                          <a:solidFill>
                            <a:schemeClr val="tx1"/>
                          </a:solidFill>
                          <a:effectLst/>
                          <a:latin typeface="+mn-lt"/>
                        </a:rPr>
                        <a:t>Eestlane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mn-lt"/>
                        </a:rPr>
                        <a:t>n=1074</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5050458"/>
                  </a:ext>
                </a:extLst>
              </a:tr>
              <a:tr h="233274">
                <a:tc>
                  <a:txBody>
                    <a:bodyPr/>
                    <a:lstStyle/>
                    <a:p>
                      <a:pPr algn="r" fontAlgn="b"/>
                      <a:r>
                        <a:rPr lang="et-EE" sz="1200" b="0" i="0" u="none" strike="noStrike">
                          <a:solidFill>
                            <a:schemeClr val="tx1"/>
                          </a:solidFill>
                          <a:effectLst/>
                          <a:latin typeface="+mn-lt"/>
                        </a:rPr>
                        <a:t>Muu rahvus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mn-lt"/>
                        </a:rPr>
                        <a:t>n=277</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8031130"/>
                  </a:ext>
                </a:extLst>
              </a:tr>
              <a:tr h="233274">
                <a:tc>
                  <a:txBody>
                    <a:bodyPr/>
                    <a:lstStyle/>
                    <a:p>
                      <a:pPr algn="r" fontAlgn="b"/>
                      <a:r>
                        <a:rPr lang="et-EE" sz="1200" b="1" i="0" u="none" strike="noStrike" dirty="0">
                          <a:solidFill>
                            <a:schemeClr val="tx1"/>
                          </a:solidFill>
                          <a:effectLst/>
                          <a:latin typeface="+mn-lt"/>
                        </a:rPr>
                        <a:t>Haridus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3675017"/>
                  </a:ext>
                </a:extLst>
              </a:tr>
              <a:tr h="233274">
                <a:tc>
                  <a:txBody>
                    <a:bodyPr/>
                    <a:lstStyle/>
                    <a:p>
                      <a:pPr algn="r" fontAlgn="b"/>
                      <a:r>
                        <a:rPr lang="et-EE" sz="1200" b="0" i="0" u="none" strike="noStrike">
                          <a:solidFill>
                            <a:schemeClr val="tx1"/>
                          </a:solidFill>
                          <a:effectLst/>
                          <a:latin typeface="+mn-lt"/>
                        </a:rPr>
                        <a:t>Alg- ja põhiharidus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mn-lt"/>
                        </a:rPr>
                        <a:t>n=34</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2992653"/>
                  </a:ext>
                </a:extLst>
              </a:tr>
              <a:tr h="233274">
                <a:tc>
                  <a:txBody>
                    <a:bodyPr/>
                    <a:lstStyle/>
                    <a:p>
                      <a:pPr algn="r" fontAlgn="b"/>
                      <a:r>
                        <a:rPr lang="et-EE" sz="1200" b="0" i="0" u="none" strike="noStrike">
                          <a:solidFill>
                            <a:schemeClr val="tx1"/>
                          </a:solidFill>
                          <a:effectLst/>
                          <a:latin typeface="+mn-lt"/>
                        </a:rPr>
                        <a:t>Kesk-ja keskeriharidus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mn-lt"/>
                        </a:rPr>
                        <a:t>n=525</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2974765"/>
                  </a:ext>
                </a:extLst>
              </a:tr>
              <a:tr h="233274">
                <a:tc>
                  <a:txBody>
                    <a:bodyPr/>
                    <a:lstStyle/>
                    <a:p>
                      <a:pPr algn="r" fontAlgn="b"/>
                      <a:r>
                        <a:rPr lang="et-EE" sz="1200" b="0" i="0" u="none" strike="noStrike" dirty="0">
                          <a:solidFill>
                            <a:schemeClr val="tx1"/>
                          </a:solidFill>
                          <a:effectLst/>
                          <a:latin typeface="+mn-lt"/>
                        </a:rPr>
                        <a:t>Kõrgharidus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i-FI"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dirty="0">
                          <a:solidFill>
                            <a:srgbClr val="000000"/>
                          </a:solidFill>
                          <a:effectLst/>
                          <a:latin typeface="+mn-lt"/>
                        </a:rPr>
                        <a:t>n=792</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142294"/>
                  </a:ext>
                </a:extLst>
              </a:tr>
            </a:tbl>
          </a:graphicData>
        </a:graphic>
      </p:graphicFrame>
      <p:sp>
        <p:nvSpPr>
          <p:cNvPr id="2" name="Title 1">
            <a:extLst>
              <a:ext uri="{FF2B5EF4-FFF2-40B4-BE49-F238E27FC236}">
                <a16:creationId xmlns:a16="http://schemas.microsoft.com/office/drawing/2014/main" id="{84722DA4-9C5A-4EF3-B714-1B51805B83DF}"/>
              </a:ext>
            </a:extLst>
          </p:cNvPr>
          <p:cNvSpPr>
            <a:spLocks noGrp="1"/>
          </p:cNvSpPr>
          <p:nvPr>
            <p:ph type="title"/>
          </p:nvPr>
        </p:nvSpPr>
        <p:spPr>
          <a:noFill/>
        </p:spPr>
        <p:txBody>
          <a:bodyPr/>
          <a:lstStyle/>
          <a:p>
            <a:r>
              <a:rPr lang="et-EE" dirty="0"/>
              <a:t>Vastanute sotsiaaldemograafiline profiil</a:t>
            </a:r>
          </a:p>
        </p:txBody>
      </p:sp>
      <p:graphicFrame>
        <p:nvGraphicFramePr>
          <p:cNvPr id="9" name="Chart 8">
            <a:extLst>
              <a:ext uri="{FF2B5EF4-FFF2-40B4-BE49-F238E27FC236}">
                <a16:creationId xmlns:a16="http://schemas.microsoft.com/office/drawing/2014/main" id="{C01C1C37-FA68-4A54-AA71-43C23A1620F9}"/>
              </a:ext>
            </a:extLst>
          </p:cNvPr>
          <p:cNvGraphicFramePr/>
          <p:nvPr>
            <p:extLst>
              <p:ext uri="{D42A27DB-BD31-4B8C-83A1-F6EECF244321}">
                <p14:modId xmlns:p14="http://schemas.microsoft.com/office/powerpoint/2010/main" val="3261579369"/>
              </p:ext>
            </p:extLst>
          </p:nvPr>
        </p:nvGraphicFramePr>
        <p:xfrm>
          <a:off x="2577738" y="1556403"/>
          <a:ext cx="3091542" cy="39757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7">
            <a:extLst>
              <a:ext uri="{FF2B5EF4-FFF2-40B4-BE49-F238E27FC236}">
                <a16:creationId xmlns:a16="http://schemas.microsoft.com/office/drawing/2014/main" id="{EFB89C23-7C77-4072-91ED-3ECC48EDA94A}"/>
              </a:ext>
            </a:extLst>
          </p:cNvPr>
          <p:cNvGraphicFramePr>
            <a:graphicFrameLocks noGrp="1"/>
          </p:cNvGraphicFramePr>
          <p:nvPr>
            <p:extLst>
              <p:ext uri="{D42A27DB-BD31-4B8C-83A1-F6EECF244321}">
                <p14:modId xmlns:p14="http://schemas.microsoft.com/office/powerpoint/2010/main" val="1781938551"/>
              </p:ext>
            </p:extLst>
          </p:nvPr>
        </p:nvGraphicFramePr>
        <p:xfrm>
          <a:off x="5826034" y="1481541"/>
          <a:ext cx="5621402" cy="4198932"/>
        </p:xfrm>
        <a:graphic>
          <a:graphicData uri="http://schemas.openxmlformats.org/drawingml/2006/table">
            <a:tbl>
              <a:tblPr firstRow="1" bandRow="1">
                <a:tableStyleId>{2D5ABB26-0587-4C30-8999-92F81FD0307C}</a:tableStyleId>
              </a:tblPr>
              <a:tblGrid>
                <a:gridCol w="2947869">
                  <a:extLst>
                    <a:ext uri="{9D8B030D-6E8A-4147-A177-3AD203B41FA5}">
                      <a16:colId xmlns:a16="http://schemas.microsoft.com/office/drawing/2014/main" val="2678956001"/>
                    </a:ext>
                  </a:extLst>
                </a:gridCol>
                <a:gridCol w="2126332">
                  <a:extLst>
                    <a:ext uri="{9D8B030D-6E8A-4147-A177-3AD203B41FA5}">
                      <a16:colId xmlns:a16="http://schemas.microsoft.com/office/drawing/2014/main" val="3426078918"/>
                    </a:ext>
                  </a:extLst>
                </a:gridCol>
                <a:gridCol w="547201">
                  <a:extLst>
                    <a:ext uri="{9D8B030D-6E8A-4147-A177-3AD203B41FA5}">
                      <a16:colId xmlns:a16="http://schemas.microsoft.com/office/drawing/2014/main" val="3881682470"/>
                    </a:ext>
                  </a:extLst>
                </a:gridCol>
              </a:tblGrid>
              <a:tr h="233274">
                <a:tc>
                  <a:txBody>
                    <a:bodyPr/>
                    <a:lstStyle/>
                    <a:p>
                      <a:pPr algn="r" fontAlgn="b"/>
                      <a:r>
                        <a:rPr lang="et-EE" sz="1200" b="1" i="0" u="none" strike="noStrike" dirty="0">
                          <a:solidFill>
                            <a:schemeClr val="tx1"/>
                          </a:solidFill>
                          <a:effectLst/>
                          <a:latin typeface="+mn-lt"/>
                        </a:rPr>
                        <a:t>Elukoht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a:solidFill>
                          <a:schemeClr val="tx1"/>
                        </a:solidFill>
                        <a:effectLst/>
                        <a:latin typeface="+mn-lt"/>
                      </a:endParaRP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4743089"/>
                  </a:ext>
                </a:extLst>
              </a:tr>
              <a:tr h="233274">
                <a:tc>
                  <a:txBody>
                    <a:bodyPr/>
                    <a:lstStyle/>
                    <a:p>
                      <a:pPr algn="r" fontAlgn="b"/>
                      <a:r>
                        <a:rPr lang="et-EE" sz="1200" b="0" i="0" u="none" strike="noStrike" dirty="0">
                          <a:solidFill>
                            <a:schemeClr val="tx1"/>
                          </a:solidFill>
                          <a:effectLst/>
                          <a:latin typeface="+mn-lt"/>
                        </a:rPr>
                        <a:t>Pealinn</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n=352</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9164289"/>
                  </a:ext>
                </a:extLst>
              </a:tr>
              <a:tr h="233274">
                <a:tc>
                  <a:txBody>
                    <a:bodyPr/>
                    <a:lstStyle/>
                    <a:p>
                      <a:pPr algn="r" fontAlgn="b"/>
                      <a:r>
                        <a:rPr lang="et-EE" sz="1200" b="0" i="0" u="none" strike="noStrike" dirty="0">
                          <a:solidFill>
                            <a:schemeClr val="tx1"/>
                          </a:solidFill>
                          <a:effectLst/>
                          <a:latin typeface="+mn-lt"/>
                        </a:rPr>
                        <a:t>Suur linn</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n=258</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6201561"/>
                  </a:ext>
                </a:extLst>
              </a:tr>
              <a:tr h="233274">
                <a:tc>
                  <a:txBody>
                    <a:bodyPr/>
                    <a:lstStyle/>
                    <a:p>
                      <a:pPr algn="r" fontAlgn="b"/>
                      <a:r>
                        <a:rPr lang="et-EE" sz="1200" b="0" i="0" u="none" strike="noStrike">
                          <a:solidFill>
                            <a:schemeClr val="tx1"/>
                          </a:solidFill>
                          <a:effectLst/>
                          <a:latin typeface="+mn-lt"/>
                        </a:rPr>
                        <a:t>Muu linn</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n=317</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7073679"/>
                  </a:ext>
                </a:extLst>
              </a:tr>
              <a:tr h="233274">
                <a:tc>
                  <a:txBody>
                    <a:bodyPr/>
                    <a:lstStyle/>
                    <a:p>
                      <a:pPr algn="r" fontAlgn="b"/>
                      <a:r>
                        <a:rPr lang="et-EE" sz="1200" b="0" i="0" u="none" strike="noStrike">
                          <a:solidFill>
                            <a:schemeClr val="tx1"/>
                          </a:solidFill>
                          <a:effectLst/>
                          <a:latin typeface="+mn-lt"/>
                        </a:rPr>
                        <a:t>Maa-asula</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n=424</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6114748"/>
                  </a:ext>
                </a:extLst>
              </a:tr>
              <a:tr h="233274">
                <a:tc>
                  <a:txBody>
                    <a:bodyPr/>
                    <a:lstStyle/>
                    <a:p>
                      <a:pPr algn="r" fontAlgn="b"/>
                      <a:r>
                        <a:rPr lang="et-EE" sz="1200" b="1" i="0" u="none" strike="noStrike">
                          <a:solidFill>
                            <a:schemeClr val="tx1"/>
                          </a:solidFill>
                          <a:effectLst/>
                          <a:latin typeface="+mn-lt"/>
                        </a:rPr>
                        <a:t>Region</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a:solidFill>
                          <a:srgbClr val="000000"/>
                        </a:solidFill>
                        <a:effectLst/>
                        <a:latin typeface="Arial" panose="020B060402020202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0243810"/>
                  </a:ext>
                </a:extLst>
              </a:tr>
              <a:tr h="233274">
                <a:tc>
                  <a:txBody>
                    <a:bodyPr/>
                    <a:lstStyle/>
                    <a:p>
                      <a:pPr algn="r" fontAlgn="b"/>
                      <a:r>
                        <a:rPr lang="et-EE" sz="1200" b="0" i="0" u="none" strike="noStrike">
                          <a:solidFill>
                            <a:schemeClr val="tx1"/>
                          </a:solidFill>
                          <a:effectLst/>
                          <a:latin typeface="+mn-lt"/>
                        </a:rPr>
                        <a:t>Tallinn</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n=352</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5595599"/>
                  </a:ext>
                </a:extLst>
              </a:tr>
              <a:tr h="233274">
                <a:tc>
                  <a:txBody>
                    <a:bodyPr/>
                    <a:lstStyle/>
                    <a:p>
                      <a:pPr algn="r" fontAlgn="b"/>
                      <a:r>
                        <a:rPr lang="et-EE" sz="1200" b="0" i="0" u="none" strike="noStrike">
                          <a:solidFill>
                            <a:schemeClr val="tx1"/>
                          </a:solidFill>
                          <a:effectLst/>
                          <a:latin typeface="+mn-lt"/>
                        </a:rPr>
                        <a:t>Põhja-Eesti</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n=193</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4120621"/>
                  </a:ext>
                </a:extLst>
              </a:tr>
              <a:tr h="233274">
                <a:tc>
                  <a:txBody>
                    <a:bodyPr/>
                    <a:lstStyle/>
                    <a:p>
                      <a:pPr algn="r" fontAlgn="b"/>
                      <a:r>
                        <a:rPr lang="et-EE" sz="1200" b="0" i="0" u="none" strike="noStrike">
                          <a:solidFill>
                            <a:schemeClr val="tx1"/>
                          </a:solidFill>
                          <a:effectLst/>
                          <a:latin typeface="+mn-lt"/>
                        </a:rPr>
                        <a:t>Lääne-Eesti</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n=235</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0548199"/>
                  </a:ext>
                </a:extLst>
              </a:tr>
              <a:tr h="233274">
                <a:tc>
                  <a:txBody>
                    <a:bodyPr/>
                    <a:lstStyle/>
                    <a:p>
                      <a:pPr algn="r" fontAlgn="b"/>
                      <a:r>
                        <a:rPr lang="et-EE" sz="1200" b="0" i="0" u="none" strike="noStrike" dirty="0">
                          <a:solidFill>
                            <a:schemeClr val="tx1"/>
                          </a:solidFill>
                          <a:effectLst/>
                          <a:latin typeface="+mn-lt"/>
                        </a:rPr>
                        <a:t>Tartu piirkond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n=232</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3763597"/>
                  </a:ext>
                </a:extLst>
              </a:tr>
              <a:tr h="233274">
                <a:tc>
                  <a:txBody>
                    <a:bodyPr/>
                    <a:lstStyle/>
                    <a:p>
                      <a:pPr algn="r" fontAlgn="b"/>
                      <a:r>
                        <a:rPr lang="et-EE" sz="1200" b="0" i="0" u="none" strike="noStrike">
                          <a:solidFill>
                            <a:schemeClr val="tx1"/>
                          </a:solidFill>
                          <a:effectLst/>
                          <a:latin typeface="+mn-lt"/>
                        </a:rPr>
                        <a:t>Lõuna-Eesti</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n=161</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4225718"/>
                  </a:ext>
                </a:extLst>
              </a:tr>
              <a:tr h="233274">
                <a:tc>
                  <a:txBody>
                    <a:bodyPr/>
                    <a:lstStyle/>
                    <a:p>
                      <a:pPr algn="r" fontAlgn="b"/>
                      <a:r>
                        <a:rPr lang="et-EE" sz="1200" b="0" i="0" u="none" strike="noStrike">
                          <a:solidFill>
                            <a:schemeClr val="tx1"/>
                          </a:solidFill>
                          <a:effectLst/>
                          <a:latin typeface="+mn-lt"/>
                        </a:rPr>
                        <a:t>Virumaal</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n=178</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5050458"/>
                  </a:ext>
                </a:extLst>
              </a:tr>
              <a:tr h="233274">
                <a:tc>
                  <a:txBody>
                    <a:bodyPr/>
                    <a:lstStyle/>
                    <a:p>
                      <a:pPr algn="r" fontAlgn="b"/>
                      <a:r>
                        <a:rPr lang="fi-FI" sz="1200" b="1" i="0" u="none" strike="noStrike">
                          <a:solidFill>
                            <a:schemeClr val="tx1"/>
                          </a:solidFill>
                          <a:effectLst/>
                          <a:latin typeface="+mn-lt"/>
                        </a:rPr>
                        <a:t>Pere sissetulek ühe inimese kohta</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a:solidFill>
                          <a:srgbClr val="000000"/>
                        </a:solidFill>
                        <a:effectLst/>
                        <a:latin typeface="Arial" panose="020B060402020202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8031130"/>
                  </a:ext>
                </a:extLst>
              </a:tr>
              <a:tr h="233274">
                <a:tc>
                  <a:txBody>
                    <a:bodyPr/>
                    <a:lstStyle/>
                    <a:p>
                      <a:pPr algn="r" fontAlgn="b"/>
                      <a:r>
                        <a:rPr lang="et-EE" sz="1200" b="0" i="0" u="none" strike="noStrike">
                          <a:solidFill>
                            <a:schemeClr val="tx1"/>
                          </a:solidFill>
                          <a:effectLst/>
                          <a:latin typeface="+mn-lt"/>
                        </a:rPr>
                        <a:t>Kuni 600 eurot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n=326</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3675017"/>
                  </a:ext>
                </a:extLst>
              </a:tr>
              <a:tr h="233274">
                <a:tc>
                  <a:txBody>
                    <a:bodyPr/>
                    <a:lstStyle/>
                    <a:p>
                      <a:pPr algn="r" fontAlgn="b"/>
                      <a:r>
                        <a:rPr lang="et-EE" sz="1200" b="0" i="0" u="none" strike="noStrike">
                          <a:solidFill>
                            <a:schemeClr val="tx1"/>
                          </a:solidFill>
                          <a:effectLst/>
                          <a:latin typeface="+mn-lt"/>
                        </a:rPr>
                        <a:t>601 – 800 eurot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n=246</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2992653"/>
                  </a:ext>
                </a:extLst>
              </a:tr>
              <a:tr h="233274">
                <a:tc>
                  <a:txBody>
                    <a:bodyPr/>
                    <a:lstStyle/>
                    <a:p>
                      <a:pPr algn="r" fontAlgn="b"/>
                      <a:r>
                        <a:rPr lang="et-EE" sz="1200" b="0" i="0" u="none" strike="noStrike">
                          <a:solidFill>
                            <a:schemeClr val="tx1"/>
                          </a:solidFill>
                          <a:effectLst/>
                          <a:latin typeface="+mn-lt"/>
                        </a:rPr>
                        <a:t>801– 1100 eurot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n=259</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2974765"/>
                  </a:ext>
                </a:extLst>
              </a:tr>
              <a:tr h="233274">
                <a:tc>
                  <a:txBody>
                    <a:bodyPr/>
                    <a:lstStyle/>
                    <a:p>
                      <a:pPr algn="r" fontAlgn="b"/>
                      <a:r>
                        <a:rPr lang="et-EE" sz="1200" b="0" i="0" u="none" strike="noStrike" dirty="0">
                          <a:solidFill>
                            <a:schemeClr val="tx1"/>
                          </a:solidFill>
                          <a:effectLst/>
                          <a:latin typeface="+mn-lt"/>
                        </a:rPr>
                        <a:t>Üle 1100 euro</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i-FI"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n=311</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142294"/>
                  </a:ext>
                </a:extLst>
              </a:tr>
              <a:tr h="233274">
                <a:tc>
                  <a:txBody>
                    <a:bodyPr/>
                    <a:lstStyle/>
                    <a:p>
                      <a:pPr algn="r" fontAlgn="b"/>
                      <a:r>
                        <a:rPr lang="et-EE" sz="1200" b="0" i="0" u="none" strike="noStrike" dirty="0">
                          <a:solidFill>
                            <a:schemeClr val="tx1"/>
                          </a:solidFill>
                          <a:effectLst/>
                          <a:latin typeface="+mn-lt"/>
                        </a:rPr>
                        <a:t>sissetulek puudus/ keeldun vastamast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i-FI"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dirty="0">
                          <a:solidFill>
                            <a:srgbClr val="000000"/>
                          </a:solidFill>
                          <a:effectLst/>
                          <a:latin typeface="Arial" panose="020B0604020202020204" pitchFamily="34" charset="0"/>
                        </a:rPr>
                        <a:t>n=209</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9622813"/>
                  </a:ext>
                </a:extLst>
              </a:tr>
            </a:tbl>
          </a:graphicData>
        </a:graphic>
      </p:graphicFrame>
      <p:graphicFrame>
        <p:nvGraphicFramePr>
          <p:cNvPr id="11" name="Chart 10">
            <a:extLst>
              <a:ext uri="{FF2B5EF4-FFF2-40B4-BE49-F238E27FC236}">
                <a16:creationId xmlns:a16="http://schemas.microsoft.com/office/drawing/2014/main" id="{9F2166E6-AE7A-4EC1-B62C-89869710FEAC}"/>
              </a:ext>
            </a:extLst>
          </p:cNvPr>
          <p:cNvGraphicFramePr/>
          <p:nvPr>
            <p:extLst>
              <p:ext uri="{D42A27DB-BD31-4B8C-83A1-F6EECF244321}">
                <p14:modId xmlns:p14="http://schemas.microsoft.com/office/powerpoint/2010/main" val="2173106415"/>
              </p:ext>
            </p:extLst>
          </p:nvPr>
        </p:nvGraphicFramePr>
        <p:xfrm>
          <a:off x="8634566" y="1552045"/>
          <a:ext cx="3091542" cy="416295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49A546F0-8EF5-478E-B333-5353F62454BB}"/>
              </a:ext>
            </a:extLst>
          </p:cNvPr>
          <p:cNvSpPr>
            <a:spLocks noGrp="1"/>
          </p:cNvSpPr>
          <p:nvPr>
            <p:ph type="sldNum" sz="quarter" idx="10"/>
          </p:nvPr>
        </p:nvSpPr>
        <p:spPr/>
        <p:txBody>
          <a:bodyPr/>
          <a:lstStyle/>
          <a:p>
            <a:fld id="{4034BEE3-566C-4068-A777-C3A4762E861B}" type="slidenum">
              <a:rPr lang="en-GB" smtClean="0"/>
              <a:pPr/>
              <a:t>70</a:t>
            </a:fld>
            <a:endParaRPr lang="en-GB" dirty="0"/>
          </a:p>
        </p:txBody>
      </p:sp>
      <p:sp>
        <p:nvSpPr>
          <p:cNvPr id="12" name="TextBox 11">
            <a:extLst>
              <a:ext uri="{FF2B5EF4-FFF2-40B4-BE49-F238E27FC236}">
                <a16:creationId xmlns:a16="http://schemas.microsoft.com/office/drawing/2014/main" id="{D9BF5358-4F0D-4446-A22E-D244C4B7D98A}"/>
              </a:ext>
            </a:extLst>
          </p:cNvPr>
          <p:cNvSpPr txBox="1"/>
          <p:nvPr/>
        </p:nvSpPr>
        <p:spPr>
          <a:xfrm>
            <a:off x="276727" y="878551"/>
            <a:ext cx="6097604" cy="276999"/>
          </a:xfrm>
          <a:prstGeom prst="rect">
            <a:avLst/>
          </a:prstGeom>
          <a:noFill/>
        </p:spPr>
        <p:txBody>
          <a:bodyPr wrap="square">
            <a:spAutoFit/>
          </a:bodyPr>
          <a:lstStyle/>
          <a:p>
            <a:r>
              <a:rPr kumimoji="0" lang="et-EE" sz="1200" b="0" i="0" u="none" strike="noStrike" kern="1200" cap="none" spc="0" normalizeH="0" baseline="0" noProof="0" dirty="0">
                <a:ln>
                  <a:noFill/>
                </a:ln>
                <a:solidFill>
                  <a:srgbClr val="333333"/>
                </a:solidFill>
                <a:effectLst/>
                <a:uLnTx/>
                <a:uFillTx/>
                <a:latin typeface="Arial"/>
                <a:ea typeface="+mj-ea"/>
                <a:cs typeface="+mj-cs"/>
              </a:rPr>
              <a:t>Kõik vastajad, n=1351</a:t>
            </a:r>
            <a:endParaRPr lang="en-GB" dirty="0"/>
          </a:p>
        </p:txBody>
      </p:sp>
    </p:spTree>
    <p:extLst>
      <p:ext uri="{BB962C8B-B14F-4D97-AF65-F5344CB8AC3E}">
        <p14:creationId xmlns:p14="http://schemas.microsoft.com/office/powerpoint/2010/main" val="156114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t-EE" dirty="0"/>
              <a:t>Projekti meeskond</a:t>
            </a:r>
          </a:p>
        </p:txBody>
      </p:sp>
      <p:sp>
        <p:nvSpPr>
          <p:cNvPr id="6" name="Content Placeholder 5"/>
          <p:cNvSpPr>
            <a:spLocks noGrp="1"/>
          </p:cNvSpPr>
          <p:nvPr>
            <p:ph sz="quarter" idx="11"/>
          </p:nvPr>
        </p:nvSpPr>
        <p:spPr>
          <a:xfrm>
            <a:off x="381001" y="1514475"/>
            <a:ext cx="11425767" cy="4424364"/>
          </a:xfrm>
        </p:spPr>
        <p:txBody>
          <a:bodyPr/>
          <a:lstStyle/>
          <a:p>
            <a:pPr defTabSz="1400175">
              <a:spcBef>
                <a:spcPts val="0"/>
              </a:spcBef>
              <a:tabLst>
                <a:tab pos="3859213" algn="l"/>
              </a:tabLst>
            </a:pPr>
            <a:r>
              <a:rPr lang="et-EE" sz="1200" b="1" dirty="0"/>
              <a:t>Uuringu eri etappides osalesid ja olid vastutavad:</a:t>
            </a:r>
            <a:br>
              <a:rPr lang="et-EE" sz="1200" dirty="0"/>
            </a:br>
            <a:r>
              <a:rPr lang="et-EE" sz="1200" dirty="0"/>
              <a:t>Tellijapoolne kontaktisik:	Kristo Kaasik</a:t>
            </a:r>
          </a:p>
          <a:p>
            <a:pPr defTabSz="1400175">
              <a:spcBef>
                <a:spcPts val="0"/>
              </a:spcBef>
              <a:tabLst>
                <a:tab pos="3859213" algn="l"/>
              </a:tabLst>
            </a:pPr>
            <a:r>
              <a:rPr lang="et-EE" sz="1200" dirty="0"/>
              <a:t>Projektijuht:	Anu Varblane</a:t>
            </a:r>
          </a:p>
          <a:p>
            <a:pPr defTabSz="1400175">
              <a:spcBef>
                <a:spcPts val="0"/>
              </a:spcBef>
              <a:tabLst>
                <a:tab pos="3859213" algn="l"/>
              </a:tabLst>
            </a:pPr>
            <a:r>
              <a:rPr lang="et-EE" sz="1200" dirty="0"/>
              <a:t>Uuringu kava koostamine:	Anu Varblane, Karin Preegel, Aivar Voog</a:t>
            </a:r>
          </a:p>
          <a:p>
            <a:pPr defTabSz="1400175">
              <a:spcBef>
                <a:spcPts val="0"/>
              </a:spcBef>
              <a:tabLst>
                <a:tab pos="3859213" algn="l"/>
              </a:tabLst>
            </a:pPr>
            <a:r>
              <a:rPr lang="et-EE" sz="1200" dirty="0"/>
              <a:t>Valimi planeerimine:	Alise Udam		</a:t>
            </a:r>
          </a:p>
          <a:p>
            <a:pPr defTabSz="1400175">
              <a:spcBef>
                <a:spcPts val="0"/>
              </a:spcBef>
              <a:tabLst>
                <a:tab pos="3859213" algn="l"/>
              </a:tabLst>
            </a:pPr>
            <a:r>
              <a:rPr lang="et-EE" sz="1200" dirty="0"/>
              <a:t>Küsitlustöö koordineerimine:	Kaja Ruuben (kvantitatiiv), Margit Puskar (kvalitatiiv)</a:t>
            </a:r>
          </a:p>
          <a:p>
            <a:pPr defTabSz="1400175">
              <a:spcBef>
                <a:spcPts val="0"/>
              </a:spcBef>
              <a:tabLst>
                <a:tab pos="3859213" algn="l"/>
              </a:tabLst>
            </a:pPr>
            <a:r>
              <a:rPr lang="et-EE" sz="1200" dirty="0"/>
              <a:t>Ankeedi programmeerimine ja andmetöötlus:	Kalev Mitt</a:t>
            </a:r>
          </a:p>
          <a:p>
            <a:pPr defTabSz="1400175">
              <a:spcBef>
                <a:spcPts val="0"/>
              </a:spcBef>
              <a:tabLst>
                <a:tab pos="3859213" algn="l"/>
              </a:tabLst>
            </a:pPr>
            <a:r>
              <a:rPr lang="et-EE" sz="1200" dirty="0"/>
              <a:t>Ankeedi tõlge vene keelde:	Anastassia Lesment </a:t>
            </a:r>
          </a:p>
          <a:p>
            <a:pPr defTabSz="1400175">
              <a:spcBef>
                <a:spcPts val="0"/>
              </a:spcBef>
              <a:tabLst>
                <a:tab pos="3859213" algn="l"/>
              </a:tabLst>
            </a:pPr>
            <a:r>
              <a:rPr lang="et-EE" sz="1200" dirty="0"/>
              <a:t>Fookusgruppide ja süvaintervjuude modereerimine:	Anu Varblane, Anastassia Lesment </a:t>
            </a:r>
          </a:p>
          <a:p>
            <a:pPr defTabSz="1400175">
              <a:spcBef>
                <a:spcPts val="0"/>
              </a:spcBef>
              <a:tabLst>
                <a:tab pos="3859213" algn="l"/>
              </a:tabLst>
            </a:pPr>
            <a:r>
              <a:rPr lang="et-EE" sz="1200" dirty="0"/>
              <a:t>Graafilised tööd:	Maire Nõmmik</a:t>
            </a:r>
          </a:p>
          <a:p>
            <a:pPr defTabSz="1400175">
              <a:spcBef>
                <a:spcPts val="0"/>
              </a:spcBef>
              <a:tabLst>
                <a:tab pos="3859213" algn="l"/>
              </a:tabLst>
            </a:pPr>
            <a:r>
              <a:rPr lang="et-EE" sz="1200" dirty="0"/>
              <a:t>Aruande koostamine:	Anu Varblane</a:t>
            </a:r>
          </a:p>
          <a:p>
            <a:pPr defTabSz="1400175">
              <a:spcBef>
                <a:spcPts val="0"/>
              </a:spcBef>
            </a:pPr>
            <a:endParaRPr lang="et-EE" sz="1200" dirty="0"/>
          </a:p>
          <a:p>
            <a:pPr defTabSz="1400175">
              <a:spcBef>
                <a:spcPts val="0"/>
              </a:spcBef>
            </a:pPr>
            <a:endParaRPr lang="et-EE" sz="1200" dirty="0"/>
          </a:p>
          <a:p>
            <a:pPr>
              <a:spcBef>
                <a:spcPts val="0"/>
              </a:spcBef>
            </a:pPr>
            <a:r>
              <a:rPr lang="et-EE" sz="1200" b="1" dirty="0"/>
              <a:t>Kontaktinfo</a:t>
            </a:r>
            <a:br>
              <a:rPr lang="et-EE" sz="1200" dirty="0"/>
            </a:br>
            <a:r>
              <a:rPr lang="en-US" sz="1200" dirty="0"/>
              <a:t>Anu Varblane</a:t>
            </a:r>
            <a:endParaRPr lang="et-EE" sz="1200" dirty="0"/>
          </a:p>
          <a:p>
            <a:pPr>
              <a:spcBef>
                <a:spcPts val="0"/>
              </a:spcBef>
            </a:pPr>
            <a:r>
              <a:rPr lang="et-EE" sz="1200" dirty="0" err="1"/>
              <a:t>Kantar</a:t>
            </a:r>
            <a:r>
              <a:rPr lang="et-EE" sz="1200" dirty="0"/>
              <a:t> Emori uuringuekspert</a:t>
            </a:r>
          </a:p>
          <a:p>
            <a:pPr>
              <a:spcBef>
                <a:spcPts val="0"/>
              </a:spcBef>
            </a:pPr>
            <a:r>
              <a:rPr lang="et-EE" sz="1200" dirty="0"/>
              <a:t>Telefon: 5278058</a:t>
            </a:r>
          </a:p>
          <a:p>
            <a:pPr>
              <a:spcBef>
                <a:spcPts val="0"/>
              </a:spcBef>
            </a:pPr>
            <a:r>
              <a:rPr lang="et-EE" sz="1200" dirty="0"/>
              <a:t>E-mail: </a:t>
            </a:r>
            <a:r>
              <a:rPr lang="en-US" sz="1200" dirty="0" err="1"/>
              <a:t>anu.varblane</a:t>
            </a:r>
            <a:r>
              <a:rPr lang="et-EE" sz="1200" dirty="0"/>
              <a:t>@</a:t>
            </a:r>
            <a:r>
              <a:rPr lang="en-US" sz="1200" dirty="0"/>
              <a:t>kantar.com</a:t>
            </a:r>
            <a:endParaRPr lang="et-EE" sz="1200" dirty="0"/>
          </a:p>
          <a:p>
            <a:pPr>
              <a:spcBef>
                <a:spcPts val="0"/>
              </a:spcBef>
            </a:pPr>
            <a:endParaRPr lang="et-EE" sz="1200" dirty="0"/>
          </a:p>
          <a:p>
            <a:pPr>
              <a:spcBef>
                <a:spcPts val="0"/>
              </a:spcBef>
            </a:pPr>
            <a:r>
              <a:rPr lang="et-EE" sz="1200" b="1" dirty="0" err="1"/>
              <a:t>Kantar</a:t>
            </a:r>
            <a:r>
              <a:rPr lang="et-EE" sz="1200" b="1" dirty="0"/>
              <a:t> Emor</a:t>
            </a:r>
            <a:br>
              <a:rPr lang="et-EE" sz="1200" dirty="0"/>
            </a:br>
            <a:r>
              <a:rPr lang="et-EE" sz="1200" dirty="0"/>
              <a:t>Telefon: 626 8500</a:t>
            </a:r>
            <a:br>
              <a:rPr lang="et-EE" sz="1200" dirty="0"/>
            </a:br>
            <a:r>
              <a:rPr lang="et-EE" sz="1200" dirty="0"/>
              <a:t>Faks: 626 8501</a:t>
            </a:r>
            <a:br>
              <a:rPr lang="et-EE" sz="1200" dirty="0"/>
            </a:br>
            <a:r>
              <a:rPr lang="et-EE" sz="1200" dirty="0"/>
              <a:t>E-mail: emor@emor.ee</a:t>
            </a:r>
            <a:br>
              <a:rPr lang="et-EE" sz="1200" dirty="0"/>
            </a:br>
            <a:r>
              <a:rPr lang="et-EE" sz="1200" dirty="0"/>
              <a:t>Aadress: Maakri 21, 10415 Tallinn</a:t>
            </a:r>
          </a:p>
          <a:p>
            <a:pPr>
              <a:spcBef>
                <a:spcPts val="0"/>
              </a:spcBef>
            </a:pPr>
            <a:endParaRPr lang="et-EE" sz="1200" dirty="0"/>
          </a:p>
          <a:p>
            <a:pPr defTabSz="1400175">
              <a:spcBef>
                <a:spcPts val="0"/>
              </a:spcBef>
            </a:pPr>
            <a:endParaRPr lang="et-EE" sz="1200" dirty="0"/>
          </a:p>
        </p:txBody>
      </p:sp>
      <p:sp>
        <p:nvSpPr>
          <p:cNvPr id="2" name="Slide Number Placeholder 1">
            <a:extLst>
              <a:ext uri="{FF2B5EF4-FFF2-40B4-BE49-F238E27FC236}">
                <a16:creationId xmlns:a16="http://schemas.microsoft.com/office/drawing/2014/main" id="{EDD99CA7-8AB9-44BC-BCA6-0802ED7E8B9B}"/>
              </a:ext>
            </a:extLst>
          </p:cNvPr>
          <p:cNvSpPr>
            <a:spLocks noGrp="1"/>
          </p:cNvSpPr>
          <p:nvPr>
            <p:ph type="sldNum" sz="quarter" idx="10"/>
          </p:nvPr>
        </p:nvSpPr>
        <p:spPr/>
        <p:txBody>
          <a:bodyPr/>
          <a:lstStyle/>
          <a:p>
            <a:fld id="{9784CBA3-D598-4B1F-BAA3-EE14B5154290}" type="slidenum">
              <a:rPr lang="en-AU" smtClean="0"/>
              <a:pPr/>
              <a:t>71</a:t>
            </a:fld>
            <a:endParaRPr lang="en-AU" dirty="0"/>
          </a:p>
        </p:txBody>
      </p:sp>
    </p:spTree>
    <p:extLst>
      <p:ext uri="{BB962C8B-B14F-4D97-AF65-F5344CB8AC3E}">
        <p14:creationId xmlns:p14="http://schemas.microsoft.com/office/powerpoint/2010/main" val="1274068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t-EE" dirty="0">
                <a:highlight>
                  <a:srgbClr val="FFFFFF"/>
                </a:highlight>
              </a:rPr>
              <a:t>Kokkuvõte (2/5)</a:t>
            </a:r>
          </a:p>
        </p:txBody>
      </p:sp>
      <p:sp>
        <p:nvSpPr>
          <p:cNvPr id="6" name="Content Placeholder 5"/>
          <p:cNvSpPr>
            <a:spLocks noGrp="1"/>
          </p:cNvSpPr>
          <p:nvPr>
            <p:ph sz="quarter" idx="11"/>
          </p:nvPr>
        </p:nvSpPr>
        <p:spPr>
          <a:xfrm>
            <a:off x="247164" y="1646516"/>
            <a:ext cx="11466875" cy="4484318"/>
          </a:xfrm>
        </p:spPr>
        <p:txBody>
          <a:bodyPr/>
          <a:lstStyle/>
          <a:p>
            <a:pPr marL="179025" lvl="2" indent="0">
              <a:spcAft>
                <a:spcPts val="600"/>
              </a:spcAft>
              <a:buNone/>
            </a:pPr>
            <a:r>
              <a:rPr lang="et-EE" sz="1200" b="1" cap="all" dirty="0"/>
              <a:t>TUULEPARKIDE MÕJU ELANIKE HEAOLULE</a:t>
            </a:r>
          </a:p>
          <a:p>
            <a:pPr lvl="2" algn="just"/>
            <a:r>
              <a:rPr lang="et-EE" sz="1200" dirty="0"/>
              <a:t>Eesti elanike suhtumine maismaa tuuleparkide rajamisse on pigem positiivne: 62% suhtub sellesse kas pigem või väga positiivselt. Suhtumine meretuuleparkide rajamisse on veelgi positiivsem: 71% suhtub sellesse kas pigem või väga positiivselt.</a:t>
            </a:r>
          </a:p>
          <a:p>
            <a:pPr lvl="2" algn="just"/>
            <a:r>
              <a:rPr lang="et-EE" sz="1200" dirty="0"/>
              <a:t>Tuuleparkide olulisimaks negatiivseks mõjuks peetakse </a:t>
            </a:r>
            <a:r>
              <a:rPr lang="et-EE" sz="1200" b="1" dirty="0"/>
              <a:t>vibratsiooni:</a:t>
            </a:r>
            <a:r>
              <a:rPr lang="et-EE" sz="1200" dirty="0"/>
              <a:t> ligi 2/3 elanikest peab seda väga või pigem negatiivseks asjaoluks. Veel peljatakse, et tuuleparkidega kaasneb </a:t>
            </a:r>
            <a:r>
              <a:rPr lang="et-EE" sz="1200" b="1" dirty="0"/>
              <a:t>kinnisvara ja maa hindade muutus </a:t>
            </a:r>
            <a:r>
              <a:rPr lang="et-EE" sz="1200" dirty="0"/>
              <a:t>ning </a:t>
            </a:r>
            <a:r>
              <a:rPr lang="et-EE" sz="1200" b="1" dirty="0"/>
              <a:t>varjutus/valguse vilkumine.</a:t>
            </a:r>
          </a:p>
          <a:p>
            <a:pPr lvl="2" algn="just"/>
            <a:r>
              <a:rPr lang="et-EE" sz="1200" dirty="0"/>
              <a:t>Fookusgruppidest selgus, et inimesed ei ole tegelikult tuuleparkide mõjudega väga hästi kursis. Paljud </a:t>
            </a:r>
            <a:r>
              <a:rPr lang="et-EE" sz="1200" b="1" dirty="0"/>
              <a:t>hirmud põhinevad kuuldustel </a:t>
            </a:r>
            <a:r>
              <a:rPr lang="et-EE" sz="1200" dirty="0"/>
              <a:t>ja isiklik kogemus või faktiline teadmine neid ei kinnita.</a:t>
            </a:r>
          </a:p>
          <a:p>
            <a:pPr marL="179025" lvl="2" indent="0" algn="just">
              <a:buNone/>
            </a:pPr>
            <a:endParaRPr lang="et-EE" sz="1200" dirty="0"/>
          </a:p>
          <a:p>
            <a:pPr marL="179025" lvl="2" indent="0" algn="just">
              <a:spcAft>
                <a:spcPts val="600"/>
              </a:spcAft>
              <a:buNone/>
            </a:pPr>
            <a:r>
              <a:rPr lang="et-EE" sz="1200" b="1" cap="all" dirty="0"/>
              <a:t>Hüvitismeetmete mõju</a:t>
            </a:r>
          </a:p>
          <a:p>
            <a:pPr lvl="2" algn="just"/>
            <a:r>
              <a:rPr lang="et-EE" sz="1200" dirty="0"/>
              <a:t>Kui üldiselt suhtutakse nii mere- kui maismaa tuuleparkidesse pigem positiivselt, siis oma kodu lähedusse rajatava tuulepargi suhtes ollakse skeptilisemad. Oma </a:t>
            </a:r>
            <a:r>
              <a:rPr lang="et-EE" sz="1200" b="1" dirty="0"/>
              <a:t>kodu/suvekodu lähedusse rajatava maismaa tuulepargi suhtes on väga või pigem positiivsed 35% elanikest</a:t>
            </a:r>
            <a:r>
              <a:rPr lang="et-EE" sz="1200" dirty="0"/>
              <a:t>.</a:t>
            </a:r>
          </a:p>
          <a:p>
            <a:pPr lvl="2" algn="just"/>
            <a:r>
              <a:rPr lang="et-EE" sz="1200" b="1" dirty="0"/>
              <a:t>Kodu lähedale rajatava meretuulepargi</a:t>
            </a:r>
            <a:r>
              <a:rPr lang="et-EE" sz="1200" dirty="0"/>
              <a:t> suhtes ollakse veidi toetavamad – sellesse suhtub </a:t>
            </a:r>
            <a:r>
              <a:rPr lang="et-EE" sz="1200" b="1" dirty="0"/>
              <a:t>pigem või väga positiivselt 64%.</a:t>
            </a:r>
          </a:p>
          <a:p>
            <a:pPr lvl="2" algn="just"/>
            <a:r>
              <a:rPr lang="et-EE" sz="1200" dirty="0"/>
              <a:t>Atraktiivseimaks hüvitismeetmeks peetakse rahalist kompensatsiooni </a:t>
            </a:r>
            <a:r>
              <a:rPr lang="et-EE" sz="1200" dirty="0" err="1"/>
              <a:t>KOV-le</a:t>
            </a:r>
            <a:r>
              <a:rPr lang="et-EE" sz="1200" dirty="0"/>
              <a:t>, millest osa makstakse otse välja ka elanikele. Küllaltki palju mainitakse aga seda, et raha peaks minema </a:t>
            </a:r>
            <a:r>
              <a:rPr lang="et-EE" sz="1200" b="1" dirty="0"/>
              <a:t>ainult elanikele</a:t>
            </a:r>
            <a:r>
              <a:rPr lang="et-EE" sz="1200" dirty="0"/>
              <a:t>. Fookusgruppides selgub, et usaldus oma </a:t>
            </a:r>
            <a:r>
              <a:rPr lang="et-EE" sz="1200" dirty="0" err="1"/>
              <a:t>KOV-i</a:t>
            </a:r>
            <a:r>
              <a:rPr lang="et-EE" sz="1200" dirty="0"/>
              <a:t> suhtes on kohati üsna väike ja seetõttu kardetakse, et kui hüvitis läheb </a:t>
            </a:r>
            <a:r>
              <a:rPr lang="et-EE" sz="1200" dirty="0" err="1"/>
              <a:t>KOV-i</a:t>
            </a:r>
            <a:r>
              <a:rPr lang="et-EE" sz="1200" dirty="0"/>
              <a:t> kätte, ei saa reaalsed talujad sellest eriti midagi. Samas on ka neid, kes leiavad, et õiglane oleks siiski hüvitist kogukonna sees ühiselt jagada.</a:t>
            </a:r>
          </a:p>
          <a:p>
            <a:pPr lvl="2" algn="just"/>
            <a:r>
              <a:rPr lang="et-EE" sz="1200" dirty="0"/>
              <a:t>Üldine arvamus on, et </a:t>
            </a:r>
            <a:r>
              <a:rPr lang="et-EE" sz="1200" b="1" dirty="0"/>
              <a:t>hüvitis kindlasti vähendaks vastuseisu tuuleparkidele</a:t>
            </a:r>
            <a:r>
              <a:rPr lang="et-EE" sz="1200" dirty="0"/>
              <a:t>.</a:t>
            </a:r>
          </a:p>
          <a:p>
            <a:pPr marL="179025" lvl="2" indent="0" algn="just">
              <a:buNone/>
            </a:pPr>
            <a:endParaRPr lang="et-EE" sz="1200" dirty="0"/>
          </a:p>
          <a:p>
            <a:pPr lvl="2" algn="just"/>
            <a:endParaRPr lang="et-EE" sz="1200" dirty="0"/>
          </a:p>
          <a:p>
            <a:pPr lvl="2"/>
            <a:endParaRPr lang="et-EE" sz="1200" dirty="0"/>
          </a:p>
          <a:p>
            <a:pPr lvl="2"/>
            <a:endParaRPr lang="et-EE" sz="1200" dirty="0"/>
          </a:p>
        </p:txBody>
      </p:sp>
      <p:sp>
        <p:nvSpPr>
          <p:cNvPr id="2" name="Slide Number Placeholder 1">
            <a:extLst>
              <a:ext uri="{FF2B5EF4-FFF2-40B4-BE49-F238E27FC236}">
                <a16:creationId xmlns:a16="http://schemas.microsoft.com/office/drawing/2014/main" id="{043476F6-1514-441E-87AC-F0222DDFE70A}"/>
              </a:ext>
            </a:extLst>
          </p:cNvPr>
          <p:cNvSpPr>
            <a:spLocks noGrp="1"/>
          </p:cNvSpPr>
          <p:nvPr>
            <p:ph type="sldNum" sz="quarter" idx="10"/>
          </p:nvPr>
        </p:nvSpPr>
        <p:spPr/>
        <p:txBody>
          <a:bodyPr/>
          <a:lstStyle/>
          <a:p>
            <a:fld id="{9784CBA3-D598-4B1F-BAA3-EE14B5154290}" type="slidenum">
              <a:rPr lang="en-AU" smtClean="0"/>
              <a:pPr/>
              <a:t>8</a:t>
            </a:fld>
            <a:endParaRPr lang="en-AU" dirty="0"/>
          </a:p>
        </p:txBody>
      </p:sp>
    </p:spTree>
    <p:extLst>
      <p:ext uri="{BB962C8B-B14F-4D97-AF65-F5344CB8AC3E}">
        <p14:creationId xmlns:p14="http://schemas.microsoft.com/office/powerpoint/2010/main" val="3885672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t-EE" dirty="0">
                <a:highlight>
                  <a:srgbClr val="FFFFFF"/>
                </a:highlight>
              </a:rPr>
              <a:t>Kokkuvõte (3/5)</a:t>
            </a:r>
          </a:p>
        </p:txBody>
      </p:sp>
      <p:sp>
        <p:nvSpPr>
          <p:cNvPr id="6" name="Content Placeholder 5"/>
          <p:cNvSpPr>
            <a:spLocks noGrp="1"/>
          </p:cNvSpPr>
          <p:nvPr>
            <p:ph sz="quarter" idx="11"/>
          </p:nvPr>
        </p:nvSpPr>
        <p:spPr>
          <a:xfrm>
            <a:off x="247164" y="1646516"/>
            <a:ext cx="11466875" cy="4484318"/>
          </a:xfrm>
        </p:spPr>
        <p:txBody>
          <a:bodyPr/>
          <a:lstStyle/>
          <a:p>
            <a:pPr lvl="2" algn="just"/>
            <a:endParaRPr lang="et-EE" sz="1200" dirty="0"/>
          </a:p>
          <a:p>
            <a:pPr lvl="2" algn="just"/>
            <a:endParaRPr lang="et-EE" sz="1200" dirty="0"/>
          </a:p>
          <a:p>
            <a:pPr lvl="2"/>
            <a:endParaRPr lang="et-EE" sz="1200" dirty="0"/>
          </a:p>
          <a:p>
            <a:pPr lvl="2"/>
            <a:endParaRPr lang="et-EE" sz="1200" dirty="0"/>
          </a:p>
        </p:txBody>
      </p:sp>
      <p:sp>
        <p:nvSpPr>
          <p:cNvPr id="2" name="Slide Number Placeholder 1">
            <a:extLst>
              <a:ext uri="{FF2B5EF4-FFF2-40B4-BE49-F238E27FC236}">
                <a16:creationId xmlns:a16="http://schemas.microsoft.com/office/drawing/2014/main" id="{043476F6-1514-441E-87AC-F0222DDFE70A}"/>
              </a:ext>
            </a:extLst>
          </p:cNvPr>
          <p:cNvSpPr>
            <a:spLocks noGrp="1"/>
          </p:cNvSpPr>
          <p:nvPr>
            <p:ph type="sldNum" sz="quarter" idx="10"/>
          </p:nvPr>
        </p:nvSpPr>
        <p:spPr/>
        <p:txBody>
          <a:bodyPr/>
          <a:lstStyle/>
          <a:p>
            <a:fld id="{9784CBA3-D598-4B1F-BAA3-EE14B5154290}" type="slidenum">
              <a:rPr lang="en-AU" smtClean="0"/>
              <a:pPr/>
              <a:t>9</a:t>
            </a:fld>
            <a:endParaRPr lang="en-AU" dirty="0"/>
          </a:p>
        </p:txBody>
      </p:sp>
      <p:sp>
        <p:nvSpPr>
          <p:cNvPr id="9" name="Content Placeholder 5">
            <a:extLst>
              <a:ext uri="{FF2B5EF4-FFF2-40B4-BE49-F238E27FC236}">
                <a16:creationId xmlns:a16="http://schemas.microsoft.com/office/drawing/2014/main" id="{23C157C1-F2D2-4AF3-A436-28EC4D73C463}"/>
              </a:ext>
            </a:extLst>
          </p:cNvPr>
          <p:cNvSpPr txBox="1">
            <a:spLocks/>
          </p:cNvSpPr>
          <p:nvPr/>
        </p:nvSpPr>
        <p:spPr>
          <a:xfrm>
            <a:off x="359999" y="1646516"/>
            <a:ext cx="11466876" cy="4484318"/>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025" lvl="2" indent="0">
              <a:spcAft>
                <a:spcPts val="600"/>
              </a:spcAft>
              <a:buFont typeface="Arial" panose="020B0604020202020204" pitchFamily="34" charset="0"/>
              <a:buNone/>
            </a:pPr>
            <a:r>
              <a:rPr lang="et-EE" sz="1200" b="1" cap="all" dirty="0"/>
              <a:t>Inforuum</a:t>
            </a:r>
          </a:p>
          <a:p>
            <a:pPr lvl="2" algn="just"/>
            <a:r>
              <a:rPr lang="et-EE" sz="1200" dirty="0"/>
              <a:t>Elanikud on tuuleparkidega seotud info edastajate suhtes üsnagi skeptilised: </a:t>
            </a:r>
            <a:r>
              <a:rPr lang="et-EE" sz="1200" b="1" dirty="0"/>
              <a:t>35% ei ole üldse või pigem pole nõus, et info </a:t>
            </a:r>
            <a:r>
              <a:rPr lang="et-EE" sz="1200" b="1" dirty="0" err="1"/>
              <a:t>edastajad</a:t>
            </a:r>
            <a:r>
              <a:rPr lang="et-EE" sz="1200" b="1" dirty="0"/>
              <a:t> on usaldusväärsed</a:t>
            </a:r>
            <a:r>
              <a:rPr lang="et-EE" sz="1200" dirty="0"/>
              <a:t>. 36% ei oska küsimuses seisukohta võtta. </a:t>
            </a:r>
          </a:p>
          <a:p>
            <a:pPr lvl="2" algn="just"/>
            <a:r>
              <a:rPr lang="et-EE" sz="1200" b="1" dirty="0"/>
              <a:t>Kaheldakse</a:t>
            </a:r>
            <a:r>
              <a:rPr lang="et-EE" sz="1200" dirty="0"/>
              <a:t> ka tuuleparkidega seonduva </a:t>
            </a:r>
            <a:r>
              <a:rPr lang="et-EE" sz="1200" b="1" dirty="0"/>
              <a:t>info piisavuses</a:t>
            </a:r>
            <a:r>
              <a:rPr lang="et-EE" sz="1200" dirty="0"/>
              <a:t>: 60% jaoks ei ole seda olnud piisavalt maismaa ja 62% jaoks meretuuleparkide kohta. </a:t>
            </a:r>
          </a:p>
          <a:p>
            <a:pPr lvl="2" algn="just"/>
            <a:r>
              <a:rPr lang="et-EE" sz="1200" dirty="0"/>
              <a:t>Samuti leitakse, et </a:t>
            </a:r>
            <a:r>
              <a:rPr lang="et-EE" sz="1200" b="1" dirty="0"/>
              <a:t>kohalike elanike arvamusega ei arvestata tuuleparkide rajamisel piisavalt</a:t>
            </a:r>
            <a:r>
              <a:rPr lang="et-EE" sz="1200" dirty="0"/>
              <a:t>. Vaid 24% elanikest nõustub, et kohalike arvamust on piisavalt kuulda võetud. </a:t>
            </a:r>
          </a:p>
          <a:p>
            <a:pPr lvl="2" algn="just"/>
            <a:r>
              <a:rPr lang="et-EE" sz="1200" dirty="0"/>
              <a:t>Tuuleparkide läheduses elavad inimesed tõid välja, et </a:t>
            </a:r>
            <a:r>
              <a:rPr lang="et-EE" sz="1200" b="1" dirty="0"/>
              <a:t>infot isegi on, aga seda on kohati keeruline leida</a:t>
            </a:r>
            <a:r>
              <a:rPr lang="et-EE" sz="1200" dirty="0"/>
              <a:t>. Lisaks võib see olla nii keeruliselt kirja pandud, et tavainimene ei mõista seda. Samas oli ka neid, kes tunnevad puudust just spetsiifilisest tehnikaga seotud informatsioonist</a:t>
            </a:r>
            <a:r>
              <a:rPr lang="et-EE" sz="1200" i="1" dirty="0"/>
              <a:t> (</a:t>
            </a:r>
            <a:r>
              <a:rPr lang="et-EE" sz="1200" dirty="0"/>
              <a:t>kui võimsad on generaatorid, mis on nende kasutegur, palju need maksavad).</a:t>
            </a:r>
          </a:p>
          <a:p>
            <a:pPr lvl="2" algn="just"/>
            <a:r>
              <a:rPr lang="et-EE" sz="1200" dirty="0"/>
              <a:t>Inimesi ärritab, kui nende eest midagi varjatakse ja tegutsetakse selja taga (nt KOV salastab infot). See süvendab kõhklusi ja vastuseisu.</a:t>
            </a:r>
          </a:p>
          <a:p>
            <a:pPr marL="179025" lvl="2" indent="0" algn="just">
              <a:buNone/>
            </a:pPr>
            <a:endParaRPr lang="et-EE" sz="1200" dirty="0"/>
          </a:p>
          <a:p>
            <a:pPr marL="179025" lvl="2" indent="0" algn="just">
              <a:spcAft>
                <a:spcPts val="600"/>
              </a:spcAft>
              <a:buNone/>
            </a:pPr>
            <a:r>
              <a:rPr lang="et-EE" sz="1200" b="1" cap="all" dirty="0"/>
              <a:t>läheduses või perspektiivsetes alades elavate inimeste suhtumine</a:t>
            </a:r>
          </a:p>
          <a:p>
            <a:pPr lvl="2" algn="just">
              <a:buFont typeface="Arial" panose="020B0604020202020204" pitchFamily="34" charset="0"/>
              <a:buChar char="─"/>
            </a:pPr>
            <a:r>
              <a:rPr lang="et-EE" sz="1200" dirty="0"/>
              <a:t>Üldiselt suhtutakse tuuleparkidesse pigem positiivselt. </a:t>
            </a:r>
            <a:r>
              <a:rPr lang="et-EE" sz="1200" b="1" dirty="0"/>
              <a:t>Probleemid tulenevad tihti teadmatusest ja kommunikatsioonist</a:t>
            </a:r>
            <a:r>
              <a:rPr lang="et-EE" sz="1200" dirty="0"/>
              <a:t>. Inimesed tahavad, et nendega arvestatakse ega „sõideta teerulliga üle“. Elanike suhtumist paistab väga palju mõjutavat ka see, kui palju usaldatakse oma </a:t>
            </a:r>
            <a:r>
              <a:rPr lang="et-EE" sz="1200" dirty="0" err="1"/>
              <a:t>KOV-i</a:t>
            </a:r>
            <a:r>
              <a:rPr lang="et-EE" sz="1200" dirty="0"/>
              <a:t>: kui KOV on vahendajaks tuulepargi arendaja ja kohalike elanike vahel ning </a:t>
            </a:r>
            <a:r>
              <a:rPr lang="et-EE" sz="1200" dirty="0" err="1"/>
              <a:t>KOV-i</a:t>
            </a:r>
            <a:r>
              <a:rPr lang="et-EE" sz="1200" dirty="0"/>
              <a:t> asjaajamise läbipaistvuse osas on elanikel juba varasemalt kahtlusi, siis need ilmselt võimenduvad veelgi. </a:t>
            </a:r>
          </a:p>
          <a:p>
            <a:pPr marL="447675" lvl="2" indent="0" algn="just">
              <a:buNone/>
            </a:pPr>
            <a:r>
              <a:rPr lang="et-EE" sz="1200" i="1" dirty="0"/>
              <a:t>„Ma tegelikult olen positiivselt meelestatud (tuuleparkide suhtes). Ma arvan, et see on ainult asjaajamise küsimus, kuidas neid asju inimestele serveerida. Ma arvan, et inimesed ikkagi on selles suhtes positiivselt meelestatud.“ (N, 49)</a:t>
            </a:r>
          </a:p>
          <a:p>
            <a:pPr marL="179025" lvl="2" indent="0" algn="just">
              <a:buNone/>
            </a:pPr>
            <a:endParaRPr lang="et-EE" sz="1200" dirty="0"/>
          </a:p>
          <a:p>
            <a:pPr marL="179025" lvl="2" indent="0">
              <a:buNone/>
            </a:pPr>
            <a:endParaRPr lang="et-EE" sz="1200" dirty="0"/>
          </a:p>
        </p:txBody>
      </p:sp>
    </p:spTree>
    <p:extLst>
      <p:ext uri="{BB962C8B-B14F-4D97-AF65-F5344CB8AC3E}">
        <p14:creationId xmlns:p14="http://schemas.microsoft.com/office/powerpoint/2010/main" val="18406542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CKSLIDES" val="6.1"/>
  <p:tag name="VERSIONID" val="711"/>
  <p:tag name="EXCLUDEHIDDENSLIDES" val="False"/>
  <p:tag name="NUMBEROFPAGES" val="50"/>
</p:tagLst>
</file>

<file path=ppt/tags/tag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3.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8.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9.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heme/theme1.xml><?xml version="1.0" encoding="utf-8"?>
<a:theme xmlns:a="http://schemas.openxmlformats.org/drawingml/2006/main" name="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blank.potx" id="{46C0C872-964A-4CE1-9B2E-67FD01432F78}" vid="{E5875D29-6D3E-4CB3-8A41-56A9C3DE6A9C}"/>
    </a:ext>
  </a:extLst>
</a:theme>
</file>

<file path=ppt/theme/theme2.xml><?xml version="1.0" encoding="utf-8"?>
<a:theme xmlns:a="http://schemas.openxmlformats.org/drawingml/2006/main" name="Content slides - no sub heading">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blank.potx" id="{46C0C872-964A-4CE1-9B2E-67FD01432F78}" vid="{B286EBA8-0352-4B9A-BCD0-65C1C7382DBD}"/>
    </a:ext>
  </a:extLst>
</a:theme>
</file>

<file path=ppt/theme/theme3.xml><?xml version="1.0" encoding="utf-8"?>
<a:theme xmlns:a="http://schemas.openxmlformats.org/drawingml/2006/main" name="Technical">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blank.potx" id="{46C0C872-964A-4CE1-9B2E-67FD01432F78}" vid="{7A0EBF66-D4B8-4B14-84C7-083E6292CD0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1278C9160AD2408B590194F15DBC22" ma:contentTypeVersion="8" ma:contentTypeDescription="Create a new document." ma:contentTypeScope="" ma:versionID="296546353d5c7cf28aa362bf027f4ade">
  <xsd:schema xmlns:xsd="http://www.w3.org/2001/XMLSchema" xmlns:xs="http://www.w3.org/2001/XMLSchema" xmlns:p="http://schemas.microsoft.com/office/2006/metadata/properties" xmlns:ns2="349d2e48-d219-423f-a60f-a81395996a24" xmlns:ns3="151f8561-6f96-4f27-8d07-5866307680bb" targetNamespace="http://schemas.microsoft.com/office/2006/metadata/properties" ma:root="true" ma:fieldsID="94fd3a3b99c67f5b4d41d8a7f243378c" ns2:_="" ns3:_="">
    <xsd:import namespace="349d2e48-d219-423f-a60f-a81395996a24"/>
    <xsd:import namespace="151f8561-6f96-4f27-8d07-5866307680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9d2e48-d219-423f-a60f-a81395996a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1f8561-6f96-4f27-8d07-5866307680b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193883-9DEF-4394-A746-8B0504B231C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151f8561-6f96-4f27-8d07-5866307680bb"/>
    <ds:schemaRef ds:uri="http://purl.org/dc/terms/"/>
    <ds:schemaRef ds:uri="http://schemas.openxmlformats.org/package/2006/metadata/core-properties"/>
    <ds:schemaRef ds:uri="349d2e48-d219-423f-a60f-a81395996a24"/>
    <ds:schemaRef ds:uri="http://www.w3.org/XML/1998/namespace"/>
    <ds:schemaRef ds:uri="http://purl.org/dc/dcmitype/"/>
  </ds:schemaRefs>
</ds:datastoreItem>
</file>

<file path=customXml/itemProps2.xml><?xml version="1.0" encoding="utf-8"?>
<ds:datastoreItem xmlns:ds="http://schemas.openxmlformats.org/officeDocument/2006/customXml" ds:itemID="{DD5773CB-314E-49C8-899D-DA409B1890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9d2e48-d219-423f-a60f-a81395996a24"/>
    <ds:schemaRef ds:uri="151f8561-6f96-4f27-8d07-5866307680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375B81-FBF5-4924-A5E0-F0376D8E7D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3739</TotalTime>
  <Words>11644</Words>
  <Application>Microsoft Office PowerPoint</Application>
  <PresentationFormat>Widescreen</PresentationFormat>
  <Paragraphs>821</Paragraphs>
  <Slides>71</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71</vt:i4>
      </vt:variant>
    </vt:vector>
  </HeadingPairs>
  <TitlesOfParts>
    <vt:vector size="77" baseType="lpstr">
      <vt:lpstr>Arial</vt:lpstr>
      <vt:lpstr>Calibri</vt:lpstr>
      <vt:lpstr>Wingdings</vt:lpstr>
      <vt:lpstr>Kantar template master</vt:lpstr>
      <vt:lpstr>Content slides - no sub heading</vt:lpstr>
      <vt:lpstr>Technical</vt:lpstr>
      <vt:lpstr>Tuuleparkide meelsusuuring</vt:lpstr>
      <vt:lpstr>Sisukord</vt:lpstr>
      <vt:lpstr>PowerPoint Presentation</vt:lpstr>
      <vt:lpstr>Uuringu eesmärk ja sihtrühmad</vt:lpstr>
      <vt:lpstr>Uuringu metoodika</vt:lpstr>
      <vt:lpstr>PowerPoint Presentation</vt:lpstr>
      <vt:lpstr>Kokkuvõte (1/5)</vt:lpstr>
      <vt:lpstr>Kokkuvõte (2/5)</vt:lpstr>
      <vt:lpstr>Kokkuvõte (3/5)</vt:lpstr>
      <vt:lpstr>Kokkuvõte (4/5)</vt:lpstr>
      <vt:lpstr>Kokkuvõte (5/5)</vt:lpstr>
      <vt:lpstr>Edasised tööd lõpparuande jaoks</vt:lpstr>
      <vt:lpstr>PowerPoint Presentation</vt:lpstr>
      <vt:lpstr>PowerPoint Presentation</vt:lpstr>
      <vt:lpstr>Teadlikkus ja üldine meelsus Millised on esimesed märksõnad, mis seostuvad Teile TUULEPARKIDEGA? Kõik vastajad, n=1351</vt:lpstr>
      <vt:lpstr>Tuulepargid =</vt:lpstr>
      <vt:lpstr>Teadlikkus ja üldine meelsus Palun hinnake oma teadlikkust Euroopa Liidu seatud kliimaeesmärkidest. Palun hinnake oma teadlikkust Eesti seatud kliimaeesmärkidest. Kõik vastajad, n=1351</vt:lpstr>
      <vt:lpstr>Teadlikkus ja üldine meelsus sotsiaaldemograafilistes lõigetes </vt:lpstr>
      <vt:lpstr>Teadlikkus ja üldine meelsus Kui Te mõtlete üldiselt kliimaeesmärkidele, kuivõrd olulised on need Teie jaoks?  Euroopa Liidu seatud kliimaeesmärgid, millest lähtub ka Eesti riiklik energia- ja kliimakava aastani 2030, hõlmab järgmist:  kasvuhoonegaaside heitkoguste vähendamine, taastuvenergia osakaalu suurendamine, energiatõhususe osakaalu suurendamine. Kõik vastajad, n=1351</vt:lpstr>
      <vt:lpstr>Teadlikkus ja üldine meelsus Kui oluline on Teie hinnangul, et riik seab ambitsioonikad eesmärgid taastuvenergia, sh tuule- ja päikeseenergia, kasutuselevõtuks? Kõik vastajad, n=1351</vt:lpstr>
      <vt:lpstr>Teadlikkus ja üldine meelsus Palun hinnake oma teadlikkust  energia tootmise erinevatest aspektidest. Mõelge nt märksõnadele CO2 kvoodimüük, avatud elektriturg/elektribörs, isevarustatus/import, võrgutaristu, elektri- ja soojustootmine,  fossiilsed ja taastuvenergiaallikad.  Kõik vastajad, n=1351</vt:lpstr>
      <vt:lpstr>Teadlikkus ja üldine meelsus Kui Te mõtlete elektri tootmise peale, siis kas Teil on eelistus elektriallika osas? Kõik vastajad, n=1351</vt:lpstr>
      <vt:lpstr>Eelistused energiaallika osas</vt:lpstr>
      <vt:lpstr>Teadlikkus ja üldine meelsus Milliste omadussõnadega Te seda elektriallikat iseloomustaksite? Kõik vastajad, n=1351</vt:lpstr>
      <vt:lpstr>Seosed mere- ja maismaa tuuleparkidega</vt:lpstr>
      <vt:lpstr>Teadlikkus ja üldine meelsus Palun hinnake, kuivõrd Te toetate järgmiste energiaallikate kasutamise suurendamist või kasutuselevõttu Eestis? Kõik vastajad, n=1351</vt:lpstr>
      <vt:lpstr>Teadlikkus ja üldine meelsus Palun hinnake järgmisel skaalal, kuivõrd oluline on Teile järgnev? Kõik vastajad, n=1351</vt:lpstr>
      <vt:lpstr>Mis põhjusel eelistate üht või teist energiaallikat?</vt:lpstr>
      <vt:lpstr>Teadlikkus ja üldine meelsus Kas Teie arvates peaks Eesti ise tootma oma riigi jaoks vajaliku elektrienergia? Kõik vastajad, n=1351</vt:lpstr>
      <vt:lpstr>Teadlikkus ja üldine meelsus Kas Teil on kokkupuude tuuleparkidega? Kõik vastajad, n=1351</vt:lpstr>
      <vt:lpstr>PowerPoint Presentation</vt:lpstr>
      <vt:lpstr>Tuuleparkide mõju elanike heaolule Kuidas Te üldiselt suhtute maismaatuuleparkide rajamisse? Kõik vastajad, n=1351</vt:lpstr>
      <vt:lpstr>Tuuleparkide mõju elanike heaolule Kuidas Te üldiselt suhtute meretuuleparkide rajamisse? Kõik vastajad, n=1351</vt:lpstr>
      <vt:lpstr>Tuuleparkide mõju elanike heaolule Palun märkige, kuidas tuulepargid mõjutavad nende naabruses elavate inimeste heaolu?  Kõik vastajad, n=1351</vt:lpstr>
      <vt:lpstr>Kommentaarid mõjudele</vt:lpstr>
      <vt:lpstr>Tuuleparkide mõju elanike heaolule Üldiselt, kui kaugele Teie hinnangul maismaa tuulepargi visuaalne mõju ulatub? Kõik vastajad, n=1351</vt:lpstr>
      <vt:lpstr>PowerPoint Presentation</vt:lpstr>
      <vt:lpstr>Hüvitismeetmete mõju Oletame, et Teie kodu või suvekodu lähedale (1-2km kaugusele) planeeritakse maismaa tuuleparki, kuidas Te sellesse suhtuksite? Kõik vastajad, n=1351</vt:lpstr>
      <vt:lpstr>Hüvitismeetmete mõju Oletame, et Teie kodu või suvekodu lähedale planeeritakse meretuuleparki, kuidas Te sellesse suhtuksite? Kõik vastajad, n=1351</vt:lpstr>
      <vt:lpstr>Hüvitismeetmete mõju Missugune järgnevatest oleks Teie hinnangul kõige mõjusam?  Kõik vastajad, n=1351</vt:lpstr>
      <vt:lpstr>Hüvitismeetmete mõju Koos Teie jaoks kõige mõjusama meetmega, kuidas suhtuksite naabrusesse rajatavasse tuuleparki? Kõik vastajad, n=1351</vt:lpstr>
      <vt:lpstr>PowerPoint Presentation</vt:lpstr>
      <vt:lpstr>Mõju kohalikule elule Palun hinnake järgmisel skaalal, kuivõrd oluline on tuuleparkide mõju kohalikule elule?  Kõik vastajad, n=1351</vt:lpstr>
      <vt:lpstr>PowerPoint Presentation</vt:lpstr>
      <vt:lpstr>Inforuum Kuivõrd nõustute järgmiste väidetega?  Kõik vastajad, n=1351</vt:lpstr>
      <vt:lpstr>Inforuum Palun täpsustage, mida võiks info edastamisel ning elanike arvamusega arvestamisel paremini teha? Ei nõustu väidetega, n=1014</vt:lpstr>
      <vt:lpstr>Kuidas paremini kohalikke elanikke kaasata?</vt:lpstr>
      <vt:lpstr>Inforuum Kust Te olete saanud peamise info tuuleparkide planeeringute ning rajamise kohta? Ei nõustu väidetega, n=1014</vt:lpstr>
      <vt:lpstr>Inforuum Kuidas või millise kanali kaudu Te sooviksite rohkem informatsiooni tuuleparkide kohta? Ei nõustu väidetega, n=1014</vt:lpstr>
      <vt:lpstr>PowerPoint Presentation</vt:lpstr>
      <vt:lpstr>Taust Millistele järgnevatele tegevustele Teil kodus kulub elektrit? Kõik vastajad, n=1351</vt:lpstr>
      <vt:lpstr>Taust Kuivõrd oluline on elektrikulu Teie pere igakuises eelarves? Kõik vastajad, n=1351</vt:lpstr>
      <vt:lpstr>Kuivõrd oluline on elektrikulu Teie pere igakuises eelarves? </vt:lpstr>
      <vt:lpstr>Taust Energia tarbimisel on võimalik teha keskkonnasäästlikke otsuseid. Kas olete teinud mõnda järgnevast? Kõik vastajad, n=1351</vt:lpstr>
      <vt:lpstr>Taust Kas Te oleksite nõus maksma lisatasu, et Teie poolt tarbitav elekter oleks toodetud keskkonnasõbralikult? Kõik vastajad, n=1351</vt:lpstr>
      <vt:lpstr>PowerPoint Presentation</vt:lpstr>
      <vt:lpstr>Gruppide koosseis</vt:lpstr>
      <vt:lpstr>Üldine teadlikkus elektri tootmisest</vt:lpstr>
      <vt:lpstr>Seosed erinevate energiaallikatega</vt:lpstr>
      <vt:lpstr>Kõhklused seoses tuulikutega</vt:lpstr>
      <vt:lpstr>Tuuleparkide asukoht</vt:lpstr>
      <vt:lpstr>Peamised pooltargumendid tuuleparkidele</vt:lpstr>
      <vt:lpstr>Peamised vastuargumendid tuuleparkidele (1/2)</vt:lpstr>
      <vt:lpstr>Peamised vastuargumendid tuuleparkidele (2/2)</vt:lpstr>
      <vt:lpstr>Info ja kommunikatsioon</vt:lpstr>
      <vt:lpstr>Hinnang leevendusmeetmetele (1/2)</vt:lpstr>
      <vt:lpstr>Hinnang leevendusmeetmetele (2/2)</vt:lpstr>
      <vt:lpstr>PowerPoint Presentation</vt:lpstr>
      <vt:lpstr>PowerPoint Presentation</vt:lpstr>
      <vt:lpstr>Vastanute sotsiaaldemograafiline profiil</vt:lpstr>
      <vt:lpstr>Projekti meeskond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 can run to four lines if required – 30pt</dc:title>
  <dc:subject>Sub-heading</dc:subject>
  <dc:creator>Nõmmik, Maire (TSTAN)</dc:creator>
  <cp:keywords>Project reference</cp:keywords>
  <dc:description>Date</dc:description>
  <cp:lastModifiedBy>Varblane, Anu (KT)</cp:lastModifiedBy>
  <cp:revision>168</cp:revision>
  <cp:lastPrinted>2021-10-07T07:44:33Z</cp:lastPrinted>
  <dcterms:created xsi:type="dcterms:W3CDTF">2020-06-02T06:43:57Z</dcterms:created>
  <dcterms:modified xsi:type="dcterms:W3CDTF">2021-10-08T13:23:04Z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0x010100681278C9160AD2408B590194F15DBC22</vt:lpwstr>
  </property>
</Properties>
</file>