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7"/>
  </p:notesMasterIdLst>
  <p:sldIdLst>
    <p:sldId id="1261" r:id="rId7"/>
    <p:sldId id="1287" r:id="rId8"/>
    <p:sldId id="1273" r:id="rId9"/>
    <p:sldId id="1275" r:id="rId10"/>
    <p:sldId id="1286" r:id="rId11"/>
    <p:sldId id="1277" r:id="rId12"/>
    <p:sldId id="1284" r:id="rId13"/>
    <p:sldId id="1285" r:id="rId14"/>
    <p:sldId id="1280" r:id="rId15"/>
    <p:sldId id="1283" r:id="rId16"/>
  </p:sldIdLst>
  <p:sldSz cx="12192000" cy="6858000"/>
  <p:notesSz cx="6670675" cy="9777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613">
          <p15:clr>
            <a:srgbClr val="A4A3A4"/>
          </p15:clr>
        </p15:guide>
        <p15:guide id="3" pos="892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1321">
          <p15:clr>
            <a:srgbClr val="A4A3A4"/>
          </p15:clr>
        </p15:guide>
        <p15:guide id="7" pos="3341">
          <p15:clr>
            <a:srgbClr val="A4A3A4"/>
          </p15:clr>
        </p15:guide>
        <p15:guide id="8" orient="horz" pos="1117">
          <p15:clr>
            <a:srgbClr val="A4A3A4"/>
          </p15:clr>
        </p15:guide>
        <p15:guide id="9" pos="529">
          <p15:clr>
            <a:srgbClr val="A4A3A4"/>
          </p15:clr>
        </p15:guide>
        <p15:guide id="10" orient="horz" pos="1752">
          <p15:clr>
            <a:srgbClr val="A4A3A4"/>
          </p15:clr>
        </p15:guide>
        <p15:guide id="11" pos="6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D24188-F1DB-AD2B-4C70-8ABA0FF67D65}" name="Kristel Urke" initials="KU" userId="S-1-5-21-2360095997-3132760370-2345893946-1151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2703" autoAdjust="0"/>
  </p:normalViewPr>
  <p:slideViewPr>
    <p:cSldViewPr snapToGrid="0" snapToObjects="1">
      <p:cViewPr varScale="1">
        <p:scale>
          <a:sx n="91" d="100"/>
          <a:sy n="91" d="100"/>
        </p:scale>
        <p:origin x="1698" y="90"/>
      </p:cViewPr>
      <p:guideLst>
        <p:guide orient="horz" pos="2183"/>
        <p:guide pos="3613"/>
        <p:guide pos="892"/>
        <p:guide orient="horz" pos="368"/>
        <p:guide pos="347"/>
        <p:guide orient="horz" pos="1321"/>
        <p:guide pos="3341"/>
        <p:guide orient="horz" pos="1117"/>
        <p:guide pos="529"/>
        <p:guide orient="horz" pos="1752"/>
        <p:guide pos="6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80" y="-576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9000B-9C8E-44AE-A0BF-B72F4226EC28}" type="datetimeFigureOut">
              <a:rPr lang="en-US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CDE774-71D0-4647-AF2C-3E1009DC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1B599-2759-4E4D-904C-56F1F4FD283F}" type="slidenum">
              <a:rPr lang="en-US" altLang="et-E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50542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5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DE774-71D0-4647-AF2C-3E1009DCAF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03351" y="3419401"/>
            <a:ext cx="5832723" cy="1369215"/>
          </a:xfrm>
        </p:spPr>
        <p:txBody>
          <a:bodyPr tIns="8640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4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40210" y="1097440"/>
            <a:ext cx="7160561" cy="639873"/>
          </a:xfrm>
        </p:spPr>
        <p:txBody>
          <a:bodyPr tIns="86400" anchor="t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9505" y="1737312"/>
            <a:ext cx="5505411" cy="435153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74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1403350" y="3348263"/>
            <a:ext cx="5832723" cy="1369215"/>
          </a:xfrm>
        </p:spPr>
        <p:txBody>
          <a:bodyPr anchor="b"/>
          <a:lstStyle>
            <a:lvl1pPr>
              <a:defRPr sz="4400"/>
            </a:lvl1pPr>
          </a:lstStyle>
          <a:p>
            <a:endParaRPr lang="en-US" altLang="et-EE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>
              <a:defRPr sz="2400"/>
            </a:lvl1pPr>
          </a:lstStyle>
          <a:p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323241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3"/>
          <p:cNvSpPr>
            <a:spLocks noGrp="1"/>
          </p:cNvSpPr>
          <p:nvPr>
            <p:ph type="ctrTitle"/>
          </p:nvPr>
        </p:nvSpPr>
        <p:spPr>
          <a:xfrm>
            <a:off x="1403350" y="3347198"/>
            <a:ext cx="5832723" cy="136921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US" altLang="et-EE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399700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750" y="2042292"/>
            <a:ext cx="4032250" cy="647774"/>
          </a:xfrm>
        </p:spPr>
        <p:txBody>
          <a:bodyPr tIns="86400" anchor="t"/>
          <a:lstStyle>
            <a:lvl1pPr algn="l">
              <a:defRPr sz="2400" b="1">
                <a:solidFill>
                  <a:srgbClr val="006EB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40309" y="3204245"/>
            <a:ext cx="4320059" cy="2952136"/>
          </a:xfrm>
        </p:spPr>
        <p:txBody>
          <a:bodyPr/>
          <a:lstStyle>
            <a:lvl1pPr marL="285750" indent="-285750" algn="l">
              <a:spcAft>
                <a:spcPts val="0"/>
              </a:spcAft>
              <a:buClr>
                <a:srgbClr val="006EB5"/>
              </a:buClr>
              <a:buFont typeface="Arial" charset="0"/>
              <a:buChar char="•"/>
              <a:defRPr sz="1600" b="0">
                <a:solidFill>
                  <a:srgbClr val="006EB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493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BA98-6E2F-461E-9F85-022AF3ADE41C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4D1D-231F-4E11-B72F-3DDFDF0DF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45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FFAA-8642-4BFD-A4F6-083A1D913459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C879-D833-4FC2-8367-2235813B9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6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D18D-A3BF-4B69-9CFB-5F5E9DE439D5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9FD5-F91C-43AF-868D-F23449DEB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0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03350" y="3419400"/>
            <a:ext cx="5832723" cy="1369215"/>
          </a:xfrm>
        </p:spPr>
        <p:txBody>
          <a:bodyPr tIns="86400"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1" y="5004445"/>
            <a:ext cx="5256213" cy="93598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484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95F3-5912-4F00-8005-F04D65042570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DD78-23F7-40C9-8E8A-D623FC55B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7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A6A6-1513-4930-BAD2-5F6CDA241F52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718D-EA6D-4D9F-B78B-45DAD099B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1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C16C-D04A-44E4-A6C6-573010E17D2F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DFD1-6D23-4AAB-9FA5-1ED9527B7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1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8FA2-227B-46A4-B325-DFC2982D5DD6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0D8D-670B-4C56-A37D-7D90497B9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30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A33A-F1F4-417D-BE22-A122A2D28D12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5846-337D-4B54-8B04-787E2D522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11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0979-5B88-4AFC-A2A9-18DC09D6DECC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1161-DEF4-44C0-B18F-23D028901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8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2B33-8CFC-4DED-87C9-9B7FF2501FDB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9B27-0F2A-4935-A9B4-73DB62691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3988"/>
            <a:ext cx="35258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6840538"/>
          </a:xfrm>
          <a:prstGeom prst="rect">
            <a:avLst/>
          </a:prstGeom>
          <a:solidFill>
            <a:srgbClr val="006E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6840538"/>
          </a:xfrm>
          <a:prstGeom prst="rect">
            <a:avLst/>
          </a:prstGeom>
          <a:solidFill>
            <a:srgbClr val="006E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latin typeface="Roboto Condensed" panose="02000000000000000000" pitchFamily="2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3850"/>
            <a:ext cx="256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35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9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title style</a:t>
            </a:r>
            <a:endParaRPr lang="en-US" altLang="et-E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text styles</a:t>
            </a:r>
          </a:p>
          <a:p>
            <a:pPr lvl="1"/>
            <a:r>
              <a:rPr lang="et-EE" altLang="et-EE"/>
              <a:t>Second level</a:t>
            </a:r>
          </a:p>
          <a:p>
            <a:pPr lvl="2"/>
            <a:r>
              <a:rPr lang="et-EE" altLang="et-EE"/>
              <a:t>Third level</a:t>
            </a:r>
          </a:p>
          <a:p>
            <a:pPr lvl="3"/>
            <a:r>
              <a:rPr lang="et-EE" altLang="et-EE"/>
              <a:t>Fourth level</a:t>
            </a:r>
          </a:p>
          <a:p>
            <a:pPr lvl="4"/>
            <a:r>
              <a:rPr lang="et-EE" altLang="et-EE"/>
              <a:t>Fifth level</a:t>
            </a:r>
            <a:endParaRPr lang="en-US" alt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fld id="{9C5315FF-2FEA-4683-B67A-4220264E914F}" type="datetime1">
              <a:rPr lang="et-EE" smtClean="0"/>
              <a:t>11.05.2026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r>
              <a:rPr lang="en-US"/>
              <a:t>VÕITLUSTAHTE ARENDAMISE ÕPPEVARA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" charset="0"/>
              </a:defRPr>
            </a:lvl1pPr>
          </a:lstStyle>
          <a:p>
            <a:pPr>
              <a:defRPr/>
            </a:pPr>
            <a:fld id="{6CBEE9C2-54B5-49DA-B497-74B13BB0B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EB5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8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4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sz="2000"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EB5"/>
        </a:buClr>
        <a:buFont typeface="Arial" panose="020B0604020202020204" pitchFamily="34" charset="0"/>
        <a:buChar char="•"/>
        <a:defRPr kern="1200">
          <a:solidFill>
            <a:srgbClr val="006EB5"/>
          </a:solidFill>
          <a:latin typeface="Roboto Condensed" charset="0"/>
          <a:ea typeface="Roboto Condensed" charset="0"/>
          <a:cs typeface="Roboto Condense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555338" y="1990388"/>
            <a:ext cx="10667983" cy="19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t-EE" altLang="et-EE" sz="3200" b="1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LAHINGUVALVE SEADUS</a:t>
            </a:r>
            <a:r>
              <a:rPr lang="et-EE" altLang="et-EE" sz="3200" b="1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EELNÕU (</a:t>
            </a:r>
            <a:r>
              <a:rPr lang="et-EE" sz="3200" b="1" dirty="0">
                <a:solidFill>
                  <a:srgbClr val="006EB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907 SE)</a:t>
            </a:r>
            <a:endParaRPr lang="et-EE" altLang="et-EE" sz="3200" b="1" dirty="0">
              <a:solidFill>
                <a:srgbClr val="006EB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Subtitle 8"/>
          <p:cNvSpPr>
            <a:spLocks noGrp="1"/>
          </p:cNvSpPr>
          <p:nvPr>
            <p:ph type="subTitle" idx="4294967295"/>
          </p:nvPr>
        </p:nvSpPr>
        <p:spPr>
          <a:xfrm>
            <a:off x="555338" y="4495709"/>
            <a:ext cx="6276622" cy="17002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ct val="0"/>
              </a:spcAft>
              <a:buNone/>
              <a:defRPr/>
            </a:pPr>
            <a:r>
              <a:rPr lang="et-EE" altLang="et-EE" sz="17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Hanno Pevkur</a:t>
            </a:r>
          </a:p>
          <a:p>
            <a:pPr marL="0" indent="0" fontAlgn="auto">
              <a:spcAft>
                <a:spcPct val="0"/>
              </a:spcAft>
              <a:buNone/>
              <a:defRPr/>
            </a:pPr>
            <a:r>
              <a:rPr lang="et-EE" altLang="et-EE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kaitseminister</a:t>
            </a:r>
            <a:endParaRPr lang="et-EE" altLang="et-EE" sz="17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 fontAlgn="auto">
              <a:spcAft>
                <a:spcPct val="0"/>
              </a:spcAft>
              <a:buNone/>
              <a:defRPr/>
            </a:pPr>
            <a:endParaRPr lang="et-EE" altLang="et-EE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 fontAlgn="auto">
              <a:buNone/>
              <a:defRPr/>
            </a:pPr>
            <a:r>
              <a:rPr lang="et-EE" sz="14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Ettekanne Riigikogu riigikaitsekomisjonile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 fontAlgn="auto">
              <a:spcAft>
                <a:spcPct val="0"/>
              </a:spcAft>
              <a:buNone/>
              <a:defRPr/>
            </a:pPr>
            <a:r>
              <a:rPr lang="et-EE" altLang="et-EE" sz="14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11.05.2026</a:t>
            </a:r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FD1E9EBB-6E09-68C0-50DF-4FC3537F11C4}"/>
              </a:ext>
            </a:extLst>
          </p:cNvPr>
          <p:cNvSpPr/>
          <p:nvPr/>
        </p:nvSpPr>
        <p:spPr>
          <a:xfrm>
            <a:off x="641062" y="3246120"/>
            <a:ext cx="101160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korralduse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seaduse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muutmise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sellega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seonduvalt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teiste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seaduste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muutmise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seadus</a:t>
            </a:r>
            <a:r>
              <a:rPr lang="et-EE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(lahinguvalve) 907 SE</a:t>
            </a:r>
            <a:endParaRPr lang="en-US" sz="1400" i="1" dirty="0">
              <a:solidFill>
                <a:schemeClr val="accent1">
                  <a:lumMod val="75000"/>
                </a:schemeClr>
              </a:solidFill>
              <a:latin typeface="Roboto Condensed" pitchFamily="34" charset="0"/>
              <a:ea typeface="Roboto Condensed" pitchFamily="34" charset="-122"/>
            </a:endParaRPr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F5E367B5-C53A-4F19-C599-5D28788B116F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8F634DC1-41C3-52C7-CE2D-6244782822E7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11" name="Slide Number Placeholder 0">
            <a:extLst>
              <a:ext uri="{FF2B5EF4-FFF2-40B4-BE49-F238E27FC236}">
                <a16:creationId xmlns:a16="http://schemas.microsoft.com/office/drawing/2014/main" id="{8DFBDD27-341B-A7A8-A7B6-370021DC48FC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0">
            <a:extLst>
              <a:ext uri="{FF2B5EF4-FFF2-40B4-BE49-F238E27FC236}">
                <a16:creationId xmlns:a16="http://schemas.microsoft.com/office/drawing/2014/main" id="{643DA89C-AE59-468A-2D8A-DF88C11FC666}"/>
              </a:ext>
            </a:extLst>
          </p:cNvPr>
          <p:cNvSpPr/>
          <p:nvPr/>
        </p:nvSpPr>
        <p:spPr>
          <a:xfrm>
            <a:off x="7837201" y="5172075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Aitäh!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lide Number Placeholder 0">
            <a:extLst>
              <a:ext uri="{FF2B5EF4-FFF2-40B4-BE49-F238E27FC236}">
                <a16:creationId xmlns:a16="http://schemas.microsoft.com/office/drawing/2014/main" id="{30C3233C-06DE-A8D4-DD56-B16E41A58F4E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10</a:t>
            </a:fld>
            <a:endParaRPr lang="en-US"/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9B3F353D-B804-95FC-D999-A9CB7083D36D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7613692D-5F87-DDF5-A203-E2F3ED99BBAF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B9CB49CF-51EE-5A34-6265-9E58F6BAD17F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3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65D624A-F6F9-F5C3-D5AB-370ACFF49BB4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Miks eelnõu on vajalik?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80A6E03-7626-E8F1-7B11-655DA155CAC3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Eelnõu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loob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õigusliku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raami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praktilisemale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teenistusele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kiiremale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valmisolekule</a:t>
            </a:r>
            <a:endParaRPr lang="en-US" sz="10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8E9D99C-B9FC-C3F9-14EA-57ADE8491D70}"/>
              </a:ext>
            </a:extLst>
          </p:cNvPr>
          <p:cNvSpPr/>
          <p:nvPr/>
        </p:nvSpPr>
        <p:spPr>
          <a:xfrm>
            <a:off x="594360" y="1845189"/>
            <a:ext cx="4709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C2E95117-7F46-A08B-770C-8E5CEDAC60B5}"/>
              </a:ext>
            </a:extLst>
          </p:cNvPr>
          <p:cNvSpPr/>
          <p:nvPr/>
        </p:nvSpPr>
        <p:spPr>
          <a:xfrm>
            <a:off x="594360" y="1657511"/>
            <a:ext cx="10332720" cy="54864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txBody>
          <a:bodyPr wrap="square" lIns="1524" tIns="1524" rIns="1524" bIns="1524" rtlCol="0" anchor="ctr"/>
          <a:lstStyle/>
          <a:p>
            <a:pPr marL="0" indent="0" algn="ctr">
              <a:buNone/>
            </a:pPr>
            <a:r>
              <a:rPr lang="et-EE" sz="18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</a:t>
            </a:r>
            <a:r>
              <a:rPr lang="en-US" sz="1800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eskne</a:t>
            </a:r>
            <a:r>
              <a:rPr lang="en-US" sz="18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eesmärk: kiirendada ja suurendada </a:t>
            </a:r>
            <a:r>
              <a:rPr lang="en-US" sz="18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valmisolekut reageerida </a:t>
            </a:r>
            <a:r>
              <a:rPr lang="en-US" sz="18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lühikese etteteatamisega </a:t>
            </a:r>
            <a:r>
              <a:rPr lang="en-US" sz="18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kõrgendatud ohule või ründele.</a:t>
            </a:r>
            <a:endParaRPr lang="en-US" sz="18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8F773560-C888-3D50-E5B6-2E2493155740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(lahinguvalve)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lide Number Placeholder 0">
            <a:extLst>
              <a:ext uri="{FF2B5EF4-FFF2-40B4-BE49-F238E27FC236}">
                <a16:creationId xmlns:a16="http://schemas.microsoft.com/office/drawing/2014/main" id="{77A04A45-5CCB-AAED-E9BD-616C8E4B912D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2</a:t>
            </a:fld>
            <a:endParaRPr lang="en-US"/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7EB6C8B7-616F-44B5-4C39-1532427FDB93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8286F161-838D-1D2B-ED43-40AC5DB1AD5F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7F9C555F-93F4-9A88-F188-421690C9D44C}"/>
              </a:ext>
            </a:extLst>
          </p:cNvPr>
          <p:cNvSpPr/>
          <p:nvPr/>
        </p:nvSpPr>
        <p:spPr>
          <a:xfrm>
            <a:off x="594360" y="258747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Eelnõuga: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C39BB-467D-CC80-D97B-7EDF95D66A66}"/>
              </a:ext>
            </a:extLst>
          </p:cNvPr>
          <p:cNvSpPr txBox="1"/>
          <p:nvPr/>
        </p:nvSpPr>
        <p:spPr>
          <a:xfrm>
            <a:off x="502920" y="3010398"/>
            <a:ext cx="9875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luuakse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lahinguvalve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õiguslik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raamistik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täpsustatakse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ajateenijate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ja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reservväelaste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teenistusülesandeid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ning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piiratud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volitusi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täpsustatakse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Kaitseliidu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kaasamist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Kaitseväe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ülesannete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ja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tegevuste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täitmisse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muudetakse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toitlustuse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ja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hüvitiste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kord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paindlikumaks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 ja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itchFamily="34" charset="-120"/>
              </a:rPr>
              <a:t>õigusselgemaks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D5E9C5A8-A8C6-1003-500F-B4B1DDB4D1A2}"/>
              </a:ext>
            </a:extLst>
          </p:cNvPr>
          <p:cNvSpPr/>
          <p:nvPr/>
        </p:nvSpPr>
        <p:spPr>
          <a:xfrm>
            <a:off x="8309560" y="5632094"/>
            <a:ext cx="3108960" cy="842468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txBody>
          <a:bodyPr wrap="square" lIns="1524" tIns="1524" rIns="1524" bIns="1524" rtlCol="0" anchor="ctr"/>
          <a:lstStyle/>
          <a:p>
            <a:pPr marL="0" indent="0" algn="ctr">
              <a:buNone/>
            </a:pPr>
            <a:r>
              <a:rPr lang="et-EE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Seaduseelnõu</a:t>
            </a: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jõustumine</a:t>
            </a: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endParaRPr lang="et-EE" sz="1600" b="1" dirty="0">
              <a:solidFill>
                <a:srgbClr val="FFFFFF"/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on </a:t>
            </a:r>
            <a:r>
              <a:rPr lang="en-US" sz="16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kavandatud</a:t>
            </a: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t-EE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  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1. </a:t>
            </a:r>
            <a:r>
              <a:rPr lang="en-US" sz="16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jaanuari</a:t>
            </a:r>
            <a:r>
              <a:rPr lang="et-EE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</a:t>
            </a:r>
            <a:r>
              <a:rPr lang="en-US" sz="16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2027.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87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7C261B8-4ADA-58AA-88CE-10A4B528EB32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12-kuuline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ajateenistus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praktilisem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väljaõpe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F355B79-4E8F-B543-F37E-00A0485AAFD3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Ühtne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mudel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annab aja nii väljaõppeks kui praktiliseks valmisolekuks</a:t>
            </a:r>
            <a:endParaRPr lang="en-US" sz="10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0AD93D6-E0FF-AFCA-8BD9-AC050B2F8DC9}"/>
              </a:ext>
            </a:extLst>
          </p:cNvPr>
          <p:cNvSpPr/>
          <p:nvPr/>
        </p:nvSpPr>
        <p:spPr>
          <a:xfrm>
            <a:off x="993001" y="1402413"/>
            <a:ext cx="99441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2027. aastast: </a:t>
            </a:r>
            <a:r>
              <a:rPr lang="et-EE" sz="1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4100 kutsealusele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ühtne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12-kuuline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ajateenistus</a:t>
            </a:r>
            <a:r>
              <a:rPr lang="et-EE" sz="1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t-EE" sz="1400" i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(kutsutakse kahel korral aastas: veebruaris ja augustis)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D48EF5D-1D61-1A45-02CF-EA6BDCDF973B}"/>
              </a:ext>
            </a:extLst>
          </p:cNvPr>
          <p:cNvSpPr/>
          <p:nvPr/>
        </p:nvSpPr>
        <p:spPr>
          <a:xfrm>
            <a:off x="685800" y="2031416"/>
            <a:ext cx="5074920" cy="301752"/>
          </a:xfrm>
          <a:prstGeom prst="rect">
            <a:avLst/>
          </a:prstGeom>
          <a:solidFill>
            <a:srgbClr val="0F4C81"/>
          </a:solidFill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 </a:t>
            </a:r>
            <a:r>
              <a:rPr lang="et-EE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PA</a:t>
            </a:r>
            <a:r>
              <a:rPr lang="en-US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: üld- ja </a:t>
            </a:r>
            <a:r>
              <a:rPr lang="en-US" sz="12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erialaväljaõpe</a:t>
            </a:r>
            <a:r>
              <a:rPr lang="et-EE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endParaRPr lang="en-US" sz="12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4CFBCA1-D004-56BE-B122-63F9AB4065D0}"/>
              </a:ext>
            </a:extLst>
          </p:cNvPr>
          <p:cNvSpPr/>
          <p:nvPr/>
        </p:nvSpPr>
        <p:spPr>
          <a:xfrm>
            <a:off x="868680" y="2488616"/>
            <a:ext cx="4709160" cy="12344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sõduri baasoskused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erialaväljaõpe ja uued võimed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relvasüsteemide kasutamise eeldused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D14D1BB-2883-8769-845C-0306AE6C9D94}"/>
              </a:ext>
            </a:extLst>
          </p:cNvPr>
          <p:cNvSpPr/>
          <p:nvPr/>
        </p:nvSpPr>
        <p:spPr>
          <a:xfrm>
            <a:off x="6080760" y="2028397"/>
            <a:ext cx="5074920" cy="30175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II </a:t>
            </a:r>
            <a:r>
              <a:rPr lang="et-EE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PA</a:t>
            </a:r>
            <a:r>
              <a:rPr lang="en-US" sz="12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: kollektiivne väljaõpe ja </a:t>
            </a:r>
            <a:r>
              <a:rPr lang="en-US" sz="12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teenistusülesanded</a:t>
            </a:r>
            <a:endParaRPr lang="en-US" sz="1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74925D9-5B3D-77ED-ED77-30D7400A478A}"/>
              </a:ext>
            </a:extLst>
          </p:cNvPr>
          <p:cNvSpPr/>
          <p:nvPr/>
        </p:nvSpPr>
        <p:spPr>
          <a:xfrm>
            <a:off x="6263640" y="2488616"/>
            <a:ext cx="4709160" cy="12344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t-EE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jätkuväljaõpe,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allüksuse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kursus ja koostegevusõpe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</a:t>
            </a:r>
            <a:r>
              <a:rPr lang="et-EE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valmisoleku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oskuste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kinnistamine</a:t>
            </a:r>
            <a:endParaRPr lang="et-EE" sz="1500" dirty="0">
              <a:solidFill>
                <a:schemeClr val="accent1">
                  <a:lumMod val="50000"/>
                </a:schemeClr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>
              <a:buNone/>
            </a:pPr>
            <a:r>
              <a:rPr lang="et-EE" sz="15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      +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lahinguvalvega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seotud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teenistusülesanded</a:t>
            </a: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B265BD7-765E-435F-3ACA-690917B926DC}"/>
              </a:ext>
            </a:extLst>
          </p:cNvPr>
          <p:cNvSpPr/>
          <p:nvPr/>
        </p:nvSpPr>
        <p:spPr>
          <a:xfrm>
            <a:off x="914400" y="4160520"/>
            <a:ext cx="10287000" cy="0"/>
          </a:xfrm>
          <a:prstGeom prst="line">
            <a:avLst/>
          </a:prstGeom>
          <a:noFill/>
          <a:ln w="19050">
            <a:solidFill>
              <a:srgbClr val="CAD6E2"/>
            </a:solidFill>
            <a:prstDash val="solid"/>
          </a:ln>
        </p:spPr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600A33B8-C37D-AE71-4584-A80E6836D86C}"/>
              </a:ext>
            </a:extLst>
          </p:cNvPr>
          <p:cNvSpPr/>
          <p:nvPr/>
        </p:nvSpPr>
        <p:spPr>
          <a:xfrm>
            <a:off x="5440680" y="3986784"/>
            <a:ext cx="548640" cy="347472"/>
          </a:xfrm>
          <a:prstGeom prst="chevron">
            <a:avLst/>
          </a:prstGeom>
          <a:solidFill>
            <a:srgbClr val="C69C3E"/>
          </a:solidFill>
          <a:ln w="12700">
            <a:solidFill>
              <a:srgbClr val="C69C3E"/>
            </a:solidFill>
            <a:prstDash val="solid"/>
          </a:ln>
        </p:spPr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4E4314E3-BC0E-5180-EFD2-3299C80F2EDC}"/>
              </a:ext>
            </a:extLst>
          </p:cNvPr>
          <p:cNvSpPr/>
          <p:nvPr/>
        </p:nvSpPr>
        <p:spPr>
          <a:xfrm>
            <a:off x="822960" y="4800600"/>
            <a:ext cx="3200400" cy="82296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Ei pikenda 12-kuulist mudelit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Tegevused täiendavad väljaõppetsüklit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ei pikenda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teenistusa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ega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.</a:t>
            </a:r>
            <a:endParaRPr lang="en-US" sz="1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CA443921-C637-1583-32C8-F9AB11A9BA0E}"/>
              </a:ext>
            </a:extLst>
          </p:cNvPr>
          <p:cNvSpPr/>
          <p:nvPr/>
        </p:nvSpPr>
        <p:spPr>
          <a:xfrm>
            <a:off x="4434840" y="4800600"/>
            <a:ext cx="3200400" cy="82296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Ülesanne s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õltub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väljaõppest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t-EE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Ül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esandeid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saab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anda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üksnes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vajaliku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ettevalmistuse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ja korralduse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olemasolul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.</a:t>
            </a: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6B59B63-B326-C633-05A4-9C8C12430421}"/>
              </a:ext>
            </a:extLst>
          </p:cNvPr>
          <p:cNvSpPr/>
          <p:nvPr/>
        </p:nvSpPr>
        <p:spPr>
          <a:xfrm>
            <a:off x="8046720" y="4800600"/>
            <a:ext cx="3200400" cy="82296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Ülesanne e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asenda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väljaõpet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Teenistusülesan</a:t>
            </a:r>
            <a:r>
              <a:rPr lang="et-EE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nete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täitmine toimub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jätkuva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kollektiivse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väljaõp</a:t>
            </a:r>
            <a:r>
              <a:rPr lang="et-EE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petsükli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loomuliku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osana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.</a:t>
            </a:r>
          </a:p>
        </p:txBody>
      </p:sp>
      <p:sp>
        <p:nvSpPr>
          <p:cNvPr id="16" name="Slide Number Placeholder 0">
            <a:extLst>
              <a:ext uri="{FF2B5EF4-FFF2-40B4-BE49-F238E27FC236}">
                <a16:creationId xmlns:a16="http://schemas.microsoft.com/office/drawing/2014/main" id="{B8A773D1-BB2D-50A7-97A8-7CFA26E0DB96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3</a:t>
            </a:fld>
            <a:endParaRPr lang="en-US"/>
          </a:p>
        </p:txBody>
      </p:sp>
      <p:sp>
        <p:nvSpPr>
          <p:cNvPr id="17" name="Shape 3">
            <a:extLst>
              <a:ext uri="{FF2B5EF4-FFF2-40B4-BE49-F238E27FC236}">
                <a16:creationId xmlns:a16="http://schemas.microsoft.com/office/drawing/2014/main" id="{A01A1EA5-77CB-C59C-5A65-75CD32252DD3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D7790228-9A1D-6883-2587-F5CE7E923BAA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FE5805A7-AF9A-B9D6-6D3F-8EE8ADC7DC82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4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6E7466-718E-0329-189B-058087789169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Lahinguvalve: mõiste ja piirid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7F6E0D6-B568-F126-7F19-9A3FA7F59C60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rahuaja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t-EE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alaline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tegevus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mitte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eraldiseisev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operatsioon</a:t>
            </a:r>
            <a:endParaRPr lang="en-US" sz="1050" dirty="0"/>
          </a:p>
        </p:txBody>
      </p:sp>
      <p:sp>
        <p:nvSpPr>
          <p:cNvPr id="11" name="Slide Number Placeholder 0">
            <a:extLst>
              <a:ext uri="{FF2B5EF4-FFF2-40B4-BE49-F238E27FC236}">
                <a16:creationId xmlns:a16="http://schemas.microsoft.com/office/drawing/2014/main" id="{580A4A78-090C-138E-EE0C-37E9F2F13AB8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4</a:t>
            </a:fld>
            <a:endParaRPr lang="en-US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01218161-2508-016F-82AA-9781569E4256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D136C9E8-0F62-1C05-BE7B-69A68CD65D21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4" name="Shape 29">
            <a:extLst>
              <a:ext uri="{FF2B5EF4-FFF2-40B4-BE49-F238E27FC236}">
                <a16:creationId xmlns:a16="http://schemas.microsoft.com/office/drawing/2014/main" id="{7DDB30F1-A3D4-46FE-6A69-45B77573DC83}"/>
              </a:ext>
            </a:extLst>
          </p:cNvPr>
          <p:cNvSpPr/>
          <p:nvPr/>
        </p:nvSpPr>
        <p:spPr>
          <a:xfrm>
            <a:off x="914400" y="5577840"/>
            <a:ext cx="1280160" cy="0"/>
          </a:xfrm>
          <a:prstGeom prst="line">
            <a:avLst/>
          </a:prstGeom>
          <a:noFill/>
          <a:ln w="15240">
            <a:solidFill>
              <a:srgbClr val="BDD2E8"/>
            </a:solidFill>
            <a:prstDash val="solid"/>
          </a:ln>
        </p:spPr>
      </p:sp>
      <p:sp>
        <p:nvSpPr>
          <p:cNvPr id="14" name="Shape 30">
            <a:extLst>
              <a:ext uri="{FF2B5EF4-FFF2-40B4-BE49-F238E27FC236}">
                <a16:creationId xmlns:a16="http://schemas.microsoft.com/office/drawing/2014/main" id="{B183F52D-C7F0-C747-C382-AF631ABA37B7}"/>
              </a:ext>
            </a:extLst>
          </p:cNvPr>
          <p:cNvSpPr/>
          <p:nvPr/>
        </p:nvSpPr>
        <p:spPr>
          <a:xfrm>
            <a:off x="9994392" y="5577840"/>
            <a:ext cx="1280160" cy="0"/>
          </a:xfrm>
          <a:prstGeom prst="line">
            <a:avLst/>
          </a:prstGeom>
          <a:noFill/>
          <a:ln w="15240">
            <a:solidFill>
              <a:srgbClr val="BDD2E8"/>
            </a:solidFill>
            <a:prstDash val="solid"/>
          </a:ln>
        </p:spPr>
      </p:sp>
      <p:sp>
        <p:nvSpPr>
          <p:cNvPr id="15" name="Text 31">
            <a:extLst>
              <a:ext uri="{FF2B5EF4-FFF2-40B4-BE49-F238E27FC236}">
                <a16:creationId xmlns:a16="http://schemas.microsoft.com/office/drawing/2014/main" id="{BABD84C5-65B5-20C6-471F-CC1C72633AD0}"/>
              </a:ext>
            </a:extLst>
          </p:cNvPr>
          <p:cNvSpPr/>
          <p:nvPr/>
        </p:nvSpPr>
        <p:spPr>
          <a:xfrm>
            <a:off x="2331720" y="5394960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 raames täidetakse üksnes seaduses </a:t>
            </a:r>
            <a:r>
              <a:rPr lang="en-US" sz="1400" b="1" dirty="0" err="1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nimetatud</a:t>
            </a:r>
            <a:r>
              <a:rPr lang="en-US" sz="1400" b="1" dirty="0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K</a:t>
            </a:r>
            <a:r>
              <a:rPr lang="et-EE" sz="1400" b="1" dirty="0" err="1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aitseväe</a:t>
            </a:r>
            <a:r>
              <a:rPr lang="en-US" sz="1400" b="1" dirty="0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ülesandeid.</a:t>
            </a:r>
            <a:endParaRPr lang="en-US" sz="1400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07E5E12B-7DF0-F8EE-E95D-3523AC6DF831}"/>
              </a:ext>
            </a:extLst>
          </p:cNvPr>
          <p:cNvSpPr/>
          <p:nvPr/>
        </p:nvSpPr>
        <p:spPr>
          <a:xfrm>
            <a:off x="621792" y="1298448"/>
            <a:ext cx="10954512" cy="914400"/>
          </a:xfrm>
          <a:prstGeom prst="roundRect">
            <a:avLst>
              <a:gd name="adj" fmla="val 7000"/>
            </a:avLst>
          </a:prstGeom>
          <a:solidFill>
            <a:schemeClr val="accent1">
              <a:lumMod val="75000"/>
            </a:schemeClr>
          </a:solidFill>
          <a:ln w="13970">
            <a:solidFill>
              <a:srgbClr val="BDD2E8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4A81524C-97DB-51B2-845A-EE6ACD90042D}"/>
              </a:ext>
            </a:extLst>
          </p:cNvPr>
          <p:cNvSpPr/>
          <p:nvPr/>
        </p:nvSpPr>
        <p:spPr>
          <a:xfrm>
            <a:off x="1359783" y="1376568"/>
            <a:ext cx="10490841" cy="7680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t-EE" sz="140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</a:t>
            </a:r>
            <a:r>
              <a:rPr lang="en-US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ahuaja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tegevus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millega tagatakse Kaitseväe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üksuste valmisolek ja võimekus</a:t>
            </a:r>
            <a:r>
              <a:rPr lang="en-US" sz="1400" dirty="0">
                <a:solidFill>
                  <a:srgbClr val="0B2E4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reageerida kõrgendatud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ohule või ründele.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D4785AC6-FFAB-CEBC-2FF8-8E81BCA4970D}"/>
              </a:ext>
            </a:extLst>
          </p:cNvPr>
          <p:cNvSpPr/>
          <p:nvPr/>
        </p:nvSpPr>
        <p:spPr>
          <a:xfrm>
            <a:off x="896112" y="1463040"/>
            <a:ext cx="566928" cy="56692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DD2E8"/>
            </a:solidFill>
            <a:prstDash val="solid"/>
          </a:ln>
        </p:spPr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D99DCBCC-EB03-4248-68E3-902E1A2B7039}"/>
              </a:ext>
            </a:extLst>
          </p:cNvPr>
          <p:cNvSpPr/>
          <p:nvPr/>
        </p:nvSpPr>
        <p:spPr>
          <a:xfrm>
            <a:off x="1005840" y="1605897"/>
            <a:ext cx="3474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2E75B6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✓</a:t>
            </a:r>
            <a:endParaRPr lang="en-US" sz="23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3B2E27-BEE8-9ADD-6FC5-FB35807B6091}"/>
              </a:ext>
            </a:extLst>
          </p:cNvPr>
          <p:cNvGrpSpPr/>
          <p:nvPr/>
        </p:nvGrpSpPr>
        <p:grpSpPr>
          <a:xfrm>
            <a:off x="4297680" y="2542032"/>
            <a:ext cx="3429000" cy="2395728"/>
            <a:chOff x="4297680" y="2542032"/>
            <a:chExt cx="3429000" cy="2395728"/>
          </a:xfrm>
        </p:grpSpPr>
        <p:sp>
          <p:nvSpPr>
            <p:cNvPr id="24" name="Shape 15">
              <a:extLst>
                <a:ext uri="{FF2B5EF4-FFF2-40B4-BE49-F238E27FC236}">
                  <a16:creationId xmlns:a16="http://schemas.microsoft.com/office/drawing/2014/main" id="{F970AEB3-3E85-3FA4-6C8D-4E3D78496CD8}"/>
                </a:ext>
              </a:extLst>
            </p:cNvPr>
            <p:cNvSpPr/>
            <p:nvPr/>
          </p:nvSpPr>
          <p:spPr>
            <a:xfrm>
              <a:off x="4297680" y="2542032"/>
              <a:ext cx="3429000" cy="2395728"/>
            </a:xfrm>
            <a:prstGeom prst="roundRect">
              <a:avLst>
                <a:gd name="adj" fmla="val 2290"/>
              </a:avLst>
            </a:prstGeom>
            <a:solidFill>
              <a:srgbClr val="F7FBFF"/>
            </a:solidFill>
            <a:ln w="13970">
              <a:solidFill>
                <a:srgbClr val="BDD2E8"/>
              </a:solidFill>
              <a:prstDash val="solid"/>
            </a:ln>
            <a:effectLst>
              <a:outerShdw blurRad="27940" dist="50800" dir="2700000" algn="bl" rotWithShape="0">
                <a:srgbClr val="D6E1EC">
                  <a:alpha val="23000"/>
                </a:srgbClr>
              </a:outerShdw>
            </a:effectLst>
          </p:spPr>
        </p:sp>
        <p:sp>
          <p:nvSpPr>
            <p:cNvPr id="39" name="Shape 9">
              <a:extLst>
                <a:ext uri="{FF2B5EF4-FFF2-40B4-BE49-F238E27FC236}">
                  <a16:creationId xmlns:a16="http://schemas.microsoft.com/office/drawing/2014/main" id="{F2B356E3-92AF-15A4-316E-87AFFD2D1E3D}"/>
                </a:ext>
              </a:extLst>
            </p:cNvPr>
            <p:cNvSpPr/>
            <p:nvPr/>
          </p:nvSpPr>
          <p:spPr>
            <a:xfrm>
              <a:off x="4442085" y="2656332"/>
              <a:ext cx="3136392" cy="566928"/>
            </a:xfrm>
            <a:prstGeom prst="roundRect">
              <a:avLst>
                <a:gd name="adj" fmla="val 6452"/>
              </a:avLst>
            </a:prstGeom>
            <a:solidFill>
              <a:srgbClr val="FFFFFF"/>
            </a:solidFill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40" name="Shape 10">
              <a:extLst>
                <a:ext uri="{FF2B5EF4-FFF2-40B4-BE49-F238E27FC236}">
                  <a16:creationId xmlns:a16="http://schemas.microsoft.com/office/drawing/2014/main" id="{DA623294-E0A6-8D95-B95B-3F6CC066C939}"/>
                </a:ext>
              </a:extLst>
            </p:cNvPr>
            <p:cNvSpPr/>
            <p:nvPr/>
          </p:nvSpPr>
          <p:spPr>
            <a:xfrm>
              <a:off x="4608576" y="2749924"/>
              <a:ext cx="384048" cy="384048"/>
            </a:xfrm>
            <a:prstGeom prst="ellipse">
              <a:avLst/>
            </a:prstGeom>
            <a:solidFill>
              <a:srgbClr val="EAF2FA"/>
            </a:solidFill>
            <a:ln w="10160">
              <a:solidFill>
                <a:srgbClr val="BDD2E8"/>
              </a:solidFill>
              <a:prstDash val="solid"/>
            </a:ln>
          </p:spPr>
        </p:sp>
        <p:sp>
          <p:nvSpPr>
            <p:cNvPr id="25" name="Text 19">
              <a:extLst>
                <a:ext uri="{FF2B5EF4-FFF2-40B4-BE49-F238E27FC236}">
                  <a16:creationId xmlns:a16="http://schemas.microsoft.com/office/drawing/2014/main" id="{6115129A-1F80-5C3D-F6F6-0F9D88DE72B5}"/>
                </a:ext>
              </a:extLst>
            </p:cNvPr>
            <p:cNvSpPr/>
            <p:nvPr/>
          </p:nvSpPr>
          <p:spPr>
            <a:xfrm>
              <a:off x="5102352" y="2798064"/>
              <a:ext cx="235000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l">
                <a:buNone/>
              </a:pPr>
              <a:r>
                <a:rPr lang="en-US" sz="1600" b="1" dirty="0">
                  <a:solidFill>
                    <a:srgbClr val="1E5A8A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Mida see ei tähenda?</a:t>
              </a:r>
              <a:endParaRPr lang="en-US" sz="1600" dirty="0"/>
            </a:p>
          </p:txBody>
        </p:sp>
        <p:sp>
          <p:nvSpPr>
            <p:cNvPr id="26" name="Shape 20">
              <a:extLst>
                <a:ext uri="{FF2B5EF4-FFF2-40B4-BE49-F238E27FC236}">
                  <a16:creationId xmlns:a16="http://schemas.microsoft.com/office/drawing/2014/main" id="{60759E85-C29C-CFB4-69F4-A4214A74AF5A}"/>
                </a:ext>
              </a:extLst>
            </p:cNvPr>
            <p:cNvSpPr/>
            <p:nvPr/>
          </p:nvSpPr>
          <p:spPr>
            <a:xfrm>
              <a:off x="4517136" y="3410712"/>
              <a:ext cx="2990088" cy="0"/>
            </a:xfrm>
            <a:prstGeom prst="line">
              <a:avLst/>
            </a:prstGeom>
            <a:noFill/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27" name="Text 21">
              <a:extLst>
                <a:ext uri="{FF2B5EF4-FFF2-40B4-BE49-F238E27FC236}">
                  <a16:creationId xmlns:a16="http://schemas.microsoft.com/office/drawing/2014/main" id="{2FD61396-C433-62D1-426A-8DF210D12CDA}"/>
                </a:ext>
              </a:extLst>
            </p:cNvPr>
            <p:cNvSpPr/>
            <p:nvPr/>
          </p:nvSpPr>
          <p:spPr>
            <a:xfrm>
              <a:off x="4645152" y="3575304"/>
              <a:ext cx="2807208" cy="116128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t">
              <a:normAutofit/>
            </a:bodyPr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•  ei ole üldine,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piiramatu</a:t>
              </a:r>
              <a:r>
                <a:rPr lang="et-EE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 KV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tegutsemisalus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;</a:t>
              </a:r>
              <a:endParaRPr lang="en-US" sz="11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•  ei asenda eraldiseisvat sõjalist operatsiooni;</a:t>
              </a:r>
              <a:endParaRPr lang="en-US" sz="11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•  ei luba tegutseda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väljaspool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seadus</a:t>
              </a:r>
              <a:r>
                <a:rPr lang="et-EE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t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itchFamily="34" charset="-120"/>
                </a:rPr>
                <a:t>.</a:t>
              </a:r>
              <a:endParaRPr lang="en-US" sz="11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2" name="Text 18">
              <a:extLst>
                <a:ext uri="{FF2B5EF4-FFF2-40B4-BE49-F238E27FC236}">
                  <a16:creationId xmlns:a16="http://schemas.microsoft.com/office/drawing/2014/main" id="{B69CB454-77F0-FFE5-B9A9-8203B9BD5FBD}"/>
                </a:ext>
              </a:extLst>
            </p:cNvPr>
            <p:cNvSpPr/>
            <p:nvPr/>
          </p:nvSpPr>
          <p:spPr>
            <a:xfrm>
              <a:off x="4695444" y="2816352"/>
              <a:ext cx="210312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 marL="0" indent="0" algn="ctr">
                <a:buNone/>
              </a:pPr>
              <a:r>
                <a:rPr lang="en-US" sz="1450" b="1" dirty="0">
                  <a:solidFill>
                    <a:srgbClr val="2E75B6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⊘</a:t>
              </a:r>
              <a:endParaRPr lang="en-US" sz="145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237C9-7C16-3CF1-1E1D-92DDBDD198CF}"/>
              </a:ext>
            </a:extLst>
          </p:cNvPr>
          <p:cNvGrpSpPr/>
          <p:nvPr/>
        </p:nvGrpSpPr>
        <p:grpSpPr>
          <a:xfrm>
            <a:off x="548640" y="2542032"/>
            <a:ext cx="3429000" cy="2395728"/>
            <a:chOff x="548640" y="2542032"/>
            <a:chExt cx="3429000" cy="2395728"/>
          </a:xfrm>
        </p:grpSpPr>
        <p:sp>
          <p:nvSpPr>
            <p:cNvPr id="20" name="Shape 8">
              <a:extLst>
                <a:ext uri="{FF2B5EF4-FFF2-40B4-BE49-F238E27FC236}">
                  <a16:creationId xmlns:a16="http://schemas.microsoft.com/office/drawing/2014/main" id="{B86B5CE8-6293-4868-7B6A-C6B5D1492344}"/>
                </a:ext>
              </a:extLst>
            </p:cNvPr>
            <p:cNvSpPr/>
            <p:nvPr/>
          </p:nvSpPr>
          <p:spPr>
            <a:xfrm>
              <a:off x="548640" y="2542032"/>
              <a:ext cx="3429000" cy="2395728"/>
            </a:xfrm>
            <a:prstGeom prst="roundRect">
              <a:avLst>
                <a:gd name="adj" fmla="val 2290"/>
              </a:avLst>
            </a:prstGeom>
            <a:solidFill>
              <a:srgbClr val="F7FBFF"/>
            </a:solidFill>
            <a:ln w="13970">
              <a:solidFill>
                <a:srgbClr val="BDD2E8"/>
              </a:solidFill>
              <a:prstDash val="solid"/>
            </a:ln>
            <a:effectLst>
              <a:outerShdw blurRad="27940" dist="50800" dir="2700000" algn="bl" rotWithShape="0">
                <a:srgbClr val="D6E1EC">
                  <a:alpha val="23000"/>
                </a:srgbClr>
              </a:outerShdw>
            </a:effectLst>
          </p:spPr>
        </p:sp>
        <p:sp>
          <p:nvSpPr>
            <p:cNvPr id="21" name="Shape 9">
              <a:extLst>
                <a:ext uri="{FF2B5EF4-FFF2-40B4-BE49-F238E27FC236}">
                  <a16:creationId xmlns:a16="http://schemas.microsoft.com/office/drawing/2014/main" id="{AFBE5186-E0E6-FA1D-9C07-FFD9126EFEE3}"/>
                </a:ext>
              </a:extLst>
            </p:cNvPr>
            <p:cNvSpPr/>
            <p:nvPr/>
          </p:nvSpPr>
          <p:spPr>
            <a:xfrm>
              <a:off x="694944" y="2688336"/>
              <a:ext cx="3136392" cy="566928"/>
            </a:xfrm>
            <a:prstGeom prst="roundRect">
              <a:avLst>
                <a:gd name="adj" fmla="val 6452"/>
              </a:avLst>
            </a:prstGeom>
            <a:solidFill>
              <a:srgbClr val="FFFFFF"/>
            </a:solidFill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22" name="Shape 13">
              <a:extLst>
                <a:ext uri="{FF2B5EF4-FFF2-40B4-BE49-F238E27FC236}">
                  <a16:creationId xmlns:a16="http://schemas.microsoft.com/office/drawing/2014/main" id="{57DC54D0-023B-E935-FB0D-ACA8A92FC72B}"/>
                </a:ext>
              </a:extLst>
            </p:cNvPr>
            <p:cNvSpPr/>
            <p:nvPr/>
          </p:nvSpPr>
          <p:spPr>
            <a:xfrm>
              <a:off x="768096" y="3410712"/>
              <a:ext cx="2990088" cy="0"/>
            </a:xfrm>
            <a:prstGeom prst="line">
              <a:avLst/>
            </a:prstGeom>
            <a:noFill/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23" name="Text 14">
              <a:extLst>
                <a:ext uri="{FF2B5EF4-FFF2-40B4-BE49-F238E27FC236}">
                  <a16:creationId xmlns:a16="http://schemas.microsoft.com/office/drawing/2014/main" id="{2AEE2278-E08D-0568-3008-A05037D8DDA7}"/>
                </a:ext>
              </a:extLst>
            </p:cNvPr>
            <p:cNvSpPr/>
            <p:nvPr/>
          </p:nvSpPr>
          <p:spPr>
            <a:xfrm>
              <a:off x="896112" y="3575304"/>
              <a:ext cx="2807208" cy="116128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t">
              <a:normAutofit/>
            </a:bodyPr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 seire, juhtimise ja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valmiduse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järjepidevus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;</a:t>
              </a: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 ajateenijate ja reservväelaste kaasamine üldise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kaitsevalmiduse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tagamisse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;</a:t>
              </a: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 </a:t>
              </a:r>
              <a:r>
                <a:rPr lang="et-EE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võimekus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täita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t-EE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valmisoleku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ülesandeid</a:t>
              </a:r>
              <a:r>
                <a:rPr lang="et-EE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lühikese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etteteatamisega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</a:p>
          </p:txBody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1B8E398E-BB03-DACB-ED89-3848A5A2DB02}"/>
                </a:ext>
              </a:extLst>
            </p:cNvPr>
            <p:cNvSpPr/>
            <p:nvPr/>
          </p:nvSpPr>
          <p:spPr>
            <a:xfrm>
              <a:off x="1353312" y="2798064"/>
              <a:ext cx="235000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l">
                <a:buNone/>
              </a:pPr>
              <a:r>
                <a:rPr lang="en-US" sz="1600" b="1" dirty="0">
                  <a:solidFill>
                    <a:srgbClr val="1E5A8A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Mida see tähendab?</a:t>
              </a:r>
              <a:endParaRPr lang="en-US" sz="1600" dirty="0"/>
            </a:p>
          </p:txBody>
        </p:sp>
        <p:sp>
          <p:nvSpPr>
            <p:cNvPr id="35" name="Shape 10">
              <a:extLst>
                <a:ext uri="{FF2B5EF4-FFF2-40B4-BE49-F238E27FC236}">
                  <a16:creationId xmlns:a16="http://schemas.microsoft.com/office/drawing/2014/main" id="{64A1F853-55C5-9773-61DB-09EAA7D2ABAD}"/>
                </a:ext>
              </a:extLst>
            </p:cNvPr>
            <p:cNvSpPr/>
            <p:nvPr/>
          </p:nvSpPr>
          <p:spPr>
            <a:xfrm>
              <a:off x="859536" y="2770632"/>
              <a:ext cx="384048" cy="384048"/>
            </a:xfrm>
            <a:prstGeom prst="ellipse">
              <a:avLst/>
            </a:prstGeom>
            <a:solidFill>
              <a:srgbClr val="EAF2FA"/>
            </a:solidFill>
            <a:ln w="10160">
              <a:solidFill>
                <a:srgbClr val="BDD2E8"/>
              </a:solidFill>
              <a:prstDash val="solid"/>
            </a:ln>
          </p:spPr>
        </p:sp>
        <p:sp>
          <p:nvSpPr>
            <p:cNvPr id="36" name="Text 11">
              <a:extLst>
                <a:ext uri="{FF2B5EF4-FFF2-40B4-BE49-F238E27FC236}">
                  <a16:creationId xmlns:a16="http://schemas.microsoft.com/office/drawing/2014/main" id="{DCA9B301-7BF0-9703-D47D-5F61587DFC4B}"/>
                </a:ext>
              </a:extLst>
            </p:cNvPr>
            <p:cNvSpPr/>
            <p:nvPr/>
          </p:nvSpPr>
          <p:spPr>
            <a:xfrm>
              <a:off x="946404" y="2871216"/>
              <a:ext cx="210312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 marL="0" indent="0" algn="ctr">
                <a:buNone/>
              </a:pPr>
              <a:r>
                <a:rPr lang="en-US" sz="1450" b="1" dirty="0">
                  <a:solidFill>
                    <a:srgbClr val="2E75B6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✓</a:t>
              </a:r>
              <a:endParaRPr lang="en-US" sz="14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869183-9AE1-84E1-CAAC-C634240E8FF3}"/>
              </a:ext>
            </a:extLst>
          </p:cNvPr>
          <p:cNvGrpSpPr/>
          <p:nvPr/>
        </p:nvGrpSpPr>
        <p:grpSpPr>
          <a:xfrm>
            <a:off x="8046720" y="2542032"/>
            <a:ext cx="3429000" cy="2395728"/>
            <a:chOff x="8046720" y="2542032"/>
            <a:chExt cx="3429000" cy="2395728"/>
          </a:xfrm>
        </p:grpSpPr>
        <p:sp>
          <p:nvSpPr>
            <p:cNvPr id="28" name="Shape 22">
              <a:extLst>
                <a:ext uri="{FF2B5EF4-FFF2-40B4-BE49-F238E27FC236}">
                  <a16:creationId xmlns:a16="http://schemas.microsoft.com/office/drawing/2014/main" id="{38ED74D7-3EE2-0BDC-BFA0-39937A48D777}"/>
                </a:ext>
              </a:extLst>
            </p:cNvPr>
            <p:cNvSpPr/>
            <p:nvPr/>
          </p:nvSpPr>
          <p:spPr>
            <a:xfrm>
              <a:off x="8046720" y="2542032"/>
              <a:ext cx="3429000" cy="2395728"/>
            </a:xfrm>
            <a:prstGeom prst="roundRect">
              <a:avLst>
                <a:gd name="adj" fmla="val 2290"/>
              </a:avLst>
            </a:prstGeom>
            <a:solidFill>
              <a:srgbClr val="F7FBFF"/>
            </a:solidFill>
            <a:ln w="13970">
              <a:solidFill>
                <a:srgbClr val="BDD2E8"/>
              </a:solidFill>
              <a:prstDash val="solid"/>
            </a:ln>
            <a:effectLst>
              <a:outerShdw blurRad="27940" dist="50800" dir="2700000" algn="bl" rotWithShape="0">
                <a:srgbClr val="D6E1EC">
                  <a:alpha val="23000"/>
                </a:srgbClr>
              </a:outerShdw>
            </a:effectLst>
          </p:spPr>
        </p:sp>
        <p:sp>
          <p:nvSpPr>
            <p:cNvPr id="29" name="Shape 23">
              <a:extLst>
                <a:ext uri="{FF2B5EF4-FFF2-40B4-BE49-F238E27FC236}">
                  <a16:creationId xmlns:a16="http://schemas.microsoft.com/office/drawing/2014/main" id="{78F881FE-21C2-DFE3-D21E-61691FEF47BE}"/>
                </a:ext>
              </a:extLst>
            </p:cNvPr>
            <p:cNvSpPr/>
            <p:nvPr/>
          </p:nvSpPr>
          <p:spPr>
            <a:xfrm>
              <a:off x="8193024" y="2688336"/>
              <a:ext cx="3136392" cy="566928"/>
            </a:xfrm>
            <a:prstGeom prst="roundRect">
              <a:avLst>
                <a:gd name="adj" fmla="val 6452"/>
              </a:avLst>
            </a:prstGeom>
            <a:solidFill>
              <a:srgbClr val="FFFFFF"/>
            </a:solidFill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30" name="Shape 27">
              <a:extLst>
                <a:ext uri="{FF2B5EF4-FFF2-40B4-BE49-F238E27FC236}">
                  <a16:creationId xmlns:a16="http://schemas.microsoft.com/office/drawing/2014/main" id="{61CAD5D7-E580-FBC6-B67E-9C8E3E72F5A1}"/>
                </a:ext>
              </a:extLst>
            </p:cNvPr>
            <p:cNvSpPr/>
            <p:nvPr/>
          </p:nvSpPr>
          <p:spPr>
            <a:xfrm>
              <a:off x="8266176" y="3410712"/>
              <a:ext cx="2990088" cy="0"/>
            </a:xfrm>
            <a:prstGeom prst="line">
              <a:avLst/>
            </a:prstGeom>
            <a:noFill/>
            <a:ln w="10160">
              <a:solidFill>
                <a:srgbClr val="D6E1EC"/>
              </a:solidFill>
              <a:prstDash val="solid"/>
            </a:ln>
          </p:spPr>
        </p:sp>
        <p:sp>
          <p:nvSpPr>
            <p:cNvPr id="31" name="Text 28">
              <a:extLst>
                <a:ext uri="{FF2B5EF4-FFF2-40B4-BE49-F238E27FC236}">
                  <a16:creationId xmlns:a16="http://schemas.microsoft.com/office/drawing/2014/main" id="{70B7DCEB-B899-6BB5-282D-2314A01F3F01}"/>
                </a:ext>
              </a:extLst>
            </p:cNvPr>
            <p:cNvSpPr/>
            <p:nvPr/>
          </p:nvSpPr>
          <p:spPr>
            <a:xfrm>
              <a:off x="8394192" y="3575304"/>
              <a:ext cx="2807208" cy="116128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t">
              <a:normAutofit/>
            </a:bodyPr>
            <a:lstStyle/>
            <a:p>
              <a:r>
                <a:rPr lang="en-US" sz="105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</a:t>
              </a:r>
              <a:r>
                <a:rPr lang="et-EE" sz="105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piirarvu, </a:t>
              </a:r>
              <a:r>
                <a:rPr lang="et-EE" sz="105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ajateenijiatele</a:t>
              </a:r>
              <a:r>
                <a:rPr lang="et-EE" sz="105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ja reservväelastele, kes saavad teenistusülesande, millega võivad kaasneda avaliku võimu volitused, </a:t>
              </a:r>
              <a:r>
                <a:rPr lang="en-US" sz="105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otsustab</a:t>
              </a:r>
              <a:r>
                <a:rPr lang="en-US" sz="105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050" b="1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minister</a:t>
              </a:r>
              <a:r>
                <a:rPr lang="en-US" sz="105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korraldamise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otsustab </a:t>
              </a:r>
              <a:r>
                <a:rPr lang="en-US" sz="1100" b="1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KVJ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;</a:t>
              </a:r>
            </a:p>
            <a:p>
              <a:pPr marL="0" indent="0">
                <a:buNone/>
              </a:pP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• 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tegevus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käsuliinis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ja seaduse </a:t>
              </a:r>
              <a:r>
                <a:rPr lang="en-US" sz="1100" dirty="0" err="1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alusel</a:t>
              </a:r>
              <a:r>
                <a:rPr lang="en-US" sz="1100" dirty="0">
                  <a:solidFill>
                    <a:srgbClr val="0B2E4D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;</a:t>
              </a:r>
            </a:p>
          </p:txBody>
        </p:sp>
        <p:sp>
          <p:nvSpPr>
            <p:cNvPr id="33" name="Text 26">
              <a:extLst>
                <a:ext uri="{FF2B5EF4-FFF2-40B4-BE49-F238E27FC236}">
                  <a16:creationId xmlns:a16="http://schemas.microsoft.com/office/drawing/2014/main" id="{9F17AE90-4E2F-D5F8-9117-738D8190A78E}"/>
                </a:ext>
              </a:extLst>
            </p:cNvPr>
            <p:cNvSpPr/>
            <p:nvPr/>
          </p:nvSpPr>
          <p:spPr>
            <a:xfrm>
              <a:off x="8851392" y="2798064"/>
              <a:ext cx="2350008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l">
                <a:buNone/>
              </a:pPr>
              <a:r>
                <a:rPr lang="en-US" sz="1600" b="1" dirty="0">
                  <a:solidFill>
                    <a:srgbClr val="1E5A8A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Kes otsustab?</a:t>
              </a:r>
              <a:endParaRPr lang="en-US" sz="1600" dirty="0"/>
            </a:p>
          </p:txBody>
        </p:sp>
        <p:sp>
          <p:nvSpPr>
            <p:cNvPr id="37" name="Shape 24">
              <a:extLst>
                <a:ext uri="{FF2B5EF4-FFF2-40B4-BE49-F238E27FC236}">
                  <a16:creationId xmlns:a16="http://schemas.microsoft.com/office/drawing/2014/main" id="{DF586938-99F2-44F4-4DC1-98C420684418}"/>
                </a:ext>
              </a:extLst>
            </p:cNvPr>
            <p:cNvSpPr/>
            <p:nvPr/>
          </p:nvSpPr>
          <p:spPr>
            <a:xfrm>
              <a:off x="8357616" y="2770632"/>
              <a:ext cx="384048" cy="384048"/>
            </a:xfrm>
            <a:prstGeom prst="ellipse">
              <a:avLst/>
            </a:prstGeom>
            <a:solidFill>
              <a:srgbClr val="EAF2FA"/>
            </a:solidFill>
            <a:ln w="10160">
              <a:solidFill>
                <a:srgbClr val="BDD2E8"/>
              </a:solidFill>
              <a:prstDash val="solid"/>
            </a:ln>
          </p:spPr>
        </p:sp>
        <p:sp>
          <p:nvSpPr>
            <p:cNvPr id="38" name="Text 25">
              <a:extLst>
                <a:ext uri="{FF2B5EF4-FFF2-40B4-BE49-F238E27FC236}">
                  <a16:creationId xmlns:a16="http://schemas.microsoft.com/office/drawing/2014/main" id="{D5335E9C-E81A-0C3F-BF17-B5636539115A}"/>
                </a:ext>
              </a:extLst>
            </p:cNvPr>
            <p:cNvSpPr/>
            <p:nvPr/>
          </p:nvSpPr>
          <p:spPr>
            <a:xfrm>
              <a:off x="8444484" y="2866643"/>
              <a:ext cx="210312" cy="2194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 marL="0" indent="0" algn="ctr">
                <a:buNone/>
              </a:pPr>
              <a:r>
                <a:rPr lang="en-US" sz="1450" b="1" dirty="0">
                  <a:solidFill>
                    <a:srgbClr val="2E75B6"/>
                  </a:solidFill>
                  <a:latin typeface="Roboto Condensed" pitchFamily="34" charset="0"/>
                  <a:ea typeface="Roboto Condensed" pitchFamily="34" charset="-122"/>
                  <a:cs typeface="Roboto Condensed" pitchFamily="34" charset="-120"/>
                </a:rPr>
                <a:t>☷</a:t>
              </a:r>
              <a:endParaRPr lang="en-US" sz="1450" dirty="0"/>
            </a:p>
          </p:txBody>
        </p:sp>
      </p:grpSp>
      <p:sp>
        <p:nvSpPr>
          <p:cNvPr id="8" name="Text 11">
            <a:extLst>
              <a:ext uri="{FF2B5EF4-FFF2-40B4-BE49-F238E27FC236}">
                <a16:creationId xmlns:a16="http://schemas.microsoft.com/office/drawing/2014/main" id="{E104B70A-EB0D-52CD-D444-A73BA5F505A9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>
            <a:extLst>
              <a:ext uri="{FF2B5EF4-FFF2-40B4-BE49-F238E27FC236}">
                <a16:creationId xmlns:a16="http://schemas.microsoft.com/office/drawing/2014/main" id="{32C9EBFD-EE7F-8240-A176-0A94F8BA4C02}"/>
              </a:ext>
            </a:extLst>
          </p:cNvPr>
          <p:cNvSpPr/>
          <p:nvPr/>
        </p:nvSpPr>
        <p:spPr>
          <a:xfrm>
            <a:off x="314662" y="1618546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FFFFF"/>
          </a:solidFill>
          <a:ln w="13970">
            <a:solidFill>
              <a:srgbClr val="D9E4EE"/>
            </a:solidFill>
            <a:prstDash val="solid"/>
          </a:ln>
        </p:spPr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0D446A3E-9A36-73B9-ADDF-0FCF9D721D07}"/>
              </a:ext>
            </a:extLst>
          </p:cNvPr>
          <p:cNvSpPr/>
          <p:nvPr/>
        </p:nvSpPr>
        <p:spPr>
          <a:xfrm>
            <a:off x="314662" y="1618546"/>
            <a:ext cx="109728" cy="1316736"/>
          </a:xfrm>
          <a:prstGeom prst="rect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F0DA953-0C65-ED7F-A899-BE476353D561}"/>
              </a:ext>
            </a:extLst>
          </p:cNvPr>
          <p:cNvSpPr/>
          <p:nvPr/>
        </p:nvSpPr>
        <p:spPr>
          <a:xfrm>
            <a:off x="524974" y="1819714"/>
            <a:ext cx="384048" cy="384048"/>
          </a:xfrm>
          <a:prstGeom prst="ellipse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5" name="Text 12">
            <a:extLst>
              <a:ext uri="{FF2B5EF4-FFF2-40B4-BE49-F238E27FC236}">
                <a16:creationId xmlns:a16="http://schemas.microsoft.com/office/drawing/2014/main" id="{21090B94-85C7-C732-E471-F56C0DE4A194}"/>
              </a:ext>
            </a:extLst>
          </p:cNvPr>
          <p:cNvSpPr/>
          <p:nvPr/>
        </p:nvSpPr>
        <p:spPr>
          <a:xfrm>
            <a:off x="1000462" y="1783138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Riigi sõjaline kaitsmine</a:t>
            </a:r>
            <a:endParaRPr lang="en-US" sz="1400" dirty="0"/>
          </a:p>
        </p:txBody>
      </p:sp>
      <p:sp>
        <p:nvSpPr>
          <p:cNvPr id="6" name="Text 13">
            <a:extLst>
              <a:ext uri="{FF2B5EF4-FFF2-40B4-BE49-F238E27FC236}">
                <a16:creationId xmlns:a16="http://schemas.microsoft.com/office/drawing/2014/main" id="{43D0003F-D8F0-1022-5E68-1481BEA5582A}"/>
              </a:ext>
            </a:extLst>
          </p:cNvPr>
          <p:cNvSpPr/>
          <p:nvPr/>
        </p:nvSpPr>
        <p:spPr>
          <a:xfrm>
            <a:off x="570694" y="2276914"/>
            <a:ext cx="3035808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Rahuajal kõrgendatud ohu või ründe tõrjumine seaduses sätestatud alustel ja korras.</a:t>
            </a:r>
            <a:endParaRPr lang="en-US" sz="1100" dirty="0"/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09F260E4-ED23-6D46-2A55-6AB2E2BC4D77}"/>
              </a:ext>
            </a:extLst>
          </p:cNvPr>
          <p:cNvSpPr/>
          <p:nvPr/>
        </p:nvSpPr>
        <p:spPr>
          <a:xfrm>
            <a:off x="4237438" y="1618546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FFFFF"/>
          </a:solidFill>
          <a:ln w="13970">
            <a:solidFill>
              <a:srgbClr val="D9E4EE"/>
            </a:solidFill>
            <a:prstDash val="solid"/>
          </a:ln>
        </p:spPr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E1FA4F86-38C6-A563-5796-A3873AF050A6}"/>
              </a:ext>
            </a:extLst>
          </p:cNvPr>
          <p:cNvSpPr/>
          <p:nvPr/>
        </p:nvSpPr>
        <p:spPr>
          <a:xfrm>
            <a:off x="4237438" y="1618546"/>
            <a:ext cx="109728" cy="1316736"/>
          </a:xfrm>
          <a:prstGeom prst="rect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9" name="Text 18">
            <a:extLst>
              <a:ext uri="{FF2B5EF4-FFF2-40B4-BE49-F238E27FC236}">
                <a16:creationId xmlns:a16="http://schemas.microsoft.com/office/drawing/2014/main" id="{9A53E494-28D1-7142-F6E8-C3B3FAE1B337}"/>
              </a:ext>
            </a:extLst>
          </p:cNvPr>
          <p:cNvSpPr/>
          <p:nvPr/>
        </p:nvSpPr>
        <p:spPr>
          <a:xfrm>
            <a:off x="4447750" y="1842574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</a:t>
            </a:r>
            <a:endParaRPr lang="en-US" sz="1400" dirty="0"/>
          </a:p>
        </p:txBody>
      </p:sp>
      <p:sp>
        <p:nvSpPr>
          <p:cNvPr id="10" name="Text 21">
            <a:extLst>
              <a:ext uri="{FF2B5EF4-FFF2-40B4-BE49-F238E27FC236}">
                <a16:creationId xmlns:a16="http://schemas.microsoft.com/office/drawing/2014/main" id="{1B79BC79-EC4C-3E8B-1C35-0D723E612B1E}"/>
              </a:ext>
            </a:extLst>
          </p:cNvPr>
          <p:cNvSpPr/>
          <p:nvPr/>
        </p:nvSpPr>
        <p:spPr>
          <a:xfrm>
            <a:off x="4923237" y="1783138"/>
            <a:ext cx="269684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Sõjaliseks kaitseks valmistumine</a:t>
            </a:r>
            <a:endParaRPr lang="en-US" sz="1400" dirty="0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E62D5A3A-3BA9-B57C-229F-F669284FDD7A}"/>
              </a:ext>
            </a:extLst>
          </p:cNvPr>
          <p:cNvSpPr/>
          <p:nvPr/>
        </p:nvSpPr>
        <p:spPr>
          <a:xfrm>
            <a:off x="4493470" y="2276914"/>
            <a:ext cx="3035808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Üksuste, võimete ja valmiduse hoidmine ning ettevalmistavad tegevused kiireks reageerimiseks.</a:t>
            </a:r>
            <a:endParaRPr lang="en-US" sz="1100" dirty="0"/>
          </a:p>
        </p:txBody>
      </p:sp>
      <p:sp>
        <p:nvSpPr>
          <p:cNvPr id="12" name="Shape 24">
            <a:extLst>
              <a:ext uri="{FF2B5EF4-FFF2-40B4-BE49-F238E27FC236}">
                <a16:creationId xmlns:a16="http://schemas.microsoft.com/office/drawing/2014/main" id="{ADA37F08-B35E-EE03-9CA3-671A18156A12}"/>
              </a:ext>
            </a:extLst>
          </p:cNvPr>
          <p:cNvSpPr/>
          <p:nvPr/>
        </p:nvSpPr>
        <p:spPr>
          <a:xfrm>
            <a:off x="8206571" y="1618546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FFFFF"/>
          </a:solidFill>
          <a:ln w="13970">
            <a:solidFill>
              <a:srgbClr val="D9E4EE"/>
            </a:solidFill>
            <a:prstDash val="solid"/>
          </a:ln>
        </p:spPr>
      </p:sp>
      <p:sp>
        <p:nvSpPr>
          <p:cNvPr id="13" name="Shape 25">
            <a:extLst>
              <a:ext uri="{FF2B5EF4-FFF2-40B4-BE49-F238E27FC236}">
                <a16:creationId xmlns:a16="http://schemas.microsoft.com/office/drawing/2014/main" id="{D3E5625C-096F-45F9-964C-030BEE7F9511}"/>
              </a:ext>
            </a:extLst>
          </p:cNvPr>
          <p:cNvSpPr/>
          <p:nvPr/>
        </p:nvSpPr>
        <p:spPr>
          <a:xfrm>
            <a:off x="8160214" y="1618546"/>
            <a:ext cx="109728" cy="1316736"/>
          </a:xfrm>
          <a:prstGeom prst="rect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14" name="Text 27">
            <a:extLst>
              <a:ext uri="{FF2B5EF4-FFF2-40B4-BE49-F238E27FC236}">
                <a16:creationId xmlns:a16="http://schemas.microsoft.com/office/drawing/2014/main" id="{BA41F912-4615-3D71-E0DF-D3CDA05BA24E}"/>
              </a:ext>
            </a:extLst>
          </p:cNvPr>
          <p:cNvSpPr/>
          <p:nvPr/>
        </p:nvSpPr>
        <p:spPr>
          <a:xfrm>
            <a:off x="8370526" y="1842574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30">
            <a:extLst>
              <a:ext uri="{FF2B5EF4-FFF2-40B4-BE49-F238E27FC236}">
                <a16:creationId xmlns:a16="http://schemas.microsoft.com/office/drawing/2014/main" id="{09A9F817-0919-054C-BE2A-A9DAE9ABD9DE}"/>
              </a:ext>
            </a:extLst>
          </p:cNvPr>
          <p:cNvSpPr/>
          <p:nvPr/>
        </p:nvSpPr>
        <p:spPr>
          <a:xfrm>
            <a:off x="8846014" y="1783138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Õhuruumi ja merepiiri valve</a:t>
            </a:r>
            <a:endParaRPr lang="en-US" sz="1400" dirty="0"/>
          </a:p>
        </p:txBody>
      </p:sp>
      <p:sp>
        <p:nvSpPr>
          <p:cNvPr id="16" name="Text 31">
            <a:extLst>
              <a:ext uri="{FF2B5EF4-FFF2-40B4-BE49-F238E27FC236}">
                <a16:creationId xmlns:a16="http://schemas.microsoft.com/office/drawing/2014/main" id="{A12E6179-21EA-2AC5-8F1B-998B54D9F0FB}"/>
              </a:ext>
            </a:extLst>
          </p:cNvPr>
          <p:cNvSpPr/>
          <p:nvPr/>
        </p:nvSpPr>
        <p:spPr>
          <a:xfrm>
            <a:off x="8416246" y="2276914"/>
            <a:ext cx="3035808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Eesti õhuruumi ja merepiiri valvamine ja kaitse, sh vajaduse korral kiire reageerimine.</a:t>
            </a:r>
            <a:endParaRPr lang="en-US" sz="1100" dirty="0"/>
          </a:p>
        </p:txBody>
      </p:sp>
      <p:sp>
        <p:nvSpPr>
          <p:cNvPr id="17" name="Shape 33">
            <a:extLst>
              <a:ext uri="{FF2B5EF4-FFF2-40B4-BE49-F238E27FC236}">
                <a16:creationId xmlns:a16="http://schemas.microsoft.com/office/drawing/2014/main" id="{AD521A31-A763-2E22-27FD-188FC96E98B5}"/>
              </a:ext>
            </a:extLst>
          </p:cNvPr>
          <p:cNvSpPr/>
          <p:nvPr/>
        </p:nvSpPr>
        <p:spPr>
          <a:xfrm>
            <a:off x="314662" y="3474021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FFFFF"/>
          </a:solidFill>
          <a:ln w="13970">
            <a:solidFill>
              <a:srgbClr val="D9E4EE"/>
            </a:solidFill>
            <a:prstDash val="solid"/>
          </a:ln>
        </p:spPr>
      </p:sp>
      <p:sp>
        <p:nvSpPr>
          <p:cNvPr id="18" name="Shape 34">
            <a:extLst>
              <a:ext uri="{FF2B5EF4-FFF2-40B4-BE49-F238E27FC236}">
                <a16:creationId xmlns:a16="http://schemas.microsoft.com/office/drawing/2014/main" id="{0DE63E42-FF9A-209B-8C3B-69687946B016}"/>
              </a:ext>
            </a:extLst>
          </p:cNvPr>
          <p:cNvSpPr/>
          <p:nvPr/>
        </p:nvSpPr>
        <p:spPr>
          <a:xfrm>
            <a:off x="314662" y="3474021"/>
            <a:ext cx="109728" cy="1316736"/>
          </a:xfrm>
          <a:prstGeom prst="rect">
            <a:avLst/>
          </a:prstGeom>
          <a:solidFill>
            <a:srgbClr val="245B8E"/>
          </a:solidFill>
          <a:ln w="12700">
            <a:solidFill>
              <a:srgbClr val="245B8E"/>
            </a:solidFill>
            <a:prstDash val="solid"/>
          </a:ln>
        </p:spPr>
      </p:sp>
      <p:sp>
        <p:nvSpPr>
          <p:cNvPr id="19" name="Text 36">
            <a:extLst>
              <a:ext uri="{FF2B5EF4-FFF2-40B4-BE49-F238E27FC236}">
                <a16:creationId xmlns:a16="http://schemas.microsoft.com/office/drawing/2014/main" id="{82F57799-01DD-82A2-5991-F4F6F9F8FB23}"/>
              </a:ext>
            </a:extLst>
          </p:cNvPr>
          <p:cNvSpPr/>
          <p:nvPr/>
        </p:nvSpPr>
        <p:spPr>
          <a:xfrm>
            <a:off x="524974" y="3698049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Text 39">
            <a:extLst>
              <a:ext uri="{FF2B5EF4-FFF2-40B4-BE49-F238E27FC236}">
                <a16:creationId xmlns:a16="http://schemas.microsoft.com/office/drawing/2014/main" id="{FA60771F-7A8C-09EF-0C35-BD879FF84C75}"/>
              </a:ext>
            </a:extLst>
          </p:cNvPr>
          <p:cNvSpPr/>
          <p:nvPr/>
        </p:nvSpPr>
        <p:spPr>
          <a:xfrm>
            <a:off x="1000462" y="3638613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Merealal ohu tõrjumine</a:t>
            </a:r>
            <a:endParaRPr lang="en-US" sz="1400" dirty="0"/>
          </a:p>
        </p:txBody>
      </p:sp>
      <p:sp>
        <p:nvSpPr>
          <p:cNvPr id="21" name="Text 40">
            <a:extLst>
              <a:ext uri="{FF2B5EF4-FFF2-40B4-BE49-F238E27FC236}">
                <a16:creationId xmlns:a16="http://schemas.microsoft.com/office/drawing/2014/main" id="{F2EF38AE-ABA2-9F89-519E-072E394E80B7}"/>
              </a:ext>
            </a:extLst>
          </p:cNvPr>
          <p:cNvSpPr/>
          <p:nvPr/>
        </p:nvSpPr>
        <p:spPr>
          <a:xfrm>
            <a:off x="570694" y="4132389"/>
            <a:ext cx="3035808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Elutähtsat taristut, riigikaitseobjekti, sadamat või rajatist ähvardava ohu ennetamine ja tõrjumine.</a:t>
            </a:r>
            <a:endParaRPr lang="en-US" sz="1100" dirty="0"/>
          </a:p>
        </p:txBody>
      </p:sp>
      <p:sp>
        <p:nvSpPr>
          <p:cNvPr id="22" name="Shape 42">
            <a:extLst>
              <a:ext uri="{FF2B5EF4-FFF2-40B4-BE49-F238E27FC236}">
                <a16:creationId xmlns:a16="http://schemas.microsoft.com/office/drawing/2014/main" id="{6FE12337-A595-9282-DABD-235D670795E2}"/>
              </a:ext>
            </a:extLst>
          </p:cNvPr>
          <p:cNvSpPr/>
          <p:nvPr/>
        </p:nvSpPr>
        <p:spPr>
          <a:xfrm>
            <a:off x="4237438" y="3474021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FFFFF"/>
          </a:solidFill>
          <a:ln w="13970">
            <a:solidFill>
              <a:srgbClr val="D9E4EE"/>
            </a:solidFill>
            <a:prstDash val="solid"/>
          </a:ln>
        </p:spPr>
      </p:sp>
      <p:sp>
        <p:nvSpPr>
          <p:cNvPr id="23" name="Shape 43">
            <a:extLst>
              <a:ext uri="{FF2B5EF4-FFF2-40B4-BE49-F238E27FC236}">
                <a16:creationId xmlns:a16="http://schemas.microsoft.com/office/drawing/2014/main" id="{10085160-8397-70B6-75FB-C3C5CAA41A69}"/>
              </a:ext>
            </a:extLst>
          </p:cNvPr>
          <p:cNvSpPr/>
          <p:nvPr/>
        </p:nvSpPr>
        <p:spPr>
          <a:xfrm>
            <a:off x="4237438" y="3474021"/>
            <a:ext cx="109728" cy="1316736"/>
          </a:xfrm>
          <a:prstGeom prst="rect">
            <a:avLst/>
          </a:prstGeom>
          <a:solidFill>
            <a:srgbClr val="245B8E"/>
          </a:solidFill>
          <a:ln w="12700">
            <a:solidFill>
              <a:srgbClr val="245B8E"/>
            </a:solidFill>
            <a:prstDash val="solid"/>
          </a:ln>
        </p:spPr>
      </p:sp>
      <p:sp>
        <p:nvSpPr>
          <p:cNvPr id="24" name="Text 45">
            <a:extLst>
              <a:ext uri="{FF2B5EF4-FFF2-40B4-BE49-F238E27FC236}">
                <a16:creationId xmlns:a16="http://schemas.microsoft.com/office/drawing/2014/main" id="{3DAFF097-C23A-B781-4EFE-B6DC18C1C607}"/>
              </a:ext>
            </a:extLst>
          </p:cNvPr>
          <p:cNvSpPr/>
          <p:nvPr/>
        </p:nvSpPr>
        <p:spPr>
          <a:xfrm>
            <a:off x="4447750" y="3698049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5</a:t>
            </a:r>
            <a:endParaRPr lang="en-US" sz="1400" dirty="0"/>
          </a:p>
        </p:txBody>
      </p:sp>
      <p:sp>
        <p:nvSpPr>
          <p:cNvPr id="25" name="Text 48">
            <a:extLst>
              <a:ext uri="{FF2B5EF4-FFF2-40B4-BE49-F238E27FC236}">
                <a16:creationId xmlns:a16="http://schemas.microsoft.com/office/drawing/2014/main" id="{670F4DDE-BEA7-0275-4A02-3B0CAE0B1C4C}"/>
              </a:ext>
            </a:extLst>
          </p:cNvPr>
          <p:cNvSpPr/>
          <p:nvPr/>
        </p:nvSpPr>
        <p:spPr>
          <a:xfrm>
            <a:off x="4923238" y="3638613"/>
            <a:ext cx="269684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Ründe ja piiriületuse tõkestamine</a:t>
            </a:r>
            <a:endParaRPr lang="en-US" sz="1400" dirty="0"/>
          </a:p>
        </p:txBody>
      </p:sp>
      <p:sp>
        <p:nvSpPr>
          <p:cNvPr id="26" name="Shape 51">
            <a:extLst>
              <a:ext uri="{FF2B5EF4-FFF2-40B4-BE49-F238E27FC236}">
                <a16:creationId xmlns:a16="http://schemas.microsoft.com/office/drawing/2014/main" id="{3C9B0A3F-BB41-71B8-609F-BC5A2B867BB4}"/>
              </a:ext>
            </a:extLst>
          </p:cNvPr>
          <p:cNvSpPr/>
          <p:nvPr/>
        </p:nvSpPr>
        <p:spPr>
          <a:xfrm>
            <a:off x="8160214" y="3474021"/>
            <a:ext cx="3529584" cy="1316736"/>
          </a:xfrm>
          <a:prstGeom prst="roundRect">
            <a:avLst>
              <a:gd name="adj" fmla="val 6944"/>
            </a:avLst>
          </a:prstGeom>
          <a:solidFill>
            <a:srgbClr val="F8FBFE"/>
          </a:solidFill>
          <a:ln w="15875">
            <a:solidFill>
              <a:srgbClr val="BFD9EE"/>
            </a:solidFill>
            <a:prstDash val="solid"/>
          </a:ln>
        </p:spPr>
      </p:sp>
      <p:sp>
        <p:nvSpPr>
          <p:cNvPr id="27" name="Text 54">
            <a:extLst>
              <a:ext uri="{FF2B5EF4-FFF2-40B4-BE49-F238E27FC236}">
                <a16:creationId xmlns:a16="http://schemas.microsoft.com/office/drawing/2014/main" id="{24382E4C-2ABB-28A5-F265-B509AEDBC297}"/>
              </a:ext>
            </a:extLst>
          </p:cNvPr>
          <p:cNvSpPr/>
          <p:nvPr/>
        </p:nvSpPr>
        <p:spPr>
          <a:xfrm>
            <a:off x="8370526" y="3688905"/>
            <a:ext cx="4389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+</a:t>
            </a:r>
            <a:endParaRPr lang="en-US" sz="1800" dirty="0"/>
          </a:p>
        </p:txBody>
      </p:sp>
      <p:sp>
        <p:nvSpPr>
          <p:cNvPr id="28" name="Text 57">
            <a:extLst>
              <a:ext uri="{FF2B5EF4-FFF2-40B4-BE49-F238E27FC236}">
                <a16:creationId xmlns:a16="http://schemas.microsoft.com/office/drawing/2014/main" id="{2D8332FD-4ABD-5016-F32A-4F76D6A82DF7}"/>
              </a:ext>
            </a:extLst>
          </p:cNvPr>
          <p:cNvSpPr/>
          <p:nvPr/>
        </p:nvSpPr>
        <p:spPr>
          <a:xfrm>
            <a:off x="8846014" y="3638613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C2F5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Edasilükkamatu pädevus</a:t>
            </a:r>
            <a:endParaRPr lang="en-US" sz="1400" dirty="0"/>
          </a:p>
        </p:txBody>
      </p:sp>
      <p:sp>
        <p:nvSpPr>
          <p:cNvPr id="29" name="Text 58">
            <a:extLst>
              <a:ext uri="{FF2B5EF4-FFF2-40B4-BE49-F238E27FC236}">
                <a16:creationId xmlns:a16="http://schemas.microsoft.com/office/drawing/2014/main" id="{33E21F06-B336-64E1-316B-72E4B7AA8D92}"/>
              </a:ext>
            </a:extLst>
          </p:cNvPr>
          <p:cNvSpPr/>
          <p:nvPr/>
        </p:nvSpPr>
        <p:spPr>
          <a:xfrm>
            <a:off x="8416246" y="4132389"/>
            <a:ext cx="3035808" cy="5577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t-EE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Kui </a:t>
            </a: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PPA ei </a:t>
            </a:r>
            <a:r>
              <a:rPr lang="en-US" sz="1100" dirty="0" err="1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saa</a:t>
            </a: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100" dirty="0" err="1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tõrjuda</a:t>
            </a: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vahetut ohtu Eesti merealal või väikesaarel; </a:t>
            </a:r>
            <a:r>
              <a:rPr lang="et-EE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KV</a:t>
            </a: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tegutseb kuni PPA </a:t>
            </a:r>
            <a:r>
              <a:rPr lang="en-US" sz="1100" dirty="0" err="1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</a:t>
            </a: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võtab.</a:t>
            </a:r>
            <a:endParaRPr lang="en-US" sz="1100" dirty="0"/>
          </a:p>
        </p:txBody>
      </p:sp>
      <p:sp>
        <p:nvSpPr>
          <p:cNvPr id="30" name="Shape 8">
            <a:extLst>
              <a:ext uri="{FF2B5EF4-FFF2-40B4-BE49-F238E27FC236}">
                <a16:creationId xmlns:a16="http://schemas.microsoft.com/office/drawing/2014/main" id="{59333BC6-A945-5E3D-95C0-57BC4083F934}"/>
              </a:ext>
            </a:extLst>
          </p:cNvPr>
          <p:cNvSpPr/>
          <p:nvPr/>
        </p:nvSpPr>
        <p:spPr>
          <a:xfrm>
            <a:off x="524974" y="1819714"/>
            <a:ext cx="384048" cy="384048"/>
          </a:xfrm>
          <a:prstGeom prst="ellipse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2FE84DCD-25F1-FB69-9685-F76D670A6B7F}"/>
              </a:ext>
            </a:extLst>
          </p:cNvPr>
          <p:cNvSpPr/>
          <p:nvPr/>
        </p:nvSpPr>
        <p:spPr>
          <a:xfrm>
            <a:off x="524974" y="1842574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</a:t>
            </a:r>
            <a:endParaRPr lang="en-US" sz="1400" dirty="0"/>
          </a:p>
        </p:txBody>
      </p:sp>
      <p:sp>
        <p:nvSpPr>
          <p:cNvPr id="32" name="Shape 17">
            <a:extLst>
              <a:ext uri="{FF2B5EF4-FFF2-40B4-BE49-F238E27FC236}">
                <a16:creationId xmlns:a16="http://schemas.microsoft.com/office/drawing/2014/main" id="{6834F1D7-6C45-2D50-9E3D-80315CF14E76}"/>
              </a:ext>
            </a:extLst>
          </p:cNvPr>
          <p:cNvSpPr/>
          <p:nvPr/>
        </p:nvSpPr>
        <p:spPr>
          <a:xfrm>
            <a:off x="4447750" y="1819714"/>
            <a:ext cx="384048" cy="384048"/>
          </a:xfrm>
          <a:prstGeom prst="ellipse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33" name="Text 18">
            <a:extLst>
              <a:ext uri="{FF2B5EF4-FFF2-40B4-BE49-F238E27FC236}">
                <a16:creationId xmlns:a16="http://schemas.microsoft.com/office/drawing/2014/main" id="{24193F85-99C8-C8BA-F81E-FE5144C58ED3}"/>
              </a:ext>
            </a:extLst>
          </p:cNvPr>
          <p:cNvSpPr/>
          <p:nvPr/>
        </p:nvSpPr>
        <p:spPr>
          <a:xfrm>
            <a:off x="4447750" y="1842574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</a:t>
            </a:r>
            <a:endParaRPr lang="en-US" sz="1400" dirty="0"/>
          </a:p>
        </p:txBody>
      </p:sp>
      <p:sp>
        <p:nvSpPr>
          <p:cNvPr id="34" name="Shape 26">
            <a:extLst>
              <a:ext uri="{FF2B5EF4-FFF2-40B4-BE49-F238E27FC236}">
                <a16:creationId xmlns:a16="http://schemas.microsoft.com/office/drawing/2014/main" id="{1CA335FA-6FA5-89C7-067D-977BF0BF9E94}"/>
              </a:ext>
            </a:extLst>
          </p:cNvPr>
          <p:cNvSpPr/>
          <p:nvPr/>
        </p:nvSpPr>
        <p:spPr>
          <a:xfrm>
            <a:off x="8370526" y="1819714"/>
            <a:ext cx="384048" cy="384048"/>
          </a:xfrm>
          <a:prstGeom prst="ellipse">
            <a:avLst/>
          </a:prstGeom>
          <a:solidFill>
            <a:srgbClr val="1D70B8"/>
          </a:solidFill>
          <a:ln w="12700">
            <a:solidFill>
              <a:srgbClr val="1D70B8"/>
            </a:solidFill>
            <a:prstDash val="solid"/>
          </a:ln>
        </p:spPr>
      </p:sp>
      <p:sp>
        <p:nvSpPr>
          <p:cNvPr id="35" name="Text 27">
            <a:extLst>
              <a:ext uri="{FF2B5EF4-FFF2-40B4-BE49-F238E27FC236}">
                <a16:creationId xmlns:a16="http://schemas.microsoft.com/office/drawing/2014/main" id="{584202FF-4C5B-165F-D25E-F4486CA4A645}"/>
              </a:ext>
            </a:extLst>
          </p:cNvPr>
          <p:cNvSpPr/>
          <p:nvPr/>
        </p:nvSpPr>
        <p:spPr>
          <a:xfrm>
            <a:off x="8370526" y="1842574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</a:t>
            </a:r>
            <a:endParaRPr lang="en-US" sz="1400" dirty="0"/>
          </a:p>
        </p:txBody>
      </p:sp>
      <p:sp>
        <p:nvSpPr>
          <p:cNvPr id="36" name="Shape 35">
            <a:extLst>
              <a:ext uri="{FF2B5EF4-FFF2-40B4-BE49-F238E27FC236}">
                <a16:creationId xmlns:a16="http://schemas.microsoft.com/office/drawing/2014/main" id="{2A337687-5FF9-1D54-35BE-2A57D39E1B52}"/>
              </a:ext>
            </a:extLst>
          </p:cNvPr>
          <p:cNvSpPr/>
          <p:nvPr/>
        </p:nvSpPr>
        <p:spPr>
          <a:xfrm>
            <a:off x="524974" y="3675189"/>
            <a:ext cx="384048" cy="384048"/>
          </a:xfrm>
          <a:prstGeom prst="ellipse">
            <a:avLst/>
          </a:prstGeom>
          <a:solidFill>
            <a:srgbClr val="245B8E"/>
          </a:solidFill>
          <a:ln w="12700">
            <a:solidFill>
              <a:srgbClr val="245B8E"/>
            </a:solidFill>
            <a:prstDash val="solid"/>
          </a:ln>
        </p:spPr>
      </p:sp>
      <p:sp>
        <p:nvSpPr>
          <p:cNvPr id="37" name="Text 36">
            <a:extLst>
              <a:ext uri="{FF2B5EF4-FFF2-40B4-BE49-F238E27FC236}">
                <a16:creationId xmlns:a16="http://schemas.microsoft.com/office/drawing/2014/main" id="{77D92FA5-8DC9-36AC-2437-1EA145D5F8E5}"/>
              </a:ext>
            </a:extLst>
          </p:cNvPr>
          <p:cNvSpPr/>
          <p:nvPr/>
        </p:nvSpPr>
        <p:spPr>
          <a:xfrm>
            <a:off x="524974" y="3698049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</a:t>
            </a:r>
            <a:endParaRPr lang="en-US" sz="1400" dirty="0"/>
          </a:p>
        </p:txBody>
      </p:sp>
      <p:sp>
        <p:nvSpPr>
          <p:cNvPr id="38" name="Shape 44">
            <a:extLst>
              <a:ext uri="{FF2B5EF4-FFF2-40B4-BE49-F238E27FC236}">
                <a16:creationId xmlns:a16="http://schemas.microsoft.com/office/drawing/2014/main" id="{2F7FA408-8C2B-F3B2-140F-740F62ED2DDD}"/>
              </a:ext>
            </a:extLst>
          </p:cNvPr>
          <p:cNvSpPr/>
          <p:nvPr/>
        </p:nvSpPr>
        <p:spPr>
          <a:xfrm>
            <a:off x="4447750" y="3675189"/>
            <a:ext cx="384048" cy="384048"/>
          </a:xfrm>
          <a:prstGeom prst="ellipse">
            <a:avLst/>
          </a:prstGeom>
          <a:solidFill>
            <a:srgbClr val="245B8E"/>
          </a:solidFill>
          <a:ln w="12700">
            <a:solidFill>
              <a:srgbClr val="245B8E"/>
            </a:solidFill>
            <a:prstDash val="solid"/>
          </a:ln>
        </p:spPr>
      </p:sp>
      <p:sp>
        <p:nvSpPr>
          <p:cNvPr id="39" name="Text 45">
            <a:extLst>
              <a:ext uri="{FF2B5EF4-FFF2-40B4-BE49-F238E27FC236}">
                <a16:creationId xmlns:a16="http://schemas.microsoft.com/office/drawing/2014/main" id="{4442CB98-73EB-77D6-9F06-89E9EF54D0E1}"/>
              </a:ext>
            </a:extLst>
          </p:cNvPr>
          <p:cNvSpPr/>
          <p:nvPr/>
        </p:nvSpPr>
        <p:spPr>
          <a:xfrm>
            <a:off x="4447750" y="3698049"/>
            <a:ext cx="3840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5</a:t>
            </a:r>
            <a:endParaRPr lang="en-US" sz="1400" dirty="0"/>
          </a:p>
        </p:txBody>
      </p:sp>
      <p:sp>
        <p:nvSpPr>
          <p:cNvPr id="40" name="Text 49">
            <a:extLst>
              <a:ext uri="{FF2B5EF4-FFF2-40B4-BE49-F238E27FC236}">
                <a16:creationId xmlns:a16="http://schemas.microsoft.com/office/drawing/2014/main" id="{AE6F0E05-A75D-FC4A-2EE8-AD01628EB453}"/>
              </a:ext>
            </a:extLst>
          </p:cNvPr>
          <p:cNvSpPr/>
          <p:nvPr/>
        </p:nvSpPr>
        <p:spPr>
          <a:xfrm>
            <a:off x="4493470" y="4132389"/>
            <a:ext cx="3035808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123B5D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Riigikaitseobjektivastase ründe ning riigipiiri või ajutise kontrolljoone ebaseadusliku ületamise ennetamine ja tõkestamine.</a:t>
            </a:r>
            <a:endParaRPr lang="en-US" sz="1100" dirty="0"/>
          </a:p>
        </p:txBody>
      </p:sp>
      <p:sp>
        <p:nvSpPr>
          <p:cNvPr id="41" name="Shape 53">
            <a:extLst>
              <a:ext uri="{FF2B5EF4-FFF2-40B4-BE49-F238E27FC236}">
                <a16:creationId xmlns:a16="http://schemas.microsoft.com/office/drawing/2014/main" id="{6B2AC0F8-F051-DB9C-6852-6E2120ABE69F}"/>
              </a:ext>
            </a:extLst>
          </p:cNvPr>
          <p:cNvSpPr/>
          <p:nvPr/>
        </p:nvSpPr>
        <p:spPr>
          <a:xfrm>
            <a:off x="8370526" y="3675189"/>
            <a:ext cx="438912" cy="384048"/>
          </a:xfrm>
          <a:prstGeom prst="ellipse">
            <a:avLst/>
          </a:prstGeom>
          <a:solidFill>
            <a:srgbClr val="0C2F55"/>
          </a:solidFill>
          <a:ln w="12700">
            <a:solidFill>
              <a:srgbClr val="0C2F55"/>
            </a:solidFill>
            <a:prstDash val="solid"/>
          </a:ln>
        </p:spPr>
      </p:sp>
      <p:sp>
        <p:nvSpPr>
          <p:cNvPr id="42" name="Text 54">
            <a:extLst>
              <a:ext uri="{FF2B5EF4-FFF2-40B4-BE49-F238E27FC236}">
                <a16:creationId xmlns:a16="http://schemas.microsoft.com/office/drawing/2014/main" id="{0EBD0F99-9ADB-9A33-6B0E-2D6F90407088}"/>
              </a:ext>
            </a:extLst>
          </p:cNvPr>
          <p:cNvSpPr/>
          <p:nvPr/>
        </p:nvSpPr>
        <p:spPr>
          <a:xfrm>
            <a:off x="8370526" y="3704801"/>
            <a:ext cx="4389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+</a:t>
            </a:r>
            <a:endParaRPr lang="en-US" sz="1800" dirty="0"/>
          </a:p>
        </p:txBody>
      </p:sp>
      <p:sp>
        <p:nvSpPr>
          <p:cNvPr id="45" name="Text 0">
            <a:extLst>
              <a:ext uri="{FF2B5EF4-FFF2-40B4-BE49-F238E27FC236}">
                <a16:creationId xmlns:a16="http://schemas.microsoft.com/office/drawing/2014/main" id="{A57CB045-5334-520A-7D43-2CBB9CDA1052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 raames täidetavad ülesanded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1">
            <a:extLst>
              <a:ext uri="{FF2B5EF4-FFF2-40B4-BE49-F238E27FC236}">
                <a16:creationId xmlns:a16="http://schemas.microsoft.com/office/drawing/2014/main" id="{01A923EB-4F89-E0B3-2003-A0BF5148724F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Valmisolek ja reageerimine seaduses piiritletud ülesannete raames</a:t>
            </a:r>
            <a:endParaRPr lang="en-US" sz="1050" dirty="0"/>
          </a:p>
        </p:txBody>
      </p:sp>
      <p:sp>
        <p:nvSpPr>
          <p:cNvPr id="48" name="Slide Number Placeholder 0">
            <a:extLst>
              <a:ext uri="{FF2B5EF4-FFF2-40B4-BE49-F238E27FC236}">
                <a16:creationId xmlns:a16="http://schemas.microsoft.com/office/drawing/2014/main" id="{9261A6B6-D6A0-FEB4-11BA-D99109347FD6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5</a:t>
            </a:fld>
            <a:endParaRPr lang="en-US"/>
          </a:p>
        </p:txBody>
      </p:sp>
      <p:sp>
        <p:nvSpPr>
          <p:cNvPr id="49" name="Shape 3">
            <a:extLst>
              <a:ext uri="{FF2B5EF4-FFF2-40B4-BE49-F238E27FC236}">
                <a16:creationId xmlns:a16="http://schemas.microsoft.com/office/drawing/2014/main" id="{FC219537-E3AC-DD3A-83CF-AC36CA393233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50" name="Shape 3">
            <a:extLst>
              <a:ext uri="{FF2B5EF4-FFF2-40B4-BE49-F238E27FC236}">
                <a16:creationId xmlns:a16="http://schemas.microsoft.com/office/drawing/2014/main" id="{25C7AB8A-B461-9F73-1C2B-B892ABF57CCF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55" name="Shape 59">
            <a:extLst>
              <a:ext uri="{FF2B5EF4-FFF2-40B4-BE49-F238E27FC236}">
                <a16:creationId xmlns:a16="http://schemas.microsoft.com/office/drawing/2014/main" id="{46A7C986-FD76-BDE9-1E65-1F4B5E507AE9}"/>
              </a:ext>
            </a:extLst>
          </p:cNvPr>
          <p:cNvSpPr/>
          <p:nvPr/>
        </p:nvSpPr>
        <p:spPr>
          <a:xfrm>
            <a:off x="1344168" y="5264610"/>
            <a:ext cx="9279008" cy="704088"/>
          </a:xfrm>
          <a:prstGeom prst="roundRect">
            <a:avLst>
              <a:gd name="adj" fmla="val 10390"/>
            </a:avLst>
          </a:prstGeom>
          <a:solidFill>
            <a:schemeClr val="accent1">
              <a:lumMod val="75000"/>
            </a:schemeClr>
          </a:solidFill>
          <a:ln w="12700">
            <a:solidFill>
              <a:srgbClr val="0C2F55"/>
            </a:solidFill>
            <a:prstDash val="solid"/>
          </a:ln>
        </p:spPr>
      </p:sp>
      <p:sp>
        <p:nvSpPr>
          <p:cNvPr id="56" name="Text 60">
            <a:extLst>
              <a:ext uri="{FF2B5EF4-FFF2-40B4-BE49-F238E27FC236}">
                <a16:creationId xmlns:a16="http://schemas.microsoft.com/office/drawing/2014/main" id="{A93CE8C7-456B-9054-202B-C27C72107656}"/>
              </a:ext>
            </a:extLst>
          </p:cNvPr>
          <p:cNvSpPr/>
          <p:nvPr/>
        </p:nvSpPr>
        <p:spPr>
          <a:xfrm>
            <a:off x="1636776" y="5429202"/>
            <a:ext cx="8759952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t-EE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</a:t>
            </a:r>
            <a:r>
              <a:rPr lang="en-US" sz="14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ksnes</a:t>
            </a: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vajaliku väljaõppe olemasolul </a:t>
            </a: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ning</a:t>
            </a: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tegevväelasest ülema korraldusel ja vastutusel.</a:t>
            </a:r>
            <a:endParaRPr lang="en-US" sz="1400" b="1" dirty="0"/>
          </a:p>
        </p:txBody>
      </p:sp>
      <p:sp>
        <p:nvSpPr>
          <p:cNvPr id="57" name="Shape 52">
            <a:extLst>
              <a:ext uri="{FF2B5EF4-FFF2-40B4-BE49-F238E27FC236}">
                <a16:creationId xmlns:a16="http://schemas.microsoft.com/office/drawing/2014/main" id="{084D555A-FCB4-3FDE-C39B-E4725AAD7052}"/>
              </a:ext>
            </a:extLst>
          </p:cNvPr>
          <p:cNvSpPr/>
          <p:nvPr/>
        </p:nvSpPr>
        <p:spPr>
          <a:xfrm>
            <a:off x="8160214" y="3467983"/>
            <a:ext cx="109728" cy="1316736"/>
          </a:xfrm>
          <a:prstGeom prst="rect">
            <a:avLst/>
          </a:prstGeom>
          <a:solidFill>
            <a:srgbClr val="0C2F55"/>
          </a:solidFill>
          <a:ln w="12700">
            <a:solidFill>
              <a:srgbClr val="0C2F55"/>
            </a:solidFill>
            <a:prstDash val="solid"/>
          </a:ln>
        </p:spPr>
      </p:sp>
      <p:sp>
        <p:nvSpPr>
          <p:cNvPr id="43" name="Text 11">
            <a:extLst>
              <a:ext uri="{FF2B5EF4-FFF2-40B4-BE49-F238E27FC236}">
                <a16:creationId xmlns:a16="http://schemas.microsoft.com/office/drawing/2014/main" id="{EFC72BC2-609D-B55A-03A1-4284290336FC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AE9A7B7-82DF-86DA-435E-BA6926F5341C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Keda saab lahinguvalvesse kaasata?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26A1F37-F2BA-6E57-F03C-3781D7888C33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Ajateenijad ja reservväelased ainult vajaliku väljaõppe olemasolul</a:t>
            </a:r>
            <a:endParaRPr lang="en-US" sz="10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E11E399-DDE4-14E5-820B-0AE96410AB66}"/>
              </a:ext>
            </a:extLst>
          </p:cNvPr>
          <p:cNvSpPr/>
          <p:nvPr/>
        </p:nvSpPr>
        <p:spPr>
          <a:xfrm>
            <a:off x="478161" y="1878069"/>
            <a:ext cx="3108960" cy="301752"/>
          </a:xfrm>
          <a:prstGeom prst="rect">
            <a:avLst/>
          </a:prstGeom>
          <a:solidFill>
            <a:srgbClr val="0F4C81"/>
          </a:solidFill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Ajateenija</a:t>
            </a:r>
            <a:endParaRPr lang="en-US" sz="1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FF2DCBD-1B90-9C81-B89E-A87F1C656E51}"/>
              </a:ext>
            </a:extLst>
          </p:cNvPr>
          <p:cNvSpPr/>
          <p:nvPr/>
        </p:nvSpPr>
        <p:spPr>
          <a:xfrm>
            <a:off x="661041" y="2023091"/>
            <a:ext cx="274320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baasõp</a:t>
            </a:r>
            <a:r>
              <a:rPr lang="et-EE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pe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ajal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toetavad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ülesanded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koostööõppe ajal lisaks </a:t>
            </a:r>
            <a:r>
              <a:rPr lang="et-EE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jäktuõppes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osalemisele lahinguvalve tegevused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relva või erimeetme kasutamine üksnes ülesande ja väljaõppe piires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76E32C3-8AEF-16CE-321A-E74B8C4C85E9}"/>
              </a:ext>
            </a:extLst>
          </p:cNvPr>
          <p:cNvSpPr/>
          <p:nvPr/>
        </p:nvSpPr>
        <p:spPr>
          <a:xfrm>
            <a:off x="4227201" y="1878069"/>
            <a:ext cx="3108960" cy="30175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Reservväelane</a:t>
            </a:r>
            <a:endParaRPr lang="en-US" sz="1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D0B88A3-908C-322E-1DC5-4CA9BC55DB1C}"/>
              </a:ext>
            </a:extLst>
          </p:cNvPr>
          <p:cNvSpPr/>
          <p:nvPr/>
        </p:nvSpPr>
        <p:spPr>
          <a:xfrm>
            <a:off x="4410081" y="2142814"/>
            <a:ext cx="274320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võib täita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õppekogunemisel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või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LÕKil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lahinguvalvega seotud ülesandeid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relva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või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erimeetme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kasutamine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üksnes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ülesande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väljaõppe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piires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(vajaduse korral ÕK/LÕK alguses täiendõpe)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C115895-CDE4-6755-F225-8ECD7565C1B3}"/>
              </a:ext>
            </a:extLst>
          </p:cNvPr>
          <p:cNvSpPr/>
          <p:nvPr/>
        </p:nvSpPr>
        <p:spPr>
          <a:xfrm>
            <a:off x="7976241" y="1878069"/>
            <a:ext cx="3108960" cy="301752"/>
          </a:xfrm>
          <a:prstGeom prst="rect">
            <a:avLst/>
          </a:prstGeom>
          <a:solidFill>
            <a:srgbClr val="C69C3E"/>
          </a:solidFill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1F3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Tegevväelane</a:t>
            </a:r>
            <a:endParaRPr lang="en-US" sz="14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019EFB2-B645-3290-0C4A-B7C80F5F5D0D}"/>
              </a:ext>
            </a:extLst>
          </p:cNvPr>
          <p:cNvSpPr/>
          <p:nvPr/>
        </p:nvSpPr>
        <p:spPr>
          <a:xfrm>
            <a:off x="8159121" y="1944775"/>
            <a:ext cx="274320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juhtimine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t-EE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korralduste andmine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olukorra hindamine ja vastutus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• väljaõppe, järelevalve ja professionaalse käsuliini tagamine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2D9DC9BE-B09C-A37A-8E6A-DD0004F0F876}"/>
              </a:ext>
            </a:extLst>
          </p:cNvPr>
          <p:cNvSpPr/>
          <p:nvPr/>
        </p:nvSpPr>
        <p:spPr>
          <a:xfrm>
            <a:off x="777240" y="4180757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Kaitsemehhanismid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D1D1283-1FD3-E544-BA93-7FF70E07C178}"/>
              </a:ext>
            </a:extLst>
          </p:cNvPr>
          <p:cNvSpPr/>
          <p:nvPr/>
        </p:nvSpPr>
        <p:spPr>
          <a:xfrm>
            <a:off x="777240" y="4617760"/>
            <a:ext cx="2423160" cy="86868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1. V</a:t>
            </a: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ajalik v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äljaõpe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</a:t>
            </a:r>
            <a:r>
              <a:rPr lang="et-EE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elduseks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e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smane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sõjaväeline ja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ülesande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täitmiseks vajalik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täiendõpe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F657B4E3-A09F-1A35-B700-8A8299717870}"/>
              </a:ext>
            </a:extLst>
          </p:cNvPr>
          <p:cNvSpPr/>
          <p:nvPr/>
        </p:nvSpPr>
        <p:spPr>
          <a:xfrm>
            <a:off x="3383280" y="4617760"/>
            <a:ext cx="2423160" cy="86868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2. </a:t>
            </a: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Selge k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äsk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eelduseks on t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egevväelasest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ülema korraldus ja vastutus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E801612-0222-BD50-5278-530D8A4F054D}"/>
              </a:ext>
            </a:extLst>
          </p:cNvPr>
          <p:cNvSpPr/>
          <p:nvPr/>
        </p:nvSpPr>
        <p:spPr>
          <a:xfrm>
            <a:off x="5989320" y="4617760"/>
            <a:ext cx="2423160" cy="86868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3. </a:t>
            </a: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Ülesannete p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iiratus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üksnes seaduses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sätestatud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ülesan</a:t>
            </a:r>
            <a:r>
              <a:rPr lang="et-EE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nete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täitmiseks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ulatus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F208ADFF-7C47-73F6-3AA7-E9D124E087E2}"/>
              </a:ext>
            </a:extLst>
          </p:cNvPr>
          <p:cNvSpPr/>
          <p:nvPr/>
        </p:nvSpPr>
        <p:spPr>
          <a:xfrm>
            <a:off x="8595360" y="4617760"/>
            <a:ext cx="2423160" cy="86868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4. </a:t>
            </a:r>
            <a:r>
              <a:rPr lang="et-EE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Kaitseväelaste p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iirarv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t-EE" sz="110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piirarv nende kohta, kes saavad saada sellise teenistusülesande, millega võivad kaasneda avaliku võimu volitused</a:t>
            </a:r>
          </a:p>
        </p:txBody>
      </p:sp>
      <p:sp>
        <p:nvSpPr>
          <p:cNvPr id="17" name="Slide Number Placeholder 0">
            <a:extLst>
              <a:ext uri="{FF2B5EF4-FFF2-40B4-BE49-F238E27FC236}">
                <a16:creationId xmlns:a16="http://schemas.microsoft.com/office/drawing/2014/main" id="{DE32CC0B-B2E9-4DEA-5E22-CA58A17972F6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6</a:t>
            </a:fld>
            <a:endParaRPr lang="en-US"/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9FCCC20D-016B-3D37-3971-DEAD94F54252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7A459096-209D-4FD9-1FAA-203039F1FE70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8344ED2F-7527-D9D1-0B62-6C9FB031D22B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E2A0721-E06A-0868-16CC-81628855471D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Jõu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kasutamine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,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vahetu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sund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,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erimeetmed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 ja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</a:rPr>
              <a:t>erivahendid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oboto Condensed" pitchFamily="34" charset="0"/>
              <a:ea typeface="Roboto Condensed" pitchFamily="34" charset="-122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79FA780-FF3A-6B7C-FC2D-F7B292633988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sz="1050">
                <a:solidFill>
                  <a:srgbClr val="092343"/>
                </a:solidFill>
                <a:latin typeface="Roboto Condensed"/>
              </a:rPr>
              <a:t>Ajateenijate ja reservväelaste volituste suurim sisuline muudatus</a:t>
            </a:r>
            <a:endParaRPr lang="en-US" sz="1050" dirty="0"/>
          </a:p>
        </p:txBody>
      </p:sp>
      <p:sp>
        <p:nvSpPr>
          <p:cNvPr id="6" name="Slide Number Placeholder 0">
            <a:extLst>
              <a:ext uri="{FF2B5EF4-FFF2-40B4-BE49-F238E27FC236}">
                <a16:creationId xmlns:a16="http://schemas.microsoft.com/office/drawing/2014/main" id="{EEF47379-AD38-EEBA-14CC-1A96E8592029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7</a:t>
            </a:fld>
            <a:endParaRPr lang="en-US"/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24EEF785-2A3D-4581-F969-61FAF6604897}"/>
              </a:ext>
            </a:extLst>
          </p:cNvPr>
          <p:cNvSpPr/>
          <p:nvPr/>
        </p:nvSpPr>
        <p:spPr>
          <a:xfrm>
            <a:off x="777241" y="1452038"/>
            <a:ext cx="10241280" cy="7132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73152" rIns="182880" bIns="54864" rtlCol="0" anchor="ctr"/>
          <a:lstStyle/>
          <a:p>
            <a:pPr algn="ctr"/>
            <a:r>
              <a:rPr lang="et-EE" sz="1600" dirty="0">
                <a:solidFill>
                  <a:srgbClr val="FFFFFF"/>
                </a:solidFill>
                <a:latin typeface="Roboto Condensed"/>
              </a:rPr>
              <a:t>A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ja</a:t>
            </a:r>
            <a:r>
              <a:rPr lang="et-EE" sz="1600" dirty="0">
                <a:solidFill>
                  <a:srgbClr val="FFFFFF"/>
                </a:solidFill>
                <a:latin typeface="Roboto Condensed"/>
              </a:rPr>
              <a:t>-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 ja </a:t>
            </a:r>
            <a:r>
              <a:rPr sz="1600" dirty="0" err="1">
                <a:solidFill>
                  <a:srgbClr val="FFFFFF"/>
                </a:solidFill>
                <a:latin typeface="Roboto Condensed"/>
              </a:rPr>
              <a:t>reservteenistuses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Roboto Condensed"/>
              </a:rPr>
              <a:t>lahinguvalve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Roboto Condensed"/>
              </a:rPr>
              <a:t>teenistusülesandega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t-EE" sz="1600" b="1" dirty="0">
                <a:solidFill>
                  <a:srgbClr val="FFFFFF"/>
                </a:solidFill>
                <a:latin typeface="Roboto Condensed"/>
              </a:rPr>
              <a:t>võib</a:t>
            </a:r>
            <a:r>
              <a:rPr lang="et-EE" sz="16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Roboto Condensed"/>
              </a:rPr>
              <a:t>kaasneda</a:t>
            </a:r>
            <a:r>
              <a:rPr sz="16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Roboto Condensed"/>
              </a:rPr>
              <a:t>piiratud</a:t>
            </a:r>
            <a:r>
              <a:rPr sz="16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Roboto Condensed"/>
              </a:rPr>
              <a:t>avaliku</a:t>
            </a:r>
            <a:r>
              <a:rPr sz="16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Roboto Condensed"/>
              </a:rPr>
              <a:t>võimu</a:t>
            </a:r>
            <a:r>
              <a:rPr sz="1600" b="1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Roboto Condensed"/>
              </a:rPr>
              <a:t>volitus</a:t>
            </a:r>
            <a:r>
              <a:rPr sz="1600" dirty="0">
                <a:solidFill>
                  <a:srgbClr val="FFFFFF"/>
                </a:solidFill>
                <a:latin typeface="Roboto Condensed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BCAE1F-9B51-EDA9-BBE8-5FD1F08457C4}"/>
              </a:ext>
            </a:extLst>
          </p:cNvPr>
          <p:cNvGrpSpPr/>
          <p:nvPr/>
        </p:nvGrpSpPr>
        <p:grpSpPr>
          <a:xfrm>
            <a:off x="1016472" y="2437893"/>
            <a:ext cx="2331720" cy="2148840"/>
            <a:chOff x="1481330" y="2389246"/>
            <a:chExt cx="2331720" cy="2148840"/>
          </a:xfrm>
        </p:grpSpPr>
        <p:sp>
          <p:nvSpPr>
            <p:cNvPr id="8" name="Rounded Rectangle 26">
              <a:extLst>
                <a:ext uri="{FF2B5EF4-FFF2-40B4-BE49-F238E27FC236}">
                  <a16:creationId xmlns:a16="http://schemas.microsoft.com/office/drawing/2014/main" id="{0CA79983-4E54-D374-9EA0-4C8636B9E937}"/>
                </a:ext>
              </a:extLst>
            </p:cNvPr>
            <p:cNvSpPr/>
            <p:nvPr/>
          </p:nvSpPr>
          <p:spPr>
            <a:xfrm>
              <a:off x="1481330" y="2389246"/>
              <a:ext cx="2331720" cy="2148840"/>
            </a:xfrm>
            <a:prstGeom prst="roundRect">
              <a:avLst/>
            </a:prstGeom>
            <a:solidFill>
              <a:srgbClr val="F1F6FA"/>
            </a:solidFill>
            <a:ln w="10160">
              <a:solidFill>
                <a:srgbClr val="CBD8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EA603A-4FBC-C147-CC6A-EBF20296FD78}"/>
                </a:ext>
              </a:extLst>
            </p:cNvPr>
            <p:cNvSpPr txBox="1"/>
            <p:nvPr/>
          </p:nvSpPr>
          <p:spPr>
            <a:xfrm>
              <a:off x="1645922" y="2526406"/>
              <a:ext cx="1393971" cy="221599"/>
            </a:xfrm>
            <a:prstGeom prst="rect">
              <a:avLst/>
            </a:prstGeom>
            <a:noFill/>
          </p:spPr>
          <p:txBody>
            <a:bodyPr wrap="none" lIns="45720" tIns="18288" rIns="45720" bIns="18288" anchor="t">
              <a:spAutoFit/>
            </a:bodyPr>
            <a:lstStyle/>
            <a:p>
              <a:pPr algn="l"/>
              <a:r>
                <a:rPr sz="1200" b="1" dirty="0">
                  <a:solidFill>
                    <a:schemeClr val="accent1">
                      <a:lumMod val="50000"/>
                    </a:schemeClr>
                  </a:solidFill>
                  <a:latin typeface="Roboto Condensed"/>
                </a:rPr>
                <a:t>1. </a:t>
              </a:r>
              <a:r>
                <a:rPr lang="et-EE" sz="1200" b="1" dirty="0">
                  <a:solidFill>
                    <a:schemeClr val="accent1">
                      <a:lumMod val="50000"/>
                    </a:schemeClr>
                  </a:solidFill>
                  <a:latin typeface="Roboto Condensed"/>
                </a:rPr>
                <a:t>JÕU KASUTAMINE</a:t>
              </a:r>
              <a:endParaRPr sz="1200" b="1" dirty="0">
                <a:solidFill>
                  <a:schemeClr val="accent1">
                    <a:lumMod val="50000"/>
                  </a:schemeClr>
                </a:solidFill>
                <a:latin typeface="Roboto Condensed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009BAC-8596-376F-4044-E9579C7F6C70}"/>
                </a:ext>
              </a:extLst>
            </p:cNvPr>
            <p:cNvSpPr txBox="1"/>
            <p:nvPr/>
          </p:nvSpPr>
          <p:spPr>
            <a:xfrm>
              <a:off x="1645922" y="2864734"/>
              <a:ext cx="2029968" cy="375487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r>
                <a:rPr lang="et-EE" sz="1100" b="1" dirty="0">
                  <a:solidFill>
                    <a:srgbClr val="092343"/>
                  </a:solidFill>
                  <a:latin typeface="Roboto Condensed"/>
                </a:rPr>
                <a:t>Riigi sõjalise kaitse või seaduses nimetatud ülesande täitmisel</a:t>
              </a:r>
              <a:endParaRPr sz="1100" b="1" dirty="0">
                <a:solidFill>
                  <a:srgbClr val="092343"/>
                </a:solidFill>
                <a:latin typeface="Roboto Condensed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D35D1-A541-8894-FB3B-8729B7AEC2FA}"/>
                </a:ext>
              </a:extLst>
            </p:cNvPr>
            <p:cNvSpPr txBox="1"/>
            <p:nvPr/>
          </p:nvSpPr>
          <p:spPr>
            <a:xfrm>
              <a:off x="1645922" y="3376798"/>
              <a:ext cx="2002536" cy="1006429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r>
                <a:rPr lang="et-EE" sz="1050" dirty="0">
                  <a:solidFill>
                    <a:srgbClr val="092343"/>
                  </a:solidFill>
                  <a:latin typeface="Roboto Condensed"/>
                </a:rPr>
                <a:t>Jõudu võib kasutada üksnes seaduses sätestatud alusel ja korras, konkreetse lahinguvalve ülesande täitmiseks ning tegevväelasest ülema korraldusel ja vastutusel.</a:t>
              </a:r>
              <a:endParaRPr sz="1050" b="0" dirty="0">
                <a:solidFill>
                  <a:srgbClr val="092343"/>
                </a:solidFill>
                <a:latin typeface="Roboto Condense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CBDC29-19A5-C27F-BE00-E3233E4BE002}"/>
              </a:ext>
            </a:extLst>
          </p:cNvPr>
          <p:cNvGrpSpPr/>
          <p:nvPr/>
        </p:nvGrpSpPr>
        <p:grpSpPr>
          <a:xfrm>
            <a:off x="4773132" y="2472559"/>
            <a:ext cx="2331720" cy="2148840"/>
            <a:chOff x="4306825" y="2402939"/>
            <a:chExt cx="2331720" cy="2148840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CB5E3E74-CACF-BBB8-F36B-2919C9B2B721}"/>
                </a:ext>
              </a:extLst>
            </p:cNvPr>
            <p:cNvSpPr/>
            <p:nvPr/>
          </p:nvSpPr>
          <p:spPr>
            <a:xfrm>
              <a:off x="4306825" y="2402939"/>
              <a:ext cx="2331720" cy="2148840"/>
            </a:xfrm>
            <a:prstGeom prst="roundRect">
              <a:avLst/>
            </a:prstGeom>
            <a:solidFill>
              <a:srgbClr val="F1F6FA"/>
            </a:solidFill>
            <a:ln w="10160">
              <a:solidFill>
                <a:srgbClr val="CBD8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45392-45C4-F61E-65C9-A2DC741F1496}"/>
                </a:ext>
              </a:extLst>
            </p:cNvPr>
            <p:cNvSpPr txBox="1"/>
            <p:nvPr/>
          </p:nvSpPr>
          <p:spPr>
            <a:xfrm>
              <a:off x="4471417" y="2534400"/>
              <a:ext cx="1161536" cy="221599"/>
            </a:xfrm>
            <a:prstGeom prst="rect">
              <a:avLst/>
            </a:prstGeom>
            <a:noFill/>
          </p:spPr>
          <p:txBody>
            <a:bodyPr wrap="none" lIns="45720" tIns="18288" rIns="45720" bIns="18288" anchor="t">
              <a:spAutoFit/>
            </a:bodyPr>
            <a:lstStyle/>
            <a:p>
              <a:pPr algn="l"/>
              <a:r>
                <a:rPr sz="1200" b="1" dirty="0">
                  <a:solidFill>
                    <a:schemeClr val="accent1">
                      <a:lumMod val="50000"/>
                    </a:schemeClr>
                  </a:solidFill>
                  <a:latin typeface="Roboto Condensed"/>
                </a:rPr>
                <a:t>2. VAHETU SUND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FE8EB1-4BF9-096B-9479-7E5F0B922E2F}"/>
                </a:ext>
              </a:extLst>
            </p:cNvPr>
            <p:cNvSpPr txBox="1"/>
            <p:nvPr/>
          </p:nvSpPr>
          <p:spPr>
            <a:xfrm>
              <a:off x="4471417" y="2878427"/>
              <a:ext cx="2167128" cy="206210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pPr algn="l"/>
              <a:r>
                <a:rPr sz="1100" b="1" dirty="0" err="1">
                  <a:solidFill>
                    <a:srgbClr val="092343"/>
                  </a:solidFill>
                  <a:latin typeface="Roboto Condensed"/>
                </a:rPr>
                <a:t>Füüsiline</a:t>
              </a:r>
              <a:r>
                <a:rPr sz="1100" b="1" dirty="0">
                  <a:solidFill>
                    <a:srgbClr val="092343"/>
                  </a:solidFill>
                  <a:latin typeface="Roboto Condensed"/>
                </a:rPr>
                <a:t> </a:t>
              </a:r>
              <a:r>
                <a:rPr sz="1100" b="1" dirty="0" err="1">
                  <a:solidFill>
                    <a:srgbClr val="092343"/>
                  </a:solidFill>
                  <a:latin typeface="Roboto Condensed"/>
                </a:rPr>
                <a:t>jõud</a:t>
              </a:r>
              <a:r>
                <a:rPr sz="1100" b="1" dirty="0">
                  <a:solidFill>
                    <a:srgbClr val="092343"/>
                  </a:solidFill>
                  <a:latin typeface="Roboto Condensed"/>
                </a:rPr>
                <a:t>, </a:t>
              </a:r>
              <a:r>
                <a:rPr sz="1100" b="1" dirty="0" err="1">
                  <a:solidFill>
                    <a:srgbClr val="092343"/>
                  </a:solidFill>
                  <a:latin typeface="Roboto Condensed"/>
                </a:rPr>
                <a:t>erivahend</a:t>
              </a:r>
              <a:r>
                <a:rPr sz="1100" b="1" dirty="0">
                  <a:solidFill>
                    <a:srgbClr val="092343"/>
                  </a:solidFill>
                  <a:latin typeface="Roboto Condensed"/>
                </a:rPr>
                <a:t> ja </a:t>
              </a:r>
              <a:r>
                <a:rPr sz="1100" b="1" dirty="0" err="1">
                  <a:solidFill>
                    <a:srgbClr val="092343"/>
                  </a:solidFill>
                  <a:latin typeface="Roboto Condensed"/>
                </a:rPr>
                <a:t>relv</a:t>
              </a:r>
              <a:endParaRPr sz="1100" b="1" dirty="0">
                <a:solidFill>
                  <a:srgbClr val="092343"/>
                </a:solidFill>
                <a:latin typeface="Roboto Condensed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802DDB-B8EA-3F89-1857-E4895C917BF8}"/>
                </a:ext>
              </a:extLst>
            </p:cNvPr>
            <p:cNvSpPr txBox="1"/>
            <p:nvPr/>
          </p:nvSpPr>
          <p:spPr>
            <a:xfrm>
              <a:off x="4497476" y="3347957"/>
              <a:ext cx="2002536" cy="844847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r>
                <a:rPr lang="et-EE" sz="1050" dirty="0">
                  <a:solidFill>
                    <a:srgbClr val="092343"/>
                  </a:solidFill>
                  <a:latin typeface="Roboto Condensed"/>
                </a:rPr>
                <a:t>Vahetut sundi võib kasutada ainult juhul, kui see on konkreetse erimeetme tagamiseks vajalik, proportsionaalne ja seaduses lubatud.</a:t>
              </a:r>
              <a:endParaRPr sz="1050" b="0" dirty="0">
                <a:solidFill>
                  <a:srgbClr val="092343"/>
                </a:solidFill>
                <a:latin typeface="Roboto Condense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0697D5-62C0-36FB-2709-3FCE2591B24D}"/>
              </a:ext>
            </a:extLst>
          </p:cNvPr>
          <p:cNvGrpSpPr/>
          <p:nvPr/>
        </p:nvGrpSpPr>
        <p:grpSpPr>
          <a:xfrm>
            <a:off x="8529792" y="2503453"/>
            <a:ext cx="2331720" cy="2148840"/>
            <a:chOff x="7132320" y="2402939"/>
            <a:chExt cx="2331720" cy="2148840"/>
          </a:xfrm>
        </p:grpSpPr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D676469E-98AF-50FC-CAE5-8BB59D100F4C}"/>
                </a:ext>
              </a:extLst>
            </p:cNvPr>
            <p:cNvSpPr/>
            <p:nvPr/>
          </p:nvSpPr>
          <p:spPr>
            <a:xfrm>
              <a:off x="7132320" y="2402939"/>
              <a:ext cx="2331720" cy="2148840"/>
            </a:xfrm>
            <a:prstGeom prst="roundRect">
              <a:avLst/>
            </a:prstGeom>
            <a:solidFill>
              <a:srgbClr val="F1F6FA"/>
            </a:solidFill>
            <a:ln w="10160">
              <a:solidFill>
                <a:srgbClr val="CBD8E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88578-1455-5E94-B231-8B5CF2B62D29}"/>
                </a:ext>
              </a:extLst>
            </p:cNvPr>
            <p:cNvSpPr txBox="1"/>
            <p:nvPr/>
          </p:nvSpPr>
          <p:spPr>
            <a:xfrm>
              <a:off x="7296911" y="2540099"/>
              <a:ext cx="1783502" cy="221599"/>
            </a:xfrm>
            <a:prstGeom prst="rect">
              <a:avLst/>
            </a:prstGeom>
            <a:noFill/>
          </p:spPr>
          <p:txBody>
            <a:bodyPr wrap="none" lIns="45720" tIns="18288" rIns="45720" bIns="18288" anchor="t">
              <a:spAutoFit/>
            </a:bodyPr>
            <a:lstStyle/>
            <a:p>
              <a:pPr algn="l"/>
              <a:r>
                <a:rPr sz="1200" b="1" dirty="0">
                  <a:solidFill>
                    <a:schemeClr val="accent1">
                      <a:lumMod val="50000"/>
                    </a:schemeClr>
                  </a:solidFill>
                  <a:latin typeface="Roboto Condensed"/>
                </a:rPr>
                <a:t>3. </a:t>
              </a:r>
              <a:r>
                <a:rPr lang="et-EE" sz="1200" b="1" dirty="0">
                  <a:solidFill>
                    <a:schemeClr val="accent1">
                      <a:lumMod val="50000"/>
                    </a:schemeClr>
                  </a:solidFill>
                  <a:latin typeface="Roboto Condensed"/>
                </a:rPr>
                <a:t>Erimeetmed ja -vahendid</a:t>
              </a:r>
              <a:endParaRPr sz="1200" b="1" dirty="0">
                <a:solidFill>
                  <a:schemeClr val="accent1">
                    <a:lumMod val="50000"/>
                  </a:schemeClr>
                </a:solidFill>
                <a:latin typeface="Roboto Condensed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3E9768-DD41-CDB2-0383-165FE976FC73}"/>
                </a:ext>
              </a:extLst>
            </p:cNvPr>
            <p:cNvSpPr txBox="1"/>
            <p:nvPr/>
          </p:nvSpPr>
          <p:spPr>
            <a:xfrm>
              <a:off x="7296912" y="2878426"/>
              <a:ext cx="1783502" cy="375487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KV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julgeolekuala</a:t>
              </a:r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,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selle</a:t>
              </a:r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vahetu</a:t>
              </a:r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lähedus</a:t>
              </a:r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 ja KV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laeva</a:t>
              </a:r>
              <a:r>
                <a:rPr lang="fi-FI" sz="1100" b="1" dirty="0">
                  <a:solidFill>
                    <a:srgbClr val="092343"/>
                  </a:solidFill>
                  <a:latin typeface="Roboto Condensed"/>
                </a:rPr>
                <a:t> </a:t>
              </a:r>
              <a:r>
                <a:rPr lang="fi-FI" sz="1100" b="1" dirty="0" err="1">
                  <a:solidFill>
                    <a:srgbClr val="092343"/>
                  </a:solidFill>
                  <a:latin typeface="Roboto Condensed"/>
                </a:rPr>
                <a:t>ohutusala</a:t>
              </a:r>
              <a:endParaRPr lang="fi-FI" sz="1100" b="1" dirty="0">
                <a:solidFill>
                  <a:srgbClr val="092343"/>
                </a:solidFill>
                <a:latin typeface="Roboto Condensed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A6B104-6B04-4764-8075-528F04C274C2}"/>
                </a:ext>
              </a:extLst>
            </p:cNvPr>
            <p:cNvSpPr txBox="1"/>
            <p:nvPr/>
          </p:nvSpPr>
          <p:spPr>
            <a:xfrm>
              <a:off x="7297775" y="3317062"/>
              <a:ext cx="2002536" cy="844847"/>
            </a:xfrm>
            <a:prstGeom prst="rect">
              <a:avLst/>
            </a:prstGeom>
            <a:noFill/>
          </p:spPr>
          <p:txBody>
            <a:bodyPr wrap="square" lIns="45720" tIns="18288" rIns="45720" bIns="18288" anchor="t">
              <a:spAutoFit/>
            </a:bodyPr>
            <a:lstStyle/>
            <a:p>
              <a:r>
                <a:rPr lang="et-EE" sz="1050" dirty="0">
                  <a:solidFill>
                    <a:srgbClr val="092343"/>
                  </a:solidFill>
                  <a:latin typeface="Roboto Condensed"/>
                </a:rPr>
                <a:t>Võib hõlmata näiteks isiku või sõiduki peatamist, alalt lahkuma kohustamist, sõiduki sundpeatamist ning mehitamata õhu- või veesõidukist lähtuva ohu tõrjumist.</a:t>
              </a:r>
              <a:endParaRPr sz="1050" b="0" dirty="0">
                <a:solidFill>
                  <a:srgbClr val="092343"/>
                </a:solidFill>
                <a:latin typeface="Roboto Condensed"/>
              </a:endParaRPr>
            </a:p>
          </p:txBody>
        </p:sp>
      </p:grp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CDC655A6-E788-08EA-6CBB-96B77787811C}"/>
              </a:ext>
            </a:extLst>
          </p:cNvPr>
          <p:cNvSpPr/>
          <p:nvPr/>
        </p:nvSpPr>
        <p:spPr>
          <a:xfrm>
            <a:off x="777240" y="5112052"/>
            <a:ext cx="10241280" cy="1069848"/>
          </a:xfrm>
          <a:prstGeom prst="roundRect">
            <a:avLst/>
          </a:prstGeom>
          <a:solidFill>
            <a:srgbClr val="F8FAFD"/>
          </a:solidFill>
          <a:ln w="10160">
            <a:solidFill>
              <a:srgbClr val="CBD8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D37A98-3F4C-C3C0-B8DC-5FC6311A25FE}"/>
              </a:ext>
            </a:extLst>
          </p:cNvPr>
          <p:cNvSpPr txBox="1"/>
          <p:nvPr/>
        </p:nvSpPr>
        <p:spPr>
          <a:xfrm>
            <a:off x="960120" y="5258356"/>
            <a:ext cx="1357103" cy="198516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1050" b="1" dirty="0">
                <a:solidFill>
                  <a:schemeClr val="accent1">
                    <a:lumMod val="50000"/>
                  </a:schemeClr>
                </a:solidFill>
                <a:latin typeface="Roboto Condensed"/>
              </a:rPr>
              <a:t>KOLM</a:t>
            </a:r>
            <a:r>
              <a:rPr sz="1050" b="1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1050" b="1" dirty="0">
                <a:solidFill>
                  <a:schemeClr val="accent1">
                    <a:lumMod val="50000"/>
                  </a:schemeClr>
                </a:solidFill>
                <a:latin typeface="Roboto Condensed"/>
              </a:rPr>
              <a:t>PÕHITINGIMUST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BB2718-9D3D-F67E-669B-3AC2ED786CFB}"/>
              </a:ext>
            </a:extLst>
          </p:cNvPr>
          <p:cNvSpPr txBox="1"/>
          <p:nvPr/>
        </p:nvSpPr>
        <p:spPr>
          <a:xfrm>
            <a:off x="960120" y="5487562"/>
            <a:ext cx="1281761" cy="283154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1600" b="1" dirty="0" err="1">
                <a:solidFill>
                  <a:srgbClr val="092343"/>
                </a:solidFill>
                <a:latin typeface="Roboto Condensed"/>
              </a:rPr>
              <a:t>Seaduslik</a:t>
            </a:r>
            <a:r>
              <a:rPr sz="1600" b="1" dirty="0">
                <a:solidFill>
                  <a:srgbClr val="092343"/>
                </a:solidFill>
                <a:latin typeface="Roboto Condensed"/>
              </a:rPr>
              <a:t> alus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35722-D929-1186-3538-A71B9839594E}"/>
              </a:ext>
            </a:extLst>
          </p:cNvPr>
          <p:cNvSpPr txBox="1"/>
          <p:nvPr/>
        </p:nvSpPr>
        <p:spPr>
          <a:xfrm>
            <a:off x="960120" y="5852716"/>
            <a:ext cx="3032240" cy="175433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900" b="0" dirty="0" err="1">
                <a:solidFill>
                  <a:srgbClr val="092343"/>
                </a:solidFill>
                <a:latin typeface="Roboto Condensed"/>
              </a:rPr>
              <a:t>volitus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tuleneb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konkreetsest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sättest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,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mitte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üldisest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valmisolekust</a:t>
            </a:r>
            <a:endParaRPr sz="900" b="0" dirty="0">
              <a:solidFill>
                <a:srgbClr val="092343"/>
              </a:solidFill>
              <a:latin typeface="Roboto Condense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3DBB0-DD45-F457-4714-22C97ECEC7C7}"/>
              </a:ext>
            </a:extLst>
          </p:cNvPr>
          <p:cNvSpPr txBox="1"/>
          <p:nvPr/>
        </p:nvSpPr>
        <p:spPr>
          <a:xfrm>
            <a:off x="4306825" y="5473320"/>
            <a:ext cx="1389163" cy="283154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1600" b="1" dirty="0" err="1">
                <a:solidFill>
                  <a:srgbClr val="092343"/>
                </a:solidFill>
                <a:latin typeface="Roboto Condensed"/>
              </a:rPr>
              <a:t>Vajalik</a:t>
            </a:r>
            <a:r>
              <a:rPr sz="1600" b="1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092343"/>
                </a:solidFill>
                <a:latin typeface="Roboto Condensed"/>
              </a:rPr>
              <a:t>väljaõpe</a:t>
            </a:r>
            <a:endParaRPr sz="1600" b="1" dirty="0">
              <a:solidFill>
                <a:srgbClr val="092343"/>
              </a:solidFill>
              <a:latin typeface="Roboto Condense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0931D-BEDD-44E2-F48B-FF3A4342BD8A}"/>
              </a:ext>
            </a:extLst>
          </p:cNvPr>
          <p:cNvSpPr txBox="1"/>
          <p:nvPr/>
        </p:nvSpPr>
        <p:spPr>
          <a:xfrm>
            <a:off x="4306825" y="5852716"/>
            <a:ext cx="2381421" cy="175433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900" b="0" dirty="0" err="1">
                <a:solidFill>
                  <a:srgbClr val="092343"/>
                </a:solidFill>
                <a:latin typeface="Roboto Condensed"/>
              </a:rPr>
              <a:t>ülesande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saab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anda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ainult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ettevalmistuse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ulatuses</a:t>
            </a:r>
            <a:endParaRPr sz="900" b="0" dirty="0">
              <a:solidFill>
                <a:srgbClr val="092343"/>
              </a:solidFill>
              <a:latin typeface="Roboto Condens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212609-7B4D-3BE5-A244-9C00FE1BC78C}"/>
              </a:ext>
            </a:extLst>
          </p:cNvPr>
          <p:cNvSpPr txBox="1"/>
          <p:nvPr/>
        </p:nvSpPr>
        <p:spPr>
          <a:xfrm>
            <a:off x="7452360" y="5481264"/>
            <a:ext cx="1357103" cy="283154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1600" b="1" dirty="0" err="1">
                <a:solidFill>
                  <a:srgbClr val="092343"/>
                </a:solidFill>
                <a:latin typeface="Roboto Condensed"/>
              </a:rPr>
              <a:t>Ülema</a:t>
            </a:r>
            <a:r>
              <a:rPr sz="1600" b="1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1600" b="1" dirty="0" err="1">
                <a:solidFill>
                  <a:srgbClr val="092343"/>
                </a:solidFill>
                <a:latin typeface="Roboto Condensed"/>
              </a:rPr>
              <a:t>vastutus</a:t>
            </a:r>
            <a:endParaRPr sz="1600" b="1" dirty="0">
              <a:solidFill>
                <a:srgbClr val="092343"/>
              </a:solidFill>
              <a:latin typeface="Roboto Condense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D08900-72D5-483B-1CAE-2D7B7122A146}"/>
              </a:ext>
            </a:extLst>
          </p:cNvPr>
          <p:cNvSpPr txBox="1"/>
          <p:nvPr/>
        </p:nvSpPr>
        <p:spPr>
          <a:xfrm>
            <a:off x="7452360" y="5852716"/>
            <a:ext cx="3134833" cy="175433"/>
          </a:xfrm>
          <a:prstGeom prst="rect">
            <a:avLst/>
          </a:prstGeom>
          <a:noFill/>
        </p:spPr>
        <p:txBody>
          <a:bodyPr wrap="none" lIns="45720" tIns="18288" rIns="45720" bIns="18288" anchor="t">
            <a:spAutoFit/>
          </a:bodyPr>
          <a:lstStyle/>
          <a:p>
            <a:pPr algn="l"/>
            <a:r>
              <a:rPr sz="900" b="0" dirty="0" err="1">
                <a:solidFill>
                  <a:srgbClr val="092343"/>
                </a:solidFill>
                <a:latin typeface="Roboto Condensed"/>
              </a:rPr>
              <a:t>tegevväelasest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ülem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hindab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olukorda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,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annab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korralduse</a:t>
            </a:r>
            <a:r>
              <a:rPr sz="900" b="0" dirty="0">
                <a:solidFill>
                  <a:srgbClr val="092343"/>
                </a:solidFill>
                <a:latin typeface="Roboto Condensed"/>
              </a:rPr>
              <a:t> ja </a:t>
            </a:r>
            <a:r>
              <a:rPr sz="900" b="0" dirty="0" err="1">
                <a:solidFill>
                  <a:srgbClr val="092343"/>
                </a:solidFill>
                <a:latin typeface="Roboto Condensed"/>
              </a:rPr>
              <a:t>vastutab</a:t>
            </a:r>
            <a:endParaRPr sz="900" b="0" dirty="0">
              <a:solidFill>
                <a:srgbClr val="092343"/>
              </a:solidFill>
              <a:latin typeface="Roboto Condensed"/>
            </a:endParaRPr>
          </a:p>
        </p:txBody>
      </p:sp>
      <p:sp>
        <p:nvSpPr>
          <p:cNvPr id="34" name="Shape 3">
            <a:extLst>
              <a:ext uri="{FF2B5EF4-FFF2-40B4-BE49-F238E27FC236}">
                <a16:creationId xmlns:a16="http://schemas.microsoft.com/office/drawing/2014/main" id="{D57057F9-F52B-39DA-D5F6-213656366552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35" name="Shape 3">
            <a:extLst>
              <a:ext uri="{FF2B5EF4-FFF2-40B4-BE49-F238E27FC236}">
                <a16:creationId xmlns:a16="http://schemas.microsoft.com/office/drawing/2014/main" id="{80BDBA33-3A3F-F340-FE12-982A1708BF45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t-EE" dirty="0"/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939AA1DC-7C00-26D7-0DED-A5B8ED806421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3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>
            <a:extLst>
              <a:ext uri="{FF2B5EF4-FFF2-40B4-BE49-F238E27FC236}">
                <a16:creationId xmlns:a16="http://schemas.microsoft.com/office/drawing/2014/main" id="{C499B73B-4DD7-7B59-F8AE-7D18F31C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14" b="22202"/>
          <a:stretch/>
        </p:blipFill>
        <p:spPr>
          <a:xfrm>
            <a:off x="935915" y="1348688"/>
            <a:ext cx="10320169" cy="3354409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BF3C756-389C-D389-FE80-C933B320E996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Kuidas see praktikas välja näeb?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FF17D40-2F46-7B57-1CB3-7EC915B784E0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Näited ülesannetest, mis sõltuvad väljaõppest ja olukorrast</a:t>
            </a:r>
            <a:endParaRPr lang="en-US" sz="1050" dirty="0"/>
          </a:p>
        </p:txBody>
      </p:sp>
      <p:sp>
        <p:nvSpPr>
          <p:cNvPr id="6" name="Slide Number Placeholder 0">
            <a:extLst>
              <a:ext uri="{FF2B5EF4-FFF2-40B4-BE49-F238E27FC236}">
                <a16:creationId xmlns:a16="http://schemas.microsoft.com/office/drawing/2014/main" id="{75514088-117E-E4C8-3793-06EB05E4B673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8</a:t>
            </a:fld>
            <a:endParaRPr 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EADFEEA5-9BBA-BC20-BB37-3C41CCE0D27B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F90DF7DC-3871-5E26-9E33-F1F5FA18FFC1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pic>
        <p:nvPicPr>
          <p:cNvPr id="9" name="Image 0">
            <a:extLst>
              <a:ext uri="{FF2B5EF4-FFF2-40B4-BE49-F238E27FC236}">
                <a16:creationId xmlns:a16="http://schemas.microsoft.com/office/drawing/2014/main" id="{3476C76B-FF91-0E8F-437F-F97F2244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503"/>
          <a:stretch/>
        </p:blipFill>
        <p:spPr>
          <a:xfrm>
            <a:off x="850196" y="5090661"/>
            <a:ext cx="10320169" cy="1189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BD2CD-D8B7-6C90-259F-EBF3EF912DDD}"/>
              </a:ext>
            </a:extLst>
          </p:cNvPr>
          <p:cNvSpPr txBox="1"/>
          <p:nvPr/>
        </p:nvSpPr>
        <p:spPr>
          <a:xfrm>
            <a:off x="429247" y="3167135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i="1" dirty="0"/>
              <a:t>NÄIDE:</a:t>
            </a:r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738951A7-E6D8-268B-1CF5-1D9EFE8D2869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0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BA4643F-4A64-3C55-A0BF-1180451D5902}"/>
              </a:ext>
            </a:extLst>
          </p:cNvPr>
          <p:cNvSpPr/>
          <p:nvPr/>
        </p:nvSpPr>
        <p:spPr>
          <a:xfrm>
            <a:off x="502920" y="320040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Muud olulised muudatused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0B07F18-6031-0660-A37D-7EA7EE607053}"/>
              </a:ext>
            </a:extLst>
          </p:cNvPr>
          <p:cNvSpPr/>
          <p:nvPr/>
        </p:nvSpPr>
        <p:spPr>
          <a:xfrm>
            <a:off x="521208" y="804672"/>
            <a:ext cx="9875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Eelnõu toetab lahinguvalvet ka teenistuskorralduse,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Kaitseliidu</a:t>
            </a:r>
            <a:r>
              <a:rPr lang="et-EE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kaasamise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050" dirty="0" err="1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hüvitiste</a:t>
            </a:r>
            <a:r>
              <a:rPr lang="et-EE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paindlikkuse</a:t>
            </a:r>
            <a:r>
              <a:rPr lang="en-US" sz="1050" dirty="0">
                <a:solidFill>
                  <a:srgbClr val="5E6E7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kaudu</a:t>
            </a:r>
            <a:endParaRPr lang="en-US" sz="10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24063E2-B344-1887-66DF-9F9C9530D7E4}"/>
              </a:ext>
            </a:extLst>
          </p:cNvPr>
          <p:cNvSpPr/>
          <p:nvPr/>
        </p:nvSpPr>
        <p:spPr>
          <a:xfrm>
            <a:off x="502920" y="1450100"/>
            <a:ext cx="3429000" cy="1417320"/>
          </a:xfrm>
          <a:prstGeom prst="rect">
            <a:avLst/>
          </a:prstGeom>
          <a:solidFill>
            <a:srgbClr val="F5F8FB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Tegevväelaste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töö- ja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puhkeaeg</a:t>
            </a:r>
            <a:endParaRPr lang="et-EE" sz="1600" b="1" dirty="0">
              <a:solidFill>
                <a:schemeClr val="accent1">
                  <a:lumMod val="50000"/>
                </a:schemeClr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tegevuses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osalemiseks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laiendatakse töö- ja puhkeaja erandeid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; säilib minimaalne puhkeaeg</a:t>
            </a:r>
            <a:endParaRPr lang="en-US" sz="1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F80DF29-3898-6813-A11C-7BFE36806C16}"/>
              </a:ext>
            </a:extLst>
          </p:cNvPr>
          <p:cNvSpPr/>
          <p:nvPr/>
        </p:nvSpPr>
        <p:spPr>
          <a:xfrm>
            <a:off x="4251960" y="1450100"/>
            <a:ext cx="3429000" cy="1417320"/>
          </a:xfrm>
          <a:prstGeom prst="rect">
            <a:avLst/>
          </a:prstGeom>
          <a:solidFill>
            <a:srgbClr val="F5F8FB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Kaitseliidu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kaasamine</a:t>
            </a:r>
            <a:endParaRPr lang="et-EE" sz="1600" b="1" dirty="0">
              <a:solidFill>
                <a:schemeClr val="accent1">
                  <a:lumMod val="50000"/>
                </a:schemeClr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Kaitseliitu võib 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nõusolekul </a:t>
            </a:r>
            <a:r>
              <a:rPr lang="en-US" sz="125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kaasata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KV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ülesannete täitmisse ja nende ülesannetega seotud tegevustesse</a:t>
            </a:r>
            <a:endParaRPr lang="en-US" sz="1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224CA7F-950D-1151-A90E-B992F4355EB6}"/>
              </a:ext>
            </a:extLst>
          </p:cNvPr>
          <p:cNvSpPr/>
          <p:nvPr/>
        </p:nvSpPr>
        <p:spPr>
          <a:xfrm>
            <a:off x="8001000" y="1450100"/>
            <a:ext cx="3429000" cy="1417320"/>
          </a:xfrm>
          <a:prstGeom prst="rect">
            <a:avLst/>
          </a:prstGeom>
          <a:solidFill>
            <a:srgbClr val="F5F8FB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Toitlustus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toiduraha</a:t>
            </a:r>
            <a:endParaRPr lang="et-EE" sz="1600" b="1" dirty="0">
              <a:solidFill>
                <a:schemeClr val="accent1">
                  <a:lumMod val="50000"/>
                </a:schemeClr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paindlikum toitlustuse 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tagamine; </a:t>
            </a:r>
            <a:r>
              <a:rPr lang="et-EE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ku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tavapärane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toitlustamine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ei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ole </a:t>
            </a:r>
            <a:r>
              <a:rPr lang="en-US" sz="125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võimalik</a:t>
            </a:r>
            <a:r>
              <a:rPr lang="et-EE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siis </a:t>
            </a:r>
            <a:r>
              <a:rPr lang="en-US" sz="125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võimalus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maksta </a:t>
            </a:r>
            <a:r>
              <a:rPr lang="en-US" sz="125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toiduraha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25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ette</a:t>
            </a:r>
            <a:endParaRPr lang="en-US" sz="12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1B3F4B5-AD5F-E8CA-3D12-CF4EACAD143B}"/>
              </a:ext>
            </a:extLst>
          </p:cNvPr>
          <p:cNvSpPr/>
          <p:nvPr/>
        </p:nvSpPr>
        <p:spPr>
          <a:xfrm>
            <a:off x="2377440" y="3598940"/>
            <a:ext cx="3429000" cy="141732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4. Hüvitiste tulumaks</a:t>
            </a:r>
          </a:p>
          <a:p>
            <a:pPr marL="0" indent="0">
              <a:buNone/>
            </a:pP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kaitseväeteenistuskohustuse täitmisega seotud sõidu- ja toidukulude hüvitised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vabastatakse tulumaksust</a:t>
            </a:r>
            <a:endParaRPr lang="en-US" sz="12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77286B5-8923-DA69-C096-E69615178D78}"/>
              </a:ext>
            </a:extLst>
          </p:cNvPr>
          <p:cNvSpPr/>
          <p:nvPr/>
        </p:nvSpPr>
        <p:spPr>
          <a:xfrm>
            <a:off x="6126480" y="3598940"/>
            <a:ext cx="3429000" cy="1417320"/>
          </a:xfrm>
          <a:prstGeom prst="rect">
            <a:avLst/>
          </a:prstGeom>
          <a:solidFill>
            <a:srgbClr val="EAF1F7"/>
          </a:solidFill>
          <a:ln w="6350">
            <a:solidFill>
              <a:srgbClr val="D8E3EC"/>
            </a:solidFill>
          </a:ln>
        </p:spPr>
        <p:txBody>
          <a:bodyPr wrap="square" lIns="1524" tIns="1524" rIns="1524" bIns="1524" rtlCol="0" anchor="t">
            <a:normAutofit/>
          </a:bodyPr>
          <a:lstStyle/>
          <a:p>
            <a:pPr marL="0" indent="0">
              <a:buNone/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5.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Õigusselgus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ja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halduskoormus</a:t>
            </a:r>
            <a:endParaRPr lang="et-EE" sz="1600" b="1" dirty="0">
              <a:solidFill>
                <a:schemeClr val="accent1">
                  <a:lumMod val="50000"/>
                </a:schemeClr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
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väheneb 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kuludokumentide</a:t>
            </a:r>
            <a:r>
              <a:rPr lang="en-US" sz="125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kogumise ja kontrollimise vajadus; paraneb</a:t>
            </a:r>
            <a:r>
              <a:rPr lang="en-US" sz="1250" b="1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menetluse lihtsus</a:t>
            </a:r>
            <a:endParaRPr lang="en-US" sz="12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lide Number Placeholder 0">
            <a:extLst>
              <a:ext uri="{FF2B5EF4-FFF2-40B4-BE49-F238E27FC236}">
                <a16:creationId xmlns:a16="http://schemas.microsoft.com/office/drawing/2014/main" id="{832139DC-7BA0-7002-DE29-3E50CCC40DCE}"/>
              </a:ext>
            </a:extLst>
          </p:cNvPr>
          <p:cNvSpPr txBox="1">
            <a:spLocks/>
          </p:cNvSpPr>
          <p:nvPr/>
        </p:nvSpPr>
        <p:spPr>
          <a:xfrm>
            <a:off x="11018520" y="6547104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rgbClr val="61758A"/>
                </a:solidFill>
                <a:latin typeface="Roboto Condensed"/>
                <a:ea typeface="Roboto Condensed"/>
                <a:cs typeface="Roboto Condensed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fld id="{F7021451-1387-4CA6-816F-3879F97B5CBC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1BF9C45E-14B8-3355-0604-087BBAF939C4}"/>
              </a:ext>
            </a:extLst>
          </p:cNvPr>
          <p:cNvSpPr/>
          <p:nvPr/>
        </p:nvSpPr>
        <p:spPr>
          <a:xfrm>
            <a:off x="478161" y="1028648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6505D6F4-4ED3-02A3-7878-83DA18F48004}"/>
              </a:ext>
            </a:extLst>
          </p:cNvPr>
          <p:cNvSpPr/>
          <p:nvPr/>
        </p:nvSpPr>
        <p:spPr>
          <a:xfrm>
            <a:off x="432931" y="6531921"/>
            <a:ext cx="11064240" cy="0"/>
          </a:xfrm>
          <a:prstGeom prst="line">
            <a:avLst/>
          </a:prstGeom>
          <a:noFill/>
          <a:ln w="12700">
            <a:solidFill>
              <a:srgbClr val="D9DEE7"/>
            </a:solidFill>
            <a:prstDash val="solid"/>
          </a:ln>
        </p:spPr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37CA02A6-E69B-F8E1-0961-BDC860C0382E}"/>
              </a:ext>
            </a:extLst>
          </p:cNvPr>
          <p:cNvSpPr/>
          <p:nvPr/>
        </p:nvSpPr>
        <p:spPr>
          <a:xfrm>
            <a:off x="502920" y="6537960"/>
            <a:ext cx="9601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Kaitseväe korralduse seaduse muutmise ja sellega seonduvalt teiste seaduste muutmise seadus (</a:t>
            </a:r>
            <a:r>
              <a:rPr lang="en-US" sz="720" dirty="0" err="1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lahinguvalve</a:t>
            </a:r>
            <a:r>
              <a:rPr lang="en-US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)</a:t>
            </a:r>
            <a:r>
              <a:rPr lang="et-EE" sz="720" dirty="0">
                <a:solidFill>
                  <a:schemeClr val="accent1">
                    <a:lumMod val="50000"/>
                  </a:schemeClr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907 SE</a:t>
            </a:r>
            <a:endParaRPr lang="en-US" sz="7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DD82123B42CE4FB59FAE8DB3AA4C64" ma:contentTypeVersion="2" ma:contentTypeDescription="Loo uus dokument" ma:contentTypeScope="" ma:versionID="5be1851d563b278f2b66510b27e1a146">
  <xsd:schema xmlns:xsd="http://www.w3.org/2001/XMLSchema" xmlns:xs="http://www.w3.org/2001/XMLSchema" xmlns:p="http://schemas.microsoft.com/office/2006/metadata/properties" xmlns:ns2="9a2978cf-9856-4471-84f5-b2b5341435f1" targetNamespace="http://schemas.microsoft.com/office/2006/metadata/properties" ma:root="true" ma:fieldsID="c4625f4263723be97907733cde2bc928" ns2:_="">
    <xsd:import namespace="9a2978cf-9856-4471-84f5-b2b5341435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978cf-9856-4471-84f5-b2b5341435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2978cf-9856-4471-84f5-b2b5341435f1">QN6PHRSYMUAZ-848940360-241</_dlc_DocId>
    <_dlc_DocIdUrl xmlns="9a2978cf-9856-4471-84f5-b2b5341435f1">
      <Url>https://kam.mil.intra/collaboration/KIPO/_layouts/15/DocIdRedir.aspx?ID=QN6PHRSYMUAZ-848940360-241</Url>
      <Description>QN6PHRSYMUAZ-848940360-241</Description>
    </_dlc_DocIdUrl>
  </documentManagement>
</p:properties>
</file>

<file path=customXml/itemProps1.xml><?xml version="1.0" encoding="utf-8"?>
<ds:datastoreItem xmlns:ds="http://schemas.openxmlformats.org/officeDocument/2006/customXml" ds:itemID="{0978E0C9-1D50-4156-86E5-6A74436AC08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25310E6-D501-428D-9761-69AA1A518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F86AD0C-E590-4D51-A64C-56179A22E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978cf-9856-4471-84f5-b2b534143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09BA13-7A65-4A99-9C67-F9F2EA27F85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D924760-E441-49FF-829C-8244883428A8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9a2978cf-9856-4471-84f5-b2b5341435f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197555</TotalTime>
  <Words>1113</Words>
  <Application>Microsoft Office PowerPoint</Application>
  <PresentationFormat>Widescreen</PresentationFormat>
  <Paragraphs>162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Rosin</dc:creator>
  <cp:lastModifiedBy>Eda Loo-Suun</cp:lastModifiedBy>
  <cp:revision>29</cp:revision>
  <cp:lastPrinted>2026-04-09T06:51:00Z</cp:lastPrinted>
  <dcterms:created xsi:type="dcterms:W3CDTF">2018-10-10T12:39:44Z</dcterms:created>
  <dcterms:modified xsi:type="dcterms:W3CDTF">2026-05-11T11:12:17Z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165;#KaM käsiraamat|51a22296-29ca-4c7d-bde5-71bd2607535a</vt:lpwstr>
  </property>
  <property fmtid="{D5CDD505-2E9C-101B-9397-08002B2CF9AE}" pid="3" name="_dlc_DocId">
    <vt:lpwstr>QN6PHRSYMUAZ-934185346-375</vt:lpwstr>
  </property>
  <property fmtid="{D5CDD505-2E9C-101B-9397-08002B2CF9AE}" pid="4" name="_dlc_DocIdItemGuid">
    <vt:lpwstr>36168568-a17d-48a5-93de-037070c4ed73</vt:lpwstr>
  </property>
  <property fmtid="{D5CDD505-2E9C-101B-9397-08002B2CF9AE}" pid="5" name="_dlc_DocIdUrl">
    <vt:lpwstr>https://kam.mil.intra/_layouts/15/DocIdRedir.aspx?ID=QN6PHRSYMUAZ-934185346-375, QN6PHRSYMUAZ-934185346-375</vt:lpwstr>
  </property>
  <property fmtid="{D5CDD505-2E9C-101B-9397-08002B2CF9AE}" pid="6" name="ContentTypeId">
    <vt:lpwstr>0x01010035DD82123B42CE4FB59FAE8DB3AA4C64</vt:lpwstr>
  </property>
  <property fmtid="{D5CDD505-2E9C-101B-9397-08002B2CF9AE}" pid="7" name="Order">
    <vt:r8>133100</vt:r8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_CopySource">
    <vt:lpwstr>https://kam.mil.intra/collaboration/KIPO/KIPO_dokumendid/03_Inimvara töösuund/04_Veteranipoliitika/PLANEERIMISPROSESS/20260310_AK_KAM_KIPO_VetPol.pptx</vt:lpwstr>
  </property>
</Properties>
</file>