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22"/>
  </p:notesMasterIdLst>
  <p:sldIdLst>
    <p:sldId id="256" r:id="rId5"/>
    <p:sldId id="294" r:id="rId6"/>
    <p:sldId id="327" r:id="rId7"/>
    <p:sldId id="344" r:id="rId8"/>
    <p:sldId id="304" r:id="rId9"/>
    <p:sldId id="342" r:id="rId10"/>
    <p:sldId id="349" r:id="rId11"/>
    <p:sldId id="346" r:id="rId12"/>
    <p:sldId id="289" r:id="rId13"/>
    <p:sldId id="343" r:id="rId14"/>
    <p:sldId id="369" r:id="rId15"/>
    <p:sldId id="345" r:id="rId16"/>
    <p:sldId id="367" r:id="rId17"/>
    <p:sldId id="368" r:id="rId18"/>
    <p:sldId id="299" r:id="rId19"/>
    <p:sldId id="340" r:id="rId20"/>
    <p:sldId id="288" r:id="rId21"/>
  </p:sldIdLst>
  <p:sldSz cx="18288000" cy="10287000"/>
  <p:notesSz cx="6858000" cy="9144000"/>
  <p:embeddedFontLst>
    <p:embeddedFont>
      <p:font typeface="Aptos Narrow" panose="020B0004020202020204" pitchFamily="34" charset="0"/>
      <p:regular r:id="rId23"/>
      <p:bold r:id="rId24"/>
      <p:italic r:id="rId25"/>
      <p:boldItalic r:id="rId26"/>
    </p:embeddedFont>
    <p:embeddedFont>
      <p:font typeface="Roboto" panose="02000000000000000000" pitchFamily="2" charset="0"/>
      <p:regular r:id="rId27"/>
      <p:bold r:id="rId28"/>
      <p:italic r:id="rId29"/>
      <p:boldItalic r:id="rId30"/>
    </p:embeddedFont>
    <p:embeddedFont>
      <p:font typeface="Roboto Bold" panose="02000000000000000000" pitchFamily="2" charset="0"/>
      <p:regular r:id="rId31"/>
      <p:bold r:id="rId32"/>
    </p:embeddedFont>
    <p:embeddedFont>
      <p:font typeface="Segoe UI" panose="020B0502040204020203" pitchFamily="34" charset="0"/>
      <p:regular r:id="rId33"/>
      <p:bold r:id="rId34"/>
      <p:italic r:id="rId35"/>
      <p:boldItalic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3D55310-63AE-3C86-49CF-4CA9BE7E6701}" name="Liis Piirma - RIK" initials="LR" userId="S::liis.piirma@rik.ee::87637021-2321-495a-b84e-4cebe4435205" providerId="AD"/>
  <p188:author id="{3DA2EC85-1849-1F4B-7F00-8BEF3D621751}" name="Aire Õismäe - RTK" initials="AR" userId="S::aire.oismae@rtk.ee::ed7c1020-8a72-432d-b845-6348b0c68eb8" providerId="AD"/>
  <p188:author id="{51C29490-8813-031A-DAE8-0DCCEAD49C30}" name="Aivi Koppel - RTK" initials="AK" userId="S::aivi.koppel@rtk.ee::84737f3a-9505-4605-9377-e86f836770b9" providerId="AD"/>
  <p188:author id="{3B75A7AF-A379-4661-3FA5-A6D0D84315F5}" name="Kristi Madismäe - RTK" initials="KR" userId="S::kristi.madismae@rtk.ee::be97f21e-367c-4ed6-9551-7f222678ff1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C88"/>
    <a:srgbClr val="4F81BD"/>
    <a:srgbClr val="9FACC7"/>
    <a:srgbClr val="B3C4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DD8DA7-9A5D-42A9-201D-69A840D82B97}" v="18" dt="2026-08-25T07:41:20.47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Keskmine laad 2 – rõhk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370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4.fntdata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font" Target="fonts/font12.fntdata"/><Relationship Id="rId42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7.fntdata"/><Relationship Id="rId4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9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D61982-80E4-4B0A-A3EA-5288E3A3CAE4}" type="doc">
      <dgm:prSet loTypeId="urn:microsoft.com/office/officeart/2005/8/layout/default" loCatId="list" qsTypeId="urn:microsoft.com/office/officeart/2005/8/quickstyle/simple1#1" qsCatId="simple" csTypeId="urn:microsoft.com/office/officeart/2005/8/colors/accent1_2#1" csCatId="accent1"/>
      <dgm:spPr/>
      <dgm:t>
        <a:bodyPr/>
        <a:lstStyle/>
        <a:p>
          <a:endParaRPr lang="et-EE"/>
        </a:p>
      </dgm:t>
    </dgm:pt>
    <dgm:pt modelId="{23798310-8EBD-4FC1-83D5-2C978A921FC5}">
      <dgm:prSet/>
      <dgm:spPr/>
      <dgm:t>
        <a:bodyPr/>
        <a:lstStyle/>
        <a:p>
          <a:r>
            <a:rPr lang="et-EE"/>
            <a:t>Riigi Tugiteenuste keskus</a:t>
          </a:r>
          <a:r>
            <a:rPr lang="en-US"/>
            <a:t>​</a:t>
          </a:r>
          <a:endParaRPr lang="et-EE"/>
        </a:p>
      </dgm:t>
    </dgm:pt>
    <dgm:pt modelId="{F163C2AD-535A-4D65-915C-7F859E4F05DA}" type="parTrans" cxnId="{116FCFEF-6737-4463-9E73-9C5D5FF79932}">
      <dgm:prSet/>
      <dgm:spPr/>
      <dgm:t>
        <a:bodyPr/>
        <a:lstStyle/>
        <a:p>
          <a:endParaRPr lang="et-EE"/>
        </a:p>
      </dgm:t>
    </dgm:pt>
    <dgm:pt modelId="{FA26BCBC-5280-4CED-91BA-D3B65579A8DD}" type="sibTrans" cxnId="{116FCFEF-6737-4463-9E73-9C5D5FF79932}">
      <dgm:prSet/>
      <dgm:spPr/>
      <dgm:t>
        <a:bodyPr/>
        <a:lstStyle/>
        <a:p>
          <a:endParaRPr lang="et-EE"/>
        </a:p>
      </dgm:t>
    </dgm:pt>
    <dgm:pt modelId="{B2C93BC0-FD6C-4327-9D25-0A58484F0CE2}">
      <dgm:prSet/>
      <dgm:spPr/>
      <dgm:t>
        <a:bodyPr/>
        <a:lstStyle/>
        <a:p>
          <a:r>
            <a:rPr lang="et-EE"/>
            <a:t>Registrite ja Infosüsteemide Keskus</a:t>
          </a:r>
          <a:r>
            <a:rPr lang="en-US"/>
            <a:t>​</a:t>
          </a:r>
          <a:endParaRPr lang="et-EE"/>
        </a:p>
      </dgm:t>
    </dgm:pt>
    <dgm:pt modelId="{8C56F560-B608-459B-832C-796D286D2811}" type="parTrans" cxnId="{1E30D4FF-8B25-4536-9FBB-56B2A658F19E}">
      <dgm:prSet/>
      <dgm:spPr/>
      <dgm:t>
        <a:bodyPr/>
        <a:lstStyle/>
        <a:p>
          <a:endParaRPr lang="et-EE"/>
        </a:p>
      </dgm:t>
    </dgm:pt>
    <dgm:pt modelId="{E10E1506-3971-4A65-9049-A31544EE41F4}" type="sibTrans" cxnId="{1E30D4FF-8B25-4536-9FBB-56B2A658F19E}">
      <dgm:prSet/>
      <dgm:spPr/>
      <dgm:t>
        <a:bodyPr/>
        <a:lstStyle/>
        <a:p>
          <a:endParaRPr lang="et-EE"/>
        </a:p>
      </dgm:t>
    </dgm:pt>
    <dgm:pt modelId="{7625C993-44D8-472C-A2C9-BC076DCDD5DA}">
      <dgm:prSet/>
      <dgm:spPr/>
      <dgm:t>
        <a:bodyPr/>
        <a:lstStyle/>
        <a:p>
          <a:r>
            <a:rPr lang="et-EE"/>
            <a:t>Rahandusministeerium</a:t>
          </a:r>
          <a:r>
            <a:rPr lang="en-US"/>
            <a:t>​</a:t>
          </a:r>
          <a:endParaRPr lang="et-EE"/>
        </a:p>
      </dgm:t>
    </dgm:pt>
    <dgm:pt modelId="{3DEFF521-A86A-4DE8-939E-8D31A066C1DA}" type="parTrans" cxnId="{9D83543B-6011-439D-A345-5381B4B6C8C7}">
      <dgm:prSet/>
      <dgm:spPr/>
      <dgm:t>
        <a:bodyPr/>
        <a:lstStyle/>
        <a:p>
          <a:endParaRPr lang="et-EE"/>
        </a:p>
      </dgm:t>
    </dgm:pt>
    <dgm:pt modelId="{BD5ABC66-8F1B-4052-845B-D2683A86B8B8}" type="sibTrans" cxnId="{9D83543B-6011-439D-A345-5381B4B6C8C7}">
      <dgm:prSet/>
      <dgm:spPr/>
      <dgm:t>
        <a:bodyPr/>
        <a:lstStyle/>
        <a:p>
          <a:endParaRPr lang="et-EE"/>
        </a:p>
      </dgm:t>
    </dgm:pt>
    <dgm:pt modelId="{DF2FB5EB-2B1E-44F1-8B76-227A56E3C15D}">
      <dgm:prSet/>
      <dgm:spPr/>
      <dgm:t>
        <a:bodyPr/>
        <a:lstStyle/>
        <a:p>
          <a:r>
            <a:rPr lang="et-EE"/>
            <a:t>Tarbijakaitse ja Tehnilise Järelevalve Amet</a:t>
          </a:r>
          <a:r>
            <a:rPr lang="en-US"/>
            <a:t>​</a:t>
          </a:r>
          <a:endParaRPr lang="et-EE"/>
        </a:p>
      </dgm:t>
    </dgm:pt>
    <dgm:pt modelId="{3A91C0BE-8C81-4C48-8A2C-A0E3C22E12B9}" type="parTrans" cxnId="{1205F65F-4085-4639-8939-2B0C5458CF55}">
      <dgm:prSet/>
      <dgm:spPr/>
      <dgm:t>
        <a:bodyPr/>
        <a:lstStyle/>
        <a:p>
          <a:endParaRPr lang="et-EE"/>
        </a:p>
      </dgm:t>
    </dgm:pt>
    <dgm:pt modelId="{1A6865DC-3CFB-454E-B4D6-97A99767D770}" type="sibTrans" cxnId="{1205F65F-4085-4639-8939-2B0C5458CF55}">
      <dgm:prSet/>
      <dgm:spPr/>
      <dgm:t>
        <a:bodyPr/>
        <a:lstStyle/>
        <a:p>
          <a:endParaRPr lang="et-EE"/>
        </a:p>
      </dgm:t>
    </dgm:pt>
    <dgm:pt modelId="{E6DE1401-4970-496D-A1C7-1863EADC23C5}">
      <dgm:prSet/>
      <dgm:spPr/>
      <dgm:t>
        <a:bodyPr/>
        <a:lstStyle/>
        <a:p>
          <a:r>
            <a:rPr lang="et-EE"/>
            <a:t>Statistikaamet</a:t>
          </a:r>
          <a:r>
            <a:rPr lang="en-US"/>
            <a:t>​</a:t>
          </a:r>
          <a:endParaRPr lang="et-EE"/>
        </a:p>
      </dgm:t>
    </dgm:pt>
    <dgm:pt modelId="{1D0F14F4-D054-4F79-BBBD-9B88FB234243}" type="parTrans" cxnId="{06C0E5DB-E160-4B3C-90B0-FB75A76FE1FD}">
      <dgm:prSet/>
      <dgm:spPr/>
      <dgm:t>
        <a:bodyPr/>
        <a:lstStyle/>
        <a:p>
          <a:endParaRPr lang="et-EE"/>
        </a:p>
      </dgm:t>
    </dgm:pt>
    <dgm:pt modelId="{B96B11DF-8AAA-4F8E-8010-BEADF4E37E99}" type="sibTrans" cxnId="{06C0E5DB-E160-4B3C-90B0-FB75A76FE1FD}">
      <dgm:prSet/>
      <dgm:spPr/>
      <dgm:t>
        <a:bodyPr/>
        <a:lstStyle/>
        <a:p>
          <a:endParaRPr lang="et-EE"/>
        </a:p>
      </dgm:t>
    </dgm:pt>
    <dgm:pt modelId="{7CE08EFC-A8A8-45A3-938C-1BEB986EA081}">
      <dgm:prSet/>
      <dgm:spPr/>
      <dgm:t>
        <a:bodyPr/>
        <a:lstStyle/>
        <a:p>
          <a:r>
            <a:rPr lang="et-EE"/>
            <a:t>Regionaal- ja Põllumajandusministeerium</a:t>
          </a:r>
          <a:r>
            <a:rPr lang="en-US"/>
            <a:t>​</a:t>
          </a:r>
          <a:endParaRPr lang="et-EE"/>
        </a:p>
      </dgm:t>
    </dgm:pt>
    <dgm:pt modelId="{39AE4B42-4A2E-47F7-814D-762D45B8E0B9}" type="parTrans" cxnId="{8884756C-1583-430A-84A7-2690721D85D4}">
      <dgm:prSet/>
      <dgm:spPr/>
      <dgm:t>
        <a:bodyPr/>
        <a:lstStyle/>
        <a:p>
          <a:endParaRPr lang="et-EE"/>
        </a:p>
      </dgm:t>
    </dgm:pt>
    <dgm:pt modelId="{F0DC30EC-8983-4FBF-BA58-5972FB483D60}" type="sibTrans" cxnId="{8884756C-1583-430A-84A7-2690721D85D4}">
      <dgm:prSet/>
      <dgm:spPr/>
      <dgm:t>
        <a:bodyPr/>
        <a:lstStyle/>
        <a:p>
          <a:endParaRPr lang="et-EE"/>
        </a:p>
      </dgm:t>
    </dgm:pt>
    <dgm:pt modelId="{3CDDF72A-96A0-44C1-806C-8DA57B6A9CE1}">
      <dgm:prSet/>
      <dgm:spPr/>
      <dgm:t>
        <a:bodyPr/>
        <a:lstStyle/>
        <a:p>
          <a:r>
            <a:rPr lang="et-EE"/>
            <a:t>Andmekaitse Inspektsioon</a:t>
          </a:r>
          <a:r>
            <a:rPr lang="en-US"/>
            <a:t>​</a:t>
          </a:r>
          <a:endParaRPr lang="et-EE"/>
        </a:p>
      </dgm:t>
    </dgm:pt>
    <dgm:pt modelId="{7C2BC6BB-234E-4CA3-A028-EC0BA2DC0CB5}" type="parTrans" cxnId="{176A7F26-8901-4D66-9619-62D60F24E4BC}">
      <dgm:prSet/>
      <dgm:spPr/>
      <dgm:t>
        <a:bodyPr/>
        <a:lstStyle/>
        <a:p>
          <a:endParaRPr lang="et-EE"/>
        </a:p>
      </dgm:t>
    </dgm:pt>
    <dgm:pt modelId="{8830DD10-17F9-403B-A045-28E7D8E6DE45}" type="sibTrans" cxnId="{176A7F26-8901-4D66-9619-62D60F24E4BC}">
      <dgm:prSet/>
      <dgm:spPr/>
      <dgm:t>
        <a:bodyPr/>
        <a:lstStyle/>
        <a:p>
          <a:endParaRPr lang="et-EE"/>
        </a:p>
      </dgm:t>
    </dgm:pt>
    <dgm:pt modelId="{CA6C3A48-3582-4E55-8261-E0B96FFBFBF4}">
      <dgm:prSet/>
      <dgm:spPr/>
      <dgm:t>
        <a:bodyPr/>
        <a:lstStyle/>
        <a:p>
          <a:r>
            <a:rPr lang="et-EE"/>
            <a:t>Konkurentsiamet</a:t>
          </a:r>
          <a:r>
            <a:rPr lang="en-US"/>
            <a:t>​</a:t>
          </a:r>
          <a:endParaRPr lang="et-EE"/>
        </a:p>
      </dgm:t>
    </dgm:pt>
    <dgm:pt modelId="{F17F6C7C-13C9-4D82-9D63-772EE3422725}" type="parTrans" cxnId="{3CF2626F-14F5-48CE-A357-8897E7692CE8}">
      <dgm:prSet/>
      <dgm:spPr/>
      <dgm:t>
        <a:bodyPr/>
        <a:lstStyle/>
        <a:p>
          <a:endParaRPr lang="et-EE"/>
        </a:p>
      </dgm:t>
    </dgm:pt>
    <dgm:pt modelId="{074A93E2-4337-47A9-8372-8C8B75FF5EF5}" type="sibTrans" cxnId="{3CF2626F-14F5-48CE-A357-8897E7692CE8}">
      <dgm:prSet/>
      <dgm:spPr/>
      <dgm:t>
        <a:bodyPr/>
        <a:lstStyle/>
        <a:p>
          <a:endParaRPr lang="et-EE"/>
        </a:p>
      </dgm:t>
    </dgm:pt>
    <dgm:pt modelId="{DA07088C-69EF-478A-91CE-29184BDD7C83}">
      <dgm:prSet/>
      <dgm:spPr/>
      <dgm:t>
        <a:bodyPr/>
        <a:lstStyle/>
        <a:p>
          <a:r>
            <a:rPr lang="et-EE"/>
            <a:t>Patendiamet</a:t>
          </a:r>
          <a:r>
            <a:rPr lang="en-US"/>
            <a:t>​</a:t>
          </a:r>
          <a:endParaRPr lang="et-EE"/>
        </a:p>
      </dgm:t>
    </dgm:pt>
    <dgm:pt modelId="{78608E41-7B13-4E91-B64C-B77E53CDCE36}" type="parTrans" cxnId="{7CB62CA7-5B5A-4240-BD56-D7A9DD0C8ECC}">
      <dgm:prSet/>
      <dgm:spPr/>
      <dgm:t>
        <a:bodyPr/>
        <a:lstStyle/>
        <a:p>
          <a:endParaRPr lang="et-EE"/>
        </a:p>
      </dgm:t>
    </dgm:pt>
    <dgm:pt modelId="{AA075E37-8501-4E69-A959-084BD83E21D3}" type="sibTrans" cxnId="{7CB62CA7-5B5A-4240-BD56-D7A9DD0C8ECC}">
      <dgm:prSet/>
      <dgm:spPr/>
      <dgm:t>
        <a:bodyPr/>
        <a:lstStyle/>
        <a:p>
          <a:endParaRPr lang="et-EE"/>
        </a:p>
      </dgm:t>
    </dgm:pt>
    <dgm:pt modelId="{DEFD7FED-5501-43DF-B389-1D493C2321E9}">
      <dgm:prSet/>
      <dgm:spPr/>
      <dgm:t>
        <a:bodyPr/>
        <a:lstStyle/>
        <a:p>
          <a:r>
            <a:rPr lang="et-EE"/>
            <a:t>Terviseamet</a:t>
          </a:r>
          <a:r>
            <a:rPr lang="en-US"/>
            <a:t>​</a:t>
          </a:r>
          <a:endParaRPr lang="et-EE"/>
        </a:p>
      </dgm:t>
    </dgm:pt>
    <dgm:pt modelId="{D2F1360B-2864-4FEA-B81B-02B437F6CD8C}" type="parTrans" cxnId="{CC45753C-3BEC-4E21-B8FF-EB12C4F336BD}">
      <dgm:prSet/>
      <dgm:spPr/>
      <dgm:t>
        <a:bodyPr/>
        <a:lstStyle/>
        <a:p>
          <a:endParaRPr lang="et-EE"/>
        </a:p>
      </dgm:t>
    </dgm:pt>
    <dgm:pt modelId="{DB15B021-E575-40E3-8BCE-CD2F144C3923}" type="sibTrans" cxnId="{CC45753C-3BEC-4E21-B8FF-EB12C4F336BD}">
      <dgm:prSet/>
      <dgm:spPr/>
      <dgm:t>
        <a:bodyPr/>
        <a:lstStyle/>
        <a:p>
          <a:endParaRPr lang="et-EE"/>
        </a:p>
      </dgm:t>
    </dgm:pt>
    <dgm:pt modelId="{C053EEE5-E976-4543-BF2E-962141469B12}">
      <dgm:prSet/>
      <dgm:spPr/>
      <dgm:t>
        <a:bodyPr/>
        <a:lstStyle/>
        <a:p>
          <a:r>
            <a:rPr lang="et-EE"/>
            <a:t>Riigi IT Keskus</a:t>
          </a:r>
          <a:r>
            <a:rPr lang="en-US"/>
            <a:t>​</a:t>
          </a:r>
          <a:endParaRPr lang="et-EE"/>
        </a:p>
      </dgm:t>
    </dgm:pt>
    <dgm:pt modelId="{CFB9F348-3A5D-490D-BACC-9912CE5C3114}" type="parTrans" cxnId="{B097499A-CC39-4050-8E74-84D97FE3A3D8}">
      <dgm:prSet/>
      <dgm:spPr/>
      <dgm:t>
        <a:bodyPr/>
        <a:lstStyle/>
        <a:p>
          <a:endParaRPr lang="et-EE"/>
        </a:p>
      </dgm:t>
    </dgm:pt>
    <dgm:pt modelId="{A613FFF1-4C5C-436B-8BD0-2856A4BFE741}" type="sibTrans" cxnId="{B097499A-CC39-4050-8E74-84D97FE3A3D8}">
      <dgm:prSet/>
      <dgm:spPr/>
      <dgm:t>
        <a:bodyPr/>
        <a:lstStyle/>
        <a:p>
          <a:endParaRPr lang="et-EE"/>
        </a:p>
      </dgm:t>
    </dgm:pt>
    <dgm:pt modelId="{73D58A18-657D-4AF0-A22F-7B0BB19FB549}">
      <dgm:prSet/>
      <dgm:spPr/>
      <dgm:t>
        <a:bodyPr/>
        <a:lstStyle/>
        <a:p>
          <a:r>
            <a:rPr lang="et-EE"/>
            <a:t>Tööinspektsioon</a:t>
          </a:r>
          <a:r>
            <a:rPr lang="en-US"/>
            <a:t>​</a:t>
          </a:r>
          <a:endParaRPr lang="et-EE"/>
        </a:p>
      </dgm:t>
    </dgm:pt>
    <dgm:pt modelId="{1AA5E13C-BD91-40EF-AEA0-731B60F69F45}" type="parTrans" cxnId="{73428D9E-34CB-45AE-AC7B-6D70DC850354}">
      <dgm:prSet/>
      <dgm:spPr/>
      <dgm:t>
        <a:bodyPr/>
        <a:lstStyle/>
        <a:p>
          <a:endParaRPr lang="et-EE"/>
        </a:p>
      </dgm:t>
    </dgm:pt>
    <dgm:pt modelId="{CD5EBA81-49FB-424A-87C5-3EE0E09DECD0}" type="sibTrans" cxnId="{73428D9E-34CB-45AE-AC7B-6D70DC850354}">
      <dgm:prSet/>
      <dgm:spPr/>
      <dgm:t>
        <a:bodyPr/>
        <a:lstStyle/>
        <a:p>
          <a:endParaRPr lang="et-EE"/>
        </a:p>
      </dgm:t>
    </dgm:pt>
    <dgm:pt modelId="{6AA345E9-B188-469F-9BAF-8C6B62D7B98B}">
      <dgm:prSet/>
      <dgm:spPr/>
      <dgm:t>
        <a:bodyPr/>
        <a:lstStyle/>
        <a:p>
          <a:r>
            <a:rPr lang="et-EE"/>
            <a:t>Siseministeerium</a:t>
          </a:r>
          <a:r>
            <a:rPr lang="en-US"/>
            <a:t>​</a:t>
          </a:r>
          <a:endParaRPr lang="et-EE"/>
        </a:p>
      </dgm:t>
    </dgm:pt>
    <dgm:pt modelId="{2BB3B916-10E9-45A7-A2C8-DBB83A742FD1}" type="parTrans" cxnId="{BD1D1443-B00B-4415-86B3-91D7CD4F8385}">
      <dgm:prSet/>
      <dgm:spPr/>
      <dgm:t>
        <a:bodyPr/>
        <a:lstStyle/>
        <a:p>
          <a:endParaRPr lang="et-EE"/>
        </a:p>
      </dgm:t>
    </dgm:pt>
    <dgm:pt modelId="{3DAF0B82-60AA-4268-94B0-D4EA7BE14266}" type="sibTrans" cxnId="{BD1D1443-B00B-4415-86B3-91D7CD4F8385}">
      <dgm:prSet/>
      <dgm:spPr/>
      <dgm:t>
        <a:bodyPr/>
        <a:lstStyle/>
        <a:p>
          <a:endParaRPr lang="et-EE"/>
        </a:p>
      </dgm:t>
    </dgm:pt>
    <dgm:pt modelId="{520F87B9-E378-48C4-83AA-2B94369E88D4}">
      <dgm:prSet/>
      <dgm:spPr/>
      <dgm:t>
        <a:bodyPr/>
        <a:lstStyle/>
        <a:p>
          <a:r>
            <a:rPr lang="et-EE"/>
            <a:t>Häirekeskus</a:t>
          </a:r>
          <a:r>
            <a:rPr lang="en-US"/>
            <a:t>​</a:t>
          </a:r>
          <a:endParaRPr lang="et-EE"/>
        </a:p>
      </dgm:t>
    </dgm:pt>
    <dgm:pt modelId="{559136FD-3F5F-4FCA-A7BC-D04753F2D282}" type="parTrans" cxnId="{85C836DC-FBCA-46DA-BF64-F6036821B07A}">
      <dgm:prSet/>
      <dgm:spPr/>
      <dgm:t>
        <a:bodyPr/>
        <a:lstStyle/>
        <a:p>
          <a:endParaRPr lang="et-EE"/>
        </a:p>
      </dgm:t>
    </dgm:pt>
    <dgm:pt modelId="{48F79678-DEAD-4350-B7D4-647BDC079C6C}" type="sibTrans" cxnId="{85C836DC-FBCA-46DA-BF64-F6036821B07A}">
      <dgm:prSet/>
      <dgm:spPr/>
      <dgm:t>
        <a:bodyPr/>
        <a:lstStyle/>
        <a:p>
          <a:endParaRPr lang="et-EE"/>
        </a:p>
      </dgm:t>
    </dgm:pt>
    <dgm:pt modelId="{05254C37-9591-40AA-9A92-1E6BFF60AB4E}">
      <dgm:prSet/>
      <dgm:spPr/>
      <dgm:t>
        <a:bodyPr/>
        <a:lstStyle/>
        <a:p>
          <a:r>
            <a:rPr lang="et-EE"/>
            <a:t>Sisekaitseakadeemia</a:t>
          </a:r>
          <a:r>
            <a:rPr lang="en-US"/>
            <a:t>​</a:t>
          </a:r>
          <a:endParaRPr lang="et-EE"/>
        </a:p>
      </dgm:t>
    </dgm:pt>
    <dgm:pt modelId="{FCF6AC91-17D3-4CB1-8E3B-9413400D7B85}" type="parTrans" cxnId="{3BD00C9E-CAFF-4C79-9AA7-BCDF9ACC0B3A}">
      <dgm:prSet/>
      <dgm:spPr/>
      <dgm:t>
        <a:bodyPr/>
        <a:lstStyle/>
        <a:p>
          <a:endParaRPr lang="et-EE"/>
        </a:p>
      </dgm:t>
    </dgm:pt>
    <dgm:pt modelId="{F9CC6EDE-81A5-460F-8F2E-ECB4A3F32473}" type="sibTrans" cxnId="{3BD00C9E-CAFF-4C79-9AA7-BCDF9ACC0B3A}">
      <dgm:prSet/>
      <dgm:spPr/>
      <dgm:t>
        <a:bodyPr/>
        <a:lstStyle/>
        <a:p>
          <a:endParaRPr lang="et-EE"/>
        </a:p>
      </dgm:t>
    </dgm:pt>
    <dgm:pt modelId="{9227000E-10AF-45CD-8C69-9B7EE0C3B40F}">
      <dgm:prSet/>
      <dgm:spPr/>
      <dgm:t>
        <a:bodyPr/>
        <a:lstStyle/>
        <a:p>
          <a:r>
            <a:rPr lang="et-EE"/>
            <a:t>Päästeamet</a:t>
          </a:r>
          <a:r>
            <a:rPr lang="en-US"/>
            <a:t>​</a:t>
          </a:r>
          <a:endParaRPr lang="et-EE"/>
        </a:p>
      </dgm:t>
    </dgm:pt>
    <dgm:pt modelId="{DE579DCB-E96E-4092-814B-03434010F321}" type="parTrans" cxnId="{9D78B77C-B719-4BF0-B387-402E55F62CF7}">
      <dgm:prSet/>
      <dgm:spPr/>
      <dgm:t>
        <a:bodyPr/>
        <a:lstStyle/>
        <a:p>
          <a:endParaRPr lang="et-EE"/>
        </a:p>
      </dgm:t>
    </dgm:pt>
    <dgm:pt modelId="{2539AF71-A3F4-48C5-A348-ED000F39C0BC}" type="sibTrans" cxnId="{9D78B77C-B719-4BF0-B387-402E55F62CF7}">
      <dgm:prSet/>
      <dgm:spPr/>
      <dgm:t>
        <a:bodyPr/>
        <a:lstStyle/>
        <a:p>
          <a:endParaRPr lang="et-EE"/>
        </a:p>
      </dgm:t>
    </dgm:pt>
    <dgm:pt modelId="{ABB7549D-BB34-4129-BD00-A6A7E1FD38DD}">
      <dgm:prSet/>
      <dgm:spPr/>
      <dgm:t>
        <a:bodyPr/>
        <a:lstStyle/>
        <a:p>
          <a:r>
            <a:rPr lang="et-EE"/>
            <a:t>Siseministeeriumi infotehnoloogia- ja arenduskeskus</a:t>
          </a:r>
          <a:r>
            <a:rPr lang="en-US"/>
            <a:t>​</a:t>
          </a:r>
          <a:endParaRPr lang="et-EE"/>
        </a:p>
      </dgm:t>
    </dgm:pt>
    <dgm:pt modelId="{D4DBED78-7D86-47E6-A08F-041EE5A0335D}" type="parTrans" cxnId="{5218AC5C-1397-4521-B62F-03C364BC92C1}">
      <dgm:prSet/>
      <dgm:spPr/>
      <dgm:t>
        <a:bodyPr/>
        <a:lstStyle/>
        <a:p>
          <a:endParaRPr lang="et-EE"/>
        </a:p>
      </dgm:t>
    </dgm:pt>
    <dgm:pt modelId="{5B3FA1DE-D5FA-4233-B2D7-8D86B508DD2E}" type="sibTrans" cxnId="{5218AC5C-1397-4521-B62F-03C364BC92C1}">
      <dgm:prSet/>
      <dgm:spPr/>
      <dgm:t>
        <a:bodyPr/>
        <a:lstStyle/>
        <a:p>
          <a:endParaRPr lang="et-EE"/>
        </a:p>
      </dgm:t>
    </dgm:pt>
    <dgm:pt modelId="{3B38D734-47E5-4C20-98DC-6DB893F56554}">
      <dgm:prSet/>
      <dgm:spPr/>
      <dgm:t>
        <a:bodyPr/>
        <a:lstStyle/>
        <a:p>
          <a:r>
            <a:rPr lang="et-EE"/>
            <a:t>Politsei- ja Piirivalveamet</a:t>
          </a:r>
          <a:r>
            <a:rPr lang="en-US"/>
            <a:t>​</a:t>
          </a:r>
          <a:endParaRPr lang="et-EE"/>
        </a:p>
      </dgm:t>
    </dgm:pt>
    <dgm:pt modelId="{798A5FDE-2627-45AA-A070-06C86EEF35A6}" type="parTrans" cxnId="{CB63995F-C6A5-4BF3-ACC3-C5FAEE6D75CE}">
      <dgm:prSet/>
      <dgm:spPr/>
      <dgm:t>
        <a:bodyPr/>
        <a:lstStyle/>
        <a:p>
          <a:endParaRPr lang="et-EE"/>
        </a:p>
      </dgm:t>
    </dgm:pt>
    <dgm:pt modelId="{AFF850C5-81DE-4199-9587-71B9200559FB}" type="sibTrans" cxnId="{CB63995F-C6A5-4BF3-ACC3-C5FAEE6D75CE}">
      <dgm:prSet/>
      <dgm:spPr/>
      <dgm:t>
        <a:bodyPr/>
        <a:lstStyle/>
        <a:p>
          <a:endParaRPr lang="et-EE"/>
        </a:p>
      </dgm:t>
    </dgm:pt>
    <dgm:pt modelId="{76171A7A-AA89-42A5-8850-D0E82B03D2FC}" type="pres">
      <dgm:prSet presAssocID="{46D61982-80E4-4B0A-A3EA-5288E3A3CAE4}" presName="diagram" presStyleCnt="0">
        <dgm:presLayoutVars>
          <dgm:dir/>
          <dgm:resizeHandles val="exact"/>
        </dgm:presLayoutVars>
      </dgm:prSet>
      <dgm:spPr/>
    </dgm:pt>
    <dgm:pt modelId="{92629832-D840-416A-B6EC-71636C5FB51F}" type="pres">
      <dgm:prSet presAssocID="{23798310-8EBD-4FC1-83D5-2C978A921FC5}" presName="node" presStyleLbl="node1" presStyleIdx="0" presStyleCnt="18" custLinFactNeighborX="-520">
        <dgm:presLayoutVars>
          <dgm:bulletEnabled val="1"/>
        </dgm:presLayoutVars>
      </dgm:prSet>
      <dgm:spPr/>
    </dgm:pt>
    <dgm:pt modelId="{D27ADA02-B991-432D-990B-AF0034CA2B73}" type="pres">
      <dgm:prSet presAssocID="{FA26BCBC-5280-4CED-91BA-D3B65579A8DD}" presName="sibTrans" presStyleCnt="0"/>
      <dgm:spPr/>
    </dgm:pt>
    <dgm:pt modelId="{DB87D585-B877-4471-9BE5-866667D12FCA}" type="pres">
      <dgm:prSet presAssocID="{B2C93BC0-FD6C-4327-9D25-0A58484F0CE2}" presName="node" presStyleLbl="node1" presStyleIdx="1" presStyleCnt="18">
        <dgm:presLayoutVars>
          <dgm:bulletEnabled val="1"/>
        </dgm:presLayoutVars>
      </dgm:prSet>
      <dgm:spPr/>
    </dgm:pt>
    <dgm:pt modelId="{C82E9822-AA2F-420E-82A1-6306B573C89D}" type="pres">
      <dgm:prSet presAssocID="{E10E1506-3971-4A65-9049-A31544EE41F4}" presName="sibTrans" presStyleCnt="0"/>
      <dgm:spPr/>
    </dgm:pt>
    <dgm:pt modelId="{718DAAA2-6A8F-4147-B605-8397A26D359A}" type="pres">
      <dgm:prSet presAssocID="{7625C993-44D8-472C-A2C9-BC076DCDD5DA}" presName="node" presStyleLbl="node1" presStyleIdx="2" presStyleCnt="18">
        <dgm:presLayoutVars>
          <dgm:bulletEnabled val="1"/>
        </dgm:presLayoutVars>
      </dgm:prSet>
      <dgm:spPr/>
    </dgm:pt>
    <dgm:pt modelId="{E72A9977-17F8-4BDE-A407-301D035FC167}" type="pres">
      <dgm:prSet presAssocID="{BD5ABC66-8F1B-4052-845B-D2683A86B8B8}" presName="sibTrans" presStyleCnt="0"/>
      <dgm:spPr/>
    </dgm:pt>
    <dgm:pt modelId="{0DD6666C-C5E3-4723-BDEC-999CE26D577A}" type="pres">
      <dgm:prSet presAssocID="{DF2FB5EB-2B1E-44F1-8B76-227A56E3C15D}" presName="node" presStyleLbl="node1" presStyleIdx="3" presStyleCnt="18">
        <dgm:presLayoutVars>
          <dgm:bulletEnabled val="1"/>
        </dgm:presLayoutVars>
      </dgm:prSet>
      <dgm:spPr/>
    </dgm:pt>
    <dgm:pt modelId="{5F1FAC20-0DD3-401E-8480-BB9E4E64A117}" type="pres">
      <dgm:prSet presAssocID="{1A6865DC-3CFB-454E-B4D6-97A99767D770}" presName="sibTrans" presStyleCnt="0"/>
      <dgm:spPr/>
    </dgm:pt>
    <dgm:pt modelId="{C083A564-30D6-4D1C-B167-EBD664396DBF}" type="pres">
      <dgm:prSet presAssocID="{E6DE1401-4970-496D-A1C7-1863EADC23C5}" presName="node" presStyleLbl="node1" presStyleIdx="4" presStyleCnt="18">
        <dgm:presLayoutVars>
          <dgm:bulletEnabled val="1"/>
        </dgm:presLayoutVars>
      </dgm:prSet>
      <dgm:spPr/>
    </dgm:pt>
    <dgm:pt modelId="{E8B64664-42DC-414E-888C-A5F86CB79CC6}" type="pres">
      <dgm:prSet presAssocID="{B96B11DF-8AAA-4F8E-8010-BEADF4E37E99}" presName="sibTrans" presStyleCnt="0"/>
      <dgm:spPr/>
    </dgm:pt>
    <dgm:pt modelId="{D77A53AF-DE36-4832-A585-6F085F2B37D0}" type="pres">
      <dgm:prSet presAssocID="{7CE08EFC-A8A8-45A3-938C-1BEB986EA081}" presName="node" presStyleLbl="node1" presStyleIdx="5" presStyleCnt="18">
        <dgm:presLayoutVars>
          <dgm:bulletEnabled val="1"/>
        </dgm:presLayoutVars>
      </dgm:prSet>
      <dgm:spPr/>
    </dgm:pt>
    <dgm:pt modelId="{FE883BCF-6544-4476-8742-49B0BFA75900}" type="pres">
      <dgm:prSet presAssocID="{F0DC30EC-8983-4FBF-BA58-5972FB483D60}" presName="sibTrans" presStyleCnt="0"/>
      <dgm:spPr/>
    </dgm:pt>
    <dgm:pt modelId="{43FD5BDF-99AA-429B-B478-DC3EF28CFEFA}" type="pres">
      <dgm:prSet presAssocID="{3CDDF72A-96A0-44C1-806C-8DA57B6A9CE1}" presName="node" presStyleLbl="node1" presStyleIdx="6" presStyleCnt="18">
        <dgm:presLayoutVars>
          <dgm:bulletEnabled val="1"/>
        </dgm:presLayoutVars>
      </dgm:prSet>
      <dgm:spPr/>
    </dgm:pt>
    <dgm:pt modelId="{AD982C91-31DC-4D5B-A29E-B1964FE1CD88}" type="pres">
      <dgm:prSet presAssocID="{8830DD10-17F9-403B-A045-28E7D8E6DE45}" presName="sibTrans" presStyleCnt="0"/>
      <dgm:spPr/>
    </dgm:pt>
    <dgm:pt modelId="{5B0EFD59-852E-4A9A-B75B-C1E727EFBB51}" type="pres">
      <dgm:prSet presAssocID="{CA6C3A48-3582-4E55-8261-E0B96FFBFBF4}" presName="node" presStyleLbl="node1" presStyleIdx="7" presStyleCnt="18">
        <dgm:presLayoutVars>
          <dgm:bulletEnabled val="1"/>
        </dgm:presLayoutVars>
      </dgm:prSet>
      <dgm:spPr/>
    </dgm:pt>
    <dgm:pt modelId="{6FBAA97B-C00D-46FA-B123-3D3D4E821DA1}" type="pres">
      <dgm:prSet presAssocID="{074A93E2-4337-47A9-8372-8C8B75FF5EF5}" presName="sibTrans" presStyleCnt="0"/>
      <dgm:spPr/>
    </dgm:pt>
    <dgm:pt modelId="{2FFF03B9-0D1B-4CC8-B9E5-FFD501A3CB34}" type="pres">
      <dgm:prSet presAssocID="{DA07088C-69EF-478A-91CE-29184BDD7C83}" presName="node" presStyleLbl="node1" presStyleIdx="8" presStyleCnt="18">
        <dgm:presLayoutVars>
          <dgm:bulletEnabled val="1"/>
        </dgm:presLayoutVars>
      </dgm:prSet>
      <dgm:spPr/>
    </dgm:pt>
    <dgm:pt modelId="{75EE20DF-31E4-46E9-A87A-CB6A7394C6D8}" type="pres">
      <dgm:prSet presAssocID="{AA075E37-8501-4E69-A959-084BD83E21D3}" presName="sibTrans" presStyleCnt="0"/>
      <dgm:spPr/>
    </dgm:pt>
    <dgm:pt modelId="{ECA767FC-5EB7-4099-8E03-8CF6C7E4AB86}" type="pres">
      <dgm:prSet presAssocID="{DEFD7FED-5501-43DF-B389-1D493C2321E9}" presName="node" presStyleLbl="node1" presStyleIdx="9" presStyleCnt="18">
        <dgm:presLayoutVars>
          <dgm:bulletEnabled val="1"/>
        </dgm:presLayoutVars>
      </dgm:prSet>
      <dgm:spPr/>
    </dgm:pt>
    <dgm:pt modelId="{C13C47BD-68CB-4CA7-9B61-74B09EE3067D}" type="pres">
      <dgm:prSet presAssocID="{DB15B021-E575-40E3-8BCE-CD2F144C3923}" presName="sibTrans" presStyleCnt="0"/>
      <dgm:spPr/>
    </dgm:pt>
    <dgm:pt modelId="{A9D7F332-4973-4F43-8174-50FEC371903C}" type="pres">
      <dgm:prSet presAssocID="{C053EEE5-E976-4543-BF2E-962141469B12}" presName="node" presStyleLbl="node1" presStyleIdx="10" presStyleCnt="18">
        <dgm:presLayoutVars>
          <dgm:bulletEnabled val="1"/>
        </dgm:presLayoutVars>
      </dgm:prSet>
      <dgm:spPr/>
    </dgm:pt>
    <dgm:pt modelId="{65917EEB-C4BC-49B4-BFA5-E3BA3986617B}" type="pres">
      <dgm:prSet presAssocID="{A613FFF1-4C5C-436B-8BD0-2856A4BFE741}" presName="sibTrans" presStyleCnt="0"/>
      <dgm:spPr/>
    </dgm:pt>
    <dgm:pt modelId="{BE950C36-D43F-4B8C-9D52-82A75D742FED}" type="pres">
      <dgm:prSet presAssocID="{73D58A18-657D-4AF0-A22F-7B0BB19FB549}" presName="node" presStyleLbl="node1" presStyleIdx="11" presStyleCnt="18">
        <dgm:presLayoutVars>
          <dgm:bulletEnabled val="1"/>
        </dgm:presLayoutVars>
      </dgm:prSet>
      <dgm:spPr/>
    </dgm:pt>
    <dgm:pt modelId="{C21FD305-BFFE-471D-B730-6BE442DDA9E6}" type="pres">
      <dgm:prSet presAssocID="{CD5EBA81-49FB-424A-87C5-3EE0E09DECD0}" presName="sibTrans" presStyleCnt="0"/>
      <dgm:spPr/>
    </dgm:pt>
    <dgm:pt modelId="{DE23A4C0-AA3E-457A-8A13-35DF35B39630}" type="pres">
      <dgm:prSet presAssocID="{6AA345E9-B188-469F-9BAF-8C6B62D7B98B}" presName="node" presStyleLbl="node1" presStyleIdx="12" presStyleCnt="18">
        <dgm:presLayoutVars>
          <dgm:bulletEnabled val="1"/>
        </dgm:presLayoutVars>
      </dgm:prSet>
      <dgm:spPr/>
    </dgm:pt>
    <dgm:pt modelId="{04D6E6BC-27EF-4ED8-818D-96AE94C24798}" type="pres">
      <dgm:prSet presAssocID="{3DAF0B82-60AA-4268-94B0-D4EA7BE14266}" presName="sibTrans" presStyleCnt="0"/>
      <dgm:spPr/>
    </dgm:pt>
    <dgm:pt modelId="{345F1779-2F3B-4E16-9A09-7458AFAF6691}" type="pres">
      <dgm:prSet presAssocID="{520F87B9-E378-48C4-83AA-2B94369E88D4}" presName="node" presStyleLbl="node1" presStyleIdx="13" presStyleCnt="18">
        <dgm:presLayoutVars>
          <dgm:bulletEnabled val="1"/>
        </dgm:presLayoutVars>
      </dgm:prSet>
      <dgm:spPr/>
    </dgm:pt>
    <dgm:pt modelId="{26126702-23E1-4E7D-BC70-F6B2FB92E7C9}" type="pres">
      <dgm:prSet presAssocID="{48F79678-DEAD-4350-B7D4-647BDC079C6C}" presName="sibTrans" presStyleCnt="0"/>
      <dgm:spPr/>
    </dgm:pt>
    <dgm:pt modelId="{71CB147B-FD79-40BB-85D8-58941DFCE4F8}" type="pres">
      <dgm:prSet presAssocID="{05254C37-9591-40AA-9A92-1E6BFF60AB4E}" presName="node" presStyleLbl="node1" presStyleIdx="14" presStyleCnt="18">
        <dgm:presLayoutVars>
          <dgm:bulletEnabled val="1"/>
        </dgm:presLayoutVars>
      </dgm:prSet>
      <dgm:spPr/>
    </dgm:pt>
    <dgm:pt modelId="{23343ED0-1F29-484E-9854-A4DA4ADACC8E}" type="pres">
      <dgm:prSet presAssocID="{F9CC6EDE-81A5-460F-8F2E-ECB4A3F32473}" presName="sibTrans" presStyleCnt="0"/>
      <dgm:spPr/>
    </dgm:pt>
    <dgm:pt modelId="{71ACC158-81DA-4969-BA2B-C472C0563684}" type="pres">
      <dgm:prSet presAssocID="{9227000E-10AF-45CD-8C69-9B7EE0C3B40F}" presName="node" presStyleLbl="node1" presStyleIdx="15" presStyleCnt="18">
        <dgm:presLayoutVars>
          <dgm:bulletEnabled val="1"/>
        </dgm:presLayoutVars>
      </dgm:prSet>
      <dgm:spPr/>
    </dgm:pt>
    <dgm:pt modelId="{DA58CD06-AB31-421D-A1CC-89A54BDFF993}" type="pres">
      <dgm:prSet presAssocID="{2539AF71-A3F4-48C5-A348-ED000F39C0BC}" presName="sibTrans" presStyleCnt="0"/>
      <dgm:spPr/>
    </dgm:pt>
    <dgm:pt modelId="{D2F4645B-C9A9-40BC-A415-E2C02B0047CD}" type="pres">
      <dgm:prSet presAssocID="{ABB7549D-BB34-4129-BD00-A6A7E1FD38DD}" presName="node" presStyleLbl="node1" presStyleIdx="16" presStyleCnt="18">
        <dgm:presLayoutVars>
          <dgm:bulletEnabled val="1"/>
        </dgm:presLayoutVars>
      </dgm:prSet>
      <dgm:spPr/>
    </dgm:pt>
    <dgm:pt modelId="{C641EE1C-4F4A-450B-87C0-B9447C52D8F2}" type="pres">
      <dgm:prSet presAssocID="{5B3FA1DE-D5FA-4233-B2D7-8D86B508DD2E}" presName="sibTrans" presStyleCnt="0"/>
      <dgm:spPr/>
    </dgm:pt>
    <dgm:pt modelId="{B5DDD3E2-F818-4BF9-8719-80ABFE401C8C}" type="pres">
      <dgm:prSet presAssocID="{3B38D734-47E5-4C20-98DC-6DB893F56554}" presName="node" presStyleLbl="node1" presStyleIdx="17" presStyleCnt="18" custLinFactNeighborX="599">
        <dgm:presLayoutVars>
          <dgm:bulletEnabled val="1"/>
        </dgm:presLayoutVars>
      </dgm:prSet>
      <dgm:spPr/>
    </dgm:pt>
  </dgm:ptLst>
  <dgm:cxnLst>
    <dgm:cxn modelId="{918F0E0B-0DEB-4EE5-9DC1-A75EC406E22A}" type="presOf" srcId="{DA07088C-69EF-478A-91CE-29184BDD7C83}" destId="{2FFF03B9-0D1B-4CC8-B9E5-FFD501A3CB34}" srcOrd="0" destOrd="0" presId="urn:microsoft.com/office/officeart/2005/8/layout/default"/>
    <dgm:cxn modelId="{9DF8300D-A6ED-4D8E-8C2C-E29FE65F5C8A}" type="presOf" srcId="{DEFD7FED-5501-43DF-B389-1D493C2321E9}" destId="{ECA767FC-5EB7-4099-8E03-8CF6C7E4AB86}" srcOrd="0" destOrd="0" presId="urn:microsoft.com/office/officeart/2005/8/layout/default"/>
    <dgm:cxn modelId="{E5D26211-80D7-4E74-A497-BABBA93E067F}" type="presOf" srcId="{DF2FB5EB-2B1E-44F1-8B76-227A56E3C15D}" destId="{0DD6666C-C5E3-4723-BDEC-999CE26D577A}" srcOrd="0" destOrd="0" presId="urn:microsoft.com/office/officeart/2005/8/layout/default"/>
    <dgm:cxn modelId="{176A7F26-8901-4D66-9619-62D60F24E4BC}" srcId="{46D61982-80E4-4B0A-A3EA-5288E3A3CAE4}" destId="{3CDDF72A-96A0-44C1-806C-8DA57B6A9CE1}" srcOrd="6" destOrd="0" parTransId="{7C2BC6BB-234E-4CA3-A028-EC0BA2DC0CB5}" sibTransId="{8830DD10-17F9-403B-A045-28E7D8E6DE45}"/>
    <dgm:cxn modelId="{DDC44527-15B5-482E-BDF4-A44C49CEB325}" type="presOf" srcId="{7CE08EFC-A8A8-45A3-938C-1BEB986EA081}" destId="{D77A53AF-DE36-4832-A585-6F085F2B37D0}" srcOrd="0" destOrd="0" presId="urn:microsoft.com/office/officeart/2005/8/layout/default"/>
    <dgm:cxn modelId="{BC76C42A-F467-4FAF-AE5C-69DC840A9041}" type="presOf" srcId="{3B38D734-47E5-4C20-98DC-6DB893F56554}" destId="{B5DDD3E2-F818-4BF9-8719-80ABFE401C8C}" srcOrd="0" destOrd="0" presId="urn:microsoft.com/office/officeart/2005/8/layout/default"/>
    <dgm:cxn modelId="{9D83543B-6011-439D-A345-5381B4B6C8C7}" srcId="{46D61982-80E4-4B0A-A3EA-5288E3A3CAE4}" destId="{7625C993-44D8-472C-A2C9-BC076DCDD5DA}" srcOrd="2" destOrd="0" parTransId="{3DEFF521-A86A-4DE8-939E-8D31A066C1DA}" sibTransId="{BD5ABC66-8F1B-4052-845B-D2683A86B8B8}"/>
    <dgm:cxn modelId="{CC45753C-3BEC-4E21-B8FF-EB12C4F336BD}" srcId="{46D61982-80E4-4B0A-A3EA-5288E3A3CAE4}" destId="{DEFD7FED-5501-43DF-B389-1D493C2321E9}" srcOrd="9" destOrd="0" parTransId="{D2F1360B-2864-4FEA-B81B-02B437F6CD8C}" sibTransId="{DB15B021-E575-40E3-8BCE-CD2F144C3923}"/>
    <dgm:cxn modelId="{5218AC5C-1397-4521-B62F-03C364BC92C1}" srcId="{46D61982-80E4-4B0A-A3EA-5288E3A3CAE4}" destId="{ABB7549D-BB34-4129-BD00-A6A7E1FD38DD}" srcOrd="16" destOrd="0" parTransId="{D4DBED78-7D86-47E6-A08F-041EE5A0335D}" sibTransId="{5B3FA1DE-D5FA-4233-B2D7-8D86B508DD2E}"/>
    <dgm:cxn modelId="{CB63995F-C6A5-4BF3-ACC3-C5FAEE6D75CE}" srcId="{46D61982-80E4-4B0A-A3EA-5288E3A3CAE4}" destId="{3B38D734-47E5-4C20-98DC-6DB893F56554}" srcOrd="17" destOrd="0" parTransId="{798A5FDE-2627-45AA-A070-06C86EEF35A6}" sibTransId="{AFF850C5-81DE-4199-9587-71B9200559FB}"/>
    <dgm:cxn modelId="{1205F65F-4085-4639-8939-2B0C5458CF55}" srcId="{46D61982-80E4-4B0A-A3EA-5288E3A3CAE4}" destId="{DF2FB5EB-2B1E-44F1-8B76-227A56E3C15D}" srcOrd="3" destOrd="0" parTransId="{3A91C0BE-8C81-4C48-8A2C-A0E3C22E12B9}" sibTransId="{1A6865DC-3CFB-454E-B4D6-97A99767D770}"/>
    <dgm:cxn modelId="{BD1D1443-B00B-4415-86B3-91D7CD4F8385}" srcId="{46D61982-80E4-4B0A-A3EA-5288E3A3CAE4}" destId="{6AA345E9-B188-469F-9BAF-8C6B62D7B98B}" srcOrd="12" destOrd="0" parTransId="{2BB3B916-10E9-45A7-A2C8-DBB83A742FD1}" sibTransId="{3DAF0B82-60AA-4268-94B0-D4EA7BE14266}"/>
    <dgm:cxn modelId="{8884756C-1583-430A-84A7-2690721D85D4}" srcId="{46D61982-80E4-4B0A-A3EA-5288E3A3CAE4}" destId="{7CE08EFC-A8A8-45A3-938C-1BEB986EA081}" srcOrd="5" destOrd="0" parTransId="{39AE4B42-4A2E-47F7-814D-762D45B8E0B9}" sibTransId="{F0DC30EC-8983-4FBF-BA58-5972FB483D60}"/>
    <dgm:cxn modelId="{5A67824E-BE57-4ED4-A1B0-FBCA6BE4329F}" type="presOf" srcId="{46D61982-80E4-4B0A-A3EA-5288E3A3CAE4}" destId="{76171A7A-AA89-42A5-8850-D0E82B03D2FC}" srcOrd="0" destOrd="0" presId="urn:microsoft.com/office/officeart/2005/8/layout/default"/>
    <dgm:cxn modelId="{3CF2626F-14F5-48CE-A357-8897E7692CE8}" srcId="{46D61982-80E4-4B0A-A3EA-5288E3A3CAE4}" destId="{CA6C3A48-3582-4E55-8261-E0B96FFBFBF4}" srcOrd="7" destOrd="0" parTransId="{F17F6C7C-13C9-4D82-9D63-772EE3422725}" sibTransId="{074A93E2-4337-47A9-8372-8C8B75FF5EF5}"/>
    <dgm:cxn modelId="{ECDC1E56-F193-47CA-88C8-970E08B33B9E}" type="presOf" srcId="{23798310-8EBD-4FC1-83D5-2C978A921FC5}" destId="{92629832-D840-416A-B6EC-71636C5FB51F}" srcOrd="0" destOrd="0" presId="urn:microsoft.com/office/officeart/2005/8/layout/default"/>
    <dgm:cxn modelId="{9CF21277-4CA8-46E8-8FDC-A5135AE603AE}" type="presOf" srcId="{9227000E-10AF-45CD-8C69-9B7EE0C3B40F}" destId="{71ACC158-81DA-4969-BA2B-C472C0563684}" srcOrd="0" destOrd="0" presId="urn:microsoft.com/office/officeart/2005/8/layout/default"/>
    <dgm:cxn modelId="{F3D4A97C-13BF-4EAF-A8CE-A89C9F76FC52}" type="presOf" srcId="{73D58A18-657D-4AF0-A22F-7B0BB19FB549}" destId="{BE950C36-D43F-4B8C-9D52-82A75D742FED}" srcOrd="0" destOrd="0" presId="urn:microsoft.com/office/officeart/2005/8/layout/default"/>
    <dgm:cxn modelId="{9D78B77C-B719-4BF0-B387-402E55F62CF7}" srcId="{46D61982-80E4-4B0A-A3EA-5288E3A3CAE4}" destId="{9227000E-10AF-45CD-8C69-9B7EE0C3B40F}" srcOrd="15" destOrd="0" parTransId="{DE579DCB-E96E-4092-814B-03434010F321}" sibTransId="{2539AF71-A3F4-48C5-A348-ED000F39C0BC}"/>
    <dgm:cxn modelId="{7F08707D-062E-43A1-BDFD-2C756CA285F3}" type="presOf" srcId="{E6DE1401-4970-496D-A1C7-1863EADC23C5}" destId="{C083A564-30D6-4D1C-B167-EBD664396DBF}" srcOrd="0" destOrd="0" presId="urn:microsoft.com/office/officeart/2005/8/layout/default"/>
    <dgm:cxn modelId="{374BAF7D-A9FA-4717-9BEF-B60749252B3B}" type="presOf" srcId="{ABB7549D-BB34-4129-BD00-A6A7E1FD38DD}" destId="{D2F4645B-C9A9-40BC-A415-E2C02B0047CD}" srcOrd="0" destOrd="0" presId="urn:microsoft.com/office/officeart/2005/8/layout/default"/>
    <dgm:cxn modelId="{9C6B6891-1E69-4B47-8B14-2F2105F66F89}" type="presOf" srcId="{B2C93BC0-FD6C-4327-9D25-0A58484F0CE2}" destId="{DB87D585-B877-4471-9BE5-866667D12FCA}" srcOrd="0" destOrd="0" presId="urn:microsoft.com/office/officeart/2005/8/layout/default"/>
    <dgm:cxn modelId="{B097499A-CC39-4050-8E74-84D97FE3A3D8}" srcId="{46D61982-80E4-4B0A-A3EA-5288E3A3CAE4}" destId="{C053EEE5-E976-4543-BF2E-962141469B12}" srcOrd="10" destOrd="0" parTransId="{CFB9F348-3A5D-490D-BACC-9912CE5C3114}" sibTransId="{A613FFF1-4C5C-436B-8BD0-2856A4BFE741}"/>
    <dgm:cxn modelId="{3BD00C9E-CAFF-4C79-9AA7-BCDF9ACC0B3A}" srcId="{46D61982-80E4-4B0A-A3EA-5288E3A3CAE4}" destId="{05254C37-9591-40AA-9A92-1E6BFF60AB4E}" srcOrd="14" destOrd="0" parTransId="{FCF6AC91-17D3-4CB1-8E3B-9413400D7B85}" sibTransId="{F9CC6EDE-81A5-460F-8F2E-ECB4A3F32473}"/>
    <dgm:cxn modelId="{73428D9E-34CB-45AE-AC7B-6D70DC850354}" srcId="{46D61982-80E4-4B0A-A3EA-5288E3A3CAE4}" destId="{73D58A18-657D-4AF0-A22F-7B0BB19FB549}" srcOrd="11" destOrd="0" parTransId="{1AA5E13C-BD91-40EF-AEA0-731B60F69F45}" sibTransId="{CD5EBA81-49FB-424A-87C5-3EE0E09DECD0}"/>
    <dgm:cxn modelId="{BFFD79A0-44C8-4A34-8FE1-A7CB33177394}" type="presOf" srcId="{3CDDF72A-96A0-44C1-806C-8DA57B6A9CE1}" destId="{43FD5BDF-99AA-429B-B478-DC3EF28CFEFA}" srcOrd="0" destOrd="0" presId="urn:microsoft.com/office/officeart/2005/8/layout/default"/>
    <dgm:cxn modelId="{7CB62CA7-5B5A-4240-BD56-D7A9DD0C8ECC}" srcId="{46D61982-80E4-4B0A-A3EA-5288E3A3CAE4}" destId="{DA07088C-69EF-478A-91CE-29184BDD7C83}" srcOrd="8" destOrd="0" parTransId="{78608E41-7B13-4E91-B64C-B77E53CDCE36}" sibTransId="{AA075E37-8501-4E69-A959-084BD83E21D3}"/>
    <dgm:cxn modelId="{F9387AAA-B280-464D-9153-516796B48FC5}" type="presOf" srcId="{05254C37-9591-40AA-9A92-1E6BFF60AB4E}" destId="{71CB147B-FD79-40BB-85D8-58941DFCE4F8}" srcOrd="0" destOrd="0" presId="urn:microsoft.com/office/officeart/2005/8/layout/default"/>
    <dgm:cxn modelId="{45B47CBB-FCF0-4A02-854B-2E8A94159D3C}" type="presOf" srcId="{6AA345E9-B188-469F-9BAF-8C6B62D7B98B}" destId="{DE23A4C0-AA3E-457A-8A13-35DF35B39630}" srcOrd="0" destOrd="0" presId="urn:microsoft.com/office/officeart/2005/8/layout/default"/>
    <dgm:cxn modelId="{D398E2CE-5794-40BF-97EF-0BE5C0E06BE9}" type="presOf" srcId="{520F87B9-E378-48C4-83AA-2B94369E88D4}" destId="{345F1779-2F3B-4E16-9A09-7458AFAF6691}" srcOrd="0" destOrd="0" presId="urn:microsoft.com/office/officeart/2005/8/layout/default"/>
    <dgm:cxn modelId="{06C0E5DB-E160-4B3C-90B0-FB75A76FE1FD}" srcId="{46D61982-80E4-4B0A-A3EA-5288E3A3CAE4}" destId="{E6DE1401-4970-496D-A1C7-1863EADC23C5}" srcOrd="4" destOrd="0" parTransId="{1D0F14F4-D054-4F79-BBBD-9B88FB234243}" sibTransId="{B96B11DF-8AAA-4F8E-8010-BEADF4E37E99}"/>
    <dgm:cxn modelId="{85C836DC-FBCA-46DA-BF64-F6036821B07A}" srcId="{46D61982-80E4-4B0A-A3EA-5288E3A3CAE4}" destId="{520F87B9-E378-48C4-83AA-2B94369E88D4}" srcOrd="13" destOrd="0" parTransId="{559136FD-3F5F-4FCA-A7BC-D04753F2D282}" sibTransId="{48F79678-DEAD-4350-B7D4-647BDC079C6C}"/>
    <dgm:cxn modelId="{D26CBADD-1803-4382-9C41-23CC7092A5A2}" type="presOf" srcId="{7625C993-44D8-472C-A2C9-BC076DCDD5DA}" destId="{718DAAA2-6A8F-4147-B605-8397A26D359A}" srcOrd="0" destOrd="0" presId="urn:microsoft.com/office/officeart/2005/8/layout/default"/>
    <dgm:cxn modelId="{155830EB-B98D-45A6-8CEF-4E70E1F2E8A1}" type="presOf" srcId="{C053EEE5-E976-4543-BF2E-962141469B12}" destId="{A9D7F332-4973-4F43-8174-50FEC371903C}" srcOrd="0" destOrd="0" presId="urn:microsoft.com/office/officeart/2005/8/layout/default"/>
    <dgm:cxn modelId="{116FCFEF-6737-4463-9E73-9C5D5FF79932}" srcId="{46D61982-80E4-4B0A-A3EA-5288E3A3CAE4}" destId="{23798310-8EBD-4FC1-83D5-2C978A921FC5}" srcOrd="0" destOrd="0" parTransId="{F163C2AD-535A-4D65-915C-7F859E4F05DA}" sibTransId="{FA26BCBC-5280-4CED-91BA-D3B65579A8DD}"/>
    <dgm:cxn modelId="{EDC5EAF9-1157-472F-B34E-C63A2A0F86D6}" type="presOf" srcId="{CA6C3A48-3582-4E55-8261-E0B96FFBFBF4}" destId="{5B0EFD59-852E-4A9A-B75B-C1E727EFBB51}" srcOrd="0" destOrd="0" presId="urn:microsoft.com/office/officeart/2005/8/layout/default"/>
    <dgm:cxn modelId="{1E30D4FF-8B25-4536-9FBB-56B2A658F19E}" srcId="{46D61982-80E4-4B0A-A3EA-5288E3A3CAE4}" destId="{B2C93BC0-FD6C-4327-9D25-0A58484F0CE2}" srcOrd="1" destOrd="0" parTransId="{8C56F560-B608-459B-832C-796D286D2811}" sibTransId="{E10E1506-3971-4A65-9049-A31544EE41F4}"/>
    <dgm:cxn modelId="{70534296-030C-4442-A28D-DB39B34E4AFB}" type="presParOf" srcId="{76171A7A-AA89-42A5-8850-D0E82B03D2FC}" destId="{92629832-D840-416A-B6EC-71636C5FB51F}" srcOrd="0" destOrd="0" presId="urn:microsoft.com/office/officeart/2005/8/layout/default"/>
    <dgm:cxn modelId="{EEBBC71E-9DCD-4437-B92B-18EA8EEB5599}" type="presParOf" srcId="{76171A7A-AA89-42A5-8850-D0E82B03D2FC}" destId="{D27ADA02-B991-432D-990B-AF0034CA2B73}" srcOrd="1" destOrd="0" presId="urn:microsoft.com/office/officeart/2005/8/layout/default"/>
    <dgm:cxn modelId="{017DBA68-6A9D-42A0-8ABE-C5AB9F713142}" type="presParOf" srcId="{76171A7A-AA89-42A5-8850-D0E82B03D2FC}" destId="{DB87D585-B877-4471-9BE5-866667D12FCA}" srcOrd="2" destOrd="0" presId="urn:microsoft.com/office/officeart/2005/8/layout/default"/>
    <dgm:cxn modelId="{535B2B4D-9DA2-414A-9D84-D7BB26B96B82}" type="presParOf" srcId="{76171A7A-AA89-42A5-8850-D0E82B03D2FC}" destId="{C82E9822-AA2F-420E-82A1-6306B573C89D}" srcOrd="3" destOrd="0" presId="urn:microsoft.com/office/officeart/2005/8/layout/default"/>
    <dgm:cxn modelId="{B5212F85-68B5-4866-B5BA-0EB1550C964B}" type="presParOf" srcId="{76171A7A-AA89-42A5-8850-D0E82B03D2FC}" destId="{718DAAA2-6A8F-4147-B605-8397A26D359A}" srcOrd="4" destOrd="0" presId="urn:microsoft.com/office/officeart/2005/8/layout/default"/>
    <dgm:cxn modelId="{3414A0FF-F30C-4DFB-84C9-516CF1400849}" type="presParOf" srcId="{76171A7A-AA89-42A5-8850-D0E82B03D2FC}" destId="{E72A9977-17F8-4BDE-A407-301D035FC167}" srcOrd="5" destOrd="0" presId="urn:microsoft.com/office/officeart/2005/8/layout/default"/>
    <dgm:cxn modelId="{059BFAE9-22C8-4D20-950D-DBBC8A87CAB1}" type="presParOf" srcId="{76171A7A-AA89-42A5-8850-D0E82B03D2FC}" destId="{0DD6666C-C5E3-4723-BDEC-999CE26D577A}" srcOrd="6" destOrd="0" presId="urn:microsoft.com/office/officeart/2005/8/layout/default"/>
    <dgm:cxn modelId="{331F1F59-972E-42BB-A520-7E86DF7FEC2F}" type="presParOf" srcId="{76171A7A-AA89-42A5-8850-D0E82B03D2FC}" destId="{5F1FAC20-0DD3-401E-8480-BB9E4E64A117}" srcOrd="7" destOrd="0" presId="urn:microsoft.com/office/officeart/2005/8/layout/default"/>
    <dgm:cxn modelId="{5B10A04D-95F5-4F9E-B306-74B0B90CE8E5}" type="presParOf" srcId="{76171A7A-AA89-42A5-8850-D0E82B03D2FC}" destId="{C083A564-30D6-4D1C-B167-EBD664396DBF}" srcOrd="8" destOrd="0" presId="urn:microsoft.com/office/officeart/2005/8/layout/default"/>
    <dgm:cxn modelId="{10FF32D6-D2B7-4D9B-82E4-610975478F41}" type="presParOf" srcId="{76171A7A-AA89-42A5-8850-D0E82B03D2FC}" destId="{E8B64664-42DC-414E-888C-A5F86CB79CC6}" srcOrd="9" destOrd="0" presId="urn:microsoft.com/office/officeart/2005/8/layout/default"/>
    <dgm:cxn modelId="{9B1E1874-4895-41D6-A365-D9C58CDB845B}" type="presParOf" srcId="{76171A7A-AA89-42A5-8850-D0E82B03D2FC}" destId="{D77A53AF-DE36-4832-A585-6F085F2B37D0}" srcOrd="10" destOrd="0" presId="urn:microsoft.com/office/officeart/2005/8/layout/default"/>
    <dgm:cxn modelId="{F9C4FB03-312D-47D7-B605-11D503251853}" type="presParOf" srcId="{76171A7A-AA89-42A5-8850-D0E82B03D2FC}" destId="{FE883BCF-6544-4476-8742-49B0BFA75900}" srcOrd="11" destOrd="0" presId="urn:microsoft.com/office/officeart/2005/8/layout/default"/>
    <dgm:cxn modelId="{97BC4BBF-0153-4BC8-A060-01F79ACE46CD}" type="presParOf" srcId="{76171A7A-AA89-42A5-8850-D0E82B03D2FC}" destId="{43FD5BDF-99AA-429B-B478-DC3EF28CFEFA}" srcOrd="12" destOrd="0" presId="urn:microsoft.com/office/officeart/2005/8/layout/default"/>
    <dgm:cxn modelId="{20F4D740-D74F-4B12-8C44-1C05F492EAED}" type="presParOf" srcId="{76171A7A-AA89-42A5-8850-D0E82B03D2FC}" destId="{AD982C91-31DC-4D5B-A29E-B1964FE1CD88}" srcOrd="13" destOrd="0" presId="urn:microsoft.com/office/officeart/2005/8/layout/default"/>
    <dgm:cxn modelId="{C1F5FC3C-3B4F-4374-B18B-A822E86AA5B0}" type="presParOf" srcId="{76171A7A-AA89-42A5-8850-D0E82B03D2FC}" destId="{5B0EFD59-852E-4A9A-B75B-C1E727EFBB51}" srcOrd="14" destOrd="0" presId="urn:microsoft.com/office/officeart/2005/8/layout/default"/>
    <dgm:cxn modelId="{39B0E700-B996-412A-850C-C0F491D62983}" type="presParOf" srcId="{76171A7A-AA89-42A5-8850-D0E82B03D2FC}" destId="{6FBAA97B-C00D-46FA-B123-3D3D4E821DA1}" srcOrd="15" destOrd="0" presId="urn:microsoft.com/office/officeart/2005/8/layout/default"/>
    <dgm:cxn modelId="{19B40323-9C42-4E9A-9124-351580828CC8}" type="presParOf" srcId="{76171A7A-AA89-42A5-8850-D0E82B03D2FC}" destId="{2FFF03B9-0D1B-4CC8-B9E5-FFD501A3CB34}" srcOrd="16" destOrd="0" presId="urn:microsoft.com/office/officeart/2005/8/layout/default"/>
    <dgm:cxn modelId="{59D4C44F-C2AF-4A12-87B5-637E47E17414}" type="presParOf" srcId="{76171A7A-AA89-42A5-8850-D0E82B03D2FC}" destId="{75EE20DF-31E4-46E9-A87A-CB6A7394C6D8}" srcOrd="17" destOrd="0" presId="urn:microsoft.com/office/officeart/2005/8/layout/default"/>
    <dgm:cxn modelId="{8D7D7AFB-21FD-4052-9ED7-237DFF6B03E1}" type="presParOf" srcId="{76171A7A-AA89-42A5-8850-D0E82B03D2FC}" destId="{ECA767FC-5EB7-4099-8E03-8CF6C7E4AB86}" srcOrd="18" destOrd="0" presId="urn:microsoft.com/office/officeart/2005/8/layout/default"/>
    <dgm:cxn modelId="{6F812C79-02EB-4E12-9825-86F1B5295D41}" type="presParOf" srcId="{76171A7A-AA89-42A5-8850-D0E82B03D2FC}" destId="{C13C47BD-68CB-4CA7-9B61-74B09EE3067D}" srcOrd="19" destOrd="0" presId="urn:microsoft.com/office/officeart/2005/8/layout/default"/>
    <dgm:cxn modelId="{FB49DCF0-14CF-4BEB-9A91-DD7BD685C306}" type="presParOf" srcId="{76171A7A-AA89-42A5-8850-D0E82B03D2FC}" destId="{A9D7F332-4973-4F43-8174-50FEC371903C}" srcOrd="20" destOrd="0" presId="urn:microsoft.com/office/officeart/2005/8/layout/default"/>
    <dgm:cxn modelId="{AAB09665-7168-474D-B67B-7ACFEA143919}" type="presParOf" srcId="{76171A7A-AA89-42A5-8850-D0E82B03D2FC}" destId="{65917EEB-C4BC-49B4-BFA5-E3BA3986617B}" srcOrd="21" destOrd="0" presId="urn:microsoft.com/office/officeart/2005/8/layout/default"/>
    <dgm:cxn modelId="{1FB79FDB-F39A-4FD3-AA33-1E1C0BC58003}" type="presParOf" srcId="{76171A7A-AA89-42A5-8850-D0E82B03D2FC}" destId="{BE950C36-D43F-4B8C-9D52-82A75D742FED}" srcOrd="22" destOrd="0" presId="urn:microsoft.com/office/officeart/2005/8/layout/default"/>
    <dgm:cxn modelId="{EE64DC8D-105E-4FD2-9D9A-BC4B82B3EEB0}" type="presParOf" srcId="{76171A7A-AA89-42A5-8850-D0E82B03D2FC}" destId="{C21FD305-BFFE-471D-B730-6BE442DDA9E6}" srcOrd="23" destOrd="0" presId="urn:microsoft.com/office/officeart/2005/8/layout/default"/>
    <dgm:cxn modelId="{309B1AAE-9A72-448B-998C-57ACB4643033}" type="presParOf" srcId="{76171A7A-AA89-42A5-8850-D0E82B03D2FC}" destId="{DE23A4C0-AA3E-457A-8A13-35DF35B39630}" srcOrd="24" destOrd="0" presId="urn:microsoft.com/office/officeart/2005/8/layout/default"/>
    <dgm:cxn modelId="{B64AC197-5E96-454F-BFD4-410872F27842}" type="presParOf" srcId="{76171A7A-AA89-42A5-8850-D0E82B03D2FC}" destId="{04D6E6BC-27EF-4ED8-818D-96AE94C24798}" srcOrd="25" destOrd="0" presId="urn:microsoft.com/office/officeart/2005/8/layout/default"/>
    <dgm:cxn modelId="{F6BE55DC-4F78-4E6C-A998-96396FB15CA6}" type="presParOf" srcId="{76171A7A-AA89-42A5-8850-D0E82B03D2FC}" destId="{345F1779-2F3B-4E16-9A09-7458AFAF6691}" srcOrd="26" destOrd="0" presId="urn:microsoft.com/office/officeart/2005/8/layout/default"/>
    <dgm:cxn modelId="{3FA27FCF-00DC-4C85-B7EB-906ED314B87B}" type="presParOf" srcId="{76171A7A-AA89-42A5-8850-D0E82B03D2FC}" destId="{26126702-23E1-4E7D-BC70-F6B2FB92E7C9}" srcOrd="27" destOrd="0" presId="urn:microsoft.com/office/officeart/2005/8/layout/default"/>
    <dgm:cxn modelId="{A7ECFB72-E197-4149-BCF7-D4E6B6DB6440}" type="presParOf" srcId="{76171A7A-AA89-42A5-8850-D0E82B03D2FC}" destId="{71CB147B-FD79-40BB-85D8-58941DFCE4F8}" srcOrd="28" destOrd="0" presId="urn:microsoft.com/office/officeart/2005/8/layout/default"/>
    <dgm:cxn modelId="{1AC7D436-239F-4D48-BB84-B37737765A68}" type="presParOf" srcId="{76171A7A-AA89-42A5-8850-D0E82B03D2FC}" destId="{23343ED0-1F29-484E-9854-A4DA4ADACC8E}" srcOrd="29" destOrd="0" presId="urn:microsoft.com/office/officeart/2005/8/layout/default"/>
    <dgm:cxn modelId="{413B2913-BF08-4B91-B03D-782DFBF7DD42}" type="presParOf" srcId="{76171A7A-AA89-42A5-8850-D0E82B03D2FC}" destId="{71ACC158-81DA-4969-BA2B-C472C0563684}" srcOrd="30" destOrd="0" presId="urn:microsoft.com/office/officeart/2005/8/layout/default"/>
    <dgm:cxn modelId="{3F9F4864-B2E9-424D-818D-8FB788610ADB}" type="presParOf" srcId="{76171A7A-AA89-42A5-8850-D0E82B03D2FC}" destId="{DA58CD06-AB31-421D-A1CC-89A54BDFF993}" srcOrd="31" destOrd="0" presId="urn:microsoft.com/office/officeart/2005/8/layout/default"/>
    <dgm:cxn modelId="{9FB7BD6A-62A6-4709-8853-51D902A0DC15}" type="presParOf" srcId="{76171A7A-AA89-42A5-8850-D0E82B03D2FC}" destId="{D2F4645B-C9A9-40BC-A415-E2C02B0047CD}" srcOrd="32" destOrd="0" presId="urn:microsoft.com/office/officeart/2005/8/layout/default"/>
    <dgm:cxn modelId="{67CDB49D-15E7-44A4-9BA6-22A574714972}" type="presParOf" srcId="{76171A7A-AA89-42A5-8850-D0E82B03D2FC}" destId="{C641EE1C-4F4A-450B-87C0-B9447C52D8F2}" srcOrd="33" destOrd="0" presId="urn:microsoft.com/office/officeart/2005/8/layout/default"/>
    <dgm:cxn modelId="{004963F9-60CD-4767-840B-FEDF571693C5}" type="presParOf" srcId="{76171A7A-AA89-42A5-8850-D0E82B03D2FC}" destId="{B5DDD3E2-F818-4BF9-8719-80ABFE401C8C}" srcOrd="3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629832-D840-416A-B6EC-71636C5FB51F}">
      <dsp:nvSpPr>
        <dsp:cNvPr id="0" name=""/>
        <dsp:cNvSpPr/>
      </dsp:nvSpPr>
      <dsp:spPr>
        <a:xfrm>
          <a:off x="0" y="282431"/>
          <a:ext cx="2441711" cy="14650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600" kern="1200"/>
            <a:t>Riigi Tugiteenuste keskus</a:t>
          </a:r>
          <a:r>
            <a:rPr lang="en-US" sz="1600" kern="1200"/>
            <a:t>​</a:t>
          </a:r>
          <a:endParaRPr lang="et-EE" sz="1600" kern="1200"/>
        </a:p>
      </dsp:txBody>
      <dsp:txXfrm>
        <a:off x="0" y="282431"/>
        <a:ext cx="2441711" cy="1465026"/>
      </dsp:txXfrm>
    </dsp:sp>
    <dsp:sp modelId="{DB87D585-B877-4471-9BE5-866667D12FCA}">
      <dsp:nvSpPr>
        <dsp:cNvPr id="0" name=""/>
        <dsp:cNvSpPr/>
      </dsp:nvSpPr>
      <dsp:spPr>
        <a:xfrm>
          <a:off x="2687820" y="282431"/>
          <a:ext cx="2441711" cy="14650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600" kern="1200"/>
            <a:t>Registrite ja Infosüsteemide Keskus</a:t>
          </a:r>
          <a:r>
            <a:rPr lang="en-US" sz="1600" kern="1200"/>
            <a:t>​</a:t>
          </a:r>
          <a:endParaRPr lang="et-EE" sz="1600" kern="1200"/>
        </a:p>
      </dsp:txBody>
      <dsp:txXfrm>
        <a:off x="2687820" y="282431"/>
        <a:ext cx="2441711" cy="1465026"/>
      </dsp:txXfrm>
    </dsp:sp>
    <dsp:sp modelId="{718DAAA2-6A8F-4147-B605-8397A26D359A}">
      <dsp:nvSpPr>
        <dsp:cNvPr id="0" name=""/>
        <dsp:cNvSpPr/>
      </dsp:nvSpPr>
      <dsp:spPr>
        <a:xfrm>
          <a:off x="5373703" y="282431"/>
          <a:ext cx="2441711" cy="14650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600" kern="1200"/>
            <a:t>Rahandusministeerium</a:t>
          </a:r>
          <a:r>
            <a:rPr lang="en-US" sz="1600" kern="1200"/>
            <a:t>​</a:t>
          </a:r>
          <a:endParaRPr lang="et-EE" sz="1600" kern="1200"/>
        </a:p>
      </dsp:txBody>
      <dsp:txXfrm>
        <a:off x="5373703" y="282431"/>
        <a:ext cx="2441711" cy="1465026"/>
      </dsp:txXfrm>
    </dsp:sp>
    <dsp:sp modelId="{0DD6666C-C5E3-4723-BDEC-999CE26D577A}">
      <dsp:nvSpPr>
        <dsp:cNvPr id="0" name=""/>
        <dsp:cNvSpPr/>
      </dsp:nvSpPr>
      <dsp:spPr>
        <a:xfrm>
          <a:off x="8059585" y="282431"/>
          <a:ext cx="2441711" cy="14650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600" kern="1200"/>
            <a:t>Tarbijakaitse ja Tehnilise Järelevalve Amet</a:t>
          </a:r>
          <a:r>
            <a:rPr lang="en-US" sz="1600" kern="1200"/>
            <a:t>​</a:t>
          </a:r>
          <a:endParaRPr lang="et-EE" sz="1600" kern="1200"/>
        </a:p>
      </dsp:txBody>
      <dsp:txXfrm>
        <a:off x="8059585" y="282431"/>
        <a:ext cx="2441711" cy="1465026"/>
      </dsp:txXfrm>
    </dsp:sp>
    <dsp:sp modelId="{C083A564-30D6-4D1C-B167-EBD664396DBF}">
      <dsp:nvSpPr>
        <dsp:cNvPr id="0" name=""/>
        <dsp:cNvSpPr/>
      </dsp:nvSpPr>
      <dsp:spPr>
        <a:xfrm>
          <a:off x="10745468" y="282431"/>
          <a:ext cx="2441711" cy="14650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600" kern="1200"/>
            <a:t>Statistikaamet</a:t>
          </a:r>
          <a:r>
            <a:rPr lang="en-US" sz="1600" kern="1200"/>
            <a:t>​</a:t>
          </a:r>
          <a:endParaRPr lang="et-EE" sz="1600" kern="1200"/>
        </a:p>
      </dsp:txBody>
      <dsp:txXfrm>
        <a:off x="10745468" y="282431"/>
        <a:ext cx="2441711" cy="1465026"/>
      </dsp:txXfrm>
    </dsp:sp>
    <dsp:sp modelId="{D77A53AF-DE36-4832-A585-6F085F2B37D0}">
      <dsp:nvSpPr>
        <dsp:cNvPr id="0" name=""/>
        <dsp:cNvSpPr/>
      </dsp:nvSpPr>
      <dsp:spPr>
        <a:xfrm>
          <a:off x="13431350" y="282431"/>
          <a:ext cx="2441711" cy="14650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600" kern="1200"/>
            <a:t>Regionaal- ja Põllumajandusministeerium</a:t>
          </a:r>
          <a:r>
            <a:rPr lang="en-US" sz="1600" kern="1200"/>
            <a:t>​</a:t>
          </a:r>
          <a:endParaRPr lang="et-EE" sz="1600" kern="1200"/>
        </a:p>
      </dsp:txBody>
      <dsp:txXfrm>
        <a:off x="13431350" y="282431"/>
        <a:ext cx="2441711" cy="1465026"/>
      </dsp:txXfrm>
    </dsp:sp>
    <dsp:sp modelId="{43FD5BDF-99AA-429B-B478-DC3EF28CFEFA}">
      <dsp:nvSpPr>
        <dsp:cNvPr id="0" name=""/>
        <dsp:cNvSpPr/>
      </dsp:nvSpPr>
      <dsp:spPr>
        <a:xfrm>
          <a:off x="1937" y="1991629"/>
          <a:ext cx="2441711" cy="14650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600" kern="1200"/>
            <a:t>Andmekaitse Inspektsioon</a:t>
          </a:r>
          <a:r>
            <a:rPr lang="en-US" sz="1600" kern="1200"/>
            <a:t>​</a:t>
          </a:r>
          <a:endParaRPr lang="et-EE" sz="1600" kern="1200"/>
        </a:p>
      </dsp:txBody>
      <dsp:txXfrm>
        <a:off x="1937" y="1991629"/>
        <a:ext cx="2441711" cy="1465026"/>
      </dsp:txXfrm>
    </dsp:sp>
    <dsp:sp modelId="{5B0EFD59-852E-4A9A-B75B-C1E727EFBB51}">
      <dsp:nvSpPr>
        <dsp:cNvPr id="0" name=""/>
        <dsp:cNvSpPr/>
      </dsp:nvSpPr>
      <dsp:spPr>
        <a:xfrm>
          <a:off x="2687820" y="1991629"/>
          <a:ext cx="2441711" cy="14650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600" kern="1200"/>
            <a:t>Konkurentsiamet</a:t>
          </a:r>
          <a:r>
            <a:rPr lang="en-US" sz="1600" kern="1200"/>
            <a:t>​</a:t>
          </a:r>
          <a:endParaRPr lang="et-EE" sz="1600" kern="1200"/>
        </a:p>
      </dsp:txBody>
      <dsp:txXfrm>
        <a:off x="2687820" y="1991629"/>
        <a:ext cx="2441711" cy="1465026"/>
      </dsp:txXfrm>
    </dsp:sp>
    <dsp:sp modelId="{2FFF03B9-0D1B-4CC8-B9E5-FFD501A3CB34}">
      <dsp:nvSpPr>
        <dsp:cNvPr id="0" name=""/>
        <dsp:cNvSpPr/>
      </dsp:nvSpPr>
      <dsp:spPr>
        <a:xfrm>
          <a:off x="5373703" y="1991629"/>
          <a:ext cx="2441711" cy="14650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600" kern="1200"/>
            <a:t>Patendiamet</a:t>
          </a:r>
          <a:r>
            <a:rPr lang="en-US" sz="1600" kern="1200"/>
            <a:t>​</a:t>
          </a:r>
          <a:endParaRPr lang="et-EE" sz="1600" kern="1200"/>
        </a:p>
      </dsp:txBody>
      <dsp:txXfrm>
        <a:off x="5373703" y="1991629"/>
        <a:ext cx="2441711" cy="1465026"/>
      </dsp:txXfrm>
    </dsp:sp>
    <dsp:sp modelId="{ECA767FC-5EB7-4099-8E03-8CF6C7E4AB86}">
      <dsp:nvSpPr>
        <dsp:cNvPr id="0" name=""/>
        <dsp:cNvSpPr/>
      </dsp:nvSpPr>
      <dsp:spPr>
        <a:xfrm>
          <a:off x="8059585" y="1991629"/>
          <a:ext cx="2441711" cy="14650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600" kern="1200"/>
            <a:t>Terviseamet</a:t>
          </a:r>
          <a:r>
            <a:rPr lang="en-US" sz="1600" kern="1200"/>
            <a:t>​</a:t>
          </a:r>
          <a:endParaRPr lang="et-EE" sz="1600" kern="1200"/>
        </a:p>
      </dsp:txBody>
      <dsp:txXfrm>
        <a:off x="8059585" y="1991629"/>
        <a:ext cx="2441711" cy="1465026"/>
      </dsp:txXfrm>
    </dsp:sp>
    <dsp:sp modelId="{A9D7F332-4973-4F43-8174-50FEC371903C}">
      <dsp:nvSpPr>
        <dsp:cNvPr id="0" name=""/>
        <dsp:cNvSpPr/>
      </dsp:nvSpPr>
      <dsp:spPr>
        <a:xfrm>
          <a:off x="10745468" y="1991629"/>
          <a:ext cx="2441711" cy="14650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600" kern="1200"/>
            <a:t>Riigi IT Keskus</a:t>
          </a:r>
          <a:r>
            <a:rPr lang="en-US" sz="1600" kern="1200"/>
            <a:t>​</a:t>
          </a:r>
          <a:endParaRPr lang="et-EE" sz="1600" kern="1200"/>
        </a:p>
      </dsp:txBody>
      <dsp:txXfrm>
        <a:off x="10745468" y="1991629"/>
        <a:ext cx="2441711" cy="1465026"/>
      </dsp:txXfrm>
    </dsp:sp>
    <dsp:sp modelId="{BE950C36-D43F-4B8C-9D52-82A75D742FED}">
      <dsp:nvSpPr>
        <dsp:cNvPr id="0" name=""/>
        <dsp:cNvSpPr/>
      </dsp:nvSpPr>
      <dsp:spPr>
        <a:xfrm>
          <a:off x="13431350" y="1991629"/>
          <a:ext cx="2441711" cy="14650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600" kern="1200"/>
            <a:t>Tööinspektsioon</a:t>
          </a:r>
          <a:r>
            <a:rPr lang="en-US" sz="1600" kern="1200"/>
            <a:t>​</a:t>
          </a:r>
          <a:endParaRPr lang="et-EE" sz="1600" kern="1200"/>
        </a:p>
      </dsp:txBody>
      <dsp:txXfrm>
        <a:off x="13431350" y="1991629"/>
        <a:ext cx="2441711" cy="1465026"/>
      </dsp:txXfrm>
    </dsp:sp>
    <dsp:sp modelId="{DE23A4C0-AA3E-457A-8A13-35DF35B39630}">
      <dsp:nvSpPr>
        <dsp:cNvPr id="0" name=""/>
        <dsp:cNvSpPr/>
      </dsp:nvSpPr>
      <dsp:spPr>
        <a:xfrm>
          <a:off x="1937" y="3700827"/>
          <a:ext cx="2441711" cy="14650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600" kern="1200"/>
            <a:t>Siseministeerium</a:t>
          </a:r>
          <a:r>
            <a:rPr lang="en-US" sz="1600" kern="1200"/>
            <a:t>​</a:t>
          </a:r>
          <a:endParaRPr lang="et-EE" sz="1600" kern="1200"/>
        </a:p>
      </dsp:txBody>
      <dsp:txXfrm>
        <a:off x="1937" y="3700827"/>
        <a:ext cx="2441711" cy="1465026"/>
      </dsp:txXfrm>
    </dsp:sp>
    <dsp:sp modelId="{345F1779-2F3B-4E16-9A09-7458AFAF6691}">
      <dsp:nvSpPr>
        <dsp:cNvPr id="0" name=""/>
        <dsp:cNvSpPr/>
      </dsp:nvSpPr>
      <dsp:spPr>
        <a:xfrm>
          <a:off x="2687820" y="3700827"/>
          <a:ext cx="2441711" cy="14650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600" kern="1200"/>
            <a:t>Häirekeskus</a:t>
          </a:r>
          <a:r>
            <a:rPr lang="en-US" sz="1600" kern="1200"/>
            <a:t>​</a:t>
          </a:r>
          <a:endParaRPr lang="et-EE" sz="1600" kern="1200"/>
        </a:p>
      </dsp:txBody>
      <dsp:txXfrm>
        <a:off x="2687820" y="3700827"/>
        <a:ext cx="2441711" cy="1465026"/>
      </dsp:txXfrm>
    </dsp:sp>
    <dsp:sp modelId="{71CB147B-FD79-40BB-85D8-58941DFCE4F8}">
      <dsp:nvSpPr>
        <dsp:cNvPr id="0" name=""/>
        <dsp:cNvSpPr/>
      </dsp:nvSpPr>
      <dsp:spPr>
        <a:xfrm>
          <a:off x="5373703" y="3700827"/>
          <a:ext cx="2441711" cy="14650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600" kern="1200"/>
            <a:t>Sisekaitseakadeemia</a:t>
          </a:r>
          <a:r>
            <a:rPr lang="en-US" sz="1600" kern="1200"/>
            <a:t>​</a:t>
          </a:r>
          <a:endParaRPr lang="et-EE" sz="1600" kern="1200"/>
        </a:p>
      </dsp:txBody>
      <dsp:txXfrm>
        <a:off x="5373703" y="3700827"/>
        <a:ext cx="2441711" cy="1465026"/>
      </dsp:txXfrm>
    </dsp:sp>
    <dsp:sp modelId="{71ACC158-81DA-4969-BA2B-C472C0563684}">
      <dsp:nvSpPr>
        <dsp:cNvPr id="0" name=""/>
        <dsp:cNvSpPr/>
      </dsp:nvSpPr>
      <dsp:spPr>
        <a:xfrm>
          <a:off x="8059585" y="3700827"/>
          <a:ext cx="2441711" cy="14650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600" kern="1200"/>
            <a:t>Päästeamet</a:t>
          </a:r>
          <a:r>
            <a:rPr lang="en-US" sz="1600" kern="1200"/>
            <a:t>​</a:t>
          </a:r>
          <a:endParaRPr lang="et-EE" sz="1600" kern="1200"/>
        </a:p>
      </dsp:txBody>
      <dsp:txXfrm>
        <a:off x="8059585" y="3700827"/>
        <a:ext cx="2441711" cy="1465026"/>
      </dsp:txXfrm>
    </dsp:sp>
    <dsp:sp modelId="{D2F4645B-C9A9-40BC-A415-E2C02B0047CD}">
      <dsp:nvSpPr>
        <dsp:cNvPr id="0" name=""/>
        <dsp:cNvSpPr/>
      </dsp:nvSpPr>
      <dsp:spPr>
        <a:xfrm>
          <a:off x="10745468" y="3700827"/>
          <a:ext cx="2441711" cy="14650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600" kern="1200"/>
            <a:t>Siseministeeriumi infotehnoloogia- ja arenduskeskus</a:t>
          </a:r>
          <a:r>
            <a:rPr lang="en-US" sz="1600" kern="1200"/>
            <a:t>​</a:t>
          </a:r>
          <a:endParaRPr lang="et-EE" sz="1600" kern="1200"/>
        </a:p>
      </dsp:txBody>
      <dsp:txXfrm>
        <a:off x="10745468" y="3700827"/>
        <a:ext cx="2441711" cy="1465026"/>
      </dsp:txXfrm>
    </dsp:sp>
    <dsp:sp modelId="{B5DDD3E2-F818-4BF9-8719-80ABFE401C8C}">
      <dsp:nvSpPr>
        <dsp:cNvPr id="0" name=""/>
        <dsp:cNvSpPr/>
      </dsp:nvSpPr>
      <dsp:spPr>
        <a:xfrm>
          <a:off x="13433288" y="3700827"/>
          <a:ext cx="2441711" cy="14650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600" kern="1200"/>
            <a:t>Politsei- ja Piirivalveamet</a:t>
          </a:r>
          <a:r>
            <a:rPr lang="en-US" sz="1600" kern="1200"/>
            <a:t>​</a:t>
          </a:r>
          <a:endParaRPr lang="et-EE" sz="1600" kern="1200"/>
        </a:p>
      </dsp:txBody>
      <dsp:txXfrm>
        <a:off x="13433288" y="3700827"/>
        <a:ext cx="2441711" cy="14650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26.08.2026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t-EE" dirty="0">
              <a:ea typeface="Calibri"/>
              <a:cs typeface="Calibri"/>
            </a:endParaRPr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40359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83579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>
              <a:ea typeface="Calibri"/>
              <a:cs typeface="Calibri"/>
            </a:endParaRPr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98828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229317"/>
            <a:ext cx="18288000" cy="10516317"/>
            <a:chOff x="0" y="0"/>
            <a:chExt cx="4816593" cy="276973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2769730"/>
            </a:xfrm>
            <a:custGeom>
              <a:avLst/>
              <a:gdLst/>
              <a:ahLst/>
              <a:cxnLst/>
              <a:rect l="l" t="t" r="r" b="b"/>
              <a:pathLst>
                <a:path w="4816592" h="2769730">
                  <a:moveTo>
                    <a:pt x="0" y="0"/>
                  </a:moveTo>
                  <a:lnTo>
                    <a:pt x="4816592" y="0"/>
                  </a:lnTo>
                  <a:lnTo>
                    <a:pt x="4816592" y="2769730"/>
                  </a:lnTo>
                  <a:lnTo>
                    <a:pt x="0" y="2769730"/>
                  </a:lnTo>
                  <a:close/>
                </a:path>
              </a:pathLst>
            </a:custGeom>
            <a:solidFill>
              <a:srgbClr val="003C88"/>
            </a:solidFill>
          </p:spPr>
          <p:txBody>
            <a:bodyPr/>
            <a:lstStyle/>
            <a:p>
              <a:endParaRPr lang="et-E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28078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6858000"/>
            <a:ext cx="18288000" cy="3429000"/>
            <a:chOff x="0" y="0"/>
            <a:chExt cx="4816593" cy="90311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816592" cy="903111"/>
            </a:xfrm>
            <a:custGeom>
              <a:avLst/>
              <a:gdLst/>
              <a:ahLst/>
              <a:cxnLst/>
              <a:rect l="l" t="t" r="r" b="b"/>
              <a:pathLst>
                <a:path w="4816592" h="903111">
                  <a:moveTo>
                    <a:pt x="0" y="0"/>
                  </a:moveTo>
                  <a:lnTo>
                    <a:pt x="4816592" y="0"/>
                  </a:lnTo>
                  <a:lnTo>
                    <a:pt x="4816592" y="903111"/>
                  </a:lnTo>
                  <a:lnTo>
                    <a:pt x="0" y="903111"/>
                  </a:lnTo>
                  <a:close/>
                </a:path>
              </a:pathLst>
            </a:custGeom>
            <a:solidFill>
              <a:srgbClr val="EF7E01"/>
            </a:solidFill>
          </p:spPr>
          <p:txBody>
            <a:bodyPr/>
            <a:lstStyle/>
            <a:p>
              <a:endParaRPr lang="et-EE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4816593" cy="9602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6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81946" y="734303"/>
            <a:ext cx="17924107" cy="9166230"/>
          </a:xfrm>
          <a:custGeom>
            <a:avLst/>
            <a:gdLst/>
            <a:ahLst/>
            <a:cxnLst/>
            <a:rect l="l" t="t" r="r" b="b"/>
            <a:pathLst>
              <a:path w="17924107" h="9166230">
                <a:moveTo>
                  <a:pt x="0" y="0"/>
                </a:moveTo>
                <a:lnTo>
                  <a:pt x="17924108" y="0"/>
                </a:lnTo>
                <a:lnTo>
                  <a:pt x="17924108" y="9166230"/>
                </a:lnTo>
                <a:lnTo>
                  <a:pt x="0" y="91662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000"/>
            </a:blip>
            <a:stretch>
              <a:fillRect b="-21824"/>
            </a:stretch>
          </a:blipFill>
        </p:spPr>
        <p:txBody>
          <a:bodyPr/>
          <a:lstStyle/>
          <a:p>
            <a:endParaRPr lang="et-EE"/>
          </a:p>
        </p:txBody>
      </p:sp>
      <p:sp>
        <p:nvSpPr>
          <p:cNvPr id="9" name="TextBox 9"/>
          <p:cNvSpPr txBox="1"/>
          <p:nvPr/>
        </p:nvSpPr>
        <p:spPr>
          <a:xfrm>
            <a:off x="1746315" y="3518028"/>
            <a:ext cx="13779104" cy="22057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640"/>
              </a:lnSpc>
            </a:pPr>
            <a:r>
              <a:rPr lang="et-EE" sz="7200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DOKUMENDIHALDUSE RIIKLIK INFOSÜSTEEM DORIS</a:t>
            </a:r>
            <a:endParaRPr lang="en-US" sz="7200" b="1">
              <a:solidFill>
                <a:srgbClr val="FFFFFF"/>
              </a:solidFill>
              <a:latin typeface="Roboto Bold"/>
              <a:ea typeface="Roboto Bold"/>
              <a:cs typeface="Roboto Bold"/>
              <a:sym typeface="Roboto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028699" y="8611870"/>
            <a:ext cx="3189339" cy="6315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320"/>
              </a:lnSpc>
            </a:pPr>
            <a:r>
              <a:rPr lang="et-EE" sz="3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26. aug 2026</a:t>
            </a:r>
            <a:endParaRPr lang="en-US" sz="3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028700" y="7949565"/>
            <a:ext cx="8115300" cy="5963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040"/>
              </a:lnSpc>
            </a:pPr>
            <a:r>
              <a:rPr lang="et-EE" sz="3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Aivi Koppel, Liis Piirma </a:t>
            </a:r>
            <a:endParaRPr lang="et-EE" sz="3600">
              <a:solidFill>
                <a:srgbClr val="FFFFFF"/>
              </a:solidFill>
              <a:latin typeface="Roboto"/>
              <a:ea typeface="Roboto"/>
              <a:cs typeface="Roboto"/>
            </a:endParaRPr>
          </a:p>
        </p:txBody>
      </p:sp>
      <p:sp>
        <p:nvSpPr>
          <p:cNvPr id="12" name="Freeform 12"/>
          <p:cNvSpPr/>
          <p:nvPr/>
        </p:nvSpPr>
        <p:spPr>
          <a:xfrm>
            <a:off x="1028700" y="1051665"/>
            <a:ext cx="4406737" cy="1960998"/>
          </a:xfrm>
          <a:custGeom>
            <a:avLst/>
            <a:gdLst/>
            <a:ahLst/>
            <a:cxnLst/>
            <a:rect l="l" t="t" r="r" b="b"/>
            <a:pathLst>
              <a:path w="4406737" h="1960998">
                <a:moveTo>
                  <a:pt x="0" y="0"/>
                </a:moveTo>
                <a:lnTo>
                  <a:pt x="4406737" y="0"/>
                </a:lnTo>
                <a:lnTo>
                  <a:pt x="4406737" y="1960998"/>
                </a:lnTo>
                <a:lnTo>
                  <a:pt x="0" y="19609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t-EE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98A66FA-9B5A-E848-5B58-8A51600A64EA}"/>
              </a:ext>
            </a:extLst>
          </p:cNvPr>
          <p:cNvSpPr txBox="1"/>
          <p:nvPr/>
        </p:nvSpPr>
        <p:spPr>
          <a:xfrm>
            <a:off x="11927010" y="1050192"/>
            <a:ext cx="5014545" cy="246221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t-EE" sz="2000">
                <a:solidFill>
                  <a:schemeClr val="bg1"/>
                </a:solidFill>
                <a:latin typeface="Times New Roman"/>
                <a:cs typeface="Times New Roman"/>
              </a:rPr>
              <a:t>ASUTUSESISESEKS KASUTAMISEKS</a:t>
            </a:r>
            <a:endParaRPr lang="en-US" sz="200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algn="r"/>
            <a:r>
              <a:rPr lang="et-EE" sz="2000">
                <a:solidFill>
                  <a:schemeClr val="bg1"/>
                </a:solidFill>
                <a:latin typeface="Times New Roman"/>
                <a:cs typeface="Times New Roman"/>
              </a:rPr>
              <a:t>Märge tehtud: 21.08.2026</a:t>
            </a:r>
            <a:endParaRPr lang="en-US" sz="200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algn="r"/>
            <a:r>
              <a:rPr lang="et-EE" sz="2000">
                <a:solidFill>
                  <a:schemeClr val="bg1"/>
                </a:solidFill>
                <a:latin typeface="Times New Roman"/>
                <a:cs typeface="Times New Roman"/>
              </a:rPr>
              <a:t>Kehtib kuni: otsuse vastuvõtmiseni</a:t>
            </a:r>
            <a:endParaRPr lang="en-US" sz="200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algn="r"/>
            <a:r>
              <a:rPr lang="et-EE" sz="2000">
                <a:solidFill>
                  <a:schemeClr val="bg1"/>
                </a:solidFill>
                <a:latin typeface="Times New Roman"/>
                <a:cs typeface="Times New Roman"/>
              </a:rPr>
              <a:t>Alus: AvTS § 35 lg 2 p 2</a:t>
            </a:r>
            <a:endParaRPr lang="en-US" sz="200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algn="r"/>
            <a:r>
              <a:rPr lang="et-EE" sz="2000">
                <a:solidFill>
                  <a:schemeClr val="bg1"/>
                </a:solidFill>
                <a:latin typeface="Times New Roman"/>
                <a:cs typeface="Times New Roman"/>
              </a:rPr>
              <a:t>Teabevaldaja: Riigi Tugiteenuste Keskus</a:t>
            </a:r>
            <a:endParaRPr lang="en-US" sz="200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algn="l"/>
            <a:endParaRPr lang="en-US" sz="4800">
              <a:solidFill>
                <a:schemeClr val="bg1"/>
              </a:solidFill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9F52499-AA91-BBC0-6AC0-DCEA499478A2}"/>
              </a:ext>
            </a:extLst>
          </p:cNvPr>
          <p:cNvSpPr txBox="1"/>
          <p:nvPr/>
        </p:nvSpPr>
        <p:spPr>
          <a:xfrm>
            <a:off x="1612900" y="1155700"/>
            <a:ext cx="1210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>
              <a:buNone/>
            </a:pPr>
            <a:endParaRPr lang="et-EE" b="0" i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8A3D8A-FCCB-B2D5-0FA4-FF1C8CDEB267}"/>
              </a:ext>
            </a:extLst>
          </p:cNvPr>
          <p:cNvSpPr txBox="1"/>
          <p:nvPr/>
        </p:nvSpPr>
        <p:spPr>
          <a:xfrm>
            <a:off x="1065823" y="756138"/>
            <a:ext cx="16154400" cy="1024896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t-EE" sz="4400" b="1">
                <a:solidFill>
                  <a:srgbClr val="003C88"/>
                </a:solidFill>
                <a:ea typeface="Calibri"/>
                <a:cs typeface="Calibri"/>
              </a:rPr>
              <a:t>HINNASTAMISE PÕHIMÕTTED</a:t>
            </a:r>
          </a:p>
          <a:p>
            <a:endParaRPr lang="et-EE" sz="2800">
              <a:solidFill>
                <a:srgbClr val="003C88"/>
              </a:solidFill>
              <a:ea typeface="Calibri"/>
              <a:cs typeface="Calibri"/>
            </a:endParaRPr>
          </a:p>
          <a:p>
            <a:r>
              <a:rPr lang="et-EE" sz="2800">
                <a:solidFill>
                  <a:srgbClr val="003C88"/>
                </a:solidFill>
                <a:ea typeface="Calibri"/>
                <a:cs typeface="Calibri"/>
              </a:rPr>
              <a:t>Eesmärk on saavutada kuluefektiivne riigiülene dokumendihaldussüsteem ja saavutada umbes 30% kulusääst võrreldes tänaste DHS-dega.</a:t>
            </a:r>
          </a:p>
          <a:p>
            <a:endParaRPr lang="et-EE" sz="2800">
              <a:solidFill>
                <a:srgbClr val="003C88"/>
              </a:solidFill>
              <a:ea typeface="Calibri"/>
              <a:cs typeface="Calibri"/>
            </a:endParaRPr>
          </a:p>
          <a:p>
            <a:r>
              <a:rPr lang="et-EE" sz="2800">
                <a:solidFill>
                  <a:srgbClr val="003C88"/>
                </a:solidFill>
                <a:ea typeface="Calibri"/>
                <a:cs typeface="Calibri"/>
              </a:rPr>
              <a:t>2023. aastal oli haldus- ja arenduskulu 52€ kasutaja kohta (2026. aasta juuni inflatsiooniga 57,1 eur). </a:t>
            </a:r>
          </a:p>
          <a:p>
            <a:pPr algn="just"/>
            <a:r>
              <a:rPr lang="et-EE" sz="2800" i="1">
                <a:solidFill>
                  <a:srgbClr val="003C88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*DHS-ide kulud olid 2023. aastal ministeeriumides ja nende valitsemisalades kokku </a:t>
            </a:r>
            <a:r>
              <a:rPr lang="et-EE" sz="2800" b="1" i="1">
                <a:solidFill>
                  <a:srgbClr val="003C88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1 595 052 eurot</a:t>
            </a:r>
            <a:r>
              <a:rPr lang="et-EE" sz="2800" i="1">
                <a:solidFill>
                  <a:srgbClr val="003C88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, sh arenduskulud 355 948 eurot ja halduskulud (personal, litsentsid, majutus, jm) 1 239 104 eurot. 2023. aastal pakuti hinnanguliselt välja, et arendus- ja halduskulud on tulevikus hinnanguliselt 1 000 000 eurot. </a:t>
            </a:r>
          </a:p>
          <a:p>
            <a:endParaRPr lang="et-EE" sz="2800">
              <a:solidFill>
                <a:srgbClr val="003C88"/>
              </a:solidFill>
              <a:ea typeface="Calibri"/>
              <a:cs typeface="Calibri"/>
            </a:endParaRPr>
          </a:p>
          <a:p>
            <a:r>
              <a:rPr lang="et-EE" sz="2800" b="1">
                <a:solidFill>
                  <a:srgbClr val="003C88"/>
                </a:solidFill>
                <a:ea typeface="Calibri"/>
                <a:cs typeface="Calibri"/>
              </a:rPr>
              <a:t>Kulude kokkuhoid tekib: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t-EE" sz="2800">
                <a:solidFill>
                  <a:srgbClr val="003C88"/>
                </a:solidFill>
                <a:ea typeface="Calibri"/>
                <a:cs typeface="Calibri"/>
              </a:rPr>
              <a:t>dubleerivate süsteemide kaotamisest,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t-EE" sz="2800">
                <a:solidFill>
                  <a:srgbClr val="003C88"/>
                </a:solidFill>
                <a:ea typeface="Calibri"/>
                <a:cs typeface="Calibri"/>
              </a:rPr>
              <a:t>kesksest haldusest,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t-EE" sz="2800">
                <a:solidFill>
                  <a:srgbClr val="003C88"/>
                </a:solidFill>
                <a:ea typeface="Calibri"/>
                <a:cs typeface="Calibri"/>
              </a:rPr>
              <a:t>ühtlustatud kesksetest arendustest,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t-EE" sz="2800">
                <a:solidFill>
                  <a:srgbClr val="003C88"/>
                </a:solidFill>
                <a:ea typeface="Calibri"/>
                <a:cs typeface="Calibri"/>
              </a:rPr>
              <a:t>kesksest DHS teenusest.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t-EE" sz="2800">
              <a:solidFill>
                <a:srgbClr val="003C88"/>
              </a:solidFill>
              <a:ea typeface="Calibri"/>
              <a:cs typeface="Calibri"/>
            </a:endParaRPr>
          </a:p>
          <a:p>
            <a:r>
              <a:rPr lang="et-EE" sz="2800" b="1">
                <a:solidFill>
                  <a:srgbClr val="003C88"/>
                </a:solidFill>
                <a:ea typeface="Calibri"/>
                <a:cs typeface="Calibri"/>
              </a:rPr>
              <a:t>Lähtekoht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t-EE" sz="2800">
                <a:solidFill>
                  <a:srgbClr val="003C88"/>
                </a:solidFill>
                <a:ea typeface="Calibri"/>
                <a:cs typeface="Calibri"/>
              </a:rPr>
              <a:t>DORIS-e kasutuselevõtt toimub etapiviisiliselt mitme aasta jooksul.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t-EE" sz="2800">
                <a:solidFill>
                  <a:srgbClr val="003C88"/>
                </a:solidFill>
                <a:ea typeface="Calibri"/>
                <a:cs typeface="Calibri"/>
              </a:rPr>
              <a:t>Arenduskulud on esimestel aastatel suuremad (2027 juuni – 2029 mai).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t-EE" sz="2800">
                <a:solidFill>
                  <a:srgbClr val="003C88"/>
                </a:solidFill>
                <a:ea typeface="Calibri"/>
                <a:cs typeface="Calibri"/>
              </a:rPr>
              <a:t>Kuni migratsiooni lõpuleviimiseni jäävad alles ka asutuste olemasoleva(te) DHS-i(de) kulud.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t-EE" sz="2800">
                <a:solidFill>
                  <a:srgbClr val="003C88"/>
                </a:solidFill>
                <a:ea typeface="Calibri"/>
                <a:cs typeface="Calibri"/>
              </a:rPr>
              <a:t>Asutusepõhiste migratsioonide ja eriliideste kulud jäävad asutuse kanda.</a:t>
            </a:r>
          </a:p>
          <a:p>
            <a:endParaRPr lang="et-EE" sz="2800">
              <a:solidFill>
                <a:srgbClr val="003C88"/>
              </a:solidFill>
              <a:ea typeface="Calibri"/>
              <a:cs typeface="Calibri"/>
            </a:endParaRPr>
          </a:p>
          <a:p>
            <a:endParaRPr lang="et-EE" sz="2800">
              <a:solidFill>
                <a:srgbClr val="003C88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913696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7FD9D9F-085A-C132-3098-7743D45CDF35}"/>
              </a:ext>
            </a:extLst>
          </p:cNvPr>
          <p:cNvSpPr txBox="1"/>
          <p:nvPr/>
        </p:nvSpPr>
        <p:spPr>
          <a:xfrm>
            <a:off x="1441561" y="515787"/>
            <a:ext cx="12114410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solidFill>
                  <a:srgbClr val="003C88"/>
                </a:solidFill>
                <a:ea typeface="Calibri"/>
                <a:cs typeface="Calibri"/>
              </a:rPr>
              <a:t>RAHASTAMINE</a:t>
            </a:r>
          </a:p>
          <a:p>
            <a:r>
              <a:rPr lang="et-EE" sz="2400" noProof="0">
                <a:solidFill>
                  <a:srgbClr val="003C88"/>
                </a:solidFill>
                <a:ea typeface="Calibri"/>
                <a:cs typeface="Calibri"/>
              </a:rPr>
              <a:t>Ministeeriumide rahastus: 2 349 900 € (234 900 € valitsemisala kohta), Digipööre: 1 200 000 €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1B7BAFC-7AA5-3B0A-7C72-D43E016356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4397894"/>
              </p:ext>
            </p:extLst>
          </p:nvPr>
        </p:nvGraphicFramePr>
        <p:xfrm>
          <a:off x="1550743" y="1453307"/>
          <a:ext cx="15645435" cy="8646045"/>
        </p:xfrm>
        <a:graphic>
          <a:graphicData uri="http://schemas.openxmlformats.org/drawingml/2006/table">
            <a:tbl>
              <a:tblPr/>
              <a:tblGrid>
                <a:gridCol w="7217277">
                  <a:extLst>
                    <a:ext uri="{9D8B030D-6E8A-4147-A177-3AD203B41FA5}">
                      <a16:colId xmlns:a16="http://schemas.microsoft.com/office/drawing/2014/main" val="2643417423"/>
                    </a:ext>
                  </a:extLst>
                </a:gridCol>
                <a:gridCol w="1920339">
                  <a:extLst>
                    <a:ext uri="{9D8B030D-6E8A-4147-A177-3AD203B41FA5}">
                      <a16:colId xmlns:a16="http://schemas.microsoft.com/office/drawing/2014/main" val="1173563284"/>
                    </a:ext>
                  </a:extLst>
                </a:gridCol>
                <a:gridCol w="1664294">
                  <a:extLst>
                    <a:ext uri="{9D8B030D-6E8A-4147-A177-3AD203B41FA5}">
                      <a16:colId xmlns:a16="http://schemas.microsoft.com/office/drawing/2014/main" val="4063039442"/>
                    </a:ext>
                  </a:extLst>
                </a:gridCol>
                <a:gridCol w="1536272">
                  <a:extLst>
                    <a:ext uri="{9D8B030D-6E8A-4147-A177-3AD203B41FA5}">
                      <a16:colId xmlns:a16="http://schemas.microsoft.com/office/drawing/2014/main" val="671464259"/>
                    </a:ext>
                  </a:extLst>
                </a:gridCol>
                <a:gridCol w="1642959">
                  <a:extLst>
                    <a:ext uri="{9D8B030D-6E8A-4147-A177-3AD203B41FA5}">
                      <a16:colId xmlns:a16="http://schemas.microsoft.com/office/drawing/2014/main" val="4162352741"/>
                    </a:ext>
                  </a:extLst>
                </a:gridCol>
                <a:gridCol w="1664294">
                  <a:extLst>
                    <a:ext uri="{9D8B030D-6E8A-4147-A177-3AD203B41FA5}">
                      <a16:colId xmlns:a16="http://schemas.microsoft.com/office/drawing/2014/main" val="3305812893"/>
                    </a:ext>
                  </a:extLst>
                </a:gridCol>
              </a:tblGrid>
              <a:tr h="375915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t-EE" sz="2400" b="1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Kulu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t-EE" sz="2400" b="1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2024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t-EE" sz="2400" b="1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2025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t-EE" sz="2400" b="1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2026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t-EE" sz="2400" b="1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2027 I pa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t-EE" sz="2400" b="1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KOKKU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6379752"/>
                  </a:ext>
                </a:extLst>
              </a:tr>
              <a:tr h="375915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t-EE" sz="2400" b="1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RTK kulud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1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60 000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1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60 000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1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60 000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1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15 000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1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195 000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828690"/>
                  </a:ext>
                </a:extLst>
              </a:tr>
              <a:tr h="375915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Projektijuhi kulu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59 000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59 000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59 000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14 750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191 750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1690286"/>
                  </a:ext>
                </a:extLst>
              </a:tr>
              <a:tr h="375915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Projekti majandamiskulud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1 000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1 000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1 000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250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3 250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1814578"/>
                  </a:ext>
                </a:extLst>
              </a:tr>
              <a:tr h="375915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t-EE" sz="2400" b="1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SMIT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1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52 928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1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52 928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1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52 928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1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1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158 784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4863083"/>
                  </a:ext>
                </a:extLst>
              </a:tr>
              <a:tr h="375915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Arendusmeeskonna kulu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52 928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52 928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52 928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158 784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8773316"/>
                  </a:ext>
                </a:extLst>
              </a:tr>
              <a:tr h="375915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t-EE" sz="2400" b="1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RIK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1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404 137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1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567 629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1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597 525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1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360 110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1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1 929 401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0442960"/>
                  </a:ext>
                </a:extLst>
              </a:tr>
              <a:tr h="375915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Arendusmeeskonna kulu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64 000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64 000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64 000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16 000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208 000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8983664"/>
                  </a:ext>
                </a:extLst>
              </a:tr>
              <a:tr h="375915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I Arenduse ressursileping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324 367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75 153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399 520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9966139"/>
                  </a:ext>
                </a:extLst>
              </a:tr>
              <a:tr h="375915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Süsteemianalüütiku ressursileping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15 770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63 067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78 837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2010343"/>
                  </a:ext>
                </a:extLst>
              </a:tr>
              <a:tr h="375915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I Arenduse ressursilepingu pikendamine 10%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39 951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39 951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2688724"/>
                  </a:ext>
                </a:extLst>
              </a:tr>
              <a:tr h="375915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II Arenduse ressursileping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325 458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423 352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74 280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823 090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7697202"/>
                  </a:ext>
                </a:extLst>
              </a:tr>
              <a:tr h="375915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II Arenduse ressursilepingu pikendamine 10%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79 043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3 240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82 283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4263534"/>
                  </a:ext>
                </a:extLst>
              </a:tr>
              <a:tr h="375915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III Arenduse ressursileping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31 130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266 590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297 720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7885788"/>
                  </a:ext>
                </a:extLst>
              </a:tr>
              <a:tr h="375915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t-EE" sz="2400" b="1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Väline partner (digipööre)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1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1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1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219 840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1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749 760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1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969 600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041926"/>
                  </a:ext>
                </a:extLst>
              </a:tr>
              <a:tr h="375915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Tükihange (digipööre)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219 840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749 760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969 600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2975450"/>
                  </a:ext>
                </a:extLst>
              </a:tr>
              <a:tr h="375915"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1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KOKKU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1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517 065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1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680 557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1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930 293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1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1 124 870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1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3 252 785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0208452"/>
                  </a:ext>
                </a:extLst>
              </a:tr>
              <a:tr h="375915">
                <a:tc gridSpan="5"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Kärbe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64 400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3396155"/>
                  </a:ext>
                </a:extLst>
              </a:tr>
              <a:tr h="375915">
                <a:tc gridSpan="5"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Reserv (valitsemisalad)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2 315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1674544"/>
                  </a:ext>
                </a:extLst>
              </a:tr>
              <a:tr h="375915">
                <a:tc gridSpan="5"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Reserv (digipööre)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230 400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342076"/>
                  </a:ext>
                </a:extLst>
              </a:tr>
              <a:tr h="375915">
                <a:tc gridSpan="5"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1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KOKKU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1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3 549 900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4842636"/>
                  </a:ext>
                </a:extLst>
              </a:tr>
              <a:tr h="375915">
                <a:tc gridSpan="5"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sh valitsemisalad 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2 349 900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1258286"/>
                  </a:ext>
                </a:extLst>
              </a:tr>
              <a:tr h="375915">
                <a:tc gridSpan="5"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sh digipööre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t-EE" sz="2400" b="0" i="0" u="none" strike="noStrike">
                          <a:solidFill>
                            <a:srgbClr val="233F83"/>
                          </a:solidFill>
                          <a:effectLst/>
                          <a:latin typeface="Roboto" panose="02000000000000000000" pitchFamily="2" charset="0"/>
                        </a:rPr>
                        <a:t>1 200 000</a:t>
                      </a:r>
                    </a:p>
                  </a:txBody>
                  <a:tcPr marL="7265" marR="7265" marT="7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15563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152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8B6B7E-E44B-11BB-422A-EB753D0298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C802A96-A05D-4886-9998-FEA8A6C9DFF9}"/>
              </a:ext>
            </a:extLst>
          </p:cNvPr>
          <p:cNvSpPr txBox="1"/>
          <p:nvPr/>
        </p:nvSpPr>
        <p:spPr>
          <a:xfrm>
            <a:off x="1151466" y="469054"/>
            <a:ext cx="16069734" cy="895629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t-EE" sz="3200" b="1">
                <a:solidFill>
                  <a:srgbClr val="003C88"/>
                </a:solidFill>
                <a:ea typeface="Calibri"/>
                <a:cs typeface="Calibri"/>
              </a:rPr>
              <a:t>Rahastusvajaduse prognoos</a:t>
            </a:r>
            <a:endParaRPr lang="en-US"/>
          </a:p>
          <a:p>
            <a:endParaRPr lang="et-EE" sz="3200" b="1">
              <a:solidFill>
                <a:srgbClr val="003C88"/>
              </a:solidFill>
              <a:ea typeface="Calibri"/>
              <a:cs typeface="Calibri"/>
            </a:endParaRPr>
          </a:p>
          <a:p>
            <a:endParaRPr lang="et-EE" sz="3200" b="1">
              <a:solidFill>
                <a:srgbClr val="003C88"/>
              </a:solidFill>
              <a:ea typeface="Calibri"/>
              <a:cs typeface="Calibri"/>
            </a:endParaRPr>
          </a:p>
          <a:p>
            <a:endParaRPr lang="et-EE" sz="3200" b="1">
              <a:solidFill>
                <a:srgbClr val="003C88"/>
              </a:solidFill>
              <a:ea typeface="Calibri"/>
              <a:cs typeface="Calibri"/>
            </a:endParaRPr>
          </a:p>
          <a:p>
            <a:endParaRPr lang="et-EE" sz="3200" b="1">
              <a:solidFill>
                <a:srgbClr val="003C88"/>
              </a:solidFill>
              <a:ea typeface="Calibri"/>
              <a:cs typeface="Calibri"/>
            </a:endParaRPr>
          </a:p>
          <a:p>
            <a:endParaRPr lang="et-EE" sz="3200" b="1">
              <a:solidFill>
                <a:srgbClr val="003C88"/>
              </a:solidFill>
              <a:ea typeface="Calibri"/>
              <a:cs typeface="Calibri"/>
            </a:endParaRPr>
          </a:p>
          <a:p>
            <a:endParaRPr lang="et-EE" sz="3200" b="1">
              <a:solidFill>
                <a:srgbClr val="003C88"/>
              </a:solidFill>
              <a:ea typeface="Calibri"/>
              <a:cs typeface="Calibri"/>
            </a:endParaRPr>
          </a:p>
          <a:p>
            <a:endParaRPr lang="et-EE" sz="3200" b="1">
              <a:solidFill>
                <a:srgbClr val="003C88"/>
              </a:solidFill>
              <a:ea typeface="Calibri"/>
              <a:cs typeface="Calibri"/>
            </a:endParaRPr>
          </a:p>
          <a:p>
            <a:endParaRPr lang="et-EE" sz="2800" b="1">
              <a:solidFill>
                <a:srgbClr val="003C88"/>
              </a:solidFill>
              <a:ea typeface="Calibri"/>
              <a:cs typeface="Calibri"/>
            </a:endParaRPr>
          </a:p>
          <a:p>
            <a:endParaRPr lang="et-EE" sz="2800" b="1">
              <a:solidFill>
                <a:srgbClr val="003C88"/>
              </a:solidFill>
              <a:ea typeface="Calibri"/>
              <a:cs typeface="Calibri"/>
            </a:endParaRPr>
          </a:p>
          <a:p>
            <a:endParaRPr lang="et-EE" sz="2800" b="1">
              <a:solidFill>
                <a:srgbClr val="003C88"/>
              </a:solidFill>
              <a:ea typeface="Calibri"/>
              <a:cs typeface="Calibri"/>
            </a:endParaRPr>
          </a:p>
          <a:p>
            <a:endParaRPr lang="et-EE" sz="2800" b="1">
              <a:solidFill>
                <a:srgbClr val="003C88"/>
              </a:solidFill>
              <a:ea typeface="Calibri"/>
              <a:cs typeface="Calibri"/>
            </a:endParaRPr>
          </a:p>
          <a:p>
            <a:endParaRPr lang="et-EE" sz="2800" b="1">
              <a:solidFill>
                <a:srgbClr val="003C88"/>
              </a:solidFill>
              <a:ea typeface="Calibri"/>
              <a:cs typeface="Calibri"/>
            </a:endParaRPr>
          </a:p>
          <a:p>
            <a:endParaRPr lang="et-EE" sz="2800" b="1">
              <a:solidFill>
                <a:srgbClr val="003C88"/>
              </a:solidFill>
              <a:ea typeface="Calibri"/>
              <a:cs typeface="Calibri"/>
            </a:endParaRPr>
          </a:p>
          <a:p>
            <a:endParaRPr lang="et-EE" sz="2800" b="1">
              <a:solidFill>
                <a:srgbClr val="003C88"/>
              </a:solidFill>
              <a:ea typeface="Calibri"/>
              <a:cs typeface="Calibri"/>
            </a:endParaRPr>
          </a:p>
          <a:p>
            <a:endParaRPr lang="et-EE" sz="2800" b="1">
              <a:solidFill>
                <a:srgbClr val="003C88"/>
              </a:solidFill>
              <a:ea typeface="Calibri"/>
              <a:cs typeface="Calibri"/>
            </a:endParaRPr>
          </a:p>
          <a:p>
            <a:endParaRPr lang="et-EE" sz="2800" b="1">
              <a:solidFill>
                <a:srgbClr val="003C88"/>
              </a:solidFill>
              <a:ea typeface="Calibri"/>
              <a:cs typeface="Calibri"/>
            </a:endParaRPr>
          </a:p>
          <a:p>
            <a:endParaRPr lang="et-EE" sz="2800" b="1">
              <a:solidFill>
                <a:srgbClr val="003C88"/>
              </a:solidFill>
              <a:ea typeface="Calibri"/>
              <a:cs typeface="Calibri"/>
            </a:endParaRPr>
          </a:p>
          <a:p>
            <a:r>
              <a:rPr lang="et-EE" sz="2000" b="1">
                <a:solidFill>
                  <a:srgbClr val="003C88"/>
                </a:solidFill>
                <a:ea typeface="Calibri"/>
                <a:cs typeface="Calibri"/>
              </a:rPr>
              <a:t>*Ei sisalda aastapõhist koefitsenti</a:t>
            </a:r>
          </a:p>
          <a:p>
            <a:r>
              <a:rPr lang="et-EE" sz="2000" b="1">
                <a:solidFill>
                  <a:srgbClr val="003C88"/>
                </a:solidFill>
                <a:ea typeface="Calibri"/>
                <a:cs typeface="Calibri"/>
              </a:rPr>
              <a:t>** Sisalduvate teenistuskohtade täitmine erinevatel aegadel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D377127C-0CBC-6887-2464-16B895578D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3936910"/>
              </p:ext>
            </p:extLst>
          </p:nvPr>
        </p:nvGraphicFramePr>
        <p:xfrm>
          <a:off x="1251257" y="1262347"/>
          <a:ext cx="14735677" cy="7010400"/>
        </p:xfrm>
        <a:graphic>
          <a:graphicData uri="http://schemas.openxmlformats.org/drawingml/2006/table">
            <a:tbl>
              <a:tblPr bandRow="1">
                <a:tableStyleId>{0660B408-B3CF-4A94-85FC-2B1E0A45F4A2}</a:tableStyleId>
              </a:tblPr>
              <a:tblGrid>
                <a:gridCol w="2515351">
                  <a:extLst>
                    <a:ext uri="{9D8B030D-6E8A-4147-A177-3AD203B41FA5}">
                      <a16:colId xmlns:a16="http://schemas.microsoft.com/office/drawing/2014/main" val="4018529051"/>
                    </a:ext>
                  </a:extLst>
                </a:gridCol>
                <a:gridCol w="5685692">
                  <a:extLst>
                    <a:ext uri="{9D8B030D-6E8A-4147-A177-3AD203B41FA5}">
                      <a16:colId xmlns:a16="http://schemas.microsoft.com/office/drawing/2014/main" val="3521402365"/>
                    </a:ext>
                  </a:extLst>
                </a:gridCol>
                <a:gridCol w="1729153">
                  <a:extLst>
                    <a:ext uri="{9D8B030D-6E8A-4147-A177-3AD203B41FA5}">
                      <a16:colId xmlns:a16="http://schemas.microsoft.com/office/drawing/2014/main" val="3028572848"/>
                    </a:ext>
                  </a:extLst>
                </a:gridCol>
                <a:gridCol w="1634767">
                  <a:extLst>
                    <a:ext uri="{9D8B030D-6E8A-4147-A177-3AD203B41FA5}">
                      <a16:colId xmlns:a16="http://schemas.microsoft.com/office/drawing/2014/main" val="889772878"/>
                    </a:ext>
                  </a:extLst>
                </a:gridCol>
                <a:gridCol w="1557576">
                  <a:extLst>
                    <a:ext uri="{9D8B030D-6E8A-4147-A177-3AD203B41FA5}">
                      <a16:colId xmlns:a16="http://schemas.microsoft.com/office/drawing/2014/main" val="4087538541"/>
                    </a:ext>
                  </a:extLst>
                </a:gridCol>
                <a:gridCol w="1613138">
                  <a:extLst>
                    <a:ext uri="{9D8B030D-6E8A-4147-A177-3AD203B41FA5}">
                      <a16:colId xmlns:a16="http://schemas.microsoft.com/office/drawing/2014/main" val="37017153"/>
                    </a:ext>
                  </a:extLst>
                </a:gridCol>
              </a:tblGrid>
              <a:tr h="37387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200" b="1" err="1">
                          <a:solidFill>
                            <a:srgbClr val="FFFFFF"/>
                          </a:solidFill>
                          <a:effectLst/>
                        </a:rPr>
                        <a:t>Hinnakomponent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 i="0" u="none" strike="noStrike" noProof="0" err="1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Selgitus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 i="0" u="none" strike="noStrike" noProof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2027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200" b="1">
                          <a:solidFill>
                            <a:srgbClr val="FFFFFF"/>
                          </a:solidFill>
                          <a:effectLst/>
                        </a:rPr>
                        <a:t>2028*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200" b="1">
                          <a:solidFill>
                            <a:srgbClr val="FFFFFF"/>
                          </a:solidFill>
                          <a:effectLst/>
                        </a:rPr>
                        <a:t>2029*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200" b="1">
                          <a:solidFill>
                            <a:srgbClr val="FFFFFF"/>
                          </a:solidFill>
                          <a:effectLst/>
                        </a:rPr>
                        <a:t>2030*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780614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200">
                          <a:effectLst/>
                        </a:rPr>
                        <a:t>RIK </a:t>
                      </a:r>
                      <a:r>
                        <a:rPr lang="en-US" sz="2200" err="1">
                          <a:effectLst/>
                        </a:rPr>
                        <a:t>halduskulu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0" i="0" u="none" strike="noStrike" noProof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Sisaldab</a:t>
                      </a:r>
                      <a:r>
                        <a:rPr lang="en-US" sz="22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en-US" sz="2200" b="0" i="0" u="none" strike="noStrike" noProof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hinnangulisi</a:t>
                      </a:r>
                      <a:r>
                        <a:rPr lang="en-US" sz="22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en-US" sz="2200" b="0" i="0" u="none" strike="noStrike" noProof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riigipilve</a:t>
                      </a:r>
                      <a:r>
                        <a:rPr lang="en-US" sz="22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en-US" sz="2200" b="0" i="0" u="none" strike="noStrike" noProof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majutusekulusid</a:t>
                      </a:r>
                      <a:r>
                        <a:rPr lang="en-US" sz="22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, </a:t>
                      </a:r>
                      <a:r>
                        <a:rPr lang="en-US" sz="2200" b="0" i="0" u="none" strike="noStrike" noProof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sh</a:t>
                      </a:r>
                      <a:r>
                        <a:rPr lang="en-US" sz="22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en-US" sz="2200" b="0" i="0" u="none" strike="noStrike" noProof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tööjõukulu</a:t>
                      </a:r>
                      <a:r>
                        <a:rPr lang="en-US" sz="22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 (6FTE), </a:t>
                      </a:r>
                      <a:r>
                        <a:rPr lang="en-US" sz="2200" b="0" i="0" u="none" strike="noStrike" noProof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platvormi</a:t>
                      </a:r>
                      <a:r>
                        <a:rPr lang="en-US" sz="22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en-US" sz="2200" b="0" i="0" u="none" strike="noStrike" noProof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ressursse</a:t>
                      </a:r>
                      <a:r>
                        <a:rPr lang="en-US" sz="22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, </a:t>
                      </a:r>
                      <a:r>
                        <a:rPr lang="en-US" sz="2200" b="0" i="0" u="none" strike="noStrike" noProof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andmemahtu</a:t>
                      </a:r>
                      <a:r>
                        <a:rPr lang="en-US" sz="22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en-US" sz="2200" b="0" i="0" u="none" strike="noStrike" noProof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kuni</a:t>
                      </a:r>
                      <a:r>
                        <a:rPr lang="en-US" sz="22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 2000 GB </a:t>
                      </a:r>
                      <a:r>
                        <a:rPr lang="en-US" sz="2200" b="0" i="0" u="none" strike="noStrike" noProof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koos</a:t>
                      </a:r>
                      <a:r>
                        <a:rPr lang="en-US" sz="22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en-US" sz="2200" b="0" i="0" u="none" strike="noStrike" noProof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varundusega</a:t>
                      </a:r>
                      <a:r>
                        <a:rPr lang="en-US" sz="22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, </a:t>
                      </a:r>
                      <a:r>
                        <a:rPr lang="en-US" sz="2200" b="0" i="0" u="none" strike="noStrike" noProof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seiret</a:t>
                      </a:r>
                      <a:r>
                        <a:rPr lang="en-US" sz="22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, </a:t>
                      </a:r>
                      <a:r>
                        <a:rPr lang="en-US" sz="2200" b="0" i="0" u="none" strike="noStrike" noProof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hooldust</a:t>
                      </a:r>
                      <a:r>
                        <a:rPr lang="en-US" sz="22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en-US" sz="2200" b="0" i="0" u="none" strike="noStrike" noProof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ning</a:t>
                      </a:r>
                      <a:r>
                        <a:rPr lang="en-US" sz="22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en-US" sz="2200" b="0" i="0" u="none" strike="noStrike" noProof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teenuse</a:t>
                      </a:r>
                      <a:r>
                        <a:rPr lang="en-US" sz="22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en-US" sz="2200" b="0" i="0" u="none" strike="noStrike" noProof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tehnilist</a:t>
                      </a:r>
                      <a:r>
                        <a:rPr lang="en-US" sz="22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en-US" sz="2200" b="0" i="0" u="none" strike="noStrike" noProof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toimimist</a:t>
                      </a:r>
                      <a:r>
                        <a:rPr lang="en-US" sz="22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en-US" sz="2200" b="0" i="0" u="none" strike="noStrike" noProof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tagavaid</a:t>
                      </a:r>
                      <a:r>
                        <a:rPr lang="en-US" sz="22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en-US" sz="2200" b="0" i="0" u="none" strike="noStrike" noProof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tegevusi</a:t>
                      </a:r>
                      <a:r>
                        <a:rPr lang="en-US" sz="22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 (</a:t>
                      </a:r>
                      <a:r>
                        <a:rPr lang="en-US" sz="2200" b="0" i="0" u="none" strike="noStrike" noProof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vigade</a:t>
                      </a:r>
                      <a:r>
                        <a:rPr lang="en-US" sz="22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en-US" sz="2200" b="0" i="0" u="none" strike="noStrike" noProof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parandamine</a:t>
                      </a:r>
                      <a:r>
                        <a:rPr lang="en-US" sz="22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, </a:t>
                      </a:r>
                      <a:r>
                        <a:rPr lang="en-US" sz="2200" b="0" i="0" u="none" strike="noStrike" noProof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komponentide</a:t>
                      </a:r>
                      <a:r>
                        <a:rPr lang="en-US" sz="22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en-US" sz="2200" b="0" i="0" u="none" strike="noStrike" noProof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uuendamine</a:t>
                      </a:r>
                      <a:r>
                        <a:rPr lang="en-US" sz="22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).</a:t>
                      </a:r>
                      <a:endParaRPr lang="en-US" sz="22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200">
                          <a:solidFill>
                            <a:schemeClr val="tx1"/>
                          </a:solidFill>
                          <a:effectLst/>
                        </a:rPr>
                        <a:t>233 499**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220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en-US" sz="2200" err="1">
                          <a:solidFill>
                            <a:schemeClr val="tx1"/>
                          </a:solidFill>
                          <a:effectLst/>
                        </a:rPr>
                        <a:t>aprill</a:t>
                      </a:r>
                      <a:r>
                        <a:rPr lang="en-US" sz="2200">
                          <a:solidFill>
                            <a:schemeClr val="tx1"/>
                          </a:solidFill>
                          <a:effectLst/>
                        </a:rPr>
                        <a:t>/</a:t>
                      </a:r>
                      <a:r>
                        <a:rPr lang="en-US" sz="2200" err="1">
                          <a:solidFill>
                            <a:schemeClr val="tx1"/>
                          </a:solidFill>
                          <a:effectLst/>
                        </a:rPr>
                        <a:t>juuli</a:t>
                      </a:r>
                      <a:r>
                        <a:rPr lang="en-US" sz="2200">
                          <a:solidFill>
                            <a:schemeClr val="tx1"/>
                          </a:solidFill>
                          <a:effectLst/>
                        </a:rPr>
                        <a:t>-dets)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200">
                          <a:solidFill>
                            <a:schemeClr val="tx1"/>
                          </a:solidFill>
                          <a:effectLst/>
                        </a:rPr>
                        <a:t>394 998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394 998</a:t>
                      </a:r>
                      <a:endParaRPr lang="en-US" sz="2200" b="0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394 998</a:t>
                      </a:r>
                      <a:endParaRPr lang="en-US" sz="2200" b="0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2132967"/>
                  </a:ext>
                </a:extLst>
              </a:tr>
              <a:tr h="39348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200">
                          <a:effectLst/>
                        </a:rPr>
                        <a:t>RTK </a:t>
                      </a:r>
                      <a:r>
                        <a:rPr lang="en-US" sz="2200" err="1">
                          <a:effectLst/>
                        </a:rPr>
                        <a:t>halduskulu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0" i="0" u="none" strike="noStrike" noProof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Sisaldab</a:t>
                      </a:r>
                      <a:r>
                        <a:rPr lang="en-US" sz="22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en-US" sz="2200" b="0" i="0" u="none" strike="noStrike" noProof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keskse</a:t>
                      </a:r>
                      <a:r>
                        <a:rPr lang="en-US" sz="22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en-US" sz="2200" b="0" i="0" u="none" strike="noStrike" noProof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teenuse</a:t>
                      </a:r>
                      <a:r>
                        <a:rPr lang="en-US" sz="22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en-US" sz="2200" b="0" i="0" u="none" strike="noStrike" noProof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juhtimise</a:t>
                      </a:r>
                      <a:r>
                        <a:rPr lang="en-US" sz="22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 ja </a:t>
                      </a:r>
                      <a:r>
                        <a:rPr lang="en-US" sz="2200" b="0" i="0" u="none" strike="noStrike" noProof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haldamise</a:t>
                      </a:r>
                      <a:r>
                        <a:rPr lang="en-US" sz="22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en-US" sz="2200" b="0" i="0" u="none" strike="noStrike" noProof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kulusid</a:t>
                      </a:r>
                      <a:r>
                        <a:rPr lang="en-US" sz="22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 (3FTE-d), </a:t>
                      </a:r>
                      <a:r>
                        <a:rPr lang="en-US" sz="2200" b="0" i="0" u="none" strike="noStrike" noProof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sh</a:t>
                      </a:r>
                      <a:r>
                        <a:rPr lang="en-US" sz="22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en-US" sz="2200" b="0" i="0" u="none" strike="noStrike" noProof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asutuste</a:t>
                      </a:r>
                      <a:r>
                        <a:rPr lang="en-US" sz="22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en-US" sz="2200" b="0" i="0" u="none" strike="noStrike" noProof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juurutamise</a:t>
                      </a:r>
                      <a:r>
                        <a:rPr lang="en-US" sz="22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en-US" sz="2200" b="0" i="0" u="none" strike="noStrike" noProof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koordineerimist</a:t>
                      </a:r>
                      <a:r>
                        <a:rPr lang="en-US" sz="22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, </a:t>
                      </a:r>
                      <a:r>
                        <a:rPr lang="en-US" sz="2200" b="0" i="0" u="none" strike="noStrike" noProof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keskset</a:t>
                      </a:r>
                      <a:r>
                        <a:rPr lang="en-US" sz="22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en-US" sz="2200" b="0" i="0" u="none" strike="noStrike" noProof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kasutajatuge</a:t>
                      </a:r>
                      <a:r>
                        <a:rPr lang="en-US" sz="22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, </a:t>
                      </a:r>
                      <a:r>
                        <a:rPr lang="en-US" sz="2200" b="0" i="0" u="none" strike="noStrike" noProof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arendusvajaduste</a:t>
                      </a:r>
                      <a:r>
                        <a:rPr lang="en-US" sz="22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en-US" sz="2200" b="0" i="0" u="none" strike="noStrike" noProof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koondamist</a:t>
                      </a:r>
                      <a:r>
                        <a:rPr lang="en-US" sz="22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 ja </a:t>
                      </a:r>
                      <a:r>
                        <a:rPr lang="en-US" sz="2200" b="0" i="0" u="none" strike="noStrike" noProof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kokkuleppimist</a:t>
                      </a:r>
                      <a:r>
                        <a:rPr lang="en-US" sz="22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, </a:t>
                      </a:r>
                      <a:r>
                        <a:rPr lang="en-US" sz="2200" b="0" i="0" u="none" strike="noStrike" noProof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äripoole</a:t>
                      </a:r>
                      <a:r>
                        <a:rPr lang="en-US" sz="22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en-US" sz="2200" b="0" i="0" u="none" strike="noStrike" noProof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testimist</a:t>
                      </a:r>
                      <a:r>
                        <a:rPr lang="en-US" sz="22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, </a:t>
                      </a:r>
                      <a:r>
                        <a:rPr lang="en-US" sz="2200" b="0" i="0" u="none" strike="noStrike" noProof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kesksete</a:t>
                      </a:r>
                      <a:r>
                        <a:rPr lang="en-US" sz="22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en-US" sz="2200" b="0" i="0" u="none" strike="noStrike" noProof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kasutusjuhendite</a:t>
                      </a:r>
                      <a:r>
                        <a:rPr lang="en-US" sz="22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 ja </a:t>
                      </a:r>
                      <a:r>
                        <a:rPr lang="en-US" sz="2200" b="0" i="0" u="none" strike="noStrike" noProof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koolitusmaterjalide</a:t>
                      </a:r>
                      <a:r>
                        <a:rPr lang="en-US" sz="22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en-US" sz="2200" b="0" i="0" u="none" strike="noStrike" noProof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koostamist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200">
                          <a:solidFill>
                            <a:schemeClr val="tx1"/>
                          </a:solidFill>
                          <a:effectLst/>
                        </a:rPr>
                        <a:t>129 629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220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en-US" sz="2200" err="1">
                          <a:solidFill>
                            <a:schemeClr val="tx1"/>
                          </a:solidFill>
                          <a:effectLst/>
                        </a:rPr>
                        <a:t>aprill</a:t>
                      </a:r>
                      <a:r>
                        <a:rPr lang="en-US" sz="2200">
                          <a:solidFill>
                            <a:schemeClr val="tx1"/>
                          </a:solidFill>
                          <a:effectLst/>
                        </a:rPr>
                        <a:t>-dets)</a:t>
                      </a:r>
                      <a:endParaRPr lang="en-US" sz="2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200">
                          <a:solidFill>
                            <a:schemeClr val="tx1"/>
                          </a:solidFill>
                          <a:effectLst/>
                        </a:rPr>
                        <a:t>172 839</a:t>
                      </a:r>
                      <a:endParaRPr lang="en-US" sz="2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2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172 839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2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172 839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1695177"/>
                  </a:ext>
                </a:extLst>
              </a:tr>
              <a:tr h="39348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200" err="1">
                          <a:effectLst/>
                        </a:rPr>
                        <a:t>Arenduskulu</a:t>
                      </a:r>
                      <a:endParaRPr lang="en-US" sz="2200">
                        <a:effectLst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0" i="0" u="none" strike="noStrike" noProof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Sisaldab</a:t>
                      </a:r>
                      <a:r>
                        <a:rPr lang="en-US" sz="22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 RIK </a:t>
                      </a:r>
                      <a:r>
                        <a:rPr lang="en-US" sz="2200" b="0" i="0" u="none" strike="noStrike" noProof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arendusmeeskonna</a:t>
                      </a:r>
                      <a:r>
                        <a:rPr lang="en-US" sz="22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en-US" sz="2200" b="0" i="0" u="none" strike="noStrike" noProof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tööjõukulu</a:t>
                      </a:r>
                      <a:r>
                        <a:rPr lang="en-US" sz="22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 7,5/4,5FTE-d (</a:t>
                      </a:r>
                      <a:r>
                        <a:rPr lang="en-US" sz="2200" b="0" i="0" u="none" strike="noStrike" noProof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esimestel</a:t>
                      </a:r>
                      <a:r>
                        <a:rPr lang="en-US" sz="22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en-US" sz="2200" b="0" i="0" u="none" strike="noStrike" noProof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aastatel</a:t>
                      </a:r>
                      <a:r>
                        <a:rPr lang="en-US" sz="22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en-US" sz="2200" b="0" i="0" u="none" strike="noStrike" noProof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arendusmeeskond</a:t>
                      </a:r>
                      <a:r>
                        <a:rPr lang="en-US" sz="22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en-US" sz="2200" b="0" i="0" u="none" strike="noStrike" noProof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suurem</a:t>
                      </a:r>
                      <a:r>
                        <a:rPr lang="en-US" sz="22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)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200" b="0">
                          <a:solidFill>
                            <a:schemeClr val="tx1"/>
                          </a:solidFill>
                          <a:effectLst/>
                        </a:rPr>
                        <a:t>210 100</a:t>
                      </a:r>
                      <a:endParaRPr lang="en-US" sz="2200"/>
                    </a:p>
                    <a:p>
                      <a:pPr lvl="0" algn="ctr">
                        <a:buNone/>
                      </a:pPr>
                      <a:r>
                        <a:rPr lang="en-US" sz="2200" b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en-US" sz="2200" b="0" err="1">
                          <a:solidFill>
                            <a:schemeClr val="tx1"/>
                          </a:solidFill>
                          <a:effectLst/>
                        </a:rPr>
                        <a:t>aug</a:t>
                      </a:r>
                      <a:r>
                        <a:rPr lang="en-US" sz="2200" b="0">
                          <a:solidFill>
                            <a:schemeClr val="tx1"/>
                          </a:solidFill>
                          <a:effectLst/>
                        </a:rPr>
                        <a:t>-dets)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200" b="0">
                          <a:solidFill>
                            <a:schemeClr val="tx1"/>
                          </a:solidFill>
                          <a:effectLst/>
                        </a:rPr>
                        <a:t>504 239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200" b="0">
                          <a:solidFill>
                            <a:schemeClr val="tx1"/>
                          </a:solidFill>
                          <a:effectLst/>
                        </a:rPr>
                        <a:t>403 568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200" b="0">
                          <a:solidFill>
                            <a:schemeClr val="tx1"/>
                          </a:solidFill>
                          <a:effectLst/>
                        </a:rPr>
                        <a:t>302 896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4515118"/>
                  </a:ext>
                </a:extLst>
              </a:tr>
              <a:tr h="393480">
                <a:tc gridSpan="2"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n-US" sz="2200" b="1">
                          <a:effectLst/>
                        </a:rPr>
                        <a:t>KULU KOKKU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200" b="1">
                          <a:solidFill>
                            <a:schemeClr val="tx1"/>
                          </a:solidFill>
                          <a:effectLst/>
                        </a:rPr>
                        <a:t>573 228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200" b="1">
                          <a:solidFill>
                            <a:schemeClr val="tx1"/>
                          </a:solidFill>
                          <a:effectLst/>
                        </a:rPr>
                        <a:t>1 072 076</a:t>
                      </a:r>
                      <a:endParaRPr lang="en-US" sz="2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971 405</a:t>
                      </a:r>
                      <a:endParaRPr lang="en-US" sz="2200"/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870 733</a:t>
                      </a:r>
                      <a:endParaRPr lang="en-US" sz="2200"/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8722627"/>
                  </a:ext>
                </a:extLst>
              </a:tr>
              <a:tr h="393480">
                <a:tc gridSpan="2"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n-US" sz="2200" b="1">
                          <a:effectLst/>
                        </a:rPr>
                        <a:t>TULU KOKKU - KASUTAJAPÕHINE TASU (36€/</a:t>
                      </a:r>
                      <a:r>
                        <a:rPr lang="en-US" sz="2200" b="1" err="1">
                          <a:effectLst/>
                        </a:rPr>
                        <a:t>kasutaja</a:t>
                      </a:r>
                      <a:r>
                        <a:rPr lang="en-US" sz="2200" b="1">
                          <a:effectLst/>
                        </a:rPr>
                        <a:t>) 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200" b="1">
                          <a:solidFill>
                            <a:schemeClr val="tx1"/>
                          </a:solidFill>
                          <a:effectLst/>
                        </a:rPr>
                        <a:t>389 232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200" b="1">
                          <a:solidFill>
                            <a:schemeClr val="tx1"/>
                          </a:solidFill>
                          <a:effectLst/>
                        </a:rPr>
                        <a:t>624 276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824 832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1 031 652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5591728"/>
                  </a:ext>
                </a:extLst>
              </a:tr>
              <a:tr h="393480">
                <a:tc gridSpan="2"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n-US" sz="2200" b="1">
                          <a:effectLst/>
                        </a:rPr>
                        <a:t>VAHE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200" b="1">
                          <a:solidFill>
                            <a:schemeClr val="tx1"/>
                          </a:solidFill>
                          <a:effectLst/>
                        </a:rPr>
                        <a:t>-183 006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200" b="1">
                          <a:solidFill>
                            <a:schemeClr val="tx1"/>
                          </a:solidFill>
                          <a:effectLst/>
                        </a:rPr>
                        <a:t>-447 800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-146 573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160 919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84389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69806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01D5C8-AB81-5880-7A74-5712C30C64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9558180-DC4D-38ED-5D36-9F75DD0841DE}"/>
              </a:ext>
            </a:extLst>
          </p:cNvPr>
          <p:cNvSpPr txBox="1"/>
          <p:nvPr/>
        </p:nvSpPr>
        <p:spPr>
          <a:xfrm>
            <a:off x="990298" y="402167"/>
            <a:ext cx="16301357" cy="732764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t-EE" sz="3600" b="1">
                <a:solidFill>
                  <a:srgbClr val="003C88"/>
                </a:solidFill>
                <a:latin typeface="Segoe UI"/>
                <a:cs typeface="Segoe UI"/>
              </a:rPr>
              <a:t>OTSUSTAMISEKS SOOVITATAVAD RAHASTUSMUDELID</a:t>
            </a:r>
            <a:endParaRPr lang="et-EE" sz="3600" b="1">
              <a:solidFill>
                <a:srgbClr val="003C88"/>
              </a:solidFill>
              <a:latin typeface="Segoe UI"/>
              <a:ea typeface="Calibri"/>
              <a:cs typeface="Segoe UI"/>
            </a:endParaRPr>
          </a:p>
          <a:p>
            <a:pPr>
              <a:lnSpc>
                <a:spcPts val="2850"/>
              </a:lnSpc>
            </a:pPr>
            <a:endParaRPr lang="et-EE" sz="2800" b="1">
              <a:solidFill>
                <a:srgbClr val="003C88"/>
              </a:solidFill>
              <a:latin typeface="Calibri"/>
              <a:ea typeface="Segoe UI"/>
              <a:cs typeface="Segoe UI"/>
            </a:endParaRPr>
          </a:p>
          <a:p>
            <a:pPr>
              <a:lnSpc>
                <a:spcPts val="2850"/>
              </a:lnSpc>
            </a:pPr>
            <a:r>
              <a:rPr lang="et-EE" sz="2400" b="1" noProof="0">
                <a:solidFill>
                  <a:srgbClr val="003C88"/>
                </a:solidFill>
                <a:latin typeface="Calibri"/>
                <a:ea typeface="Segoe UI"/>
                <a:cs typeface="Segoe UI"/>
              </a:rPr>
              <a:t>Kõikide allpool toodud mudelite puhul katab </a:t>
            </a:r>
            <a:r>
              <a:rPr lang="et-EE" sz="2400" b="1">
                <a:solidFill>
                  <a:srgbClr val="003C88"/>
                </a:solidFill>
                <a:ea typeface="Segoe UI"/>
                <a:cs typeface="Segoe UI"/>
              </a:rPr>
              <a:t>tasu </a:t>
            </a:r>
            <a:r>
              <a:rPr lang="et-EE" sz="2400" noProof="0">
                <a:solidFill>
                  <a:srgbClr val="003C88"/>
                </a:solidFill>
                <a:latin typeface="Calibri"/>
                <a:ea typeface="Segoe UI"/>
                <a:cs typeface="Segoe UI"/>
              </a:rPr>
              <a:t>h</a:t>
            </a:r>
            <a:r>
              <a:rPr lang="et-EE" sz="2400" noProof="0">
                <a:solidFill>
                  <a:srgbClr val="003C88"/>
                </a:solidFill>
                <a:latin typeface="Segoe UI"/>
                <a:ea typeface="Segoe UI"/>
                <a:cs typeface="Segoe UI"/>
              </a:rPr>
              <a:t>ooldus- ja arenduskulud 2030. aastal, kui kõik asutused on juurutatud. </a:t>
            </a:r>
            <a:r>
              <a:rPr lang="et-EE" sz="2400">
                <a:solidFill>
                  <a:srgbClr val="003C88"/>
                </a:solidFill>
                <a:latin typeface="Segoe UI"/>
                <a:ea typeface="Segoe UI"/>
                <a:cs typeface="Segoe UI"/>
              </a:rPr>
              <a:t>Vajalike arenduskulude katmiseks aastatel 2027-2029 on vaja leida täiendavad lahendused </a:t>
            </a:r>
            <a:r>
              <a:rPr lang="et-EE" sz="2400" i="1">
                <a:solidFill>
                  <a:srgbClr val="003C88"/>
                </a:solidFill>
                <a:latin typeface="Segoe UI"/>
                <a:ea typeface="Segoe UI"/>
                <a:cs typeface="Segoe UI"/>
              </a:rPr>
              <a:t>(sh ühe võimalusena mõelda, et kas valitsemisalad on valmis täiendavalt panustama)</a:t>
            </a:r>
            <a:r>
              <a:rPr lang="et-EE" sz="2400">
                <a:solidFill>
                  <a:srgbClr val="003C88"/>
                </a:solidFill>
                <a:latin typeface="Segoe UI"/>
                <a:ea typeface="Segoe UI"/>
                <a:cs typeface="Segoe UI"/>
              </a:rPr>
              <a:t>.  </a:t>
            </a:r>
            <a:endParaRPr lang="et-EE" sz="2400" noProof="0">
              <a:solidFill>
                <a:srgbClr val="003C88"/>
              </a:solidFill>
              <a:latin typeface="Segoe UI"/>
              <a:ea typeface="Segoe UI"/>
              <a:cs typeface="Segoe UI"/>
            </a:endParaRPr>
          </a:p>
          <a:p>
            <a:pPr marL="457200" indent="-457200">
              <a:lnSpc>
                <a:spcPts val="2850"/>
              </a:lnSpc>
              <a:buFont typeface="Arial"/>
              <a:buChar char="•"/>
            </a:pPr>
            <a:r>
              <a:rPr lang="et-EE" sz="2400" b="1" noProof="0">
                <a:solidFill>
                  <a:srgbClr val="003C88"/>
                </a:solidFill>
                <a:latin typeface="Calibri"/>
                <a:ea typeface="Segoe UI"/>
                <a:cs typeface="Segoe UI"/>
              </a:rPr>
              <a:t>Rahastusmudel A (kasutajapõhine tasu) </a:t>
            </a:r>
            <a:endParaRPr lang="et-EE" sz="2400" noProof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>
              <a:lnSpc>
                <a:spcPts val="2850"/>
              </a:lnSpc>
            </a:pPr>
            <a:r>
              <a:rPr lang="et-EE" sz="2400" b="0" i="0" u="none" strike="noStrike" baseline="0" noProof="0">
                <a:solidFill>
                  <a:srgbClr val="003C88"/>
                </a:solidFill>
                <a:latin typeface="Calibri"/>
                <a:ea typeface="Arial"/>
                <a:cs typeface="Arial"/>
              </a:rPr>
              <a:t>Liituvate asutuste kulu </a:t>
            </a:r>
            <a:r>
              <a:rPr lang="et-EE" sz="2400" noProof="0">
                <a:solidFill>
                  <a:srgbClr val="003C88"/>
                </a:solidFill>
                <a:latin typeface="Calibri"/>
                <a:ea typeface="Arial"/>
                <a:cs typeface="Arial"/>
              </a:rPr>
              <a:t>36</a:t>
            </a:r>
            <a:r>
              <a:rPr lang="et-EE" sz="2400" b="0" i="0" u="none" strike="noStrike" baseline="0" noProof="0">
                <a:solidFill>
                  <a:srgbClr val="003C88"/>
                </a:solidFill>
                <a:latin typeface="Calibri"/>
                <a:ea typeface="Arial"/>
                <a:cs typeface="Arial"/>
              </a:rPr>
              <a:t>€ kasutaja kohta aastas.</a:t>
            </a:r>
            <a:r>
              <a:rPr lang="et-EE" sz="2400" noProof="0">
                <a:solidFill>
                  <a:srgbClr val="000000"/>
                </a:solidFill>
                <a:latin typeface="Calibri"/>
                <a:ea typeface="Arial"/>
                <a:cs typeface="Arial"/>
              </a:rPr>
              <a:t>​</a:t>
            </a:r>
            <a:r>
              <a:rPr lang="et-EE" sz="2400" b="0" i="0" noProof="0">
                <a:solidFill>
                  <a:srgbClr val="000000"/>
                </a:solidFill>
                <a:latin typeface="Calibri"/>
                <a:ea typeface="Arial"/>
                <a:cs typeface="Arial"/>
              </a:rPr>
              <a:t>​</a:t>
            </a:r>
          </a:p>
          <a:p>
            <a:pPr algn="l">
              <a:lnSpc>
                <a:spcPts val="2850"/>
              </a:lnSpc>
            </a:pPr>
            <a:endParaRPr lang="en-US" sz="2400" b="0" i="0">
              <a:solidFill>
                <a:srgbClr val="000000"/>
              </a:solidFill>
              <a:latin typeface="Arial"/>
              <a:ea typeface="Calibri"/>
              <a:cs typeface="Arial"/>
            </a:endParaRPr>
          </a:p>
          <a:p>
            <a:pPr marL="800100" lvl="1" indent="-342900">
              <a:lnSpc>
                <a:spcPts val="2850"/>
              </a:lnSpc>
              <a:buFont typeface="Courier New"/>
              <a:buChar char="o"/>
            </a:pPr>
            <a:endParaRPr lang="en-US" sz="2400">
              <a:solidFill>
                <a:srgbClr val="000000"/>
              </a:solidFill>
              <a:latin typeface="Calibri"/>
              <a:ea typeface="Calibri"/>
              <a:cs typeface="Arial"/>
            </a:endParaRPr>
          </a:p>
          <a:p>
            <a:pPr marL="342900" indent="-342900">
              <a:lnSpc>
                <a:spcPts val="2850"/>
              </a:lnSpc>
              <a:buFont typeface="Arial"/>
              <a:buChar char="•"/>
            </a:pPr>
            <a:endParaRPr lang="en-US" sz="2400">
              <a:solidFill>
                <a:srgbClr val="000000"/>
              </a:solidFill>
              <a:latin typeface="Arial"/>
              <a:ea typeface="Calibri"/>
              <a:cs typeface="Arial"/>
            </a:endParaRPr>
          </a:p>
          <a:p>
            <a:pPr marL="342900" indent="-342900">
              <a:lnSpc>
                <a:spcPts val="2850"/>
              </a:lnSpc>
              <a:buFont typeface="Arial"/>
              <a:buChar char="•"/>
            </a:pPr>
            <a:endParaRPr lang="en-US" sz="2400">
              <a:solidFill>
                <a:srgbClr val="000000"/>
              </a:solidFill>
              <a:latin typeface="Arial"/>
              <a:ea typeface="Calibri"/>
              <a:cs typeface="Arial"/>
            </a:endParaRPr>
          </a:p>
          <a:p>
            <a:pPr marL="342900" indent="-342900">
              <a:lnSpc>
                <a:spcPts val="2850"/>
              </a:lnSpc>
              <a:buFont typeface="Arial"/>
              <a:buChar char="•"/>
            </a:pPr>
            <a:endParaRPr lang="en-US" sz="2400">
              <a:solidFill>
                <a:srgbClr val="000000"/>
              </a:solidFill>
              <a:latin typeface="Arial"/>
              <a:ea typeface="Calibri"/>
              <a:cs typeface="Arial"/>
            </a:endParaRPr>
          </a:p>
          <a:p>
            <a:pPr marL="457200" indent="-457200">
              <a:lnSpc>
                <a:spcPts val="2850"/>
              </a:lnSpc>
              <a:buFont typeface="Arial"/>
              <a:buChar char="•"/>
            </a:pPr>
            <a:r>
              <a:rPr lang="et-EE" sz="2400" b="1">
                <a:solidFill>
                  <a:srgbClr val="003C88"/>
                </a:solidFill>
                <a:latin typeface="Calibri"/>
                <a:ea typeface="Calibri"/>
                <a:cs typeface="Calibri"/>
              </a:rPr>
              <a:t>Rahastusmudel F (fikseeritud paketitasu asutuse suuruse järgi):</a:t>
            </a:r>
            <a:r>
              <a:rPr lang="en-US" sz="24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 </a:t>
            </a:r>
          </a:p>
          <a:p>
            <a:pPr>
              <a:lnSpc>
                <a:spcPts val="2850"/>
              </a:lnSpc>
            </a:pPr>
            <a:endParaRPr lang="en-US" sz="24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t-EE" sz="2400">
              <a:solidFill>
                <a:srgbClr val="003C88"/>
              </a:solidFill>
              <a:latin typeface="Calibri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t-EE" sz="2400">
              <a:solidFill>
                <a:srgbClr val="003C88"/>
              </a:solidFill>
              <a:latin typeface="Calibri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t-EE" sz="2400">
              <a:solidFill>
                <a:srgbClr val="003C88"/>
              </a:solidFill>
              <a:latin typeface="Calibri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t-EE" sz="2400">
              <a:solidFill>
                <a:srgbClr val="003C88"/>
              </a:solidFill>
              <a:latin typeface="Calibri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t-EE" sz="2400">
              <a:solidFill>
                <a:srgbClr val="003C88"/>
              </a:solidFill>
              <a:latin typeface="Calibri"/>
              <a:ea typeface="Calibri"/>
              <a:cs typeface="Calibri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E2919A6-69CC-9C3E-8F4F-BD751699CA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8745756"/>
              </p:ext>
            </p:extLst>
          </p:nvPr>
        </p:nvGraphicFramePr>
        <p:xfrm>
          <a:off x="1081768" y="5352374"/>
          <a:ext cx="14573250" cy="475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8875">
                  <a:extLst>
                    <a:ext uri="{9D8B030D-6E8A-4147-A177-3AD203B41FA5}">
                      <a16:colId xmlns:a16="http://schemas.microsoft.com/office/drawing/2014/main" val="1905124127"/>
                    </a:ext>
                  </a:extLst>
                </a:gridCol>
                <a:gridCol w="2428875">
                  <a:extLst>
                    <a:ext uri="{9D8B030D-6E8A-4147-A177-3AD203B41FA5}">
                      <a16:colId xmlns:a16="http://schemas.microsoft.com/office/drawing/2014/main" val="4090782425"/>
                    </a:ext>
                  </a:extLst>
                </a:gridCol>
                <a:gridCol w="2428875">
                  <a:extLst>
                    <a:ext uri="{9D8B030D-6E8A-4147-A177-3AD203B41FA5}">
                      <a16:colId xmlns:a16="http://schemas.microsoft.com/office/drawing/2014/main" val="3105469363"/>
                    </a:ext>
                  </a:extLst>
                </a:gridCol>
                <a:gridCol w="2428875">
                  <a:extLst>
                    <a:ext uri="{9D8B030D-6E8A-4147-A177-3AD203B41FA5}">
                      <a16:colId xmlns:a16="http://schemas.microsoft.com/office/drawing/2014/main" val="213112238"/>
                    </a:ext>
                  </a:extLst>
                </a:gridCol>
                <a:gridCol w="2428875">
                  <a:extLst>
                    <a:ext uri="{9D8B030D-6E8A-4147-A177-3AD203B41FA5}">
                      <a16:colId xmlns:a16="http://schemas.microsoft.com/office/drawing/2014/main" val="1618077525"/>
                    </a:ext>
                  </a:extLst>
                </a:gridCol>
                <a:gridCol w="2428875">
                  <a:extLst>
                    <a:ext uri="{9D8B030D-6E8A-4147-A177-3AD203B41FA5}">
                      <a16:colId xmlns:a16="http://schemas.microsoft.com/office/drawing/2014/main" val="239623949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1" i="0" err="1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Kasutajate</a:t>
                      </a:r>
                      <a:r>
                        <a:rPr lang="en-US" sz="1800" b="1" i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800" b="1" i="0" err="1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vahemik</a:t>
                      </a:r>
                      <a:endParaRPr lang="en-US" b="1" i="0" err="1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3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1" i="0" err="1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Pakett</a:t>
                      </a:r>
                      <a:r>
                        <a:rPr lang="en-US" sz="1800" b="1" i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800" b="1" i="0" err="1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aastas</a:t>
                      </a:r>
                      <a:endParaRPr lang="en-US" b="1" i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3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Tulu 2027</a:t>
                      </a:r>
                      <a:endParaRPr lang="en-US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3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Tulu 2028</a:t>
                      </a:r>
                      <a:endParaRPr lang="en-US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3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Tulu 2029</a:t>
                      </a:r>
                      <a:endParaRPr lang="en-US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3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Tulu 2030</a:t>
                      </a:r>
                      <a:endParaRPr lang="en-US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3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98679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1-50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3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1 500 €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3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4 500 €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3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10 500 €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3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12 000 €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3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58 500 €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3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12612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51-100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2 700 €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5 400 €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18 900 €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24 300 €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99 900 €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23020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101-150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5 500 €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22 000 €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27 500 €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77 000 €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7302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151-300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8 500 €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59 500 €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119 000 €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161 500 €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246 500 €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78654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301-600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14 000 €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56 000 €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126 000 €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196 000 €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224 000 €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00147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601-999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20 000 €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20 000 €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60 000 €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80 000 €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63045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1000-2500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45 000 €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45 000 €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45 000 €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45 000 €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45 000 €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28550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2501+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125 000 €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125 000 €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125 000 €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125 000 €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125 000 €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11995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Tulu </a:t>
                      </a:r>
                      <a:r>
                        <a:rPr lang="en-US" sz="1800" b="0" i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kokku</a:t>
                      </a:r>
                      <a:endParaRPr lang="en-US" b="0" i="0" err="1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buNone/>
                      </a:pPr>
                      <a:endParaRPr lang="en-US"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295 400 €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486 400 €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651 300 €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955 900 €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79410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>
                        <a:buNone/>
                      </a:pPr>
                      <a:r>
                        <a:rPr lang="en-US" b="0" i="0" err="1">
                          <a:solidFill>
                            <a:srgbClr val="000000"/>
                          </a:solidFill>
                          <a:effectLst/>
                        </a:rPr>
                        <a:t>Halduskulu</a:t>
                      </a:r>
                    </a:p>
                  </a:txBody>
                  <a:tcPr anchor="ctr">
                    <a:lnL w="10439">
                      <a:solidFill>
                        <a:srgbClr val="FFFFFF"/>
                      </a:solidFill>
                    </a:lnL>
                    <a:lnR w="10439">
                      <a:solidFill>
                        <a:srgbClr val="FFFFFF"/>
                      </a:solidFill>
                    </a:lnR>
                    <a:lnT w="10439">
                      <a:solidFill>
                        <a:srgbClr val="FFFFFF"/>
                      </a:solidFill>
                    </a:lnT>
                    <a:lnB w="10439">
                      <a:solidFill>
                        <a:srgbClr val="FFFFF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>
                        <a:effectLst/>
                      </a:endParaRPr>
                    </a:p>
                  </a:txBody>
                  <a:tcPr anchor="ctr">
                    <a:lnL w="10439">
                      <a:solidFill>
                        <a:srgbClr val="FFFFFF"/>
                      </a:solidFill>
                    </a:lnL>
                    <a:lnR w="10439">
                      <a:solidFill>
                        <a:srgbClr val="FFFFFF"/>
                      </a:solidFill>
                    </a:lnR>
                    <a:lnT w="10439">
                      <a:solidFill>
                        <a:srgbClr val="FFFFFF"/>
                      </a:solidFill>
                    </a:lnT>
                    <a:lnB w="10439">
                      <a:solidFill>
                        <a:srgbClr val="FFFFF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363 128 </a:t>
                      </a: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€</a:t>
                      </a:r>
                      <a:endParaRPr lang="en-US"/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567 837 </a:t>
                      </a: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€</a:t>
                      </a:r>
                      <a:endParaRPr lang="en-US"/>
                    </a:p>
                  </a:txBody>
                  <a:tcPr anchor="ctr"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567 837 €</a:t>
                      </a:r>
                      <a:endParaRPr lang="en-US"/>
                    </a:p>
                  </a:txBody>
                  <a:tcPr anchor="ctr"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567 837 €</a:t>
                      </a:r>
                      <a:endParaRPr lang="en-US"/>
                    </a:p>
                  </a:txBody>
                  <a:tcPr anchor="ctr"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115683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>
                        <a:buNone/>
                      </a:pPr>
                      <a:r>
                        <a:rPr lang="en-US" sz="1800" b="0" i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Arenduskulu</a:t>
                      </a:r>
                      <a:endParaRPr lang="en-US" err="1"/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buNone/>
                      </a:pPr>
                      <a:endParaRPr lang="en-US"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210 100 </a:t>
                      </a: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€</a:t>
                      </a:r>
                      <a:endParaRPr lang="en-US" u="none" strike="noStrike" noProof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504 239 </a:t>
                      </a: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€</a:t>
                      </a:r>
                      <a:endParaRPr lang="en-US" u="none" strike="noStrike" noProof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403 568 </a:t>
                      </a: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€</a:t>
                      </a:r>
                      <a:endParaRPr lang="en-US" u="none" strike="noStrike" noProof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302 896 </a:t>
                      </a: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€</a:t>
                      </a:r>
                      <a:endParaRPr lang="en-US" u="none" strike="noStrike" noProof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805490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Vahe </a:t>
                      </a:r>
                      <a:r>
                        <a:rPr lang="en-US" sz="1800" b="0" i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kokku</a:t>
                      </a: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buNone/>
                      </a:pPr>
                      <a:endParaRPr lang="en-US"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-277 828 €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-585 676 €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-320 105 €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+85 167 €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583913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4864D13-0B93-E922-B4B0-2ECF2AB2B4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5478603"/>
              </p:ext>
            </p:extLst>
          </p:nvPr>
        </p:nvGraphicFramePr>
        <p:xfrm>
          <a:off x="1081768" y="3201350"/>
          <a:ext cx="13278565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55713">
                  <a:extLst>
                    <a:ext uri="{9D8B030D-6E8A-4147-A177-3AD203B41FA5}">
                      <a16:colId xmlns:a16="http://schemas.microsoft.com/office/drawing/2014/main" val="2555178318"/>
                    </a:ext>
                  </a:extLst>
                </a:gridCol>
                <a:gridCol w="2655713">
                  <a:extLst>
                    <a:ext uri="{9D8B030D-6E8A-4147-A177-3AD203B41FA5}">
                      <a16:colId xmlns:a16="http://schemas.microsoft.com/office/drawing/2014/main" val="143616024"/>
                    </a:ext>
                  </a:extLst>
                </a:gridCol>
                <a:gridCol w="2655713">
                  <a:extLst>
                    <a:ext uri="{9D8B030D-6E8A-4147-A177-3AD203B41FA5}">
                      <a16:colId xmlns:a16="http://schemas.microsoft.com/office/drawing/2014/main" val="1335086259"/>
                    </a:ext>
                  </a:extLst>
                </a:gridCol>
                <a:gridCol w="2655713">
                  <a:extLst>
                    <a:ext uri="{9D8B030D-6E8A-4147-A177-3AD203B41FA5}">
                      <a16:colId xmlns:a16="http://schemas.microsoft.com/office/drawing/2014/main" val="3222570127"/>
                    </a:ext>
                  </a:extLst>
                </a:gridCol>
                <a:gridCol w="2655713">
                  <a:extLst>
                    <a:ext uri="{9D8B030D-6E8A-4147-A177-3AD203B41FA5}">
                      <a16:colId xmlns:a16="http://schemas.microsoft.com/office/drawing/2014/main" val="172016154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err="1"/>
                        <a:t>Näitaja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2027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2028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2029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2030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94111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Tulu 36€/</a:t>
                      </a:r>
                      <a:r>
                        <a:rPr lang="en-US" err="1"/>
                        <a:t>kasutaja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389 232 €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624 276 €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824 832 €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1 031 652 €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755326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err="1"/>
                        <a:t>Halduskulu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363 128 </a:t>
                      </a: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€</a:t>
                      </a:r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567 837 </a:t>
                      </a: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€</a:t>
                      </a:r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567 837 €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567 837 €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125858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err="1"/>
                        <a:t>Arenduskulu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210 100 </a:t>
                      </a: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€</a:t>
                      </a:r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504 239 </a:t>
                      </a: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€</a:t>
                      </a:r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403 568 </a:t>
                      </a: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€</a:t>
                      </a:r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302 896 </a:t>
                      </a: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€</a:t>
                      </a:r>
                      <a:endParaRPr lang="en-US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71991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Vahe </a:t>
                      </a:r>
                      <a:r>
                        <a:rPr lang="en-US" err="1"/>
                        <a:t>kokku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-183 996 €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-447 800 €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-146 573 €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+160 919 €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312757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94978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623BDB-EDD9-0A99-0CFB-2881F46D5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5582037-96C8-9AF8-03ED-93B068C49AAE}"/>
              </a:ext>
            </a:extLst>
          </p:cNvPr>
          <p:cNvSpPr txBox="1"/>
          <p:nvPr/>
        </p:nvSpPr>
        <p:spPr>
          <a:xfrm>
            <a:off x="1074965" y="571500"/>
            <a:ext cx="16301357" cy="750974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t-EE" sz="2800" b="1">
                <a:solidFill>
                  <a:srgbClr val="003C88"/>
                </a:solidFill>
                <a:latin typeface="Calibri"/>
                <a:ea typeface="Calibri"/>
                <a:cs typeface="Calibri"/>
              </a:rPr>
              <a:t>Rahastusmudel E (astmeline kasutajahind asutuse suuruse järgi)</a:t>
            </a:r>
            <a:endParaRPr lang="et-EE" sz="2800" b="1">
              <a:solidFill>
                <a:srgbClr val="003C88"/>
              </a:solidFill>
              <a:ea typeface="Calibri"/>
              <a:cs typeface="Calibri"/>
            </a:endParaRPr>
          </a:p>
          <a:p>
            <a:endParaRPr lang="en-US" sz="1600">
              <a:latin typeface="Segoe UI"/>
              <a:ea typeface="Calibri"/>
              <a:cs typeface="Segoe UI"/>
            </a:endParaRPr>
          </a:p>
          <a:p>
            <a:pPr marL="285750" indent="-285750">
              <a:buFont typeface="Arial"/>
              <a:buChar char="•"/>
            </a:pPr>
            <a:endParaRPr lang="et-EE" sz="2800">
              <a:solidFill>
                <a:srgbClr val="003C88"/>
              </a:solidFill>
              <a:latin typeface="Calibri"/>
              <a:ea typeface="Calibri"/>
              <a:cs typeface="Calibri"/>
            </a:endParaRPr>
          </a:p>
          <a:p>
            <a:endParaRPr lang="en-US" sz="2800">
              <a:solidFill>
                <a:srgbClr val="003C88"/>
              </a:solidFill>
              <a:latin typeface="Calibri"/>
              <a:ea typeface="Calibri"/>
              <a:cs typeface="Calibri"/>
            </a:endParaRPr>
          </a:p>
          <a:p>
            <a:endParaRPr lang="en-US" sz="2800">
              <a:solidFill>
                <a:srgbClr val="003C88"/>
              </a:solidFill>
              <a:latin typeface="Calibri"/>
              <a:ea typeface="Calibri"/>
              <a:cs typeface="Calibri"/>
            </a:endParaRPr>
          </a:p>
          <a:p>
            <a:endParaRPr lang="en-US" sz="2800">
              <a:solidFill>
                <a:srgbClr val="003C88"/>
              </a:solidFill>
              <a:latin typeface="Calibri"/>
              <a:ea typeface="Calibri"/>
              <a:cs typeface="Calibri"/>
            </a:endParaRPr>
          </a:p>
          <a:p>
            <a:endParaRPr lang="en-US" sz="2800">
              <a:solidFill>
                <a:srgbClr val="003C88"/>
              </a:solidFill>
              <a:latin typeface="Calibri"/>
              <a:ea typeface="Calibri"/>
              <a:cs typeface="Calibri"/>
            </a:endParaRPr>
          </a:p>
          <a:p>
            <a:endParaRPr lang="en-US" sz="2800">
              <a:solidFill>
                <a:srgbClr val="003C88"/>
              </a:solidFill>
              <a:latin typeface="Calibri"/>
              <a:ea typeface="Calibri"/>
              <a:cs typeface="Calibri"/>
            </a:endParaRPr>
          </a:p>
          <a:p>
            <a:endParaRPr lang="en-US" sz="2800">
              <a:solidFill>
                <a:srgbClr val="003C88"/>
              </a:solidFill>
              <a:latin typeface="Calibri"/>
              <a:ea typeface="Calibri"/>
              <a:cs typeface="Calibri"/>
            </a:endParaRPr>
          </a:p>
          <a:p>
            <a:endParaRPr lang="en-US" sz="2800">
              <a:solidFill>
                <a:srgbClr val="003C88"/>
              </a:solidFill>
              <a:latin typeface="Calibri"/>
              <a:ea typeface="Calibri"/>
              <a:cs typeface="Calibri"/>
            </a:endParaRPr>
          </a:p>
          <a:p>
            <a:endParaRPr lang="en-US" sz="2800">
              <a:solidFill>
                <a:srgbClr val="003C88"/>
              </a:solidFill>
              <a:latin typeface="Calibri"/>
              <a:ea typeface="Calibri"/>
              <a:cs typeface="Calibri"/>
            </a:endParaRPr>
          </a:p>
          <a:p>
            <a:endParaRPr lang="en-US" sz="2800">
              <a:solidFill>
                <a:srgbClr val="003C88"/>
              </a:solidFill>
              <a:latin typeface="Calibri"/>
              <a:ea typeface="Calibri"/>
              <a:cs typeface="Calibri"/>
            </a:endParaRPr>
          </a:p>
          <a:p>
            <a:endParaRPr lang="en-US" sz="2800">
              <a:solidFill>
                <a:srgbClr val="003C88"/>
              </a:solidFill>
              <a:latin typeface="Calibri"/>
              <a:ea typeface="Calibri"/>
              <a:cs typeface="Calibri"/>
            </a:endParaRPr>
          </a:p>
          <a:p>
            <a:endParaRPr lang="en-US" sz="2800">
              <a:solidFill>
                <a:srgbClr val="003C88"/>
              </a:solidFill>
              <a:latin typeface="Calibri"/>
              <a:ea typeface="Calibri"/>
              <a:cs typeface="Calibri"/>
            </a:endParaRPr>
          </a:p>
          <a:p>
            <a:endParaRPr lang="en-US" sz="2800">
              <a:solidFill>
                <a:srgbClr val="003C88"/>
              </a:solidFill>
              <a:latin typeface="Calibri"/>
              <a:ea typeface="Calibri"/>
              <a:cs typeface="Calibri"/>
            </a:endParaRPr>
          </a:p>
          <a:p>
            <a:endParaRPr lang="en-US" sz="2800">
              <a:solidFill>
                <a:srgbClr val="003C88"/>
              </a:solidFill>
              <a:latin typeface="Calibri"/>
              <a:ea typeface="Calibri"/>
              <a:cs typeface="Calibri"/>
            </a:endParaRPr>
          </a:p>
          <a:p>
            <a:r>
              <a:rPr lang="en-US" sz="2800" err="1">
                <a:solidFill>
                  <a:srgbClr val="003C88"/>
                </a:solidFill>
                <a:latin typeface="Calibri"/>
                <a:ea typeface="Calibri"/>
                <a:cs typeface="Calibri"/>
              </a:rPr>
              <a:t>Erinevad</a:t>
            </a:r>
            <a:r>
              <a:rPr lang="en-US" sz="2800">
                <a:solidFill>
                  <a:srgbClr val="003C88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2800" err="1">
                <a:solidFill>
                  <a:srgbClr val="003C88"/>
                </a:solidFill>
                <a:latin typeface="Calibri"/>
                <a:ea typeface="Calibri"/>
                <a:cs typeface="Calibri"/>
              </a:rPr>
              <a:t>rahastusmudelite</a:t>
            </a:r>
            <a:r>
              <a:rPr lang="en-US" sz="2800">
                <a:solidFill>
                  <a:srgbClr val="003C88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2800" err="1">
                <a:solidFill>
                  <a:srgbClr val="003C88"/>
                </a:solidFill>
                <a:latin typeface="Calibri"/>
                <a:ea typeface="Calibri"/>
                <a:cs typeface="Calibri"/>
              </a:rPr>
              <a:t>variandid</a:t>
            </a:r>
            <a:r>
              <a:rPr lang="en-US" sz="2800">
                <a:solidFill>
                  <a:srgbClr val="003C88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2800" err="1">
                <a:solidFill>
                  <a:srgbClr val="003C88"/>
                </a:solidFill>
                <a:latin typeface="Calibri"/>
                <a:ea typeface="Calibri"/>
                <a:cs typeface="Calibri"/>
              </a:rPr>
              <a:t>taustamaterjalides</a:t>
            </a:r>
            <a:r>
              <a:rPr lang="en-US" sz="2800">
                <a:solidFill>
                  <a:srgbClr val="003C88"/>
                </a:solidFill>
                <a:latin typeface="Calibri"/>
                <a:ea typeface="Calibri"/>
                <a:cs typeface="Calibri"/>
              </a:rPr>
              <a:t>.</a:t>
            </a:r>
          </a:p>
          <a:p>
            <a:pPr marL="514350" indent="-514350">
              <a:buFont typeface="Arial"/>
              <a:buChar char="•"/>
            </a:pPr>
            <a:endParaRPr lang="et-EE">
              <a:solidFill>
                <a:srgbClr val="000000"/>
              </a:solidFill>
              <a:latin typeface="Arial"/>
              <a:ea typeface="Calibri"/>
              <a:cs typeface="Arial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5C0BD7D-EEF5-72FA-408E-CA62BD2DC2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4904663"/>
              </p:ext>
            </p:extLst>
          </p:nvPr>
        </p:nvGraphicFramePr>
        <p:xfrm>
          <a:off x="1078366" y="1327513"/>
          <a:ext cx="13001625" cy="530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7375">
                  <a:extLst>
                    <a:ext uri="{9D8B030D-6E8A-4147-A177-3AD203B41FA5}">
                      <a16:colId xmlns:a16="http://schemas.microsoft.com/office/drawing/2014/main" val="3981940436"/>
                    </a:ext>
                  </a:extLst>
                </a:gridCol>
                <a:gridCol w="1857375">
                  <a:extLst>
                    <a:ext uri="{9D8B030D-6E8A-4147-A177-3AD203B41FA5}">
                      <a16:colId xmlns:a16="http://schemas.microsoft.com/office/drawing/2014/main" val="2039320953"/>
                    </a:ext>
                  </a:extLst>
                </a:gridCol>
                <a:gridCol w="1857375">
                  <a:extLst>
                    <a:ext uri="{9D8B030D-6E8A-4147-A177-3AD203B41FA5}">
                      <a16:colId xmlns:a16="http://schemas.microsoft.com/office/drawing/2014/main" val="1572086416"/>
                    </a:ext>
                  </a:extLst>
                </a:gridCol>
                <a:gridCol w="1857375">
                  <a:extLst>
                    <a:ext uri="{9D8B030D-6E8A-4147-A177-3AD203B41FA5}">
                      <a16:colId xmlns:a16="http://schemas.microsoft.com/office/drawing/2014/main" val="2765955939"/>
                    </a:ext>
                  </a:extLst>
                </a:gridCol>
                <a:gridCol w="1857375">
                  <a:extLst>
                    <a:ext uri="{9D8B030D-6E8A-4147-A177-3AD203B41FA5}">
                      <a16:colId xmlns:a16="http://schemas.microsoft.com/office/drawing/2014/main" val="3866760688"/>
                    </a:ext>
                  </a:extLst>
                </a:gridCol>
                <a:gridCol w="1857375">
                  <a:extLst>
                    <a:ext uri="{9D8B030D-6E8A-4147-A177-3AD203B41FA5}">
                      <a16:colId xmlns:a16="http://schemas.microsoft.com/office/drawing/2014/main" val="3576309778"/>
                    </a:ext>
                  </a:extLst>
                </a:gridCol>
                <a:gridCol w="1857375">
                  <a:extLst>
                    <a:ext uri="{9D8B030D-6E8A-4147-A177-3AD203B41FA5}">
                      <a16:colId xmlns:a16="http://schemas.microsoft.com/office/drawing/2014/main" val="266095295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1" i="0" err="1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Kasutajate</a:t>
                      </a:r>
                      <a:r>
                        <a:rPr lang="en-US" sz="1800" b="1" i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800" b="1" i="0" err="1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vahemik</a:t>
                      </a:r>
                      <a:endParaRPr lang="en-US" b="1" i="0" err="1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3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1" i="0" err="1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Asutusi</a:t>
                      </a:r>
                      <a:endParaRPr lang="en-US" b="1" i="0" err="1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3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1" i="0" err="1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Tasu</a:t>
                      </a:r>
                      <a:r>
                        <a:rPr lang="en-US" sz="1800" b="1" i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800" b="1" i="0" err="1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kasutaja</a:t>
                      </a:r>
                      <a:r>
                        <a:rPr lang="en-US" sz="1800" b="1" i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800" b="1" i="0" err="1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kohta</a:t>
                      </a:r>
                      <a:endParaRPr lang="en-US" b="1" i="0" err="1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3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Tulu 2027</a:t>
                      </a:r>
                      <a:endParaRPr lang="en-US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3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Tulu 2028</a:t>
                      </a:r>
                      <a:endParaRPr lang="en-US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3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Tulu 2029</a:t>
                      </a:r>
                      <a:endParaRPr lang="en-US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3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Tulu 2030</a:t>
                      </a:r>
                      <a:endParaRPr lang="en-US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3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36386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1-50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3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3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3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3 901 €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3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14 664 €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3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16 873 €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3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59 408 €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31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87753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51-100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6 665 €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28 810 €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40 377 €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124 184 €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64820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101-150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26 480 €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31 240 €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69 280 €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68299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151-300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72 998 €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142 994 €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195 928 €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244 264 €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78348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301-600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55 195 €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122 465 €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190 365 €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213 745 €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44073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601-999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44 847 €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104 346 €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104 346 €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44340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1000-2500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64 950 €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64 950 €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64 950 €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64 950 €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53531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2501+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137 508 €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137 508 €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137 508 €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137 508 €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12958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Tulu </a:t>
                      </a:r>
                      <a:r>
                        <a:rPr lang="en-US" sz="1800" b="0" i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kokku</a:t>
                      </a:r>
                      <a:endParaRPr lang="en-US" b="0" i="0" err="1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141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35,5 €/</a:t>
                      </a:r>
                      <a:r>
                        <a:rPr lang="en-US" sz="1800" b="0" i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kasutaja</a:t>
                      </a: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800" b="0" i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keskmiselt</a:t>
                      </a:r>
                      <a:endParaRPr lang="en-US" b="0" i="0" err="1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341 217 €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582 718 €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781 587 €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1 017 685 €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12708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>
                        <a:buNone/>
                      </a:pPr>
                      <a:r>
                        <a:rPr lang="en-US" sz="1800" b="0" i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Halduskulu</a:t>
                      </a:r>
                    </a:p>
                  </a:txBody>
                  <a:tcPr anchor="ctr">
                    <a:lnL w="10439">
                      <a:solidFill>
                        <a:srgbClr val="FFFFFF"/>
                      </a:solidFill>
                    </a:lnL>
                    <a:lnR w="10439">
                      <a:solidFill>
                        <a:srgbClr val="FFFFFF"/>
                      </a:solidFill>
                    </a:lnR>
                    <a:lnT w="10439">
                      <a:solidFill>
                        <a:srgbClr val="FFFFFF"/>
                      </a:solidFill>
                    </a:lnT>
                    <a:lnB w="10439">
                      <a:solidFill>
                        <a:srgbClr val="FFFFF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buNone/>
                      </a:pP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anchor="ctr">
                    <a:lnL w="10439">
                      <a:solidFill>
                        <a:srgbClr val="FFFFFF"/>
                      </a:solidFill>
                    </a:lnL>
                    <a:lnR w="10439">
                      <a:solidFill>
                        <a:srgbClr val="FFFFFF"/>
                      </a:solidFill>
                    </a:lnR>
                    <a:lnT w="10439">
                      <a:solidFill>
                        <a:srgbClr val="FFFFFF"/>
                      </a:solidFill>
                    </a:lnT>
                    <a:lnB w="10439">
                      <a:solidFill>
                        <a:srgbClr val="FFFFF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buNone/>
                      </a:pP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anchor="ctr">
                    <a:lnL w="10439">
                      <a:solidFill>
                        <a:srgbClr val="FFFFFF"/>
                      </a:solidFill>
                    </a:lnL>
                    <a:lnR w="10439">
                      <a:solidFill>
                        <a:srgbClr val="FFFFFF"/>
                      </a:solidFill>
                    </a:lnR>
                    <a:lnT w="10439">
                      <a:solidFill>
                        <a:srgbClr val="FFFFFF"/>
                      </a:solidFill>
                    </a:lnT>
                    <a:lnB w="10439">
                      <a:solidFill>
                        <a:srgbClr val="FFFFF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363 128 </a:t>
                      </a: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€</a:t>
                      </a:r>
                      <a:endParaRPr lang="en-US"/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567 837 </a:t>
                      </a: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€</a:t>
                      </a:r>
                      <a:endParaRPr lang="en-US"/>
                    </a:p>
                  </a:txBody>
                  <a:tcPr anchor="ctr"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567 837 €</a:t>
                      </a:r>
                      <a:endParaRPr lang="en-US"/>
                    </a:p>
                  </a:txBody>
                  <a:tcPr anchor="ctr"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567 837 €</a:t>
                      </a:r>
                      <a:endParaRPr lang="en-US"/>
                    </a:p>
                  </a:txBody>
                  <a:tcPr anchor="ctr"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6223476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Arenduskulu</a:t>
                      </a: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buNone/>
                      </a:pPr>
                      <a:endParaRPr lang="en-US"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buNone/>
                      </a:pPr>
                      <a:endParaRPr lang="en-US"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210 100 </a:t>
                      </a: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€</a:t>
                      </a:r>
                      <a:endParaRPr lang="en-US" u="none" strike="noStrike" noProof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504 239 </a:t>
                      </a: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€</a:t>
                      </a:r>
                      <a:endParaRPr lang="en-US" u="none" strike="noStrike" noProof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403 568 </a:t>
                      </a: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€</a:t>
                      </a:r>
                      <a:endParaRPr lang="en-US" u="none" strike="noStrike" noProof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302 896 </a:t>
                      </a: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€</a:t>
                      </a:r>
                      <a:endParaRPr lang="en-US" u="none" strike="noStrike" noProof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599616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Vahe </a:t>
                      </a:r>
                      <a:r>
                        <a:rPr lang="en-US" sz="1800" b="0" i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kokku</a:t>
                      </a:r>
                      <a:endParaRPr lang="en-US" b="0" i="0" err="1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buNone/>
                      </a:pPr>
                      <a:endParaRPr lang="en-US"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>
                        <a:buNone/>
                      </a:pPr>
                      <a:endParaRPr lang="en-US"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-232 011 €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-489 358 €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-189 818 €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+146 952 €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043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79995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16877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E2763D-0BDE-A863-9D61-56A249D29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C5CB77-067B-7EAD-3699-3C100DD1E00C}"/>
              </a:ext>
            </a:extLst>
          </p:cNvPr>
          <p:cNvSpPr/>
          <p:nvPr/>
        </p:nvSpPr>
        <p:spPr>
          <a:xfrm>
            <a:off x="0" y="0"/>
            <a:ext cx="18288000" cy="9206281"/>
          </a:xfrm>
          <a:custGeom>
            <a:avLst/>
            <a:gdLst/>
            <a:ahLst/>
            <a:cxnLst/>
            <a:rect l="l" t="t" r="r" b="b"/>
            <a:pathLst>
              <a:path w="18288000" h="9206281">
                <a:moveTo>
                  <a:pt x="0" y="0"/>
                </a:moveTo>
                <a:lnTo>
                  <a:pt x="18288000" y="0"/>
                </a:lnTo>
                <a:lnTo>
                  <a:pt x="18288000" y="9206281"/>
                </a:lnTo>
                <a:lnTo>
                  <a:pt x="0" y="92062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"/>
            </a:blip>
            <a:stretch>
              <a:fillRect b="-23757"/>
            </a:stretch>
          </a:blipFill>
        </p:spPr>
        <p:txBody>
          <a:bodyPr/>
          <a:lstStyle/>
          <a:p>
            <a:endParaRPr lang="et-EE"/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4BCB1FA4-08B9-0FBD-93C8-2C74A424F416}"/>
              </a:ext>
            </a:extLst>
          </p:cNvPr>
          <p:cNvGrpSpPr/>
          <p:nvPr/>
        </p:nvGrpSpPr>
        <p:grpSpPr>
          <a:xfrm>
            <a:off x="0" y="9117640"/>
            <a:ext cx="18288000" cy="1169360"/>
            <a:chOff x="0" y="0"/>
            <a:chExt cx="4816593" cy="30798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85599A03-3F4C-8D7E-F374-4F1AAC73D979}"/>
                </a:ext>
              </a:extLst>
            </p:cNvPr>
            <p:cNvSpPr/>
            <p:nvPr/>
          </p:nvSpPr>
          <p:spPr>
            <a:xfrm>
              <a:off x="0" y="0"/>
              <a:ext cx="4816592" cy="307980"/>
            </a:xfrm>
            <a:custGeom>
              <a:avLst/>
              <a:gdLst/>
              <a:ahLst/>
              <a:cxnLst/>
              <a:rect l="l" t="t" r="r" b="b"/>
              <a:pathLst>
                <a:path w="4816592" h="307980">
                  <a:moveTo>
                    <a:pt x="0" y="0"/>
                  </a:moveTo>
                  <a:lnTo>
                    <a:pt x="4816592" y="0"/>
                  </a:lnTo>
                  <a:lnTo>
                    <a:pt x="4816592" y="307980"/>
                  </a:lnTo>
                  <a:lnTo>
                    <a:pt x="0" y="307980"/>
                  </a:lnTo>
                  <a:close/>
                </a:path>
              </a:pathLst>
            </a:custGeom>
            <a:solidFill>
              <a:srgbClr val="EF7E01"/>
            </a:solidFill>
          </p:spPr>
          <p:txBody>
            <a:bodyPr/>
            <a:lstStyle/>
            <a:p>
              <a:endParaRPr lang="et-EE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15BB2622-0BCB-23F4-43DF-33D397CF07F2}"/>
                </a:ext>
              </a:extLst>
            </p:cNvPr>
            <p:cNvSpPr txBox="1"/>
            <p:nvPr/>
          </p:nvSpPr>
          <p:spPr>
            <a:xfrm>
              <a:off x="0" y="-57150"/>
              <a:ext cx="4816593" cy="3651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60"/>
                </a:lnSpc>
              </a:pPr>
              <a:endParaRPr/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031DF73-28E7-1F11-7B46-EF7C7EF106C6}"/>
              </a:ext>
            </a:extLst>
          </p:cNvPr>
          <p:cNvSpPr/>
          <p:nvPr/>
        </p:nvSpPr>
        <p:spPr>
          <a:xfrm>
            <a:off x="15292125" y="9117640"/>
            <a:ext cx="2510312" cy="1117089"/>
          </a:xfrm>
          <a:custGeom>
            <a:avLst/>
            <a:gdLst/>
            <a:ahLst/>
            <a:cxnLst/>
            <a:rect l="l" t="t" r="r" b="b"/>
            <a:pathLst>
              <a:path w="2510312" h="1117089">
                <a:moveTo>
                  <a:pt x="0" y="0"/>
                </a:moveTo>
                <a:lnTo>
                  <a:pt x="2510312" y="0"/>
                </a:lnTo>
                <a:lnTo>
                  <a:pt x="2510312" y="1117089"/>
                </a:lnTo>
                <a:lnTo>
                  <a:pt x="0" y="111708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t-EE"/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DC696339-BC1F-CE77-B620-44E54A9ABA35}"/>
              </a:ext>
            </a:extLst>
          </p:cNvPr>
          <p:cNvSpPr txBox="1"/>
          <p:nvPr/>
        </p:nvSpPr>
        <p:spPr>
          <a:xfrm>
            <a:off x="265223" y="7809490"/>
            <a:ext cx="5010192" cy="415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endParaRPr/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91B17C40-A41A-AF5F-E2C9-9633D24DDC8E}"/>
              </a:ext>
            </a:extLst>
          </p:cNvPr>
          <p:cNvSpPr txBox="1"/>
          <p:nvPr/>
        </p:nvSpPr>
        <p:spPr>
          <a:xfrm>
            <a:off x="265223" y="8205730"/>
            <a:ext cx="5010192" cy="165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"/>
              </a:lnSpc>
            </a:pPr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27B4D2-733D-0CE8-75B8-20DCC45CBAF9}"/>
              </a:ext>
            </a:extLst>
          </p:cNvPr>
          <p:cNvSpPr txBox="1"/>
          <p:nvPr/>
        </p:nvSpPr>
        <p:spPr>
          <a:xfrm>
            <a:off x="1676306" y="2196585"/>
            <a:ext cx="12817616" cy="34163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fontAlgn="base"/>
            <a:r>
              <a:rPr lang="et-EE" sz="3600" b="1" dirty="0">
                <a:solidFill>
                  <a:srgbClr val="003C88"/>
                </a:solidFill>
              </a:rPr>
              <a:t>Ettepanek otsusteks:</a:t>
            </a:r>
            <a:r>
              <a:rPr lang="et-EE" sz="3600" dirty="0">
                <a:solidFill>
                  <a:srgbClr val="003C88"/>
                </a:solidFill>
              </a:rPr>
              <a:t>​</a:t>
            </a:r>
          </a:p>
          <a:p>
            <a:pPr fontAlgn="base"/>
            <a:endParaRPr lang="et-EE" sz="3600" dirty="0">
              <a:solidFill>
                <a:srgbClr val="003C88"/>
              </a:solidFill>
              <a:ea typeface="Calibri"/>
              <a:cs typeface="Calibri"/>
            </a:endParaRPr>
          </a:p>
          <a:p>
            <a:pPr fontAlgn="base"/>
            <a:r>
              <a:rPr lang="et-EE" sz="3600" b="1" dirty="0">
                <a:solidFill>
                  <a:srgbClr val="003C88"/>
                </a:solidFill>
              </a:rPr>
              <a:t>2.1. </a:t>
            </a:r>
            <a:r>
              <a:rPr lang="et-EE" sz="3600" b="1" dirty="0">
                <a:solidFill>
                  <a:srgbClr val="003C88"/>
                </a:solidFill>
                <a:ea typeface="Calibri"/>
                <a:cs typeface="Calibri"/>
              </a:rPr>
              <a:t>Kinnitada </a:t>
            </a:r>
            <a:r>
              <a:rPr lang="et-EE" sz="3600" b="1" dirty="0" err="1">
                <a:solidFill>
                  <a:srgbClr val="003C88"/>
                </a:solidFill>
                <a:ea typeface="Calibri"/>
                <a:cs typeface="Calibri"/>
              </a:rPr>
              <a:t>DORIS-e</a:t>
            </a:r>
            <a:r>
              <a:rPr lang="et-EE" sz="3600" b="1" dirty="0">
                <a:solidFill>
                  <a:srgbClr val="003C88"/>
                </a:solidFill>
                <a:ea typeface="Calibri"/>
                <a:cs typeface="Calibri"/>
              </a:rPr>
              <a:t> kasutamise hinnaks 36€ kasutaja kohta.</a:t>
            </a:r>
          </a:p>
          <a:p>
            <a:pPr fontAlgn="base"/>
            <a:endParaRPr lang="et-EE" sz="3600" b="1" dirty="0">
              <a:solidFill>
                <a:srgbClr val="003C88"/>
              </a:solidFill>
              <a:ea typeface="Calibri"/>
              <a:cs typeface="Calibri"/>
            </a:endParaRPr>
          </a:p>
          <a:p>
            <a:r>
              <a:rPr lang="et-EE" sz="3600" b="1" dirty="0">
                <a:solidFill>
                  <a:srgbClr val="003C88"/>
                </a:solidFill>
                <a:ea typeface="Calibri"/>
                <a:cs typeface="Calibri"/>
              </a:rPr>
              <a:t>2</a:t>
            </a:r>
            <a:r>
              <a:rPr lang="et-EE" sz="3600" b="1">
                <a:solidFill>
                  <a:srgbClr val="003C88"/>
                </a:solidFill>
                <a:ea typeface="Calibri"/>
                <a:cs typeface="Calibri"/>
              </a:rPr>
              <a:t>.2</a:t>
            </a:r>
            <a:r>
              <a:rPr lang="et-EE" sz="3600" b="1" dirty="0">
                <a:solidFill>
                  <a:srgbClr val="003C88"/>
                </a:solidFill>
                <a:ea typeface="Calibri"/>
                <a:cs typeface="Calibri"/>
              </a:rPr>
              <a:t>. Võtta, vastavalt toimunud arutelule, teadmiseks võimalused 2027 II poolaasta ja edasiste arenduskulude katmiseks. </a:t>
            </a:r>
          </a:p>
        </p:txBody>
      </p:sp>
    </p:spTree>
    <p:extLst>
      <p:ext uri="{BB962C8B-B14F-4D97-AF65-F5344CB8AC3E}">
        <p14:creationId xmlns:p14="http://schemas.microsoft.com/office/powerpoint/2010/main" val="17549463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089505-5B76-2DE9-2210-7CE748A8E5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3F3B54F4-9FA2-B406-FE73-428669D4E601}"/>
              </a:ext>
            </a:extLst>
          </p:cNvPr>
          <p:cNvGrpSpPr/>
          <p:nvPr/>
        </p:nvGrpSpPr>
        <p:grpSpPr>
          <a:xfrm>
            <a:off x="-1" y="-167805"/>
            <a:ext cx="16603942" cy="10475314"/>
            <a:chOff x="0" y="0"/>
            <a:chExt cx="3150130" cy="2766649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D0994801-8185-82A4-E77C-BEACCF5A76F5}"/>
                </a:ext>
              </a:extLst>
            </p:cNvPr>
            <p:cNvSpPr/>
            <p:nvPr/>
          </p:nvSpPr>
          <p:spPr>
            <a:xfrm>
              <a:off x="0" y="0"/>
              <a:ext cx="3150129" cy="2766649"/>
            </a:xfrm>
            <a:custGeom>
              <a:avLst/>
              <a:gdLst/>
              <a:ahLst/>
              <a:cxnLst/>
              <a:rect l="l" t="t" r="r" b="b"/>
              <a:pathLst>
                <a:path w="3150129" h="2766649">
                  <a:moveTo>
                    <a:pt x="0" y="0"/>
                  </a:moveTo>
                  <a:lnTo>
                    <a:pt x="3150129" y="0"/>
                  </a:lnTo>
                  <a:lnTo>
                    <a:pt x="3150129" y="2766649"/>
                  </a:lnTo>
                  <a:lnTo>
                    <a:pt x="0" y="2766649"/>
                  </a:lnTo>
                  <a:close/>
                </a:path>
              </a:pathLst>
            </a:custGeom>
            <a:solidFill>
              <a:srgbClr val="EF7E01"/>
            </a:solidFill>
          </p:spPr>
          <p:txBody>
            <a:bodyPr/>
            <a:lstStyle/>
            <a:p>
              <a:endParaRPr lang="et-EE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94413A83-44B4-3EAB-88CB-A6212375B96F}"/>
                </a:ext>
              </a:extLst>
            </p:cNvPr>
            <p:cNvSpPr txBox="1"/>
            <p:nvPr/>
          </p:nvSpPr>
          <p:spPr>
            <a:xfrm>
              <a:off x="0" y="19050"/>
              <a:ext cx="3150130" cy="274759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400"/>
                </a:lnSpc>
              </a:pPr>
              <a:endParaRPr/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80FD5299-240F-600B-EC23-B3E2AB255B70}"/>
              </a:ext>
            </a:extLst>
          </p:cNvPr>
          <p:cNvSpPr/>
          <p:nvPr/>
        </p:nvSpPr>
        <p:spPr>
          <a:xfrm>
            <a:off x="474604" y="8041"/>
            <a:ext cx="20713970" cy="11144385"/>
          </a:xfrm>
          <a:custGeom>
            <a:avLst/>
            <a:gdLst/>
            <a:ahLst/>
            <a:cxnLst/>
            <a:rect l="l" t="t" r="r" b="b"/>
            <a:pathLst>
              <a:path w="21769003" h="11320231">
                <a:moveTo>
                  <a:pt x="0" y="0"/>
                </a:moveTo>
                <a:lnTo>
                  <a:pt x="21769003" y="0"/>
                </a:lnTo>
                <a:lnTo>
                  <a:pt x="21769003" y="11320231"/>
                </a:lnTo>
                <a:lnTo>
                  <a:pt x="0" y="113202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 b="-19803"/>
            </a:stretch>
          </a:blipFill>
        </p:spPr>
        <p:txBody>
          <a:bodyPr/>
          <a:lstStyle/>
          <a:p>
            <a:endParaRPr lang="et-EE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26E748F3-41E2-ABD3-6CD7-948FD65ECE74}"/>
              </a:ext>
            </a:extLst>
          </p:cNvPr>
          <p:cNvSpPr txBox="1"/>
          <p:nvPr/>
        </p:nvSpPr>
        <p:spPr>
          <a:xfrm>
            <a:off x="741923" y="2711998"/>
            <a:ext cx="15632785" cy="3565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640"/>
              </a:lnSpc>
            </a:pPr>
            <a:r>
              <a:rPr lang="et-EE" sz="7200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3. Juhtrühma II poolaasta kohtumised</a:t>
            </a:r>
          </a:p>
          <a:p>
            <a:endParaRPr lang="et-EE" sz="7200" b="1">
              <a:solidFill>
                <a:srgbClr val="FFFFFF"/>
              </a:solidFill>
              <a:latin typeface="Roboto Bold"/>
              <a:ea typeface="Roboto Bold"/>
              <a:cs typeface="Calibri"/>
            </a:endParaRPr>
          </a:p>
          <a:p>
            <a:r>
              <a:rPr lang="et-EE" sz="440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30. september kell 15.30 - projekti ülevaade</a:t>
            </a:r>
            <a:endParaRPr lang="et-EE"/>
          </a:p>
          <a:p>
            <a:r>
              <a:rPr lang="et-EE" sz="440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16. detsember kell 13.00 - projekti ülevaade</a:t>
            </a:r>
          </a:p>
        </p:txBody>
      </p:sp>
    </p:spTree>
    <p:extLst>
      <p:ext uri="{BB962C8B-B14F-4D97-AF65-F5344CB8AC3E}">
        <p14:creationId xmlns:p14="http://schemas.microsoft.com/office/powerpoint/2010/main" val="41449505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229317"/>
            <a:ext cx="18288000" cy="10516317"/>
            <a:chOff x="0" y="0"/>
            <a:chExt cx="4816593" cy="276973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2769730"/>
            </a:xfrm>
            <a:custGeom>
              <a:avLst/>
              <a:gdLst/>
              <a:ahLst/>
              <a:cxnLst/>
              <a:rect l="l" t="t" r="r" b="b"/>
              <a:pathLst>
                <a:path w="4816592" h="2769730">
                  <a:moveTo>
                    <a:pt x="0" y="0"/>
                  </a:moveTo>
                  <a:lnTo>
                    <a:pt x="4816592" y="0"/>
                  </a:lnTo>
                  <a:lnTo>
                    <a:pt x="4816592" y="2769730"/>
                  </a:lnTo>
                  <a:lnTo>
                    <a:pt x="0" y="2769730"/>
                  </a:lnTo>
                  <a:close/>
                </a:path>
              </a:pathLst>
            </a:custGeom>
            <a:solidFill>
              <a:srgbClr val="003C88"/>
            </a:solidFill>
          </p:spPr>
          <p:txBody>
            <a:bodyPr/>
            <a:lstStyle/>
            <a:p>
              <a:endParaRPr lang="et-E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28078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6858000"/>
            <a:ext cx="18288000" cy="3429000"/>
            <a:chOff x="0" y="0"/>
            <a:chExt cx="4816593" cy="90311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816592" cy="903111"/>
            </a:xfrm>
            <a:custGeom>
              <a:avLst/>
              <a:gdLst/>
              <a:ahLst/>
              <a:cxnLst/>
              <a:rect l="l" t="t" r="r" b="b"/>
              <a:pathLst>
                <a:path w="4816592" h="903111">
                  <a:moveTo>
                    <a:pt x="0" y="0"/>
                  </a:moveTo>
                  <a:lnTo>
                    <a:pt x="4816592" y="0"/>
                  </a:lnTo>
                  <a:lnTo>
                    <a:pt x="4816592" y="903111"/>
                  </a:lnTo>
                  <a:lnTo>
                    <a:pt x="0" y="903111"/>
                  </a:lnTo>
                  <a:close/>
                </a:path>
              </a:pathLst>
            </a:custGeom>
            <a:solidFill>
              <a:srgbClr val="EF7E01"/>
            </a:solidFill>
          </p:spPr>
          <p:txBody>
            <a:bodyPr/>
            <a:lstStyle/>
            <a:p>
              <a:endParaRPr lang="et-EE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4816593" cy="9602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6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81946" y="734303"/>
            <a:ext cx="17924107" cy="9166230"/>
          </a:xfrm>
          <a:custGeom>
            <a:avLst/>
            <a:gdLst/>
            <a:ahLst/>
            <a:cxnLst/>
            <a:rect l="l" t="t" r="r" b="b"/>
            <a:pathLst>
              <a:path w="17924107" h="9166230">
                <a:moveTo>
                  <a:pt x="0" y="0"/>
                </a:moveTo>
                <a:lnTo>
                  <a:pt x="17924108" y="0"/>
                </a:lnTo>
                <a:lnTo>
                  <a:pt x="17924108" y="9166230"/>
                </a:lnTo>
                <a:lnTo>
                  <a:pt x="0" y="91662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000"/>
            </a:blip>
            <a:stretch>
              <a:fillRect b="-21824"/>
            </a:stretch>
          </a:blipFill>
        </p:spPr>
        <p:txBody>
          <a:bodyPr/>
          <a:lstStyle/>
          <a:p>
            <a:endParaRPr lang="et-EE"/>
          </a:p>
        </p:txBody>
      </p:sp>
      <p:sp>
        <p:nvSpPr>
          <p:cNvPr id="10" name="Freeform 10"/>
          <p:cNvSpPr/>
          <p:nvPr/>
        </p:nvSpPr>
        <p:spPr>
          <a:xfrm>
            <a:off x="1028700" y="1051665"/>
            <a:ext cx="4406737" cy="1960998"/>
          </a:xfrm>
          <a:custGeom>
            <a:avLst/>
            <a:gdLst/>
            <a:ahLst/>
            <a:cxnLst/>
            <a:rect l="l" t="t" r="r" b="b"/>
            <a:pathLst>
              <a:path w="4406737" h="1960998">
                <a:moveTo>
                  <a:pt x="0" y="0"/>
                </a:moveTo>
                <a:lnTo>
                  <a:pt x="4406737" y="0"/>
                </a:lnTo>
                <a:lnTo>
                  <a:pt x="4406737" y="1960998"/>
                </a:lnTo>
                <a:lnTo>
                  <a:pt x="0" y="19609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t-EE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A1E8A5-7455-B494-F96E-99BCE8CBB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C3793339-4819-299B-D7F8-A3646CB9DCD9}"/>
              </a:ext>
            </a:extLst>
          </p:cNvPr>
          <p:cNvGrpSpPr/>
          <p:nvPr/>
        </p:nvGrpSpPr>
        <p:grpSpPr>
          <a:xfrm>
            <a:off x="-2" y="-6044"/>
            <a:ext cx="17088805" cy="10298897"/>
            <a:chOff x="0" y="0"/>
            <a:chExt cx="3150130" cy="2766649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FCE608B9-B8B8-9489-8EC6-D198A75135CF}"/>
                </a:ext>
              </a:extLst>
            </p:cNvPr>
            <p:cNvSpPr/>
            <p:nvPr/>
          </p:nvSpPr>
          <p:spPr>
            <a:xfrm>
              <a:off x="0" y="0"/>
              <a:ext cx="3150129" cy="2766649"/>
            </a:xfrm>
            <a:custGeom>
              <a:avLst/>
              <a:gdLst/>
              <a:ahLst/>
              <a:cxnLst/>
              <a:rect l="l" t="t" r="r" b="b"/>
              <a:pathLst>
                <a:path w="3150129" h="2766649">
                  <a:moveTo>
                    <a:pt x="0" y="0"/>
                  </a:moveTo>
                  <a:lnTo>
                    <a:pt x="3150129" y="0"/>
                  </a:lnTo>
                  <a:lnTo>
                    <a:pt x="3150129" y="2766649"/>
                  </a:lnTo>
                  <a:lnTo>
                    <a:pt x="0" y="2766649"/>
                  </a:lnTo>
                  <a:close/>
                </a:path>
              </a:pathLst>
            </a:custGeom>
            <a:solidFill>
              <a:srgbClr val="EF7E01"/>
            </a:solidFill>
          </p:spPr>
          <p:txBody>
            <a:bodyPr/>
            <a:lstStyle/>
            <a:p>
              <a:endParaRPr lang="et-EE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BD43344A-BA4C-1772-3EBE-268FF00FCECC}"/>
                </a:ext>
              </a:extLst>
            </p:cNvPr>
            <p:cNvSpPr txBox="1"/>
            <p:nvPr/>
          </p:nvSpPr>
          <p:spPr>
            <a:xfrm>
              <a:off x="0" y="19050"/>
              <a:ext cx="3150130" cy="274759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400"/>
                </a:lnSpc>
              </a:pPr>
              <a:endParaRPr/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B3DD837B-79E4-7C8E-3648-5CA49E3CBE1C}"/>
              </a:ext>
            </a:extLst>
          </p:cNvPr>
          <p:cNvSpPr/>
          <p:nvPr/>
        </p:nvSpPr>
        <p:spPr>
          <a:xfrm>
            <a:off x="587605" y="170860"/>
            <a:ext cx="21769003" cy="11320231"/>
          </a:xfrm>
          <a:custGeom>
            <a:avLst/>
            <a:gdLst/>
            <a:ahLst/>
            <a:cxnLst/>
            <a:rect l="l" t="t" r="r" b="b"/>
            <a:pathLst>
              <a:path w="21769003" h="11320231">
                <a:moveTo>
                  <a:pt x="0" y="0"/>
                </a:moveTo>
                <a:lnTo>
                  <a:pt x="21769003" y="0"/>
                </a:lnTo>
                <a:lnTo>
                  <a:pt x="21769003" y="11320231"/>
                </a:lnTo>
                <a:lnTo>
                  <a:pt x="0" y="113202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 b="-19803"/>
            </a:stretch>
          </a:blipFill>
        </p:spPr>
        <p:txBody>
          <a:bodyPr/>
          <a:lstStyle/>
          <a:p>
            <a:endParaRPr lang="et-EE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7EE61407-C558-81AF-3A29-B89774ECBE19}"/>
              </a:ext>
            </a:extLst>
          </p:cNvPr>
          <p:cNvSpPr txBox="1"/>
          <p:nvPr/>
        </p:nvSpPr>
        <p:spPr>
          <a:xfrm>
            <a:off x="587605" y="2146179"/>
            <a:ext cx="16296045" cy="66171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640"/>
              </a:lnSpc>
            </a:pPr>
            <a:r>
              <a:rPr lang="et-EE" sz="7200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Päevakord</a:t>
            </a:r>
          </a:p>
          <a:p>
            <a:pPr>
              <a:lnSpc>
                <a:spcPts val="8640"/>
              </a:lnSpc>
            </a:pPr>
            <a:endParaRPr lang="et-EE" sz="7200" b="1">
              <a:solidFill>
                <a:srgbClr val="FFFFFF"/>
              </a:solidFill>
              <a:latin typeface="Roboto Bold"/>
              <a:ea typeface="Roboto Bold"/>
              <a:cs typeface="Roboto Bold"/>
            </a:endParaRPr>
          </a:p>
          <a:p>
            <a:pPr>
              <a:lnSpc>
                <a:spcPts val="8640"/>
              </a:lnSpc>
            </a:pPr>
            <a:r>
              <a:rPr lang="et-EE" sz="7200" b="1">
                <a:solidFill>
                  <a:srgbClr val="FFFFFF"/>
                </a:solidFill>
                <a:latin typeface="Roboto Bold"/>
                <a:ea typeface="Roboto Bold"/>
                <a:cs typeface="Roboto Bold"/>
              </a:rPr>
              <a:t>1. Asutuste kasutuselevõtu ajakava</a:t>
            </a:r>
          </a:p>
          <a:p>
            <a:pPr>
              <a:lnSpc>
                <a:spcPts val="8640"/>
              </a:lnSpc>
            </a:pPr>
            <a:r>
              <a:rPr lang="et-EE" sz="7200" b="1">
                <a:solidFill>
                  <a:srgbClr val="FFFFFF"/>
                </a:solidFill>
                <a:latin typeface="Roboto Bold"/>
                <a:ea typeface="Roboto Bold"/>
                <a:cs typeface="Roboto Bold"/>
              </a:rPr>
              <a:t>2. Hinnastamine</a:t>
            </a:r>
          </a:p>
          <a:p>
            <a:pPr>
              <a:lnSpc>
                <a:spcPts val="8640"/>
              </a:lnSpc>
            </a:pPr>
            <a:endParaRPr lang="et-EE" sz="7200" b="1">
              <a:solidFill>
                <a:srgbClr val="FFFFFF"/>
              </a:solidFill>
              <a:latin typeface="Roboto Bold"/>
              <a:ea typeface="Roboto Bold"/>
              <a:cs typeface="Roboto Bold"/>
            </a:endParaRPr>
          </a:p>
          <a:p>
            <a:pPr>
              <a:lnSpc>
                <a:spcPts val="8640"/>
              </a:lnSpc>
            </a:pPr>
            <a:endParaRPr lang="et-EE" sz="7200" b="1">
              <a:solidFill>
                <a:srgbClr val="FFFFFF"/>
              </a:solidFill>
              <a:latin typeface="Roboto Bold"/>
              <a:ea typeface="Roboto Bold"/>
              <a:cs typeface="Roboto Bold"/>
            </a:endParaRPr>
          </a:p>
        </p:txBody>
      </p:sp>
    </p:spTree>
    <p:extLst>
      <p:ext uri="{BB962C8B-B14F-4D97-AF65-F5344CB8AC3E}">
        <p14:creationId xmlns:p14="http://schemas.microsoft.com/office/powerpoint/2010/main" val="3189835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55D06F-A949-A7F1-7612-DF7D9DAE19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FF0991AD-6136-9688-3E8A-DD14385E3B17}"/>
              </a:ext>
            </a:extLst>
          </p:cNvPr>
          <p:cNvGrpSpPr/>
          <p:nvPr/>
        </p:nvGrpSpPr>
        <p:grpSpPr>
          <a:xfrm>
            <a:off x="-1" y="-167805"/>
            <a:ext cx="13892981" cy="10504621"/>
            <a:chOff x="0" y="0"/>
            <a:chExt cx="3150130" cy="2766649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728BCC83-655C-BCDD-E5C8-F7B0BD828807}"/>
                </a:ext>
              </a:extLst>
            </p:cNvPr>
            <p:cNvSpPr/>
            <p:nvPr/>
          </p:nvSpPr>
          <p:spPr>
            <a:xfrm>
              <a:off x="0" y="0"/>
              <a:ext cx="3150129" cy="2766649"/>
            </a:xfrm>
            <a:custGeom>
              <a:avLst/>
              <a:gdLst/>
              <a:ahLst/>
              <a:cxnLst/>
              <a:rect l="l" t="t" r="r" b="b"/>
              <a:pathLst>
                <a:path w="3150129" h="2766649">
                  <a:moveTo>
                    <a:pt x="0" y="0"/>
                  </a:moveTo>
                  <a:lnTo>
                    <a:pt x="3150129" y="0"/>
                  </a:lnTo>
                  <a:lnTo>
                    <a:pt x="3150129" y="2766649"/>
                  </a:lnTo>
                  <a:lnTo>
                    <a:pt x="0" y="2766649"/>
                  </a:lnTo>
                  <a:close/>
                </a:path>
              </a:pathLst>
            </a:custGeom>
            <a:solidFill>
              <a:srgbClr val="EF7E01"/>
            </a:solidFill>
          </p:spPr>
          <p:txBody>
            <a:bodyPr/>
            <a:lstStyle/>
            <a:p>
              <a:endParaRPr lang="et-EE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92D50BC3-59F1-FB99-7252-4C2A9E8FEA0E}"/>
                </a:ext>
              </a:extLst>
            </p:cNvPr>
            <p:cNvSpPr txBox="1"/>
            <p:nvPr/>
          </p:nvSpPr>
          <p:spPr>
            <a:xfrm>
              <a:off x="0" y="19050"/>
              <a:ext cx="3150130" cy="274759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400"/>
                </a:lnSpc>
              </a:pPr>
              <a:endParaRPr/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2D75B8A7-B39F-7B40-F777-3431B0F9A1FD}"/>
              </a:ext>
            </a:extLst>
          </p:cNvPr>
          <p:cNvSpPr/>
          <p:nvPr/>
        </p:nvSpPr>
        <p:spPr>
          <a:xfrm>
            <a:off x="474604" y="-167805"/>
            <a:ext cx="20713970" cy="11320231"/>
          </a:xfrm>
          <a:custGeom>
            <a:avLst/>
            <a:gdLst/>
            <a:ahLst/>
            <a:cxnLst/>
            <a:rect l="l" t="t" r="r" b="b"/>
            <a:pathLst>
              <a:path w="21769003" h="11320231">
                <a:moveTo>
                  <a:pt x="0" y="0"/>
                </a:moveTo>
                <a:lnTo>
                  <a:pt x="21769003" y="0"/>
                </a:lnTo>
                <a:lnTo>
                  <a:pt x="21769003" y="11320231"/>
                </a:lnTo>
                <a:lnTo>
                  <a:pt x="0" y="113202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 b="-19803"/>
            </a:stretch>
          </a:blipFill>
        </p:spPr>
        <p:txBody>
          <a:bodyPr/>
          <a:lstStyle/>
          <a:p>
            <a:endParaRPr lang="et-EE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CCB26DBD-9BE5-6334-DD0E-6F828D853A51}"/>
              </a:ext>
            </a:extLst>
          </p:cNvPr>
          <p:cNvSpPr txBox="1"/>
          <p:nvPr/>
        </p:nvSpPr>
        <p:spPr>
          <a:xfrm>
            <a:off x="794174" y="3822341"/>
            <a:ext cx="12921826" cy="22057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640"/>
              </a:lnSpc>
            </a:pPr>
            <a:r>
              <a:rPr lang="et-EE" sz="7200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1. Asutuste kasutuselevõtu ajakava</a:t>
            </a:r>
            <a:endParaRPr lang="en-US" b="1">
              <a:solidFill>
                <a:srgbClr val="FFFFFF"/>
              </a:solidFill>
              <a:latin typeface="Roboto Bold"/>
              <a:ea typeface="Roboto Bold"/>
              <a:cs typeface="Roboto Bold"/>
              <a:sym typeface="Roboto Bold"/>
            </a:endParaRPr>
          </a:p>
        </p:txBody>
      </p:sp>
    </p:spTree>
    <p:extLst>
      <p:ext uri="{BB962C8B-B14F-4D97-AF65-F5344CB8AC3E}">
        <p14:creationId xmlns:p14="http://schemas.microsoft.com/office/powerpoint/2010/main" val="1855526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E14B2D-EAF7-0C50-594F-4338FD62FD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4131BC5-74AD-60AC-966A-79382C47AD58}"/>
              </a:ext>
            </a:extLst>
          </p:cNvPr>
          <p:cNvSpPr txBox="1"/>
          <p:nvPr/>
        </p:nvSpPr>
        <p:spPr>
          <a:xfrm>
            <a:off x="1612900" y="1155700"/>
            <a:ext cx="1210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>
              <a:buNone/>
            </a:pPr>
            <a:endParaRPr lang="et-EE" b="0" i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206B5C-A6FC-DA8C-FE1F-FB114A0966C8}"/>
              </a:ext>
            </a:extLst>
          </p:cNvPr>
          <p:cNvSpPr txBox="1"/>
          <p:nvPr/>
        </p:nvSpPr>
        <p:spPr>
          <a:xfrm>
            <a:off x="901700" y="1155700"/>
            <a:ext cx="16154400" cy="827919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t-EE" sz="3600" b="1">
                <a:solidFill>
                  <a:srgbClr val="003C88"/>
                </a:solidFill>
                <a:ea typeface="Calibri"/>
                <a:cs typeface="Calibri"/>
              </a:rPr>
              <a:t>ASUTUSTE KASUTUSELEVÕTU AJAKAVA</a:t>
            </a:r>
          </a:p>
          <a:p>
            <a:endParaRPr lang="et-EE" sz="2000" b="1">
              <a:solidFill>
                <a:srgbClr val="003C88"/>
              </a:solidFill>
              <a:ea typeface="Calibri"/>
              <a:cs typeface="Calibri"/>
            </a:endParaRPr>
          </a:p>
          <a:p>
            <a:r>
              <a:rPr lang="et-EE" sz="2800" b="1">
                <a:solidFill>
                  <a:srgbClr val="003C88"/>
                </a:solidFill>
                <a:ea typeface="Calibri"/>
                <a:cs typeface="Calibri"/>
              </a:rPr>
              <a:t>I etapi keskvalitsuse asutused (2027-2030):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t-EE" sz="2800">
                <a:solidFill>
                  <a:srgbClr val="003C88"/>
                </a:solidFill>
                <a:ea typeface="Calibri"/>
                <a:cs typeface="Calibri"/>
              </a:rPr>
              <a:t>riigi ametiasutused - 51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t-EE" sz="2800">
                <a:solidFill>
                  <a:srgbClr val="003C88"/>
                </a:solidFill>
                <a:ea typeface="Calibri"/>
                <a:cs typeface="Calibri"/>
              </a:rPr>
              <a:t>hallatavad riigiasutused – 97</a:t>
            </a:r>
          </a:p>
          <a:p>
            <a:r>
              <a:rPr lang="et-EE" sz="2000">
                <a:solidFill>
                  <a:srgbClr val="003C88"/>
                </a:solidFill>
                <a:ea typeface="Calibri"/>
                <a:cs typeface="Calibri"/>
              </a:rPr>
              <a:t>*ei sisalda sihtasutusi, vajab eraldi läbirääkimist valitsemisaladega.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t-EE" sz="2800" b="1">
              <a:solidFill>
                <a:srgbClr val="003C88"/>
              </a:solidFill>
              <a:ea typeface="Calibri"/>
              <a:cs typeface="Calibri"/>
            </a:endParaRPr>
          </a:p>
          <a:p>
            <a:r>
              <a:rPr lang="et-EE" sz="2800" b="1">
                <a:solidFill>
                  <a:srgbClr val="003C88"/>
                </a:solidFill>
                <a:ea typeface="Calibri"/>
                <a:cs typeface="Calibri"/>
              </a:rPr>
              <a:t>Juurutamise ajakava lähtepõhimõte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t-EE" sz="2800">
                <a:solidFill>
                  <a:srgbClr val="003C88"/>
                </a:solidFill>
                <a:ea typeface="Calibri"/>
                <a:cs typeface="Calibri"/>
              </a:rPr>
              <a:t>Esmajärjekorras liiguvad DORIS-le asutused, kelle üleminek on võimalik ilma asutusepõhiste eriliidesteta, vana DHS-i andmete migratsioonita ning kes on RTK dokumendi- ja arhiivihaldusteenusel.</a:t>
            </a:r>
          </a:p>
          <a:p>
            <a:endParaRPr lang="et-EE" sz="2800" b="1">
              <a:solidFill>
                <a:srgbClr val="003C88"/>
              </a:solidFill>
              <a:ea typeface="Calibri"/>
              <a:cs typeface="Calibri"/>
            </a:endParaRPr>
          </a:p>
          <a:p>
            <a:r>
              <a:rPr lang="et-EE" sz="2800" b="1">
                <a:solidFill>
                  <a:srgbClr val="003C88"/>
                </a:solidFill>
                <a:ea typeface="Calibri"/>
                <a:cs typeface="Calibri"/>
              </a:rPr>
              <a:t>Ettepanek: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t-EE" sz="2800">
                <a:solidFill>
                  <a:srgbClr val="003C88"/>
                </a:solidFill>
                <a:ea typeface="Calibri"/>
                <a:cs typeface="Calibri"/>
              </a:rPr>
              <a:t>2027. aastal 18 asutust, kes avaldasid soovi minna esimeste seas üle DORIS-le ning kelle kasutuselevõtt on võimalik ilma eriliideste ja migratsioonita.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t-EE" sz="2800">
                <a:solidFill>
                  <a:srgbClr val="003C88"/>
                </a:solidFill>
                <a:ea typeface="Calibri"/>
                <a:cs typeface="Calibri"/>
              </a:rPr>
              <a:t>2028. aastal ettepanek asutustele: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t-EE" sz="2800">
                <a:solidFill>
                  <a:srgbClr val="003C88"/>
                </a:solidFill>
                <a:ea typeface="Calibri"/>
                <a:cs typeface="Calibri"/>
              </a:rPr>
              <a:t>RTK dokumendi- ja arhiiviteenusel (4) või liituvad teenusega 2027. aastal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t-EE" sz="2800">
                <a:solidFill>
                  <a:srgbClr val="003C88"/>
                </a:solidFill>
                <a:ea typeface="Calibri"/>
                <a:cs typeface="Calibri"/>
              </a:rPr>
              <a:t>kasutuselevõtt on võimalik ilma eriliideste ja migratsioonita.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t-EE" sz="2800">
                <a:solidFill>
                  <a:srgbClr val="003C88"/>
                </a:solidFill>
                <a:ea typeface="Calibri"/>
                <a:cs typeface="Calibri"/>
              </a:rPr>
              <a:t>2029-2030. aastal ettepanek asutustele, kellel on vajadus DORIS-e kasutuselevõtuks eriliides(ed) ja/või migratsioon.</a:t>
            </a:r>
          </a:p>
        </p:txBody>
      </p:sp>
    </p:spTree>
    <p:extLst>
      <p:ext uri="{BB962C8B-B14F-4D97-AF65-F5344CB8AC3E}">
        <p14:creationId xmlns:p14="http://schemas.microsoft.com/office/powerpoint/2010/main" val="12683269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C9F1A8-CBFB-C799-E423-2C6FD19140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A017757-46F6-636E-626D-54B90FE90555}"/>
              </a:ext>
            </a:extLst>
          </p:cNvPr>
          <p:cNvSpPr/>
          <p:nvPr/>
        </p:nvSpPr>
        <p:spPr>
          <a:xfrm>
            <a:off x="0" y="0"/>
            <a:ext cx="18288000" cy="9206281"/>
          </a:xfrm>
          <a:custGeom>
            <a:avLst/>
            <a:gdLst/>
            <a:ahLst/>
            <a:cxnLst/>
            <a:rect l="l" t="t" r="r" b="b"/>
            <a:pathLst>
              <a:path w="18288000" h="9206281">
                <a:moveTo>
                  <a:pt x="0" y="0"/>
                </a:moveTo>
                <a:lnTo>
                  <a:pt x="18288000" y="0"/>
                </a:lnTo>
                <a:lnTo>
                  <a:pt x="18288000" y="9206281"/>
                </a:lnTo>
                <a:lnTo>
                  <a:pt x="0" y="92062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"/>
            </a:blip>
            <a:stretch>
              <a:fillRect b="-23757"/>
            </a:stretch>
          </a:blipFill>
        </p:spPr>
        <p:txBody>
          <a:bodyPr/>
          <a:lstStyle/>
          <a:p>
            <a:endParaRPr lang="et-EE"/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7D31DB87-EEB3-A737-2D45-CB125998215F}"/>
              </a:ext>
            </a:extLst>
          </p:cNvPr>
          <p:cNvGrpSpPr/>
          <p:nvPr/>
        </p:nvGrpSpPr>
        <p:grpSpPr>
          <a:xfrm>
            <a:off x="0" y="9117640"/>
            <a:ext cx="18288000" cy="1169360"/>
            <a:chOff x="0" y="0"/>
            <a:chExt cx="4816593" cy="30798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FAA6ECB1-13D8-38C2-6382-109A22DDD27B}"/>
                </a:ext>
              </a:extLst>
            </p:cNvPr>
            <p:cNvSpPr/>
            <p:nvPr/>
          </p:nvSpPr>
          <p:spPr>
            <a:xfrm>
              <a:off x="0" y="0"/>
              <a:ext cx="4816592" cy="307980"/>
            </a:xfrm>
            <a:custGeom>
              <a:avLst/>
              <a:gdLst/>
              <a:ahLst/>
              <a:cxnLst/>
              <a:rect l="l" t="t" r="r" b="b"/>
              <a:pathLst>
                <a:path w="4816592" h="307980">
                  <a:moveTo>
                    <a:pt x="0" y="0"/>
                  </a:moveTo>
                  <a:lnTo>
                    <a:pt x="4816592" y="0"/>
                  </a:lnTo>
                  <a:lnTo>
                    <a:pt x="4816592" y="307980"/>
                  </a:lnTo>
                  <a:lnTo>
                    <a:pt x="0" y="307980"/>
                  </a:lnTo>
                  <a:close/>
                </a:path>
              </a:pathLst>
            </a:custGeom>
            <a:solidFill>
              <a:srgbClr val="EF7E01"/>
            </a:solidFill>
          </p:spPr>
          <p:txBody>
            <a:bodyPr/>
            <a:lstStyle/>
            <a:p>
              <a:endParaRPr lang="et-EE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90DF9872-21E2-BA8A-2CA9-D8D96630B601}"/>
                </a:ext>
              </a:extLst>
            </p:cNvPr>
            <p:cNvSpPr txBox="1"/>
            <p:nvPr/>
          </p:nvSpPr>
          <p:spPr>
            <a:xfrm>
              <a:off x="0" y="-57150"/>
              <a:ext cx="4816593" cy="3651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60"/>
                </a:lnSpc>
              </a:pPr>
              <a:endParaRPr/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0955ABD-BF0C-ED76-232A-B26532A931DF}"/>
              </a:ext>
            </a:extLst>
          </p:cNvPr>
          <p:cNvSpPr/>
          <p:nvPr/>
        </p:nvSpPr>
        <p:spPr>
          <a:xfrm>
            <a:off x="15292125" y="9117640"/>
            <a:ext cx="2510312" cy="1117089"/>
          </a:xfrm>
          <a:custGeom>
            <a:avLst/>
            <a:gdLst/>
            <a:ahLst/>
            <a:cxnLst/>
            <a:rect l="l" t="t" r="r" b="b"/>
            <a:pathLst>
              <a:path w="2510312" h="1117089">
                <a:moveTo>
                  <a:pt x="0" y="0"/>
                </a:moveTo>
                <a:lnTo>
                  <a:pt x="2510312" y="0"/>
                </a:lnTo>
                <a:lnTo>
                  <a:pt x="2510312" y="1117089"/>
                </a:lnTo>
                <a:lnTo>
                  <a:pt x="0" y="111708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t-EE"/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E9DCE889-A910-76C9-D0C8-01159EB04D79}"/>
              </a:ext>
            </a:extLst>
          </p:cNvPr>
          <p:cNvSpPr txBox="1"/>
          <p:nvPr/>
        </p:nvSpPr>
        <p:spPr>
          <a:xfrm>
            <a:off x="265223" y="7809490"/>
            <a:ext cx="5010192" cy="415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endParaRPr/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1657979F-A8ED-031B-90CE-5A74D3A0CAA5}"/>
              </a:ext>
            </a:extLst>
          </p:cNvPr>
          <p:cNvSpPr txBox="1"/>
          <p:nvPr/>
        </p:nvSpPr>
        <p:spPr>
          <a:xfrm>
            <a:off x="265223" y="8205730"/>
            <a:ext cx="5010192" cy="165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"/>
              </a:lnSpc>
            </a:pPr>
            <a:endParaRPr/>
          </a:p>
        </p:txBody>
      </p:sp>
      <p:graphicFrame>
        <p:nvGraphicFramePr>
          <p:cNvPr id="16" name="Skemaatiline diagramm 15">
            <a:extLst>
              <a:ext uri="{FF2B5EF4-FFF2-40B4-BE49-F238E27FC236}">
                <a16:creationId xmlns:a16="http://schemas.microsoft.com/office/drawing/2014/main" id="{63E2AE94-44E3-1A7D-96BB-FD311808F4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15667426"/>
              </p:ext>
            </p:extLst>
          </p:nvPr>
        </p:nvGraphicFramePr>
        <p:xfrm>
          <a:off x="1460500" y="2023270"/>
          <a:ext cx="15875000" cy="54482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7" name="Pealkiri 16">
            <a:extLst>
              <a:ext uri="{FF2B5EF4-FFF2-40B4-BE49-F238E27FC236}">
                <a16:creationId xmlns:a16="http://schemas.microsoft.com/office/drawing/2014/main" id="{8F998885-9263-A129-9F5A-FF46E0B54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82600" y="350451"/>
            <a:ext cx="9842500" cy="1143000"/>
          </a:xfrm>
        </p:spPr>
        <p:txBody>
          <a:bodyPr/>
          <a:lstStyle/>
          <a:p>
            <a:r>
              <a:rPr lang="et-EE" b="1">
                <a:solidFill>
                  <a:srgbClr val="003C88"/>
                </a:solidFill>
              </a:rPr>
              <a:t>2027. AASTA LIITUJAD</a:t>
            </a:r>
            <a:endParaRPr lang="et-EE">
              <a:solidFill>
                <a:srgbClr val="003C8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1442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F615557E-46F8-D412-EC21-6015CCB1F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919" y="274638"/>
            <a:ext cx="16205201" cy="1143000"/>
          </a:xfrm>
        </p:spPr>
        <p:txBody>
          <a:bodyPr>
            <a:normAutofit/>
          </a:bodyPr>
          <a:lstStyle/>
          <a:p>
            <a:pPr algn="l"/>
            <a:r>
              <a:rPr lang="et-EE" b="1">
                <a:solidFill>
                  <a:srgbClr val="003C88"/>
                </a:solidFill>
              </a:rPr>
              <a:t>ETTEPANEK AASTATE LÕIKES (täpsem tabel lisamaterjalina)</a:t>
            </a:r>
          </a:p>
        </p:txBody>
      </p:sp>
      <p:graphicFrame>
        <p:nvGraphicFramePr>
          <p:cNvPr id="7" name="Sisu kohatäide 6">
            <a:extLst>
              <a:ext uri="{FF2B5EF4-FFF2-40B4-BE49-F238E27FC236}">
                <a16:creationId xmlns:a16="http://schemas.microsoft.com/office/drawing/2014/main" id="{67E904B8-7F3A-BA7A-8C25-AAEB91E80A9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4199153"/>
              </p:ext>
            </p:extLst>
          </p:nvPr>
        </p:nvGraphicFramePr>
        <p:xfrm>
          <a:off x="756920" y="1417638"/>
          <a:ext cx="15493904" cy="7033260"/>
        </p:xfrm>
        <a:graphic>
          <a:graphicData uri="http://schemas.openxmlformats.org/drawingml/2006/table">
            <a:tbl>
              <a:tblPr/>
              <a:tblGrid>
                <a:gridCol w="9587046">
                  <a:extLst>
                    <a:ext uri="{9D8B030D-6E8A-4147-A177-3AD203B41FA5}">
                      <a16:colId xmlns:a16="http://schemas.microsoft.com/office/drawing/2014/main" val="2656261484"/>
                    </a:ext>
                  </a:extLst>
                </a:gridCol>
                <a:gridCol w="1484446">
                  <a:extLst>
                    <a:ext uri="{9D8B030D-6E8A-4147-A177-3AD203B41FA5}">
                      <a16:colId xmlns:a16="http://schemas.microsoft.com/office/drawing/2014/main" val="3010339736"/>
                    </a:ext>
                  </a:extLst>
                </a:gridCol>
                <a:gridCol w="989631">
                  <a:extLst>
                    <a:ext uri="{9D8B030D-6E8A-4147-A177-3AD203B41FA5}">
                      <a16:colId xmlns:a16="http://schemas.microsoft.com/office/drawing/2014/main" val="2227654366"/>
                    </a:ext>
                  </a:extLst>
                </a:gridCol>
                <a:gridCol w="1237038">
                  <a:extLst>
                    <a:ext uri="{9D8B030D-6E8A-4147-A177-3AD203B41FA5}">
                      <a16:colId xmlns:a16="http://schemas.microsoft.com/office/drawing/2014/main" val="4237820098"/>
                    </a:ext>
                  </a:extLst>
                </a:gridCol>
                <a:gridCol w="1113334">
                  <a:extLst>
                    <a:ext uri="{9D8B030D-6E8A-4147-A177-3AD203B41FA5}">
                      <a16:colId xmlns:a16="http://schemas.microsoft.com/office/drawing/2014/main" val="29764716"/>
                    </a:ext>
                  </a:extLst>
                </a:gridCol>
                <a:gridCol w="1082409">
                  <a:extLst>
                    <a:ext uri="{9D8B030D-6E8A-4147-A177-3AD203B41FA5}">
                      <a16:colId xmlns:a16="http://schemas.microsoft.com/office/drawing/2014/main" val="503392945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3200" b="1" i="0" u="none" strike="noStrike">
                          <a:solidFill>
                            <a:srgbClr val="003C88"/>
                          </a:solidFill>
                          <a:effectLst/>
                          <a:latin typeface="Aptos Narrow" panose="020B0004020202020204" pitchFamily="34" charset="0"/>
                        </a:rPr>
                        <a:t>Ministeeriumi valitsemisala</a:t>
                      </a:r>
                    </a:p>
                  </a:txBody>
                  <a:tcPr marL="7620" marR="7620" marT="762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3200" b="1" i="0" u="none" strike="noStrike">
                          <a:solidFill>
                            <a:srgbClr val="003C88"/>
                          </a:solidFill>
                          <a:effectLst/>
                          <a:latin typeface="Aptos Narrow" panose="020B0004020202020204" pitchFamily="34" charset="0"/>
                        </a:rPr>
                        <a:t>2027</a:t>
                      </a:r>
                    </a:p>
                  </a:txBody>
                  <a:tcPr marL="7620" marR="7620" marT="762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3200" b="1" i="0" u="none" strike="noStrike">
                          <a:solidFill>
                            <a:srgbClr val="003C88"/>
                          </a:solidFill>
                          <a:effectLst/>
                          <a:latin typeface="Aptos Narrow" panose="020B0004020202020204" pitchFamily="34" charset="0"/>
                        </a:rPr>
                        <a:t>2028</a:t>
                      </a:r>
                    </a:p>
                  </a:txBody>
                  <a:tcPr marL="7620" marR="7620" marT="762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3200" b="1" i="0" u="none" strike="noStrike">
                          <a:solidFill>
                            <a:srgbClr val="003C88"/>
                          </a:solidFill>
                          <a:effectLst/>
                          <a:latin typeface="Aptos Narrow" panose="020B0004020202020204" pitchFamily="34" charset="0"/>
                        </a:rPr>
                        <a:t>2029</a:t>
                      </a:r>
                    </a:p>
                  </a:txBody>
                  <a:tcPr marL="7620" marR="7620" marT="762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3200" b="1" i="0" u="none" strike="noStrike">
                          <a:solidFill>
                            <a:srgbClr val="003C88"/>
                          </a:solidFill>
                          <a:effectLst/>
                          <a:latin typeface="Aptos Narrow" panose="020B0004020202020204" pitchFamily="34" charset="0"/>
                        </a:rPr>
                        <a:t>2030</a:t>
                      </a:r>
                    </a:p>
                  </a:txBody>
                  <a:tcPr marL="7620" marR="7620" marT="762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t-EE" sz="3200" b="1" i="0" u="none" strike="noStrike">
                          <a:solidFill>
                            <a:srgbClr val="003C88"/>
                          </a:solidFill>
                          <a:effectLst/>
                          <a:latin typeface="Aptos Narrow" panose="020B0004020202020204" pitchFamily="34" charset="0"/>
                        </a:rPr>
                        <a:t>Kokku</a:t>
                      </a:r>
                    </a:p>
                  </a:txBody>
                  <a:tcPr marL="7620" marR="7620" marT="762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077186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3200" b="0" i="0" u="none" strike="noStrike">
                          <a:solidFill>
                            <a:srgbClr val="003C88"/>
                          </a:solidFill>
                          <a:effectLst/>
                          <a:latin typeface="Aptos Narrow" panose="020B0004020202020204" pitchFamily="34" charset="0"/>
                        </a:rPr>
                        <a:t>Haridus- ja Teadusministeerium</a:t>
                      </a: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t-EE" sz="3200" b="0" i="0" u="none" strike="noStrike">
                        <a:solidFill>
                          <a:srgbClr val="003C88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t-EE" sz="3200" b="0" i="0" u="none" strike="noStrike">
                          <a:solidFill>
                            <a:srgbClr val="003C88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t-EE" sz="3200" b="0" i="0" u="none" strike="noStrike">
                          <a:solidFill>
                            <a:srgbClr val="003C88"/>
                          </a:solidFill>
                          <a:effectLst/>
                          <a:latin typeface="Aptos Narrow" panose="020B0004020202020204" pitchFamily="34" charset="0"/>
                        </a:rPr>
                        <a:t>6</a:t>
                      </a: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t-EE" sz="3200" b="0" i="0" u="none" strike="noStrike">
                          <a:solidFill>
                            <a:srgbClr val="003C88"/>
                          </a:solidFill>
                          <a:effectLst/>
                          <a:latin typeface="Aptos Narrow"/>
                        </a:rPr>
                        <a:t>68</a:t>
                      </a:r>
                      <a:endParaRPr lang="et-EE" sz="3200" b="0" i="0" u="none" strike="noStrike">
                        <a:solidFill>
                          <a:srgbClr val="003C88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t-EE" sz="3200" b="0" i="0" u="none" strike="noStrike">
                          <a:solidFill>
                            <a:srgbClr val="003C88"/>
                          </a:solidFill>
                          <a:effectLst/>
                          <a:latin typeface="Aptos Narrow"/>
                        </a:rPr>
                        <a:t>75</a:t>
                      </a:r>
                      <a:endParaRPr lang="et-EE" sz="3200" b="0" i="0" u="none" strike="noStrike">
                        <a:solidFill>
                          <a:srgbClr val="003C88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8556699"/>
                  </a:ext>
                </a:extLst>
              </a:tr>
              <a:tr h="39796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3200" b="0" i="0" u="none" strike="noStrike">
                          <a:solidFill>
                            <a:srgbClr val="003C88"/>
                          </a:solidFill>
                          <a:effectLst/>
                          <a:latin typeface="Aptos Narrow" panose="020B0004020202020204" pitchFamily="34" charset="0"/>
                        </a:rPr>
                        <a:t>Justiits- ja Digiministeerium</a:t>
                      </a: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t-EE" sz="3200" b="0" i="0" u="none" strike="noStrike">
                          <a:solidFill>
                            <a:srgbClr val="003C88"/>
                          </a:solidFill>
                          <a:effectLst/>
                          <a:latin typeface="Aptos Narrow" panose="020B0004020202020204" pitchFamily="34" charset="0"/>
                        </a:rPr>
                        <a:t>5</a:t>
                      </a: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t-EE" sz="3200" b="0" i="0" u="none" strike="noStrike">
                          <a:solidFill>
                            <a:srgbClr val="003C88"/>
                          </a:solidFill>
                          <a:effectLst/>
                          <a:latin typeface="Aptos Narrow"/>
                        </a:rPr>
                        <a:t>15</a:t>
                      </a:r>
                      <a:endParaRPr lang="et-EE" sz="3200" b="0" i="0" u="none" strike="noStrike">
                        <a:solidFill>
                          <a:srgbClr val="003C88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t-EE" sz="3200" b="0" i="0" u="none" strike="noStrike">
                        <a:solidFill>
                          <a:srgbClr val="003C88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t-EE" sz="3200" b="0" i="0" u="none" strike="noStrike">
                        <a:solidFill>
                          <a:srgbClr val="003C88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t-EE" sz="3200" b="0" i="0" u="none" strike="noStrike">
                          <a:solidFill>
                            <a:srgbClr val="003C88"/>
                          </a:solidFill>
                          <a:effectLst/>
                          <a:latin typeface="Aptos Narrow"/>
                        </a:rPr>
                        <a:t>20</a:t>
                      </a:r>
                      <a:endParaRPr lang="et-EE" sz="3200" b="0" i="0" u="none" strike="noStrike">
                        <a:solidFill>
                          <a:srgbClr val="003C88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15037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3200" b="0" i="0" u="none" strike="noStrike">
                          <a:solidFill>
                            <a:srgbClr val="003C88"/>
                          </a:solidFill>
                          <a:effectLst/>
                          <a:latin typeface="Aptos Narrow" panose="020B0004020202020204" pitchFamily="34" charset="0"/>
                        </a:rPr>
                        <a:t>Kaitseministeerium</a:t>
                      </a: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t-EE" sz="3200" b="0" i="0" u="none" strike="noStrike">
                        <a:solidFill>
                          <a:srgbClr val="003C88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t-EE" sz="3200" b="0" i="0" u="none" strike="noStrike">
                        <a:solidFill>
                          <a:srgbClr val="003C88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t-EE" sz="3200" b="0" i="0" u="none" strike="noStrike">
                        <a:solidFill>
                          <a:srgbClr val="003C88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t-EE" sz="3200" b="0" i="0" u="none" strike="noStrike">
                          <a:solidFill>
                            <a:srgbClr val="003C88"/>
                          </a:solidFill>
                          <a:effectLst/>
                          <a:latin typeface="Aptos Narrow"/>
                        </a:rPr>
                        <a:t>6*</a:t>
                      </a:r>
                      <a:endParaRPr lang="et-EE" sz="3200" b="0" i="0" u="none" strike="noStrike">
                        <a:solidFill>
                          <a:srgbClr val="003C88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t-EE" sz="3200" b="0" i="0" u="none" strike="noStrike">
                          <a:solidFill>
                            <a:srgbClr val="003C88"/>
                          </a:solidFill>
                          <a:effectLst/>
                          <a:latin typeface="Aptos Narrow" panose="020B0004020202020204" pitchFamily="34" charset="0"/>
                        </a:rPr>
                        <a:t>6</a:t>
                      </a: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841575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3200" b="0" i="0" u="none" strike="noStrike">
                          <a:solidFill>
                            <a:srgbClr val="003C88"/>
                          </a:solidFill>
                          <a:effectLst/>
                          <a:latin typeface="Aptos Narrow" panose="020B0004020202020204" pitchFamily="34" charset="0"/>
                        </a:rPr>
                        <a:t>Kliimaministeerium</a:t>
                      </a: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t-EE" sz="3200" b="0" i="0" u="none" strike="noStrike">
                        <a:solidFill>
                          <a:srgbClr val="003C88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t-EE" sz="3200" b="0" i="0" u="none" strike="noStrike">
                          <a:solidFill>
                            <a:srgbClr val="003C88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t-EE" sz="3200" b="0" i="0" u="none" strike="noStrike">
                          <a:solidFill>
                            <a:srgbClr val="003C88"/>
                          </a:solidFill>
                          <a:effectLst/>
                          <a:latin typeface="Aptos Narrow" panose="020B0004020202020204" pitchFamily="34" charset="0"/>
                        </a:rPr>
                        <a:t>6</a:t>
                      </a: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t-EE" sz="3200" b="0" i="0" u="none" strike="noStrike">
                        <a:solidFill>
                          <a:srgbClr val="003C88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t-EE" sz="3200" b="0" i="0" u="none" strike="noStrike">
                          <a:solidFill>
                            <a:srgbClr val="003C88"/>
                          </a:solidFill>
                          <a:effectLst/>
                          <a:latin typeface="Aptos Narrow" panose="020B0004020202020204" pitchFamily="34" charset="0"/>
                        </a:rPr>
                        <a:t>8</a:t>
                      </a: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254179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3200" b="0" i="0" u="none" strike="noStrike">
                          <a:solidFill>
                            <a:srgbClr val="003C88"/>
                          </a:solidFill>
                          <a:effectLst/>
                          <a:latin typeface="Aptos Narrow" panose="020B0004020202020204" pitchFamily="34" charset="0"/>
                        </a:rPr>
                        <a:t>Kultuuriministeerium</a:t>
                      </a: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t-EE" sz="3200" b="0" i="0" u="none" strike="noStrike">
                        <a:solidFill>
                          <a:srgbClr val="003C88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t-EE" sz="3200" b="0" i="0" u="none" strike="noStrike">
                          <a:solidFill>
                            <a:srgbClr val="003C88"/>
                          </a:solidFill>
                          <a:effectLst/>
                          <a:latin typeface="Aptos Narrow"/>
                        </a:rPr>
                        <a:t>7</a:t>
                      </a:r>
                      <a:endParaRPr lang="et-EE" sz="3200" b="0" i="0" u="none" strike="noStrike">
                        <a:solidFill>
                          <a:srgbClr val="003C88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t-EE" sz="3200" b="0" i="0" u="none" strike="noStrike">
                        <a:solidFill>
                          <a:srgbClr val="003C88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t-EE" sz="3200" b="0" i="0" u="none" strike="noStrike">
                        <a:solidFill>
                          <a:srgbClr val="003C88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t-EE" sz="3200" b="0" i="0" u="none" strike="noStrike">
                          <a:solidFill>
                            <a:srgbClr val="003C88"/>
                          </a:solidFill>
                          <a:effectLst/>
                          <a:latin typeface="Aptos Narrow" panose="020B0004020202020204" pitchFamily="34" charset="0"/>
                        </a:rPr>
                        <a:t>7</a:t>
                      </a: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956147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3200" b="0" i="0" u="none" strike="noStrike">
                          <a:solidFill>
                            <a:srgbClr val="003C88"/>
                          </a:solidFill>
                          <a:effectLst/>
                          <a:latin typeface="Aptos Narrow" panose="020B0004020202020204" pitchFamily="34" charset="0"/>
                        </a:rPr>
                        <a:t>Majandus- ja Kommunikatsiooniministeerium</a:t>
                      </a: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t-EE" sz="3200" b="0" i="0" u="none" strike="noStrike">
                          <a:solidFill>
                            <a:srgbClr val="003C88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t-EE" sz="3200" b="0" i="0" u="none" strike="noStrike">
                          <a:solidFill>
                            <a:srgbClr val="003C88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t-EE" sz="3200" b="0" i="0" u="none" strike="noStrike">
                          <a:solidFill>
                            <a:srgbClr val="003C88"/>
                          </a:solidFill>
                          <a:effectLst/>
                          <a:latin typeface="Aptos Narrow"/>
                        </a:rPr>
                        <a:t>2</a:t>
                      </a:r>
                      <a:endParaRPr lang="et-EE" sz="3200" b="0" i="0" u="none" strike="noStrike">
                        <a:solidFill>
                          <a:srgbClr val="003C88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t-EE" sz="3200" b="0" i="0" u="none" strike="noStrike">
                        <a:solidFill>
                          <a:srgbClr val="003C88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t-EE" sz="3200" b="0" i="0" u="none" strike="noStrike">
                          <a:solidFill>
                            <a:srgbClr val="003C88"/>
                          </a:solidFill>
                          <a:effectLst/>
                          <a:latin typeface="Aptos Narrow"/>
                        </a:rPr>
                        <a:t>6</a:t>
                      </a:r>
                      <a:endParaRPr lang="et-EE" sz="3200" b="0" i="0" u="none" strike="noStrike">
                        <a:solidFill>
                          <a:srgbClr val="003C88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06573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3200" b="0" i="0" u="none" strike="noStrike">
                          <a:solidFill>
                            <a:srgbClr val="003C88"/>
                          </a:solidFill>
                          <a:effectLst/>
                          <a:latin typeface="Aptos Narrow" panose="020B0004020202020204" pitchFamily="34" charset="0"/>
                        </a:rPr>
                        <a:t>Rahandusministeerium</a:t>
                      </a: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t-EE" sz="3200" b="0" i="0" u="none" strike="noStrike">
                          <a:solidFill>
                            <a:srgbClr val="003C88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t-EE" sz="3200" b="0" i="0" u="none" strike="noStrike">
                          <a:solidFill>
                            <a:srgbClr val="003C88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t-EE" sz="3200" b="0" i="0" u="none" strike="noStrike">
                          <a:solidFill>
                            <a:srgbClr val="003C88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t-EE" sz="3200" b="0" i="0" u="none" strike="noStrike">
                        <a:solidFill>
                          <a:srgbClr val="003C88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t-EE" sz="3200" b="0" i="0" u="none" strike="noStrike">
                          <a:solidFill>
                            <a:srgbClr val="003C88"/>
                          </a:solidFill>
                          <a:effectLst/>
                          <a:latin typeface="Aptos Narrow" panose="020B0004020202020204" pitchFamily="34" charset="0"/>
                        </a:rPr>
                        <a:t>6</a:t>
                      </a: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274390"/>
                  </a:ext>
                </a:extLst>
              </a:tr>
              <a:tr h="5397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3200" b="0" i="0" u="none" strike="noStrike">
                          <a:solidFill>
                            <a:srgbClr val="003C88"/>
                          </a:solidFill>
                          <a:effectLst/>
                          <a:latin typeface="Aptos Narrow" panose="020B0004020202020204" pitchFamily="34" charset="0"/>
                        </a:rPr>
                        <a:t>Regionaal- ja Põllumajandusministeerium</a:t>
                      </a: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t-EE" sz="3200" b="0" i="0" u="none" strike="noStrike">
                          <a:solidFill>
                            <a:srgbClr val="003C88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t-EE" sz="3200" b="0" i="0" u="none" strike="noStrike">
                          <a:solidFill>
                            <a:srgbClr val="003C88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t-EE" sz="3200" b="0" i="0" u="none" strike="noStrike">
                          <a:solidFill>
                            <a:srgbClr val="003C88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t-EE" sz="3200" b="0" i="0" u="none" strike="noStrike">
                        <a:solidFill>
                          <a:srgbClr val="003C88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t-EE" sz="3200" b="0" i="0" u="none" strike="noStrike">
                          <a:solidFill>
                            <a:srgbClr val="003C88"/>
                          </a:solidFill>
                          <a:effectLst/>
                          <a:latin typeface="Aptos Narrow" panose="020B0004020202020204" pitchFamily="34" charset="0"/>
                        </a:rPr>
                        <a:t>6</a:t>
                      </a: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576176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3200" b="0" i="0" u="none" strike="noStrike">
                          <a:solidFill>
                            <a:srgbClr val="003C88"/>
                          </a:solidFill>
                          <a:effectLst/>
                          <a:latin typeface="Aptos Narrow" panose="020B0004020202020204" pitchFamily="34" charset="0"/>
                        </a:rPr>
                        <a:t>Siseministeerium</a:t>
                      </a: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t-EE" sz="3200" b="0" i="0" u="none" strike="noStrike">
                          <a:solidFill>
                            <a:srgbClr val="003C88"/>
                          </a:solidFill>
                          <a:effectLst/>
                          <a:latin typeface="Aptos Narrow" panose="020B0004020202020204" pitchFamily="34" charset="0"/>
                        </a:rPr>
                        <a:t>6</a:t>
                      </a: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t-EE" sz="3200" b="0" i="0" u="none" strike="noStrike">
                        <a:solidFill>
                          <a:srgbClr val="003C88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t-EE" sz="3200" b="0" i="0" u="none" strike="noStrike">
                        <a:solidFill>
                          <a:srgbClr val="003C88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t-EE" sz="3200" b="0" i="0" u="none" strike="noStrike">
                          <a:solidFill>
                            <a:srgbClr val="003C88"/>
                          </a:solidFill>
                          <a:effectLst/>
                          <a:latin typeface="Aptos Narrow"/>
                        </a:rPr>
                        <a:t>1*</a:t>
                      </a: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t-EE" sz="3200" b="0" i="0" u="none" strike="noStrike">
                          <a:solidFill>
                            <a:srgbClr val="003C88"/>
                          </a:solidFill>
                          <a:effectLst/>
                          <a:latin typeface="Aptos Narrow" panose="020B0004020202020204" pitchFamily="34" charset="0"/>
                        </a:rPr>
                        <a:t>7</a:t>
                      </a: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650115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3200" b="0" i="0" u="none" strike="noStrike">
                          <a:solidFill>
                            <a:srgbClr val="003C88"/>
                          </a:solidFill>
                          <a:effectLst/>
                          <a:latin typeface="Aptos Narrow" panose="020B0004020202020204" pitchFamily="34" charset="0"/>
                        </a:rPr>
                        <a:t>Sotsiaalministeerium</a:t>
                      </a: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t-EE" sz="3200" b="0" i="0" u="none" strike="noStrike">
                          <a:solidFill>
                            <a:srgbClr val="003C88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t-EE" sz="3200" b="0" i="0" u="none" strike="noStrike">
                          <a:solidFill>
                            <a:srgbClr val="003C88"/>
                          </a:solidFill>
                          <a:effectLst/>
                          <a:latin typeface="Aptos Narrow" panose="020B0004020202020204" pitchFamily="34" charset="0"/>
                        </a:rPr>
                        <a:t>5</a:t>
                      </a: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et-EE" sz="3200" b="0" i="0" u="none" strike="noStrike" dirty="0">
                        <a:solidFill>
                          <a:srgbClr val="003C88"/>
                        </a:solidFill>
                        <a:effectLst/>
                        <a:latin typeface="Aptos Narrow"/>
                      </a:endParaRP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t-EE" sz="3200" b="0" i="0" u="none" strike="noStrike">
                        <a:solidFill>
                          <a:srgbClr val="003C88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t-EE" sz="3200" b="0" i="0" u="none" strike="noStrike">
                          <a:solidFill>
                            <a:srgbClr val="003C88"/>
                          </a:solidFill>
                          <a:effectLst/>
                          <a:latin typeface="Aptos Narrow"/>
                        </a:rPr>
                        <a:t>6</a:t>
                      </a:r>
                      <a:endParaRPr lang="et-EE" sz="3200" b="0" i="0" u="none" strike="noStrike" dirty="0">
                        <a:solidFill>
                          <a:srgbClr val="003C88"/>
                        </a:solidFill>
                        <a:effectLst/>
                        <a:latin typeface="Aptos Narrow"/>
                      </a:endParaRP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79331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3200" b="0" i="0" u="none" strike="noStrike">
                          <a:solidFill>
                            <a:srgbClr val="003C88"/>
                          </a:solidFill>
                          <a:effectLst/>
                          <a:latin typeface="Aptos Narrow" panose="020B0004020202020204" pitchFamily="34" charset="0"/>
                        </a:rPr>
                        <a:t>Välisministeerium</a:t>
                      </a: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t-EE" sz="3200" b="0" i="0" u="none" strike="noStrike">
                        <a:solidFill>
                          <a:srgbClr val="003C88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t-EE" sz="3200" b="0" i="0" u="none" strike="noStrike">
                        <a:solidFill>
                          <a:srgbClr val="003C88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t-EE" sz="3200" b="0" i="0" u="none" strike="noStrike">
                          <a:solidFill>
                            <a:srgbClr val="003C88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et-EE" sz="3200" b="0" i="0" u="none" strike="noStrike">
                        <a:solidFill>
                          <a:srgbClr val="003C88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t-EE" sz="3200" b="0" i="0" u="none" strike="noStrike">
                          <a:solidFill>
                            <a:srgbClr val="003C88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7620" marR="7620" marT="76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062184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3200" b="1" i="0" u="none" strike="noStrike">
                          <a:solidFill>
                            <a:srgbClr val="003C88"/>
                          </a:solidFill>
                          <a:effectLst/>
                          <a:latin typeface="Aptos Narrow" panose="020B0004020202020204" pitchFamily="34" charset="0"/>
                        </a:rPr>
                        <a:t>Kokku</a:t>
                      </a:r>
                    </a:p>
                  </a:txBody>
                  <a:tcPr marL="7620" marR="7620" marT="762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t-EE" sz="3200" b="1" i="0" u="none" strike="noStrike">
                          <a:solidFill>
                            <a:srgbClr val="003C88"/>
                          </a:solidFill>
                          <a:effectLst/>
                          <a:latin typeface="Aptos Narrow" panose="020B0004020202020204" pitchFamily="34" charset="0"/>
                        </a:rPr>
                        <a:t>18</a:t>
                      </a:r>
                    </a:p>
                  </a:txBody>
                  <a:tcPr marL="7620" marR="7620" marT="762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t-EE" sz="3200" b="1" i="0" u="none" strike="noStrike">
                          <a:solidFill>
                            <a:srgbClr val="003C88"/>
                          </a:solidFill>
                          <a:effectLst/>
                          <a:latin typeface="Aptos Narrow"/>
                        </a:rPr>
                        <a:t>35</a:t>
                      </a:r>
                      <a:endParaRPr lang="et-EE" sz="3200" b="1" i="0" u="none" strike="noStrike">
                        <a:solidFill>
                          <a:srgbClr val="003C88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t-EE" sz="3200" b="1" i="0" u="none" strike="noStrike">
                          <a:solidFill>
                            <a:srgbClr val="003C88"/>
                          </a:solidFill>
                          <a:effectLst/>
                          <a:latin typeface="Aptos Narrow"/>
                        </a:rPr>
                        <a:t>20</a:t>
                      </a:r>
                      <a:endParaRPr lang="et-EE" sz="3200" b="1" i="0" u="none" strike="noStrike">
                        <a:solidFill>
                          <a:srgbClr val="003C88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t-EE" sz="3200" b="1" i="0" u="none" strike="noStrike">
                          <a:solidFill>
                            <a:srgbClr val="003C88"/>
                          </a:solidFill>
                          <a:effectLst/>
                          <a:latin typeface="Aptos Narrow"/>
                        </a:rPr>
                        <a:t>75</a:t>
                      </a:r>
                      <a:endParaRPr lang="et-EE" sz="3200" b="1" i="0" u="none" strike="noStrike">
                        <a:solidFill>
                          <a:srgbClr val="003C88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t-EE" sz="3200" b="1" i="0" u="none" strike="noStrike">
                          <a:solidFill>
                            <a:srgbClr val="003C88"/>
                          </a:solidFill>
                          <a:effectLst/>
                          <a:latin typeface="Aptos Narrow"/>
                        </a:rPr>
                        <a:t>148</a:t>
                      </a:r>
                    </a:p>
                  </a:txBody>
                  <a:tcPr marL="7620" marR="7620" marT="762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E6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0202141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E12C5636-87C6-2088-5314-5889ECC33C04}"/>
              </a:ext>
            </a:extLst>
          </p:cNvPr>
          <p:cNvSpPr txBox="1"/>
          <p:nvPr/>
        </p:nvSpPr>
        <p:spPr>
          <a:xfrm>
            <a:off x="753707" y="8835247"/>
            <a:ext cx="637156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ea typeface="Calibri"/>
                <a:cs typeface="Calibri"/>
              </a:rPr>
              <a:t>*Ei ole </a:t>
            </a:r>
            <a:r>
              <a:rPr lang="en-US" err="1">
                <a:ea typeface="Calibri"/>
                <a:cs typeface="Calibri"/>
              </a:rPr>
              <a:t>arvestatud</a:t>
            </a:r>
            <a:r>
              <a:rPr lang="en-US">
                <a:ea typeface="Calibri"/>
                <a:cs typeface="Calibri"/>
              </a:rPr>
              <a:t> </a:t>
            </a:r>
            <a:r>
              <a:rPr lang="en-US" err="1">
                <a:ea typeface="Calibri"/>
                <a:cs typeface="Calibri"/>
              </a:rPr>
              <a:t>hinnastamismudelite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arvutamisel</a:t>
            </a:r>
            <a:endParaRPr lang="en-US" err="1"/>
          </a:p>
        </p:txBody>
      </p:sp>
    </p:spTree>
    <p:extLst>
      <p:ext uri="{BB962C8B-B14F-4D97-AF65-F5344CB8AC3E}">
        <p14:creationId xmlns:p14="http://schemas.microsoft.com/office/powerpoint/2010/main" val="37583708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CFFAF245-1579-CD5F-743F-9BA8F0E2E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12054114" cy="1143000"/>
          </a:xfrm>
        </p:spPr>
        <p:txBody>
          <a:bodyPr/>
          <a:lstStyle/>
          <a:p>
            <a:pPr algn="l"/>
            <a:r>
              <a:rPr lang="et-EE" b="1">
                <a:solidFill>
                  <a:srgbClr val="003C88"/>
                </a:solidFill>
              </a:rPr>
              <a:t>JUURUTAMISE TEGEVUSED ALATES SEPT 2026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08DA5571-84E8-ED89-EE60-812B21D390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3607" y="1841679"/>
            <a:ext cx="15290829" cy="454206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t-EE">
                <a:solidFill>
                  <a:srgbClr val="003C88"/>
                </a:solidFill>
              </a:rPr>
              <a:t>Kohtumine DORIS-e kasutuselevõtvate asutustega,</a:t>
            </a:r>
            <a:endParaRPr lang="en-US"/>
          </a:p>
          <a:p>
            <a:r>
              <a:rPr lang="et-EE">
                <a:solidFill>
                  <a:srgbClr val="003C88"/>
                </a:solidFill>
              </a:rPr>
              <a:t>Eeltegevustega alustamine asutustega DORIS-e kasutuselevõtuks (teemapõhised töötoad, dokumendihaldusprotsesside ülevaatused, juriidilised kokkulepped, administraatorite ettevalmistused),</a:t>
            </a:r>
          </a:p>
          <a:p>
            <a:r>
              <a:rPr lang="et-EE">
                <a:solidFill>
                  <a:srgbClr val="003C88"/>
                </a:solidFill>
              </a:rPr>
              <a:t>DORIS-e seadistamine ja testimine,</a:t>
            </a:r>
          </a:p>
          <a:p>
            <a:r>
              <a:rPr lang="et-EE">
                <a:solidFill>
                  <a:srgbClr val="003C88"/>
                </a:solidFill>
              </a:rPr>
              <a:t>Kasutajate koolitamine ning DORIS-e kasutuselevõtmine,</a:t>
            </a:r>
          </a:p>
          <a:p>
            <a:r>
              <a:rPr lang="et-EE">
                <a:solidFill>
                  <a:srgbClr val="003C88"/>
                </a:solidFill>
              </a:rPr>
              <a:t>Kasutuselevõtu järgse toe pakkumine.</a:t>
            </a:r>
          </a:p>
          <a:p>
            <a:endParaRPr lang="et-EE">
              <a:solidFill>
                <a:srgbClr val="003C8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3482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FDA0DA-B15C-6A3A-0CD3-AC7E1685D8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FAA5852-9E9C-2285-13AF-CED9426F2DCA}"/>
              </a:ext>
            </a:extLst>
          </p:cNvPr>
          <p:cNvSpPr/>
          <p:nvPr/>
        </p:nvSpPr>
        <p:spPr>
          <a:xfrm>
            <a:off x="0" y="0"/>
            <a:ext cx="18288000" cy="9206281"/>
          </a:xfrm>
          <a:custGeom>
            <a:avLst/>
            <a:gdLst/>
            <a:ahLst/>
            <a:cxnLst/>
            <a:rect l="l" t="t" r="r" b="b"/>
            <a:pathLst>
              <a:path w="18288000" h="9206281">
                <a:moveTo>
                  <a:pt x="0" y="0"/>
                </a:moveTo>
                <a:lnTo>
                  <a:pt x="18288000" y="0"/>
                </a:lnTo>
                <a:lnTo>
                  <a:pt x="18288000" y="9206281"/>
                </a:lnTo>
                <a:lnTo>
                  <a:pt x="0" y="92062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"/>
            </a:blip>
            <a:stretch>
              <a:fillRect b="-23757"/>
            </a:stretch>
          </a:blipFill>
        </p:spPr>
        <p:txBody>
          <a:bodyPr/>
          <a:lstStyle/>
          <a:p>
            <a:endParaRPr lang="et-EE"/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D8242DE3-9453-9660-5D22-B6D1835A51FC}"/>
              </a:ext>
            </a:extLst>
          </p:cNvPr>
          <p:cNvGrpSpPr/>
          <p:nvPr/>
        </p:nvGrpSpPr>
        <p:grpSpPr>
          <a:xfrm>
            <a:off x="0" y="9117640"/>
            <a:ext cx="18288000" cy="1169360"/>
            <a:chOff x="0" y="0"/>
            <a:chExt cx="4816593" cy="30798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43B26A37-B495-152A-B9C4-EB6AEF00A9BE}"/>
                </a:ext>
              </a:extLst>
            </p:cNvPr>
            <p:cNvSpPr/>
            <p:nvPr/>
          </p:nvSpPr>
          <p:spPr>
            <a:xfrm>
              <a:off x="0" y="0"/>
              <a:ext cx="4816592" cy="307980"/>
            </a:xfrm>
            <a:custGeom>
              <a:avLst/>
              <a:gdLst/>
              <a:ahLst/>
              <a:cxnLst/>
              <a:rect l="l" t="t" r="r" b="b"/>
              <a:pathLst>
                <a:path w="4816592" h="307980">
                  <a:moveTo>
                    <a:pt x="0" y="0"/>
                  </a:moveTo>
                  <a:lnTo>
                    <a:pt x="4816592" y="0"/>
                  </a:lnTo>
                  <a:lnTo>
                    <a:pt x="4816592" y="307980"/>
                  </a:lnTo>
                  <a:lnTo>
                    <a:pt x="0" y="307980"/>
                  </a:lnTo>
                  <a:close/>
                </a:path>
              </a:pathLst>
            </a:custGeom>
            <a:solidFill>
              <a:srgbClr val="EF7E01"/>
            </a:solidFill>
          </p:spPr>
          <p:txBody>
            <a:bodyPr/>
            <a:lstStyle/>
            <a:p>
              <a:endParaRPr lang="et-EE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3891AA83-0DFF-043F-CC93-D54CDD53DFAC}"/>
                </a:ext>
              </a:extLst>
            </p:cNvPr>
            <p:cNvSpPr txBox="1"/>
            <p:nvPr/>
          </p:nvSpPr>
          <p:spPr>
            <a:xfrm>
              <a:off x="0" y="-57150"/>
              <a:ext cx="4816593" cy="3651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60"/>
                </a:lnSpc>
              </a:pPr>
              <a:endParaRPr/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7D8F21F2-8EAD-4B58-77C7-AA44C06202B2}"/>
              </a:ext>
            </a:extLst>
          </p:cNvPr>
          <p:cNvSpPr/>
          <p:nvPr/>
        </p:nvSpPr>
        <p:spPr>
          <a:xfrm>
            <a:off x="15292125" y="9117640"/>
            <a:ext cx="2510312" cy="1117089"/>
          </a:xfrm>
          <a:custGeom>
            <a:avLst/>
            <a:gdLst/>
            <a:ahLst/>
            <a:cxnLst/>
            <a:rect l="l" t="t" r="r" b="b"/>
            <a:pathLst>
              <a:path w="2510312" h="1117089">
                <a:moveTo>
                  <a:pt x="0" y="0"/>
                </a:moveTo>
                <a:lnTo>
                  <a:pt x="2510312" y="0"/>
                </a:lnTo>
                <a:lnTo>
                  <a:pt x="2510312" y="1117089"/>
                </a:lnTo>
                <a:lnTo>
                  <a:pt x="0" y="111708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t-EE"/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04F3B6FB-424A-75D3-C3E6-08591F07D0EF}"/>
              </a:ext>
            </a:extLst>
          </p:cNvPr>
          <p:cNvSpPr txBox="1"/>
          <p:nvPr/>
        </p:nvSpPr>
        <p:spPr>
          <a:xfrm>
            <a:off x="265223" y="7809490"/>
            <a:ext cx="5010192" cy="415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endParaRPr/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4DCA07D2-18FD-00B1-05BC-93ECEB45F904}"/>
              </a:ext>
            </a:extLst>
          </p:cNvPr>
          <p:cNvSpPr txBox="1"/>
          <p:nvPr/>
        </p:nvSpPr>
        <p:spPr>
          <a:xfrm>
            <a:off x="265223" y="8205730"/>
            <a:ext cx="5010192" cy="165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"/>
              </a:lnSpc>
            </a:pPr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61539D-1493-18CC-16A4-E3D7A34816EF}"/>
              </a:ext>
            </a:extLst>
          </p:cNvPr>
          <p:cNvSpPr txBox="1"/>
          <p:nvPr/>
        </p:nvSpPr>
        <p:spPr>
          <a:xfrm>
            <a:off x="1294169" y="3069195"/>
            <a:ext cx="16230600" cy="286232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fontAlgn="base"/>
            <a:r>
              <a:rPr lang="et-EE" sz="3600" b="1">
                <a:solidFill>
                  <a:srgbClr val="003C88"/>
                </a:solidFill>
              </a:rPr>
              <a:t>Ettepanek otsusteks:</a:t>
            </a:r>
            <a:r>
              <a:rPr lang="et-EE" sz="3600">
                <a:solidFill>
                  <a:srgbClr val="003C88"/>
                </a:solidFill>
              </a:rPr>
              <a:t>​</a:t>
            </a:r>
            <a:endParaRPr lang="et-EE" sz="3600">
              <a:solidFill>
                <a:srgbClr val="003C88"/>
              </a:solidFill>
              <a:ea typeface="Calibri"/>
              <a:cs typeface="Calibri"/>
            </a:endParaRPr>
          </a:p>
          <a:p>
            <a:pPr fontAlgn="base"/>
            <a:r>
              <a:rPr lang="et-EE" sz="3600" b="1">
                <a:solidFill>
                  <a:srgbClr val="003C88"/>
                </a:solidFill>
              </a:rPr>
              <a:t>1.1. Alustada 2027. aasta 18 asutuse juurutamise tegevustega.</a:t>
            </a:r>
          </a:p>
          <a:p>
            <a:pPr fontAlgn="base"/>
            <a:endParaRPr lang="et-EE" sz="3600" b="1">
              <a:solidFill>
                <a:srgbClr val="003C88"/>
              </a:solidFill>
            </a:endParaRPr>
          </a:p>
          <a:p>
            <a:pPr fontAlgn="base"/>
            <a:r>
              <a:rPr lang="et-EE" sz="3600" b="1">
                <a:solidFill>
                  <a:srgbClr val="003C88"/>
                </a:solidFill>
                <a:ea typeface="Calibri"/>
                <a:cs typeface="Calibri"/>
              </a:rPr>
              <a:t>1.2. Võtta esmane pikem asutuste juurutuskava teadmiseks. </a:t>
            </a:r>
          </a:p>
          <a:p>
            <a:endParaRPr lang="et-EE" sz="3600" b="1">
              <a:solidFill>
                <a:srgbClr val="003C88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746395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1B716F-419D-4C68-6952-C3C622302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33D756F7-F5AA-E2D2-7F3F-3154A0082069}"/>
              </a:ext>
            </a:extLst>
          </p:cNvPr>
          <p:cNvGrpSpPr/>
          <p:nvPr/>
        </p:nvGrpSpPr>
        <p:grpSpPr>
          <a:xfrm>
            <a:off x="0" y="-108811"/>
            <a:ext cx="12952166" cy="10504621"/>
            <a:chOff x="0" y="0"/>
            <a:chExt cx="3150130" cy="2766649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7CDED926-E000-BC11-E98D-EE14060BD31D}"/>
                </a:ext>
              </a:extLst>
            </p:cNvPr>
            <p:cNvSpPr/>
            <p:nvPr/>
          </p:nvSpPr>
          <p:spPr>
            <a:xfrm>
              <a:off x="0" y="0"/>
              <a:ext cx="3150129" cy="2766649"/>
            </a:xfrm>
            <a:custGeom>
              <a:avLst/>
              <a:gdLst/>
              <a:ahLst/>
              <a:cxnLst/>
              <a:rect l="l" t="t" r="r" b="b"/>
              <a:pathLst>
                <a:path w="3150129" h="2766649">
                  <a:moveTo>
                    <a:pt x="0" y="0"/>
                  </a:moveTo>
                  <a:lnTo>
                    <a:pt x="3150129" y="0"/>
                  </a:lnTo>
                  <a:lnTo>
                    <a:pt x="3150129" y="2766649"/>
                  </a:lnTo>
                  <a:lnTo>
                    <a:pt x="0" y="2766649"/>
                  </a:lnTo>
                  <a:close/>
                </a:path>
              </a:pathLst>
            </a:custGeom>
            <a:solidFill>
              <a:srgbClr val="EF7E01"/>
            </a:solidFill>
          </p:spPr>
          <p:txBody>
            <a:bodyPr/>
            <a:lstStyle/>
            <a:p>
              <a:endParaRPr lang="et-EE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3D5F20E6-AC24-93EE-2268-7A0CE9B8DF96}"/>
                </a:ext>
              </a:extLst>
            </p:cNvPr>
            <p:cNvSpPr txBox="1"/>
            <p:nvPr/>
          </p:nvSpPr>
          <p:spPr>
            <a:xfrm>
              <a:off x="0" y="19050"/>
              <a:ext cx="3150130" cy="274759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400"/>
                </a:lnSpc>
              </a:pPr>
              <a:endParaRPr/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9BADDD11-CE1E-1006-D382-FF647FDC4822}"/>
              </a:ext>
            </a:extLst>
          </p:cNvPr>
          <p:cNvSpPr/>
          <p:nvPr/>
        </p:nvSpPr>
        <p:spPr>
          <a:xfrm>
            <a:off x="474604" y="-108811"/>
            <a:ext cx="21769003" cy="11320231"/>
          </a:xfrm>
          <a:custGeom>
            <a:avLst/>
            <a:gdLst/>
            <a:ahLst/>
            <a:cxnLst/>
            <a:rect l="l" t="t" r="r" b="b"/>
            <a:pathLst>
              <a:path w="21769003" h="11320231">
                <a:moveTo>
                  <a:pt x="0" y="0"/>
                </a:moveTo>
                <a:lnTo>
                  <a:pt x="21769003" y="0"/>
                </a:lnTo>
                <a:lnTo>
                  <a:pt x="21769003" y="11320231"/>
                </a:lnTo>
                <a:lnTo>
                  <a:pt x="0" y="113202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 b="-19803"/>
            </a:stretch>
          </a:blipFill>
        </p:spPr>
        <p:txBody>
          <a:bodyPr/>
          <a:lstStyle/>
          <a:p>
            <a:endParaRPr lang="et-EE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50528FD7-1F58-B528-F3A3-8D2BBE9B92B2}"/>
              </a:ext>
            </a:extLst>
          </p:cNvPr>
          <p:cNvSpPr txBox="1"/>
          <p:nvPr/>
        </p:nvSpPr>
        <p:spPr>
          <a:xfrm>
            <a:off x="1028281" y="3895106"/>
            <a:ext cx="11937025" cy="1379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640"/>
              </a:lnSpc>
            </a:pPr>
            <a:r>
              <a:rPr lang="et-EE" sz="7200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2. Hinnastamine</a:t>
            </a:r>
            <a:endParaRPr lang="en-US"/>
          </a:p>
          <a:p>
            <a:pPr fontAlgn="base"/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196983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ccd5b4a-2cd0-469c-a3bc-58e0467c0705" xsi:nil="true"/>
    <lcf76f155ced4ddcb4097134ff3c332f xmlns="7ecefb74-4612-43fb-8740-07e327382019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A584FBC09701A4DA22BE57EB9D876A7" ma:contentTypeVersion="13" ma:contentTypeDescription="Loo uus dokument" ma:contentTypeScope="" ma:versionID="3f4b518d4a3236cc9c75ddb766ddc80e">
  <xsd:schema xmlns:xsd="http://www.w3.org/2001/XMLSchema" xmlns:xs="http://www.w3.org/2001/XMLSchema" xmlns:p="http://schemas.microsoft.com/office/2006/metadata/properties" xmlns:ns2="7ecefb74-4612-43fb-8740-07e327382019" xmlns:ns3="8ccd5b4a-2cd0-469c-a3bc-58e0467c0705" targetNamespace="http://schemas.microsoft.com/office/2006/metadata/properties" ma:root="true" ma:fieldsID="3c294d6173396414e5c442c1489bdc4c" ns2:_="" ns3:_="">
    <xsd:import namespace="7ecefb74-4612-43fb-8740-07e327382019"/>
    <xsd:import namespace="8ccd5b4a-2cd0-469c-a3bc-58e0467c070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cefb74-4612-43fb-8740-07e32738201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Pildisildid" ma:readOnly="false" ma:fieldId="{5cf76f15-5ced-4ddc-b409-7134ff3c332f}" ma:taxonomyMulti="true" ma:sspId="8bf6974d-894c-4b76-94e9-da4eaeb0c3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cd5b4a-2cd0-469c-a3bc-58e0467c0705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b96881a0-9073-4d1e-a328-84419f1705ea}" ma:internalName="TaxCatchAll" ma:showField="CatchAllData" ma:web="8ccd5b4a-2cd0-469c-a3bc-58e0467c070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utüüp"/>
        <xsd:element ref="dc:title" minOccurs="0" maxOccurs="1" ma:index="4" ma:displayName="Pealkiri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03D6AC1-527E-4651-8CDC-FBA071EF135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B55F6A9-DBBE-43BB-993E-990A4D8B5C67}">
  <ds:schemaRefs>
    <ds:schemaRef ds:uri="7ecefb74-4612-43fb-8740-07e327382019"/>
    <ds:schemaRef ds:uri="8ccd5b4a-2cd0-469c-a3bc-58e0467c070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ECD87D0-E9EA-4300-828D-8444266F8009}">
  <ds:schemaRefs>
    <ds:schemaRef ds:uri="7ecefb74-4612-43fb-8740-07e327382019"/>
    <ds:schemaRef ds:uri="8ccd5b4a-2cd0-469c-a3bc-58e0467c070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1596</Words>
  <Application>Microsoft Office PowerPoint</Application>
  <PresentationFormat>Kohandatud</PresentationFormat>
  <Paragraphs>542</Paragraphs>
  <Slides>17</Slides>
  <Notes>3</Notes>
  <HiddenSlides>0</HiddenSlides>
  <MMClips>0</MMClips>
  <ScaleCrop>false</ScaleCrop>
  <HeadingPairs>
    <vt:vector size="6" baseType="variant">
      <vt:variant>
        <vt:lpstr>Kasutatud fondid</vt:lpstr>
      </vt:variant>
      <vt:variant>
        <vt:i4>8</vt:i4>
      </vt:variant>
      <vt:variant>
        <vt:lpstr>Kujundus</vt:lpstr>
      </vt:variant>
      <vt:variant>
        <vt:i4>1</vt:i4>
      </vt:variant>
      <vt:variant>
        <vt:lpstr>Slaidipealkirjad</vt:lpstr>
      </vt:variant>
      <vt:variant>
        <vt:i4>17</vt:i4>
      </vt:variant>
    </vt:vector>
  </HeadingPairs>
  <TitlesOfParts>
    <vt:vector size="26" baseType="lpstr">
      <vt:lpstr>Times New Roman</vt:lpstr>
      <vt:lpstr>Segoe UI</vt:lpstr>
      <vt:lpstr>Arial</vt:lpstr>
      <vt:lpstr>Roboto</vt:lpstr>
      <vt:lpstr>Courier New</vt:lpstr>
      <vt:lpstr>Aptos Narrow</vt:lpstr>
      <vt:lpstr>Roboto Bold</vt:lpstr>
      <vt:lpstr>Calibri</vt:lpstr>
      <vt:lpstr>Office Theme</vt:lpstr>
      <vt:lpstr>PowerPointi esitlus</vt:lpstr>
      <vt:lpstr>PowerPointi esitlus</vt:lpstr>
      <vt:lpstr>PowerPointi esitlus</vt:lpstr>
      <vt:lpstr>PowerPointi esitlus</vt:lpstr>
      <vt:lpstr>2027. AASTA LIITUJAD</vt:lpstr>
      <vt:lpstr>ETTEPANEK AASTATE LÕIKES (täpsem tabel lisamaterjalina)</vt:lpstr>
      <vt:lpstr>JUURUTAMISE TEGEVUSED ALATES SEPT 2026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RTK esitlusslaidid</dc:title>
  <dc:creator>Aire Õismäe - RTK</dc:creator>
  <cp:lastModifiedBy>Aivi Koppel - RTK</cp:lastModifiedBy>
  <cp:revision>14</cp:revision>
  <dcterms:created xsi:type="dcterms:W3CDTF">2006-08-16T00:00:00Z</dcterms:created>
  <dcterms:modified xsi:type="dcterms:W3CDTF">2026-08-26T12:11:31Z</dcterms:modified>
  <dc:identifier>DAG590v-Ilc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2026-02-20T08:17:01Z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8fe098d2-428d-4bd4-9803-7195fe96f0e2</vt:lpwstr>
  </property>
  <property fmtid="{D5CDD505-2E9C-101B-9397-08002B2CF9AE}" pid="7" name="MSIP_Label_defa4170-0d19-0005-0004-bc88714345d2_ActionId">
    <vt:lpwstr>ef7c29b8-490d-4196-9704-182177498bb7</vt:lpwstr>
  </property>
  <property fmtid="{D5CDD505-2E9C-101B-9397-08002B2CF9AE}" pid="8" name="MSIP_Label_defa4170-0d19-0005-0004-bc88714345d2_ContentBits">
    <vt:lpwstr>0</vt:lpwstr>
  </property>
  <property fmtid="{D5CDD505-2E9C-101B-9397-08002B2CF9AE}" pid="9" name="MSIP_Label_defa4170-0d19-0005-0004-bc88714345d2_Tag">
    <vt:lpwstr>10, 3, 0, 1</vt:lpwstr>
  </property>
  <property fmtid="{D5CDD505-2E9C-101B-9397-08002B2CF9AE}" pid="10" name="ContentTypeId">
    <vt:lpwstr>0x0101004A584FBC09701A4DA22BE57EB9D876A7</vt:lpwstr>
  </property>
  <property fmtid="{D5CDD505-2E9C-101B-9397-08002B2CF9AE}" pid="11" name="MediaServiceImageTags">
    <vt:lpwstr/>
  </property>
  <property fmtid="{D5CDD505-2E9C-101B-9397-08002B2CF9AE}" pid="12" name="Order">
    <vt:r8>10527800</vt:r8>
  </property>
  <property fmtid="{D5CDD505-2E9C-101B-9397-08002B2CF9AE}" pid="13" name="xd_Signature">
    <vt:bool>false</vt:bool>
  </property>
  <property fmtid="{D5CDD505-2E9C-101B-9397-08002B2CF9AE}" pid="14" name="xd_ProgID">
    <vt:lpwstr/>
  </property>
  <property fmtid="{D5CDD505-2E9C-101B-9397-08002B2CF9AE}" pid="15" name="ComplianceAssetId">
    <vt:lpwstr/>
  </property>
  <property fmtid="{D5CDD505-2E9C-101B-9397-08002B2CF9AE}" pid="16" name="TemplateUrl">
    <vt:lpwstr/>
  </property>
  <property fmtid="{D5CDD505-2E9C-101B-9397-08002B2CF9AE}" pid="17" name="_ExtendedDescription">
    <vt:lpwstr/>
  </property>
  <property fmtid="{D5CDD505-2E9C-101B-9397-08002B2CF9AE}" pid="18" name="TriggerFlowInfo">
    <vt:lpwstr/>
  </property>
</Properties>
</file>